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8"/>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6E9F04-F346-45BE-A25D-DD392EBB895B}" type="datetimeFigureOut">
              <a:rPr lang="bg-BG" smtClean="0"/>
              <a:t>4.12.2011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9802759-3DA1-4100-8C2B-FD3F30915D7C}" type="slidenum">
              <a:rPr lang="bg-BG" smtClean="0"/>
              <a:t>‹#›</a:t>
            </a:fld>
            <a:endParaRPr lang="bg-BG"/>
          </a:p>
        </p:txBody>
      </p:sp>
    </p:spTree>
    <p:extLst>
      <p:ext uri="{BB962C8B-B14F-4D97-AF65-F5344CB8AC3E}">
        <p14:creationId xmlns:p14="http://schemas.microsoft.com/office/powerpoint/2010/main" val="1221165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ln/>
        </p:spPr>
        <p:txBody>
          <a:bodyPr/>
          <a:lstStyle/>
          <a:p>
            <a:endParaRPr lang="en-US"/>
          </a:p>
        </p:txBody>
      </p:sp>
      <p:sp>
        <p:nvSpPr>
          <p:cNvPr id="14339" name="Rectangle 3"/>
          <p:cNvSpPr>
            <a:spLocks noChangeArrowheads="1" noTextEdit="1"/>
          </p:cNvSpPr>
          <p:nvPr>
            <p:ph type="sldImg"/>
          </p:nvPr>
        </p:nvSpPr>
        <p:spPr>
          <a:ln cap="flat"/>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body" idx="1"/>
          </p:nvPr>
        </p:nvSpPr>
        <p:spPr>
          <a:ln/>
        </p:spPr>
        <p:txBody>
          <a:bodyPr/>
          <a:lstStyle/>
          <a:p>
            <a:endParaRPr lang="en-US"/>
          </a:p>
        </p:txBody>
      </p:sp>
      <p:sp>
        <p:nvSpPr>
          <p:cNvPr id="93187" name="Rectangle 3"/>
          <p:cNvSpPr>
            <a:spLocks noChangeArrowheads="1" noTextEdit="1"/>
          </p:cNvSpPr>
          <p:nvPr>
            <p:ph type="sldImg"/>
          </p:nvPr>
        </p:nvSpPr>
        <p:spPr>
          <a:ln cap="flat"/>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body" idx="1"/>
          </p:nvPr>
        </p:nvSpPr>
        <p:spPr>
          <a:ln/>
        </p:spPr>
        <p:txBody>
          <a:bodyPr/>
          <a:lstStyle/>
          <a:p>
            <a:endParaRPr lang="en-US"/>
          </a:p>
        </p:txBody>
      </p:sp>
      <p:sp>
        <p:nvSpPr>
          <p:cNvPr id="96259" name="Rectangle 3"/>
          <p:cNvSpPr>
            <a:spLocks noChangeArrowheads="1" noTextEdit="1"/>
          </p:cNvSpPr>
          <p:nvPr>
            <p:ph type="sldImg"/>
          </p:nvPr>
        </p:nvSpPr>
        <p:spPr>
          <a:ln cap="flat"/>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body" idx="1"/>
          </p:nvPr>
        </p:nvSpPr>
        <p:spPr>
          <a:ln/>
        </p:spPr>
        <p:txBody>
          <a:bodyPr/>
          <a:lstStyle/>
          <a:p>
            <a:endParaRPr lang="en-US"/>
          </a:p>
        </p:txBody>
      </p:sp>
      <p:sp>
        <p:nvSpPr>
          <p:cNvPr id="102403" name="Rectangle 3"/>
          <p:cNvSpPr>
            <a:spLocks noChangeArrowheads="1" noTextEdit="1"/>
          </p:cNvSpPr>
          <p:nvPr>
            <p:ph type="sldImg"/>
          </p:nvPr>
        </p:nvSpPr>
        <p:spPr>
          <a:ln cap="flat"/>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ln/>
        </p:spPr>
        <p:txBody>
          <a:bodyPr/>
          <a:lstStyle/>
          <a:p>
            <a:endParaRPr lang="en-US"/>
          </a:p>
        </p:txBody>
      </p:sp>
      <p:sp>
        <p:nvSpPr>
          <p:cNvPr id="43011" name="Rectangle 3"/>
          <p:cNvSpPr>
            <a:spLocks noChangeArrowheads="1" noTextEdit="1"/>
          </p:cNvSpPr>
          <p:nvPr>
            <p:ph type="sldImg"/>
          </p:nvPr>
        </p:nvSpPr>
        <p:spPr>
          <a:ln cap="flat"/>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ChangeArrowheads="1"/>
          </p:cNvSpPr>
          <p:nvPr>
            <p:ph type="body" idx="1"/>
          </p:nvPr>
        </p:nvSpPr>
        <p:spPr bwMode="auto">
          <a:xfrm>
            <a:off x="827690" y="4345781"/>
            <a:ext cx="5202621" cy="38576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487" tIns="44450" rIns="90487" bIns="44450"/>
          <a:lstStyle/>
          <a:p>
            <a:endParaRPr lang="en-US"/>
          </a:p>
        </p:txBody>
      </p:sp>
      <p:sp>
        <p:nvSpPr>
          <p:cNvPr id="131075" name="Rectangle 3"/>
          <p:cNvSpPr>
            <a:spLocks noChangeArrowheads="1"/>
          </p:cNvSpPr>
          <p:nvPr>
            <p:ph type="sldImg"/>
          </p:nvPr>
        </p:nvSpPr>
        <p:spPr bwMode="auto">
          <a:xfrm>
            <a:off x="1074026" y="797719"/>
            <a:ext cx="4709948" cy="3202781"/>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ln/>
        </p:spPr>
        <p:txBody>
          <a:bodyPr/>
          <a:lstStyle/>
          <a:p>
            <a:endParaRPr lang="en-US"/>
          </a:p>
        </p:txBody>
      </p:sp>
      <p:sp>
        <p:nvSpPr>
          <p:cNvPr id="60419" name="Rectangle 3"/>
          <p:cNvSpPr>
            <a:spLocks noChangeArrowheads="1" noTextEdit="1"/>
          </p:cNvSpPr>
          <p:nvPr>
            <p:ph type="sldImg"/>
          </p:nvPr>
        </p:nvSpPr>
        <p:spPr>
          <a:ln cap="flat"/>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ln/>
        </p:spPr>
        <p:txBody>
          <a:bodyPr/>
          <a:lstStyle/>
          <a:p>
            <a:endParaRPr lang="en-US"/>
          </a:p>
        </p:txBody>
      </p:sp>
      <p:sp>
        <p:nvSpPr>
          <p:cNvPr id="63491" name="Rectangle 3"/>
          <p:cNvSpPr>
            <a:spLocks noChangeArrowheads="1" noTextEdit="1"/>
          </p:cNvSpPr>
          <p:nvPr>
            <p:ph type="sldImg"/>
          </p:nvPr>
        </p:nvSpPr>
        <p:spPr>
          <a:ln cap="flat"/>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ln/>
        </p:spPr>
        <p:txBody>
          <a:bodyPr/>
          <a:lstStyle/>
          <a:p>
            <a:endParaRPr lang="en-US"/>
          </a:p>
        </p:txBody>
      </p:sp>
      <p:sp>
        <p:nvSpPr>
          <p:cNvPr id="65539" name="Rectangle 3"/>
          <p:cNvSpPr>
            <a:spLocks noChangeArrowheads="1" noTextEdit="1"/>
          </p:cNvSpPr>
          <p:nvPr>
            <p:ph type="sldImg"/>
          </p:nvPr>
        </p:nvSpPr>
        <p:spPr>
          <a:ln cap="flat"/>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body" idx="1"/>
          </p:nvPr>
        </p:nvSpPr>
        <p:spPr>
          <a:ln/>
        </p:spPr>
        <p:txBody>
          <a:bodyPr/>
          <a:lstStyle/>
          <a:p>
            <a:endParaRPr lang="en-US"/>
          </a:p>
        </p:txBody>
      </p:sp>
      <p:sp>
        <p:nvSpPr>
          <p:cNvPr id="67587" name="Rectangle 3"/>
          <p:cNvSpPr>
            <a:spLocks noChangeArrowheads="1" noTextEdit="1"/>
          </p:cNvSpPr>
          <p:nvPr>
            <p:ph type="sldImg"/>
          </p:nvPr>
        </p:nvSpPr>
        <p:spPr>
          <a:ln cap="flat"/>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ln/>
        </p:spPr>
        <p:txBody>
          <a:bodyPr/>
          <a:lstStyle/>
          <a:p>
            <a:endParaRPr lang="en-US"/>
          </a:p>
        </p:txBody>
      </p:sp>
      <p:sp>
        <p:nvSpPr>
          <p:cNvPr id="69635" name="Rectangle 3"/>
          <p:cNvSpPr>
            <a:spLocks noChangeArrowheads="1" noTextEdit="1"/>
          </p:cNvSpPr>
          <p:nvPr>
            <p:ph type="sldImg"/>
          </p:nvPr>
        </p:nvSpPr>
        <p:spPr>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ln/>
        </p:spPr>
        <p:txBody>
          <a:bodyPr/>
          <a:lstStyle/>
          <a:p>
            <a:endParaRPr lang="en-US"/>
          </a:p>
        </p:txBody>
      </p:sp>
      <p:sp>
        <p:nvSpPr>
          <p:cNvPr id="9219" name="Rectangle 3"/>
          <p:cNvSpPr>
            <a:spLocks noChangeArrowheads="1" noTextEdit="1"/>
          </p:cNvSpPr>
          <p:nvPr>
            <p:ph type="sldImg"/>
          </p:nvPr>
        </p:nvSpPr>
        <p:spPr>
          <a:ln cap="flat"/>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body" idx="1"/>
          </p:nvPr>
        </p:nvSpPr>
        <p:spPr>
          <a:ln/>
        </p:spPr>
        <p:txBody>
          <a:bodyPr/>
          <a:lstStyle/>
          <a:p>
            <a:endParaRPr lang="en-US"/>
          </a:p>
        </p:txBody>
      </p:sp>
      <p:sp>
        <p:nvSpPr>
          <p:cNvPr id="71683" name="Rectangle 3"/>
          <p:cNvSpPr>
            <a:spLocks noChangeArrowheads="1" noTextEdit="1"/>
          </p:cNvSpPr>
          <p:nvPr>
            <p:ph type="sldImg"/>
          </p:nvPr>
        </p:nvSpPr>
        <p:spPr>
          <a:ln cap="flat"/>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body" idx="1"/>
          </p:nvPr>
        </p:nvSpPr>
        <p:spPr>
          <a:ln/>
        </p:spPr>
        <p:txBody>
          <a:bodyPr/>
          <a:lstStyle/>
          <a:p>
            <a:endParaRPr lang="en-US"/>
          </a:p>
        </p:txBody>
      </p:sp>
      <p:sp>
        <p:nvSpPr>
          <p:cNvPr id="88067" name="Rectangle 3"/>
          <p:cNvSpPr>
            <a:spLocks noChangeArrowheads="1" noTextEdit="1"/>
          </p:cNvSpPr>
          <p:nvPr>
            <p:ph type="sldImg"/>
          </p:nvPr>
        </p:nvSpPr>
        <p:spPr>
          <a:ln cap="flat"/>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1026"/>
          <p:cNvSpPr>
            <a:spLocks noGrp="1" noChangeArrowheads="1"/>
          </p:cNvSpPr>
          <p:nvPr>
            <p:ph type="body" idx="1"/>
          </p:nvPr>
        </p:nvSpPr>
        <p:spPr>
          <a:ln/>
        </p:spPr>
        <p:txBody>
          <a:bodyPr/>
          <a:lstStyle/>
          <a:p>
            <a:endParaRPr lang="en-US"/>
          </a:p>
        </p:txBody>
      </p:sp>
      <p:sp>
        <p:nvSpPr>
          <p:cNvPr id="90115" name="Rectangle 1027"/>
          <p:cNvSpPr>
            <a:spLocks noChangeArrowheads="1" noTextEdit="1"/>
          </p:cNvSpPr>
          <p:nvPr>
            <p:ph type="sldImg"/>
          </p:nvPr>
        </p:nvSpPr>
        <p:spPr>
          <a:ln cap="flat"/>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body" idx="1"/>
          </p:nvPr>
        </p:nvSpPr>
        <p:spPr>
          <a:ln/>
        </p:spPr>
        <p:txBody>
          <a:bodyPr/>
          <a:lstStyle/>
          <a:p>
            <a:endParaRPr lang="en-US"/>
          </a:p>
        </p:txBody>
      </p:sp>
      <p:sp>
        <p:nvSpPr>
          <p:cNvPr id="77827" name="Rectangle 3"/>
          <p:cNvSpPr>
            <a:spLocks noChangeArrowheads="1" noTextEdit="1"/>
          </p:cNvSpPr>
          <p:nvPr>
            <p:ph type="sldImg"/>
          </p:nvPr>
        </p:nvSpPr>
        <p:spPr>
          <a:ln cap="flat"/>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body" idx="1"/>
          </p:nvPr>
        </p:nvSpPr>
        <p:spPr>
          <a:ln/>
        </p:spPr>
        <p:txBody>
          <a:bodyPr/>
          <a:lstStyle/>
          <a:p>
            <a:endParaRPr lang="en-US"/>
          </a:p>
        </p:txBody>
      </p:sp>
      <p:sp>
        <p:nvSpPr>
          <p:cNvPr id="104451" name="Rectangle 3"/>
          <p:cNvSpPr>
            <a:spLocks noChangeArrowheads="1" noTextEdit="1"/>
          </p:cNvSpPr>
          <p:nvPr>
            <p:ph type="sldImg"/>
          </p:nvPr>
        </p:nvSpPr>
        <p:spPr>
          <a:ln cap="flat"/>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ln/>
        </p:spPr>
        <p:txBody>
          <a:bodyPr/>
          <a:lstStyle/>
          <a:p>
            <a:endParaRPr lang="en-US"/>
          </a:p>
        </p:txBody>
      </p:sp>
      <p:sp>
        <p:nvSpPr>
          <p:cNvPr id="12291" name="Rectangle 3"/>
          <p:cNvSpPr>
            <a:spLocks noChangeArrowheads="1" noTextEdit="1"/>
          </p:cNvSpPr>
          <p:nvPr>
            <p:ph type="sldImg"/>
          </p:nvPr>
        </p:nvSpPr>
        <p:spPr>
          <a:ln cap="flat"/>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ln/>
        </p:spPr>
        <p:txBody>
          <a:bodyPr/>
          <a:lstStyle/>
          <a:p>
            <a:endParaRPr lang="en-US"/>
          </a:p>
        </p:txBody>
      </p:sp>
      <p:sp>
        <p:nvSpPr>
          <p:cNvPr id="20483" name="Rectangle 3"/>
          <p:cNvSpPr>
            <a:spLocks noChangeArrowheads="1" noTextEdit="1"/>
          </p:cNvSpPr>
          <p:nvPr>
            <p:ph type="sldImg"/>
          </p:nvPr>
        </p:nvSpPr>
        <p:spPr>
          <a:ln cap="flat"/>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body" idx="1"/>
          </p:nvPr>
        </p:nvSpPr>
        <p:spPr>
          <a:ln/>
        </p:spPr>
        <p:txBody>
          <a:bodyPr/>
          <a:lstStyle/>
          <a:p>
            <a:endParaRPr lang="en-US"/>
          </a:p>
        </p:txBody>
      </p:sp>
      <p:sp>
        <p:nvSpPr>
          <p:cNvPr id="22531" name="Rectangle 3"/>
          <p:cNvSpPr>
            <a:spLocks noChangeArrowheads="1" noTextEdit="1"/>
          </p:cNvSpPr>
          <p:nvPr>
            <p:ph type="sldImg"/>
          </p:nvPr>
        </p:nvSpPr>
        <p:spPr>
          <a:ln cap="flat"/>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ln/>
        </p:spPr>
        <p:txBody>
          <a:bodyPr/>
          <a:lstStyle/>
          <a:p>
            <a:endParaRPr lang="en-US"/>
          </a:p>
        </p:txBody>
      </p:sp>
      <p:sp>
        <p:nvSpPr>
          <p:cNvPr id="24579" name="Rectangle 3"/>
          <p:cNvSpPr>
            <a:spLocks noChangeArrowheads="1" noTextEdit="1"/>
          </p:cNvSpPr>
          <p:nvPr>
            <p:ph type="sldImg"/>
          </p:nvPr>
        </p:nvSpPr>
        <p:spPr>
          <a:ln cap="flat"/>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body" idx="1"/>
          </p:nvPr>
        </p:nvSpPr>
        <p:spPr>
          <a:ln/>
        </p:spPr>
        <p:txBody>
          <a:bodyPr/>
          <a:lstStyle/>
          <a:p>
            <a:endParaRPr lang="en-US"/>
          </a:p>
        </p:txBody>
      </p:sp>
      <p:sp>
        <p:nvSpPr>
          <p:cNvPr id="32771" name="Rectangle 3"/>
          <p:cNvSpPr>
            <a:spLocks noChangeArrowheads="1" noTextEdit="1"/>
          </p:cNvSpPr>
          <p:nvPr>
            <p:ph type="sldImg"/>
          </p:nvPr>
        </p:nvSpPr>
        <p:spPr>
          <a:ln cap="flat"/>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body" idx="1"/>
          </p:nvPr>
        </p:nvSpPr>
        <p:spPr>
          <a:ln/>
        </p:spPr>
        <p:txBody>
          <a:bodyPr/>
          <a:lstStyle/>
          <a:p>
            <a:endParaRPr lang="en-US"/>
          </a:p>
        </p:txBody>
      </p:sp>
      <p:sp>
        <p:nvSpPr>
          <p:cNvPr id="34819" name="Rectangle 3"/>
          <p:cNvSpPr>
            <a:spLocks noChangeArrowheads="1" noTextEdit="1"/>
          </p:cNvSpPr>
          <p:nvPr>
            <p:ph type="sldImg"/>
          </p:nvPr>
        </p:nvSpPr>
        <p:spPr>
          <a:ln cap="flat"/>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ln/>
        </p:spPr>
        <p:txBody>
          <a:bodyPr/>
          <a:lstStyle/>
          <a:p>
            <a:endParaRPr lang="en-US"/>
          </a:p>
        </p:txBody>
      </p:sp>
      <p:sp>
        <p:nvSpPr>
          <p:cNvPr id="36867" name="Rectangle 3"/>
          <p:cNvSpPr>
            <a:spLocks noChangeArrowheads="1" noTextEdit="1"/>
          </p:cNvSpPr>
          <p:nvPr>
            <p:ph type="sldImg"/>
          </p:nvPr>
        </p:nvSpPr>
        <p:spPr>
          <a:ln cap="fla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EAB0777-4C60-462E-A92C-CDAFD498799C}" type="datetimeFigureOut">
              <a:rPr lang="en-US" smtClean="0"/>
              <a:t>12/4/2011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EAB0777-4C60-462E-A92C-CDAFD498799C}" type="datetimeFigureOut">
              <a:rPr lang="en-US" smtClean="0"/>
              <a:t>12/4/2011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EAB0777-4C60-462E-A92C-CDAFD498799C}" type="datetimeFigureOut">
              <a:rPr lang="en-US" smtClean="0"/>
              <a:t>12/4/2011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t>12/4/2011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9DE6EB8-52AB-45EA-A660-3E1EBFA72987}"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EAB0777-4C60-462E-A92C-CDAFD498799C}" type="datetimeFigureOut">
              <a:rPr lang="en-US" smtClean="0"/>
              <a:t>12/4/2011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9DE6EB8-52AB-45EA-A660-3E1EBFA72987}"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9.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5.wmf"/><Relationship Id="rId4" Type="http://schemas.openxmlformats.org/officeDocument/2006/relationships/oleObject" Target="../embeddings/oleObject2.bin"/></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Object-oriented Design</a:t>
            </a:r>
            <a:endParaRPr lang="bg-BG" dirty="0"/>
          </a:p>
        </p:txBody>
      </p:sp>
      <p:sp>
        <p:nvSpPr>
          <p:cNvPr id="3" name="Subtitle 2"/>
          <p:cNvSpPr>
            <a:spLocks noGrp="1"/>
          </p:cNvSpPr>
          <p:nvPr>
            <p:ph type="subTitle" idx="1"/>
          </p:nvPr>
        </p:nvSpPr>
        <p:spPr/>
        <p:txBody>
          <a:bodyPr/>
          <a:lstStyle/>
          <a:p>
            <a:r>
              <a:rPr lang="en-US" dirty="0" smtClean="0"/>
              <a:t>Lecture 12</a:t>
            </a:r>
            <a:endParaRPr lang="bg-BG" dirty="0"/>
          </a:p>
        </p:txBody>
      </p:sp>
    </p:spTree>
    <p:extLst>
      <p:ext uri="{BB962C8B-B14F-4D97-AF65-F5344CB8AC3E}">
        <p14:creationId xmlns:p14="http://schemas.microsoft.com/office/powerpoint/2010/main" val="17110425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GB"/>
              <a:t>The Unified Modeling Language</a:t>
            </a:r>
          </a:p>
        </p:txBody>
      </p:sp>
      <p:sp>
        <p:nvSpPr>
          <p:cNvPr id="117763" name="Rectangle 3"/>
          <p:cNvSpPr>
            <a:spLocks noGrp="1" noChangeArrowheads="1"/>
          </p:cNvSpPr>
          <p:nvPr>
            <p:ph type="body" idx="1"/>
          </p:nvPr>
        </p:nvSpPr>
        <p:spPr/>
        <p:txBody>
          <a:bodyPr/>
          <a:lstStyle/>
          <a:p>
            <a:r>
              <a:rPr lang="en-GB" sz="2400"/>
              <a:t>Several different notations for describing object-oriented designs were proposed in the 1980s and 1990s. </a:t>
            </a:r>
          </a:p>
          <a:p>
            <a:r>
              <a:rPr lang="en-GB" sz="2400"/>
              <a:t>The Unified Modeling Language is an integration of these notations.</a:t>
            </a:r>
          </a:p>
          <a:p>
            <a:r>
              <a:rPr lang="en-GB" sz="2400"/>
              <a:t>It describes notations for a number of different models that may be produced during OO analysis and design.</a:t>
            </a:r>
          </a:p>
          <a:p>
            <a:r>
              <a:rPr lang="en-GB" sz="2400"/>
              <a:t>It is now a </a:t>
            </a:r>
            <a:r>
              <a:rPr lang="en-GB" sz="2400" i="1"/>
              <a:t>de facto</a:t>
            </a:r>
            <a:r>
              <a:rPr lang="en-GB" sz="2400"/>
              <a:t> standard for OO modelling.</a:t>
            </a:r>
          </a:p>
        </p:txBody>
      </p:sp>
    </p:spTree>
    <p:extLst>
      <p:ext uri="{BB962C8B-B14F-4D97-AF65-F5344CB8AC3E}">
        <p14:creationId xmlns:p14="http://schemas.microsoft.com/office/powerpoint/2010/main" val="1005246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457200" y="404664"/>
            <a:ext cx="8229600" cy="1143000"/>
          </a:xfrm>
        </p:spPr>
        <p:txBody>
          <a:bodyPr/>
          <a:lstStyle/>
          <a:p>
            <a:r>
              <a:rPr lang="en-GB" dirty="0"/>
              <a:t>Employee object class (UML)</a:t>
            </a:r>
          </a:p>
        </p:txBody>
      </p:sp>
      <p:sp>
        <p:nvSpPr>
          <p:cNvPr id="106501" name="Rectangle 5"/>
          <p:cNvSpPr>
            <a:spLocks noChangeArrowheads="1"/>
          </p:cNvSpPr>
          <p:nvPr/>
        </p:nvSpPr>
        <p:spPr bwMode="auto">
          <a:xfrm>
            <a:off x="2286000" y="1676400"/>
            <a:ext cx="44196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06502" name="Picture 6" descr="14.2 EmployeeObject(12.2).eps                                  0007B876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828800"/>
            <a:ext cx="3132138"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6778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noFill/>
          <a:ln/>
        </p:spPr>
        <p:txBody>
          <a:bodyPr lIns="90840" tIns="44623" rIns="90840" bIns="44623"/>
          <a:lstStyle/>
          <a:p>
            <a:r>
              <a:rPr lang="en-GB"/>
              <a:t>Object communication</a:t>
            </a:r>
          </a:p>
        </p:txBody>
      </p:sp>
      <p:sp>
        <p:nvSpPr>
          <p:cNvPr id="21507" name="Rectangle 3"/>
          <p:cNvSpPr>
            <a:spLocks noGrp="1" noChangeArrowheads="1"/>
          </p:cNvSpPr>
          <p:nvPr>
            <p:ph type="body" idx="1"/>
          </p:nvPr>
        </p:nvSpPr>
        <p:spPr>
          <a:noFill/>
          <a:ln/>
        </p:spPr>
        <p:txBody>
          <a:bodyPr lIns="90840" tIns="44623" rIns="90840" bIns="44623"/>
          <a:lstStyle/>
          <a:p>
            <a:r>
              <a:rPr lang="en-GB" sz="2400"/>
              <a:t>Conceptually, objects communicate by </a:t>
            </a:r>
            <a:br>
              <a:rPr lang="en-GB" sz="2400"/>
            </a:br>
            <a:r>
              <a:rPr lang="en-GB" sz="2400"/>
              <a:t>message passing.</a:t>
            </a:r>
          </a:p>
          <a:p>
            <a:r>
              <a:rPr lang="en-GB" sz="2400"/>
              <a:t>Messages</a:t>
            </a:r>
          </a:p>
          <a:p>
            <a:pPr lvl="1"/>
            <a:r>
              <a:rPr lang="en-GB" sz="2000"/>
              <a:t>The name of the service requested by the calling object;</a:t>
            </a:r>
          </a:p>
          <a:p>
            <a:pPr lvl="1"/>
            <a:r>
              <a:rPr lang="en-GB" sz="2000"/>
              <a:t>Copies of the information required to execute the service </a:t>
            </a:r>
            <a:br>
              <a:rPr lang="en-GB" sz="2000"/>
            </a:br>
            <a:r>
              <a:rPr lang="en-GB" sz="2000"/>
              <a:t>and the name of a holder for the result of the service.</a:t>
            </a:r>
          </a:p>
          <a:p>
            <a:r>
              <a:rPr lang="en-GB" sz="2400"/>
              <a:t>In practice, messages are often implemented </a:t>
            </a:r>
            <a:br>
              <a:rPr lang="en-GB" sz="2400"/>
            </a:br>
            <a:r>
              <a:rPr lang="en-GB" sz="2400"/>
              <a:t>by procedure calls</a:t>
            </a:r>
          </a:p>
          <a:p>
            <a:pPr lvl="1"/>
            <a:r>
              <a:rPr lang="en-GB" sz="2000"/>
              <a:t>Name = procedure name;</a:t>
            </a:r>
          </a:p>
          <a:p>
            <a:pPr lvl="1"/>
            <a:r>
              <a:rPr lang="en-GB" sz="2000"/>
              <a:t>Information = parameter list.</a:t>
            </a:r>
          </a:p>
        </p:txBody>
      </p:sp>
    </p:spTree>
    <p:extLst>
      <p:ext uri="{BB962C8B-B14F-4D97-AF65-F5344CB8AC3E}">
        <p14:creationId xmlns:p14="http://schemas.microsoft.com/office/powerpoint/2010/main" val="287917004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9" name="Rectangle 7"/>
          <p:cNvSpPr>
            <a:spLocks noGrp="1" noChangeArrowheads="1"/>
          </p:cNvSpPr>
          <p:nvPr>
            <p:ph type="title"/>
          </p:nvPr>
        </p:nvSpPr>
        <p:spPr>
          <a:xfrm>
            <a:off x="457200" y="332656"/>
            <a:ext cx="8229600" cy="1143000"/>
          </a:xfrm>
        </p:spPr>
        <p:txBody>
          <a:bodyPr/>
          <a:lstStyle/>
          <a:p>
            <a:r>
              <a:rPr lang="en-GB" dirty="0"/>
              <a:t>Message examples</a:t>
            </a:r>
          </a:p>
        </p:txBody>
      </p:sp>
      <p:sp>
        <p:nvSpPr>
          <p:cNvPr id="23560" name="Rectangle 8"/>
          <p:cNvSpPr>
            <a:spLocks noGrp="1" noChangeArrowheads="1"/>
          </p:cNvSpPr>
          <p:nvPr>
            <p:ph type="body" idx="1"/>
          </p:nvPr>
        </p:nvSpPr>
        <p:spPr>
          <a:xfrm>
            <a:off x="534988" y="1682750"/>
            <a:ext cx="7805737" cy="4130675"/>
          </a:xfrm>
        </p:spPr>
        <p:txBody>
          <a:bodyPr/>
          <a:lstStyle/>
          <a:p>
            <a:pPr algn="just">
              <a:lnSpc>
                <a:spcPct val="90000"/>
              </a:lnSpc>
              <a:spcBef>
                <a:spcPts val="400"/>
              </a:spcBef>
              <a:buFont typeface="Zapf Dingbats" charset="2"/>
              <a:buNone/>
            </a:pPr>
            <a:r>
              <a:rPr lang="en-GB">
                <a:latin typeface="Helvetica" charset="0"/>
              </a:rPr>
              <a:t>	// Call a method associated with a buffer </a:t>
            </a:r>
            <a:br>
              <a:rPr lang="en-GB">
                <a:latin typeface="Helvetica" charset="0"/>
              </a:rPr>
            </a:br>
            <a:r>
              <a:rPr lang="en-GB">
                <a:latin typeface="Helvetica" charset="0"/>
              </a:rPr>
              <a:t>// object that returns the next value </a:t>
            </a:r>
            <a:br>
              <a:rPr lang="en-GB">
                <a:latin typeface="Helvetica" charset="0"/>
              </a:rPr>
            </a:br>
            <a:r>
              <a:rPr lang="en-GB">
                <a:latin typeface="Helvetica" charset="0"/>
              </a:rPr>
              <a:t>//   in the buffer</a:t>
            </a:r>
          </a:p>
          <a:p>
            <a:pPr algn="just">
              <a:lnSpc>
                <a:spcPct val="90000"/>
              </a:lnSpc>
              <a:buFont typeface="Zapf Dingbats" charset="2"/>
              <a:buNone/>
            </a:pPr>
            <a:r>
              <a:rPr lang="en-GB">
                <a:latin typeface="Helvetica" charset="0"/>
              </a:rPr>
              <a:t>			</a:t>
            </a:r>
            <a:r>
              <a:rPr lang="en-GB">
                <a:solidFill>
                  <a:schemeClr val="accent1"/>
                </a:solidFill>
                <a:latin typeface="Helvetica" charset="0"/>
              </a:rPr>
              <a:t>v = circularBuffer.Get () ;</a:t>
            </a:r>
          </a:p>
          <a:p>
            <a:pPr algn="just">
              <a:lnSpc>
                <a:spcPct val="90000"/>
              </a:lnSpc>
              <a:buFont typeface="Zapf Dingbats" charset="2"/>
              <a:buNone/>
            </a:pPr>
            <a:endParaRPr lang="en-GB">
              <a:latin typeface="Helvetica" charset="0"/>
            </a:endParaRPr>
          </a:p>
          <a:p>
            <a:pPr algn="just">
              <a:lnSpc>
                <a:spcPct val="90000"/>
              </a:lnSpc>
              <a:buFont typeface="Zapf Dingbats" charset="2"/>
              <a:buNone/>
            </a:pPr>
            <a:r>
              <a:rPr lang="en-GB">
                <a:latin typeface="Helvetica" charset="0"/>
              </a:rPr>
              <a:t>	// Call the method associated with a</a:t>
            </a:r>
            <a:br>
              <a:rPr lang="en-GB">
                <a:latin typeface="Helvetica" charset="0"/>
              </a:rPr>
            </a:br>
            <a:r>
              <a:rPr lang="en-GB">
                <a:latin typeface="Helvetica" charset="0"/>
              </a:rPr>
              <a:t>// thermostat object that sets the </a:t>
            </a:r>
            <a:br>
              <a:rPr lang="en-GB">
                <a:latin typeface="Helvetica" charset="0"/>
              </a:rPr>
            </a:br>
            <a:r>
              <a:rPr lang="en-GB">
                <a:latin typeface="Helvetica" charset="0"/>
              </a:rPr>
              <a:t>// temperature to be maintained</a:t>
            </a:r>
          </a:p>
          <a:p>
            <a:pPr algn="just">
              <a:lnSpc>
                <a:spcPct val="90000"/>
              </a:lnSpc>
              <a:buFont typeface="Zapf Dingbats" charset="2"/>
              <a:buNone/>
            </a:pPr>
            <a:r>
              <a:rPr lang="en-GB">
                <a:latin typeface="Helvetica" charset="0"/>
              </a:rPr>
              <a:t>			</a:t>
            </a:r>
            <a:r>
              <a:rPr lang="en-GB">
                <a:solidFill>
                  <a:schemeClr val="accent1"/>
                </a:solidFill>
                <a:latin typeface="Helvetica" charset="0"/>
              </a:rPr>
              <a:t>thermostat.setTemp (20) ;</a:t>
            </a:r>
          </a:p>
        </p:txBody>
      </p:sp>
    </p:spTree>
    <p:extLst>
      <p:ext uri="{BB962C8B-B14F-4D97-AF65-F5344CB8AC3E}">
        <p14:creationId xmlns:p14="http://schemas.microsoft.com/office/powerpoint/2010/main" val="338919603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noFill/>
          <a:ln/>
        </p:spPr>
        <p:txBody>
          <a:bodyPr lIns="90840" tIns="44623" rIns="90840" bIns="44623"/>
          <a:lstStyle/>
          <a:p>
            <a:r>
              <a:rPr lang="en-GB"/>
              <a:t>Generalisation and inheritance</a:t>
            </a:r>
          </a:p>
        </p:txBody>
      </p:sp>
      <p:sp>
        <p:nvSpPr>
          <p:cNvPr id="31747" name="Rectangle 3"/>
          <p:cNvSpPr>
            <a:spLocks noGrp="1" noChangeArrowheads="1"/>
          </p:cNvSpPr>
          <p:nvPr>
            <p:ph type="body" idx="1"/>
          </p:nvPr>
        </p:nvSpPr>
        <p:spPr>
          <a:noFill/>
          <a:ln/>
        </p:spPr>
        <p:txBody>
          <a:bodyPr lIns="90840" tIns="44623" rIns="90840" bIns="44623"/>
          <a:lstStyle/>
          <a:p>
            <a:r>
              <a:rPr lang="en-GB" sz="2400"/>
              <a:t>Objects are members of classes that define </a:t>
            </a:r>
            <a:br>
              <a:rPr lang="en-GB" sz="2400"/>
            </a:br>
            <a:r>
              <a:rPr lang="en-GB" sz="2400"/>
              <a:t>attribute types and operations.</a:t>
            </a:r>
          </a:p>
          <a:p>
            <a:r>
              <a:rPr lang="en-GB" sz="2400"/>
              <a:t>Classes may be arranged in a class hierarchy </a:t>
            </a:r>
            <a:br>
              <a:rPr lang="en-GB" sz="2400"/>
            </a:br>
            <a:r>
              <a:rPr lang="en-GB" sz="2400"/>
              <a:t>where one class (a super-class) is a generalisation of one or more other classes (sub-classes).</a:t>
            </a:r>
          </a:p>
          <a:p>
            <a:r>
              <a:rPr lang="en-GB" sz="2400"/>
              <a:t>A sub-class inherits the attributes and </a:t>
            </a:r>
            <a:br>
              <a:rPr lang="en-GB" sz="2400"/>
            </a:br>
            <a:r>
              <a:rPr lang="en-GB" sz="2400"/>
              <a:t>operations from its super class and may add </a:t>
            </a:r>
            <a:br>
              <a:rPr lang="en-GB" sz="2400"/>
            </a:br>
            <a:r>
              <a:rPr lang="en-GB" sz="2400"/>
              <a:t>new methods or attributes of its own.</a:t>
            </a:r>
          </a:p>
          <a:p>
            <a:r>
              <a:rPr lang="en-GB" sz="2400"/>
              <a:t>Generalisation in the UML is implemented as inheritance in OO programming languages.</a:t>
            </a:r>
          </a:p>
        </p:txBody>
      </p:sp>
    </p:spTree>
    <p:extLst>
      <p:ext uri="{BB962C8B-B14F-4D97-AF65-F5344CB8AC3E}">
        <p14:creationId xmlns:p14="http://schemas.microsoft.com/office/powerpoint/2010/main" val="150632680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404664"/>
            <a:ext cx="8229600" cy="1143000"/>
          </a:xfrm>
          <a:noFill/>
          <a:ln/>
        </p:spPr>
        <p:txBody>
          <a:bodyPr lIns="90840" tIns="44623" rIns="90840" bIns="44623"/>
          <a:lstStyle/>
          <a:p>
            <a:r>
              <a:rPr lang="en-GB" dirty="0"/>
              <a:t>A generalisation hierarchy</a:t>
            </a:r>
          </a:p>
        </p:txBody>
      </p:sp>
      <p:sp>
        <p:nvSpPr>
          <p:cNvPr id="33798" name="Rectangle 6"/>
          <p:cNvSpPr>
            <a:spLocks noChangeArrowheads="1"/>
          </p:cNvSpPr>
          <p:nvPr/>
        </p:nvSpPr>
        <p:spPr bwMode="auto">
          <a:xfrm>
            <a:off x="1371600" y="1600200"/>
            <a:ext cx="57150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33799" name="Picture 7" descr="14.3 GeneralHierar(12.3).eps                                   0007B876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752600"/>
            <a:ext cx="4343400" cy="4186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39083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noFill/>
          <a:ln/>
        </p:spPr>
        <p:txBody>
          <a:bodyPr lIns="90840" tIns="44623" rIns="90840" bIns="44623"/>
          <a:lstStyle/>
          <a:p>
            <a:r>
              <a:rPr lang="en-GB"/>
              <a:t>Advantages of inheritance</a:t>
            </a:r>
          </a:p>
        </p:txBody>
      </p:sp>
      <p:sp>
        <p:nvSpPr>
          <p:cNvPr id="37891" name="Rectangle 3"/>
          <p:cNvSpPr>
            <a:spLocks noGrp="1" noChangeArrowheads="1"/>
          </p:cNvSpPr>
          <p:nvPr>
            <p:ph type="body" idx="1"/>
          </p:nvPr>
        </p:nvSpPr>
        <p:spPr>
          <a:noFill/>
          <a:ln/>
        </p:spPr>
        <p:txBody>
          <a:bodyPr lIns="90840" tIns="44623" rIns="90840" bIns="44623"/>
          <a:lstStyle/>
          <a:p>
            <a:r>
              <a:rPr lang="en-GB"/>
              <a:t>It is an abstraction mechanism which may be used to classify entities.</a:t>
            </a:r>
          </a:p>
          <a:p>
            <a:r>
              <a:rPr lang="en-GB"/>
              <a:t>It is a reuse mechanism at both the design and the programming level.</a:t>
            </a:r>
          </a:p>
          <a:p>
            <a:r>
              <a:rPr lang="en-GB"/>
              <a:t>The inheritance graph is a source of organisational knowledge about domains and systems.</a:t>
            </a:r>
          </a:p>
        </p:txBody>
      </p:sp>
    </p:spTree>
    <p:extLst>
      <p:ext uri="{BB962C8B-B14F-4D97-AF65-F5344CB8AC3E}">
        <p14:creationId xmlns:p14="http://schemas.microsoft.com/office/powerpoint/2010/main" val="173756607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noFill/>
          <a:ln/>
        </p:spPr>
        <p:txBody>
          <a:bodyPr lIns="90840" tIns="44623" rIns="90840" bIns="44623"/>
          <a:lstStyle/>
          <a:p>
            <a:r>
              <a:rPr lang="en-GB"/>
              <a:t>Problems with inheritance</a:t>
            </a:r>
          </a:p>
        </p:txBody>
      </p:sp>
      <p:sp>
        <p:nvSpPr>
          <p:cNvPr id="38915" name="Rectangle 3"/>
          <p:cNvSpPr>
            <a:spLocks noGrp="1" noChangeArrowheads="1"/>
          </p:cNvSpPr>
          <p:nvPr>
            <p:ph type="body" idx="1"/>
          </p:nvPr>
        </p:nvSpPr>
        <p:spPr>
          <a:noFill/>
          <a:ln/>
        </p:spPr>
        <p:txBody>
          <a:bodyPr lIns="90840" tIns="44623" rIns="90840" bIns="44623"/>
          <a:lstStyle/>
          <a:p>
            <a:r>
              <a:rPr lang="en-GB"/>
              <a:t>Object classes are not self-contained. they cannot be understood without reference to their super-classes.</a:t>
            </a:r>
          </a:p>
          <a:p>
            <a:r>
              <a:rPr lang="en-GB"/>
              <a:t>Designers have a tendency to reuse the inheritance graph created during analysis. Can lead to significant inefficiency.</a:t>
            </a:r>
          </a:p>
          <a:p>
            <a:r>
              <a:rPr lang="en-GB"/>
              <a:t>The inheritance graphs of analysis, design and implementation have different functions and should be separately maintained.</a:t>
            </a:r>
          </a:p>
        </p:txBody>
      </p:sp>
    </p:spTree>
    <p:extLst>
      <p:ext uri="{BB962C8B-B14F-4D97-AF65-F5344CB8AC3E}">
        <p14:creationId xmlns:p14="http://schemas.microsoft.com/office/powerpoint/2010/main" val="9396211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en-GB"/>
              <a:t>UML associations</a:t>
            </a:r>
          </a:p>
        </p:txBody>
      </p:sp>
      <p:sp>
        <p:nvSpPr>
          <p:cNvPr id="118787" name="Rectangle 3"/>
          <p:cNvSpPr>
            <a:spLocks noGrp="1" noChangeArrowheads="1"/>
          </p:cNvSpPr>
          <p:nvPr>
            <p:ph type="body" idx="1"/>
          </p:nvPr>
        </p:nvSpPr>
        <p:spPr/>
        <p:txBody>
          <a:bodyPr/>
          <a:lstStyle/>
          <a:p>
            <a:r>
              <a:rPr lang="en-GB" sz="2400"/>
              <a:t>Objects and object classes participate in relationships with other objects and object classes.</a:t>
            </a:r>
          </a:p>
          <a:p>
            <a:r>
              <a:rPr lang="en-GB" sz="2400"/>
              <a:t>In the UML, a generalised relationship is indicated by an association.</a:t>
            </a:r>
          </a:p>
          <a:p>
            <a:r>
              <a:rPr lang="en-GB" sz="2400"/>
              <a:t>Associations may be annotated with information that describes the association.</a:t>
            </a:r>
          </a:p>
          <a:p>
            <a:r>
              <a:rPr lang="en-GB" sz="2400"/>
              <a:t>Associations are general but may indicate that an attribute of an object is an associated object or that a method relies on an associated object.</a:t>
            </a:r>
          </a:p>
        </p:txBody>
      </p:sp>
    </p:spTree>
    <p:extLst>
      <p:ext uri="{BB962C8B-B14F-4D97-AF65-F5344CB8AC3E}">
        <p14:creationId xmlns:p14="http://schemas.microsoft.com/office/powerpoint/2010/main" val="42856888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noFill/>
          <a:ln/>
        </p:spPr>
        <p:txBody>
          <a:bodyPr lIns="90840" tIns="44623" rIns="90840" bIns="44623"/>
          <a:lstStyle/>
          <a:p>
            <a:r>
              <a:rPr lang="en-GB"/>
              <a:t>An association model</a:t>
            </a:r>
          </a:p>
        </p:txBody>
      </p:sp>
      <p:sp>
        <p:nvSpPr>
          <p:cNvPr id="35846" name="Rectangle 6"/>
          <p:cNvSpPr>
            <a:spLocks noChangeArrowheads="1"/>
          </p:cNvSpPr>
          <p:nvPr/>
        </p:nvSpPr>
        <p:spPr bwMode="auto">
          <a:xfrm>
            <a:off x="838200" y="1828800"/>
            <a:ext cx="7696200" cy="4267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35847" name="Picture 7" descr="14.4 AssocModel(12.4).eps                                      0007B876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438400"/>
            <a:ext cx="6096000" cy="2828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378447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noFill/>
          <a:ln/>
        </p:spPr>
        <p:txBody>
          <a:bodyPr lIns="90840" tIns="44623" rIns="90840" bIns="44623"/>
          <a:lstStyle/>
          <a:p>
            <a:r>
              <a:rPr lang="en-GB"/>
              <a:t>Objectives</a:t>
            </a:r>
          </a:p>
        </p:txBody>
      </p:sp>
      <p:sp>
        <p:nvSpPr>
          <p:cNvPr id="6147" name="Rectangle 3"/>
          <p:cNvSpPr>
            <a:spLocks noGrp="1" noChangeArrowheads="1"/>
          </p:cNvSpPr>
          <p:nvPr>
            <p:ph type="body" idx="1"/>
          </p:nvPr>
        </p:nvSpPr>
        <p:spPr>
          <a:noFill/>
          <a:ln/>
        </p:spPr>
        <p:txBody>
          <a:bodyPr lIns="90840" tIns="44623" rIns="90840" bIns="44623"/>
          <a:lstStyle/>
          <a:p>
            <a:pPr>
              <a:lnSpc>
                <a:spcPct val="90000"/>
              </a:lnSpc>
            </a:pPr>
            <a:r>
              <a:rPr lang="en-GB"/>
              <a:t>To explain how a software design may be represented as a set of interacting objects that manage their own state and operations</a:t>
            </a:r>
          </a:p>
          <a:p>
            <a:pPr>
              <a:lnSpc>
                <a:spcPct val="90000"/>
              </a:lnSpc>
            </a:pPr>
            <a:r>
              <a:rPr lang="en-GB"/>
              <a:t>To describe the activities in the object-oriented design process</a:t>
            </a:r>
          </a:p>
          <a:p>
            <a:pPr>
              <a:lnSpc>
                <a:spcPct val="90000"/>
              </a:lnSpc>
            </a:pPr>
            <a:r>
              <a:rPr lang="en-GB"/>
              <a:t>To introduce various models that can be used to describe an object-oriented design</a:t>
            </a:r>
          </a:p>
          <a:p>
            <a:pPr>
              <a:lnSpc>
                <a:spcPct val="90000"/>
              </a:lnSpc>
            </a:pPr>
            <a:r>
              <a:rPr lang="en-GB"/>
              <a:t>To show how the UML may be used to represent these models</a:t>
            </a:r>
          </a:p>
        </p:txBody>
      </p:sp>
    </p:spTree>
    <p:extLst>
      <p:ext uri="{BB962C8B-B14F-4D97-AF65-F5344CB8AC3E}">
        <p14:creationId xmlns:p14="http://schemas.microsoft.com/office/powerpoint/2010/main" val="149748219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noFill/>
          <a:ln/>
        </p:spPr>
        <p:txBody>
          <a:bodyPr lIns="90840" tIns="44623" rIns="90840" bIns="44623"/>
          <a:lstStyle/>
          <a:p>
            <a:r>
              <a:rPr lang="en-GB"/>
              <a:t>Concurrent objects</a:t>
            </a:r>
          </a:p>
        </p:txBody>
      </p:sp>
      <p:sp>
        <p:nvSpPr>
          <p:cNvPr id="92163" name="Rectangle 3"/>
          <p:cNvSpPr>
            <a:spLocks noGrp="1" noChangeArrowheads="1"/>
          </p:cNvSpPr>
          <p:nvPr>
            <p:ph type="body" idx="1"/>
          </p:nvPr>
        </p:nvSpPr>
        <p:spPr>
          <a:noFill/>
          <a:ln/>
        </p:spPr>
        <p:txBody>
          <a:bodyPr lIns="90840" tIns="44623" rIns="90840" bIns="44623"/>
          <a:lstStyle/>
          <a:p>
            <a:r>
              <a:rPr lang="en-GB"/>
              <a:t>The nature of objects as self-contained entities make them suitable for concurrent </a:t>
            </a:r>
            <a:br>
              <a:rPr lang="en-GB"/>
            </a:br>
            <a:r>
              <a:rPr lang="en-GB"/>
              <a:t>implementation.</a:t>
            </a:r>
          </a:p>
          <a:p>
            <a:r>
              <a:rPr lang="en-GB"/>
              <a:t>The message-passing model of object </a:t>
            </a:r>
            <a:br>
              <a:rPr lang="en-GB"/>
            </a:br>
            <a:r>
              <a:rPr lang="en-GB"/>
              <a:t>communication can be implemented directly if objects are running on separate processors in a distributed system.</a:t>
            </a:r>
          </a:p>
        </p:txBody>
      </p:sp>
    </p:spTree>
    <p:extLst>
      <p:ext uri="{BB962C8B-B14F-4D97-AF65-F5344CB8AC3E}">
        <p14:creationId xmlns:p14="http://schemas.microsoft.com/office/powerpoint/2010/main" val="222804208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noFill/>
          <a:ln/>
        </p:spPr>
        <p:txBody>
          <a:bodyPr lIns="90840" tIns="44623" rIns="90840" bIns="44623"/>
          <a:lstStyle/>
          <a:p>
            <a:r>
              <a:rPr lang="en-GB"/>
              <a:t>Servers and active objects</a:t>
            </a:r>
          </a:p>
        </p:txBody>
      </p:sp>
      <p:sp>
        <p:nvSpPr>
          <p:cNvPr id="95235" name="Rectangle 3"/>
          <p:cNvSpPr>
            <a:spLocks noGrp="1" noChangeArrowheads="1"/>
          </p:cNvSpPr>
          <p:nvPr>
            <p:ph type="body" idx="1"/>
          </p:nvPr>
        </p:nvSpPr>
        <p:spPr>
          <a:noFill/>
          <a:ln/>
        </p:spPr>
        <p:txBody>
          <a:bodyPr lIns="90840" tIns="44623" rIns="90840" bIns="44623"/>
          <a:lstStyle/>
          <a:p>
            <a:r>
              <a:rPr lang="en-GB" sz="2400"/>
              <a:t>Servers. </a:t>
            </a:r>
          </a:p>
          <a:p>
            <a:pPr lvl="1"/>
            <a:r>
              <a:rPr lang="en-GB" sz="2000"/>
              <a:t>The object is implemented as a parallel process (server) </a:t>
            </a:r>
            <a:br>
              <a:rPr lang="en-GB" sz="2000"/>
            </a:br>
            <a:r>
              <a:rPr lang="en-GB" sz="2000"/>
              <a:t>with entry points corresponding to object operations. If no </a:t>
            </a:r>
            <a:br>
              <a:rPr lang="en-GB" sz="2000"/>
            </a:br>
            <a:r>
              <a:rPr lang="en-GB" sz="2000"/>
              <a:t>calls are made to it, the object suspends itself and waits for further requests for service.</a:t>
            </a:r>
          </a:p>
          <a:p>
            <a:r>
              <a:rPr lang="en-GB" sz="2400"/>
              <a:t>Active objects</a:t>
            </a:r>
          </a:p>
          <a:p>
            <a:pPr lvl="1"/>
            <a:r>
              <a:rPr lang="en-GB" sz="2000"/>
              <a:t>Objects are implemented as parallel processes and the </a:t>
            </a:r>
            <a:br>
              <a:rPr lang="en-GB" sz="2000"/>
            </a:br>
            <a:r>
              <a:rPr lang="en-GB" sz="2000"/>
              <a:t>internal object state may be changed by the object itself and not simply by external calls.</a:t>
            </a:r>
          </a:p>
        </p:txBody>
      </p:sp>
    </p:spTree>
    <p:extLst>
      <p:ext uri="{BB962C8B-B14F-4D97-AF65-F5344CB8AC3E}">
        <p14:creationId xmlns:p14="http://schemas.microsoft.com/office/powerpoint/2010/main" val="352212223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noFill/>
          <a:ln/>
        </p:spPr>
        <p:txBody>
          <a:bodyPr lIns="90840" tIns="44623" rIns="90840" bIns="44623"/>
          <a:lstStyle/>
          <a:p>
            <a:r>
              <a:rPr lang="en-GB"/>
              <a:t>Active transponder object</a:t>
            </a:r>
          </a:p>
        </p:txBody>
      </p:sp>
      <p:sp>
        <p:nvSpPr>
          <p:cNvPr id="100355" name="Rectangle 3"/>
          <p:cNvSpPr>
            <a:spLocks noGrp="1" noChangeArrowheads="1"/>
          </p:cNvSpPr>
          <p:nvPr>
            <p:ph type="body" idx="1"/>
          </p:nvPr>
        </p:nvSpPr>
        <p:spPr>
          <a:noFill/>
          <a:ln/>
        </p:spPr>
        <p:txBody>
          <a:bodyPr lIns="90840" tIns="44623" rIns="90840" bIns="44623"/>
          <a:lstStyle/>
          <a:p>
            <a:r>
              <a:rPr lang="en-GB"/>
              <a:t>Active objects may have their attributes modified by operations but may also update them autonomously using internal operations.</a:t>
            </a:r>
          </a:p>
          <a:p>
            <a:r>
              <a:rPr lang="en-GB"/>
              <a:t>A </a:t>
            </a:r>
            <a:r>
              <a:rPr lang="en-GB">
                <a:solidFill>
                  <a:schemeClr val="accent1"/>
                </a:solidFill>
              </a:rPr>
              <a:t>Transponder</a:t>
            </a:r>
            <a:r>
              <a:rPr lang="en-GB"/>
              <a:t> object broadcasts an aircraft’s position. The position may be updated using a satellite positioning system. The object periodically update the position by triangulation from satellites.</a:t>
            </a:r>
          </a:p>
        </p:txBody>
      </p:sp>
    </p:spTree>
    <p:extLst>
      <p:ext uri="{BB962C8B-B14F-4D97-AF65-F5344CB8AC3E}">
        <p14:creationId xmlns:p14="http://schemas.microsoft.com/office/powerpoint/2010/main" val="176684969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7200" y="476672"/>
            <a:ext cx="8229600" cy="1143000"/>
          </a:xfrm>
          <a:noFill/>
          <a:ln/>
        </p:spPr>
        <p:txBody>
          <a:bodyPr lIns="90840" tIns="44623" rIns="90840" bIns="44623"/>
          <a:lstStyle/>
          <a:p>
            <a:r>
              <a:rPr lang="en-GB" dirty="0"/>
              <a:t>An active transponder object</a:t>
            </a:r>
          </a:p>
        </p:txBody>
      </p:sp>
      <p:sp>
        <p:nvSpPr>
          <p:cNvPr id="101381" name="Rectangle 5"/>
          <p:cNvSpPr>
            <a:spLocks noChangeArrowheads="1"/>
          </p:cNvSpPr>
          <p:nvPr/>
        </p:nvSpPr>
        <p:spPr bwMode="auto">
          <a:xfrm>
            <a:off x="3810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01383" name="Rectangle 7"/>
          <p:cNvSpPr>
            <a:spLocks noChangeArrowheads="1"/>
          </p:cNvSpPr>
          <p:nvPr/>
        </p:nvSpPr>
        <p:spPr bwMode="auto">
          <a:xfrm>
            <a:off x="685800" y="1792288"/>
            <a:ext cx="6237288"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200">
                <a:solidFill>
                  <a:srgbClr val="000000"/>
                </a:solidFill>
                <a:latin typeface="Helvetica" charset="0"/>
              </a:rPr>
              <a:t>class Transponder extends Thread {</a:t>
            </a:r>
          </a:p>
          <a:p>
            <a:endParaRPr lang="en-US" sz="1200">
              <a:solidFill>
                <a:srgbClr val="000000"/>
              </a:solidFill>
              <a:latin typeface="Helvetica" charset="0"/>
            </a:endParaRPr>
          </a:p>
          <a:p>
            <a:r>
              <a:rPr lang="en-US" sz="1200">
                <a:solidFill>
                  <a:srgbClr val="000000"/>
                </a:solidFill>
                <a:latin typeface="Helvetica" charset="0"/>
              </a:rPr>
              <a:t>	Position currentPosition ;</a:t>
            </a:r>
          </a:p>
          <a:p>
            <a:r>
              <a:rPr lang="en-US" sz="1200">
                <a:solidFill>
                  <a:srgbClr val="000000"/>
                </a:solidFill>
                <a:latin typeface="Helvetica" charset="0"/>
              </a:rPr>
              <a:t>	Coords c1, c2 ;</a:t>
            </a:r>
          </a:p>
          <a:p>
            <a:r>
              <a:rPr lang="en-US" sz="1200">
                <a:solidFill>
                  <a:srgbClr val="000000"/>
                </a:solidFill>
                <a:latin typeface="Helvetica" charset="0"/>
              </a:rPr>
              <a:t>	Satellite sat1, sat2 ;</a:t>
            </a:r>
          </a:p>
          <a:p>
            <a:r>
              <a:rPr lang="en-US" sz="1200">
                <a:solidFill>
                  <a:srgbClr val="000000"/>
                </a:solidFill>
                <a:latin typeface="Helvetica" charset="0"/>
              </a:rPr>
              <a:t>	Navigator theNavigator ;</a:t>
            </a:r>
          </a:p>
          <a:p>
            <a:r>
              <a:rPr lang="en-US" sz="1200">
                <a:solidFill>
                  <a:srgbClr val="000000"/>
                </a:solidFill>
                <a:latin typeface="Helvetica" charset="0"/>
              </a:rPr>
              <a:t>	</a:t>
            </a:r>
          </a:p>
          <a:p>
            <a:r>
              <a:rPr lang="en-US" sz="1200">
                <a:solidFill>
                  <a:srgbClr val="000000"/>
                </a:solidFill>
                <a:latin typeface="Helvetica" charset="0"/>
              </a:rPr>
              <a:t>	public Position givePosition () </a:t>
            </a:r>
          </a:p>
          <a:p>
            <a:r>
              <a:rPr lang="en-US" sz="1200">
                <a:solidFill>
                  <a:srgbClr val="000000"/>
                </a:solidFill>
                <a:latin typeface="Helvetica" charset="0"/>
              </a:rPr>
              <a:t>	{</a:t>
            </a:r>
          </a:p>
          <a:p>
            <a:r>
              <a:rPr lang="en-US" sz="1200">
                <a:solidFill>
                  <a:srgbClr val="000000"/>
                </a:solidFill>
                <a:latin typeface="Helvetica" charset="0"/>
              </a:rPr>
              <a:t>		return currentPosition ;</a:t>
            </a:r>
          </a:p>
          <a:p>
            <a:r>
              <a:rPr lang="en-US" sz="1200">
                <a:solidFill>
                  <a:srgbClr val="000000"/>
                </a:solidFill>
                <a:latin typeface="Helvetica" charset="0"/>
              </a:rPr>
              <a:t>	} </a:t>
            </a:r>
          </a:p>
          <a:p>
            <a:r>
              <a:rPr lang="en-US" sz="1200">
                <a:solidFill>
                  <a:srgbClr val="000000"/>
                </a:solidFill>
                <a:latin typeface="Helvetica" charset="0"/>
              </a:rPr>
              <a:t>	</a:t>
            </a:r>
          </a:p>
          <a:p>
            <a:r>
              <a:rPr lang="en-US" sz="1200">
                <a:solidFill>
                  <a:srgbClr val="000000"/>
                </a:solidFill>
                <a:latin typeface="Helvetica" charset="0"/>
              </a:rPr>
              <a:t>	public void run () </a:t>
            </a:r>
          </a:p>
          <a:p>
            <a:r>
              <a:rPr lang="en-US" sz="1200">
                <a:solidFill>
                  <a:srgbClr val="000000"/>
                </a:solidFill>
                <a:latin typeface="Helvetica" charset="0"/>
              </a:rPr>
              <a:t>	{</a:t>
            </a:r>
          </a:p>
          <a:p>
            <a:r>
              <a:rPr lang="en-US" sz="1200">
                <a:solidFill>
                  <a:srgbClr val="000000"/>
                </a:solidFill>
                <a:latin typeface="Helvetica" charset="0"/>
              </a:rPr>
              <a:t>		while (true) </a:t>
            </a:r>
          </a:p>
          <a:p>
            <a:r>
              <a:rPr lang="en-US" sz="1200">
                <a:solidFill>
                  <a:srgbClr val="000000"/>
                </a:solidFill>
                <a:latin typeface="Helvetica" charset="0"/>
              </a:rPr>
              <a:t>		{</a:t>
            </a:r>
          </a:p>
          <a:p>
            <a:r>
              <a:rPr lang="en-US" sz="1200">
                <a:solidFill>
                  <a:srgbClr val="000000"/>
                </a:solidFill>
                <a:latin typeface="Helvetica" charset="0"/>
              </a:rPr>
              <a:t>			c1 = sat1.position () ;</a:t>
            </a:r>
          </a:p>
          <a:p>
            <a:r>
              <a:rPr lang="en-US" sz="1200">
                <a:solidFill>
                  <a:srgbClr val="000000"/>
                </a:solidFill>
                <a:latin typeface="Helvetica" charset="0"/>
              </a:rPr>
              <a:t>			c2 = sat2.position () ;</a:t>
            </a:r>
          </a:p>
          <a:p>
            <a:r>
              <a:rPr lang="en-US" sz="1200">
                <a:solidFill>
                  <a:srgbClr val="000000"/>
                </a:solidFill>
                <a:latin typeface="Helvetica" charset="0"/>
              </a:rPr>
              <a:t>			currentPosition = theNavigator.compute (c1, c2) ;</a:t>
            </a:r>
          </a:p>
          <a:p>
            <a:r>
              <a:rPr lang="en-US" sz="1200">
                <a:solidFill>
                  <a:srgbClr val="000000"/>
                </a:solidFill>
                <a:latin typeface="Helvetica" charset="0"/>
              </a:rPr>
              <a:t>		}</a:t>
            </a:r>
          </a:p>
          <a:p>
            <a:r>
              <a:rPr lang="en-US" sz="1200">
                <a:solidFill>
                  <a:srgbClr val="000000"/>
                </a:solidFill>
                <a:latin typeface="Helvetica" charset="0"/>
              </a:rPr>
              <a:t>		</a:t>
            </a:r>
          </a:p>
          <a:p>
            <a:r>
              <a:rPr lang="en-US" sz="1200">
                <a:solidFill>
                  <a:srgbClr val="000000"/>
                </a:solidFill>
                <a:latin typeface="Helvetica" charset="0"/>
              </a:rPr>
              <a:t>	} </a:t>
            </a:r>
          </a:p>
          <a:p>
            <a:r>
              <a:rPr lang="en-US" sz="1200">
                <a:solidFill>
                  <a:srgbClr val="000000"/>
                </a:solidFill>
                <a:latin typeface="Helvetica" charset="0"/>
              </a:rPr>
              <a:t>	</a:t>
            </a:r>
          </a:p>
          <a:p>
            <a:r>
              <a:rPr lang="en-US" sz="1200">
                <a:solidFill>
                  <a:srgbClr val="000000"/>
                </a:solidFill>
                <a:latin typeface="Helvetica" charset="0"/>
              </a:rPr>
              <a:t>} //Transponder</a:t>
            </a:r>
          </a:p>
        </p:txBody>
      </p:sp>
    </p:spTree>
    <p:extLst>
      <p:ext uri="{BB962C8B-B14F-4D97-AF65-F5344CB8AC3E}">
        <p14:creationId xmlns:p14="http://schemas.microsoft.com/office/powerpoint/2010/main" val="79923681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GB"/>
              <a:t>Java threads</a:t>
            </a:r>
          </a:p>
        </p:txBody>
      </p:sp>
      <p:sp>
        <p:nvSpPr>
          <p:cNvPr id="119811" name="Rectangle 3"/>
          <p:cNvSpPr>
            <a:spLocks noGrp="1" noChangeArrowheads="1"/>
          </p:cNvSpPr>
          <p:nvPr>
            <p:ph type="body" idx="1"/>
          </p:nvPr>
        </p:nvSpPr>
        <p:spPr/>
        <p:txBody>
          <a:bodyPr/>
          <a:lstStyle/>
          <a:p>
            <a:r>
              <a:rPr lang="en-GB"/>
              <a:t>Threads in Java are a simple construct for implementing concurrent objects.</a:t>
            </a:r>
          </a:p>
          <a:p>
            <a:r>
              <a:rPr lang="en-GB"/>
              <a:t>Threads must include a method called run() and this is started up by the Java run-time system.</a:t>
            </a:r>
          </a:p>
          <a:p>
            <a:r>
              <a:rPr lang="en-GB"/>
              <a:t>Active objects typically include an infinite loop so that they are always carrying out the computation.</a:t>
            </a:r>
          </a:p>
        </p:txBody>
      </p:sp>
    </p:spTree>
    <p:extLst>
      <p:ext uri="{BB962C8B-B14F-4D97-AF65-F5344CB8AC3E}">
        <p14:creationId xmlns:p14="http://schemas.microsoft.com/office/powerpoint/2010/main" val="16950439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669925" y="306388"/>
            <a:ext cx="8093075" cy="917575"/>
          </a:xfrm>
        </p:spPr>
        <p:txBody>
          <a:bodyPr>
            <a:normAutofit fontScale="90000"/>
          </a:bodyPr>
          <a:lstStyle/>
          <a:p>
            <a:r>
              <a:rPr lang="en-US"/>
              <a:t>An object-oriented design process</a:t>
            </a:r>
          </a:p>
        </p:txBody>
      </p:sp>
      <p:sp>
        <p:nvSpPr>
          <p:cNvPr id="126979" name="Rectangle 3"/>
          <p:cNvSpPr>
            <a:spLocks noGrp="1" noChangeArrowheads="1"/>
          </p:cNvSpPr>
          <p:nvPr>
            <p:ph type="body" idx="1"/>
          </p:nvPr>
        </p:nvSpPr>
        <p:spPr/>
        <p:txBody>
          <a:bodyPr/>
          <a:lstStyle/>
          <a:p>
            <a:pPr>
              <a:lnSpc>
                <a:spcPct val="90000"/>
              </a:lnSpc>
            </a:pPr>
            <a:r>
              <a:rPr lang="en-US"/>
              <a:t>Structured design processes involve developing a number of different system models.</a:t>
            </a:r>
          </a:p>
          <a:p>
            <a:pPr>
              <a:lnSpc>
                <a:spcPct val="90000"/>
              </a:lnSpc>
            </a:pPr>
            <a:r>
              <a:rPr lang="en-US"/>
              <a:t>They require a lot of effort for development and maintenance of these models and, for small systems, this may not be cost-effective.</a:t>
            </a:r>
          </a:p>
          <a:p>
            <a:pPr>
              <a:lnSpc>
                <a:spcPct val="90000"/>
              </a:lnSpc>
            </a:pPr>
            <a:r>
              <a:rPr lang="en-US"/>
              <a:t>However, for large systems developed by different groups design models are an essential communication mechanism.</a:t>
            </a:r>
          </a:p>
        </p:txBody>
      </p:sp>
    </p:spTree>
    <p:extLst>
      <p:ext uri="{BB962C8B-B14F-4D97-AF65-F5344CB8AC3E}">
        <p14:creationId xmlns:p14="http://schemas.microsoft.com/office/powerpoint/2010/main" val="6902726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GB" sz="3600"/>
              <a:t>Process stages</a:t>
            </a:r>
            <a:endParaRPr lang="en-GB"/>
          </a:p>
        </p:txBody>
      </p:sp>
      <p:sp>
        <p:nvSpPr>
          <p:cNvPr id="107523" name="Rectangle 3"/>
          <p:cNvSpPr>
            <a:spLocks noGrp="1" noChangeArrowheads="1"/>
          </p:cNvSpPr>
          <p:nvPr>
            <p:ph type="body" idx="1"/>
          </p:nvPr>
        </p:nvSpPr>
        <p:spPr/>
        <p:txBody>
          <a:bodyPr/>
          <a:lstStyle/>
          <a:p>
            <a:r>
              <a:rPr lang="en-GB"/>
              <a:t>Highlights key activities without being tied to any proprietary process such as the RUP.</a:t>
            </a:r>
          </a:p>
          <a:p>
            <a:pPr lvl="1"/>
            <a:r>
              <a:rPr lang="en-GB"/>
              <a:t>Define the context and modes of use of the system;</a:t>
            </a:r>
          </a:p>
          <a:p>
            <a:pPr lvl="1"/>
            <a:r>
              <a:rPr lang="en-GB"/>
              <a:t>Design the system architecture;</a:t>
            </a:r>
          </a:p>
          <a:p>
            <a:pPr lvl="1"/>
            <a:r>
              <a:rPr lang="en-GB"/>
              <a:t>Identify the principal system objects;</a:t>
            </a:r>
          </a:p>
          <a:p>
            <a:pPr lvl="1"/>
            <a:r>
              <a:rPr lang="en-GB"/>
              <a:t>Develop design models;</a:t>
            </a:r>
          </a:p>
          <a:p>
            <a:pPr lvl="1"/>
            <a:r>
              <a:rPr lang="en-GB"/>
              <a:t>Specify object interfaces.</a:t>
            </a:r>
          </a:p>
        </p:txBody>
      </p:sp>
    </p:spTree>
    <p:extLst>
      <p:ext uri="{BB962C8B-B14F-4D97-AF65-F5344CB8AC3E}">
        <p14:creationId xmlns:p14="http://schemas.microsoft.com/office/powerpoint/2010/main" val="14289372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548680"/>
            <a:ext cx="8229600" cy="1143000"/>
          </a:xfrm>
          <a:noFill/>
          <a:ln/>
        </p:spPr>
        <p:txBody>
          <a:bodyPr lIns="90840" tIns="44623" rIns="90840" bIns="44623"/>
          <a:lstStyle/>
          <a:p>
            <a:r>
              <a:rPr lang="en-GB" dirty="0"/>
              <a:t>Weather system description</a:t>
            </a:r>
          </a:p>
        </p:txBody>
      </p:sp>
      <p:sp>
        <p:nvSpPr>
          <p:cNvPr id="52227" name="Rectangle 3"/>
          <p:cNvSpPr>
            <a:spLocks noChangeArrowheads="1"/>
          </p:cNvSpPr>
          <p:nvPr/>
        </p:nvSpPr>
        <p:spPr bwMode="auto">
          <a:xfrm>
            <a:off x="655638" y="1731963"/>
            <a:ext cx="7970837" cy="344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840" tIns="44623" rIns="90840" bIns="44623">
            <a:spAutoFit/>
          </a:bodyPr>
          <a:lstStyle/>
          <a:p>
            <a:pPr defTabSz="917575"/>
            <a:r>
              <a:rPr lang="en-GB" sz="2000"/>
              <a:t>A </a:t>
            </a:r>
            <a:r>
              <a:rPr lang="en-GB" sz="2000">
                <a:solidFill>
                  <a:schemeClr val="accent1"/>
                </a:solidFill>
              </a:rPr>
              <a:t>weather mapping system</a:t>
            </a:r>
            <a:r>
              <a:rPr lang="en-GB" sz="2000"/>
              <a:t> is required to generate weather maps on a regular basis using data collected from remote, unattended weather stations and other data sources such as weather observers, balloons and satellites. Weather stations transmit their data to the area computer in response to a request from that machine.</a:t>
            </a:r>
          </a:p>
          <a:p>
            <a:pPr defTabSz="917575"/>
            <a:endParaRPr lang="en-GB" sz="2000"/>
          </a:p>
          <a:p>
            <a:pPr defTabSz="917575"/>
            <a:r>
              <a:rPr lang="en-GB" sz="2000"/>
              <a:t>The area computer system validates the collected data and integrates it with the data from different sources. The integrated data is archived and, using data from this archive and a digitised map database  a set of local weather maps is created. Maps may be printed for distribution on a special-purpose map printer or may be displayed in a number of different formats.</a:t>
            </a:r>
          </a:p>
        </p:txBody>
      </p:sp>
    </p:spTree>
    <p:extLst>
      <p:ext uri="{BB962C8B-B14F-4D97-AF65-F5344CB8AC3E}">
        <p14:creationId xmlns:p14="http://schemas.microsoft.com/office/powerpoint/2010/main" val="2806337189"/>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GB" sz="3600"/>
              <a:t>System context and models of use</a:t>
            </a:r>
            <a:endParaRPr lang="en-GB"/>
          </a:p>
        </p:txBody>
      </p:sp>
      <p:sp>
        <p:nvSpPr>
          <p:cNvPr id="108547" name="Rectangle 3"/>
          <p:cNvSpPr>
            <a:spLocks noGrp="1" noChangeArrowheads="1"/>
          </p:cNvSpPr>
          <p:nvPr>
            <p:ph type="body" idx="1"/>
          </p:nvPr>
        </p:nvSpPr>
        <p:spPr/>
        <p:txBody>
          <a:bodyPr/>
          <a:lstStyle/>
          <a:p>
            <a:r>
              <a:rPr lang="en-GB" sz="2400"/>
              <a:t>Develop an understanding of the relationships between the software being designed and its external environment</a:t>
            </a:r>
          </a:p>
          <a:p>
            <a:r>
              <a:rPr lang="en-GB" sz="2400"/>
              <a:t>System context</a:t>
            </a:r>
          </a:p>
          <a:p>
            <a:pPr lvl="1"/>
            <a:r>
              <a:rPr lang="en-GB" sz="2000"/>
              <a:t>A static model that describes other systems in the environment. Use a subsystem model to show other systems. Following slide shows the systems around the weather station system.</a:t>
            </a:r>
          </a:p>
          <a:p>
            <a:r>
              <a:rPr lang="en-GB" sz="2400"/>
              <a:t>Model of system use</a:t>
            </a:r>
          </a:p>
          <a:p>
            <a:pPr lvl="1"/>
            <a:r>
              <a:rPr lang="en-GB" sz="2000"/>
              <a:t>A dynamic model that describes how the system interacts with its environment. Use use-cases to show interactions</a:t>
            </a:r>
          </a:p>
        </p:txBody>
      </p:sp>
    </p:spTree>
    <p:extLst>
      <p:ext uri="{BB962C8B-B14F-4D97-AF65-F5344CB8AC3E}">
        <p14:creationId xmlns:p14="http://schemas.microsoft.com/office/powerpoint/2010/main" val="29189059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404664"/>
            <a:ext cx="8229600" cy="1143000"/>
          </a:xfrm>
        </p:spPr>
        <p:txBody>
          <a:bodyPr/>
          <a:lstStyle/>
          <a:p>
            <a:r>
              <a:rPr lang="en-GB" dirty="0"/>
              <a:t>Layered architecture</a:t>
            </a:r>
          </a:p>
        </p:txBody>
      </p:sp>
      <p:sp>
        <p:nvSpPr>
          <p:cNvPr id="112645" name="Rectangle 5"/>
          <p:cNvSpPr>
            <a:spLocks noChangeArrowheads="1"/>
          </p:cNvSpPr>
          <p:nvPr/>
        </p:nvSpPr>
        <p:spPr bwMode="auto">
          <a:xfrm>
            <a:off x="1143000" y="1600200"/>
            <a:ext cx="70866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2646" name="Picture 6" descr="14.6 LayeredArch(12.6).eps                                     0007B876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905000"/>
            <a:ext cx="5486400" cy="400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1921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p:spPr>
        <p:txBody>
          <a:bodyPr lIns="90840" tIns="44623" rIns="90840" bIns="44623"/>
          <a:lstStyle/>
          <a:p>
            <a:r>
              <a:rPr lang="en-GB"/>
              <a:t>Topics covered</a:t>
            </a:r>
          </a:p>
        </p:txBody>
      </p:sp>
      <p:sp>
        <p:nvSpPr>
          <p:cNvPr id="7171" name="Rectangle 3"/>
          <p:cNvSpPr>
            <a:spLocks noGrp="1" noChangeArrowheads="1"/>
          </p:cNvSpPr>
          <p:nvPr>
            <p:ph type="body" idx="1"/>
          </p:nvPr>
        </p:nvSpPr>
        <p:spPr>
          <a:noFill/>
          <a:ln/>
        </p:spPr>
        <p:txBody>
          <a:bodyPr lIns="90840" tIns="44623" rIns="90840" bIns="44623"/>
          <a:lstStyle/>
          <a:p>
            <a:r>
              <a:rPr lang="en-GB"/>
              <a:t>Objects and object classes  </a:t>
            </a:r>
          </a:p>
          <a:p>
            <a:r>
              <a:rPr lang="en-GB"/>
              <a:t>An object-oriented design process</a:t>
            </a:r>
          </a:p>
          <a:p>
            <a:r>
              <a:rPr lang="en-GB"/>
              <a:t>Design evolution</a:t>
            </a:r>
          </a:p>
        </p:txBody>
      </p:sp>
    </p:spTree>
    <p:extLst>
      <p:ext uri="{BB962C8B-B14F-4D97-AF65-F5344CB8AC3E}">
        <p14:creationId xmlns:p14="http://schemas.microsoft.com/office/powerpoint/2010/main" val="196984627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57200" y="260648"/>
            <a:ext cx="8229600" cy="1143000"/>
          </a:xfrm>
        </p:spPr>
        <p:txBody>
          <a:bodyPr/>
          <a:lstStyle/>
          <a:p>
            <a:r>
              <a:rPr lang="en-GB" sz="2800" dirty="0"/>
              <a:t>Subsystems in the weather mapping system</a:t>
            </a:r>
            <a:endParaRPr lang="en-GB" dirty="0"/>
          </a:p>
        </p:txBody>
      </p:sp>
      <p:sp>
        <p:nvSpPr>
          <p:cNvPr id="109573" name="Rectangle 5"/>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09574" name="Picture 6" descr="14.7 WeatherSubSys(12.7).eps                                   0007B876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752600"/>
            <a:ext cx="6781800" cy="429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29909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US"/>
              <a:t>Use-case models</a:t>
            </a:r>
          </a:p>
        </p:txBody>
      </p:sp>
      <p:sp>
        <p:nvSpPr>
          <p:cNvPr id="129027" name="Rectangle 3"/>
          <p:cNvSpPr>
            <a:spLocks noGrp="1" noChangeArrowheads="1"/>
          </p:cNvSpPr>
          <p:nvPr>
            <p:ph type="body" idx="1"/>
          </p:nvPr>
        </p:nvSpPr>
        <p:spPr/>
        <p:txBody>
          <a:bodyPr/>
          <a:lstStyle/>
          <a:p>
            <a:r>
              <a:rPr lang="en-US"/>
              <a:t>Use-case models are used to represent each interaction with the system.</a:t>
            </a:r>
          </a:p>
          <a:p>
            <a:r>
              <a:rPr lang="en-US"/>
              <a:t>A use-case model shows the system features as ellipses and the interacting entity as a stick figure.</a:t>
            </a:r>
          </a:p>
        </p:txBody>
      </p:sp>
    </p:spTree>
    <p:extLst>
      <p:ext uri="{BB962C8B-B14F-4D97-AF65-F5344CB8AC3E}">
        <p14:creationId xmlns:p14="http://schemas.microsoft.com/office/powerpoint/2010/main" val="4228659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7200" y="260648"/>
            <a:ext cx="8229600" cy="1143000"/>
          </a:xfrm>
        </p:spPr>
        <p:txBody>
          <a:bodyPr/>
          <a:lstStyle/>
          <a:p>
            <a:r>
              <a:rPr lang="en-GB" sz="3600" dirty="0"/>
              <a:t>Use-cases for the weather station</a:t>
            </a:r>
            <a:endParaRPr lang="en-GB" dirty="0"/>
          </a:p>
        </p:txBody>
      </p:sp>
      <p:sp>
        <p:nvSpPr>
          <p:cNvPr id="110597" name="Rectangle 5"/>
          <p:cNvSpPr>
            <a:spLocks noChangeArrowheads="1"/>
          </p:cNvSpPr>
          <p:nvPr/>
        </p:nvSpPr>
        <p:spPr bwMode="auto">
          <a:xfrm>
            <a:off x="1828800" y="1524000"/>
            <a:ext cx="51816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0598" name="Picture 6" descr="14.8 UseCases(12.8).eps                                        0007B876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752600"/>
            <a:ext cx="3502025"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73546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21" name="Rectangle 5"/>
          <p:cNvSpPr>
            <a:spLocks noChangeArrowheads="1"/>
          </p:cNvSpPr>
          <p:nvPr/>
        </p:nvSpPr>
        <p:spPr bwMode="auto">
          <a:xfrm>
            <a:off x="3048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11618" name="Rectangle 2"/>
          <p:cNvSpPr>
            <a:spLocks noGrp="1" noChangeArrowheads="1"/>
          </p:cNvSpPr>
          <p:nvPr>
            <p:ph type="title"/>
          </p:nvPr>
        </p:nvSpPr>
        <p:spPr>
          <a:xfrm>
            <a:off x="457200" y="404664"/>
            <a:ext cx="8229600" cy="1143000"/>
          </a:xfrm>
        </p:spPr>
        <p:txBody>
          <a:bodyPr/>
          <a:lstStyle/>
          <a:p>
            <a:r>
              <a:rPr lang="en-GB" dirty="0"/>
              <a:t>Use-case description</a:t>
            </a:r>
          </a:p>
        </p:txBody>
      </p:sp>
      <p:graphicFrame>
        <p:nvGraphicFramePr>
          <p:cNvPr id="111620" name="Object 4"/>
          <p:cNvGraphicFramePr>
            <a:graphicFrameLocks noChangeAspect="1"/>
          </p:cNvGraphicFramePr>
          <p:nvPr/>
        </p:nvGraphicFramePr>
        <p:xfrm>
          <a:off x="381000" y="1752600"/>
          <a:ext cx="8264525" cy="4589463"/>
        </p:xfrm>
        <a:graphic>
          <a:graphicData uri="http://schemas.openxmlformats.org/presentationml/2006/ole">
            <mc:AlternateContent xmlns:mc="http://schemas.openxmlformats.org/markup-compatibility/2006">
              <mc:Choice xmlns:v="urn:schemas-microsoft-com:vml" Requires="v">
                <p:oleObj spid="_x0000_s1026" name="Document" r:id="rId3" imgW="5724144" imgH="3017520" progId="Word.Document.8">
                  <p:embed/>
                </p:oleObj>
              </mc:Choice>
              <mc:Fallback>
                <p:oleObj name="Document" r:id="rId3" imgW="5724144" imgH="301752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752600"/>
                        <a:ext cx="8264525" cy="458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2823058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GB"/>
              <a:t>Architectural design</a:t>
            </a:r>
          </a:p>
        </p:txBody>
      </p:sp>
      <p:sp>
        <p:nvSpPr>
          <p:cNvPr id="120835" name="Rectangle 3"/>
          <p:cNvSpPr>
            <a:spLocks noGrp="1" noChangeArrowheads="1"/>
          </p:cNvSpPr>
          <p:nvPr>
            <p:ph type="body" idx="1"/>
          </p:nvPr>
        </p:nvSpPr>
        <p:spPr/>
        <p:txBody>
          <a:bodyPr/>
          <a:lstStyle/>
          <a:p>
            <a:r>
              <a:rPr lang="en-GB" sz="2400"/>
              <a:t>Once interactions between the system and its environment have been understood, you use this information for designing the system architecture.</a:t>
            </a:r>
          </a:p>
          <a:p>
            <a:r>
              <a:rPr lang="en-GB" sz="2400"/>
              <a:t>A layered architecture as discussed in Chapter 11 is appropriate for the weather station</a:t>
            </a:r>
          </a:p>
          <a:p>
            <a:pPr lvl="1"/>
            <a:r>
              <a:rPr lang="en-GB" sz="2000"/>
              <a:t>Interface layer for handling communications;</a:t>
            </a:r>
          </a:p>
          <a:p>
            <a:pPr lvl="1"/>
            <a:r>
              <a:rPr lang="en-GB" sz="2000"/>
              <a:t>Data collection layer for managing instruments;</a:t>
            </a:r>
          </a:p>
          <a:p>
            <a:pPr lvl="1"/>
            <a:r>
              <a:rPr lang="en-GB" sz="2000"/>
              <a:t>Instruments layer for collecting data.</a:t>
            </a:r>
          </a:p>
          <a:p>
            <a:r>
              <a:rPr lang="en-GB" sz="2400"/>
              <a:t>There should normally be no more than 7 entities in an architectural model.</a:t>
            </a:r>
          </a:p>
        </p:txBody>
      </p:sp>
    </p:spTree>
    <p:extLst>
      <p:ext uri="{BB962C8B-B14F-4D97-AF65-F5344CB8AC3E}">
        <p14:creationId xmlns:p14="http://schemas.microsoft.com/office/powerpoint/2010/main" val="17342850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457200" y="404664"/>
            <a:ext cx="8229600" cy="1143000"/>
          </a:xfrm>
        </p:spPr>
        <p:txBody>
          <a:bodyPr/>
          <a:lstStyle/>
          <a:p>
            <a:r>
              <a:rPr lang="en-GB" dirty="0"/>
              <a:t>Weather station architecture</a:t>
            </a:r>
          </a:p>
        </p:txBody>
      </p:sp>
      <p:sp>
        <p:nvSpPr>
          <p:cNvPr id="114693" name="Rectangle 5"/>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4694" name="Picture 6" descr="14.10 WeatherStArch(12.10).eps                                 0007B876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905000"/>
            <a:ext cx="6553200" cy="3967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38546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noFill/>
          <a:ln/>
        </p:spPr>
        <p:txBody>
          <a:bodyPr lIns="90840" tIns="44623" rIns="90840" bIns="44623"/>
          <a:lstStyle/>
          <a:p>
            <a:r>
              <a:rPr lang="en-GB"/>
              <a:t>Object identification</a:t>
            </a:r>
          </a:p>
        </p:txBody>
      </p:sp>
      <p:sp>
        <p:nvSpPr>
          <p:cNvPr id="41987" name="Rectangle 3"/>
          <p:cNvSpPr>
            <a:spLocks noGrp="1" noChangeArrowheads="1"/>
          </p:cNvSpPr>
          <p:nvPr>
            <p:ph type="body" idx="1"/>
          </p:nvPr>
        </p:nvSpPr>
        <p:spPr>
          <a:noFill/>
          <a:ln/>
        </p:spPr>
        <p:txBody>
          <a:bodyPr lIns="90840" tIns="44623" rIns="90840" bIns="44623"/>
          <a:lstStyle/>
          <a:p>
            <a:r>
              <a:rPr lang="en-GB"/>
              <a:t>Identifying objects (or object classes) is the most difficult part of object oriented design.</a:t>
            </a:r>
          </a:p>
          <a:p>
            <a:r>
              <a:rPr lang="en-GB"/>
              <a:t>There is no 'magic formula' for object identification. It relies on the skill, experience </a:t>
            </a:r>
            <a:br>
              <a:rPr lang="en-GB"/>
            </a:br>
            <a:r>
              <a:rPr lang="en-GB"/>
              <a:t>and domain knowledge of system designers.</a:t>
            </a:r>
          </a:p>
          <a:p>
            <a:r>
              <a:rPr lang="en-GB"/>
              <a:t>Object identification is an iterative process. You are unlikely to get it right first time.</a:t>
            </a:r>
          </a:p>
        </p:txBody>
      </p:sp>
    </p:spTree>
    <p:extLst>
      <p:ext uri="{BB962C8B-B14F-4D97-AF65-F5344CB8AC3E}">
        <p14:creationId xmlns:p14="http://schemas.microsoft.com/office/powerpoint/2010/main" val="289011384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noFill/>
          <a:ln/>
        </p:spPr>
        <p:txBody>
          <a:bodyPr lIns="90840" tIns="44623" rIns="90840" bIns="44623"/>
          <a:lstStyle/>
          <a:p>
            <a:r>
              <a:rPr lang="en-GB"/>
              <a:t>Approaches to identification</a:t>
            </a:r>
          </a:p>
        </p:txBody>
      </p:sp>
      <p:sp>
        <p:nvSpPr>
          <p:cNvPr id="44035" name="Rectangle 3"/>
          <p:cNvSpPr>
            <a:spLocks noGrp="1" noChangeArrowheads="1"/>
          </p:cNvSpPr>
          <p:nvPr>
            <p:ph type="body" idx="1"/>
          </p:nvPr>
        </p:nvSpPr>
        <p:spPr>
          <a:noFill/>
          <a:ln/>
        </p:spPr>
        <p:txBody>
          <a:bodyPr lIns="90840" tIns="44623" rIns="90840" bIns="44623"/>
          <a:lstStyle/>
          <a:p>
            <a:r>
              <a:rPr lang="en-GB" sz="2400"/>
              <a:t>Use a grammatical approach based on a natural language description of the system (used in Hood OOD method).</a:t>
            </a:r>
          </a:p>
          <a:p>
            <a:r>
              <a:rPr lang="en-GB" sz="2400"/>
              <a:t>Base the identification on tangible things in the application domain.</a:t>
            </a:r>
          </a:p>
          <a:p>
            <a:r>
              <a:rPr lang="en-GB" sz="2400"/>
              <a:t>Use a behavioural approach and identify objects based on what participates in what behaviour.</a:t>
            </a:r>
          </a:p>
          <a:p>
            <a:r>
              <a:rPr lang="en-GB" sz="2400"/>
              <a:t>Use a scenario-based analysis.  The objects, attributes and methods in each scenario are identified.</a:t>
            </a:r>
          </a:p>
        </p:txBody>
      </p:sp>
    </p:spTree>
    <p:extLst>
      <p:ext uri="{BB962C8B-B14F-4D97-AF65-F5344CB8AC3E}">
        <p14:creationId xmlns:p14="http://schemas.microsoft.com/office/powerpoint/2010/main" val="2071720261"/>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noFill/>
          <a:ln/>
        </p:spPr>
        <p:txBody>
          <a:bodyPr lIns="90840" tIns="44623" rIns="90840" bIns="44623"/>
          <a:lstStyle/>
          <a:p>
            <a:r>
              <a:rPr lang="en-GB"/>
              <a:t>Weather station description</a:t>
            </a:r>
          </a:p>
        </p:txBody>
      </p:sp>
      <p:sp>
        <p:nvSpPr>
          <p:cNvPr id="130051" name="Rectangle 3"/>
          <p:cNvSpPr>
            <a:spLocks noChangeArrowheads="1"/>
          </p:cNvSpPr>
          <p:nvPr/>
        </p:nvSpPr>
        <p:spPr bwMode="auto">
          <a:xfrm>
            <a:off x="349250" y="1962150"/>
            <a:ext cx="835342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840" tIns="44623" rIns="90840" bIns="44623">
            <a:spAutoFit/>
          </a:bodyPr>
          <a:lstStyle/>
          <a:p>
            <a:pPr defTabSz="917575"/>
            <a:r>
              <a:rPr lang="en-GB"/>
              <a:t>A </a:t>
            </a:r>
            <a:r>
              <a:rPr lang="en-GB">
                <a:solidFill>
                  <a:schemeClr val="accent1"/>
                </a:solidFill>
              </a:rPr>
              <a:t>weather station</a:t>
            </a:r>
            <a:r>
              <a:rPr lang="en-GB"/>
              <a:t> is a package of software controlled instruments which collects data, performs some data processing and transmits this data for further processing. The instruments include air and ground thermometers, an anemometer, a wind vane, a barometer and a rain gauge. Data is collected periodically. </a:t>
            </a:r>
          </a:p>
          <a:p>
            <a:pPr defTabSz="917575"/>
            <a:endParaRPr lang="en-GB"/>
          </a:p>
          <a:p>
            <a:pPr defTabSz="917575"/>
            <a:r>
              <a:rPr lang="en-GB"/>
              <a:t>When a command is issued to transmit the weather data, the weather station processes and summarises the collected data. The summarised data is transmitted to the mapping computer when a request is received.</a:t>
            </a:r>
          </a:p>
          <a:p>
            <a:pPr algn="ctr" defTabSz="917575"/>
            <a:endParaRPr lang="en-GB"/>
          </a:p>
        </p:txBody>
      </p:sp>
    </p:spTree>
    <p:extLst>
      <p:ext uri="{BB962C8B-B14F-4D97-AF65-F5344CB8AC3E}">
        <p14:creationId xmlns:p14="http://schemas.microsoft.com/office/powerpoint/2010/main" val="1247245397"/>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GB"/>
              <a:t>Weather station object classes</a:t>
            </a:r>
          </a:p>
        </p:txBody>
      </p:sp>
      <p:sp>
        <p:nvSpPr>
          <p:cNvPr id="121859" name="Rectangle 3"/>
          <p:cNvSpPr>
            <a:spLocks noGrp="1" noChangeArrowheads="1"/>
          </p:cNvSpPr>
          <p:nvPr>
            <p:ph type="body" idx="1"/>
          </p:nvPr>
        </p:nvSpPr>
        <p:spPr/>
        <p:txBody>
          <a:bodyPr/>
          <a:lstStyle/>
          <a:p>
            <a:r>
              <a:rPr lang="en-GB" sz="2400"/>
              <a:t>Ground thermometer, Anemometer, Barometer</a:t>
            </a:r>
          </a:p>
          <a:p>
            <a:pPr lvl="1"/>
            <a:r>
              <a:rPr lang="en-GB" sz="2000"/>
              <a:t>Application domain objects that are ‘hardware’ objects related to the instruments in the system.</a:t>
            </a:r>
          </a:p>
          <a:p>
            <a:r>
              <a:rPr lang="en-GB" sz="2400"/>
              <a:t>Weather station</a:t>
            </a:r>
          </a:p>
          <a:p>
            <a:pPr lvl="1"/>
            <a:r>
              <a:rPr lang="en-GB" sz="2000"/>
              <a:t>The basic interface of the weather station to its environment. It therefore reflects the interactions identified in the use-case model.</a:t>
            </a:r>
          </a:p>
          <a:p>
            <a:r>
              <a:rPr lang="en-GB" sz="2400"/>
              <a:t>Weather data</a:t>
            </a:r>
          </a:p>
          <a:p>
            <a:pPr lvl="1"/>
            <a:r>
              <a:rPr lang="en-GB" sz="2000"/>
              <a:t>Encapsulates the summarised data from the instruments.</a:t>
            </a:r>
          </a:p>
        </p:txBody>
      </p:sp>
    </p:spTree>
    <p:extLst>
      <p:ext uri="{BB962C8B-B14F-4D97-AF65-F5344CB8AC3E}">
        <p14:creationId xmlns:p14="http://schemas.microsoft.com/office/powerpoint/2010/main" val="1868260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a:ln/>
        </p:spPr>
        <p:txBody>
          <a:bodyPr lIns="90840" tIns="44623" rIns="90840" bIns="44623"/>
          <a:lstStyle/>
          <a:p>
            <a:r>
              <a:rPr lang="en-GB"/>
              <a:t>Object-oriented development</a:t>
            </a:r>
          </a:p>
        </p:txBody>
      </p:sp>
      <p:sp>
        <p:nvSpPr>
          <p:cNvPr id="13315" name="Rectangle 3"/>
          <p:cNvSpPr>
            <a:spLocks noGrp="1" noChangeArrowheads="1"/>
          </p:cNvSpPr>
          <p:nvPr>
            <p:ph type="body" idx="1"/>
          </p:nvPr>
        </p:nvSpPr>
        <p:spPr>
          <a:noFill/>
          <a:ln/>
        </p:spPr>
        <p:txBody>
          <a:bodyPr lIns="90840" tIns="44623" rIns="90840" bIns="44623"/>
          <a:lstStyle/>
          <a:p>
            <a:r>
              <a:rPr lang="en-GB" sz="2400"/>
              <a:t>Object-oriented analysis, design and programming are related but distinct.</a:t>
            </a:r>
          </a:p>
          <a:p>
            <a:r>
              <a:rPr lang="en-GB" sz="2400"/>
              <a:t>OOA is concerned with developing an object model of the application domain.</a:t>
            </a:r>
          </a:p>
          <a:p>
            <a:r>
              <a:rPr lang="en-GB" sz="2400"/>
              <a:t>OOD is concerned with developing an object-oriented system model to implement requirements.</a:t>
            </a:r>
          </a:p>
          <a:p>
            <a:r>
              <a:rPr lang="en-GB" sz="2400"/>
              <a:t>OOP is concerned with realising an OOD using an OO programming language such as Java or C++.</a:t>
            </a:r>
          </a:p>
        </p:txBody>
      </p:sp>
    </p:spTree>
    <p:extLst>
      <p:ext uri="{BB962C8B-B14F-4D97-AF65-F5344CB8AC3E}">
        <p14:creationId xmlns:p14="http://schemas.microsoft.com/office/powerpoint/2010/main" val="4116982659"/>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404664"/>
            <a:ext cx="8229600" cy="1143000"/>
          </a:xfrm>
        </p:spPr>
        <p:txBody>
          <a:bodyPr/>
          <a:lstStyle/>
          <a:p>
            <a:r>
              <a:rPr lang="en-GB" dirty="0"/>
              <a:t>Weather station object classes</a:t>
            </a:r>
          </a:p>
        </p:txBody>
      </p:sp>
      <p:sp>
        <p:nvSpPr>
          <p:cNvPr id="115717" name="Rectangle 5"/>
          <p:cNvSpPr>
            <a:spLocks noChangeArrowheads="1"/>
          </p:cNvSpPr>
          <p:nvPr/>
        </p:nvSpPr>
        <p:spPr bwMode="auto">
          <a:xfrm>
            <a:off x="914400" y="1600200"/>
            <a:ext cx="70104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5718" name="Picture 6" descr="14.11 WeatherStObjs(12.11).eps                                 0007B876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828800"/>
            <a:ext cx="5562600" cy="4135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5360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noFill/>
          <a:ln/>
        </p:spPr>
        <p:txBody>
          <a:bodyPr lIns="90840" tIns="44623" rIns="90840" bIns="44623"/>
          <a:lstStyle/>
          <a:p>
            <a:r>
              <a:rPr lang="en-GB" sz="3200"/>
              <a:t>Further objects and object refinement</a:t>
            </a:r>
            <a:endParaRPr lang="en-GB"/>
          </a:p>
        </p:txBody>
      </p:sp>
      <p:sp>
        <p:nvSpPr>
          <p:cNvPr id="59395" name="Rectangle 3"/>
          <p:cNvSpPr>
            <a:spLocks noGrp="1" noChangeArrowheads="1"/>
          </p:cNvSpPr>
          <p:nvPr>
            <p:ph type="body" idx="1"/>
          </p:nvPr>
        </p:nvSpPr>
        <p:spPr>
          <a:noFill/>
          <a:ln/>
        </p:spPr>
        <p:txBody>
          <a:bodyPr lIns="90840" tIns="44623" rIns="90840" bIns="44623"/>
          <a:lstStyle/>
          <a:p>
            <a:r>
              <a:rPr lang="en-GB" sz="2400"/>
              <a:t>Use domain knowledge to identify more objects and operations</a:t>
            </a:r>
          </a:p>
          <a:p>
            <a:pPr lvl="1"/>
            <a:r>
              <a:rPr lang="en-GB" sz="2000"/>
              <a:t>Weather stations should have a unique identifier;</a:t>
            </a:r>
          </a:p>
          <a:p>
            <a:pPr lvl="1"/>
            <a:r>
              <a:rPr lang="en-GB" sz="2000"/>
              <a:t>Weather stations are remotely situated so instrument failures have to be reported automatically. Therefore attributes and operations for self-checking are required.</a:t>
            </a:r>
          </a:p>
          <a:p>
            <a:r>
              <a:rPr lang="en-GB" sz="2400"/>
              <a:t>Active or passive objects</a:t>
            </a:r>
          </a:p>
          <a:p>
            <a:pPr lvl="1"/>
            <a:r>
              <a:rPr lang="en-GB" sz="2000"/>
              <a:t>In this case, objects are passive and collect data on request rather than autonomously. This introduces flexibility at the expense of controller processing time.</a:t>
            </a:r>
          </a:p>
        </p:txBody>
      </p:sp>
    </p:spTree>
    <p:extLst>
      <p:ext uri="{BB962C8B-B14F-4D97-AF65-F5344CB8AC3E}">
        <p14:creationId xmlns:p14="http://schemas.microsoft.com/office/powerpoint/2010/main" val="112293621"/>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4"/>
          <p:cNvSpPr>
            <a:spLocks noGrp="1" noChangeArrowheads="1"/>
          </p:cNvSpPr>
          <p:nvPr>
            <p:ph type="title"/>
          </p:nvPr>
        </p:nvSpPr>
        <p:spPr/>
        <p:txBody>
          <a:bodyPr/>
          <a:lstStyle/>
          <a:p>
            <a:r>
              <a:rPr lang="en-GB"/>
              <a:t>Design models</a:t>
            </a:r>
          </a:p>
        </p:txBody>
      </p:sp>
      <p:sp>
        <p:nvSpPr>
          <p:cNvPr id="61445" name="Rectangle 5"/>
          <p:cNvSpPr>
            <a:spLocks noGrp="1" noChangeArrowheads="1"/>
          </p:cNvSpPr>
          <p:nvPr>
            <p:ph type="body" idx="1"/>
          </p:nvPr>
        </p:nvSpPr>
        <p:spPr/>
        <p:txBody>
          <a:bodyPr/>
          <a:lstStyle/>
          <a:p>
            <a:r>
              <a:rPr lang="en-GB"/>
              <a:t>Design models show the objects and object classes and relationships between these entities.</a:t>
            </a:r>
          </a:p>
          <a:p>
            <a:r>
              <a:rPr lang="en-GB"/>
              <a:t>Static models describe the static structure of the system in terms of object classes and relationships.</a:t>
            </a:r>
          </a:p>
          <a:p>
            <a:r>
              <a:rPr lang="en-GB"/>
              <a:t>Dynamic models describe the dynamic interactions between objects.</a:t>
            </a:r>
          </a:p>
        </p:txBody>
      </p:sp>
    </p:spTree>
    <p:extLst>
      <p:ext uri="{BB962C8B-B14F-4D97-AF65-F5344CB8AC3E}">
        <p14:creationId xmlns:p14="http://schemas.microsoft.com/office/powerpoint/2010/main" val="2743842794"/>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noFill/>
          <a:ln/>
        </p:spPr>
        <p:txBody>
          <a:bodyPr lIns="90840" tIns="44623" rIns="90840" bIns="44623"/>
          <a:lstStyle/>
          <a:p>
            <a:r>
              <a:rPr lang="en-GB"/>
              <a:t>Examples of design models</a:t>
            </a:r>
          </a:p>
        </p:txBody>
      </p:sp>
      <p:sp>
        <p:nvSpPr>
          <p:cNvPr id="62467" name="Rectangle 3"/>
          <p:cNvSpPr>
            <a:spLocks noGrp="1" noChangeArrowheads="1"/>
          </p:cNvSpPr>
          <p:nvPr>
            <p:ph type="body" idx="1"/>
          </p:nvPr>
        </p:nvSpPr>
        <p:spPr>
          <a:noFill/>
          <a:ln/>
        </p:spPr>
        <p:txBody>
          <a:bodyPr lIns="90840" tIns="44623" rIns="90840" bIns="44623"/>
          <a:lstStyle/>
          <a:p>
            <a:r>
              <a:rPr lang="en-GB" sz="2400"/>
              <a:t>Sub-system models that show logical groupings of objects into coherent subsystems.</a:t>
            </a:r>
          </a:p>
          <a:p>
            <a:r>
              <a:rPr lang="en-GB" sz="2400"/>
              <a:t>Sequence models that show the sequence of object interactions.</a:t>
            </a:r>
          </a:p>
          <a:p>
            <a:r>
              <a:rPr lang="en-GB" sz="2400"/>
              <a:t>State machine models that show how individual objects change their state in response to events.</a:t>
            </a:r>
          </a:p>
          <a:p>
            <a:r>
              <a:rPr lang="en-GB" sz="2400"/>
              <a:t>Other models include use-case models, aggregation models, generalisation models, etc.</a:t>
            </a:r>
          </a:p>
        </p:txBody>
      </p:sp>
    </p:spTree>
    <p:extLst>
      <p:ext uri="{BB962C8B-B14F-4D97-AF65-F5344CB8AC3E}">
        <p14:creationId xmlns:p14="http://schemas.microsoft.com/office/powerpoint/2010/main" val="346727590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en-GB"/>
              <a:t>Subsystem models</a:t>
            </a:r>
          </a:p>
        </p:txBody>
      </p:sp>
      <p:sp>
        <p:nvSpPr>
          <p:cNvPr id="122883" name="Rectangle 3"/>
          <p:cNvSpPr>
            <a:spLocks noGrp="1" noChangeArrowheads="1"/>
          </p:cNvSpPr>
          <p:nvPr>
            <p:ph type="body" idx="1"/>
          </p:nvPr>
        </p:nvSpPr>
        <p:spPr/>
        <p:txBody>
          <a:bodyPr/>
          <a:lstStyle/>
          <a:p>
            <a:r>
              <a:rPr lang="en-GB"/>
              <a:t>Shows how the design is organised into logically related groups of objects.</a:t>
            </a:r>
          </a:p>
          <a:p>
            <a:r>
              <a:rPr lang="en-GB"/>
              <a:t>In the UML, these are shown using packages - an encapsulation construct. This is a logical model. The actual organisation of objects in the system may be different.</a:t>
            </a:r>
          </a:p>
        </p:txBody>
      </p:sp>
    </p:spTree>
    <p:extLst>
      <p:ext uri="{BB962C8B-B14F-4D97-AF65-F5344CB8AC3E}">
        <p14:creationId xmlns:p14="http://schemas.microsoft.com/office/powerpoint/2010/main" val="35755889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457200" y="476672"/>
            <a:ext cx="8229600" cy="1143000"/>
          </a:xfrm>
          <a:noFill/>
          <a:ln/>
        </p:spPr>
        <p:txBody>
          <a:bodyPr lIns="90840" tIns="44623" rIns="90840" bIns="44623"/>
          <a:lstStyle/>
          <a:p>
            <a:r>
              <a:rPr lang="en-GB" dirty="0"/>
              <a:t>Weather station subsystems</a:t>
            </a:r>
          </a:p>
        </p:txBody>
      </p:sp>
      <p:sp>
        <p:nvSpPr>
          <p:cNvPr id="64517" name="Rectangle 5"/>
          <p:cNvSpPr>
            <a:spLocks noChangeArrowheads="1"/>
          </p:cNvSpPr>
          <p:nvPr/>
        </p:nvSpPr>
        <p:spPr bwMode="auto">
          <a:xfrm>
            <a:off x="1524000" y="1600200"/>
            <a:ext cx="54864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64518" name="Picture 6" descr="14.12 WeatherStPack(12.12).eps                                 0007B876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676400"/>
            <a:ext cx="4225925" cy="441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6462524"/>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en-GB"/>
              <a:t>Sequence models</a:t>
            </a:r>
          </a:p>
        </p:txBody>
      </p:sp>
      <p:sp>
        <p:nvSpPr>
          <p:cNvPr id="123907" name="Rectangle 3"/>
          <p:cNvSpPr>
            <a:spLocks noGrp="1" noChangeArrowheads="1"/>
          </p:cNvSpPr>
          <p:nvPr>
            <p:ph type="body" idx="1"/>
          </p:nvPr>
        </p:nvSpPr>
        <p:spPr/>
        <p:txBody>
          <a:bodyPr/>
          <a:lstStyle/>
          <a:p>
            <a:pPr>
              <a:lnSpc>
                <a:spcPct val="90000"/>
              </a:lnSpc>
            </a:pPr>
            <a:r>
              <a:rPr lang="en-GB"/>
              <a:t>Sequence models show the sequence of object interactions that take place</a:t>
            </a:r>
          </a:p>
          <a:p>
            <a:pPr lvl="1">
              <a:lnSpc>
                <a:spcPct val="90000"/>
              </a:lnSpc>
            </a:pPr>
            <a:r>
              <a:rPr lang="en-GB"/>
              <a:t>Objects are arranged horizontally across the top;</a:t>
            </a:r>
          </a:p>
          <a:p>
            <a:pPr lvl="1">
              <a:lnSpc>
                <a:spcPct val="90000"/>
              </a:lnSpc>
            </a:pPr>
            <a:r>
              <a:rPr lang="en-GB"/>
              <a:t>Time is represented vertically so models are read top to bottom;</a:t>
            </a:r>
          </a:p>
          <a:p>
            <a:pPr lvl="1">
              <a:lnSpc>
                <a:spcPct val="90000"/>
              </a:lnSpc>
            </a:pPr>
            <a:r>
              <a:rPr lang="en-GB"/>
              <a:t>Interactions are represented by labelled arrows, Different styles of arrow represent different types of interaction;</a:t>
            </a:r>
          </a:p>
          <a:p>
            <a:pPr lvl="1">
              <a:lnSpc>
                <a:spcPct val="90000"/>
              </a:lnSpc>
            </a:pPr>
            <a:r>
              <a:rPr lang="en-GB"/>
              <a:t>A thin rectangle in an object lifeline represents the time when the object is the controlling object in the system.</a:t>
            </a:r>
            <a:endParaRPr lang="en-GB" sz="2000"/>
          </a:p>
        </p:txBody>
      </p:sp>
    </p:spTree>
    <p:extLst>
      <p:ext uri="{BB962C8B-B14F-4D97-AF65-F5344CB8AC3E}">
        <p14:creationId xmlns:p14="http://schemas.microsoft.com/office/powerpoint/2010/main" val="18441410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57200" y="404664"/>
            <a:ext cx="8229600" cy="1143000"/>
          </a:xfrm>
          <a:noFill/>
          <a:ln/>
        </p:spPr>
        <p:txBody>
          <a:bodyPr lIns="90840" tIns="44623" rIns="90840" bIns="44623"/>
          <a:lstStyle/>
          <a:p>
            <a:r>
              <a:rPr lang="en-GB" dirty="0"/>
              <a:t>Data collection sequence</a:t>
            </a:r>
          </a:p>
        </p:txBody>
      </p:sp>
      <p:sp>
        <p:nvSpPr>
          <p:cNvPr id="66566" name="Rectangle 6"/>
          <p:cNvSpPr>
            <a:spLocks noChangeArrowheads="1"/>
          </p:cNvSpPr>
          <p:nvPr/>
        </p:nvSpPr>
        <p:spPr bwMode="auto">
          <a:xfrm>
            <a:off x="1219200" y="1524000"/>
            <a:ext cx="7086600" cy="48006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66567" name="Picture 7" descr="14.13 SeqDiagram(12.13).eps                                    0007B876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752600"/>
            <a:ext cx="5867400" cy="436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2197825"/>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en-GB"/>
              <a:t>Statecharts</a:t>
            </a:r>
          </a:p>
        </p:txBody>
      </p:sp>
      <p:sp>
        <p:nvSpPr>
          <p:cNvPr id="124931" name="Rectangle 3"/>
          <p:cNvSpPr>
            <a:spLocks noGrp="1" noChangeArrowheads="1"/>
          </p:cNvSpPr>
          <p:nvPr>
            <p:ph type="body" idx="1"/>
          </p:nvPr>
        </p:nvSpPr>
        <p:spPr/>
        <p:txBody>
          <a:bodyPr/>
          <a:lstStyle/>
          <a:p>
            <a:pPr>
              <a:lnSpc>
                <a:spcPct val="90000"/>
              </a:lnSpc>
            </a:pPr>
            <a:r>
              <a:rPr lang="en-GB" sz="2400"/>
              <a:t>Show how objects respond to different service requests and the state transitions triggered by these requests</a:t>
            </a:r>
          </a:p>
          <a:p>
            <a:pPr lvl="1">
              <a:lnSpc>
                <a:spcPct val="90000"/>
              </a:lnSpc>
            </a:pPr>
            <a:r>
              <a:rPr lang="en-GB" sz="2000"/>
              <a:t>If object state is Shutdown then it responds to a Startup() message;</a:t>
            </a:r>
          </a:p>
          <a:p>
            <a:pPr lvl="1">
              <a:lnSpc>
                <a:spcPct val="90000"/>
              </a:lnSpc>
            </a:pPr>
            <a:r>
              <a:rPr lang="en-GB" sz="2000"/>
              <a:t>In the waiting state the object is waiting for further messages;</a:t>
            </a:r>
          </a:p>
          <a:p>
            <a:pPr lvl="1">
              <a:lnSpc>
                <a:spcPct val="90000"/>
              </a:lnSpc>
            </a:pPr>
            <a:r>
              <a:rPr lang="en-GB" sz="2000"/>
              <a:t>If reportWeather () then system moves to summarising state;</a:t>
            </a:r>
          </a:p>
          <a:p>
            <a:pPr lvl="1">
              <a:lnSpc>
                <a:spcPct val="90000"/>
              </a:lnSpc>
            </a:pPr>
            <a:r>
              <a:rPr lang="en-GB" sz="2000"/>
              <a:t>If calibrate () the system moves to a calibrating state;</a:t>
            </a:r>
          </a:p>
          <a:p>
            <a:pPr lvl="1">
              <a:lnSpc>
                <a:spcPct val="90000"/>
              </a:lnSpc>
            </a:pPr>
            <a:r>
              <a:rPr lang="en-GB" sz="2000"/>
              <a:t>A collecting state is entered when a clock signal is received.</a:t>
            </a:r>
          </a:p>
        </p:txBody>
      </p:sp>
    </p:spTree>
    <p:extLst>
      <p:ext uri="{BB962C8B-B14F-4D97-AF65-F5344CB8AC3E}">
        <p14:creationId xmlns:p14="http://schemas.microsoft.com/office/powerpoint/2010/main" val="26417420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7200" y="476672"/>
            <a:ext cx="8229600" cy="1143000"/>
          </a:xfrm>
          <a:noFill/>
          <a:ln/>
        </p:spPr>
        <p:txBody>
          <a:bodyPr lIns="90840" tIns="44623" rIns="90840" bIns="44623"/>
          <a:lstStyle/>
          <a:p>
            <a:r>
              <a:rPr lang="en-GB" dirty="0"/>
              <a:t>Weather station state diagram</a:t>
            </a:r>
          </a:p>
        </p:txBody>
      </p:sp>
      <p:sp>
        <p:nvSpPr>
          <p:cNvPr id="68613" name="Rectangle 5"/>
          <p:cNvSpPr>
            <a:spLocks noChangeArrowheads="1"/>
          </p:cNvSpPr>
          <p:nvPr/>
        </p:nvSpPr>
        <p:spPr bwMode="auto">
          <a:xfrm>
            <a:off x="3810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68614" name="Picture 6" descr="14.14 StateModel(12.14).eps                                    0007B876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057400"/>
            <a:ext cx="7315200" cy="3763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203635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p:spPr>
        <p:txBody>
          <a:bodyPr lIns="90840" tIns="44623" rIns="90840" bIns="44623"/>
          <a:lstStyle/>
          <a:p>
            <a:r>
              <a:rPr lang="en-GB"/>
              <a:t>Characteristics of OOD</a:t>
            </a:r>
          </a:p>
        </p:txBody>
      </p:sp>
      <p:sp>
        <p:nvSpPr>
          <p:cNvPr id="8195" name="Rectangle 3"/>
          <p:cNvSpPr>
            <a:spLocks noGrp="1" noChangeArrowheads="1"/>
          </p:cNvSpPr>
          <p:nvPr>
            <p:ph type="body" idx="1"/>
          </p:nvPr>
        </p:nvSpPr>
        <p:spPr>
          <a:noFill/>
          <a:ln/>
        </p:spPr>
        <p:txBody>
          <a:bodyPr lIns="90840" tIns="44623" rIns="90840" bIns="44623"/>
          <a:lstStyle/>
          <a:p>
            <a:r>
              <a:rPr lang="en-GB" sz="2400"/>
              <a:t>Objects are abstractions of real-world or system entities and manage themselves.</a:t>
            </a:r>
          </a:p>
          <a:p>
            <a:r>
              <a:rPr lang="en-GB" sz="2400"/>
              <a:t>Objects are independent and encapsulate state and representation information. </a:t>
            </a:r>
          </a:p>
          <a:p>
            <a:r>
              <a:rPr lang="en-GB" sz="2400"/>
              <a:t>System functionality is expressed in terms of object services.</a:t>
            </a:r>
          </a:p>
          <a:p>
            <a:r>
              <a:rPr lang="en-GB" sz="2400"/>
              <a:t>Shared data areas are eliminated. Objects </a:t>
            </a:r>
            <a:br>
              <a:rPr lang="en-GB" sz="2400"/>
            </a:br>
            <a:r>
              <a:rPr lang="en-GB" sz="2400"/>
              <a:t>communicate by message passing.</a:t>
            </a:r>
          </a:p>
          <a:p>
            <a:r>
              <a:rPr lang="en-GB" sz="2400"/>
              <a:t>Objects may be distributed and may execute </a:t>
            </a:r>
            <a:br>
              <a:rPr lang="en-GB" sz="2400"/>
            </a:br>
            <a:r>
              <a:rPr lang="en-GB" sz="2400"/>
              <a:t>sequentially or in parallel.</a:t>
            </a:r>
          </a:p>
        </p:txBody>
      </p:sp>
    </p:spTree>
    <p:extLst>
      <p:ext uri="{BB962C8B-B14F-4D97-AF65-F5344CB8AC3E}">
        <p14:creationId xmlns:p14="http://schemas.microsoft.com/office/powerpoint/2010/main" val="446636046"/>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GB"/>
              <a:t>Object interface specification</a:t>
            </a:r>
          </a:p>
        </p:txBody>
      </p:sp>
      <p:sp>
        <p:nvSpPr>
          <p:cNvPr id="116739" name="Rectangle 3"/>
          <p:cNvSpPr>
            <a:spLocks noGrp="1" noChangeArrowheads="1"/>
          </p:cNvSpPr>
          <p:nvPr>
            <p:ph type="body" idx="1"/>
          </p:nvPr>
        </p:nvSpPr>
        <p:spPr/>
        <p:txBody>
          <a:bodyPr/>
          <a:lstStyle/>
          <a:p>
            <a:r>
              <a:rPr lang="en-GB" sz="2400"/>
              <a:t>Object interfaces have to be specified so that the objects and other components can be designed in parallel.</a:t>
            </a:r>
          </a:p>
          <a:p>
            <a:r>
              <a:rPr lang="en-GB" sz="2400"/>
              <a:t>Designers should avoid designing the interface representation but should hide this in the object itself.</a:t>
            </a:r>
          </a:p>
          <a:p>
            <a:r>
              <a:rPr lang="en-GB" sz="2400"/>
              <a:t>Objects may have several interfaces which are viewpoints on the methods provided.</a:t>
            </a:r>
          </a:p>
          <a:p>
            <a:r>
              <a:rPr lang="en-GB" sz="2400"/>
              <a:t>The UML uses class diagrams for interface specification but Java may also be used.</a:t>
            </a:r>
          </a:p>
        </p:txBody>
      </p:sp>
    </p:spTree>
    <p:extLst>
      <p:ext uri="{BB962C8B-B14F-4D97-AF65-F5344CB8AC3E}">
        <p14:creationId xmlns:p14="http://schemas.microsoft.com/office/powerpoint/2010/main" val="9479268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2" name="Rectangle 6"/>
          <p:cNvSpPr>
            <a:spLocks noChangeArrowheads="1"/>
          </p:cNvSpPr>
          <p:nvPr/>
        </p:nvSpPr>
        <p:spPr bwMode="auto">
          <a:xfrm>
            <a:off x="3048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70658" name="Rectangle 2"/>
          <p:cNvSpPr>
            <a:spLocks noGrp="1" noChangeArrowheads="1"/>
          </p:cNvSpPr>
          <p:nvPr>
            <p:ph type="title"/>
          </p:nvPr>
        </p:nvSpPr>
        <p:spPr>
          <a:xfrm>
            <a:off x="457200" y="476672"/>
            <a:ext cx="8229600" cy="1143000"/>
          </a:xfrm>
          <a:noFill/>
          <a:ln/>
        </p:spPr>
        <p:txBody>
          <a:bodyPr lIns="90840" tIns="44623" rIns="90840" bIns="44623"/>
          <a:lstStyle/>
          <a:p>
            <a:r>
              <a:rPr lang="en-GB" dirty="0"/>
              <a:t>Weather station interface</a:t>
            </a:r>
          </a:p>
        </p:txBody>
      </p:sp>
      <p:graphicFrame>
        <p:nvGraphicFramePr>
          <p:cNvPr id="70661" name="Object 5"/>
          <p:cNvGraphicFramePr>
            <a:graphicFrameLocks noChangeAspect="1"/>
          </p:cNvGraphicFramePr>
          <p:nvPr/>
        </p:nvGraphicFramePr>
        <p:xfrm>
          <a:off x="0" y="1752600"/>
          <a:ext cx="8686800" cy="4676775"/>
        </p:xfrm>
        <a:graphic>
          <a:graphicData uri="http://schemas.openxmlformats.org/presentationml/2006/ole">
            <mc:AlternateContent xmlns:mc="http://schemas.openxmlformats.org/markup-compatibility/2006">
              <mc:Choice xmlns:v="urn:schemas-microsoft-com:vml" Requires="v">
                <p:oleObj spid="_x0000_s2050" name="Document" r:id="rId4" imgW="5486400" imgH="2953512" progId="Word.Document.8">
                  <p:embed/>
                </p:oleObj>
              </mc:Choice>
              <mc:Fallback>
                <p:oleObj name="Document" r:id="rId4" imgW="5486400" imgH="2953512"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752600"/>
                        <a:ext cx="8686800" cy="467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016434003"/>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noFill/>
          <a:ln/>
        </p:spPr>
        <p:txBody>
          <a:bodyPr lIns="90840" tIns="44623" rIns="90840" bIns="44623"/>
          <a:lstStyle/>
          <a:p>
            <a:r>
              <a:rPr lang="en-GB"/>
              <a:t>Design evolution</a:t>
            </a:r>
          </a:p>
        </p:txBody>
      </p:sp>
      <p:sp>
        <p:nvSpPr>
          <p:cNvPr id="87043" name="Rectangle 3"/>
          <p:cNvSpPr>
            <a:spLocks noGrp="1" noChangeArrowheads="1"/>
          </p:cNvSpPr>
          <p:nvPr>
            <p:ph type="body" idx="1"/>
          </p:nvPr>
        </p:nvSpPr>
        <p:spPr>
          <a:noFill/>
          <a:ln/>
        </p:spPr>
        <p:txBody>
          <a:bodyPr lIns="90840" tIns="44623" rIns="90840" bIns="44623"/>
          <a:lstStyle/>
          <a:p>
            <a:r>
              <a:rPr lang="en-GB" sz="2400"/>
              <a:t>Hiding information inside objects means that </a:t>
            </a:r>
            <a:br>
              <a:rPr lang="en-GB" sz="2400"/>
            </a:br>
            <a:r>
              <a:rPr lang="en-GB" sz="2400"/>
              <a:t>changes made to an object do not affect other </a:t>
            </a:r>
            <a:br>
              <a:rPr lang="en-GB" sz="2400"/>
            </a:br>
            <a:r>
              <a:rPr lang="en-GB" sz="2400"/>
              <a:t>objects in an unpredictable way.</a:t>
            </a:r>
          </a:p>
          <a:p>
            <a:r>
              <a:rPr lang="en-GB" sz="2400"/>
              <a:t>Assume pollution monitoring facilities are to be </a:t>
            </a:r>
            <a:br>
              <a:rPr lang="en-GB" sz="2400"/>
            </a:br>
            <a:r>
              <a:rPr lang="en-GB" sz="2400"/>
              <a:t>added to weather stations. These sample the </a:t>
            </a:r>
            <a:br>
              <a:rPr lang="en-GB" sz="2400"/>
            </a:br>
            <a:r>
              <a:rPr lang="en-GB" sz="2400"/>
              <a:t>air and compute the amount of different </a:t>
            </a:r>
            <a:br>
              <a:rPr lang="en-GB" sz="2400"/>
            </a:br>
            <a:r>
              <a:rPr lang="en-GB" sz="2400"/>
              <a:t>pollutants in the atmosphere.</a:t>
            </a:r>
          </a:p>
          <a:p>
            <a:r>
              <a:rPr lang="en-GB" sz="2400"/>
              <a:t>Pollution readings are transmitted with weather </a:t>
            </a:r>
            <a:br>
              <a:rPr lang="en-GB" sz="2400"/>
            </a:br>
            <a:r>
              <a:rPr lang="en-GB" sz="2400"/>
              <a:t>data.</a:t>
            </a:r>
          </a:p>
        </p:txBody>
      </p:sp>
    </p:spTree>
    <p:extLst>
      <p:ext uri="{BB962C8B-B14F-4D97-AF65-F5344CB8AC3E}">
        <p14:creationId xmlns:p14="http://schemas.microsoft.com/office/powerpoint/2010/main" val="1919026995"/>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noFill/>
          <a:ln/>
        </p:spPr>
        <p:txBody>
          <a:bodyPr lIns="90840" tIns="44623" rIns="90840" bIns="44623"/>
          <a:lstStyle/>
          <a:p>
            <a:r>
              <a:rPr lang="en-GB"/>
              <a:t>Changes required</a:t>
            </a:r>
          </a:p>
        </p:txBody>
      </p:sp>
      <p:sp>
        <p:nvSpPr>
          <p:cNvPr id="89091" name="Rectangle 3"/>
          <p:cNvSpPr>
            <a:spLocks noGrp="1" noChangeArrowheads="1"/>
          </p:cNvSpPr>
          <p:nvPr>
            <p:ph type="body" idx="1"/>
          </p:nvPr>
        </p:nvSpPr>
        <p:spPr>
          <a:noFill/>
          <a:ln/>
        </p:spPr>
        <p:txBody>
          <a:bodyPr lIns="90840" tIns="44623" rIns="90840" bIns="44623"/>
          <a:lstStyle/>
          <a:p>
            <a:r>
              <a:rPr lang="en-GB"/>
              <a:t>Add an object class called </a:t>
            </a:r>
            <a:r>
              <a:rPr lang="en-GB">
                <a:solidFill>
                  <a:schemeClr val="accent1"/>
                </a:solidFill>
              </a:rPr>
              <a:t>Air quality</a:t>
            </a:r>
            <a:r>
              <a:rPr lang="en-GB"/>
              <a:t> as part of </a:t>
            </a:r>
            <a:r>
              <a:rPr lang="en-GB">
                <a:solidFill>
                  <a:schemeClr val="accent1"/>
                </a:solidFill>
              </a:rPr>
              <a:t>WeatherStation</a:t>
            </a:r>
            <a:r>
              <a:rPr lang="en-GB"/>
              <a:t>.</a:t>
            </a:r>
          </a:p>
          <a:p>
            <a:r>
              <a:rPr lang="en-GB"/>
              <a:t>Add an operation </a:t>
            </a:r>
            <a:r>
              <a:rPr lang="en-GB">
                <a:solidFill>
                  <a:schemeClr val="accent1"/>
                </a:solidFill>
              </a:rPr>
              <a:t>reportAirQuality</a:t>
            </a:r>
            <a:r>
              <a:rPr lang="en-GB"/>
              <a:t> to </a:t>
            </a:r>
            <a:r>
              <a:rPr lang="en-GB">
                <a:solidFill>
                  <a:schemeClr val="accent1"/>
                </a:solidFill>
              </a:rPr>
              <a:t>WeatherStation</a:t>
            </a:r>
            <a:r>
              <a:rPr lang="en-GB"/>
              <a:t>. Modify the control software to collect pollution readings.</a:t>
            </a:r>
          </a:p>
          <a:p>
            <a:r>
              <a:rPr lang="en-GB"/>
              <a:t>Add objects representing pollution monitoring instruments.</a:t>
            </a:r>
          </a:p>
        </p:txBody>
      </p:sp>
    </p:spTree>
    <p:extLst>
      <p:ext uri="{BB962C8B-B14F-4D97-AF65-F5344CB8AC3E}">
        <p14:creationId xmlns:p14="http://schemas.microsoft.com/office/powerpoint/2010/main" val="349783339"/>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381000" y="263525"/>
            <a:ext cx="8399463" cy="1108075"/>
          </a:xfrm>
          <a:noFill/>
          <a:ln/>
        </p:spPr>
        <p:txBody>
          <a:bodyPr lIns="90840" tIns="44623" rIns="90840" bIns="44623"/>
          <a:lstStyle/>
          <a:p>
            <a:r>
              <a:rPr lang="en-GB"/>
              <a:t>Pollution monitoring</a:t>
            </a:r>
          </a:p>
        </p:txBody>
      </p:sp>
      <p:sp>
        <p:nvSpPr>
          <p:cNvPr id="76806" name="Rectangle 6"/>
          <p:cNvSpPr>
            <a:spLocks noChangeArrowheads="1"/>
          </p:cNvSpPr>
          <p:nvPr/>
        </p:nvSpPr>
        <p:spPr bwMode="auto">
          <a:xfrm>
            <a:off x="1600200" y="1676400"/>
            <a:ext cx="57150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76807" name="Picture 7" descr="14.16 NewObjects(12.16).eps                                    0007B876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828800"/>
            <a:ext cx="4319588" cy="441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1752684"/>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a:noFill/>
          <a:ln/>
        </p:spPr>
        <p:txBody>
          <a:bodyPr lIns="90840" tIns="44623" rIns="90840" bIns="44623"/>
          <a:lstStyle/>
          <a:p>
            <a:r>
              <a:rPr lang="en-GB" sz="2400"/>
              <a:t>OOD is an approach to design so that design components have their own private state and operations.</a:t>
            </a:r>
          </a:p>
          <a:p>
            <a:r>
              <a:rPr lang="en-GB" sz="2400"/>
              <a:t>Objects should have constructor and inspection operations. They provide services to other objects.</a:t>
            </a:r>
          </a:p>
          <a:p>
            <a:r>
              <a:rPr lang="en-GB" sz="2400"/>
              <a:t>Objects may be implemented sequentially or concurrently.</a:t>
            </a:r>
          </a:p>
          <a:p>
            <a:r>
              <a:rPr lang="en-GB" sz="2400"/>
              <a:t>The Unified Modeling Language provides different notations for defining different object models.</a:t>
            </a:r>
          </a:p>
        </p:txBody>
      </p:sp>
      <p:sp>
        <p:nvSpPr>
          <p:cNvPr id="103427" name="Rectangle 3"/>
          <p:cNvSpPr>
            <a:spLocks noGrp="1" noChangeArrowheads="1"/>
          </p:cNvSpPr>
          <p:nvPr>
            <p:ph type="title"/>
          </p:nvPr>
        </p:nvSpPr>
        <p:spPr>
          <a:noFill/>
          <a:ln/>
        </p:spPr>
        <p:txBody>
          <a:bodyPr lIns="90840" tIns="44623" rIns="90840" bIns="44623"/>
          <a:lstStyle/>
          <a:p>
            <a:r>
              <a:rPr lang="en-GB"/>
              <a:t>Key points</a:t>
            </a:r>
          </a:p>
        </p:txBody>
      </p:sp>
    </p:spTree>
    <p:extLst>
      <p:ext uri="{BB962C8B-B14F-4D97-AF65-F5344CB8AC3E}">
        <p14:creationId xmlns:p14="http://schemas.microsoft.com/office/powerpoint/2010/main" val="1162566111"/>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noFill/>
          <a:ln/>
        </p:spPr>
        <p:txBody>
          <a:bodyPr lIns="90840" tIns="44623" rIns="90840" bIns="44623"/>
          <a:lstStyle/>
          <a:p>
            <a:r>
              <a:rPr lang="en-GB"/>
              <a:t>Key points</a:t>
            </a:r>
          </a:p>
        </p:txBody>
      </p:sp>
      <p:sp>
        <p:nvSpPr>
          <p:cNvPr id="105475" name="Rectangle 3"/>
          <p:cNvSpPr>
            <a:spLocks noGrp="1" noChangeArrowheads="1"/>
          </p:cNvSpPr>
          <p:nvPr>
            <p:ph type="body" idx="1"/>
          </p:nvPr>
        </p:nvSpPr>
        <p:spPr>
          <a:noFill/>
          <a:ln/>
        </p:spPr>
        <p:txBody>
          <a:bodyPr lIns="90840" tIns="44623" rIns="90840" bIns="44623"/>
          <a:lstStyle/>
          <a:p>
            <a:r>
              <a:rPr lang="en-GB"/>
              <a:t>A range of different models may be produced during an object-oriented design process. These include static and dynamic system models.</a:t>
            </a:r>
          </a:p>
          <a:p>
            <a:r>
              <a:rPr lang="en-GB"/>
              <a:t>Object interfaces should be defined precisely using e.g. a programming language like Java.</a:t>
            </a:r>
          </a:p>
          <a:p>
            <a:r>
              <a:rPr lang="en-GB"/>
              <a:t>Object-oriented design potentially simplifies  system evolution.</a:t>
            </a:r>
          </a:p>
        </p:txBody>
      </p:sp>
    </p:spTree>
    <p:extLst>
      <p:ext uri="{BB962C8B-B14F-4D97-AF65-F5344CB8AC3E}">
        <p14:creationId xmlns:p14="http://schemas.microsoft.com/office/powerpoint/2010/main" val="316095556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404664"/>
            <a:ext cx="8229600" cy="1143000"/>
          </a:xfrm>
          <a:noFill/>
          <a:ln/>
        </p:spPr>
        <p:txBody>
          <a:bodyPr lIns="90840" tIns="44623" rIns="90840" bIns="44623"/>
          <a:lstStyle/>
          <a:p>
            <a:r>
              <a:rPr lang="en-GB" dirty="0"/>
              <a:t>Interacting objects</a:t>
            </a:r>
          </a:p>
        </p:txBody>
      </p:sp>
      <p:sp>
        <p:nvSpPr>
          <p:cNvPr id="10245" name="Rectangle 5"/>
          <p:cNvSpPr>
            <a:spLocks noChangeArrowheads="1"/>
          </p:cNvSpPr>
          <p:nvPr/>
        </p:nvSpPr>
        <p:spPr bwMode="auto">
          <a:xfrm>
            <a:off x="381000" y="1600200"/>
            <a:ext cx="8458200" cy="41910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0246" name="Picture 6" descr="14.1 OO-system(12.1).eps                                       0007B876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133600"/>
            <a:ext cx="6934200" cy="2974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869272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noFill/>
          <a:ln/>
        </p:spPr>
        <p:txBody>
          <a:bodyPr lIns="90840" tIns="44623" rIns="90840" bIns="44623"/>
          <a:lstStyle/>
          <a:p>
            <a:r>
              <a:rPr lang="en-GB"/>
              <a:t>Advantages of OOD</a:t>
            </a:r>
          </a:p>
        </p:txBody>
      </p:sp>
      <p:sp>
        <p:nvSpPr>
          <p:cNvPr id="11267" name="Rectangle 3"/>
          <p:cNvSpPr>
            <a:spLocks noGrp="1" noChangeArrowheads="1"/>
          </p:cNvSpPr>
          <p:nvPr>
            <p:ph type="body" idx="1"/>
          </p:nvPr>
        </p:nvSpPr>
        <p:spPr>
          <a:noFill/>
          <a:ln/>
        </p:spPr>
        <p:txBody>
          <a:bodyPr lIns="90840" tIns="44623" rIns="90840" bIns="44623"/>
          <a:lstStyle/>
          <a:p>
            <a:r>
              <a:rPr lang="en-GB"/>
              <a:t>Easier maintenance. Objects may be </a:t>
            </a:r>
            <a:br>
              <a:rPr lang="en-GB"/>
            </a:br>
            <a:r>
              <a:rPr lang="en-GB"/>
              <a:t>understood as stand-alone entities.</a:t>
            </a:r>
          </a:p>
          <a:p>
            <a:r>
              <a:rPr lang="en-GB"/>
              <a:t>Objects are potentially reusable components.</a:t>
            </a:r>
          </a:p>
          <a:p>
            <a:r>
              <a:rPr lang="en-GB"/>
              <a:t>For some systems, there may be an obvious </a:t>
            </a:r>
            <a:br>
              <a:rPr lang="en-GB"/>
            </a:br>
            <a:r>
              <a:rPr lang="en-GB"/>
              <a:t>mapping from real world entities to system </a:t>
            </a:r>
            <a:br>
              <a:rPr lang="en-GB"/>
            </a:br>
            <a:r>
              <a:rPr lang="en-GB"/>
              <a:t>objects.</a:t>
            </a:r>
          </a:p>
        </p:txBody>
      </p:sp>
    </p:spTree>
    <p:extLst>
      <p:ext uri="{BB962C8B-B14F-4D97-AF65-F5344CB8AC3E}">
        <p14:creationId xmlns:p14="http://schemas.microsoft.com/office/powerpoint/2010/main" val="423631745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p:spPr>
        <p:txBody>
          <a:bodyPr lIns="90840" tIns="44623" rIns="90840" bIns="44623"/>
          <a:lstStyle/>
          <a:p>
            <a:r>
              <a:rPr lang="en-GB"/>
              <a:t>Objects and object classes </a:t>
            </a:r>
          </a:p>
        </p:txBody>
      </p:sp>
      <p:sp>
        <p:nvSpPr>
          <p:cNvPr id="18435" name="Rectangle 3"/>
          <p:cNvSpPr>
            <a:spLocks noGrp="1" noChangeArrowheads="1"/>
          </p:cNvSpPr>
          <p:nvPr>
            <p:ph type="body" idx="1"/>
          </p:nvPr>
        </p:nvSpPr>
        <p:spPr>
          <a:noFill/>
          <a:ln/>
        </p:spPr>
        <p:txBody>
          <a:bodyPr lIns="90840" tIns="44623" rIns="90840" bIns="44623"/>
          <a:lstStyle/>
          <a:p>
            <a:r>
              <a:rPr lang="en-GB"/>
              <a:t>Objects are entities in a software system which represent instances of real-world and system entities.</a:t>
            </a:r>
          </a:p>
          <a:p>
            <a:r>
              <a:rPr lang="en-GB"/>
              <a:t>Object classes are templates for objects. They may be used to create objects.</a:t>
            </a:r>
          </a:p>
          <a:p>
            <a:r>
              <a:rPr lang="en-GB"/>
              <a:t>Object classes may inherit attributes and services from other object classes.</a:t>
            </a:r>
          </a:p>
        </p:txBody>
      </p:sp>
    </p:spTree>
    <p:extLst>
      <p:ext uri="{BB962C8B-B14F-4D97-AF65-F5344CB8AC3E}">
        <p14:creationId xmlns:p14="http://schemas.microsoft.com/office/powerpoint/2010/main" val="222984627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p:spPr>
        <p:txBody>
          <a:bodyPr lIns="90840" tIns="44623" rIns="90840" bIns="44623"/>
          <a:lstStyle/>
          <a:p>
            <a:r>
              <a:rPr lang="en-GB"/>
              <a:t>Objects and object classes</a:t>
            </a:r>
          </a:p>
        </p:txBody>
      </p:sp>
      <p:sp>
        <p:nvSpPr>
          <p:cNvPr id="19459" name="Rectangle 3"/>
          <p:cNvSpPr>
            <a:spLocks noChangeArrowheads="1"/>
          </p:cNvSpPr>
          <p:nvPr/>
        </p:nvSpPr>
        <p:spPr bwMode="auto">
          <a:xfrm>
            <a:off x="196850" y="2084388"/>
            <a:ext cx="8505825"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840" tIns="44623" rIns="90840" bIns="44623">
            <a:spAutoFit/>
          </a:bodyPr>
          <a:lstStyle/>
          <a:p>
            <a:pPr defTabSz="917575"/>
            <a:r>
              <a:rPr lang="en-GB" i="1"/>
              <a:t>An </a:t>
            </a:r>
            <a:r>
              <a:rPr lang="en-GB" b="1" i="1">
                <a:solidFill>
                  <a:schemeClr val="accent1"/>
                </a:solidFill>
              </a:rPr>
              <a:t>object</a:t>
            </a:r>
            <a:r>
              <a:rPr lang="en-GB" i="1"/>
              <a:t> is an entity that has a state and a defined set of operations which operate on that state. The state is represented as a set of object attributes. The operations associated with the object provide services to other objects (clients) which request these services when some computation is required. </a:t>
            </a:r>
          </a:p>
          <a:p>
            <a:pPr defTabSz="917575"/>
            <a:endParaRPr lang="en-GB" i="1"/>
          </a:p>
          <a:p>
            <a:pPr defTabSz="917575"/>
            <a:r>
              <a:rPr lang="en-GB" i="1"/>
              <a:t>Objects are created according to some </a:t>
            </a:r>
            <a:r>
              <a:rPr lang="en-GB" b="1" i="1">
                <a:solidFill>
                  <a:schemeClr val="accent1"/>
                </a:solidFill>
              </a:rPr>
              <a:t>object class</a:t>
            </a:r>
            <a:r>
              <a:rPr lang="en-GB" i="1"/>
              <a:t> definition. An object class definition serves as a template for objects. It includes declarations of all the attributes and services which should be associated with an object of that class.</a:t>
            </a:r>
            <a:r>
              <a:rPr lang="en-GB"/>
              <a:t> </a:t>
            </a:r>
          </a:p>
          <a:p>
            <a:pPr algn="ctr" defTabSz="917575"/>
            <a:endParaRPr lang="en-GB"/>
          </a:p>
        </p:txBody>
      </p:sp>
    </p:spTree>
    <p:extLst>
      <p:ext uri="{BB962C8B-B14F-4D97-AF65-F5344CB8AC3E}">
        <p14:creationId xmlns:p14="http://schemas.microsoft.com/office/powerpoint/2010/main" val="2391163216"/>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TotalTime>
  <Words>2010</Words>
  <Application>Microsoft Office PowerPoint</Application>
  <PresentationFormat>On-screen Show (4:3)</PresentationFormat>
  <Paragraphs>230</Paragraphs>
  <Slides>56</Slides>
  <Notes>24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56</vt:i4>
      </vt:variant>
    </vt:vector>
  </HeadingPairs>
  <TitlesOfParts>
    <vt:vector size="58" baseType="lpstr">
      <vt:lpstr>Flow</vt:lpstr>
      <vt:lpstr>Microsoft Word Document</vt:lpstr>
      <vt:lpstr>Object-oriented Design</vt:lpstr>
      <vt:lpstr>Objectives</vt:lpstr>
      <vt:lpstr>Topics covered</vt:lpstr>
      <vt:lpstr>Object-oriented development</vt:lpstr>
      <vt:lpstr>Characteristics of OOD</vt:lpstr>
      <vt:lpstr>Interacting objects</vt:lpstr>
      <vt:lpstr>Advantages of OOD</vt:lpstr>
      <vt:lpstr>Objects and object classes </vt:lpstr>
      <vt:lpstr>Objects and object classes</vt:lpstr>
      <vt:lpstr>The Unified Modeling Language</vt:lpstr>
      <vt:lpstr>Employee object class (UML)</vt:lpstr>
      <vt:lpstr>Object communication</vt:lpstr>
      <vt:lpstr>Message examples</vt:lpstr>
      <vt:lpstr>Generalisation and inheritance</vt:lpstr>
      <vt:lpstr>A generalisation hierarchy</vt:lpstr>
      <vt:lpstr>Advantages of inheritance</vt:lpstr>
      <vt:lpstr>Problems with inheritance</vt:lpstr>
      <vt:lpstr>UML associations</vt:lpstr>
      <vt:lpstr>An association model</vt:lpstr>
      <vt:lpstr>Concurrent objects</vt:lpstr>
      <vt:lpstr>Servers and active objects</vt:lpstr>
      <vt:lpstr>Active transponder object</vt:lpstr>
      <vt:lpstr>An active transponder object</vt:lpstr>
      <vt:lpstr>Java threads</vt:lpstr>
      <vt:lpstr>An object-oriented design process</vt:lpstr>
      <vt:lpstr>Process stages</vt:lpstr>
      <vt:lpstr>Weather system description</vt:lpstr>
      <vt:lpstr>System context and models of use</vt:lpstr>
      <vt:lpstr>Layered architecture</vt:lpstr>
      <vt:lpstr>Subsystems in the weather mapping system</vt:lpstr>
      <vt:lpstr>Use-case models</vt:lpstr>
      <vt:lpstr>Use-cases for the weather station</vt:lpstr>
      <vt:lpstr>Use-case description</vt:lpstr>
      <vt:lpstr>Architectural design</vt:lpstr>
      <vt:lpstr>Weather station architecture</vt:lpstr>
      <vt:lpstr>Object identification</vt:lpstr>
      <vt:lpstr>Approaches to identification</vt:lpstr>
      <vt:lpstr>Weather station description</vt:lpstr>
      <vt:lpstr>Weather station object classes</vt:lpstr>
      <vt:lpstr>Weather station object classes</vt:lpstr>
      <vt:lpstr>Further objects and object refinement</vt:lpstr>
      <vt:lpstr>Design models</vt:lpstr>
      <vt:lpstr>Examples of design models</vt:lpstr>
      <vt:lpstr>Subsystem models</vt:lpstr>
      <vt:lpstr>Weather station subsystems</vt:lpstr>
      <vt:lpstr>Sequence models</vt:lpstr>
      <vt:lpstr>Data collection sequence</vt:lpstr>
      <vt:lpstr>Statecharts</vt:lpstr>
      <vt:lpstr>Weather station state diagram</vt:lpstr>
      <vt:lpstr>Object interface specification</vt:lpstr>
      <vt:lpstr>Weather station interface</vt:lpstr>
      <vt:lpstr>Design evolution</vt:lpstr>
      <vt:lpstr>Changes required</vt:lpstr>
      <vt:lpstr>Pollution monitoring</vt:lpstr>
      <vt:lpstr>Key points</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Object-oriented Design</dc:title>
  <dc:creator>USER</dc:creator>
  <cp:lastModifiedBy>USER</cp:lastModifiedBy>
  <cp:revision>1</cp:revision>
  <dcterms:created xsi:type="dcterms:W3CDTF">2011-12-04T06:05:32Z</dcterms:created>
  <dcterms:modified xsi:type="dcterms:W3CDTF">2011-12-04T06:07:59Z</dcterms:modified>
</cp:coreProperties>
</file>