
<file path=[Content_Types].xml><?xml version="1.0" encoding="utf-8"?>
<Types xmlns="http://schemas.openxmlformats.org/package/2006/content-types">
  <Default Extension="bin" ContentType="application/vnd.openxmlformats-officedocument.oleObject"/>
  <Default Extension="jpeg" ContentType="image/jpeg"/>
  <Default Extension="wmf" ContentType="image/x-w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57"/>
  </p:notesMasterIdLst>
  <p:sldIdLst>
    <p:sldId id="256" r:id="rId2"/>
    <p:sldId id="258" r:id="rId3"/>
    <p:sldId id="259" r:id="rId4"/>
    <p:sldId id="260" r:id="rId5"/>
    <p:sldId id="261" r:id="rId6"/>
    <p:sldId id="262" r:id="rId7"/>
    <p:sldId id="263" r:id="rId8"/>
    <p:sldId id="264" r:id="rId9"/>
    <p:sldId id="265" r:id="rId10"/>
    <p:sldId id="266" r:id="rId11"/>
    <p:sldId id="267" r:id="rId12"/>
    <p:sldId id="268" r:id="rId13"/>
    <p:sldId id="269" r:id="rId14"/>
    <p:sldId id="270" r:id="rId15"/>
    <p:sldId id="271" r:id="rId16"/>
    <p:sldId id="272" r:id="rId17"/>
    <p:sldId id="273" r:id="rId18"/>
    <p:sldId id="274" r:id="rId19"/>
    <p:sldId id="275" r:id="rId20"/>
    <p:sldId id="276" r:id="rId21"/>
    <p:sldId id="277" r:id="rId22"/>
    <p:sldId id="278" r:id="rId23"/>
    <p:sldId id="279" r:id="rId24"/>
    <p:sldId id="280" r:id="rId25"/>
    <p:sldId id="281" r:id="rId26"/>
    <p:sldId id="282" r:id="rId27"/>
    <p:sldId id="283" r:id="rId28"/>
    <p:sldId id="284" r:id="rId29"/>
    <p:sldId id="285" r:id="rId30"/>
    <p:sldId id="286" r:id="rId31"/>
    <p:sldId id="287" r:id="rId32"/>
    <p:sldId id="288" r:id="rId33"/>
    <p:sldId id="289" r:id="rId34"/>
    <p:sldId id="290" r:id="rId35"/>
    <p:sldId id="291" r:id="rId36"/>
    <p:sldId id="292" r:id="rId37"/>
    <p:sldId id="293" r:id="rId38"/>
    <p:sldId id="294" r:id="rId39"/>
    <p:sldId id="295" r:id="rId40"/>
    <p:sldId id="296" r:id="rId41"/>
    <p:sldId id="297" r:id="rId42"/>
    <p:sldId id="298" r:id="rId43"/>
    <p:sldId id="299" r:id="rId44"/>
    <p:sldId id="300" r:id="rId45"/>
    <p:sldId id="301" r:id="rId46"/>
    <p:sldId id="302" r:id="rId47"/>
    <p:sldId id="303" r:id="rId48"/>
    <p:sldId id="304" r:id="rId49"/>
    <p:sldId id="305" r:id="rId50"/>
    <p:sldId id="306" r:id="rId51"/>
    <p:sldId id="307" r:id="rId52"/>
    <p:sldId id="308" r:id="rId53"/>
    <p:sldId id="309" r:id="rId54"/>
    <p:sldId id="310" r:id="rId55"/>
    <p:sldId id="311" r:id="rId56"/>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9" d="100"/>
          <a:sy n="69" d="100"/>
        </p:scale>
        <p:origin x="-1416" y="-96"/>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notesMaster" Target="notesMasters/notesMaster1.xml"/><Relationship Id="rId61"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0.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bg-BG"/>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A347096-7D16-462B-A420-819D516E32B5}" type="datetimeFigureOut">
              <a:rPr lang="bg-BG" smtClean="0"/>
              <a:t>4.12.2011 г.</a:t>
            </a:fld>
            <a:endParaRPr lang="bg-BG"/>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bg-BG"/>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bg-BG"/>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bg-BG"/>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573729E-C7F2-4A9E-AA16-D1DB50671856}" type="slidenum">
              <a:rPr lang="bg-BG" smtClean="0"/>
              <a:t>‹#›</a:t>
            </a:fld>
            <a:endParaRPr lang="bg-BG"/>
          </a:p>
        </p:txBody>
      </p:sp>
    </p:spTree>
    <p:extLst>
      <p:ext uri="{BB962C8B-B14F-4D97-AF65-F5344CB8AC3E}">
        <p14:creationId xmlns:p14="http://schemas.microsoft.com/office/powerpoint/2010/main" val="22733771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Rectangle 2"/>
          <p:cNvSpPr>
            <a:spLocks noGrp="1" noChangeArrowheads="1"/>
          </p:cNvSpPr>
          <p:nvPr>
            <p:ph type="body" idx="1"/>
          </p:nvPr>
        </p:nvSpPr>
        <p:spPr>
          <a:ln/>
        </p:spPr>
        <p:txBody>
          <a:bodyPr/>
          <a:lstStyle/>
          <a:p>
            <a:endParaRPr lang="en-US"/>
          </a:p>
        </p:txBody>
      </p:sp>
      <p:sp>
        <p:nvSpPr>
          <p:cNvPr id="104451" name="Rectangle 3"/>
          <p:cNvSpPr>
            <a:spLocks noChangeArrowheads="1" noTextEdit="1"/>
          </p:cNvSpPr>
          <p:nvPr>
            <p:ph type="sldImg"/>
          </p:nvPr>
        </p:nvSpPr>
        <p:spPr>
          <a:ln cap="flat"/>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Ref idx="1002">
        <a:schemeClr val="bg2"/>
      </p:bgRef>
    </p:bg>
    <p:spTree>
      <p:nvGrpSpPr>
        <p:cNvPr id="1" name=""/>
        <p:cNvGrpSpPr/>
        <p:nvPr/>
      </p:nvGrpSpPr>
      <p:grpSpPr>
        <a:xfrm>
          <a:off x="0" y="0"/>
          <a:ext cx="0" cy="0"/>
          <a:chOff x="0" y="0"/>
          <a:chExt cx="0" cy="0"/>
        </a:xfrm>
      </p:grpSpPr>
      <p:sp>
        <p:nvSpPr>
          <p:cNvPr id="9" name="Title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17" name="Subtitle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30" name="Date Placeholder 29"/>
          <p:cNvSpPr>
            <a:spLocks noGrp="1"/>
          </p:cNvSpPr>
          <p:nvPr>
            <p:ph type="dt" sz="half" idx="10"/>
          </p:nvPr>
        </p:nvSpPr>
        <p:spPr/>
        <p:txBody>
          <a:bodyPr/>
          <a:lstStyle/>
          <a:p>
            <a:fld id="{0EAB0777-4C60-462E-A92C-CDAFD498799C}" type="datetimeFigureOut">
              <a:rPr lang="en-US" smtClean="0"/>
              <a:t>12/4/2011</a:t>
            </a:fld>
            <a:endParaRPr lang="en-US"/>
          </a:p>
        </p:txBody>
      </p:sp>
      <p:sp>
        <p:nvSpPr>
          <p:cNvPr id="19" name="Footer Placeholder 18"/>
          <p:cNvSpPr>
            <a:spLocks noGrp="1"/>
          </p:cNvSpPr>
          <p:nvPr>
            <p:ph type="ftr" sz="quarter" idx="11"/>
          </p:nvPr>
        </p:nvSpPr>
        <p:spPr/>
        <p:txBody>
          <a:bodyPr/>
          <a:lstStyle/>
          <a:p>
            <a:endParaRPr lang="en-US"/>
          </a:p>
        </p:txBody>
      </p:sp>
      <p:sp>
        <p:nvSpPr>
          <p:cNvPr id="27" name="Slide Number Placeholder 26"/>
          <p:cNvSpPr>
            <a:spLocks noGrp="1"/>
          </p:cNvSpPr>
          <p:nvPr>
            <p:ph type="sldNum" sz="quarter" idx="12"/>
          </p:nvPr>
        </p:nvSpPr>
        <p:spPr/>
        <p:txBody>
          <a:bodyPr/>
          <a:lstStyle/>
          <a:p>
            <a:fld id="{59DE6EB8-52AB-45EA-A660-3E1EBFA72987}" type="slidenum">
              <a:rPr lang="en-US" smtClean="0"/>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0EAB0777-4C60-462E-A92C-CDAFD498799C}" type="datetimeFigureOut">
              <a:rPr lang="en-US" smtClean="0"/>
              <a:t>12/4/2011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9DE6EB8-52AB-45EA-A660-3E1EBFA72987}"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914401"/>
            <a:ext cx="2057400" cy="5211763"/>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914401"/>
            <a:ext cx="6019800" cy="5211763"/>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0EAB0777-4C60-462E-A92C-CDAFD498799C}" type="datetimeFigureOut">
              <a:rPr lang="en-US" smtClean="0"/>
              <a:t>12/4/2011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9DE6EB8-52AB-45EA-A660-3E1EBFA72987}"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0EAB0777-4C60-462E-A92C-CDAFD498799C}" type="datetimeFigureOut">
              <a:rPr lang="en-US" smtClean="0"/>
              <a:t>12/4/2011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9DE6EB8-52AB-45EA-A660-3E1EBFA72987}"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0EAB0777-4C60-462E-A92C-CDAFD498799C}" type="datetimeFigureOut">
              <a:rPr lang="en-US" smtClean="0"/>
              <a:t>12/4/2011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9DE6EB8-52AB-45EA-A660-3E1EBFA72987}" type="slidenum">
              <a:rPr lang="en-US" smtClean="0"/>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0EAB0777-4C60-462E-A92C-CDAFD498799C}" type="datetimeFigureOut">
              <a:rPr lang="en-US" smtClean="0"/>
              <a:t>12/4/2011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9DE6EB8-52AB-45EA-A660-3E1EBFA72987}" type="slidenum">
              <a:rPr lang="en-US" smtClean="0"/>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tIns="45720" anchor="b"/>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fld id="{0EAB0777-4C60-462E-A92C-CDAFD498799C}" type="datetimeFigureOut">
              <a:rPr lang="en-US" smtClean="0"/>
              <a:t>12/4/2011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59DE6EB8-52AB-45EA-A660-3E1EBFA72987}"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0EAB0777-4C60-462E-A92C-CDAFD498799C}" type="datetimeFigureOut">
              <a:rPr lang="en-US" smtClean="0"/>
              <a:t>12/4/2011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59DE6EB8-52AB-45EA-A660-3E1EBFA72987}"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EAB0777-4C60-462E-A92C-CDAFD498799C}" type="datetimeFigureOut">
              <a:rPr lang="en-US" smtClean="0"/>
              <a:t>12/4/2011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59DE6EB8-52AB-45EA-A660-3E1EBFA72987}"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0EAB0777-4C60-462E-A92C-CDAFD498799C}" type="datetimeFigureOut">
              <a:rPr lang="en-US" smtClean="0"/>
              <a:t>12/4/2011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9DE6EB8-52AB-45EA-A660-3E1EBFA72987}" type="slidenum">
              <a:rPr lang="en-US" smtClean="0"/>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9" name="Snip and Round Single Corner Rectangle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Right Triangle 11"/>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Title 1"/>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en-US" smtClean="0"/>
              <a:t>Click to edit Master title style</a:t>
            </a:r>
            <a:endParaRPr kumimoji="0" lang="en-US"/>
          </a:p>
        </p:txBody>
      </p:sp>
      <p:sp>
        <p:nvSpPr>
          <p:cNvPr id="4" name="Text Placeholder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0EAB0777-4C60-462E-A92C-CDAFD498799C}" type="datetimeFigureOut">
              <a:rPr lang="en-US" smtClean="0"/>
              <a:t>12/4/2011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a:xfrm>
            <a:off x="8077200" y="6356350"/>
            <a:ext cx="609600" cy="365125"/>
          </a:xfrm>
        </p:spPr>
        <p:txBody>
          <a:bodyPr/>
          <a:lstStyle/>
          <a:p>
            <a:fld id="{59DE6EB8-52AB-45EA-A660-3E1EBFA72987}" type="slidenum">
              <a:rPr lang="en-US" smtClean="0"/>
              <a:t>‹#›</a:t>
            </a:fld>
            <a:endParaRPr lang="en-US"/>
          </a:p>
        </p:txBody>
      </p:sp>
      <p:sp>
        <p:nvSpPr>
          <p:cNvPr id="3" name="Picture Placeholder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en-US" smtClean="0"/>
              <a:t>Click icon to add picture</a:t>
            </a:r>
            <a:endParaRPr kumimoji="0" lang="en-US" dirty="0"/>
          </a:p>
        </p:txBody>
      </p:sp>
      <p:sp>
        <p:nvSpPr>
          <p:cNvPr id="10" name="Freeform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Freeform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Freeform 6"/>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Freeform 7"/>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Title Placeholder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0EAB0777-4C60-462E-A92C-CDAFD498799C}" type="datetimeFigureOut">
              <a:rPr lang="en-US" smtClean="0"/>
              <a:t>12/4/2011</a:t>
            </a:fld>
            <a:endParaRPr lang="en-US"/>
          </a:p>
        </p:txBody>
      </p:sp>
      <p:sp>
        <p:nvSpPr>
          <p:cNvPr id="22" name="Footer Placeholder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en-US"/>
          </a:p>
        </p:txBody>
      </p:sp>
      <p:sp>
        <p:nvSpPr>
          <p:cNvPr id="18" name="Slide Number Placeholder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59DE6EB8-52AB-45EA-A660-3E1EBFA72987}" type="slidenum">
              <a:rPr lang="en-US" smtClean="0"/>
              <a:t>‹#›</a:t>
            </a:fld>
            <a:endParaRPr lang="en-US"/>
          </a:p>
        </p:txBody>
      </p:sp>
      <p:grpSp>
        <p:nvGrpSpPr>
          <p:cNvPr id="2" name="Group 1"/>
          <p:cNvGrpSpPr/>
          <p:nvPr/>
        </p:nvGrpSpPr>
        <p:grpSpPr>
          <a:xfrm>
            <a:off x="-19017" y="202408"/>
            <a:ext cx="9180548" cy="649224"/>
            <a:chOff x="-19045" y="216550"/>
            <a:chExt cx="9180548" cy="649224"/>
          </a:xfrm>
        </p:grpSpPr>
        <p:sp>
          <p:nvSpPr>
            <p:cNvPr id="12" name="Freeform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Freeform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2.wmf"/><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3.wmf"/><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4.wmf"/><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5.wmf"/><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6.wmf"/><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7.wmf"/><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8.wmf"/><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9.wmf"/><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 Id="rId4" Type="http://schemas.openxmlformats.org/officeDocument/2006/relationships/image" Target="../media/image10.wmf"/></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11.wmf"/><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12.wmf"/><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13.wmf"/><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14.wmf"/><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15.wmf"/><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16.wmf"/><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17.wmf"/><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18.wmf"/><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image" Target="../media/image19.wmf"/><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GB" dirty="0"/>
              <a:t>Distributed Systems Architectures</a:t>
            </a:r>
            <a:endParaRPr lang="bg-BG" dirty="0"/>
          </a:p>
        </p:txBody>
      </p:sp>
      <p:sp>
        <p:nvSpPr>
          <p:cNvPr id="3" name="Subtitle 2"/>
          <p:cNvSpPr>
            <a:spLocks noGrp="1"/>
          </p:cNvSpPr>
          <p:nvPr>
            <p:ph type="subTitle" idx="1"/>
          </p:nvPr>
        </p:nvSpPr>
        <p:spPr/>
        <p:txBody>
          <a:bodyPr/>
          <a:lstStyle/>
          <a:p>
            <a:r>
              <a:rPr lang="en-US" dirty="0" smtClean="0"/>
              <a:t>Lecture 10</a:t>
            </a:r>
            <a:endParaRPr lang="bg-BG" dirty="0"/>
          </a:p>
        </p:txBody>
      </p:sp>
    </p:spTree>
    <p:extLst>
      <p:ext uri="{BB962C8B-B14F-4D97-AF65-F5344CB8AC3E}">
        <p14:creationId xmlns:p14="http://schemas.microsoft.com/office/powerpoint/2010/main" val="40648440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458" name="Rectangle 2"/>
          <p:cNvSpPr>
            <a:spLocks noGrp="1" noChangeArrowheads="1"/>
          </p:cNvSpPr>
          <p:nvPr>
            <p:ph type="title"/>
          </p:nvPr>
        </p:nvSpPr>
        <p:spPr/>
        <p:txBody>
          <a:bodyPr/>
          <a:lstStyle/>
          <a:p>
            <a:r>
              <a:rPr lang="en-GB"/>
              <a:t>Multiprocessor architectures</a:t>
            </a:r>
          </a:p>
        </p:txBody>
      </p:sp>
      <p:sp>
        <p:nvSpPr>
          <p:cNvPr id="147459" name="Rectangle 3"/>
          <p:cNvSpPr>
            <a:spLocks noGrp="1" noChangeArrowheads="1"/>
          </p:cNvSpPr>
          <p:nvPr>
            <p:ph type="body" idx="1"/>
          </p:nvPr>
        </p:nvSpPr>
        <p:spPr/>
        <p:txBody>
          <a:bodyPr/>
          <a:lstStyle/>
          <a:p>
            <a:pPr>
              <a:lnSpc>
                <a:spcPct val="90000"/>
              </a:lnSpc>
            </a:pPr>
            <a:r>
              <a:rPr lang="en-GB"/>
              <a:t>Simplest distributed system model.</a:t>
            </a:r>
          </a:p>
          <a:p>
            <a:pPr>
              <a:lnSpc>
                <a:spcPct val="90000"/>
              </a:lnSpc>
            </a:pPr>
            <a:r>
              <a:rPr lang="en-GB"/>
              <a:t>System composed of multiple processes which may (but need not) execute on different processors.</a:t>
            </a:r>
          </a:p>
          <a:p>
            <a:pPr>
              <a:lnSpc>
                <a:spcPct val="90000"/>
              </a:lnSpc>
            </a:pPr>
            <a:r>
              <a:rPr lang="en-GB"/>
              <a:t>Architectural model of many large real-time systems.</a:t>
            </a:r>
          </a:p>
          <a:p>
            <a:pPr>
              <a:lnSpc>
                <a:spcPct val="90000"/>
              </a:lnSpc>
            </a:pPr>
            <a:r>
              <a:rPr lang="en-GB"/>
              <a:t>Distribution of process to processor may be pre-ordered or may be under the control of a dispatcher.</a:t>
            </a:r>
          </a:p>
        </p:txBody>
      </p:sp>
    </p:spTree>
    <p:extLst>
      <p:ext uri="{BB962C8B-B14F-4D97-AF65-F5344CB8AC3E}">
        <p14:creationId xmlns:p14="http://schemas.microsoft.com/office/powerpoint/2010/main" val="293863252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4" name="Rectangle 2"/>
          <p:cNvSpPr>
            <a:spLocks noGrp="1" noChangeArrowheads="1"/>
          </p:cNvSpPr>
          <p:nvPr>
            <p:ph type="title"/>
          </p:nvPr>
        </p:nvSpPr>
        <p:spPr>
          <a:xfrm>
            <a:off x="457200" y="260648"/>
            <a:ext cx="8229600" cy="1143000"/>
          </a:xfrm>
        </p:spPr>
        <p:txBody>
          <a:bodyPr/>
          <a:lstStyle/>
          <a:p>
            <a:r>
              <a:rPr lang="en-GB" sz="3200" dirty="0"/>
              <a:t>A multiprocessor traffic control system</a:t>
            </a:r>
            <a:endParaRPr lang="en-GB" dirty="0"/>
          </a:p>
        </p:txBody>
      </p:sp>
      <p:sp>
        <p:nvSpPr>
          <p:cNvPr id="125957" name="Rectangle 5"/>
          <p:cNvSpPr>
            <a:spLocks noChangeArrowheads="1"/>
          </p:cNvSpPr>
          <p:nvPr/>
        </p:nvSpPr>
        <p:spPr bwMode="auto">
          <a:xfrm>
            <a:off x="381000" y="1600200"/>
            <a:ext cx="8458200" cy="4648200"/>
          </a:xfrm>
          <a:prstGeom prst="rect">
            <a:avLst/>
          </a:prstGeom>
          <a:solidFill>
            <a:srgbClr val="CCFFFF"/>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bg-BG"/>
          </a:p>
        </p:txBody>
      </p:sp>
      <p:pic>
        <p:nvPicPr>
          <p:cNvPr id="125958" name="Picture 6" descr="12.1 Multiprocessor(11.2).eps                                  0007B8B8Macintosh HD                   B8AA5F2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62000" y="2362200"/>
            <a:ext cx="7848600" cy="32607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3214803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482" name="Rectangle 2"/>
          <p:cNvSpPr>
            <a:spLocks noGrp="1" noChangeArrowheads="1"/>
          </p:cNvSpPr>
          <p:nvPr>
            <p:ph type="title"/>
          </p:nvPr>
        </p:nvSpPr>
        <p:spPr/>
        <p:txBody>
          <a:bodyPr/>
          <a:lstStyle/>
          <a:p>
            <a:r>
              <a:rPr lang="en-GB"/>
              <a:t>Client-server architectures</a:t>
            </a:r>
          </a:p>
        </p:txBody>
      </p:sp>
      <p:sp>
        <p:nvSpPr>
          <p:cNvPr id="148483" name="Rectangle 3"/>
          <p:cNvSpPr>
            <a:spLocks noGrp="1" noChangeArrowheads="1"/>
          </p:cNvSpPr>
          <p:nvPr>
            <p:ph type="body" idx="1"/>
          </p:nvPr>
        </p:nvSpPr>
        <p:spPr/>
        <p:txBody>
          <a:bodyPr/>
          <a:lstStyle/>
          <a:p>
            <a:r>
              <a:rPr lang="en-GB"/>
              <a:t>The application is modelled as a set of services that are provided by servers and a set of clients that use these services.</a:t>
            </a:r>
          </a:p>
          <a:p>
            <a:r>
              <a:rPr lang="en-GB"/>
              <a:t>Clients know of servers but servers need not know of clients.</a:t>
            </a:r>
          </a:p>
          <a:p>
            <a:r>
              <a:rPr lang="en-GB"/>
              <a:t>Clients and servers are logical processes </a:t>
            </a:r>
          </a:p>
          <a:p>
            <a:r>
              <a:rPr lang="en-GB"/>
              <a:t>The mapping of processors to processes is not necessarily 1 : 1.</a:t>
            </a:r>
          </a:p>
        </p:txBody>
      </p:sp>
    </p:spTree>
    <p:extLst>
      <p:ext uri="{BB962C8B-B14F-4D97-AF65-F5344CB8AC3E}">
        <p14:creationId xmlns:p14="http://schemas.microsoft.com/office/powerpoint/2010/main" val="418661726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2" name="Rectangle 2"/>
          <p:cNvSpPr>
            <a:spLocks noGrp="1" noChangeArrowheads="1"/>
          </p:cNvSpPr>
          <p:nvPr>
            <p:ph type="title"/>
          </p:nvPr>
        </p:nvSpPr>
        <p:spPr/>
        <p:txBody>
          <a:bodyPr/>
          <a:lstStyle/>
          <a:p>
            <a:r>
              <a:rPr lang="en-GB"/>
              <a:t>A client-server system</a:t>
            </a:r>
          </a:p>
        </p:txBody>
      </p:sp>
      <p:sp>
        <p:nvSpPr>
          <p:cNvPr id="128005" name="Rectangle 5"/>
          <p:cNvSpPr>
            <a:spLocks noChangeArrowheads="1"/>
          </p:cNvSpPr>
          <p:nvPr/>
        </p:nvSpPr>
        <p:spPr bwMode="auto">
          <a:xfrm>
            <a:off x="304800" y="1828800"/>
            <a:ext cx="8458200" cy="4343400"/>
          </a:xfrm>
          <a:prstGeom prst="rect">
            <a:avLst/>
          </a:prstGeom>
          <a:solidFill>
            <a:srgbClr val="CCFFFF"/>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bg-BG"/>
          </a:p>
        </p:txBody>
      </p:sp>
      <p:pic>
        <p:nvPicPr>
          <p:cNvPr id="128006" name="Picture 6" descr="12.2 ClientServer(11.3).eps                                    0007B8B8Macintosh HD                   B8AA5F2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8200" y="2362200"/>
            <a:ext cx="7391400" cy="306228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003549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6" name="Rectangle 2"/>
          <p:cNvSpPr>
            <a:spLocks noGrp="1" noChangeArrowheads="1"/>
          </p:cNvSpPr>
          <p:nvPr>
            <p:ph type="title"/>
          </p:nvPr>
        </p:nvSpPr>
        <p:spPr/>
        <p:txBody>
          <a:bodyPr/>
          <a:lstStyle/>
          <a:p>
            <a:r>
              <a:rPr lang="en-GB"/>
              <a:t>Computers in a C/S network</a:t>
            </a:r>
          </a:p>
        </p:txBody>
      </p:sp>
      <p:sp>
        <p:nvSpPr>
          <p:cNvPr id="129029" name="Rectangle 5"/>
          <p:cNvSpPr>
            <a:spLocks noChangeArrowheads="1"/>
          </p:cNvSpPr>
          <p:nvPr/>
        </p:nvSpPr>
        <p:spPr bwMode="auto">
          <a:xfrm>
            <a:off x="381000" y="1905000"/>
            <a:ext cx="8458200" cy="4267200"/>
          </a:xfrm>
          <a:prstGeom prst="rect">
            <a:avLst/>
          </a:prstGeom>
          <a:solidFill>
            <a:srgbClr val="CCFFFF"/>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bg-BG"/>
          </a:p>
        </p:txBody>
      </p:sp>
      <p:pic>
        <p:nvPicPr>
          <p:cNvPr id="129030" name="Picture 6" descr="12.3 CS-network(11.4).eps                                      0007B8B8Macintosh HD                   B8AA5F2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14400" y="2438400"/>
            <a:ext cx="7543800" cy="29511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8188295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506" name="Rectangle 2"/>
          <p:cNvSpPr>
            <a:spLocks noGrp="1" noChangeArrowheads="1"/>
          </p:cNvSpPr>
          <p:nvPr>
            <p:ph type="title"/>
          </p:nvPr>
        </p:nvSpPr>
        <p:spPr/>
        <p:txBody>
          <a:bodyPr>
            <a:normAutofit fontScale="90000"/>
          </a:bodyPr>
          <a:lstStyle/>
          <a:p>
            <a:r>
              <a:rPr lang="en-GB"/>
              <a:t>Layered application architecture</a:t>
            </a:r>
          </a:p>
        </p:txBody>
      </p:sp>
      <p:sp>
        <p:nvSpPr>
          <p:cNvPr id="149507" name="Rectangle 3"/>
          <p:cNvSpPr>
            <a:spLocks noGrp="1" noChangeArrowheads="1"/>
          </p:cNvSpPr>
          <p:nvPr>
            <p:ph type="body" idx="1"/>
          </p:nvPr>
        </p:nvSpPr>
        <p:spPr/>
        <p:txBody>
          <a:bodyPr/>
          <a:lstStyle/>
          <a:p>
            <a:r>
              <a:rPr lang="en-GB" sz="2400"/>
              <a:t>Presentation layer</a:t>
            </a:r>
          </a:p>
          <a:p>
            <a:pPr lvl="1"/>
            <a:r>
              <a:rPr lang="en-GB" sz="2000"/>
              <a:t>Concerned with presenting the results of a computation to system users and with collecting user inputs.</a:t>
            </a:r>
          </a:p>
          <a:p>
            <a:r>
              <a:rPr lang="en-GB" sz="2400"/>
              <a:t>Application processing layer</a:t>
            </a:r>
          </a:p>
          <a:p>
            <a:pPr lvl="1"/>
            <a:r>
              <a:rPr lang="en-GB" sz="2000"/>
              <a:t>Concerned with providing application specific functionality e.g., in a banking system, banking functions such as open account, close account, etc.</a:t>
            </a:r>
          </a:p>
          <a:p>
            <a:r>
              <a:rPr lang="en-GB" sz="2400"/>
              <a:t>Data management layer</a:t>
            </a:r>
          </a:p>
          <a:p>
            <a:pPr lvl="1"/>
            <a:r>
              <a:rPr lang="en-GB" sz="2000"/>
              <a:t>Concerned with managing the system databases.</a:t>
            </a:r>
          </a:p>
        </p:txBody>
      </p:sp>
    </p:spTree>
    <p:extLst>
      <p:ext uri="{BB962C8B-B14F-4D97-AF65-F5344CB8AC3E}">
        <p14:creationId xmlns:p14="http://schemas.microsoft.com/office/powerpoint/2010/main" val="71049912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50" name="Rectangle 2"/>
          <p:cNvSpPr>
            <a:spLocks noGrp="1" noChangeArrowheads="1"/>
          </p:cNvSpPr>
          <p:nvPr>
            <p:ph type="title"/>
          </p:nvPr>
        </p:nvSpPr>
        <p:spPr>
          <a:xfrm>
            <a:off x="457200" y="476672"/>
            <a:ext cx="8229600" cy="1143000"/>
          </a:xfrm>
        </p:spPr>
        <p:txBody>
          <a:bodyPr/>
          <a:lstStyle/>
          <a:p>
            <a:r>
              <a:rPr lang="en-GB" dirty="0"/>
              <a:t>Application layers</a:t>
            </a:r>
          </a:p>
        </p:txBody>
      </p:sp>
      <p:sp>
        <p:nvSpPr>
          <p:cNvPr id="130053" name="Rectangle 5"/>
          <p:cNvSpPr>
            <a:spLocks noChangeArrowheads="1"/>
          </p:cNvSpPr>
          <p:nvPr/>
        </p:nvSpPr>
        <p:spPr bwMode="auto">
          <a:xfrm>
            <a:off x="1981200" y="1676400"/>
            <a:ext cx="4953000" cy="4648200"/>
          </a:xfrm>
          <a:prstGeom prst="rect">
            <a:avLst/>
          </a:prstGeom>
          <a:solidFill>
            <a:srgbClr val="CCFFFF"/>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bg-BG"/>
          </a:p>
        </p:txBody>
      </p:sp>
      <p:pic>
        <p:nvPicPr>
          <p:cNvPr id="130054" name="Picture 6" descr="12.4 AppLayers(11.5).eps                                       0007B8B8Macintosh HD                   B8AA5F2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971800" y="2057400"/>
            <a:ext cx="2908300" cy="38862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3356714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530" name="Rectangle 2"/>
          <p:cNvSpPr>
            <a:spLocks noGrp="1" noChangeArrowheads="1"/>
          </p:cNvSpPr>
          <p:nvPr>
            <p:ph type="title"/>
          </p:nvPr>
        </p:nvSpPr>
        <p:spPr/>
        <p:txBody>
          <a:bodyPr/>
          <a:lstStyle/>
          <a:p>
            <a:r>
              <a:rPr lang="en-GB"/>
              <a:t>Thin and fat clients</a:t>
            </a:r>
          </a:p>
        </p:txBody>
      </p:sp>
      <p:sp>
        <p:nvSpPr>
          <p:cNvPr id="150531" name="Rectangle 3"/>
          <p:cNvSpPr>
            <a:spLocks noGrp="1" noChangeArrowheads="1"/>
          </p:cNvSpPr>
          <p:nvPr>
            <p:ph type="body" idx="1"/>
          </p:nvPr>
        </p:nvSpPr>
        <p:spPr/>
        <p:txBody>
          <a:bodyPr/>
          <a:lstStyle/>
          <a:p>
            <a:pPr algn="just">
              <a:lnSpc>
                <a:spcPct val="90000"/>
              </a:lnSpc>
              <a:spcBef>
                <a:spcPts val="600"/>
              </a:spcBef>
              <a:spcAft>
                <a:spcPts val="600"/>
              </a:spcAft>
            </a:pPr>
            <a:r>
              <a:rPr lang="en-GB">
                <a:solidFill>
                  <a:schemeClr val="accent1"/>
                </a:solidFill>
              </a:rPr>
              <a:t>Thin-client model</a:t>
            </a:r>
            <a:r>
              <a:rPr lang="en-GB"/>
              <a:t> </a:t>
            </a:r>
          </a:p>
          <a:p>
            <a:pPr lvl="1" algn="just">
              <a:lnSpc>
                <a:spcPct val="90000"/>
              </a:lnSpc>
              <a:spcBef>
                <a:spcPts val="600"/>
              </a:spcBef>
              <a:spcAft>
                <a:spcPts val="600"/>
              </a:spcAft>
            </a:pPr>
            <a:r>
              <a:rPr lang="en-GB"/>
              <a:t>In a thin-client model, all of the application processing and data management is carried out on the server. The client is simply responsible for running the presentation software.</a:t>
            </a:r>
          </a:p>
          <a:p>
            <a:pPr algn="just">
              <a:lnSpc>
                <a:spcPct val="90000"/>
              </a:lnSpc>
            </a:pPr>
            <a:r>
              <a:rPr lang="en-GB">
                <a:solidFill>
                  <a:schemeClr val="accent1"/>
                </a:solidFill>
              </a:rPr>
              <a:t>Fat-client model</a:t>
            </a:r>
            <a:r>
              <a:rPr lang="en-GB"/>
              <a:t> </a:t>
            </a:r>
          </a:p>
          <a:p>
            <a:pPr lvl="1" algn="just">
              <a:lnSpc>
                <a:spcPct val="90000"/>
              </a:lnSpc>
            </a:pPr>
            <a:r>
              <a:rPr lang="en-GB"/>
              <a:t>In this model, the server is only responsible for data management. The software on the client implements the application logic and the interactions with the system user.</a:t>
            </a:r>
          </a:p>
        </p:txBody>
      </p:sp>
    </p:spTree>
    <p:extLst>
      <p:ext uri="{BB962C8B-B14F-4D97-AF65-F5344CB8AC3E}">
        <p14:creationId xmlns:p14="http://schemas.microsoft.com/office/powerpoint/2010/main" val="211377494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4" name="Rectangle 2"/>
          <p:cNvSpPr>
            <a:spLocks noGrp="1" noChangeArrowheads="1"/>
          </p:cNvSpPr>
          <p:nvPr>
            <p:ph type="title"/>
          </p:nvPr>
        </p:nvSpPr>
        <p:spPr/>
        <p:txBody>
          <a:bodyPr/>
          <a:lstStyle/>
          <a:p>
            <a:r>
              <a:rPr lang="en-GB"/>
              <a:t>Thin and fat clients</a:t>
            </a:r>
          </a:p>
        </p:txBody>
      </p:sp>
      <p:sp>
        <p:nvSpPr>
          <p:cNvPr id="131077" name="Rectangle 5"/>
          <p:cNvSpPr>
            <a:spLocks noChangeArrowheads="1"/>
          </p:cNvSpPr>
          <p:nvPr/>
        </p:nvSpPr>
        <p:spPr bwMode="auto">
          <a:xfrm>
            <a:off x="304800" y="1828800"/>
            <a:ext cx="8458200" cy="4114800"/>
          </a:xfrm>
          <a:prstGeom prst="rect">
            <a:avLst/>
          </a:prstGeom>
          <a:solidFill>
            <a:srgbClr val="CCFFFF"/>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bg-BG"/>
          </a:p>
        </p:txBody>
      </p:sp>
      <p:pic>
        <p:nvPicPr>
          <p:cNvPr id="131078" name="Picture 6" descr="12.5 ThinFatClient(11.6).eps                                   0007B8B8Macintosh HD                   B8AA5F2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8200" y="2209800"/>
            <a:ext cx="7086600" cy="31972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1315004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54" name="Rectangle 2"/>
          <p:cNvSpPr>
            <a:spLocks noGrp="1" noChangeArrowheads="1"/>
          </p:cNvSpPr>
          <p:nvPr>
            <p:ph type="title"/>
          </p:nvPr>
        </p:nvSpPr>
        <p:spPr/>
        <p:txBody>
          <a:bodyPr/>
          <a:lstStyle/>
          <a:p>
            <a:r>
              <a:rPr lang="en-GB"/>
              <a:t>Thin client model</a:t>
            </a:r>
          </a:p>
        </p:txBody>
      </p:sp>
      <p:sp>
        <p:nvSpPr>
          <p:cNvPr id="151555" name="Rectangle 3"/>
          <p:cNvSpPr>
            <a:spLocks noGrp="1" noChangeArrowheads="1"/>
          </p:cNvSpPr>
          <p:nvPr>
            <p:ph type="body" idx="1"/>
          </p:nvPr>
        </p:nvSpPr>
        <p:spPr/>
        <p:txBody>
          <a:bodyPr/>
          <a:lstStyle/>
          <a:p>
            <a:r>
              <a:rPr lang="en-GB"/>
              <a:t>Used when legacy systems are migrated to client server architectures. </a:t>
            </a:r>
          </a:p>
          <a:p>
            <a:pPr lvl="1"/>
            <a:r>
              <a:rPr lang="en-GB"/>
              <a:t>The legacy system acts as a server in its own right with a graphical interface implemented on a client.</a:t>
            </a:r>
          </a:p>
          <a:p>
            <a:r>
              <a:rPr lang="en-GB"/>
              <a:t>A major disadvantage is that it places a heavy processing load on both the server and the network.</a:t>
            </a:r>
          </a:p>
        </p:txBody>
      </p:sp>
    </p:spTree>
    <p:extLst>
      <p:ext uri="{BB962C8B-B14F-4D97-AF65-F5344CB8AC3E}">
        <p14:creationId xmlns:p14="http://schemas.microsoft.com/office/powerpoint/2010/main" val="265529752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a:noFill/>
          <a:ln/>
        </p:spPr>
        <p:txBody>
          <a:bodyPr lIns="90840" tIns="44623" rIns="90840" bIns="44623"/>
          <a:lstStyle/>
          <a:p>
            <a:r>
              <a:rPr lang="en-GB"/>
              <a:t>Objectives</a:t>
            </a:r>
          </a:p>
        </p:txBody>
      </p:sp>
      <p:sp>
        <p:nvSpPr>
          <p:cNvPr id="6147" name="Rectangle 3"/>
          <p:cNvSpPr>
            <a:spLocks noGrp="1" noChangeArrowheads="1"/>
          </p:cNvSpPr>
          <p:nvPr>
            <p:ph type="body" idx="1"/>
          </p:nvPr>
        </p:nvSpPr>
        <p:spPr>
          <a:noFill/>
          <a:ln/>
        </p:spPr>
        <p:txBody>
          <a:bodyPr lIns="90840" tIns="44623" rIns="90840" bIns="44623"/>
          <a:lstStyle/>
          <a:p>
            <a:r>
              <a:rPr lang="en-GB" sz="2400"/>
              <a:t>To explain the advantages and disadvantages of different distributed systems architectures</a:t>
            </a:r>
          </a:p>
          <a:p>
            <a:r>
              <a:rPr lang="en-GB" sz="2400"/>
              <a:t>To discuss client-server and distributed object architectures</a:t>
            </a:r>
          </a:p>
          <a:p>
            <a:r>
              <a:rPr lang="en-GB" sz="2400"/>
              <a:t>To describe object request brokers and the principles underlying the CORBA standards</a:t>
            </a:r>
          </a:p>
          <a:p>
            <a:r>
              <a:rPr lang="en-GB" sz="2400"/>
              <a:t>To introduce peer-to-peer and service-oriented architectures as new models of distributed computing.</a:t>
            </a:r>
          </a:p>
        </p:txBody>
      </p:sp>
    </p:spTree>
    <p:extLst>
      <p:ext uri="{BB962C8B-B14F-4D97-AF65-F5344CB8AC3E}">
        <p14:creationId xmlns:p14="http://schemas.microsoft.com/office/powerpoint/2010/main" val="2469234459"/>
      </p:ext>
    </p:extLst>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578" name="Rectangle 2"/>
          <p:cNvSpPr>
            <a:spLocks noGrp="1" noChangeArrowheads="1"/>
          </p:cNvSpPr>
          <p:nvPr>
            <p:ph type="title"/>
          </p:nvPr>
        </p:nvSpPr>
        <p:spPr/>
        <p:txBody>
          <a:bodyPr/>
          <a:lstStyle/>
          <a:p>
            <a:r>
              <a:rPr lang="en-GB"/>
              <a:t>Fat client model</a:t>
            </a:r>
          </a:p>
        </p:txBody>
      </p:sp>
      <p:sp>
        <p:nvSpPr>
          <p:cNvPr id="152579" name="Rectangle 3"/>
          <p:cNvSpPr>
            <a:spLocks noGrp="1" noChangeArrowheads="1"/>
          </p:cNvSpPr>
          <p:nvPr>
            <p:ph type="body" idx="1"/>
          </p:nvPr>
        </p:nvSpPr>
        <p:spPr/>
        <p:txBody>
          <a:bodyPr/>
          <a:lstStyle/>
          <a:p>
            <a:pPr>
              <a:lnSpc>
                <a:spcPct val="90000"/>
              </a:lnSpc>
            </a:pPr>
            <a:r>
              <a:rPr lang="en-GB"/>
              <a:t>More processing is delegated to the client as the application processing is locally executed.</a:t>
            </a:r>
          </a:p>
          <a:p>
            <a:pPr>
              <a:lnSpc>
                <a:spcPct val="90000"/>
              </a:lnSpc>
            </a:pPr>
            <a:r>
              <a:rPr lang="en-GB"/>
              <a:t>Most suitable for new C/S systems where the capabilities of the client system are known in advance.</a:t>
            </a:r>
          </a:p>
          <a:p>
            <a:pPr>
              <a:lnSpc>
                <a:spcPct val="90000"/>
              </a:lnSpc>
            </a:pPr>
            <a:r>
              <a:rPr lang="en-GB"/>
              <a:t>More complex than a thin client model especially for management. New versions of the application have to be installed on all clients.</a:t>
            </a:r>
          </a:p>
        </p:txBody>
      </p:sp>
    </p:spTree>
    <p:extLst>
      <p:ext uri="{BB962C8B-B14F-4D97-AF65-F5344CB8AC3E}">
        <p14:creationId xmlns:p14="http://schemas.microsoft.com/office/powerpoint/2010/main" val="364910679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098" name="Rectangle 2"/>
          <p:cNvSpPr>
            <a:spLocks noGrp="1" noChangeArrowheads="1"/>
          </p:cNvSpPr>
          <p:nvPr>
            <p:ph type="title"/>
          </p:nvPr>
        </p:nvSpPr>
        <p:spPr>
          <a:xfrm>
            <a:off x="457200" y="476672"/>
            <a:ext cx="8229600" cy="1143000"/>
          </a:xfrm>
        </p:spPr>
        <p:txBody>
          <a:bodyPr/>
          <a:lstStyle/>
          <a:p>
            <a:r>
              <a:rPr lang="en-GB" dirty="0"/>
              <a:t>A client-server ATM system</a:t>
            </a:r>
          </a:p>
        </p:txBody>
      </p:sp>
      <p:sp>
        <p:nvSpPr>
          <p:cNvPr id="132101" name="Rectangle 5"/>
          <p:cNvSpPr>
            <a:spLocks noChangeArrowheads="1"/>
          </p:cNvSpPr>
          <p:nvPr/>
        </p:nvSpPr>
        <p:spPr bwMode="auto">
          <a:xfrm>
            <a:off x="990600" y="1676400"/>
            <a:ext cx="7162800" cy="4648200"/>
          </a:xfrm>
          <a:prstGeom prst="rect">
            <a:avLst/>
          </a:prstGeom>
          <a:solidFill>
            <a:srgbClr val="CCFFFF"/>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bg-BG"/>
          </a:p>
        </p:txBody>
      </p:sp>
      <p:pic>
        <p:nvPicPr>
          <p:cNvPr id="132102" name="Picture 6" descr="12.6 ATM-CS-sys(11.7).eps                                      0007B8B8Macintosh HD                   B8AA5F2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4000" y="2133600"/>
            <a:ext cx="5791200" cy="384333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6379412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02" name="Rectangle 2"/>
          <p:cNvSpPr>
            <a:spLocks noGrp="1" noChangeArrowheads="1"/>
          </p:cNvSpPr>
          <p:nvPr>
            <p:ph type="title"/>
          </p:nvPr>
        </p:nvSpPr>
        <p:spPr/>
        <p:txBody>
          <a:bodyPr/>
          <a:lstStyle/>
          <a:p>
            <a:r>
              <a:rPr lang="en-GB"/>
              <a:t>Three-tier architectures</a:t>
            </a:r>
          </a:p>
        </p:txBody>
      </p:sp>
      <p:sp>
        <p:nvSpPr>
          <p:cNvPr id="153603" name="Rectangle 3"/>
          <p:cNvSpPr>
            <a:spLocks noGrp="1" noChangeArrowheads="1"/>
          </p:cNvSpPr>
          <p:nvPr>
            <p:ph type="body" idx="1"/>
          </p:nvPr>
        </p:nvSpPr>
        <p:spPr/>
        <p:txBody>
          <a:bodyPr/>
          <a:lstStyle/>
          <a:p>
            <a:r>
              <a:rPr lang="en-GB"/>
              <a:t> In a three-tier architecture, each of the application architecture layers may execute on a separate processor.</a:t>
            </a:r>
          </a:p>
          <a:p>
            <a:r>
              <a:rPr lang="en-GB"/>
              <a:t>Allows for better performance than a thin-client approach and is simpler to manage than a fat-client approach.</a:t>
            </a:r>
          </a:p>
          <a:p>
            <a:r>
              <a:rPr lang="en-GB"/>
              <a:t>A more scalable architecture - as demands increase, extra servers can be added.</a:t>
            </a:r>
          </a:p>
        </p:txBody>
      </p:sp>
    </p:spTree>
    <p:extLst>
      <p:ext uri="{BB962C8B-B14F-4D97-AF65-F5344CB8AC3E}">
        <p14:creationId xmlns:p14="http://schemas.microsoft.com/office/powerpoint/2010/main" val="213279820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2" name="Rectangle 2"/>
          <p:cNvSpPr>
            <a:spLocks noGrp="1" noChangeArrowheads="1"/>
          </p:cNvSpPr>
          <p:nvPr>
            <p:ph type="title"/>
          </p:nvPr>
        </p:nvSpPr>
        <p:spPr/>
        <p:txBody>
          <a:bodyPr/>
          <a:lstStyle/>
          <a:p>
            <a:r>
              <a:rPr lang="en-GB"/>
              <a:t>A 3-tier C/S architecture</a:t>
            </a:r>
          </a:p>
        </p:txBody>
      </p:sp>
      <p:sp>
        <p:nvSpPr>
          <p:cNvPr id="133125" name="Rectangle 5"/>
          <p:cNvSpPr>
            <a:spLocks noChangeArrowheads="1"/>
          </p:cNvSpPr>
          <p:nvPr/>
        </p:nvSpPr>
        <p:spPr bwMode="auto">
          <a:xfrm>
            <a:off x="381000" y="2209800"/>
            <a:ext cx="8458200" cy="3276600"/>
          </a:xfrm>
          <a:prstGeom prst="rect">
            <a:avLst/>
          </a:prstGeom>
          <a:solidFill>
            <a:srgbClr val="CCFFFF"/>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bg-BG"/>
          </a:p>
        </p:txBody>
      </p:sp>
      <p:pic>
        <p:nvPicPr>
          <p:cNvPr id="133126" name="Picture 6" descr="12.7 Three-tier-arch(11.8)..eps                                0007B8B8Macintosh HD                   B8AA5F2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14400" y="2895600"/>
            <a:ext cx="7467600" cy="16129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1214952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6" name="Rectangle 2"/>
          <p:cNvSpPr>
            <a:spLocks noGrp="1" noChangeArrowheads="1"/>
          </p:cNvSpPr>
          <p:nvPr>
            <p:ph type="title"/>
          </p:nvPr>
        </p:nvSpPr>
        <p:spPr>
          <a:xfrm>
            <a:off x="457200" y="476672"/>
            <a:ext cx="8229600" cy="1143000"/>
          </a:xfrm>
        </p:spPr>
        <p:txBody>
          <a:bodyPr/>
          <a:lstStyle/>
          <a:p>
            <a:r>
              <a:rPr lang="en-GB" dirty="0"/>
              <a:t>An internet banking system</a:t>
            </a:r>
          </a:p>
        </p:txBody>
      </p:sp>
      <p:sp>
        <p:nvSpPr>
          <p:cNvPr id="134149" name="Rectangle 5"/>
          <p:cNvSpPr>
            <a:spLocks noChangeArrowheads="1"/>
          </p:cNvSpPr>
          <p:nvPr/>
        </p:nvSpPr>
        <p:spPr bwMode="auto">
          <a:xfrm>
            <a:off x="304800" y="1676400"/>
            <a:ext cx="8458200" cy="4419600"/>
          </a:xfrm>
          <a:prstGeom prst="rect">
            <a:avLst/>
          </a:prstGeom>
          <a:solidFill>
            <a:srgbClr val="CCFFFF"/>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t> </a:t>
            </a:r>
          </a:p>
        </p:txBody>
      </p:sp>
      <p:pic>
        <p:nvPicPr>
          <p:cNvPr id="134150" name="Picture 6" descr="12.8 BankingSystem(11.9).eps                                   0007B8B8Macintosh HD                   B8AA5F2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90600" y="2133600"/>
            <a:ext cx="7010400" cy="356393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6254280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74" name="Rectangle 6"/>
          <p:cNvSpPr>
            <a:spLocks noChangeArrowheads="1"/>
          </p:cNvSpPr>
          <p:nvPr/>
        </p:nvSpPr>
        <p:spPr bwMode="auto">
          <a:xfrm>
            <a:off x="304800" y="1524000"/>
            <a:ext cx="8458200" cy="4876800"/>
          </a:xfrm>
          <a:prstGeom prst="rect">
            <a:avLst/>
          </a:prstGeom>
          <a:solidFill>
            <a:srgbClr val="CCFFFF"/>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bg-BG"/>
          </a:p>
        </p:txBody>
      </p:sp>
      <p:sp>
        <p:nvSpPr>
          <p:cNvPr id="135170" name="Rectangle 2"/>
          <p:cNvSpPr>
            <a:spLocks noGrp="1" noChangeArrowheads="1"/>
          </p:cNvSpPr>
          <p:nvPr>
            <p:ph type="title"/>
          </p:nvPr>
        </p:nvSpPr>
        <p:spPr>
          <a:xfrm>
            <a:off x="457200" y="332656"/>
            <a:ext cx="8229600" cy="1143000"/>
          </a:xfrm>
        </p:spPr>
        <p:txBody>
          <a:bodyPr/>
          <a:lstStyle/>
          <a:p>
            <a:r>
              <a:rPr lang="en-GB" dirty="0"/>
              <a:t>Use of C/S architectures</a:t>
            </a:r>
          </a:p>
        </p:txBody>
      </p:sp>
      <p:graphicFrame>
        <p:nvGraphicFramePr>
          <p:cNvPr id="135175" name="Object 7"/>
          <p:cNvGraphicFramePr>
            <a:graphicFrameLocks noChangeAspect="1"/>
          </p:cNvGraphicFramePr>
          <p:nvPr/>
        </p:nvGraphicFramePr>
        <p:xfrm>
          <a:off x="609600" y="1676400"/>
          <a:ext cx="8077200" cy="4765675"/>
        </p:xfrm>
        <a:graphic>
          <a:graphicData uri="http://schemas.openxmlformats.org/presentationml/2006/ole">
            <mc:AlternateContent xmlns:mc="http://schemas.openxmlformats.org/markup-compatibility/2006">
              <mc:Choice xmlns:v="urn:schemas-microsoft-com:vml" Requires="v">
                <p:oleObj spid="_x0000_s1026" name="Document" r:id="rId3" imgW="5855208" imgH="3456432" progId="Word.Document.8">
                  <p:embed/>
                </p:oleObj>
              </mc:Choice>
              <mc:Fallback>
                <p:oleObj name="Document" r:id="rId3" imgW="5855208" imgH="3456432" progId="Word.Document.8">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09600" y="1676400"/>
                        <a:ext cx="8077200" cy="47656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extLst>
      <p:ext uri="{BB962C8B-B14F-4D97-AF65-F5344CB8AC3E}">
        <p14:creationId xmlns:p14="http://schemas.microsoft.com/office/powerpoint/2010/main" val="267267621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626" name="Rectangle 2"/>
          <p:cNvSpPr>
            <a:spLocks noGrp="1" noChangeArrowheads="1"/>
          </p:cNvSpPr>
          <p:nvPr>
            <p:ph type="title"/>
          </p:nvPr>
        </p:nvSpPr>
        <p:spPr/>
        <p:txBody>
          <a:bodyPr/>
          <a:lstStyle/>
          <a:p>
            <a:r>
              <a:rPr lang="en-GB"/>
              <a:t>Distributed object architectures</a:t>
            </a:r>
          </a:p>
        </p:txBody>
      </p:sp>
      <p:sp>
        <p:nvSpPr>
          <p:cNvPr id="154627" name="Rectangle 3"/>
          <p:cNvSpPr>
            <a:spLocks noGrp="1" noChangeArrowheads="1"/>
          </p:cNvSpPr>
          <p:nvPr>
            <p:ph type="body" idx="1"/>
          </p:nvPr>
        </p:nvSpPr>
        <p:spPr/>
        <p:txBody>
          <a:bodyPr/>
          <a:lstStyle/>
          <a:p>
            <a:r>
              <a:rPr lang="en-GB" sz="2400"/>
              <a:t>There is no distinction in a distributed object architectures between clients and servers.</a:t>
            </a:r>
          </a:p>
          <a:p>
            <a:r>
              <a:rPr lang="en-GB" sz="2400"/>
              <a:t>Each distributable entity is an object that provides services to other objects and receives services from other objects.</a:t>
            </a:r>
          </a:p>
          <a:p>
            <a:r>
              <a:rPr lang="en-GB" sz="2400"/>
              <a:t>Object communication is through a middleware system called an object request broker. </a:t>
            </a:r>
          </a:p>
          <a:p>
            <a:r>
              <a:rPr lang="en-GB" sz="2400"/>
              <a:t>However, distributed object architectures are more complex to design than C/S systems.</a:t>
            </a:r>
          </a:p>
        </p:txBody>
      </p:sp>
    </p:spTree>
    <p:extLst>
      <p:ext uri="{BB962C8B-B14F-4D97-AF65-F5344CB8AC3E}">
        <p14:creationId xmlns:p14="http://schemas.microsoft.com/office/powerpoint/2010/main" val="170571722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4" name="Rectangle 2"/>
          <p:cNvSpPr>
            <a:spLocks noGrp="1" noChangeArrowheads="1"/>
          </p:cNvSpPr>
          <p:nvPr>
            <p:ph type="title"/>
          </p:nvPr>
        </p:nvSpPr>
        <p:spPr>
          <a:xfrm>
            <a:off x="457200" y="476672"/>
            <a:ext cx="8229600" cy="1143000"/>
          </a:xfrm>
        </p:spPr>
        <p:txBody>
          <a:bodyPr/>
          <a:lstStyle/>
          <a:p>
            <a:r>
              <a:rPr lang="en-GB" dirty="0"/>
              <a:t>Distributed object architecture</a:t>
            </a:r>
          </a:p>
        </p:txBody>
      </p:sp>
      <p:sp>
        <p:nvSpPr>
          <p:cNvPr id="136197" name="Rectangle 5"/>
          <p:cNvSpPr>
            <a:spLocks noChangeArrowheads="1"/>
          </p:cNvSpPr>
          <p:nvPr/>
        </p:nvSpPr>
        <p:spPr bwMode="auto">
          <a:xfrm>
            <a:off x="381000" y="1676400"/>
            <a:ext cx="8458200" cy="4648200"/>
          </a:xfrm>
          <a:prstGeom prst="rect">
            <a:avLst/>
          </a:prstGeom>
          <a:solidFill>
            <a:srgbClr val="CCFFFF"/>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bg-BG"/>
          </a:p>
        </p:txBody>
      </p:sp>
      <p:pic>
        <p:nvPicPr>
          <p:cNvPr id="136198" name="Picture 6" descr="12.10 DistribObj(11.11).eps                                    0007B8B8Macintosh HD                   B8AA5F2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66800" y="2133600"/>
            <a:ext cx="7086600" cy="3937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8158942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650" name="Rectangle 2"/>
          <p:cNvSpPr>
            <a:spLocks noGrp="1" noChangeArrowheads="1"/>
          </p:cNvSpPr>
          <p:nvPr>
            <p:ph type="title"/>
          </p:nvPr>
        </p:nvSpPr>
        <p:spPr/>
        <p:txBody>
          <a:bodyPr/>
          <a:lstStyle/>
          <a:p>
            <a:r>
              <a:rPr lang="en-GB" sz="2800"/>
              <a:t>Advantages of distributed object architecture</a:t>
            </a:r>
            <a:endParaRPr lang="en-GB"/>
          </a:p>
        </p:txBody>
      </p:sp>
      <p:sp>
        <p:nvSpPr>
          <p:cNvPr id="155651" name="Rectangle 3"/>
          <p:cNvSpPr>
            <a:spLocks noGrp="1" noChangeArrowheads="1"/>
          </p:cNvSpPr>
          <p:nvPr>
            <p:ph type="body" idx="1"/>
          </p:nvPr>
        </p:nvSpPr>
        <p:spPr/>
        <p:txBody>
          <a:bodyPr/>
          <a:lstStyle/>
          <a:p>
            <a:r>
              <a:rPr lang="en-GB" sz="2400"/>
              <a:t>It allows the system designer to delay decisions on where and how services should be provided.</a:t>
            </a:r>
          </a:p>
          <a:p>
            <a:r>
              <a:rPr lang="en-GB" sz="2400"/>
              <a:t>It is a very open system architecture that allows new resources to be added to it as required.</a:t>
            </a:r>
          </a:p>
          <a:p>
            <a:r>
              <a:rPr lang="en-GB" sz="2400"/>
              <a:t>The system is flexible and scaleable.</a:t>
            </a:r>
          </a:p>
          <a:p>
            <a:r>
              <a:rPr lang="en-GB" sz="2400"/>
              <a:t>It is possible to reconfigure the system dynamically with objects migrating across the network as required.</a:t>
            </a:r>
          </a:p>
        </p:txBody>
      </p:sp>
    </p:spTree>
    <p:extLst>
      <p:ext uri="{BB962C8B-B14F-4D97-AF65-F5344CB8AC3E}">
        <p14:creationId xmlns:p14="http://schemas.microsoft.com/office/powerpoint/2010/main" val="171253304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6674" name="Rectangle 2"/>
          <p:cNvSpPr>
            <a:spLocks noGrp="1" noChangeArrowheads="1"/>
          </p:cNvSpPr>
          <p:nvPr>
            <p:ph type="title"/>
          </p:nvPr>
        </p:nvSpPr>
        <p:spPr/>
        <p:txBody>
          <a:bodyPr/>
          <a:lstStyle/>
          <a:p>
            <a:r>
              <a:rPr lang="en-GB" sz="3200"/>
              <a:t>Uses of distributed object architecture</a:t>
            </a:r>
            <a:endParaRPr lang="en-GB"/>
          </a:p>
        </p:txBody>
      </p:sp>
      <p:sp>
        <p:nvSpPr>
          <p:cNvPr id="156675" name="Rectangle 3"/>
          <p:cNvSpPr>
            <a:spLocks noGrp="1" noChangeArrowheads="1"/>
          </p:cNvSpPr>
          <p:nvPr>
            <p:ph type="body" idx="1"/>
          </p:nvPr>
        </p:nvSpPr>
        <p:spPr/>
        <p:txBody>
          <a:bodyPr/>
          <a:lstStyle/>
          <a:p>
            <a:r>
              <a:rPr lang="en-GB" sz="2400"/>
              <a:t>As a logical model that allows you to structure and organise the system. In this case, you think about how to provide application functionality solely in terms of services and combinations of services.</a:t>
            </a:r>
          </a:p>
          <a:p>
            <a:r>
              <a:rPr lang="en-GB" sz="2400"/>
              <a:t>As a flexible approach to the implementation of client-server systems. The logical model of the system is a client-server model but both clients and servers are realised as distributed objects communicating through a common communication framework.</a:t>
            </a:r>
          </a:p>
        </p:txBody>
      </p:sp>
    </p:spTree>
    <p:extLst>
      <p:ext uri="{BB962C8B-B14F-4D97-AF65-F5344CB8AC3E}">
        <p14:creationId xmlns:p14="http://schemas.microsoft.com/office/powerpoint/2010/main" val="113427226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a:noFill/>
          <a:ln/>
        </p:spPr>
        <p:txBody>
          <a:bodyPr lIns="90840" tIns="44623" rIns="90840" bIns="44623"/>
          <a:lstStyle/>
          <a:p>
            <a:r>
              <a:rPr lang="en-GB"/>
              <a:t>Topics covered</a:t>
            </a:r>
          </a:p>
        </p:txBody>
      </p:sp>
      <p:sp>
        <p:nvSpPr>
          <p:cNvPr id="7171" name="Rectangle 3"/>
          <p:cNvSpPr>
            <a:spLocks noGrp="1" noChangeArrowheads="1"/>
          </p:cNvSpPr>
          <p:nvPr>
            <p:ph type="body" idx="1"/>
          </p:nvPr>
        </p:nvSpPr>
        <p:spPr>
          <a:noFill/>
          <a:ln/>
        </p:spPr>
        <p:txBody>
          <a:bodyPr lIns="90840" tIns="44623" rIns="90840" bIns="44623"/>
          <a:lstStyle/>
          <a:p>
            <a:r>
              <a:rPr lang="en-GB"/>
              <a:t>Multiprocessor architectures  </a:t>
            </a:r>
          </a:p>
          <a:p>
            <a:r>
              <a:rPr lang="en-GB"/>
              <a:t>Client-server architectures</a:t>
            </a:r>
          </a:p>
          <a:p>
            <a:r>
              <a:rPr lang="en-GB"/>
              <a:t>Distributed object architectures</a:t>
            </a:r>
          </a:p>
          <a:p>
            <a:r>
              <a:rPr lang="en-GB"/>
              <a:t>Inter-organisational computing</a:t>
            </a:r>
          </a:p>
        </p:txBody>
      </p:sp>
    </p:spTree>
    <p:extLst>
      <p:ext uri="{BB962C8B-B14F-4D97-AF65-F5344CB8AC3E}">
        <p14:creationId xmlns:p14="http://schemas.microsoft.com/office/powerpoint/2010/main" val="2692549963"/>
      </p:ext>
    </p:extLst>
  </p:cSld>
  <p:clrMapOvr>
    <a:masterClrMapping/>
  </p:clrMapOv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8" name="Rectangle 2"/>
          <p:cNvSpPr>
            <a:spLocks noGrp="1" noChangeArrowheads="1"/>
          </p:cNvSpPr>
          <p:nvPr>
            <p:ph type="title"/>
          </p:nvPr>
        </p:nvSpPr>
        <p:spPr>
          <a:xfrm>
            <a:off x="457200" y="476672"/>
            <a:ext cx="8229600" cy="1143000"/>
          </a:xfrm>
        </p:spPr>
        <p:txBody>
          <a:bodyPr/>
          <a:lstStyle/>
          <a:p>
            <a:r>
              <a:rPr lang="en-GB" dirty="0"/>
              <a:t>A data mining system</a:t>
            </a:r>
          </a:p>
        </p:txBody>
      </p:sp>
      <p:sp>
        <p:nvSpPr>
          <p:cNvPr id="137221" name="Rectangle 5"/>
          <p:cNvSpPr>
            <a:spLocks noChangeArrowheads="1"/>
          </p:cNvSpPr>
          <p:nvPr/>
        </p:nvSpPr>
        <p:spPr bwMode="auto">
          <a:xfrm>
            <a:off x="304800" y="1752600"/>
            <a:ext cx="8458200" cy="4648200"/>
          </a:xfrm>
          <a:prstGeom prst="rect">
            <a:avLst/>
          </a:prstGeom>
          <a:solidFill>
            <a:srgbClr val="CCFFFF"/>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bg-BG"/>
          </a:p>
        </p:txBody>
      </p:sp>
      <p:pic>
        <p:nvPicPr>
          <p:cNvPr id="137222" name="Picture 6" descr="12.11 DataMining(11.12).eps                                    0007B8B8Macintosh HD                   B8AA5F2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19200" y="1981200"/>
            <a:ext cx="6705600" cy="41941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1912049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7698" name="Rectangle 2"/>
          <p:cNvSpPr>
            <a:spLocks noGrp="1" noChangeArrowheads="1"/>
          </p:cNvSpPr>
          <p:nvPr>
            <p:ph type="title"/>
          </p:nvPr>
        </p:nvSpPr>
        <p:spPr/>
        <p:txBody>
          <a:bodyPr/>
          <a:lstStyle/>
          <a:p>
            <a:r>
              <a:rPr lang="en-GB"/>
              <a:t>Data mining system</a:t>
            </a:r>
          </a:p>
        </p:txBody>
      </p:sp>
      <p:sp>
        <p:nvSpPr>
          <p:cNvPr id="157699" name="Rectangle 3"/>
          <p:cNvSpPr>
            <a:spLocks noGrp="1" noChangeArrowheads="1"/>
          </p:cNvSpPr>
          <p:nvPr>
            <p:ph type="body" idx="1"/>
          </p:nvPr>
        </p:nvSpPr>
        <p:spPr/>
        <p:txBody>
          <a:bodyPr/>
          <a:lstStyle/>
          <a:p>
            <a:r>
              <a:rPr lang="en-GB"/>
              <a:t>The logical model of the system is not one of service provision where there are distinguished data management services.</a:t>
            </a:r>
          </a:p>
          <a:p>
            <a:r>
              <a:rPr lang="en-GB"/>
              <a:t>It allows the number of databases that are accessed to be increased without disrupting the system.</a:t>
            </a:r>
          </a:p>
          <a:p>
            <a:r>
              <a:rPr lang="en-GB"/>
              <a:t>It allows new types of relationship to be mined by adding new integrator objects.</a:t>
            </a:r>
          </a:p>
        </p:txBody>
      </p:sp>
    </p:spTree>
    <p:extLst>
      <p:ext uri="{BB962C8B-B14F-4D97-AF65-F5344CB8AC3E}">
        <p14:creationId xmlns:p14="http://schemas.microsoft.com/office/powerpoint/2010/main" val="52793656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8722" name="Rectangle 2"/>
          <p:cNvSpPr>
            <a:spLocks noGrp="1" noChangeArrowheads="1"/>
          </p:cNvSpPr>
          <p:nvPr>
            <p:ph type="title"/>
          </p:nvPr>
        </p:nvSpPr>
        <p:spPr/>
        <p:txBody>
          <a:bodyPr/>
          <a:lstStyle/>
          <a:p>
            <a:r>
              <a:rPr lang="en-GB"/>
              <a:t>CORBA</a:t>
            </a:r>
          </a:p>
        </p:txBody>
      </p:sp>
      <p:sp>
        <p:nvSpPr>
          <p:cNvPr id="158723" name="Rectangle 3"/>
          <p:cNvSpPr>
            <a:spLocks noGrp="1" noChangeArrowheads="1"/>
          </p:cNvSpPr>
          <p:nvPr>
            <p:ph type="body" idx="1"/>
          </p:nvPr>
        </p:nvSpPr>
        <p:spPr/>
        <p:txBody>
          <a:bodyPr/>
          <a:lstStyle/>
          <a:p>
            <a:r>
              <a:rPr lang="en-GB" sz="2400"/>
              <a:t>CORBA is an international standard for an Object Request Broker - middleware to manage communications between distributed objects.</a:t>
            </a:r>
          </a:p>
          <a:p>
            <a:r>
              <a:rPr lang="en-GB" sz="2400"/>
              <a:t>Middleware for distributed computing is required at 2 levels:</a:t>
            </a:r>
          </a:p>
          <a:p>
            <a:pPr lvl="1"/>
            <a:r>
              <a:rPr lang="en-GB" sz="2000"/>
              <a:t>At the logical communication level, the middleware allows objects on different computers to exchange data and control information;</a:t>
            </a:r>
          </a:p>
          <a:p>
            <a:pPr lvl="1"/>
            <a:r>
              <a:rPr lang="en-GB" sz="2000"/>
              <a:t>At the component level, the middleware provides a basis for developing compatible components. CORBA component standards have been defined.</a:t>
            </a:r>
          </a:p>
        </p:txBody>
      </p:sp>
    </p:spTree>
    <p:extLst>
      <p:ext uri="{BB962C8B-B14F-4D97-AF65-F5344CB8AC3E}">
        <p14:creationId xmlns:p14="http://schemas.microsoft.com/office/powerpoint/2010/main" val="109040032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2" name="Rectangle 2"/>
          <p:cNvSpPr>
            <a:spLocks noGrp="1" noChangeArrowheads="1"/>
          </p:cNvSpPr>
          <p:nvPr>
            <p:ph type="title"/>
          </p:nvPr>
        </p:nvSpPr>
        <p:spPr>
          <a:xfrm>
            <a:off x="457200" y="476672"/>
            <a:ext cx="8229600" cy="1143000"/>
          </a:xfrm>
        </p:spPr>
        <p:txBody>
          <a:bodyPr/>
          <a:lstStyle/>
          <a:p>
            <a:r>
              <a:rPr lang="en-GB" dirty="0"/>
              <a:t>CORBA application structure</a:t>
            </a:r>
          </a:p>
        </p:txBody>
      </p:sp>
      <p:sp>
        <p:nvSpPr>
          <p:cNvPr id="138245" name="Rectangle 5"/>
          <p:cNvSpPr>
            <a:spLocks noChangeArrowheads="1"/>
          </p:cNvSpPr>
          <p:nvPr/>
        </p:nvSpPr>
        <p:spPr bwMode="auto">
          <a:xfrm>
            <a:off x="381000" y="1676400"/>
            <a:ext cx="8458200" cy="4648200"/>
          </a:xfrm>
          <a:prstGeom prst="rect">
            <a:avLst/>
          </a:prstGeom>
          <a:solidFill>
            <a:srgbClr val="CCFFFF"/>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bg-BG"/>
          </a:p>
        </p:txBody>
      </p:sp>
      <p:pic>
        <p:nvPicPr>
          <p:cNvPr id="138246" name="Picture 6" descr="12.12 CORBAApp(11.13).eps                                      0007B8B8Macintosh HD                   B8AA5F2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43000" y="2133600"/>
            <a:ext cx="6858000" cy="355123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5972860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746" name="Rectangle 2"/>
          <p:cNvSpPr>
            <a:spLocks noGrp="1" noChangeArrowheads="1"/>
          </p:cNvSpPr>
          <p:nvPr>
            <p:ph type="title"/>
          </p:nvPr>
        </p:nvSpPr>
        <p:spPr/>
        <p:txBody>
          <a:bodyPr/>
          <a:lstStyle/>
          <a:p>
            <a:r>
              <a:rPr lang="en-GB"/>
              <a:t>Application structure</a:t>
            </a:r>
          </a:p>
        </p:txBody>
      </p:sp>
      <p:sp>
        <p:nvSpPr>
          <p:cNvPr id="159747" name="Rectangle 3"/>
          <p:cNvSpPr>
            <a:spLocks noGrp="1" noChangeArrowheads="1"/>
          </p:cNvSpPr>
          <p:nvPr>
            <p:ph type="body" idx="1"/>
          </p:nvPr>
        </p:nvSpPr>
        <p:spPr/>
        <p:txBody>
          <a:bodyPr/>
          <a:lstStyle/>
          <a:p>
            <a:r>
              <a:rPr lang="en-GB"/>
              <a:t>Application objects.</a:t>
            </a:r>
          </a:p>
          <a:p>
            <a:r>
              <a:rPr lang="en-GB"/>
              <a:t>Standard objects, defined by the OMG, for a specific domain e.g. insurance.</a:t>
            </a:r>
          </a:p>
          <a:p>
            <a:r>
              <a:rPr lang="en-GB"/>
              <a:t>Fundamental CORBA services such as directories and security management.</a:t>
            </a:r>
          </a:p>
          <a:p>
            <a:r>
              <a:rPr lang="en-GB"/>
              <a:t>Horizontal (i.e. cutting across applications) facilities such as user interface facilities.</a:t>
            </a:r>
          </a:p>
        </p:txBody>
      </p:sp>
    </p:spTree>
    <p:extLst>
      <p:ext uri="{BB962C8B-B14F-4D97-AF65-F5344CB8AC3E}">
        <p14:creationId xmlns:p14="http://schemas.microsoft.com/office/powerpoint/2010/main" val="40251812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0770" name="Rectangle 2"/>
          <p:cNvSpPr>
            <a:spLocks noGrp="1" noChangeArrowheads="1"/>
          </p:cNvSpPr>
          <p:nvPr>
            <p:ph type="title"/>
          </p:nvPr>
        </p:nvSpPr>
        <p:spPr/>
        <p:txBody>
          <a:bodyPr/>
          <a:lstStyle/>
          <a:p>
            <a:r>
              <a:rPr lang="en-GB"/>
              <a:t>CORBA standards</a:t>
            </a:r>
          </a:p>
        </p:txBody>
      </p:sp>
      <p:sp>
        <p:nvSpPr>
          <p:cNvPr id="160771" name="Rectangle 3"/>
          <p:cNvSpPr>
            <a:spLocks noGrp="1" noChangeArrowheads="1"/>
          </p:cNvSpPr>
          <p:nvPr>
            <p:ph type="body" idx="1"/>
          </p:nvPr>
        </p:nvSpPr>
        <p:spPr/>
        <p:txBody>
          <a:bodyPr/>
          <a:lstStyle/>
          <a:p>
            <a:pPr>
              <a:lnSpc>
                <a:spcPct val="90000"/>
              </a:lnSpc>
            </a:pPr>
            <a:r>
              <a:rPr lang="en-GB"/>
              <a:t>An object model for application objects</a:t>
            </a:r>
          </a:p>
          <a:p>
            <a:pPr lvl="1">
              <a:lnSpc>
                <a:spcPct val="90000"/>
              </a:lnSpc>
            </a:pPr>
            <a:r>
              <a:rPr lang="en-GB"/>
              <a:t>A CORBA object is an encapsulation of state with a well-defined, language-neutral interface defined in an IDL (interface definition language).</a:t>
            </a:r>
          </a:p>
          <a:p>
            <a:pPr>
              <a:lnSpc>
                <a:spcPct val="90000"/>
              </a:lnSpc>
            </a:pPr>
            <a:r>
              <a:rPr lang="en-GB"/>
              <a:t>An object request broker that manages requests for object services.</a:t>
            </a:r>
          </a:p>
          <a:p>
            <a:pPr>
              <a:lnSpc>
                <a:spcPct val="90000"/>
              </a:lnSpc>
            </a:pPr>
            <a:r>
              <a:rPr lang="en-GB"/>
              <a:t>A set of general object services of use to many distributed applications.</a:t>
            </a:r>
          </a:p>
          <a:p>
            <a:pPr>
              <a:lnSpc>
                <a:spcPct val="90000"/>
              </a:lnSpc>
            </a:pPr>
            <a:r>
              <a:rPr lang="en-GB"/>
              <a:t>A set of common components built on top of these services.</a:t>
            </a:r>
          </a:p>
        </p:txBody>
      </p:sp>
    </p:spTree>
    <p:extLst>
      <p:ext uri="{BB962C8B-B14F-4D97-AF65-F5344CB8AC3E}">
        <p14:creationId xmlns:p14="http://schemas.microsoft.com/office/powerpoint/2010/main" val="350349720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1794" name="Rectangle 2"/>
          <p:cNvSpPr>
            <a:spLocks noGrp="1" noChangeArrowheads="1"/>
          </p:cNvSpPr>
          <p:nvPr>
            <p:ph type="title"/>
          </p:nvPr>
        </p:nvSpPr>
        <p:spPr/>
        <p:txBody>
          <a:bodyPr/>
          <a:lstStyle/>
          <a:p>
            <a:r>
              <a:rPr lang="en-GB"/>
              <a:t>CORBA objects</a:t>
            </a:r>
          </a:p>
        </p:txBody>
      </p:sp>
      <p:sp>
        <p:nvSpPr>
          <p:cNvPr id="161795" name="Rectangle 3"/>
          <p:cNvSpPr>
            <a:spLocks noGrp="1" noChangeArrowheads="1"/>
          </p:cNvSpPr>
          <p:nvPr>
            <p:ph type="body" idx="1"/>
          </p:nvPr>
        </p:nvSpPr>
        <p:spPr/>
        <p:txBody>
          <a:bodyPr/>
          <a:lstStyle/>
          <a:p>
            <a:r>
              <a:rPr lang="en-GB" sz="2400"/>
              <a:t>CORBA objects are comparable, in principle, to objects in C++ and Java.</a:t>
            </a:r>
          </a:p>
          <a:p>
            <a:r>
              <a:rPr lang="en-GB" sz="2400"/>
              <a:t>They MUST have a separate interface definition that is expressed using a common language (IDL) similar to C++.</a:t>
            </a:r>
          </a:p>
          <a:p>
            <a:r>
              <a:rPr lang="en-GB" sz="2400"/>
              <a:t>There is a mapping from this IDL to programming languages (C++, Java, etc.).</a:t>
            </a:r>
          </a:p>
          <a:p>
            <a:r>
              <a:rPr lang="en-GB" sz="2400"/>
              <a:t>Therefore, objects written in different languages can communicate with each other.</a:t>
            </a:r>
          </a:p>
        </p:txBody>
      </p:sp>
    </p:spTree>
    <p:extLst>
      <p:ext uri="{BB962C8B-B14F-4D97-AF65-F5344CB8AC3E}">
        <p14:creationId xmlns:p14="http://schemas.microsoft.com/office/powerpoint/2010/main" val="1809400308"/>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2818" name="Rectangle 2"/>
          <p:cNvSpPr>
            <a:spLocks noGrp="1" noChangeArrowheads="1"/>
          </p:cNvSpPr>
          <p:nvPr>
            <p:ph type="title"/>
          </p:nvPr>
        </p:nvSpPr>
        <p:spPr/>
        <p:txBody>
          <a:bodyPr/>
          <a:lstStyle/>
          <a:p>
            <a:r>
              <a:rPr lang="en-GB"/>
              <a:t>Object request broker (ORB)</a:t>
            </a:r>
          </a:p>
        </p:txBody>
      </p:sp>
      <p:sp>
        <p:nvSpPr>
          <p:cNvPr id="162819" name="Rectangle 3"/>
          <p:cNvSpPr>
            <a:spLocks noGrp="1" noChangeArrowheads="1"/>
          </p:cNvSpPr>
          <p:nvPr>
            <p:ph type="body" idx="1"/>
          </p:nvPr>
        </p:nvSpPr>
        <p:spPr/>
        <p:txBody>
          <a:bodyPr/>
          <a:lstStyle/>
          <a:p>
            <a:r>
              <a:rPr lang="en-GB" sz="2400"/>
              <a:t> The ORB handles object communications. It knows of all objects in the system and their interfaces.</a:t>
            </a:r>
          </a:p>
          <a:p>
            <a:r>
              <a:rPr lang="en-GB" sz="2400"/>
              <a:t>Using an ORB, the calling object binds an IDL stub that defines the interface of the called object.</a:t>
            </a:r>
          </a:p>
          <a:p>
            <a:r>
              <a:rPr lang="en-GB" sz="2400"/>
              <a:t>Calling this stub results in calls to the ORB which then calls the required object through a published IDL skeleton that links the interface to the service implementation.</a:t>
            </a:r>
          </a:p>
          <a:p>
            <a:endParaRPr lang="en-GB" sz="2400"/>
          </a:p>
          <a:p>
            <a:endParaRPr lang="en-GB" sz="2400"/>
          </a:p>
        </p:txBody>
      </p:sp>
    </p:spTree>
    <p:extLst>
      <p:ext uri="{BB962C8B-B14F-4D97-AF65-F5344CB8AC3E}">
        <p14:creationId xmlns:p14="http://schemas.microsoft.com/office/powerpoint/2010/main" val="38387402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6" name="Rectangle 2"/>
          <p:cNvSpPr>
            <a:spLocks noGrp="1" noChangeArrowheads="1"/>
          </p:cNvSpPr>
          <p:nvPr>
            <p:ph type="title"/>
          </p:nvPr>
        </p:nvSpPr>
        <p:spPr>
          <a:xfrm>
            <a:off x="381000" y="263525"/>
            <a:ext cx="8188325" cy="1108075"/>
          </a:xfrm>
        </p:spPr>
        <p:txBody>
          <a:bodyPr>
            <a:normAutofit fontScale="90000"/>
          </a:bodyPr>
          <a:lstStyle/>
          <a:p>
            <a:r>
              <a:rPr lang="en-GB"/>
              <a:t>ORB-based object communications</a:t>
            </a:r>
          </a:p>
        </p:txBody>
      </p:sp>
      <p:sp>
        <p:nvSpPr>
          <p:cNvPr id="139269" name="Rectangle 5"/>
          <p:cNvSpPr>
            <a:spLocks noChangeArrowheads="1"/>
          </p:cNvSpPr>
          <p:nvPr/>
        </p:nvSpPr>
        <p:spPr bwMode="auto">
          <a:xfrm>
            <a:off x="1524000" y="1676400"/>
            <a:ext cx="5943600" cy="4648200"/>
          </a:xfrm>
          <a:prstGeom prst="rect">
            <a:avLst/>
          </a:prstGeom>
          <a:solidFill>
            <a:srgbClr val="CCFFFF"/>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bg-BG"/>
          </a:p>
        </p:txBody>
      </p:sp>
      <p:pic>
        <p:nvPicPr>
          <p:cNvPr id="139270" name="Picture 6" descr="12.13 ORB(11.14).eps                                           0007B8B8Macintosh HD                   B8AA5F2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14600" y="1981200"/>
            <a:ext cx="4048125" cy="41148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3479666"/>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42" name="Rectangle 2"/>
          <p:cNvSpPr>
            <a:spLocks noGrp="1" noChangeArrowheads="1"/>
          </p:cNvSpPr>
          <p:nvPr>
            <p:ph type="title"/>
          </p:nvPr>
        </p:nvSpPr>
        <p:spPr/>
        <p:txBody>
          <a:bodyPr/>
          <a:lstStyle/>
          <a:p>
            <a:r>
              <a:rPr lang="en-GB"/>
              <a:t>Inter-ORB communications</a:t>
            </a:r>
          </a:p>
        </p:txBody>
      </p:sp>
      <p:sp>
        <p:nvSpPr>
          <p:cNvPr id="163843" name="Rectangle 3"/>
          <p:cNvSpPr>
            <a:spLocks noGrp="1" noChangeArrowheads="1"/>
          </p:cNvSpPr>
          <p:nvPr>
            <p:ph type="body" idx="1"/>
          </p:nvPr>
        </p:nvSpPr>
        <p:spPr/>
        <p:txBody>
          <a:bodyPr/>
          <a:lstStyle/>
          <a:p>
            <a:r>
              <a:rPr lang="en-GB" sz="2400"/>
              <a:t>ORBs are not usually separate programs but are a set of objects in a library that are linked with an application when it is developed.</a:t>
            </a:r>
          </a:p>
          <a:p>
            <a:r>
              <a:rPr lang="en-GB" sz="2400"/>
              <a:t>ORBs handle communications between objects executing on the sane machine.</a:t>
            </a:r>
          </a:p>
          <a:p>
            <a:r>
              <a:rPr lang="en-GB" sz="2400"/>
              <a:t>Several ORBS may be available and each computer in a distributed system will have its own ORB.</a:t>
            </a:r>
          </a:p>
          <a:p>
            <a:r>
              <a:rPr lang="en-GB" sz="2400"/>
              <a:t>Inter-ORB communications are used for distributed object calls.</a:t>
            </a:r>
          </a:p>
          <a:p>
            <a:endParaRPr lang="en-GB" sz="2400"/>
          </a:p>
        </p:txBody>
      </p:sp>
    </p:spTree>
    <p:extLst>
      <p:ext uri="{BB962C8B-B14F-4D97-AF65-F5344CB8AC3E}">
        <p14:creationId xmlns:p14="http://schemas.microsoft.com/office/powerpoint/2010/main" val="79233090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38" name="Rectangle 2"/>
          <p:cNvSpPr>
            <a:spLocks noGrp="1" noChangeArrowheads="1"/>
          </p:cNvSpPr>
          <p:nvPr>
            <p:ph type="title"/>
          </p:nvPr>
        </p:nvSpPr>
        <p:spPr/>
        <p:txBody>
          <a:bodyPr/>
          <a:lstStyle/>
          <a:p>
            <a:r>
              <a:rPr lang="en-GB"/>
              <a:t>Distributed systems</a:t>
            </a:r>
          </a:p>
        </p:txBody>
      </p:sp>
      <p:sp>
        <p:nvSpPr>
          <p:cNvPr id="142339" name="Rectangle 3"/>
          <p:cNvSpPr>
            <a:spLocks noGrp="1" noChangeArrowheads="1"/>
          </p:cNvSpPr>
          <p:nvPr>
            <p:ph type="body" idx="1"/>
          </p:nvPr>
        </p:nvSpPr>
        <p:spPr/>
        <p:txBody>
          <a:bodyPr/>
          <a:lstStyle/>
          <a:p>
            <a:r>
              <a:rPr lang="en-GB"/>
              <a:t>Virtually all large computer-based systems are now distributed systems.</a:t>
            </a:r>
          </a:p>
          <a:p>
            <a:r>
              <a:rPr lang="en-GB"/>
              <a:t>Information processing is distributed over several computers rather than confined to a single machine.</a:t>
            </a:r>
          </a:p>
          <a:p>
            <a:r>
              <a:rPr lang="en-GB"/>
              <a:t>Distributed software engineering is therefore very important for enterprise computing systems.</a:t>
            </a:r>
          </a:p>
        </p:txBody>
      </p:sp>
    </p:spTree>
    <p:extLst>
      <p:ext uri="{BB962C8B-B14F-4D97-AF65-F5344CB8AC3E}">
        <p14:creationId xmlns:p14="http://schemas.microsoft.com/office/powerpoint/2010/main" val="1370334855"/>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290" name="Rectangle 2"/>
          <p:cNvSpPr>
            <a:spLocks noGrp="1" noChangeArrowheads="1"/>
          </p:cNvSpPr>
          <p:nvPr>
            <p:ph type="title"/>
          </p:nvPr>
        </p:nvSpPr>
        <p:spPr>
          <a:xfrm>
            <a:off x="457200" y="404664"/>
            <a:ext cx="8229600" cy="1143000"/>
          </a:xfrm>
        </p:spPr>
        <p:txBody>
          <a:bodyPr/>
          <a:lstStyle/>
          <a:p>
            <a:r>
              <a:rPr lang="en-GB" dirty="0"/>
              <a:t>Inter-ORB communications</a:t>
            </a:r>
          </a:p>
        </p:txBody>
      </p:sp>
      <p:sp>
        <p:nvSpPr>
          <p:cNvPr id="140293" name="Rectangle 5"/>
          <p:cNvSpPr>
            <a:spLocks noChangeArrowheads="1"/>
          </p:cNvSpPr>
          <p:nvPr/>
        </p:nvSpPr>
        <p:spPr bwMode="auto">
          <a:xfrm>
            <a:off x="304800" y="1600200"/>
            <a:ext cx="8458200" cy="4648200"/>
          </a:xfrm>
          <a:prstGeom prst="rect">
            <a:avLst/>
          </a:prstGeom>
          <a:solidFill>
            <a:srgbClr val="CCFFFF"/>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bg-BG"/>
          </a:p>
        </p:txBody>
      </p:sp>
      <p:pic>
        <p:nvPicPr>
          <p:cNvPr id="140294" name="Picture 6" descr="12.14 InterOrbComms(11.15).eps                                 0007B8B8Macintosh HD                   B8AA5F2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66800" y="2133600"/>
            <a:ext cx="7162800" cy="34480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24514820"/>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4866" name="Rectangle 2"/>
          <p:cNvSpPr>
            <a:spLocks noGrp="1" noChangeArrowheads="1"/>
          </p:cNvSpPr>
          <p:nvPr>
            <p:ph type="title"/>
          </p:nvPr>
        </p:nvSpPr>
        <p:spPr/>
        <p:txBody>
          <a:bodyPr/>
          <a:lstStyle/>
          <a:p>
            <a:r>
              <a:rPr lang="en-GB"/>
              <a:t>CORBA services</a:t>
            </a:r>
          </a:p>
        </p:txBody>
      </p:sp>
      <p:sp>
        <p:nvSpPr>
          <p:cNvPr id="164867" name="Rectangle 3"/>
          <p:cNvSpPr>
            <a:spLocks noGrp="1" noChangeArrowheads="1"/>
          </p:cNvSpPr>
          <p:nvPr>
            <p:ph type="body" idx="1"/>
          </p:nvPr>
        </p:nvSpPr>
        <p:spPr/>
        <p:txBody>
          <a:bodyPr/>
          <a:lstStyle/>
          <a:p>
            <a:r>
              <a:rPr lang="en-GB"/>
              <a:t>Naming and trading services</a:t>
            </a:r>
          </a:p>
          <a:p>
            <a:pPr lvl="1"/>
            <a:r>
              <a:rPr lang="en-GB"/>
              <a:t>These allow objects to discover and refer to other objects on the network.</a:t>
            </a:r>
          </a:p>
          <a:p>
            <a:r>
              <a:rPr lang="en-GB"/>
              <a:t>Notification services</a:t>
            </a:r>
          </a:p>
          <a:p>
            <a:pPr lvl="1"/>
            <a:r>
              <a:rPr lang="en-GB"/>
              <a:t>These allow objects to notify other objects that an event has occurred.</a:t>
            </a:r>
          </a:p>
          <a:p>
            <a:r>
              <a:rPr lang="en-GB"/>
              <a:t>Transaction services</a:t>
            </a:r>
          </a:p>
          <a:p>
            <a:pPr lvl="1"/>
            <a:r>
              <a:rPr lang="en-GB"/>
              <a:t>These support atomic transactions and rollback on failure.</a:t>
            </a:r>
          </a:p>
        </p:txBody>
      </p:sp>
    </p:spTree>
    <p:extLst>
      <p:ext uri="{BB962C8B-B14F-4D97-AF65-F5344CB8AC3E}">
        <p14:creationId xmlns:p14="http://schemas.microsoft.com/office/powerpoint/2010/main" val="2693416745"/>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1010" name="Rectangle 2"/>
          <p:cNvSpPr>
            <a:spLocks noGrp="1" noChangeArrowheads="1"/>
          </p:cNvSpPr>
          <p:nvPr>
            <p:ph type="title"/>
          </p:nvPr>
        </p:nvSpPr>
        <p:spPr/>
        <p:txBody>
          <a:bodyPr/>
          <a:lstStyle/>
          <a:p>
            <a:r>
              <a:rPr lang="en-US"/>
              <a:t>Inter-organisational computing</a:t>
            </a:r>
          </a:p>
        </p:txBody>
      </p:sp>
      <p:sp>
        <p:nvSpPr>
          <p:cNvPr id="171011" name="Rectangle 3"/>
          <p:cNvSpPr>
            <a:spLocks noGrp="1" noChangeArrowheads="1"/>
          </p:cNvSpPr>
          <p:nvPr>
            <p:ph type="body" idx="1"/>
          </p:nvPr>
        </p:nvSpPr>
        <p:spPr/>
        <p:txBody>
          <a:bodyPr/>
          <a:lstStyle/>
          <a:p>
            <a:r>
              <a:rPr lang="en-US"/>
              <a:t>For security and inter-operability reasons, most distributed computing has been implemented at the enterprise level.</a:t>
            </a:r>
          </a:p>
          <a:p>
            <a:r>
              <a:rPr lang="en-US"/>
              <a:t>Local standards, management and operational processes apply.</a:t>
            </a:r>
          </a:p>
          <a:p>
            <a:r>
              <a:rPr lang="en-US"/>
              <a:t>Newer models of distributed computing have been designed to support inter-organisational computing where different nodes are located in different organisations.</a:t>
            </a:r>
          </a:p>
        </p:txBody>
      </p:sp>
    </p:spTree>
    <p:extLst>
      <p:ext uri="{BB962C8B-B14F-4D97-AF65-F5344CB8AC3E}">
        <p14:creationId xmlns:p14="http://schemas.microsoft.com/office/powerpoint/2010/main" val="1962673787"/>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2034" name="Rectangle 2"/>
          <p:cNvSpPr>
            <a:spLocks noGrp="1" noChangeArrowheads="1"/>
          </p:cNvSpPr>
          <p:nvPr>
            <p:ph type="title"/>
          </p:nvPr>
        </p:nvSpPr>
        <p:spPr/>
        <p:txBody>
          <a:bodyPr/>
          <a:lstStyle/>
          <a:p>
            <a:r>
              <a:rPr lang="en-US"/>
              <a:t>Peer-to-peer architectures</a:t>
            </a:r>
          </a:p>
        </p:txBody>
      </p:sp>
      <p:sp>
        <p:nvSpPr>
          <p:cNvPr id="172035" name="Rectangle 3"/>
          <p:cNvSpPr>
            <a:spLocks noGrp="1" noChangeArrowheads="1"/>
          </p:cNvSpPr>
          <p:nvPr>
            <p:ph type="body" idx="1"/>
          </p:nvPr>
        </p:nvSpPr>
        <p:spPr/>
        <p:txBody>
          <a:bodyPr/>
          <a:lstStyle/>
          <a:p>
            <a:r>
              <a:rPr lang="en-US" sz="2400"/>
              <a:t>Peer to peer (p2p) systems are decentralised systems where computations may be carried out by any node in the network.</a:t>
            </a:r>
          </a:p>
          <a:p>
            <a:r>
              <a:rPr lang="en-US" sz="2400"/>
              <a:t>The overall system is designed to take advantage of the computational power and storage of a large number of networked computers.</a:t>
            </a:r>
          </a:p>
          <a:p>
            <a:r>
              <a:rPr lang="en-US" sz="2400"/>
              <a:t>Most p2p systems have been personal systems but there is increasing business use of this technology.</a:t>
            </a:r>
          </a:p>
        </p:txBody>
      </p:sp>
    </p:spTree>
    <p:extLst>
      <p:ext uri="{BB962C8B-B14F-4D97-AF65-F5344CB8AC3E}">
        <p14:creationId xmlns:p14="http://schemas.microsoft.com/office/powerpoint/2010/main" val="1695271704"/>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3058" name="Rectangle 2"/>
          <p:cNvSpPr>
            <a:spLocks noGrp="1" noChangeArrowheads="1"/>
          </p:cNvSpPr>
          <p:nvPr>
            <p:ph type="title"/>
          </p:nvPr>
        </p:nvSpPr>
        <p:spPr/>
        <p:txBody>
          <a:bodyPr/>
          <a:lstStyle/>
          <a:p>
            <a:r>
              <a:rPr lang="en-US"/>
              <a:t>P2p architectural models</a:t>
            </a:r>
          </a:p>
        </p:txBody>
      </p:sp>
      <p:sp>
        <p:nvSpPr>
          <p:cNvPr id="173059" name="Rectangle 3"/>
          <p:cNvSpPr>
            <a:spLocks noGrp="1" noChangeArrowheads="1"/>
          </p:cNvSpPr>
          <p:nvPr>
            <p:ph type="body" idx="1"/>
          </p:nvPr>
        </p:nvSpPr>
        <p:spPr/>
        <p:txBody>
          <a:bodyPr/>
          <a:lstStyle/>
          <a:p>
            <a:r>
              <a:rPr lang="en-US"/>
              <a:t>The logical network architecture</a:t>
            </a:r>
          </a:p>
          <a:p>
            <a:pPr lvl="1"/>
            <a:r>
              <a:rPr lang="en-US"/>
              <a:t>Decentralised architectures;</a:t>
            </a:r>
          </a:p>
          <a:p>
            <a:pPr lvl="1"/>
            <a:r>
              <a:rPr lang="en-US"/>
              <a:t>Semi-centralised architectures.</a:t>
            </a:r>
          </a:p>
          <a:p>
            <a:r>
              <a:rPr lang="en-US"/>
              <a:t>Application architecture</a:t>
            </a:r>
          </a:p>
          <a:p>
            <a:pPr lvl="1"/>
            <a:r>
              <a:rPr lang="en-US"/>
              <a:t>The generic organisation of components making up a p2p application.</a:t>
            </a:r>
          </a:p>
          <a:p>
            <a:r>
              <a:rPr lang="en-US"/>
              <a:t>Focus here on network architectures.</a:t>
            </a:r>
          </a:p>
        </p:txBody>
      </p:sp>
    </p:spTree>
    <p:extLst>
      <p:ext uri="{BB962C8B-B14F-4D97-AF65-F5344CB8AC3E}">
        <p14:creationId xmlns:p14="http://schemas.microsoft.com/office/powerpoint/2010/main" val="2118036206"/>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6917" name="Rectangle 1029"/>
          <p:cNvSpPr>
            <a:spLocks noChangeArrowheads="1"/>
          </p:cNvSpPr>
          <p:nvPr/>
        </p:nvSpPr>
        <p:spPr bwMode="auto">
          <a:xfrm>
            <a:off x="304800" y="1905000"/>
            <a:ext cx="8458200" cy="4114800"/>
          </a:xfrm>
          <a:prstGeom prst="rect">
            <a:avLst/>
          </a:prstGeom>
          <a:solidFill>
            <a:srgbClr val="CCFFFF"/>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bg-BG"/>
          </a:p>
        </p:txBody>
      </p:sp>
      <p:sp>
        <p:nvSpPr>
          <p:cNvPr id="166914" name="Rectangle 1026"/>
          <p:cNvSpPr>
            <a:spLocks noGrp="1" noChangeArrowheads="1"/>
          </p:cNvSpPr>
          <p:nvPr>
            <p:ph type="title"/>
          </p:nvPr>
        </p:nvSpPr>
        <p:spPr/>
        <p:txBody>
          <a:bodyPr/>
          <a:lstStyle/>
          <a:p>
            <a:r>
              <a:rPr lang="en-US"/>
              <a:t>Decentralised p2p architecture</a:t>
            </a:r>
          </a:p>
        </p:txBody>
      </p:sp>
      <p:pic>
        <p:nvPicPr>
          <p:cNvPr id="166916" name="Picture 1028" descr="12.15 Decent-p2p.eps                                           0007B8B8Macintosh HD                   B8AA5F2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14400" y="2438400"/>
            <a:ext cx="7391400" cy="292893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19270359"/>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7941" name="Rectangle 5"/>
          <p:cNvSpPr>
            <a:spLocks noChangeArrowheads="1"/>
          </p:cNvSpPr>
          <p:nvPr/>
        </p:nvSpPr>
        <p:spPr bwMode="auto">
          <a:xfrm>
            <a:off x="1066800" y="1600200"/>
            <a:ext cx="7315200" cy="4648200"/>
          </a:xfrm>
          <a:prstGeom prst="rect">
            <a:avLst/>
          </a:prstGeom>
          <a:solidFill>
            <a:srgbClr val="CCFFFF"/>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bg-BG"/>
          </a:p>
        </p:txBody>
      </p:sp>
      <p:sp>
        <p:nvSpPr>
          <p:cNvPr id="167938" name="Rectangle 2"/>
          <p:cNvSpPr>
            <a:spLocks noGrp="1" noChangeArrowheads="1"/>
          </p:cNvSpPr>
          <p:nvPr>
            <p:ph type="title"/>
          </p:nvPr>
        </p:nvSpPr>
        <p:spPr>
          <a:xfrm>
            <a:off x="457200" y="332656"/>
            <a:ext cx="8229600" cy="1143000"/>
          </a:xfrm>
        </p:spPr>
        <p:txBody>
          <a:bodyPr>
            <a:normAutofit fontScale="90000"/>
          </a:bodyPr>
          <a:lstStyle/>
          <a:p>
            <a:r>
              <a:rPr lang="en-US" dirty="0"/>
              <a:t>Semi-</a:t>
            </a:r>
            <a:r>
              <a:rPr lang="en-US" dirty="0" err="1"/>
              <a:t>centralised</a:t>
            </a:r>
            <a:r>
              <a:rPr lang="en-US" dirty="0"/>
              <a:t> p2p architecture</a:t>
            </a:r>
          </a:p>
        </p:txBody>
      </p:sp>
      <p:pic>
        <p:nvPicPr>
          <p:cNvPr id="167940" name="Picture 4" descr="12.16 SemiCentp2p.eps                                          0007B8B8Macintosh HD                   B8AA5F2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52600" y="1905000"/>
            <a:ext cx="5791200" cy="39116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59456248"/>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82" name="Rectangle 2"/>
          <p:cNvSpPr>
            <a:spLocks noGrp="1" noChangeArrowheads="1"/>
          </p:cNvSpPr>
          <p:nvPr>
            <p:ph type="title"/>
          </p:nvPr>
        </p:nvSpPr>
        <p:spPr/>
        <p:txBody>
          <a:bodyPr/>
          <a:lstStyle/>
          <a:p>
            <a:r>
              <a:rPr lang="en-US"/>
              <a:t>Service-oriented architectures</a:t>
            </a:r>
          </a:p>
        </p:txBody>
      </p:sp>
      <p:sp>
        <p:nvSpPr>
          <p:cNvPr id="174083" name="Rectangle 3"/>
          <p:cNvSpPr>
            <a:spLocks noGrp="1" noChangeArrowheads="1"/>
          </p:cNvSpPr>
          <p:nvPr>
            <p:ph type="body" idx="1"/>
          </p:nvPr>
        </p:nvSpPr>
        <p:spPr/>
        <p:txBody>
          <a:bodyPr/>
          <a:lstStyle/>
          <a:p>
            <a:r>
              <a:rPr lang="en-US"/>
              <a:t>Based around the notion of externally provided services (web services).</a:t>
            </a:r>
          </a:p>
          <a:p>
            <a:r>
              <a:rPr lang="en-US"/>
              <a:t>A web service is a standard approach to making a reusable component available and accessible across the web</a:t>
            </a:r>
          </a:p>
          <a:p>
            <a:pPr lvl="1"/>
            <a:r>
              <a:rPr lang="en-US"/>
              <a:t>A tax filing service could provide support for users to fill in their tax forms and submit these to the tax authorities.</a:t>
            </a:r>
          </a:p>
        </p:txBody>
      </p:sp>
    </p:spTree>
    <p:extLst>
      <p:ext uri="{BB962C8B-B14F-4D97-AF65-F5344CB8AC3E}">
        <p14:creationId xmlns:p14="http://schemas.microsoft.com/office/powerpoint/2010/main" val="1491428754"/>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5106" name="Rectangle 2"/>
          <p:cNvSpPr>
            <a:spLocks noGrp="1" noChangeArrowheads="1"/>
          </p:cNvSpPr>
          <p:nvPr>
            <p:ph type="title"/>
          </p:nvPr>
        </p:nvSpPr>
        <p:spPr/>
        <p:txBody>
          <a:bodyPr/>
          <a:lstStyle/>
          <a:p>
            <a:r>
              <a:rPr lang="en-US"/>
              <a:t>A generic service</a:t>
            </a:r>
          </a:p>
        </p:txBody>
      </p:sp>
      <p:sp>
        <p:nvSpPr>
          <p:cNvPr id="175107" name="Rectangle 3"/>
          <p:cNvSpPr>
            <a:spLocks noGrp="1" noChangeArrowheads="1"/>
          </p:cNvSpPr>
          <p:nvPr>
            <p:ph type="body" idx="1"/>
          </p:nvPr>
        </p:nvSpPr>
        <p:spPr/>
        <p:txBody>
          <a:bodyPr/>
          <a:lstStyle/>
          <a:p>
            <a:r>
              <a:rPr lang="en-US" i="1"/>
              <a:t>An act or performance offered by one party to another. Although the process may be tied to a physical product, the performance is essentially intangible and does not normally result in ownership of any of the factors of production.</a:t>
            </a:r>
          </a:p>
          <a:p>
            <a:r>
              <a:rPr lang="en-US"/>
              <a:t>Service provision is therefore independent of the application using the service.</a:t>
            </a:r>
            <a:endParaRPr lang="en-US" i="1"/>
          </a:p>
        </p:txBody>
      </p:sp>
    </p:spTree>
    <p:extLst>
      <p:ext uri="{BB962C8B-B14F-4D97-AF65-F5344CB8AC3E}">
        <p14:creationId xmlns:p14="http://schemas.microsoft.com/office/powerpoint/2010/main" val="3187208"/>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8962" name="Rectangle 2"/>
          <p:cNvSpPr>
            <a:spLocks noGrp="1" noChangeArrowheads="1"/>
          </p:cNvSpPr>
          <p:nvPr>
            <p:ph type="title"/>
          </p:nvPr>
        </p:nvSpPr>
        <p:spPr>
          <a:xfrm>
            <a:off x="457200" y="404664"/>
            <a:ext cx="8229600" cy="1143000"/>
          </a:xfrm>
        </p:spPr>
        <p:txBody>
          <a:bodyPr/>
          <a:lstStyle/>
          <a:p>
            <a:r>
              <a:rPr lang="en-US" dirty="0"/>
              <a:t>Web services</a:t>
            </a:r>
          </a:p>
        </p:txBody>
      </p:sp>
      <p:sp>
        <p:nvSpPr>
          <p:cNvPr id="168965" name="Rectangle 5"/>
          <p:cNvSpPr>
            <a:spLocks noChangeArrowheads="1"/>
          </p:cNvSpPr>
          <p:nvPr/>
        </p:nvSpPr>
        <p:spPr bwMode="auto">
          <a:xfrm>
            <a:off x="457200" y="1600200"/>
            <a:ext cx="8077200" cy="4648200"/>
          </a:xfrm>
          <a:prstGeom prst="rect">
            <a:avLst/>
          </a:prstGeom>
          <a:solidFill>
            <a:srgbClr val="CCFFFF"/>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bg-BG"/>
          </a:p>
        </p:txBody>
      </p:sp>
      <p:pic>
        <p:nvPicPr>
          <p:cNvPr id="168966" name="Picture 6" descr="12.17 WebServModel.eps                                         0007B8B8Macintosh HD                   B8AA5F2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19200" y="2057400"/>
            <a:ext cx="6781800" cy="349091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9751847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314" name="Rectangle 2"/>
          <p:cNvSpPr>
            <a:spLocks noGrp="1" noChangeArrowheads="1"/>
          </p:cNvSpPr>
          <p:nvPr>
            <p:ph type="title"/>
          </p:nvPr>
        </p:nvSpPr>
        <p:spPr/>
        <p:txBody>
          <a:bodyPr/>
          <a:lstStyle/>
          <a:p>
            <a:r>
              <a:rPr lang="en-GB"/>
              <a:t>System types</a:t>
            </a:r>
          </a:p>
        </p:txBody>
      </p:sp>
      <p:sp>
        <p:nvSpPr>
          <p:cNvPr id="141315" name="Rectangle 3"/>
          <p:cNvSpPr>
            <a:spLocks noGrp="1" noChangeArrowheads="1"/>
          </p:cNvSpPr>
          <p:nvPr>
            <p:ph type="body" idx="1"/>
          </p:nvPr>
        </p:nvSpPr>
        <p:spPr/>
        <p:txBody>
          <a:bodyPr/>
          <a:lstStyle/>
          <a:p>
            <a:pPr algn="just">
              <a:spcBef>
                <a:spcPts val="600"/>
              </a:spcBef>
              <a:spcAft>
                <a:spcPts val="600"/>
              </a:spcAft>
            </a:pPr>
            <a:r>
              <a:rPr lang="en-GB" sz="2400"/>
              <a:t>Personal systems that are not distributed and that are designed to run on a personal computer or workstation. </a:t>
            </a:r>
          </a:p>
          <a:p>
            <a:pPr algn="just">
              <a:spcAft>
                <a:spcPts val="600"/>
              </a:spcAft>
            </a:pPr>
            <a:r>
              <a:rPr lang="en-GB" sz="2400"/>
              <a:t>Embedded systems that run on a single processor or on an integrated group of processors. 	</a:t>
            </a:r>
          </a:p>
          <a:p>
            <a:pPr algn="just"/>
            <a:r>
              <a:rPr lang="en-GB" sz="2400"/>
              <a:t>Distributed systems where the system software runs on a loosely integrated group of cooperating processors linked by a network.  </a:t>
            </a:r>
          </a:p>
        </p:txBody>
      </p:sp>
    </p:spTree>
    <p:extLst>
      <p:ext uri="{BB962C8B-B14F-4D97-AF65-F5344CB8AC3E}">
        <p14:creationId xmlns:p14="http://schemas.microsoft.com/office/powerpoint/2010/main" val="1617445845"/>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6130" name="Rectangle 2"/>
          <p:cNvSpPr>
            <a:spLocks noGrp="1" noChangeArrowheads="1"/>
          </p:cNvSpPr>
          <p:nvPr>
            <p:ph type="title"/>
          </p:nvPr>
        </p:nvSpPr>
        <p:spPr/>
        <p:txBody>
          <a:bodyPr/>
          <a:lstStyle/>
          <a:p>
            <a:r>
              <a:rPr lang="en-US"/>
              <a:t>Services and distributed objects</a:t>
            </a:r>
          </a:p>
        </p:txBody>
      </p:sp>
      <p:sp>
        <p:nvSpPr>
          <p:cNvPr id="176131" name="Rectangle 3"/>
          <p:cNvSpPr>
            <a:spLocks noGrp="1" noChangeArrowheads="1"/>
          </p:cNvSpPr>
          <p:nvPr>
            <p:ph type="body" idx="1"/>
          </p:nvPr>
        </p:nvSpPr>
        <p:spPr/>
        <p:txBody>
          <a:bodyPr/>
          <a:lstStyle/>
          <a:p>
            <a:r>
              <a:rPr lang="en-US" sz="2400"/>
              <a:t>Provider independence.</a:t>
            </a:r>
          </a:p>
          <a:p>
            <a:r>
              <a:rPr lang="en-US" sz="2400"/>
              <a:t>Public advertising of service availability.</a:t>
            </a:r>
          </a:p>
          <a:p>
            <a:r>
              <a:rPr lang="en-US" sz="2400"/>
              <a:t>Potentially, run-time service binding.</a:t>
            </a:r>
          </a:p>
          <a:p>
            <a:r>
              <a:rPr lang="en-US" sz="2400"/>
              <a:t>Opportunistic construction of new services through composition.</a:t>
            </a:r>
          </a:p>
          <a:p>
            <a:r>
              <a:rPr lang="en-US" sz="2400"/>
              <a:t>Pay for use of services.</a:t>
            </a:r>
          </a:p>
          <a:p>
            <a:r>
              <a:rPr lang="en-US" sz="2400"/>
              <a:t>Smaller, more compact applications.</a:t>
            </a:r>
          </a:p>
          <a:p>
            <a:r>
              <a:rPr lang="en-US" sz="2400"/>
              <a:t>Reactive and adaptive applications.</a:t>
            </a:r>
          </a:p>
          <a:p>
            <a:endParaRPr lang="en-US" sz="2400"/>
          </a:p>
        </p:txBody>
      </p:sp>
    </p:spTree>
    <p:extLst>
      <p:ext uri="{BB962C8B-B14F-4D97-AF65-F5344CB8AC3E}">
        <p14:creationId xmlns:p14="http://schemas.microsoft.com/office/powerpoint/2010/main" val="420598488"/>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154" name="Rectangle 2"/>
          <p:cNvSpPr>
            <a:spLocks noGrp="1" noChangeArrowheads="1"/>
          </p:cNvSpPr>
          <p:nvPr>
            <p:ph type="title"/>
          </p:nvPr>
        </p:nvSpPr>
        <p:spPr/>
        <p:txBody>
          <a:bodyPr/>
          <a:lstStyle/>
          <a:p>
            <a:r>
              <a:rPr lang="en-US"/>
              <a:t>Services standards</a:t>
            </a:r>
          </a:p>
        </p:txBody>
      </p:sp>
      <p:sp>
        <p:nvSpPr>
          <p:cNvPr id="177155" name="Rectangle 3"/>
          <p:cNvSpPr>
            <a:spLocks noGrp="1" noChangeArrowheads="1"/>
          </p:cNvSpPr>
          <p:nvPr>
            <p:ph type="body" idx="1"/>
          </p:nvPr>
        </p:nvSpPr>
        <p:spPr/>
        <p:txBody>
          <a:bodyPr/>
          <a:lstStyle/>
          <a:p>
            <a:r>
              <a:rPr lang="en-US"/>
              <a:t>Services are based on agreed, XML-based standards so can be provided on any platform and written in any programming language.</a:t>
            </a:r>
          </a:p>
          <a:p>
            <a:r>
              <a:rPr lang="en-US"/>
              <a:t>Key standards</a:t>
            </a:r>
          </a:p>
          <a:p>
            <a:pPr lvl="1"/>
            <a:r>
              <a:rPr lang="en-US"/>
              <a:t>SOAP - Simple Object Access Protocol;</a:t>
            </a:r>
          </a:p>
          <a:p>
            <a:pPr lvl="1"/>
            <a:r>
              <a:rPr lang="en-US"/>
              <a:t>WSDL - Web Services Description Language;</a:t>
            </a:r>
          </a:p>
          <a:p>
            <a:pPr lvl="1"/>
            <a:r>
              <a:rPr lang="en-US"/>
              <a:t>UDDI - Universal Description, Discovery and Integration.</a:t>
            </a:r>
          </a:p>
        </p:txBody>
      </p:sp>
    </p:spTree>
    <p:extLst>
      <p:ext uri="{BB962C8B-B14F-4D97-AF65-F5344CB8AC3E}">
        <p14:creationId xmlns:p14="http://schemas.microsoft.com/office/powerpoint/2010/main" val="3824889650"/>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8183" name="Rectangle 7"/>
          <p:cNvSpPr>
            <a:spLocks noGrp="1" noChangeArrowheads="1"/>
          </p:cNvSpPr>
          <p:nvPr>
            <p:ph type="title"/>
          </p:nvPr>
        </p:nvSpPr>
        <p:spPr/>
        <p:txBody>
          <a:bodyPr/>
          <a:lstStyle/>
          <a:p>
            <a:r>
              <a:rPr lang="en-US"/>
              <a:t>Services scenario</a:t>
            </a:r>
          </a:p>
        </p:txBody>
      </p:sp>
      <p:sp>
        <p:nvSpPr>
          <p:cNvPr id="178184" name="Rectangle 8"/>
          <p:cNvSpPr>
            <a:spLocks noGrp="1" noChangeArrowheads="1"/>
          </p:cNvSpPr>
          <p:nvPr>
            <p:ph type="body" idx="1"/>
          </p:nvPr>
        </p:nvSpPr>
        <p:spPr/>
        <p:txBody>
          <a:bodyPr/>
          <a:lstStyle/>
          <a:p>
            <a:r>
              <a:rPr lang="en-GB" sz="2400">
                <a:solidFill>
                  <a:schemeClr val="tx1"/>
                </a:solidFill>
              </a:rPr>
              <a:t>An in-car information system provides drivers with information on weather, road traffic conditions, local information etc. This is linked to car radio so that information is delivered as a signal on a specific radio channel. </a:t>
            </a:r>
          </a:p>
          <a:p>
            <a:r>
              <a:rPr lang="en-GB" sz="2400">
                <a:solidFill>
                  <a:schemeClr val="tx1"/>
                </a:solidFill>
              </a:rPr>
              <a:t>The car is equipped with GPS receiver to discover its position and, based on that position, the system accesses a range of information services. Information may be delivered in the driver’s specified language.</a:t>
            </a:r>
            <a:endParaRPr lang="en-US" sz="2400">
              <a:solidFill>
                <a:schemeClr val="tx1"/>
              </a:solidFill>
            </a:endParaRPr>
          </a:p>
        </p:txBody>
      </p:sp>
    </p:spTree>
    <p:extLst>
      <p:ext uri="{BB962C8B-B14F-4D97-AF65-F5344CB8AC3E}">
        <p14:creationId xmlns:p14="http://schemas.microsoft.com/office/powerpoint/2010/main" val="1361023780"/>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9986" name="Rectangle 1026"/>
          <p:cNvSpPr>
            <a:spLocks noGrp="1" noChangeArrowheads="1"/>
          </p:cNvSpPr>
          <p:nvPr>
            <p:ph type="title"/>
          </p:nvPr>
        </p:nvSpPr>
        <p:spPr>
          <a:xfrm>
            <a:off x="457200" y="332656"/>
            <a:ext cx="8229600" cy="1143000"/>
          </a:xfrm>
        </p:spPr>
        <p:txBody>
          <a:bodyPr/>
          <a:lstStyle/>
          <a:p>
            <a:r>
              <a:rPr lang="en-US" dirty="0"/>
              <a:t>Automotive system</a:t>
            </a:r>
          </a:p>
        </p:txBody>
      </p:sp>
      <p:sp>
        <p:nvSpPr>
          <p:cNvPr id="169988" name="Rectangle 1028"/>
          <p:cNvSpPr>
            <a:spLocks noChangeArrowheads="1"/>
          </p:cNvSpPr>
          <p:nvPr/>
        </p:nvSpPr>
        <p:spPr bwMode="auto">
          <a:xfrm>
            <a:off x="990600" y="1600200"/>
            <a:ext cx="6858000" cy="4876800"/>
          </a:xfrm>
          <a:prstGeom prst="rect">
            <a:avLst/>
          </a:prstGeom>
          <a:solidFill>
            <a:srgbClr val="CCFFFF"/>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bg-BG"/>
          </a:p>
        </p:txBody>
      </p:sp>
      <p:pic>
        <p:nvPicPr>
          <p:cNvPr id="169989" name="Picture 1029" descr="12.18 CarInfoSystem.eps                                        0007B8B8Macintosh HD                   B8AA5F2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05000" y="1676400"/>
            <a:ext cx="4953000" cy="47085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36874839"/>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Rectangle 2"/>
          <p:cNvSpPr>
            <a:spLocks noGrp="1" noChangeArrowheads="1"/>
          </p:cNvSpPr>
          <p:nvPr>
            <p:ph type="body" idx="1"/>
          </p:nvPr>
        </p:nvSpPr>
        <p:spPr>
          <a:noFill/>
          <a:ln/>
        </p:spPr>
        <p:txBody>
          <a:bodyPr lIns="90840" tIns="44623" rIns="90840" bIns="44623"/>
          <a:lstStyle/>
          <a:p>
            <a:pPr>
              <a:lnSpc>
                <a:spcPct val="90000"/>
              </a:lnSpc>
            </a:pPr>
            <a:r>
              <a:rPr lang="en-GB" sz="2400"/>
              <a:t>Distributed systems support resource sharing, openness, concurrency, scalability, fault tolerance and transparency.</a:t>
            </a:r>
          </a:p>
          <a:p>
            <a:pPr>
              <a:lnSpc>
                <a:spcPct val="90000"/>
              </a:lnSpc>
            </a:pPr>
            <a:r>
              <a:rPr lang="en-GB" sz="2400"/>
              <a:t>Client-server architectures involve services being delivered by servers to programs operating on clients.</a:t>
            </a:r>
          </a:p>
          <a:p>
            <a:pPr>
              <a:lnSpc>
                <a:spcPct val="90000"/>
              </a:lnSpc>
            </a:pPr>
            <a:r>
              <a:rPr lang="en-GB" sz="2400"/>
              <a:t>User interface software always runs on the client and data management on the server. Application functionality may be on the client or the server.</a:t>
            </a:r>
          </a:p>
          <a:p>
            <a:pPr>
              <a:lnSpc>
                <a:spcPct val="90000"/>
              </a:lnSpc>
            </a:pPr>
            <a:r>
              <a:rPr lang="en-GB" sz="2400"/>
              <a:t>In a distributed object architecture, there is no distinction between clients and servers.</a:t>
            </a:r>
          </a:p>
        </p:txBody>
      </p:sp>
      <p:sp>
        <p:nvSpPr>
          <p:cNvPr id="103427" name="Rectangle 3"/>
          <p:cNvSpPr>
            <a:spLocks noGrp="1" noChangeArrowheads="1"/>
          </p:cNvSpPr>
          <p:nvPr>
            <p:ph type="title"/>
          </p:nvPr>
        </p:nvSpPr>
        <p:spPr>
          <a:noFill/>
          <a:ln/>
        </p:spPr>
        <p:txBody>
          <a:bodyPr lIns="90840" tIns="44623" rIns="90840" bIns="44623"/>
          <a:lstStyle/>
          <a:p>
            <a:r>
              <a:rPr lang="en-GB"/>
              <a:t>Key points</a:t>
            </a:r>
          </a:p>
        </p:txBody>
      </p:sp>
    </p:spTree>
    <p:extLst>
      <p:ext uri="{BB962C8B-B14F-4D97-AF65-F5344CB8AC3E}">
        <p14:creationId xmlns:p14="http://schemas.microsoft.com/office/powerpoint/2010/main" val="4028136408"/>
      </p:ext>
    </p:extLst>
  </p:cSld>
  <p:clrMapOvr>
    <a:masterClrMapping/>
  </p:clrMapOvr>
  <p:transition/>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6" name="Rectangle 4"/>
          <p:cNvSpPr>
            <a:spLocks noGrp="1" noChangeArrowheads="1"/>
          </p:cNvSpPr>
          <p:nvPr>
            <p:ph type="title"/>
          </p:nvPr>
        </p:nvSpPr>
        <p:spPr/>
        <p:txBody>
          <a:bodyPr/>
          <a:lstStyle/>
          <a:p>
            <a:r>
              <a:rPr lang="en-GB"/>
              <a:t>Key points</a:t>
            </a:r>
          </a:p>
        </p:txBody>
      </p:sp>
      <p:sp>
        <p:nvSpPr>
          <p:cNvPr id="105477" name="Rectangle 5"/>
          <p:cNvSpPr>
            <a:spLocks noGrp="1" noChangeArrowheads="1"/>
          </p:cNvSpPr>
          <p:nvPr>
            <p:ph type="body" idx="1"/>
          </p:nvPr>
        </p:nvSpPr>
        <p:spPr/>
        <p:txBody>
          <a:bodyPr/>
          <a:lstStyle/>
          <a:p>
            <a:pPr>
              <a:lnSpc>
                <a:spcPct val="90000"/>
              </a:lnSpc>
            </a:pPr>
            <a:r>
              <a:rPr lang="en-GB" sz="2400"/>
              <a:t>Distributed object systems require middleware to handle object communications and to add and remove system objects.</a:t>
            </a:r>
          </a:p>
          <a:p>
            <a:pPr>
              <a:lnSpc>
                <a:spcPct val="90000"/>
              </a:lnSpc>
            </a:pPr>
            <a:r>
              <a:rPr lang="en-GB" sz="2400"/>
              <a:t>The CORBA standards are a set of middleware standards that support distributed object architectures.</a:t>
            </a:r>
          </a:p>
          <a:p>
            <a:pPr>
              <a:lnSpc>
                <a:spcPct val="90000"/>
              </a:lnSpc>
            </a:pPr>
            <a:r>
              <a:rPr lang="en-GB" sz="2400"/>
              <a:t>Peer to peer architectures are decentralised architectures where there is no distinction between clients and servers.</a:t>
            </a:r>
          </a:p>
          <a:p>
            <a:pPr>
              <a:lnSpc>
                <a:spcPct val="90000"/>
              </a:lnSpc>
            </a:pPr>
            <a:r>
              <a:rPr lang="en-GB" sz="2400"/>
              <a:t>Service-oriented systems are created by linking software services provided by different service suppliers.</a:t>
            </a:r>
          </a:p>
        </p:txBody>
      </p:sp>
    </p:spTree>
    <p:extLst>
      <p:ext uri="{BB962C8B-B14F-4D97-AF65-F5344CB8AC3E}">
        <p14:creationId xmlns:p14="http://schemas.microsoft.com/office/powerpoint/2010/main" val="699481890"/>
      </p:ext>
    </p:extLst>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62" name="Rectangle 2"/>
          <p:cNvSpPr>
            <a:spLocks noGrp="1" noChangeArrowheads="1"/>
          </p:cNvSpPr>
          <p:nvPr>
            <p:ph type="title"/>
          </p:nvPr>
        </p:nvSpPr>
        <p:spPr/>
        <p:txBody>
          <a:bodyPr>
            <a:normAutofit fontScale="90000"/>
          </a:bodyPr>
          <a:lstStyle/>
          <a:p>
            <a:r>
              <a:rPr lang="en-GB"/>
              <a:t>Distributed system characteristics</a:t>
            </a:r>
          </a:p>
        </p:txBody>
      </p:sp>
      <p:sp>
        <p:nvSpPr>
          <p:cNvPr id="143363" name="Rectangle 3"/>
          <p:cNvSpPr>
            <a:spLocks noGrp="1" noChangeArrowheads="1"/>
          </p:cNvSpPr>
          <p:nvPr>
            <p:ph type="body" idx="1"/>
          </p:nvPr>
        </p:nvSpPr>
        <p:spPr/>
        <p:txBody>
          <a:bodyPr/>
          <a:lstStyle/>
          <a:p>
            <a:pPr>
              <a:lnSpc>
                <a:spcPct val="90000"/>
              </a:lnSpc>
            </a:pPr>
            <a:r>
              <a:rPr lang="en-GB" sz="2400"/>
              <a:t>Resource sharing</a:t>
            </a:r>
          </a:p>
          <a:p>
            <a:pPr lvl="1">
              <a:lnSpc>
                <a:spcPct val="90000"/>
              </a:lnSpc>
            </a:pPr>
            <a:r>
              <a:rPr lang="en-GB" sz="2000"/>
              <a:t>Sharing of hardware and software resources.</a:t>
            </a:r>
          </a:p>
          <a:p>
            <a:pPr>
              <a:lnSpc>
                <a:spcPct val="90000"/>
              </a:lnSpc>
            </a:pPr>
            <a:r>
              <a:rPr lang="en-GB" sz="2400"/>
              <a:t>Openness</a:t>
            </a:r>
          </a:p>
          <a:p>
            <a:pPr lvl="1">
              <a:lnSpc>
                <a:spcPct val="90000"/>
              </a:lnSpc>
            </a:pPr>
            <a:r>
              <a:rPr lang="en-GB" sz="2000"/>
              <a:t>Use of equipment and software from different vendors.</a:t>
            </a:r>
          </a:p>
          <a:p>
            <a:pPr>
              <a:lnSpc>
                <a:spcPct val="90000"/>
              </a:lnSpc>
            </a:pPr>
            <a:r>
              <a:rPr lang="en-GB" sz="2400"/>
              <a:t>Concurrency</a:t>
            </a:r>
          </a:p>
          <a:p>
            <a:pPr lvl="1">
              <a:lnSpc>
                <a:spcPct val="90000"/>
              </a:lnSpc>
            </a:pPr>
            <a:r>
              <a:rPr lang="en-GB" sz="2000"/>
              <a:t>Concurrent processing to enhance performance.</a:t>
            </a:r>
          </a:p>
          <a:p>
            <a:pPr>
              <a:lnSpc>
                <a:spcPct val="90000"/>
              </a:lnSpc>
            </a:pPr>
            <a:r>
              <a:rPr lang="en-GB" sz="2400"/>
              <a:t>Scalability</a:t>
            </a:r>
          </a:p>
          <a:p>
            <a:pPr lvl="1">
              <a:lnSpc>
                <a:spcPct val="90000"/>
              </a:lnSpc>
            </a:pPr>
            <a:r>
              <a:rPr lang="en-GB" sz="2000"/>
              <a:t>Increased throughput by adding new resources.</a:t>
            </a:r>
          </a:p>
          <a:p>
            <a:pPr>
              <a:lnSpc>
                <a:spcPct val="90000"/>
              </a:lnSpc>
            </a:pPr>
            <a:r>
              <a:rPr lang="en-GB" sz="2400"/>
              <a:t>Fault tolerance</a:t>
            </a:r>
          </a:p>
          <a:p>
            <a:pPr lvl="1">
              <a:lnSpc>
                <a:spcPct val="90000"/>
              </a:lnSpc>
            </a:pPr>
            <a:r>
              <a:rPr lang="en-GB" sz="2000"/>
              <a:t>The ability to continue in operation after a fault has occurred.</a:t>
            </a:r>
          </a:p>
        </p:txBody>
      </p:sp>
    </p:spTree>
    <p:extLst>
      <p:ext uri="{BB962C8B-B14F-4D97-AF65-F5344CB8AC3E}">
        <p14:creationId xmlns:p14="http://schemas.microsoft.com/office/powerpoint/2010/main" val="239447565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4386" name="Rectangle 2"/>
          <p:cNvSpPr>
            <a:spLocks noGrp="1" noChangeArrowheads="1"/>
          </p:cNvSpPr>
          <p:nvPr>
            <p:ph type="title"/>
          </p:nvPr>
        </p:nvSpPr>
        <p:spPr/>
        <p:txBody>
          <a:bodyPr>
            <a:normAutofit fontScale="90000"/>
          </a:bodyPr>
          <a:lstStyle/>
          <a:p>
            <a:r>
              <a:rPr lang="en-GB"/>
              <a:t>Distributed system disadvantages</a:t>
            </a:r>
          </a:p>
        </p:txBody>
      </p:sp>
      <p:sp>
        <p:nvSpPr>
          <p:cNvPr id="144387" name="Rectangle 3"/>
          <p:cNvSpPr>
            <a:spLocks noGrp="1" noChangeArrowheads="1"/>
          </p:cNvSpPr>
          <p:nvPr>
            <p:ph type="body" idx="1"/>
          </p:nvPr>
        </p:nvSpPr>
        <p:spPr/>
        <p:txBody>
          <a:bodyPr/>
          <a:lstStyle/>
          <a:p>
            <a:r>
              <a:rPr lang="en-GB" sz="2400"/>
              <a:t>Complexity</a:t>
            </a:r>
          </a:p>
          <a:p>
            <a:pPr lvl="1"/>
            <a:r>
              <a:rPr lang="en-GB" sz="2000"/>
              <a:t>Typically, distributed systems are more complex than centralised systems.</a:t>
            </a:r>
          </a:p>
          <a:p>
            <a:r>
              <a:rPr lang="en-GB" sz="2400"/>
              <a:t>Security</a:t>
            </a:r>
          </a:p>
          <a:p>
            <a:pPr lvl="1"/>
            <a:r>
              <a:rPr lang="en-GB" sz="2000"/>
              <a:t>More susceptible to external attack.</a:t>
            </a:r>
          </a:p>
          <a:p>
            <a:r>
              <a:rPr lang="en-GB" sz="2400"/>
              <a:t>Manageability</a:t>
            </a:r>
          </a:p>
          <a:p>
            <a:pPr lvl="1"/>
            <a:r>
              <a:rPr lang="en-GB" sz="2000"/>
              <a:t>More effort required for system management.</a:t>
            </a:r>
          </a:p>
          <a:p>
            <a:r>
              <a:rPr lang="en-GB" sz="2400"/>
              <a:t>Unpredictability</a:t>
            </a:r>
          </a:p>
          <a:p>
            <a:pPr lvl="1"/>
            <a:r>
              <a:rPr lang="en-GB" sz="2000"/>
              <a:t>Unpredictable responses depending on the system organisation and network load.</a:t>
            </a:r>
          </a:p>
        </p:txBody>
      </p:sp>
    </p:spTree>
    <p:extLst>
      <p:ext uri="{BB962C8B-B14F-4D97-AF65-F5344CB8AC3E}">
        <p14:creationId xmlns:p14="http://schemas.microsoft.com/office/powerpoint/2010/main" val="110690231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10" name="Rectangle 2"/>
          <p:cNvSpPr>
            <a:spLocks noGrp="1" noChangeArrowheads="1"/>
          </p:cNvSpPr>
          <p:nvPr>
            <p:ph type="title"/>
          </p:nvPr>
        </p:nvSpPr>
        <p:spPr/>
        <p:txBody>
          <a:bodyPr>
            <a:normAutofit fontScale="90000"/>
          </a:bodyPr>
          <a:lstStyle/>
          <a:p>
            <a:r>
              <a:rPr lang="en-GB"/>
              <a:t>Distributed systems architectures</a:t>
            </a:r>
          </a:p>
        </p:txBody>
      </p:sp>
      <p:sp>
        <p:nvSpPr>
          <p:cNvPr id="145411" name="Rectangle 3"/>
          <p:cNvSpPr>
            <a:spLocks noGrp="1" noChangeArrowheads="1"/>
          </p:cNvSpPr>
          <p:nvPr>
            <p:ph type="body" idx="1"/>
          </p:nvPr>
        </p:nvSpPr>
        <p:spPr/>
        <p:txBody>
          <a:bodyPr/>
          <a:lstStyle/>
          <a:p>
            <a:r>
              <a:rPr lang="en-GB"/>
              <a:t>Client-server architectures</a:t>
            </a:r>
          </a:p>
          <a:p>
            <a:pPr lvl="1"/>
            <a:r>
              <a:rPr lang="en-GB"/>
              <a:t>Distributed services which are called on by clients. Servers that provide services are treated differently from clients that use services.</a:t>
            </a:r>
          </a:p>
          <a:p>
            <a:r>
              <a:rPr lang="en-GB"/>
              <a:t>Distributed object architectures</a:t>
            </a:r>
          </a:p>
          <a:p>
            <a:pPr lvl="1"/>
            <a:r>
              <a:rPr lang="en-GB"/>
              <a:t>No distinction between clients and servers. Any object on the system may provide and use services from other objects.</a:t>
            </a:r>
          </a:p>
        </p:txBody>
      </p:sp>
    </p:spTree>
    <p:extLst>
      <p:ext uri="{BB962C8B-B14F-4D97-AF65-F5344CB8AC3E}">
        <p14:creationId xmlns:p14="http://schemas.microsoft.com/office/powerpoint/2010/main" val="368909782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434" name="Rectangle 2"/>
          <p:cNvSpPr>
            <a:spLocks noGrp="1" noChangeArrowheads="1"/>
          </p:cNvSpPr>
          <p:nvPr>
            <p:ph type="title"/>
          </p:nvPr>
        </p:nvSpPr>
        <p:spPr/>
        <p:txBody>
          <a:bodyPr/>
          <a:lstStyle/>
          <a:p>
            <a:r>
              <a:rPr lang="en-GB"/>
              <a:t>Middleware</a:t>
            </a:r>
          </a:p>
        </p:txBody>
      </p:sp>
      <p:sp>
        <p:nvSpPr>
          <p:cNvPr id="146435" name="Rectangle 3"/>
          <p:cNvSpPr>
            <a:spLocks noGrp="1" noChangeArrowheads="1"/>
          </p:cNvSpPr>
          <p:nvPr>
            <p:ph type="body" idx="1"/>
          </p:nvPr>
        </p:nvSpPr>
        <p:spPr/>
        <p:txBody>
          <a:bodyPr/>
          <a:lstStyle/>
          <a:p>
            <a:r>
              <a:rPr lang="en-GB" sz="2400"/>
              <a:t>Software that manages and supports the different components of a distributed system. In essence, it sits in the </a:t>
            </a:r>
            <a:r>
              <a:rPr lang="en-GB" sz="2400" i="1"/>
              <a:t>middle </a:t>
            </a:r>
            <a:r>
              <a:rPr lang="en-GB" sz="2400"/>
              <a:t>of the system.</a:t>
            </a:r>
          </a:p>
          <a:p>
            <a:r>
              <a:rPr lang="en-GB" sz="2400"/>
              <a:t>Middleware is usually off-the-shelf rather than specially written software.</a:t>
            </a:r>
          </a:p>
          <a:p>
            <a:r>
              <a:rPr lang="en-GB" sz="2400"/>
              <a:t>Examples</a:t>
            </a:r>
          </a:p>
          <a:p>
            <a:pPr lvl="1"/>
            <a:r>
              <a:rPr lang="en-GB" sz="2000"/>
              <a:t>Transaction processing monitors;</a:t>
            </a:r>
          </a:p>
          <a:p>
            <a:pPr lvl="1"/>
            <a:r>
              <a:rPr lang="en-GB" sz="2000"/>
              <a:t>Data converters;</a:t>
            </a:r>
          </a:p>
          <a:p>
            <a:pPr lvl="1"/>
            <a:r>
              <a:rPr lang="en-GB" sz="2000"/>
              <a:t>Communication controllers.</a:t>
            </a:r>
          </a:p>
          <a:p>
            <a:pPr lvl="1"/>
            <a:endParaRPr lang="en-GB" sz="2000"/>
          </a:p>
        </p:txBody>
      </p:sp>
    </p:spTree>
    <p:extLst>
      <p:ext uri="{BB962C8B-B14F-4D97-AF65-F5344CB8AC3E}">
        <p14:creationId xmlns:p14="http://schemas.microsoft.com/office/powerpoint/2010/main" val="195435029"/>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Flow">
  <a:themeElements>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F49100"/>
      </a:hlink>
      <a:folHlink>
        <a:srgbClr val="85DFD0"/>
      </a:folHlink>
    </a:clrScheme>
    <a:fontScheme name="Flow">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Flow">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alpha val="48000"/>
                <a:satMod val="105000"/>
              </a:schemeClr>
            </a:outerShdw>
          </a:effectLst>
        </a:effectStyle>
        <a:effectStyle>
          <a:effectLst>
            <a:outerShdw blurRad="57150" dist="38100" dir="5400000" algn="ctr" rotWithShape="0">
              <a:schemeClr val="phClr">
                <a:shade val="9000"/>
                <a:alpha val="48000"/>
                <a:satMod val="105000"/>
              </a:schemeClr>
            </a:outerShdw>
          </a:effectLst>
        </a:effectStyle>
        <a:effectStyle>
          <a:effectLst>
            <a:outerShdw blurRad="57150" dist="38100" dir="5400000" algn="ctr" rotWithShape="0">
              <a:schemeClr val="phClr">
                <a:shade val="9000"/>
                <a:alpha val="48000"/>
                <a:satMod val="105000"/>
              </a:schemeClr>
            </a:outerShdw>
          </a:effectLst>
          <a:scene3d>
            <a:camera prst="orthographicFront">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Flow</Template>
  <TotalTime>2</TotalTime>
  <Words>2060</Words>
  <Application>Microsoft Office PowerPoint</Application>
  <PresentationFormat>On-screen Show (4:3)</PresentationFormat>
  <Paragraphs>208</Paragraphs>
  <Slides>55</Slides>
  <Notes>1</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55</vt:i4>
      </vt:variant>
    </vt:vector>
  </HeadingPairs>
  <TitlesOfParts>
    <vt:vector size="57" baseType="lpstr">
      <vt:lpstr>Flow</vt:lpstr>
      <vt:lpstr>Microsoft Word Document</vt:lpstr>
      <vt:lpstr>Distributed Systems Architectures</vt:lpstr>
      <vt:lpstr>Objectives</vt:lpstr>
      <vt:lpstr>Topics covered</vt:lpstr>
      <vt:lpstr>Distributed systems</vt:lpstr>
      <vt:lpstr>System types</vt:lpstr>
      <vt:lpstr>Distributed system characteristics</vt:lpstr>
      <vt:lpstr>Distributed system disadvantages</vt:lpstr>
      <vt:lpstr>Distributed systems architectures</vt:lpstr>
      <vt:lpstr>Middleware</vt:lpstr>
      <vt:lpstr>Multiprocessor architectures</vt:lpstr>
      <vt:lpstr>A multiprocessor traffic control system</vt:lpstr>
      <vt:lpstr>Client-server architectures</vt:lpstr>
      <vt:lpstr>A client-server system</vt:lpstr>
      <vt:lpstr>Computers in a C/S network</vt:lpstr>
      <vt:lpstr>Layered application architecture</vt:lpstr>
      <vt:lpstr>Application layers</vt:lpstr>
      <vt:lpstr>Thin and fat clients</vt:lpstr>
      <vt:lpstr>Thin and fat clients</vt:lpstr>
      <vt:lpstr>Thin client model</vt:lpstr>
      <vt:lpstr>Fat client model</vt:lpstr>
      <vt:lpstr>A client-server ATM system</vt:lpstr>
      <vt:lpstr>Three-tier architectures</vt:lpstr>
      <vt:lpstr>A 3-tier C/S architecture</vt:lpstr>
      <vt:lpstr>An internet banking system</vt:lpstr>
      <vt:lpstr>Use of C/S architectures</vt:lpstr>
      <vt:lpstr>Distributed object architectures</vt:lpstr>
      <vt:lpstr>Distributed object architecture</vt:lpstr>
      <vt:lpstr>Advantages of distributed object architecture</vt:lpstr>
      <vt:lpstr>Uses of distributed object architecture</vt:lpstr>
      <vt:lpstr>A data mining system</vt:lpstr>
      <vt:lpstr>Data mining system</vt:lpstr>
      <vt:lpstr>CORBA</vt:lpstr>
      <vt:lpstr>CORBA application structure</vt:lpstr>
      <vt:lpstr>Application structure</vt:lpstr>
      <vt:lpstr>CORBA standards</vt:lpstr>
      <vt:lpstr>CORBA objects</vt:lpstr>
      <vt:lpstr>Object request broker (ORB)</vt:lpstr>
      <vt:lpstr>ORB-based object communications</vt:lpstr>
      <vt:lpstr>Inter-ORB communications</vt:lpstr>
      <vt:lpstr>Inter-ORB communications</vt:lpstr>
      <vt:lpstr>CORBA services</vt:lpstr>
      <vt:lpstr>Inter-organisational computing</vt:lpstr>
      <vt:lpstr>Peer-to-peer architectures</vt:lpstr>
      <vt:lpstr>P2p architectural models</vt:lpstr>
      <vt:lpstr>Decentralised p2p architecture</vt:lpstr>
      <vt:lpstr>Semi-centralised p2p architecture</vt:lpstr>
      <vt:lpstr>Service-oriented architectures</vt:lpstr>
      <vt:lpstr>A generic service</vt:lpstr>
      <vt:lpstr>Web services</vt:lpstr>
      <vt:lpstr>Services and distributed objects</vt:lpstr>
      <vt:lpstr>Services standards</vt:lpstr>
      <vt:lpstr>Services scenario</vt:lpstr>
      <vt:lpstr>Automotive system</vt:lpstr>
      <vt:lpstr>Key points</vt:lpstr>
      <vt:lpstr>Key points</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Distributed Systems Architectures</dc:title>
  <dc:creator>USER</dc:creator>
  <cp:lastModifiedBy>USER</cp:lastModifiedBy>
  <cp:revision>1</cp:revision>
  <dcterms:created xsi:type="dcterms:W3CDTF">2011-12-04T05:45:05Z</dcterms:created>
  <dcterms:modified xsi:type="dcterms:W3CDTF">2011-12-04T05:47:12Z</dcterms:modified>
</cp:coreProperties>
</file>