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71AC9-8E67-4752-B43B-192D3553D5B8}" type="datetimeFigureOut">
              <a:rPr lang="bg-BG" smtClean="0"/>
              <a:t>4.12.2011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1107F-4C61-47D2-9616-67F1548E26C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79545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505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710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4915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5120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5427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6553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5734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5939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26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6144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6758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216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7065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7270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7475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7680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7987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8192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421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86019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507578" y="778371"/>
            <a:ext cx="3816569" cy="2595563"/>
          </a:xfrm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638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891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w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Real-time Software Design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13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69978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System elements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Sensor control processes</a:t>
            </a:r>
          </a:p>
          <a:p>
            <a:pPr lvl="1"/>
            <a:r>
              <a:rPr lang="en-GB"/>
              <a:t>Collect information from sensors. May buffer information collected in response to a sensor stimulus.</a:t>
            </a:r>
          </a:p>
          <a:p>
            <a:r>
              <a:rPr lang="en-GB"/>
              <a:t>Data processor</a:t>
            </a:r>
          </a:p>
          <a:p>
            <a:pPr lvl="1"/>
            <a:r>
              <a:rPr lang="en-GB"/>
              <a:t>Carries out processing of collected information and computes the system response.</a:t>
            </a:r>
          </a:p>
          <a:p>
            <a:r>
              <a:rPr lang="en-GB"/>
              <a:t>Actuator control processes</a:t>
            </a:r>
          </a:p>
          <a:p>
            <a:pPr lvl="1"/>
            <a:r>
              <a:rPr lang="en-GB"/>
              <a:t>Generates control signals for the actuators.</a:t>
            </a:r>
          </a:p>
        </p:txBody>
      </p:sp>
    </p:spTree>
    <p:extLst>
      <p:ext uri="{BB962C8B-B14F-4D97-AF65-F5344CB8AC3E}">
        <p14:creationId xmlns:p14="http://schemas.microsoft.com/office/powerpoint/2010/main" val="162222456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Real-time programming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18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Real-time programming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Hard-real time systems may have to programmed in assembly language to ensure that deadlines are met.</a:t>
            </a:r>
          </a:p>
          <a:p>
            <a:r>
              <a:rPr lang="en-GB"/>
              <a:t>Languages such as C allow efficient programs to be written but do not have constructs to support concurrency or shared resource management.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83634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Java as a real-time language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Java supports lightweight concurrency (threads and synchronized methods) and can be used for some soft real-time systems.</a:t>
            </a:r>
          </a:p>
          <a:p>
            <a:pPr>
              <a:lnSpc>
                <a:spcPct val="90000"/>
              </a:lnSpc>
            </a:pPr>
            <a:r>
              <a:rPr lang="en-GB" sz="2400"/>
              <a:t>Java 2.0 is not suitable for hard RT programming but real-time versions of Java are now available that address problems such as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Not possible to specify thread execution time;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Different timing in different virtual machines;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Uncontrollable garbage collection;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Not possible to discover queue sizes for shared resources;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Not possible to access system hardware;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Not possible to do space or timing analysis.</a:t>
            </a:r>
          </a:p>
          <a:p>
            <a:pPr lvl="1">
              <a:lnSpc>
                <a:spcPct val="90000"/>
              </a:lnSpc>
            </a:pPr>
            <a:endParaRPr lang="en-GB" sz="2000"/>
          </a:p>
          <a:p>
            <a:pPr>
              <a:lnSpc>
                <a:spcPct val="90000"/>
              </a:lnSpc>
            </a:pP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428754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System design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Design both the hardware and the software associated with system. Partition functions to either hardware or software.</a:t>
            </a:r>
          </a:p>
          <a:p>
            <a:r>
              <a:rPr lang="en-GB"/>
              <a:t>Design decisions should be made on the basis on non-functional system requirements.</a:t>
            </a:r>
          </a:p>
          <a:p>
            <a:r>
              <a:rPr lang="en-GB"/>
              <a:t>Hardware delivers better performance but potentially longer development and less scope for change.</a:t>
            </a:r>
          </a:p>
        </p:txBody>
      </p:sp>
    </p:spTree>
    <p:extLst>
      <p:ext uri="{BB962C8B-B14F-4D97-AF65-F5344CB8AC3E}">
        <p14:creationId xmlns:p14="http://schemas.microsoft.com/office/powerpoint/2010/main" val="397011140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R-T systems design process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Identify the stimuli to be processed and the required responses to these stimuli.</a:t>
            </a:r>
          </a:p>
          <a:p>
            <a:r>
              <a:rPr lang="en-GB"/>
              <a:t>For each stimulus and response, identify the timing constraints.</a:t>
            </a:r>
          </a:p>
          <a:p>
            <a:r>
              <a:rPr lang="en-GB"/>
              <a:t>Aggregate the stimulus and response processing into concurrent processes. A process may be associated with each class of stimulus and response.</a:t>
            </a:r>
          </a:p>
        </p:txBody>
      </p:sp>
    </p:spTree>
    <p:extLst>
      <p:ext uri="{BB962C8B-B14F-4D97-AF65-F5344CB8AC3E}">
        <p14:creationId xmlns:p14="http://schemas.microsoft.com/office/powerpoint/2010/main" val="286685392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R-T systems design process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Design algorithms to process each class of stimulus and response. These must meet the given timing requirements.</a:t>
            </a:r>
          </a:p>
          <a:p>
            <a:r>
              <a:rPr lang="en-GB"/>
              <a:t>Design a scheduling system which will ensure that processes are started in time to meet their deadlines.</a:t>
            </a:r>
          </a:p>
          <a:p>
            <a:r>
              <a:rPr lang="en-GB"/>
              <a:t>Integrate using a real-time operating system.</a:t>
            </a:r>
          </a:p>
        </p:txBody>
      </p:sp>
    </p:spTree>
    <p:extLst>
      <p:ext uri="{BB962C8B-B14F-4D97-AF65-F5344CB8AC3E}">
        <p14:creationId xmlns:p14="http://schemas.microsoft.com/office/powerpoint/2010/main" val="233797830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Timing constraints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May require extensive simulation and experiment to ensure that these are met by the system.</a:t>
            </a:r>
          </a:p>
          <a:p>
            <a:pPr>
              <a:lnSpc>
                <a:spcPct val="90000"/>
              </a:lnSpc>
            </a:pPr>
            <a:r>
              <a:rPr lang="en-GB"/>
              <a:t>May mean that certain design strategies such as object-oriented design cannot be used because of the additional overhead involved.</a:t>
            </a:r>
          </a:p>
          <a:p>
            <a:pPr>
              <a:lnSpc>
                <a:spcPct val="90000"/>
              </a:lnSpc>
            </a:pPr>
            <a:r>
              <a:rPr lang="en-GB"/>
              <a:t>May mean that low-level programming language features have to be used for performance reasons.</a:t>
            </a:r>
          </a:p>
        </p:txBody>
      </p:sp>
    </p:spTree>
    <p:extLst>
      <p:ext uri="{BB962C8B-B14F-4D97-AF65-F5344CB8AC3E}">
        <p14:creationId xmlns:p14="http://schemas.microsoft.com/office/powerpoint/2010/main" val="190615900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Real-time system modelling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0225" y="1600200"/>
            <a:ext cx="7805738" cy="4129088"/>
          </a:xfrm>
          <a:noFill/>
          <a:ln/>
        </p:spPr>
        <p:txBody>
          <a:bodyPr lIns="90840" tIns="44623" rIns="90840" bIns="44623"/>
          <a:lstStyle/>
          <a:p>
            <a:r>
              <a:rPr lang="en-GB" sz="2400"/>
              <a:t>The effect of a stimulus in a real-time system may trigger a transition from one state to another.</a:t>
            </a:r>
          </a:p>
          <a:p>
            <a:r>
              <a:rPr lang="en-GB" sz="2400"/>
              <a:t>Finite state machines can be used for modelling real-time systems.</a:t>
            </a:r>
          </a:p>
          <a:p>
            <a:r>
              <a:rPr lang="en-GB" sz="2400"/>
              <a:t>However, FSM models  lack structure. Even simple systems can have a complex model.</a:t>
            </a:r>
          </a:p>
          <a:p>
            <a:r>
              <a:rPr lang="en-GB" sz="2400"/>
              <a:t>The UML includes notations for defining state machine models</a:t>
            </a:r>
          </a:p>
          <a:p>
            <a:r>
              <a:rPr lang="en-GB" sz="2400"/>
              <a:t>See Chapter 8 for further examples of state machine models.</a:t>
            </a:r>
          </a:p>
        </p:txBody>
      </p:sp>
    </p:spTree>
    <p:extLst>
      <p:ext uri="{BB962C8B-B14F-4D97-AF65-F5344CB8AC3E}">
        <p14:creationId xmlns:p14="http://schemas.microsoft.com/office/powerpoint/2010/main" val="306552587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  <a:noFill/>
          <a:ln/>
        </p:spPr>
        <p:txBody>
          <a:bodyPr lIns="90840" tIns="44623" rIns="90840" bIns="44623"/>
          <a:lstStyle/>
          <a:p>
            <a:r>
              <a:rPr lang="en-GB" dirty="0"/>
              <a:t>Petrol pump state model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457200" y="1600200"/>
            <a:ext cx="8458200" cy="4876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6630" name="Picture 6" descr="15.3 PetrolPumpState(13.3).eps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752600"/>
            <a:ext cx="6477000" cy="449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47278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To explain the concept of a real-time system and why these systems are usually implemented as concurrent processes</a:t>
            </a:r>
          </a:p>
          <a:p>
            <a:pPr>
              <a:lnSpc>
                <a:spcPct val="90000"/>
              </a:lnSpc>
            </a:pPr>
            <a:r>
              <a:rPr lang="en-GB"/>
              <a:t>To describe a design process for real-time systems</a:t>
            </a:r>
          </a:p>
          <a:p>
            <a:pPr>
              <a:lnSpc>
                <a:spcPct val="90000"/>
              </a:lnSpc>
            </a:pPr>
            <a:r>
              <a:rPr lang="en-GB"/>
              <a:t>To explain the role of a real-time operating system</a:t>
            </a:r>
          </a:p>
          <a:p>
            <a:pPr>
              <a:lnSpc>
                <a:spcPct val="90000"/>
              </a:lnSpc>
            </a:pPr>
            <a:r>
              <a:rPr lang="en-GB"/>
              <a:t>To introduce generic process architectures for monitoring and control and data acquisition systems</a:t>
            </a: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49687723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Real-time operating systems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Real-time operating systems are specialised operating systems which manage the processes in the RTS.</a:t>
            </a:r>
          </a:p>
          <a:p>
            <a:r>
              <a:rPr lang="en-GB" sz="2400"/>
              <a:t>Responsible for process management and </a:t>
            </a:r>
            <a:br>
              <a:rPr lang="en-GB" sz="2400"/>
            </a:br>
            <a:r>
              <a:rPr lang="en-GB" sz="2400"/>
              <a:t>resource (processor and memory) allocation.</a:t>
            </a:r>
          </a:p>
          <a:p>
            <a:r>
              <a:rPr lang="en-GB" sz="2400"/>
              <a:t>May be based on a standard kernel which </a:t>
            </a:r>
            <a:br>
              <a:rPr lang="en-GB" sz="2400"/>
            </a:br>
            <a:r>
              <a:rPr lang="en-GB" sz="2400"/>
              <a:t>is used unchanged or modified for a particular </a:t>
            </a:r>
            <a:br>
              <a:rPr lang="en-GB" sz="2400"/>
            </a:br>
            <a:r>
              <a:rPr lang="en-GB" sz="2400"/>
              <a:t>application.</a:t>
            </a:r>
          </a:p>
          <a:p>
            <a:r>
              <a:rPr lang="en-GB" sz="2400"/>
              <a:t>Do not normally include facilities such as file management.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7970838" y="6424613"/>
            <a:ext cx="28098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9124" tIns="27092" rIns="19124" bIns="27092"/>
          <a:lstStyle/>
          <a:p>
            <a:pPr defTabSz="917575">
              <a:lnSpc>
                <a:spcPts val="1200"/>
              </a:lnSpc>
            </a:pPr>
            <a:r>
              <a:rPr lang="en-GB" sz="1000">
                <a:solidFill>
                  <a:srgbClr val="000000"/>
                </a:solidFill>
                <a:latin typeface="Helvetica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78535307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Operating system components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Real-time clock</a:t>
            </a:r>
          </a:p>
          <a:p>
            <a:pPr lvl="1"/>
            <a:r>
              <a:rPr lang="en-GB" sz="2000"/>
              <a:t>Provides information for process scheduling.</a:t>
            </a:r>
          </a:p>
          <a:p>
            <a:r>
              <a:rPr lang="en-GB" sz="2400"/>
              <a:t>Interrupt handler</a:t>
            </a:r>
          </a:p>
          <a:p>
            <a:pPr lvl="1"/>
            <a:r>
              <a:rPr lang="en-GB" sz="2000"/>
              <a:t>Manages aperiodic requests for service.</a:t>
            </a:r>
          </a:p>
          <a:p>
            <a:r>
              <a:rPr lang="en-GB" sz="2400"/>
              <a:t>Scheduler</a:t>
            </a:r>
          </a:p>
          <a:p>
            <a:pPr lvl="1"/>
            <a:r>
              <a:rPr lang="en-GB" sz="2000"/>
              <a:t>Chooses the next process to be run.</a:t>
            </a:r>
          </a:p>
          <a:p>
            <a:r>
              <a:rPr lang="en-GB" sz="2400"/>
              <a:t>Resource manager</a:t>
            </a:r>
          </a:p>
          <a:p>
            <a:pPr lvl="1"/>
            <a:r>
              <a:rPr lang="en-GB" sz="2000"/>
              <a:t>Allocates memory and processor resources.</a:t>
            </a:r>
          </a:p>
          <a:p>
            <a:r>
              <a:rPr lang="en-GB" sz="2400"/>
              <a:t>Dispatcher</a:t>
            </a:r>
          </a:p>
          <a:p>
            <a:pPr lvl="1"/>
            <a:r>
              <a:rPr lang="en-GB" sz="2000"/>
              <a:t>Starts process execution.</a:t>
            </a:r>
          </a:p>
        </p:txBody>
      </p:sp>
    </p:spTree>
    <p:extLst>
      <p:ext uri="{BB962C8B-B14F-4D97-AF65-F5344CB8AC3E}">
        <p14:creationId xmlns:p14="http://schemas.microsoft.com/office/powerpoint/2010/main" val="347168644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Non-stop system components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Configuration manager</a:t>
            </a:r>
          </a:p>
          <a:p>
            <a:pPr lvl="1"/>
            <a:r>
              <a:rPr lang="en-GB" sz="2000"/>
              <a:t>Responsible for the dynamic reconfiguration of the system </a:t>
            </a:r>
            <a:br>
              <a:rPr lang="en-GB" sz="2000"/>
            </a:br>
            <a:r>
              <a:rPr lang="en-GB" sz="2000"/>
              <a:t>software and hardware. Hardware modules may be replaced and software upgraded without stopping the systems.</a:t>
            </a:r>
          </a:p>
          <a:p>
            <a:r>
              <a:rPr lang="en-GB" sz="2400"/>
              <a:t>Fault manager</a:t>
            </a:r>
          </a:p>
          <a:p>
            <a:pPr lvl="1"/>
            <a:r>
              <a:rPr lang="en-GB" sz="2000"/>
              <a:t>Responsible for detecting software and hardware faults and </a:t>
            </a:r>
            <a:br>
              <a:rPr lang="en-GB" sz="2000"/>
            </a:br>
            <a:r>
              <a:rPr lang="en-GB" sz="2000"/>
              <a:t>taking appropriate actions (e.g. switching to backup disks) to ensure that the system continues in operation.</a:t>
            </a:r>
          </a:p>
        </p:txBody>
      </p:sp>
    </p:spTree>
    <p:extLst>
      <p:ext uri="{BB962C8B-B14F-4D97-AF65-F5344CB8AC3E}">
        <p14:creationId xmlns:p14="http://schemas.microsoft.com/office/powerpoint/2010/main" val="349431888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en-GB" dirty="0"/>
              <a:t>Real-time OS components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1143000" y="1600200"/>
            <a:ext cx="6858000" cy="4876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41993" name="Picture 9" descr="15.4 RTOSComponents(13.4).eps 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76400"/>
            <a:ext cx="4876800" cy="466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46203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Process priority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The processing of some types of stimuli must </a:t>
            </a:r>
            <a:br>
              <a:rPr lang="en-GB" sz="2400"/>
            </a:br>
            <a:r>
              <a:rPr lang="en-GB" sz="2400"/>
              <a:t>sometimes take priority.</a:t>
            </a:r>
          </a:p>
          <a:p>
            <a:r>
              <a:rPr lang="en-GB" sz="2400"/>
              <a:t>Interrupt level priority. Highest priority which is </a:t>
            </a:r>
            <a:br>
              <a:rPr lang="en-GB" sz="2400"/>
            </a:br>
            <a:r>
              <a:rPr lang="en-GB" sz="2400"/>
              <a:t>allocated to processes requiring a very fast </a:t>
            </a:r>
            <a:br>
              <a:rPr lang="en-GB" sz="2400"/>
            </a:br>
            <a:r>
              <a:rPr lang="en-GB" sz="2400"/>
              <a:t>response.</a:t>
            </a:r>
          </a:p>
          <a:p>
            <a:r>
              <a:rPr lang="en-GB" sz="2400"/>
              <a:t>Clock level priority. Allocated to periodic </a:t>
            </a:r>
            <a:br>
              <a:rPr lang="en-GB" sz="2400"/>
            </a:br>
            <a:r>
              <a:rPr lang="en-GB" sz="2400"/>
              <a:t>processes.</a:t>
            </a:r>
          </a:p>
          <a:p>
            <a:r>
              <a:rPr lang="en-GB" sz="2400"/>
              <a:t>Within these, further levels of priority may be </a:t>
            </a:r>
            <a:br>
              <a:rPr lang="en-GB" sz="2400"/>
            </a:br>
            <a:r>
              <a:rPr lang="en-GB" sz="2400"/>
              <a:t>assigned.</a:t>
            </a:r>
          </a:p>
        </p:txBody>
      </p:sp>
    </p:spTree>
    <p:extLst>
      <p:ext uri="{BB962C8B-B14F-4D97-AF65-F5344CB8AC3E}">
        <p14:creationId xmlns:p14="http://schemas.microsoft.com/office/powerpoint/2010/main" val="112073228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Interrupt servicing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Control is transferred  automatically to a </a:t>
            </a:r>
            <a:br>
              <a:rPr lang="en-GB" sz="2400"/>
            </a:br>
            <a:r>
              <a:rPr lang="en-GB" sz="2400"/>
              <a:t>pre-determined memory location.</a:t>
            </a:r>
          </a:p>
          <a:p>
            <a:r>
              <a:rPr lang="en-GB" sz="2400"/>
              <a:t>This location contains an instruction to jump to </a:t>
            </a:r>
            <a:br>
              <a:rPr lang="en-GB" sz="2400"/>
            </a:br>
            <a:r>
              <a:rPr lang="en-GB" sz="2400"/>
              <a:t>an interrupt service routine.</a:t>
            </a:r>
          </a:p>
          <a:p>
            <a:r>
              <a:rPr lang="en-GB" sz="2400"/>
              <a:t>Further interrupts are disabled, the interrupt </a:t>
            </a:r>
            <a:br>
              <a:rPr lang="en-GB" sz="2400"/>
            </a:br>
            <a:r>
              <a:rPr lang="en-GB" sz="2400"/>
              <a:t>serviced and control returned to the interrupted </a:t>
            </a:r>
            <a:br>
              <a:rPr lang="en-GB" sz="2400"/>
            </a:br>
            <a:r>
              <a:rPr lang="en-GB" sz="2400"/>
              <a:t>process.</a:t>
            </a:r>
          </a:p>
          <a:p>
            <a:r>
              <a:rPr lang="en-GB" sz="2400"/>
              <a:t>Interrupt service routines MUST be short, </a:t>
            </a:r>
            <a:br>
              <a:rPr lang="en-GB" sz="2400"/>
            </a:br>
            <a:r>
              <a:rPr lang="en-GB" sz="2400"/>
              <a:t>simple and fast.</a:t>
            </a:r>
          </a:p>
        </p:txBody>
      </p:sp>
    </p:spTree>
    <p:extLst>
      <p:ext uri="{BB962C8B-B14F-4D97-AF65-F5344CB8AC3E}">
        <p14:creationId xmlns:p14="http://schemas.microsoft.com/office/powerpoint/2010/main" val="413996697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Periodic process servicing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In most real-time systems, there will be several </a:t>
            </a:r>
            <a:br>
              <a:rPr lang="en-GB" sz="2400"/>
            </a:br>
            <a:r>
              <a:rPr lang="en-GB" sz="2400"/>
              <a:t>classes of periodic process, each with different </a:t>
            </a:r>
            <a:br>
              <a:rPr lang="en-GB" sz="2400"/>
            </a:br>
            <a:r>
              <a:rPr lang="en-GB" sz="2400"/>
              <a:t>periods (the time between executions), </a:t>
            </a:r>
            <a:br>
              <a:rPr lang="en-GB" sz="2400"/>
            </a:br>
            <a:r>
              <a:rPr lang="en-GB" sz="2400"/>
              <a:t>execution times and deadlines (the time by </a:t>
            </a:r>
            <a:br>
              <a:rPr lang="en-GB" sz="2400"/>
            </a:br>
            <a:r>
              <a:rPr lang="en-GB" sz="2400"/>
              <a:t>which processing must be completed).</a:t>
            </a:r>
          </a:p>
          <a:p>
            <a:r>
              <a:rPr lang="en-GB" sz="2400"/>
              <a:t>The real-time clock ticks periodically and each </a:t>
            </a:r>
            <a:br>
              <a:rPr lang="en-GB" sz="2400"/>
            </a:br>
            <a:r>
              <a:rPr lang="en-GB" sz="2400"/>
              <a:t>tick causes an interrupt which schedules the </a:t>
            </a:r>
            <a:br>
              <a:rPr lang="en-GB" sz="2400"/>
            </a:br>
            <a:r>
              <a:rPr lang="en-GB" sz="2400"/>
              <a:t>process manager for periodic processes.</a:t>
            </a:r>
          </a:p>
          <a:p>
            <a:r>
              <a:rPr lang="en-GB" sz="2400"/>
              <a:t>The process manager selects a process which </a:t>
            </a:r>
            <a:br>
              <a:rPr lang="en-GB" sz="2400"/>
            </a:br>
            <a:r>
              <a:rPr lang="en-GB" sz="2400"/>
              <a:t>is ready for execution.</a:t>
            </a:r>
          </a:p>
        </p:txBody>
      </p:sp>
    </p:spTree>
    <p:extLst>
      <p:ext uri="{BB962C8B-B14F-4D97-AF65-F5344CB8AC3E}">
        <p14:creationId xmlns:p14="http://schemas.microsoft.com/office/powerpoint/2010/main" val="141765014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Process management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Concerned with managing the set of concurrent processes.</a:t>
            </a:r>
          </a:p>
          <a:p>
            <a:pPr>
              <a:lnSpc>
                <a:spcPct val="90000"/>
              </a:lnSpc>
            </a:pPr>
            <a:r>
              <a:rPr lang="en-GB"/>
              <a:t>Periodic processes are executed at pre-specified time intervals.</a:t>
            </a:r>
          </a:p>
          <a:p>
            <a:pPr>
              <a:lnSpc>
                <a:spcPct val="90000"/>
              </a:lnSpc>
            </a:pPr>
            <a:r>
              <a:rPr lang="en-GB"/>
              <a:t>The RTOS uses the real-time clock to determine when to execute a process taking into account:</a:t>
            </a:r>
          </a:p>
          <a:p>
            <a:pPr lvl="1">
              <a:lnSpc>
                <a:spcPct val="90000"/>
              </a:lnSpc>
            </a:pPr>
            <a:r>
              <a:rPr lang="en-GB"/>
              <a:t>Process period - time between executions.</a:t>
            </a:r>
          </a:p>
          <a:p>
            <a:pPr lvl="1">
              <a:lnSpc>
                <a:spcPct val="90000"/>
              </a:lnSpc>
            </a:pPr>
            <a:r>
              <a:rPr lang="en-GB"/>
              <a:t>Process deadline - the time by which processing must be complete.</a:t>
            </a:r>
          </a:p>
        </p:txBody>
      </p:sp>
    </p:spTree>
    <p:extLst>
      <p:ext uri="{BB962C8B-B14F-4D97-AF65-F5344CB8AC3E}">
        <p14:creationId xmlns:p14="http://schemas.microsoft.com/office/powerpoint/2010/main" val="2948811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RTE process management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81000" y="2514600"/>
            <a:ext cx="8458200" cy="2514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50181" name="Picture 5" descr="15.5 ProcessStartup(13.5).eps 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0"/>
            <a:ext cx="7848600" cy="119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573488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Process switching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The scheduler chooses the next process to be executed by the processor. This depends on a scheduling strategy which may take the process priority into account.</a:t>
            </a:r>
          </a:p>
          <a:p>
            <a:pPr>
              <a:lnSpc>
                <a:spcPct val="90000"/>
              </a:lnSpc>
            </a:pPr>
            <a:r>
              <a:rPr lang="en-GB"/>
              <a:t>The resource manager allocates memory and a processor for the process to be executed.</a:t>
            </a:r>
          </a:p>
          <a:p>
            <a:pPr>
              <a:lnSpc>
                <a:spcPct val="90000"/>
              </a:lnSpc>
            </a:pPr>
            <a:r>
              <a:rPr lang="en-GB"/>
              <a:t>The dispatcher takes the process from ready list, loads it onto a processor and starts execution.</a:t>
            </a:r>
          </a:p>
        </p:txBody>
      </p:sp>
    </p:spTree>
    <p:extLst>
      <p:ext uri="{BB962C8B-B14F-4D97-AF65-F5344CB8AC3E}">
        <p14:creationId xmlns:p14="http://schemas.microsoft.com/office/powerpoint/2010/main" val="123896206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Topics covered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System design</a:t>
            </a:r>
          </a:p>
          <a:p>
            <a:r>
              <a:rPr lang="en-GB"/>
              <a:t>Real-time operating systems</a:t>
            </a:r>
          </a:p>
          <a:p>
            <a:r>
              <a:rPr lang="en-GB"/>
              <a:t>Monitoring and control systems</a:t>
            </a:r>
          </a:p>
          <a:p>
            <a:r>
              <a:rPr lang="en-GB"/>
              <a:t>Data acquisition systems</a:t>
            </a:r>
          </a:p>
        </p:txBody>
      </p:sp>
    </p:spTree>
    <p:extLst>
      <p:ext uri="{BB962C8B-B14F-4D97-AF65-F5344CB8AC3E}">
        <p14:creationId xmlns:p14="http://schemas.microsoft.com/office/powerpoint/2010/main" val="265774357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Scheduling strategies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Non pre-emptive scheduling</a:t>
            </a:r>
          </a:p>
          <a:p>
            <a:pPr lvl="1"/>
            <a:r>
              <a:rPr lang="en-GB" sz="2000"/>
              <a:t>Once a process has been scheduled for execution, it runs to completion or until it is blocked for some reason (e.g. waiting for I/O).</a:t>
            </a:r>
          </a:p>
          <a:p>
            <a:r>
              <a:rPr lang="en-GB" sz="2400"/>
              <a:t>Pre-emptive scheduling</a:t>
            </a:r>
          </a:p>
          <a:p>
            <a:pPr lvl="1"/>
            <a:r>
              <a:rPr lang="en-GB" sz="2000"/>
              <a:t>The execution of an executing processes may be stopped if a higher priority process requires service.</a:t>
            </a:r>
          </a:p>
          <a:p>
            <a:r>
              <a:rPr lang="en-GB" sz="2400"/>
              <a:t>Scheduling algorithms</a:t>
            </a:r>
          </a:p>
          <a:p>
            <a:pPr lvl="1"/>
            <a:r>
              <a:rPr lang="en-GB" sz="2000"/>
              <a:t>Round-robin;</a:t>
            </a:r>
          </a:p>
          <a:p>
            <a:pPr lvl="1"/>
            <a:r>
              <a:rPr lang="en-GB" sz="2000"/>
              <a:t>Rate monotonic;</a:t>
            </a:r>
          </a:p>
          <a:p>
            <a:pPr lvl="1"/>
            <a:r>
              <a:rPr lang="en-GB" sz="2000"/>
              <a:t>Shortest deadline first.</a:t>
            </a:r>
          </a:p>
        </p:txBody>
      </p:sp>
    </p:spTree>
    <p:extLst>
      <p:ext uri="{BB962C8B-B14F-4D97-AF65-F5344CB8AC3E}">
        <p14:creationId xmlns:p14="http://schemas.microsoft.com/office/powerpoint/2010/main" val="5007495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Monitoring and control systems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Important class of real-time systems. </a:t>
            </a:r>
          </a:p>
          <a:p>
            <a:r>
              <a:rPr lang="en-GB"/>
              <a:t>Continuously check sensors and take actions </a:t>
            </a:r>
            <a:br>
              <a:rPr lang="en-GB"/>
            </a:br>
            <a:r>
              <a:rPr lang="en-GB"/>
              <a:t>depending on sensor values.</a:t>
            </a:r>
          </a:p>
          <a:p>
            <a:r>
              <a:rPr lang="en-GB"/>
              <a:t>Monitoring systems examine sensors and </a:t>
            </a:r>
            <a:br>
              <a:rPr lang="en-GB"/>
            </a:br>
            <a:r>
              <a:rPr lang="en-GB"/>
              <a:t>report their results.</a:t>
            </a:r>
          </a:p>
          <a:p>
            <a:r>
              <a:rPr lang="en-GB"/>
              <a:t>Control systems take sensor values and control hardware actuators.</a:t>
            </a:r>
          </a:p>
        </p:txBody>
      </p:sp>
    </p:spTree>
    <p:extLst>
      <p:ext uri="{BB962C8B-B14F-4D97-AF65-F5344CB8AC3E}">
        <p14:creationId xmlns:p14="http://schemas.microsoft.com/office/powerpoint/2010/main" val="411023170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304800" y="15240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Generic architecture</a:t>
            </a:r>
          </a:p>
        </p:txBody>
      </p:sp>
      <p:pic>
        <p:nvPicPr>
          <p:cNvPr id="64520" name="Picture 8" descr="15.6 MonControlArch.eps       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00"/>
            <a:ext cx="7391400" cy="374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0677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Burglar alarm system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 system is required to monitor sensors on doors and windows to detect the presence of intruders in a building.</a:t>
            </a:r>
          </a:p>
          <a:p>
            <a:r>
              <a:rPr lang="en-GB"/>
              <a:t>When a sensor indicates a break-in, the system switches on lights around the area and calls police automatically.</a:t>
            </a:r>
          </a:p>
          <a:p>
            <a:r>
              <a:rPr lang="en-GB"/>
              <a:t>The system should include provision for operation without a mains power supply.</a:t>
            </a:r>
          </a:p>
        </p:txBody>
      </p:sp>
    </p:spTree>
    <p:extLst>
      <p:ext uri="{BB962C8B-B14F-4D97-AF65-F5344CB8AC3E}">
        <p14:creationId xmlns:p14="http://schemas.microsoft.com/office/powerpoint/2010/main" val="4284964973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Burglar alarm system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400"/>
              <a:t>Sensors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Movement detectors, window sensors, door sensors;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50 window sensors, 30 door sensors and 200 movement </a:t>
            </a:r>
            <a:br>
              <a:rPr lang="en-GB" sz="2000"/>
            </a:br>
            <a:r>
              <a:rPr lang="en-GB" sz="2000"/>
              <a:t>detectors;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Voltage drop sensor.</a:t>
            </a:r>
          </a:p>
          <a:p>
            <a:pPr>
              <a:lnSpc>
                <a:spcPct val="90000"/>
              </a:lnSpc>
            </a:pPr>
            <a:r>
              <a:rPr lang="en-GB" sz="2400"/>
              <a:t>Actions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When an intruder is detected, police are called </a:t>
            </a:r>
            <a:br>
              <a:rPr lang="en-GB" sz="2000"/>
            </a:br>
            <a:r>
              <a:rPr lang="en-GB" sz="2000"/>
              <a:t>automatically;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Lights are switched on in rooms with active sensors;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An audible alarm is switched on;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The system switches automatically to backup power when a voltage drop is detected.</a:t>
            </a:r>
          </a:p>
        </p:txBody>
      </p:sp>
    </p:spTree>
    <p:extLst>
      <p:ext uri="{BB962C8B-B14F-4D97-AF65-F5344CB8AC3E}">
        <p14:creationId xmlns:p14="http://schemas.microsoft.com/office/powerpoint/2010/main" val="233267262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The R-T system design process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Identify stimuli and associated responses.</a:t>
            </a:r>
          </a:p>
          <a:p>
            <a:r>
              <a:rPr lang="en-GB" sz="2400"/>
              <a:t>Define the timing constraints associated with </a:t>
            </a:r>
            <a:br>
              <a:rPr lang="en-GB" sz="2400"/>
            </a:br>
            <a:r>
              <a:rPr lang="en-GB" sz="2400"/>
              <a:t>each stimulus and response.</a:t>
            </a:r>
          </a:p>
          <a:p>
            <a:r>
              <a:rPr lang="en-GB" sz="2400"/>
              <a:t>Allocate system functions to concurrent </a:t>
            </a:r>
            <a:br>
              <a:rPr lang="en-GB" sz="2400"/>
            </a:br>
            <a:r>
              <a:rPr lang="en-GB" sz="2400"/>
              <a:t>processes.</a:t>
            </a:r>
          </a:p>
          <a:p>
            <a:r>
              <a:rPr lang="en-GB" sz="2400"/>
              <a:t>Design algorithms for stimulus processing and </a:t>
            </a:r>
            <a:br>
              <a:rPr lang="en-GB" sz="2400"/>
            </a:br>
            <a:r>
              <a:rPr lang="en-GB" sz="2400"/>
              <a:t>response generation.</a:t>
            </a:r>
          </a:p>
          <a:p>
            <a:r>
              <a:rPr lang="en-GB" sz="2400"/>
              <a:t>Design a scheduling system which ensures that </a:t>
            </a:r>
            <a:br>
              <a:rPr lang="en-GB" sz="2400"/>
            </a:br>
            <a:r>
              <a:rPr lang="en-GB" sz="2400"/>
              <a:t>processes will always be scheduled to meet </a:t>
            </a:r>
            <a:br>
              <a:rPr lang="en-GB" sz="2400"/>
            </a:br>
            <a:r>
              <a:rPr lang="en-GB" sz="2400"/>
              <a:t>their deadlines.</a:t>
            </a:r>
          </a:p>
        </p:txBody>
      </p:sp>
    </p:spTree>
    <p:extLst>
      <p:ext uri="{BB962C8B-B14F-4D97-AF65-F5344CB8AC3E}">
        <p14:creationId xmlns:p14="http://schemas.microsoft.com/office/powerpoint/2010/main" val="76586502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Stimuli to be processed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Power failure</a:t>
            </a:r>
          </a:p>
          <a:p>
            <a:pPr lvl="1"/>
            <a:r>
              <a:rPr lang="en-GB"/>
              <a:t>Generated aperiodically by a circuit monitor. When received, the system must switch to backup power within 50 ms.</a:t>
            </a:r>
          </a:p>
          <a:p>
            <a:r>
              <a:rPr lang="en-GB"/>
              <a:t>Intruder alarm</a:t>
            </a:r>
          </a:p>
          <a:p>
            <a:pPr lvl="1"/>
            <a:r>
              <a:rPr lang="en-GB"/>
              <a:t>Stimulus generated by system sensors. Response is to call the police, switch on building lights and the audible alarm.</a:t>
            </a:r>
          </a:p>
        </p:txBody>
      </p:sp>
    </p:spTree>
    <p:extLst>
      <p:ext uri="{BB962C8B-B14F-4D97-AF65-F5344CB8AC3E}">
        <p14:creationId xmlns:p14="http://schemas.microsoft.com/office/powerpoint/2010/main" val="3117030537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2286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332656"/>
            <a:ext cx="8229600" cy="1143000"/>
          </a:xfrm>
        </p:spPr>
        <p:txBody>
          <a:bodyPr/>
          <a:lstStyle/>
          <a:p>
            <a:r>
              <a:rPr lang="en-GB"/>
              <a:t>Timing requirements</a:t>
            </a:r>
          </a:p>
        </p:txBody>
      </p:sp>
      <p:graphicFrame>
        <p:nvGraphicFramePr>
          <p:cNvPr id="952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271119"/>
              </p:ext>
            </p:extLst>
          </p:nvPr>
        </p:nvGraphicFramePr>
        <p:xfrm>
          <a:off x="-400844" y="980728"/>
          <a:ext cx="9717088" cy="54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5486400" imgH="3688080" progId="Word.Document.8">
                  <p:embed/>
                </p:oleObj>
              </mc:Choice>
              <mc:Fallback>
                <p:oleObj name="Document" r:id="rId3" imgW="5486400" imgH="368808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00844" y="980728"/>
                        <a:ext cx="9717088" cy="54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12230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US" dirty="0"/>
              <a:t>Burglar alarm system processes</a:t>
            </a: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9333" name="Picture 5" descr="15.8 AlarmProcArch(13.7*).eps 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76400"/>
            <a:ext cx="5410200" cy="440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5313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8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dirty="0" err="1"/>
              <a:t>Building_monitor</a:t>
            </a:r>
            <a:r>
              <a:rPr lang="en-GB" dirty="0"/>
              <a:t> process 1 </a:t>
            </a:r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609600" y="1717675"/>
            <a:ext cx="6156325" cy="434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class BuildingMonitor extends Thread {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BuildingSensor win, door, move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Siren 	siren = new Siren ()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Lights 	lights = new Lights ()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Synthesizer synthesizer = new Synthesizer ()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DoorSensors doors = new DoorSensors (30)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WindowSensors 	windows = new WindowSensors (50)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MovementSensors movements = new MovementSensors (200)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PowerMonitor pm = new PowerMonitor () ;</a:t>
            </a:r>
          </a:p>
          <a:p>
            <a:endParaRPr lang="en-US" sz="1400">
              <a:solidFill>
                <a:srgbClr val="242424"/>
              </a:solidFill>
              <a:latin typeface="Arial" charset="0"/>
            </a:endParaRP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BuildingMonitor() 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{	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	// initialise all the sensors and start the processes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	siren.start () ; lights.start ()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	synthesizer.start () ; windows.start ()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	doors.start () ; movements.start () ; pm.start () ;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}</a:t>
            </a:r>
          </a:p>
          <a:p>
            <a:r>
              <a:rPr lang="en-US" sz="1400">
                <a:solidFill>
                  <a:srgbClr val="242424"/>
                </a:solidFill>
                <a:latin typeface="Arial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01361874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Real-time systems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Systems which monitor and control their </a:t>
            </a:r>
            <a:br>
              <a:rPr lang="en-GB"/>
            </a:br>
            <a:r>
              <a:rPr lang="en-GB"/>
              <a:t>environment.</a:t>
            </a:r>
          </a:p>
          <a:p>
            <a:r>
              <a:rPr lang="en-GB"/>
              <a:t>Inevitably associated with hardware devices</a:t>
            </a:r>
          </a:p>
          <a:p>
            <a:pPr lvl="1"/>
            <a:r>
              <a:rPr lang="en-GB">
                <a:solidFill>
                  <a:schemeClr val="accent1"/>
                </a:solidFill>
              </a:rPr>
              <a:t>Sensors</a:t>
            </a:r>
            <a:r>
              <a:rPr lang="en-GB"/>
              <a:t>: Collect data from the system environment;</a:t>
            </a:r>
          </a:p>
          <a:p>
            <a:pPr lvl="1"/>
            <a:r>
              <a:rPr lang="en-GB">
                <a:solidFill>
                  <a:schemeClr val="accent1"/>
                </a:solidFill>
              </a:rPr>
              <a:t>Actuators</a:t>
            </a:r>
            <a:r>
              <a:rPr lang="en-GB"/>
              <a:t>: Change (in some way) the system's </a:t>
            </a:r>
            <a:br>
              <a:rPr lang="en-GB"/>
            </a:br>
            <a:r>
              <a:rPr lang="en-GB"/>
              <a:t>environment;</a:t>
            </a:r>
          </a:p>
          <a:p>
            <a:r>
              <a:rPr lang="en-GB"/>
              <a:t>Time is critical. Real-time systems MUST </a:t>
            </a:r>
            <a:br>
              <a:rPr lang="en-GB"/>
            </a:br>
            <a:r>
              <a:rPr lang="en-GB"/>
              <a:t>respond within specified times.</a:t>
            </a:r>
          </a:p>
        </p:txBody>
      </p:sp>
    </p:spTree>
    <p:extLst>
      <p:ext uri="{BB962C8B-B14F-4D97-AF65-F5344CB8AC3E}">
        <p14:creationId xmlns:p14="http://schemas.microsoft.com/office/powerpoint/2010/main" val="2757789769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US" dirty="0"/>
              <a:t>Building monitor process 2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228600" y="1600200"/>
            <a:ext cx="8458200" cy="4800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public void run () 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{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int room = 0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while (true)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{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// poll the movement sensors at least twice per second (400 Hz)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move = movements.getVal ()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// poll the window sensors at least twice/second (100 Hz)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win = windows.getVal ()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// poll the door sensors at least twice per second (60 Hz)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door = doors.getVal () ;		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if (move.sensorVal == 1 | door.sensorVal == 1 | win.sensorVal == 1)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	{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		// a sensor has indicated an intruder 			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		if (move.sensorVal == 1) 	room = move.room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		if (door.sensorVal == 1) 	room = door.room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		if (win.sensorVal == 1 ) 		room = win.room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		lights.on (room) ; siren.on () ; synthesizer.on (room)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		break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		}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}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endParaRPr lang="en-US" sz="1400">
              <a:solidFill>
                <a:srgbClr val="242424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1165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Building_monitor process 3 </a:t>
            </a:r>
          </a:p>
        </p:txBody>
      </p:sp>
      <p:sp>
        <p:nvSpPr>
          <p:cNvPr id="91144" name="Rectangle 8"/>
          <p:cNvSpPr>
            <a:spLocks noChangeArrowheads="1"/>
          </p:cNvSpPr>
          <p:nvPr/>
        </p:nvSpPr>
        <p:spPr bwMode="auto">
          <a:xfrm>
            <a:off x="228600" y="2133600"/>
            <a:ext cx="8458200" cy="3657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lights.shutdown () ; siren.shutdown () ; synthesizer.shutdown ()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windows.shutdown () ; doors.shutdown () ; movements.shutdown () ;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	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	} // run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r>
              <a:rPr lang="en-US" sz="1400">
                <a:solidFill>
                  <a:srgbClr val="242424"/>
                </a:solidFill>
                <a:latin typeface="Arial" charset="0"/>
              </a:rPr>
              <a:t>} //BuildingMonitor</a:t>
            </a:r>
          </a:p>
          <a:p>
            <a:pPr>
              <a:tabLst>
                <a:tab pos="458788" algn="l"/>
                <a:tab pos="917575" algn="l"/>
                <a:tab pos="1376363" algn="l"/>
                <a:tab pos="1836738" algn="l"/>
                <a:tab pos="2279650" algn="l"/>
                <a:tab pos="2738438" algn="l"/>
              </a:tabLst>
            </a:pPr>
            <a:endParaRPr lang="en-US" sz="1400">
              <a:solidFill>
                <a:srgbClr val="242424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613001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Control systems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A burglar alarm system is primarily a monitoring system. It collects data from sensors but no real-time actuator control.</a:t>
            </a:r>
          </a:p>
          <a:p>
            <a:pPr>
              <a:lnSpc>
                <a:spcPct val="90000"/>
              </a:lnSpc>
            </a:pPr>
            <a:r>
              <a:rPr lang="en-GB"/>
              <a:t>Control systems are similar but, in response to sensor values,  the system sends control signals to actuators.</a:t>
            </a:r>
          </a:p>
          <a:p>
            <a:pPr>
              <a:lnSpc>
                <a:spcPct val="90000"/>
              </a:lnSpc>
            </a:pPr>
            <a:r>
              <a:rPr lang="en-GB"/>
              <a:t>An example of a monitoring and control system is a system that monitors temperature and switches heaters on and off.</a:t>
            </a:r>
          </a:p>
        </p:txBody>
      </p:sp>
    </p:spTree>
    <p:extLst>
      <p:ext uri="{BB962C8B-B14F-4D97-AF65-F5344CB8AC3E}">
        <p14:creationId xmlns:p14="http://schemas.microsoft.com/office/powerpoint/2010/main" val="2750504853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  <a:noFill/>
          <a:ln/>
        </p:spPr>
        <p:txBody>
          <a:bodyPr lIns="90840" tIns="44623" rIns="90840" bIns="44623"/>
          <a:lstStyle/>
          <a:p>
            <a:r>
              <a:rPr lang="en-GB" dirty="0"/>
              <a:t>A temperature control system</a:t>
            </a: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990600" y="1600200"/>
            <a:ext cx="7162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69638" name="Picture 6" descr="15.10 TempContrlSys(13.9*).eps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57800" cy="415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40528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Data acquisition systems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Collect data from sensors for subsequent </a:t>
            </a:r>
            <a:br>
              <a:rPr lang="en-GB" sz="2400"/>
            </a:br>
            <a:r>
              <a:rPr lang="en-GB" sz="2400"/>
              <a:t>processing and analysis.</a:t>
            </a:r>
          </a:p>
          <a:p>
            <a:r>
              <a:rPr lang="en-GB" sz="2400"/>
              <a:t>Data collection processes and processing </a:t>
            </a:r>
            <a:br>
              <a:rPr lang="en-GB" sz="2400"/>
            </a:br>
            <a:r>
              <a:rPr lang="en-GB" sz="2400"/>
              <a:t>processes may have different periods and </a:t>
            </a:r>
            <a:br>
              <a:rPr lang="en-GB" sz="2400"/>
            </a:br>
            <a:r>
              <a:rPr lang="en-GB" sz="2400"/>
              <a:t>deadlines. </a:t>
            </a:r>
          </a:p>
          <a:p>
            <a:r>
              <a:rPr lang="en-GB" sz="2400"/>
              <a:t>Data collection may be faster than processing </a:t>
            </a:r>
            <a:br>
              <a:rPr lang="en-GB" sz="2400"/>
            </a:br>
            <a:r>
              <a:rPr lang="en-GB" sz="2400"/>
              <a:t>e.g. collecting information about an explosion. </a:t>
            </a:r>
          </a:p>
          <a:p>
            <a:r>
              <a:rPr lang="en-GB" sz="2400"/>
              <a:t>Circular or ring buffers are a mechanism for </a:t>
            </a:r>
            <a:br>
              <a:rPr lang="en-GB" sz="2400"/>
            </a:br>
            <a:r>
              <a:rPr lang="en-GB" sz="2400"/>
              <a:t>smoothing speed differences.</a:t>
            </a:r>
          </a:p>
        </p:txBody>
      </p:sp>
    </p:spTree>
    <p:extLst>
      <p:ext uri="{BB962C8B-B14F-4D97-AF65-F5344CB8AC3E}">
        <p14:creationId xmlns:p14="http://schemas.microsoft.com/office/powerpoint/2010/main" val="3070997462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US" dirty="0"/>
              <a:t>Data acquisition architecture</a:t>
            </a:r>
          </a:p>
        </p:txBody>
      </p:sp>
      <p:pic>
        <p:nvPicPr>
          <p:cNvPr id="97284" name="Picture 4" descr="15.11 DataAcquist(13.10*).eps 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7010400" cy="408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0467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Reactor data collection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 system collects data from a set of sensors </a:t>
            </a:r>
            <a:br>
              <a:rPr lang="en-GB"/>
            </a:br>
            <a:r>
              <a:rPr lang="en-GB"/>
              <a:t>monitoring the neutron flux from a nuclear </a:t>
            </a:r>
            <a:br>
              <a:rPr lang="en-GB"/>
            </a:br>
            <a:r>
              <a:rPr lang="en-GB"/>
              <a:t>reactor.</a:t>
            </a:r>
          </a:p>
          <a:p>
            <a:r>
              <a:rPr lang="en-GB"/>
              <a:t>Flux data is placed in a ring buffer for later </a:t>
            </a:r>
            <a:br>
              <a:rPr lang="en-GB"/>
            </a:br>
            <a:r>
              <a:rPr lang="en-GB"/>
              <a:t>processing.</a:t>
            </a:r>
          </a:p>
          <a:p>
            <a:r>
              <a:rPr lang="en-GB"/>
              <a:t>The ring buffer is itself implemented as a </a:t>
            </a:r>
            <a:br>
              <a:rPr lang="en-GB"/>
            </a:br>
            <a:r>
              <a:rPr lang="en-GB"/>
              <a:t>concurrent process so that the collection and </a:t>
            </a:r>
            <a:br>
              <a:rPr lang="en-GB"/>
            </a:br>
            <a:r>
              <a:rPr lang="en-GB"/>
              <a:t>processing processes may be synchronized.</a:t>
            </a:r>
          </a:p>
        </p:txBody>
      </p:sp>
    </p:spTree>
    <p:extLst>
      <p:ext uri="{BB962C8B-B14F-4D97-AF65-F5344CB8AC3E}">
        <p14:creationId xmlns:p14="http://schemas.microsoft.com/office/powerpoint/2010/main" val="540337328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Reactor flux monitoring</a:t>
            </a:r>
          </a:p>
        </p:txBody>
      </p:sp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381000" y="2057400"/>
            <a:ext cx="8458200" cy="3429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75781" name="Picture 5" descr="15.12 FluxProcess(13.10*).eps 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43200"/>
            <a:ext cx="7620000" cy="187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208817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 ring buffer</a:t>
            </a: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304800" y="2133600"/>
            <a:ext cx="8458200" cy="3733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77829" name="Picture 5" descr="15.13 RingBuffer(13.10).eps   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90800"/>
            <a:ext cx="640080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392925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Mutual exclusion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7825" y="1676400"/>
            <a:ext cx="7804150" cy="4130675"/>
          </a:xfrm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Producer processes collect data and add it to </a:t>
            </a:r>
            <a:br>
              <a:rPr lang="en-GB"/>
            </a:br>
            <a:r>
              <a:rPr lang="en-GB"/>
              <a:t>the buffer. Consumer processes take data from the buffer and make elements available.</a:t>
            </a:r>
          </a:p>
          <a:p>
            <a:pPr>
              <a:lnSpc>
                <a:spcPct val="90000"/>
              </a:lnSpc>
            </a:pPr>
            <a:r>
              <a:rPr lang="en-GB"/>
              <a:t>Producer and consumer processes must be </a:t>
            </a:r>
            <a:br>
              <a:rPr lang="en-GB"/>
            </a:br>
            <a:r>
              <a:rPr lang="en-GB"/>
              <a:t>mutually excluded from accessing the same </a:t>
            </a:r>
            <a:br>
              <a:rPr lang="en-GB"/>
            </a:br>
            <a:r>
              <a:rPr lang="en-GB"/>
              <a:t>element.</a:t>
            </a:r>
          </a:p>
          <a:p>
            <a:pPr>
              <a:lnSpc>
                <a:spcPct val="90000"/>
              </a:lnSpc>
            </a:pPr>
            <a:r>
              <a:rPr lang="en-GB"/>
              <a:t>The buffer must stop producer processes </a:t>
            </a:r>
            <a:br>
              <a:rPr lang="en-GB"/>
            </a:br>
            <a:r>
              <a:rPr lang="en-GB"/>
              <a:t>adding information to a full buffer and consumer processes trying to take information from an empty buffer.</a:t>
            </a:r>
          </a:p>
        </p:txBody>
      </p:sp>
    </p:spTree>
    <p:extLst>
      <p:ext uri="{BB962C8B-B14F-4D97-AF65-F5344CB8AC3E}">
        <p14:creationId xmlns:p14="http://schemas.microsoft.com/office/powerpoint/2010/main" val="244450739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Definition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363538" y="4025900"/>
            <a:ext cx="8497887" cy="143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840" tIns="44623" rIns="90840" bIns="44623">
            <a:spAutoFit/>
          </a:bodyPr>
          <a:lstStyle/>
          <a:p>
            <a:pPr defTabSz="917575">
              <a:lnSpc>
                <a:spcPts val="2113"/>
              </a:lnSpc>
            </a:pPr>
            <a:endParaRPr lang="en-GB" sz="1800">
              <a:solidFill>
                <a:srgbClr val="000000"/>
              </a:solidFill>
            </a:endParaRPr>
          </a:p>
          <a:p>
            <a:pPr defTabSz="917575">
              <a:lnSpc>
                <a:spcPts val="2113"/>
              </a:lnSpc>
            </a:pPr>
            <a:endParaRPr lang="en-GB" sz="1800">
              <a:solidFill>
                <a:srgbClr val="000000"/>
              </a:solidFill>
            </a:endParaRPr>
          </a:p>
          <a:p>
            <a:pPr defTabSz="917575">
              <a:lnSpc>
                <a:spcPts val="2113"/>
              </a:lnSpc>
            </a:pPr>
            <a:endParaRPr lang="en-GB" sz="1800">
              <a:solidFill>
                <a:srgbClr val="000000"/>
              </a:solidFill>
            </a:endParaRPr>
          </a:p>
          <a:p>
            <a:pPr defTabSz="917575">
              <a:lnSpc>
                <a:spcPts val="2113"/>
              </a:lnSpc>
            </a:pPr>
            <a:endParaRPr lang="en-GB" sz="1800">
              <a:solidFill>
                <a:srgbClr val="000000"/>
              </a:solidFill>
            </a:endParaRPr>
          </a:p>
          <a:p>
            <a:pPr algn="ctr" defTabSz="917575"/>
            <a:endParaRPr lang="en-GB" sz="1800">
              <a:solidFill>
                <a:srgbClr val="000000"/>
              </a:solidFill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1625" y="1600200"/>
            <a:ext cx="8402638" cy="4505325"/>
          </a:xfrm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/>
              <a:t>A </a:t>
            </a:r>
            <a:r>
              <a:rPr lang="en-GB">
                <a:solidFill>
                  <a:schemeClr val="accent1"/>
                </a:solidFill>
              </a:rPr>
              <a:t>real-time system</a:t>
            </a:r>
            <a:r>
              <a:rPr lang="en-GB"/>
              <a:t> is a software system where the correct functioning of the system depends on the results produced by the system and the time at which these results are produced.</a:t>
            </a:r>
          </a:p>
          <a:p>
            <a:pPr>
              <a:lnSpc>
                <a:spcPct val="90000"/>
              </a:lnSpc>
            </a:pPr>
            <a:r>
              <a:rPr lang="en-GB"/>
              <a:t>A </a:t>
            </a:r>
            <a:r>
              <a:rPr lang="en-GB">
                <a:solidFill>
                  <a:schemeClr val="accent1"/>
                </a:solidFill>
              </a:rPr>
              <a:t>soft real-time system</a:t>
            </a:r>
            <a:r>
              <a:rPr lang="en-GB"/>
              <a:t> is a system whose operation is degraded if results are not produced according to the specified timing requirements.</a:t>
            </a:r>
          </a:p>
          <a:p>
            <a:pPr>
              <a:lnSpc>
                <a:spcPct val="90000"/>
              </a:lnSpc>
            </a:pPr>
            <a:r>
              <a:rPr lang="en-GB"/>
              <a:t>A </a:t>
            </a:r>
            <a:r>
              <a:rPr lang="en-GB">
                <a:solidFill>
                  <a:schemeClr val="accent1"/>
                </a:solidFill>
              </a:rPr>
              <a:t>hard real-time system</a:t>
            </a:r>
            <a:r>
              <a:rPr lang="en-GB"/>
              <a:t> is a system whose operation is incorrect if results are not produced according to the timing specification.</a:t>
            </a:r>
          </a:p>
        </p:txBody>
      </p:sp>
    </p:spTree>
    <p:extLst>
      <p:ext uri="{BB962C8B-B14F-4D97-AF65-F5344CB8AC3E}">
        <p14:creationId xmlns:p14="http://schemas.microsoft.com/office/powerpoint/2010/main" val="201896760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5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GB" dirty="0"/>
              <a:t>Ring buffer implementation 1</a:t>
            </a:r>
          </a:p>
        </p:txBody>
      </p:sp>
      <p:sp>
        <p:nvSpPr>
          <p:cNvPr id="80909" name="Rectangle 13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>
                <a:solidFill>
                  <a:srgbClr val="242424"/>
                </a:solidFill>
                <a:latin typeface="Arial" charset="0"/>
              </a:rPr>
              <a:t>class CircularBuffer 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{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	int bufsize ;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	SensorRecord [] store ;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	int numberOfEntries = 0 ;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	int front = 0, back = 0 ;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	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	CircularBuffer (int n) {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		bufsize = n ;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		store = new SensorRecord [bufsize] ;</a:t>
            </a:r>
          </a:p>
          <a:p>
            <a:r>
              <a:rPr lang="en-US">
                <a:solidFill>
                  <a:srgbClr val="242424"/>
                </a:solidFill>
                <a:latin typeface="Arial" charset="0"/>
              </a:rPr>
              <a:t>	} // CircularBuffer</a:t>
            </a:r>
          </a:p>
          <a:p>
            <a:endParaRPr lang="en-US">
              <a:solidFill>
                <a:srgbClr val="242424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795822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9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GB"/>
              <a:t>Ring buffer implementation 2</a:t>
            </a:r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3193" name="Rectangle 9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>
              <a:solidFill>
                <a:srgbClr val="242424"/>
              </a:solidFill>
              <a:latin typeface="Arial" charset="0"/>
            </a:endParaRP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synchronized void put (SensorRecord rec ) 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	throws InterruptedException 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{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	if ( numberOfEntries == bufsize)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		wait () ;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	store [back] = new SensorRecord (rec.sensorId, rec.sensorVal) ;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	back = back + 1 ;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	if (back == bufsize)	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		back = 0 ;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	numberOfEntries = numberOfEntries + 1 ;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	notify () ;</a:t>
            </a:r>
          </a:p>
          <a:p>
            <a:r>
              <a:rPr lang="en-GB">
                <a:solidFill>
                  <a:srgbClr val="242424"/>
                </a:solidFill>
                <a:latin typeface="Arial" charset="0"/>
              </a:rPr>
              <a:t>	} // put</a:t>
            </a:r>
          </a:p>
          <a:p>
            <a:endParaRPr lang="en-US">
              <a:solidFill>
                <a:srgbClr val="242424"/>
              </a:solidFill>
              <a:latin typeface="Arial" charset="0"/>
            </a:endParaRPr>
          </a:p>
          <a:p>
            <a:endParaRPr lang="en-US">
              <a:solidFill>
                <a:srgbClr val="242424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795843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US" dirty="0"/>
              <a:t>Ring buffer implementation 3</a:t>
            </a:r>
          </a:p>
        </p:txBody>
      </p:sp>
      <p:sp>
        <p:nvSpPr>
          <p:cNvPr id="101380" name="Rectangle 4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000">
              <a:solidFill>
                <a:srgbClr val="242424"/>
              </a:solidFill>
              <a:latin typeface="Arial" charset="0"/>
            </a:endParaRPr>
          </a:p>
          <a:p>
            <a:endParaRPr lang="en-US" sz="2000">
              <a:solidFill>
                <a:srgbClr val="242424"/>
              </a:solidFill>
              <a:latin typeface="Arial" charset="0"/>
            </a:endParaRP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synchronized SensorRecord get () throws InterruptedException 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{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SensorRecord result = new SensorRecord (-1, -1) ;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if (numberOfEntries == 0)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		wait () ;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result = store [front] ;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front = front + 1 ;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if (front == bufsize)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	front = 0 ;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numberOfEntries = numberOfEntries - 1 ;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notify () ;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	return result ;	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	} // get</a:t>
            </a:r>
          </a:p>
          <a:p>
            <a:r>
              <a:rPr lang="en-US" sz="2000">
                <a:solidFill>
                  <a:srgbClr val="242424"/>
                </a:solidFill>
                <a:latin typeface="Arial" charset="0"/>
              </a:rPr>
              <a:t>} // CircularBuffer	</a:t>
            </a:r>
            <a:endParaRPr lang="en-US"/>
          </a:p>
          <a:p>
            <a:endParaRPr lang="en-US">
              <a:solidFill>
                <a:srgbClr val="242424"/>
              </a:solidFill>
              <a:latin typeface="Arial" charset="0"/>
            </a:endParaRPr>
          </a:p>
          <a:p>
            <a:endParaRPr lang="en-US">
              <a:solidFill>
                <a:srgbClr val="242424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6766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Real-time system correctness depends not just </a:t>
            </a:r>
            <a:br>
              <a:rPr lang="en-GB" sz="2400"/>
            </a:br>
            <a:r>
              <a:rPr lang="en-GB" sz="2400"/>
              <a:t>on what the system does but also on how fast it </a:t>
            </a:r>
            <a:br>
              <a:rPr lang="en-GB" sz="2400"/>
            </a:br>
            <a:r>
              <a:rPr lang="en-GB" sz="2400"/>
              <a:t>reacts.</a:t>
            </a:r>
          </a:p>
          <a:p>
            <a:r>
              <a:rPr lang="en-GB" sz="2400"/>
              <a:t>A general RT system model involves associating processes with sensors and actuators.</a:t>
            </a:r>
          </a:p>
          <a:p>
            <a:r>
              <a:rPr lang="en-GB" sz="2400"/>
              <a:t>Real-time systems architectures are usually designed as a number of concurrent processes.</a:t>
            </a:r>
          </a:p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32810640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Real-time operating systems are responsible for </a:t>
            </a:r>
            <a:br>
              <a:rPr lang="en-GB"/>
            </a:br>
            <a:r>
              <a:rPr lang="en-GB"/>
              <a:t>process and resource management.</a:t>
            </a:r>
          </a:p>
          <a:p>
            <a:r>
              <a:rPr lang="en-GB"/>
              <a:t>Monitoring and control systems poll sensors and send control signal to actuators.</a:t>
            </a:r>
          </a:p>
          <a:p>
            <a:r>
              <a:rPr lang="en-GB"/>
              <a:t>Data acquisition systems are usually organised according to a producer consumer model.</a:t>
            </a:r>
          </a:p>
        </p:txBody>
      </p:sp>
    </p:spTree>
    <p:extLst>
      <p:ext uri="{BB962C8B-B14F-4D97-AF65-F5344CB8AC3E}">
        <p14:creationId xmlns:p14="http://schemas.microsoft.com/office/powerpoint/2010/main" val="329802120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Stimulus/Response Systems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Given a stimulus, the system must produce a </a:t>
            </a:r>
            <a:br>
              <a:rPr lang="en-GB" sz="2400"/>
            </a:br>
            <a:r>
              <a:rPr lang="en-GB" sz="2400"/>
              <a:t>response within a specified time.</a:t>
            </a:r>
          </a:p>
          <a:p>
            <a:r>
              <a:rPr lang="en-GB" sz="2400">
                <a:solidFill>
                  <a:schemeClr val="accent1"/>
                </a:solidFill>
              </a:rPr>
              <a:t>Periodic stimuli</a:t>
            </a:r>
            <a:r>
              <a:rPr lang="en-GB" sz="2400"/>
              <a:t>. Stimuli which occur at </a:t>
            </a:r>
            <a:br>
              <a:rPr lang="en-GB" sz="2400"/>
            </a:br>
            <a:r>
              <a:rPr lang="en-GB" sz="2400"/>
              <a:t>predictable time intervals</a:t>
            </a:r>
          </a:p>
          <a:p>
            <a:pPr lvl="1"/>
            <a:r>
              <a:rPr lang="en-GB" sz="2000"/>
              <a:t>For example, a temperature sensor may be polled 10 times per second.</a:t>
            </a:r>
          </a:p>
          <a:p>
            <a:r>
              <a:rPr lang="en-GB" sz="2400">
                <a:solidFill>
                  <a:schemeClr val="accent1"/>
                </a:solidFill>
              </a:rPr>
              <a:t>Aperiodic stimuli</a:t>
            </a:r>
            <a:r>
              <a:rPr lang="en-GB" sz="2400"/>
              <a:t>. Stimuli which occur at </a:t>
            </a:r>
            <a:br>
              <a:rPr lang="en-GB" sz="2400"/>
            </a:br>
            <a:r>
              <a:rPr lang="en-GB" sz="2400"/>
              <a:t>unpredictable times</a:t>
            </a:r>
          </a:p>
          <a:p>
            <a:pPr lvl="1"/>
            <a:r>
              <a:rPr lang="en-GB" sz="2000"/>
              <a:t>For example, a system power failure may trigger an </a:t>
            </a:r>
            <a:br>
              <a:rPr lang="en-GB" sz="2000"/>
            </a:br>
            <a:r>
              <a:rPr lang="en-GB" sz="2000"/>
              <a:t>interrupt which must be processed by the system.</a:t>
            </a:r>
          </a:p>
        </p:txBody>
      </p:sp>
    </p:spTree>
    <p:extLst>
      <p:ext uri="{BB962C8B-B14F-4D97-AF65-F5344CB8AC3E}">
        <p14:creationId xmlns:p14="http://schemas.microsoft.com/office/powerpoint/2010/main" val="291374278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Architectural considerations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Because of the need to respond to timing demands made by different stimuli/responses, the system architecture must allow for fast switching between stimulus handlers.</a:t>
            </a:r>
          </a:p>
          <a:p>
            <a:r>
              <a:rPr lang="en-GB" sz="2400"/>
              <a:t>Timing demands of different stimuli are different so a simple sequential loop is not usually adequate.</a:t>
            </a:r>
          </a:p>
          <a:p>
            <a:r>
              <a:rPr lang="en-GB" sz="2400"/>
              <a:t>Real-time systems are therefore usually designed as cooperating processes with a real-time executive controlling these processes.</a:t>
            </a:r>
          </a:p>
        </p:txBody>
      </p:sp>
    </p:spTree>
    <p:extLst>
      <p:ext uri="{BB962C8B-B14F-4D97-AF65-F5344CB8AC3E}">
        <p14:creationId xmlns:p14="http://schemas.microsoft.com/office/powerpoint/2010/main" val="188376867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840" tIns="44623" rIns="90840" bIns="44623"/>
          <a:lstStyle/>
          <a:p>
            <a:r>
              <a:rPr lang="en-GB" dirty="0"/>
              <a:t>A real-time system model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419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5365" name="Picture 5" descr="15.1 SensorActModel(13.1).eps 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905000"/>
            <a:ext cx="7315200" cy="359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64352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Sensor/actuator processes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04800" y="1905000"/>
            <a:ext cx="8458200" cy="3962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8437" name="Picture 5" descr="15.2 RTSysModel(13.2).eps                                      0007B854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514600"/>
            <a:ext cx="6858000" cy="261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35823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</TotalTime>
  <Words>1320</Words>
  <Application>Microsoft Office PowerPoint</Application>
  <PresentationFormat>On-screen Show (4:3)</PresentationFormat>
  <Paragraphs>292</Paragraphs>
  <Slides>54</Slides>
  <Notes>30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Flow</vt:lpstr>
      <vt:lpstr>Microsoft Word Document</vt:lpstr>
      <vt:lpstr>Real-time Software Design</vt:lpstr>
      <vt:lpstr>Objectives</vt:lpstr>
      <vt:lpstr>Topics covered</vt:lpstr>
      <vt:lpstr>Real-time systems</vt:lpstr>
      <vt:lpstr>Definition</vt:lpstr>
      <vt:lpstr>Stimulus/Response Systems</vt:lpstr>
      <vt:lpstr>Architectural considerations</vt:lpstr>
      <vt:lpstr>A real-time system model</vt:lpstr>
      <vt:lpstr>Sensor/actuator processes</vt:lpstr>
      <vt:lpstr>System elements</vt:lpstr>
      <vt:lpstr>Real-time programming</vt:lpstr>
      <vt:lpstr>Real-time programming</vt:lpstr>
      <vt:lpstr>Java as a real-time language</vt:lpstr>
      <vt:lpstr>System design</vt:lpstr>
      <vt:lpstr>R-T systems design process</vt:lpstr>
      <vt:lpstr>R-T systems design process</vt:lpstr>
      <vt:lpstr>Timing constraints</vt:lpstr>
      <vt:lpstr>Real-time system modelling</vt:lpstr>
      <vt:lpstr>Petrol pump state model</vt:lpstr>
      <vt:lpstr>Real-time operating systems</vt:lpstr>
      <vt:lpstr>Operating system components</vt:lpstr>
      <vt:lpstr>Non-stop system components</vt:lpstr>
      <vt:lpstr>Real-time OS components</vt:lpstr>
      <vt:lpstr>Process priority</vt:lpstr>
      <vt:lpstr>Interrupt servicing</vt:lpstr>
      <vt:lpstr>Periodic process servicing</vt:lpstr>
      <vt:lpstr>Process management</vt:lpstr>
      <vt:lpstr>RTE process management</vt:lpstr>
      <vt:lpstr>Process switching</vt:lpstr>
      <vt:lpstr>Scheduling strategies</vt:lpstr>
      <vt:lpstr>Monitoring and control systems</vt:lpstr>
      <vt:lpstr>Generic architecture</vt:lpstr>
      <vt:lpstr>Burglar alarm system</vt:lpstr>
      <vt:lpstr>Burglar alarm system</vt:lpstr>
      <vt:lpstr>The R-T system design process</vt:lpstr>
      <vt:lpstr>Stimuli to be processed</vt:lpstr>
      <vt:lpstr>Timing requirements</vt:lpstr>
      <vt:lpstr>Burglar alarm system processes</vt:lpstr>
      <vt:lpstr>Building_monitor process 1 </vt:lpstr>
      <vt:lpstr>Building monitor process 2</vt:lpstr>
      <vt:lpstr>Building_monitor process 3 </vt:lpstr>
      <vt:lpstr>Control systems</vt:lpstr>
      <vt:lpstr>A temperature control system</vt:lpstr>
      <vt:lpstr>Data acquisition systems</vt:lpstr>
      <vt:lpstr>Data acquisition architecture</vt:lpstr>
      <vt:lpstr>Reactor data collection</vt:lpstr>
      <vt:lpstr>Reactor flux monitoring</vt:lpstr>
      <vt:lpstr>A ring buffer</vt:lpstr>
      <vt:lpstr>Mutual exclusion</vt:lpstr>
      <vt:lpstr>Ring buffer implementation 1</vt:lpstr>
      <vt:lpstr>Ring buffer implementation 2</vt:lpstr>
      <vt:lpstr>Ring buffer implementation 3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Real-time Software Design</dc:title>
  <dc:creator>USER</dc:creator>
  <cp:lastModifiedBy>USER</cp:lastModifiedBy>
  <cp:revision>2</cp:revision>
  <dcterms:created xsi:type="dcterms:W3CDTF">2011-12-04T06:08:35Z</dcterms:created>
  <dcterms:modified xsi:type="dcterms:W3CDTF">2011-12-04T06:21:18Z</dcterms:modified>
</cp:coreProperties>
</file>