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5F9810-0B18-4702-9320-0780D5ADB415}" type="datetimeFigureOut">
              <a:rPr lang="bg-BG" smtClean="0"/>
              <a:t>4.12.2011 г.</a:t>
            </a:fld>
            <a:endParaRPr lang="bg-B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8FB8E4-3E0C-402C-93EF-1304057A9A43}" type="slidenum">
              <a:rPr lang="bg-BG" smtClean="0"/>
              <a:t>‹#›</a:t>
            </a:fld>
            <a:endParaRPr lang="bg-BG"/>
          </a:p>
        </p:txBody>
      </p:sp>
    </p:spTree>
    <p:extLst>
      <p:ext uri="{BB962C8B-B14F-4D97-AF65-F5344CB8AC3E}">
        <p14:creationId xmlns:p14="http://schemas.microsoft.com/office/powerpoint/2010/main" val="3446534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body" idx="1"/>
          </p:nvPr>
        </p:nvSpPr>
        <p:spPr>
          <a:ln/>
        </p:spPr>
        <p:txBody>
          <a:bodyPr/>
          <a:lstStyle/>
          <a:p>
            <a:endParaRPr lang="en-US"/>
          </a:p>
        </p:txBody>
      </p:sp>
      <p:sp>
        <p:nvSpPr>
          <p:cNvPr id="52227" name="Rectangle 3"/>
          <p:cNvSpPr>
            <a:spLocks noChangeArrowheads="1" noTextEdit="1"/>
          </p:cNvSpPr>
          <p:nvPr>
            <p:ph type="sldImg"/>
          </p:nvPr>
        </p:nvSpPr>
        <p:spPr>
          <a:xfrm>
            <a:off x="1276350" y="471488"/>
            <a:ext cx="4279900" cy="3209925"/>
          </a:xfrm>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ChangeArrowheads="1"/>
          </p:cNvSpPr>
          <p:nvPr>
            <p:ph type="body" idx="1"/>
          </p:nvPr>
        </p:nvSpPr>
        <p:spPr bwMode="auto">
          <a:xfrm>
            <a:off x="914400" y="4346075"/>
            <a:ext cx="5029200" cy="385260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35171" name="Rectangle 3"/>
          <p:cNvSpPr>
            <a:spLocks noChangeArrowheads="1"/>
          </p:cNvSpPr>
          <p:nvPr>
            <p:ph type="sldImg"/>
          </p:nvPr>
        </p:nvSpPr>
        <p:spPr bwMode="auto">
          <a:xfrm>
            <a:off x="1152525" y="799654"/>
            <a:ext cx="4552950" cy="3198616"/>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ChangeArrowheads="1"/>
          </p:cNvSpPr>
          <p:nvPr>
            <p:ph type="body" idx="1"/>
          </p:nvPr>
        </p:nvSpPr>
        <p:spPr bwMode="auto">
          <a:xfrm>
            <a:off x="914400" y="4346075"/>
            <a:ext cx="5029200" cy="385260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37219" name="Rectangle 3"/>
          <p:cNvSpPr>
            <a:spLocks noChangeArrowheads="1"/>
          </p:cNvSpPr>
          <p:nvPr>
            <p:ph type="sldImg"/>
          </p:nvPr>
        </p:nvSpPr>
        <p:spPr bwMode="auto">
          <a:xfrm>
            <a:off x="1152525" y="799654"/>
            <a:ext cx="4552950" cy="3198616"/>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ChangeArrowheads="1"/>
          </p:cNvSpPr>
          <p:nvPr>
            <p:ph type="body" idx="1"/>
          </p:nvPr>
        </p:nvSpPr>
        <p:spPr bwMode="auto">
          <a:xfrm>
            <a:off x="914400" y="4346075"/>
            <a:ext cx="5029200" cy="385260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46435" name="Rectangle 3"/>
          <p:cNvSpPr>
            <a:spLocks noChangeArrowheads="1"/>
          </p:cNvSpPr>
          <p:nvPr>
            <p:ph type="sldImg"/>
          </p:nvPr>
        </p:nvSpPr>
        <p:spPr bwMode="auto">
          <a:xfrm>
            <a:off x="1152525" y="799654"/>
            <a:ext cx="4552950" cy="3198616"/>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ChangeArrowheads="1"/>
          </p:cNvSpPr>
          <p:nvPr>
            <p:ph type="body" idx="1"/>
          </p:nvPr>
        </p:nvSpPr>
        <p:spPr bwMode="auto">
          <a:xfrm>
            <a:off x="914400" y="4346075"/>
            <a:ext cx="5029200" cy="385260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48483" name="Rectangle 3"/>
          <p:cNvSpPr>
            <a:spLocks noChangeArrowheads="1"/>
          </p:cNvSpPr>
          <p:nvPr>
            <p:ph type="sldImg"/>
          </p:nvPr>
        </p:nvSpPr>
        <p:spPr bwMode="auto">
          <a:xfrm>
            <a:off x="1296988" y="800100"/>
            <a:ext cx="4264025" cy="3198813"/>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ph type="body" idx="1"/>
          </p:nvPr>
        </p:nvSpPr>
        <p:spPr bwMode="auto">
          <a:xfrm>
            <a:off x="914400" y="4346075"/>
            <a:ext cx="5029200" cy="385260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7" tIns="44450" rIns="90487" bIns="44450"/>
          <a:lstStyle/>
          <a:p>
            <a:endParaRPr lang="en-US"/>
          </a:p>
        </p:txBody>
      </p:sp>
      <p:sp>
        <p:nvSpPr>
          <p:cNvPr id="151555" name="Rectangle 3"/>
          <p:cNvSpPr>
            <a:spLocks noChangeArrowheads="1"/>
          </p:cNvSpPr>
          <p:nvPr>
            <p:ph type="sldImg"/>
          </p:nvPr>
        </p:nvSpPr>
        <p:spPr bwMode="auto">
          <a:xfrm>
            <a:off x="1296988" y="800100"/>
            <a:ext cx="4264025" cy="3198813"/>
          </a:xfrm>
          <a:prstGeom prst="rect">
            <a:avLst/>
          </a:prstGeom>
          <a:noFill/>
          <a:ln w="12700" cap="flat">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EAB0777-4C60-462E-A92C-CDAFD498799C}" type="datetimeFigureOut">
              <a:rPr lang="en-US" smtClean="0"/>
              <a:t>12/4/2011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EAB0777-4C60-462E-A92C-CDAFD498799C}" type="datetimeFigureOut">
              <a:rPr lang="en-US" smtClean="0"/>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DE6EB8-52AB-45EA-A660-3E1EBFA7298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EAB0777-4C60-462E-A92C-CDAFD498799C}" type="datetimeFigureOut">
              <a:rPr lang="en-US" smtClean="0"/>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EAB0777-4C60-462E-A92C-CDAFD498799C}" type="datetimeFigureOut">
              <a:rPr lang="en-US" smtClean="0"/>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EAB0777-4C60-462E-A92C-CDAFD498799C}" type="datetimeFigureOut">
              <a:rPr lang="en-US" smtClean="0"/>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9DE6EB8-52AB-45EA-A660-3E1EBFA7298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EAB0777-4C60-462E-A92C-CDAFD498799C}" type="datetimeFigureOut">
              <a:rPr lang="en-US" smtClean="0"/>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9DE6EB8-52AB-45EA-A660-3E1EBFA7298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AB0777-4C60-462E-A92C-CDAFD498799C}" type="datetimeFigureOut">
              <a:rPr lang="en-US" smtClean="0"/>
              <a:t>12/4/2011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9DE6EB8-52AB-45EA-A660-3E1EBFA7298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0.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1.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2.wmf"/><Relationship Id="rId4" Type="http://schemas.openxmlformats.org/officeDocument/2006/relationships/oleObject" Target="../embeddings/oleObject5.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3.wmf"/><Relationship Id="rId4" Type="http://schemas.openxmlformats.org/officeDocument/2006/relationships/oleObject" Target="../embeddings/oleObject6.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6000" dirty="0"/>
              <a:t>Critical Systems Specification</a:t>
            </a:r>
            <a:r>
              <a:rPr lang="en-GB" dirty="0"/>
              <a:t> </a:t>
            </a:r>
            <a:endParaRPr lang="bg-BG" dirty="0"/>
          </a:p>
        </p:txBody>
      </p:sp>
      <p:sp>
        <p:nvSpPr>
          <p:cNvPr id="3" name="Subtitle 2"/>
          <p:cNvSpPr>
            <a:spLocks noGrp="1"/>
          </p:cNvSpPr>
          <p:nvPr>
            <p:ph type="subTitle" idx="1"/>
          </p:nvPr>
        </p:nvSpPr>
        <p:spPr/>
        <p:txBody>
          <a:bodyPr/>
          <a:lstStyle/>
          <a:p>
            <a:r>
              <a:rPr lang="en-US" dirty="0" smtClean="0"/>
              <a:t>Lecture 7</a:t>
            </a:r>
            <a:endParaRPr lang="bg-BG" dirty="0"/>
          </a:p>
        </p:txBody>
      </p:sp>
    </p:spTree>
    <p:extLst>
      <p:ext uri="{BB962C8B-B14F-4D97-AF65-F5344CB8AC3E}">
        <p14:creationId xmlns:p14="http://schemas.microsoft.com/office/powerpoint/2010/main" val="271516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a:t>Risk analysis and classification</a:t>
            </a:r>
          </a:p>
        </p:txBody>
      </p:sp>
      <p:sp>
        <p:nvSpPr>
          <p:cNvPr id="155651" name="Rectangle 3"/>
          <p:cNvSpPr>
            <a:spLocks noGrp="1" noChangeArrowheads="1"/>
          </p:cNvSpPr>
          <p:nvPr>
            <p:ph type="body" idx="1"/>
          </p:nvPr>
        </p:nvSpPr>
        <p:spPr/>
        <p:txBody>
          <a:bodyPr/>
          <a:lstStyle/>
          <a:p>
            <a:pPr>
              <a:lnSpc>
                <a:spcPct val="90000"/>
              </a:lnSpc>
            </a:pPr>
            <a:r>
              <a:rPr lang="en-US"/>
              <a:t>The process is concerned with understanding the likelihood that a risk will arise and the potential consequences if an accident or incident should occur.</a:t>
            </a:r>
          </a:p>
          <a:p>
            <a:pPr>
              <a:lnSpc>
                <a:spcPct val="90000"/>
              </a:lnSpc>
            </a:pPr>
            <a:r>
              <a:rPr lang="en-US"/>
              <a:t>Risks may be categorised as:</a:t>
            </a:r>
          </a:p>
          <a:p>
            <a:pPr lvl="1">
              <a:lnSpc>
                <a:spcPct val="90000"/>
              </a:lnSpc>
            </a:pPr>
            <a:r>
              <a:rPr lang="en-GB" sz="2000">
                <a:solidFill>
                  <a:schemeClr val="accent1"/>
                </a:solidFill>
              </a:rPr>
              <a:t>Intolerable.</a:t>
            </a:r>
            <a:r>
              <a:rPr lang="en-GB" sz="2000"/>
              <a:t> Must never arise or result in an accident</a:t>
            </a:r>
          </a:p>
          <a:p>
            <a:pPr lvl="1">
              <a:lnSpc>
                <a:spcPct val="90000"/>
              </a:lnSpc>
            </a:pPr>
            <a:r>
              <a:rPr lang="en-GB" sz="2000">
                <a:solidFill>
                  <a:schemeClr val="accent1"/>
                </a:solidFill>
              </a:rPr>
              <a:t>As low as reasonably practical(ALARP).</a:t>
            </a:r>
            <a:r>
              <a:rPr lang="en-GB" sz="2000"/>
              <a:t> Must minimise the possibility of risk given cost and schedule constraints</a:t>
            </a:r>
          </a:p>
          <a:p>
            <a:pPr lvl="1">
              <a:lnSpc>
                <a:spcPct val="90000"/>
              </a:lnSpc>
            </a:pPr>
            <a:r>
              <a:rPr lang="en-GB" sz="2000">
                <a:solidFill>
                  <a:schemeClr val="accent1"/>
                </a:solidFill>
              </a:rPr>
              <a:t>Acceptable.</a:t>
            </a:r>
            <a:r>
              <a:rPr lang="en-GB" sz="2000"/>
              <a:t> The consequences of the risk are acceptable and no extra costs should be incurred to reduce hazard probability</a:t>
            </a:r>
            <a:endParaRPr lang="en-US" sz="2000"/>
          </a:p>
        </p:txBody>
      </p:sp>
    </p:spTree>
    <p:extLst>
      <p:ext uri="{BB962C8B-B14F-4D97-AF65-F5344CB8AC3E}">
        <p14:creationId xmlns:p14="http://schemas.microsoft.com/office/powerpoint/2010/main" val="1235039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lIns="86362" tIns="42424" rIns="86362" bIns="42424"/>
          <a:lstStyle/>
          <a:p>
            <a:r>
              <a:rPr lang="en-GB"/>
              <a:t>Levels of risk</a:t>
            </a:r>
          </a:p>
        </p:txBody>
      </p:sp>
      <p:sp>
        <p:nvSpPr>
          <p:cNvPr id="66566" name="Rectangle 6"/>
          <p:cNvSpPr>
            <a:spLocks noChangeArrowheads="1"/>
          </p:cNvSpPr>
          <p:nvPr/>
        </p:nvSpPr>
        <p:spPr bwMode="auto">
          <a:xfrm>
            <a:off x="685800" y="1752600"/>
            <a:ext cx="7696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66567" name="Picture 7" descr="9.2 Risk-levels(17.7)*.eps                                     00105825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905000"/>
            <a:ext cx="5334000" cy="43164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62348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t>Social acceptability of risk</a:t>
            </a:r>
          </a:p>
        </p:txBody>
      </p:sp>
      <p:sp>
        <p:nvSpPr>
          <p:cNvPr id="159747" name="Rectangle 3"/>
          <p:cNvSpPr>
            <a:spLocks noGrp="1" noChangeArrowheads="1"/>
          </p:cNvSpPr>
          <p:nvPr>
            <p:ph type="body" idx="1"/>
          </p:nvPr>
        </p:nvSpPr>
        <p:spPr/>
        <p:txBody>
          <a:bodyPr/>
          <a:lstStyle/>
          <a:p>
            <a:pPr>
              <a:lnSpc>
                <a:spcPct val="90000"/>
              </a:lnSpc>
            </a:pPr>
            <a:r>
              <a:rPr lang="en-GB" sz="2400"/>
              <a:t>The acceptability of a risk is determined by human, social and political considerations.</a:t>
            </a:r>
          </a:p>
          <a:p>
            <a:pPr>
              <a:lnSpc>
                <a:spcPct val="90000"/>
              </a:lnSpc>
            </a:pPr>
            <a:r>
              <a:rPr lang="en-GB" sz="2400"/>
              <a:t>In most societies, the boundaries between the regions are pushed upwards with time i.e. society is less willing to accept risk</a:t>
            </a:r>
          </a:p>
          <a:p>
            <a:pPr lvl="1">
              <a:lnSpc>
                <a:spcPct val="90000"/>
              </a:lnSpc>
            </a:pPr>
            <a:r>
              <a:rPr lang="en-GB" sz="2000"/>
              <a:t>For example, the costs of cleaning up pollution may be less than the costs of preventing it but this may not be socially acceptable.</a:t>
            </a:r>
          </a:p>
          <a:p>
            <a:pPr>
              <a:lnSpc>
                <a:spcPct val="90000"/>
              </a:lnSpc>
            </a:pPr>
            <a:r>
              <a:rPr lang="en-GB" sz="2400"/>
              <a:t>Risk assessment is subjective</a:t>
            </a:r>
          </a:p>
          <a:p>
            <a:pPr lvl="1">
              <a:lnSpc>
                <a:spcPct val="90000"/>
              </a:lnSpc>
            </a:pPr>
            <a:r>
              <a:rPr lang="en-GB" sz="2000"/>
              <a:t>Risks are identified as probable, unlikely, etc. This depends on who is making the assessment.</a:t>
            </a:r>
          </a:p>
          <a:p>
            <a:pPr>
              <a:lnSpc>
                <a:spcPct val="90000"/>
              </a:lnSpc>
            </a:pPr>
            <a:endParaRPr lang="en-US" sz="2400"/>
          </a:p>
        </p:txBody>
      </p:sp>
    </p:spTree>
    <p:extLst>
      <p:ext uri="{BB962C8B-B14F-4D97-AF65-F5344CB8AC3E}">
        <p14:creationId xmlns:p14="http://schemas.microsoft.com/office/powerpoint/2010/main" val="691903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t>Risk assessment</a:t>
            </a:r>
          </a:p>
        </p:txBody>
      </p:sp>
      <p:sp>
        <p:nvSpPr>
          <p:cNvPr id="161795" name="Rectangle 3"/>
          <p:cNvSpPr>
            <a:spLocks noGrp="1" noChangeArrowheads="1"/>
          </p:cNvSpPr>
          <p:nvPr>
            <p:ph type="body" idx="1"/>
          </p:nvPr>
        </p:nvSpPr>
        <p:spPr/>
        <p:txBody>
          <a:bodyPr/>
          <a:lstStyle/>
          <a:p>
            <a:r>
              <a:rPr lang="en-US"/>
              <a:t>Estimate the risk probability and the risk severity.</a:t>
            </a:r>
          </a:p>
          <a:p>
            <a:r>
              <a:rPr lang="en-US"/>
              <a:t>It is not normally possible to do this precisely so relative values are used such as ‘unlikely’, ‘rare’, ‘very high’, etc.</a:t>
            </a:r>
          </a:p>
          <a:p>
            <a:r>
              <a:rPr lang="en-US"/>
              <a:t>The aim must be to exclude risks that are likely to arise or that have high severity.</a:t>
            </a:r>
          </a:p>
        </p:txBody>
      </p:sp>
    </p:spTree>
    <p:extLst>
      <p:ext uri="{BB962C8B-B14F-4D97-AF65-F5344CB8AC3E}">
        <p14:creationId xmlns:p14="http://schemas.microsoft.com/office/powerpoint/2010/main" val="30367016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457200" y="332656"/>
            <a:ext cx="8229600" cy="1143000"/>
          </a:xfrm>
        </p:spPr>
        <p:txBody>
          <a:bodyPr/>
          <a:lstStyle/>
          <a:p>
            <a:r>
              <a:rPr lang="en-US" dirty="0"/>
              <a:t>Risk assessment - insulin pump</a:t>
            </a:r>
          </a:p>
        </p:txBody>
      </p:sp>
      <p:sp>
        <p:nvSpPr>
          <p:cNvPr id="162819" name="Rectangle 3"/>
          <p:cNvSpPr>
            <a:spLocks noGrp="1" noChangeArrowheads="1"/>
          </p:cNvSpPr>
          <p:nvPr>
            <p:ph type="body" idx="1"/>
          </p:nvPr>
        </p:nvSpPr>
        <p:spPr/>
        <p:txBody>
          <a:bodyPr/>
          <a:lstStyle/>
          <a:p>
            <a:endParaRPr lang="en-US"/>
          </a:p>
        </p:txBody>
      </p:sp>
      <p:sp>
        <p:nvSpPr>
          <p:cNvPr id="162820" name="Rectangle 4"/>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62821" name="Object 5"/>
          <p:cNvGraphicFramePr>
            <a:graphicFrameLocks noChangeAspect="1"/>
          </p:cNvGraphicFramePr>
          <p:nvPr/>
        </p:nvGraphicFramePr>
        <p:xfrm>
          <a:off x="609600" y="1905000"/>
          <a:ext cx="8077200" cy="3875088"/>
        </p:xfrm>
        <a:graphic>
          <a:graphicData uri="http://schemas.openxmlformats.org/presentationml/2006/ole">
            <mc:AlternateContent xmlns:mc="http://schemas.openxmlformats.org/markup-compatibility/2006">
              <mc:Choice xmlns:v="urn:schemas-microsoft-com:vml" Requires="v">
                <p:oleObj spid="_x0000_s1026" name="Document" r:id="rId3" imgW="5486400" imgH="3447288" progId="Word.Document.8">
                  <p:embed/>
                </p:oleObj>
              </mc:Choice>
              <mc:Fallback>
                <p:oleObj name="Document" r:id="rId3" imgW="5486400" imgH="3447288"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2806" t="27901" r="2777"/>
                      <a:stretch>
                        <a:fillRect/>
                      </a:stretch>
                    </p:blipFill>
                    <p:spPr bwMode="auto">
                      <a:xfrm>
                        <a:off x="609600" y="1905000"/>
                        <a:ext cx="8077200" cy="3875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5746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en-US"/>
              <a:t>Risk decomposition</a:t>
            </a:r>
          </a:p>
        </p:txBody>
      </p:sp>
      <p:sp>
        <p:nvSpPr>
          <p:cNvPr id="156675" name="Rectangle 3"/>
          <p:cNvSpPr>
            <a:spLocks noGrp="1" noChangeArrowheads="1"/>
          </p:cNvSpPr>
          <p:nvPr>
            <p:ph type="body" idx="1"/>
          </p:nvPr>
        </p:nvSpPr>
        <p:spPr/>
        <p:txBody>
          <a:bodyPr/>
          <a:lstStyle/>
          <a:p>
            <a:pPr>
              <a:lnSpc>
                <a:spcPct val="90000"/>
              </a:lnSpc>
            </a:pPr>
            <a:r>
              <a:rPr lang="en-US"/>
              <a:t>Concerned with discovering the root causes of risks in a particular system.</a:t>
            </a:r>
          </a:p>
          <a:p>
            <a:pPr>
              <a:lnSpc>
                <a:spcPct val="90000"/>
              </a:lnSpc>
            </a:pPr>
            <a:r>
              <a:rPr lang="en-US"/>
              <a:t>Techniques have been mostly derived from safety-critical systems and can be</a:t>
            </a:r>
          </a:p>
          <a:p>
            <a:pPr lvl="1">
              <a:lnSpc>
                <a:spcPct val="90000"/>
              </a:lnSpc>
            </a:pPr>
            <a:r>
              <a:rPr lang="en-US"/>
              <a:t>Inductive, bottom-up techniques. Start with a proposed system failure and assess the hazards that could arise from that failure;</a:t>
            </a:r>
          </a:p>
          <a:p>
            <a:pPr lvl="1">
              <a:lnSpc>
                <a:spcPct val="90000"/>
              </a:lnSpc>
            </a:pPr>
            <a:r>
              <a:rPr lang="en-US"/>
              <a:t>Deductive, top-down techniques. Start with a hazard and deduce what the causes of this could be.</a:t>
            </a:r>
          </a:p>
        </p:txBody>
      </p:sp>
    </p:spTree>
    <p:extLst>
      <p:ext uri="{BB962C8B-B14F-4D97-AF65-F5344CB8AC3E}">
        <p14:creationId xmlns:p14="http://schemas.microsoft.com/office/powerpoint/2010/main" val="1281272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t>Fault-tree analysis</a:t>
            </a:r>
          </a:p>
        </p:txBody>
      </p:sp>
      <p:sp>
        <p:nvSpPr>
          <p:cNvPr id="163843" name="Rectangle 3"/>
          <p:cNvSpPr>
            <a:spLocks noGrp="1" noChangeArrowheads="1"/>
          </p:cNvSpPr>
          <p:nvPr>
            <p:ph type="body" idx="1"/>
          </p:nvPr>
        </p:nvSpPr>
        <p:spPr/>
        <p:txBody>
          <a:bodyPr/>
          <a:lstStyle/>
          <a:p>
            <a:r>
              <a:rPr lang="en-US"/>
              <a:t>A deductive top-down technique.</a:t>
            </a:r>
          </a:p>
          <a:p>
            <a:r>
              <a:rPr lang="en-US"/>
              <a:t>Put the risk or hazard at the root of the tree and identify the system states that could lead to that hazard.</a:t>
            </a:r>
          </a:p>
          <a:p>
            <a:r>
              <a:rPr lang="en-US"/>
              <a:t>Where appropriate, link these with ‘and’ or ‘or’ conditions.</a:t>
            </a:r>
          </a:p>
          <a:p>
            <a:r>
              <a:rPr lang="en-US"/>
              <a:t>A goal should be to minimise the number of single causes of system failure.</a:t>
            </a:r>
          </a:p>
        </p:txBody>
      </p:sp>
    </p:spTree>
    <p:extLst>
      <p:ext uri="{BB962C8B-B14F-4D97-AF65-F5344CB8AC3E}">
        <p14:creationId xmlns:p14="http://schemas.microsoft.com/office/powerpoint/2010/main" val="2100819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457200" y="188640"/>
            <a:ext cx="8229600" cy="1143000"/>
          </a:xfrm>
        </p:spPr>
        <p:txBody>
          <a:bodyPr/>
          <a:lstStyle/>
          <a:p>
            <a:r>
              <a:rPr lang="en-US" dirty="0"/>
              <a:t>Insulin pump fault tree</a:t>
            </a:r>
          </a:p>
        </p:txBody>
      </p:sp>
      <p:sp>
        <p:nvSpPr>
          <p:cNvPr id="164933" name="Rectangle 69"/>
          <p:cNvSpPr>
            <a:spLocks noChangeArrowheads="1"/>
          </p:cNvSpPr>
          <p:nvPr/>
        </p:nvSpPr>
        <p:spPr bwMode="auto">
          <a:xfrm>
            <a:off x="381000" y="1447800"/>
            <a:ext cx="8458200" cy="5029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64934" name="Picture 70" descr="9.4 Fault-tree.eps                                             00105825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524000"/>
            <a:ext cx="3746500" cy="481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7776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en-US"/>
              <a:t>Risk reduction assessment</a:t>
            </a:r>
          </a:p>
        </p:txBody>
      </p:sp>
      <p:sp>
        <p:nvSpPr>
          <p:cNvPr id="157699" name="Rectangle 3"/>
          <p:cNvSpPr>
            <a:spLocks noGrp="1" noChangeArrowheads="1"/>
          </p:cNvSpPr>
          <p:nvPr>
            <p:ph type="body" idx="1"/>
          </p:nvPr>
        </p:nvSpPr>
        <p:spPr/>
        <p:txBody>
          <a:bodyPr/>
          <a:lstStyle/>
          <a:p>
            <a:r>
              <a:rPr lang="en-US"/>
              <a:t>The aim of this process is to identify dependability requirements that specify how the risks should be managed and ensure that accidents/incidents do not arise.</a:t>
            </a:r>
          </a:p>
          <a:p>
            <a:r>
              <a:rPr lang="en-US"/>
              <a:t>Risk reduction strategies</a:t>
            </a:r>
          </a:p>
          <a:p>
            <a:pPr lvl="1"/>
            <a:r>
              <a:rPr lang="en-US"/>
              <a:t>Risk avoidance;</a:t>
            </a:r>
          </a:p>
          <a:p>
            <a:pPr lvl="1"/>
            <a:r>
              <a:rPr lang="en-US"/>
              <a:t>Risk detection and removal;</a:t>
            </a:r>
          </a:p>
          <a:p>
            <a:pPr lvl="1"/>
            <a:r>
              <a:rPr lang="en-US"/>
              <a:t>Damage limitation.</a:t>
            </a:r>
          </a:p>
        </p:txBody>
      </p:sp>
    </p:spTree>
    <p:extLst>
      <p:ext uri="{BB962C8B-B14F-4D97-AF65-F5344CB8AC3E}">
        <p14:creationId xmlns:p14="http://schemas.microsoft.com/office/powerpoint/2010/main" val="2814994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p:txBody>
          <a:bodyPr/>
          <a:lstStyle/>
          <a:p>
            <a:r>
              <a:rPr lang="en-US"/>
              <a:t>Strategy use</a:t>
            </a:r>
          </a:p>
        </p:txBody>
      </p:sp>
      <p:sp>
        <p:nvSpPr>
          <p:cNvPr id="165891" name="Rectangle 3"/>
          <p:cNvSpPr>
            <a:spLocks noGrp="1" noChangeArrowheads="1"/>
          </p:cNvSpPr>
          <p:nvPr>
            <p:ph type="body" idx="1"/>
          </p:nvPr>
        </p:nvSpPr>
        <p:spPr/>
        <p:txBody>
          <a:bodyPr/>
          <a:lstStyle/>
          <a:p>
            <a:r>
              <a:rPr lang="en-US"/>
              <a:t>Normally, in critical systems, a mix of risk reduction strategies are used.</a:t>
            </a:r>
          </a:p>
          <a:p>
            <a:r>
              <a:rPr lang="en-US"/>
              <a:t>In a chemical plant control system, the system will include sensors to detect and correct excess pressure in the reactor.</a:t>
            </a:r>
          </a:p>
          <a:p>
            <a:r>
              <a:rPr lang="en-US"/>
              <a:t>However, it will also include an independent protection system that opens a relief valve if dangerously high pressure is detected.</a:t>
            </a:r>
          </a:p>
        </p:txBody>
      </p:sp>
    </p:spTree>
    <p:extLst>
      <p:ext uri="{BB962C8B-B14F-4D97-AF65-F5344CB8AC3E}">
        <p14:creationId xmlns:p14="http://schemas.microsoft.com/office/powerpoint/2010/main" val="1341233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a:t>Objectives</a:t>
            </a:r>
          </a:p>
        </p:txBody>
      </p:sp>
      <p:sp>
        <p:nvSpPr>
          <p:cNvPr id="121859" name="Rectangle 3"/>
          <p:cNvSpPr>
            <a:spLocks noGrp="1" noChangeArrowheads="1"/>
          </p:cNvSpPr>
          <p:nvPr>
            <p:ph type="body" idx="1"/>
          </p:nvPr>
        </p:nvSpPr>
        <p:spPr/>
        <p:txBody>
          <a:bodyPr/>
          <a:lstStyle/>
          <a:p>
            <a:pPr>
              <a:lnSpc>
                <a:spcPct val="90000"/>
              </a:lnSpc>
            </a:pPr>
            <a:r>
              <a:rPr lang="en-US"/>
              <a:t>To explain how dependability requirements may be identified by analysing the risks faced by critical systems</a:t>
            </a:r>
          </a:p>
          <a:p>
            <a:pPr>
              <a:lnSpc>
                <a:spcPct val="90000"/>
              </a:lnSpc>
            </a:pPr>
            <a:r>
              <a:rPr lang="en-US"/>
              <a:t>To explain how safety requirements are generated from the system risk analysis</a:t>
            </a:r>
          </a:p>
          <a:p>
            <a:pPr>
              <a:lnSpc>
                <a:spcPct val="90000"/>
              </a:lnSpc>
            </a:pPr>
            <a:r>
              <a:rPr lang="en-US"/>
              <a:t>To explain the derivation of security requirements</a:t>
            </a:r>
          </a:p>
          <a:p>
            <a:pPr>
              <a:lnSpc>
                <a:spcPct val="90000"/>
              </a:lnSpc>
            </a:pPr>
            <a:r>
              <a:rPr lang="en-US"/>
              <a:t>To describe metrics used for reliability specification</a:t>
            </a:r>
          </a:p>
        </p:txBody>
      </p:sp>
    </p:spTree>
    <p:extLst>
      <p:ext uri="{BB962C8B-B14F-4D97-AF65-F5344CB8AC3E}">
        <p14:creationId xmlns:p14="http://schemas.microsoft.com/office/powerpoint/2010/main" val="35369577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p:txBody>
          <a:bodyPr/>
          <a:lstStyle/>
          <a:p>
            <a:r>
              <a:rPr lang="en-US"/>
              <a:t>Insulin pump - software risks</a:t>
            </a:r>
          </a:p>
        </p:txBody>
      </p:sp>
      <p:sp>
        <p:nvSpPr>
          <p:cNvPr id="166915" name="Rectangle 3"/>
          <p:cNvSpPr>
            <a:spLocks noGrp="1" noChangeArrowheads="1"/>
          </p:cNvSpPr>
          <p:nvPr>
            <p:ph type="body" idx="1"/>
          </p:nvPr>
        </p:nvSpPr>
        <p:spPr/>
        <p:txBody>
          <a:bodyPr/>
          <a:lstStyle/>
          <a:p>
            <a:r>
              <a:rPr lang="en-US"/>
              <a:t>Arithmetic error</a:t>
            </a:r>
          </a:p>
          <a:p>
            <a:pPr lvl="1"/>
            <a:r>
              <a:rPr lang="en-US"/>
              <a:t>A computation causes the value of a variable to overflow or underflow;</a:t>
            </a:r>
          </a:p>
          <a:p>
            <a:pPr lvl="1"/>
            <a:r>
              <a:rPr lang="en-US"/>
              <a:t>Maybe include an exception handler for each type of arithmetic error.</a:t>
            </a:r>
          </a:p>
          <a:p>
            <a:r>
              <a:rPr lang="en-US"/>
              <a:t>Algorithmic error</a:t>
            </a:r>
          </a:p>
          <a:p>
            <a:pPr lvl="1"/>
            <a:r>
              <a:rPr lang="en-US"/>
              <a:t>Compare dose to be delivered with previous dose or safe maximum doses. Reduce dose if too high.</a:t>
            </a:r>
          </a:p>
        </p:txBody>
      </p:sp>
    </p:spTree>
    <p:extLst>
      <p:ext uri="{BB962C8B-B14F-4D97-AF65-F5344CB8AC3E}">
        <p14:creationId xmlns:p14="http://schemas.microsoft.com/office/powerpoint/2010/main" val="3272504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457200" y="639217"/>
            <a:ext cx="8229600" cy="917575"/>
          </a:xfrm>
        </p:spPr>
        <p:txBody>
          <a:bodyPr>
            <a:normAutofit fontScale="90000"/>
          </a:bodyPr>
          <a:lstStyle/>
          <a:p>
            <a:r>
              <a:rPr lang="en-US" dirty="0"/>
              <a:t>Safety requirements - insulin pump</a:t>
            </a:r>
          </a:p>
        </p:txBody>
      </p:sp>
      <p:sp>
        <p:nvSpPr>
          <p:cNvPr id="167940" name="Rectangle 4"/>
          <p:cNvSpPr>
            <a:spLocks noChangeArrowheads="1"/>
          </p:cNvSpPr>
          <p:nvPr/>
        </p:nvSpPr>
        <p:spPr bwMode="auto">
          <a:xfrm>
            <a:off x="304800" y="1905000"/>
            <a:ext cx="8610600" cy="3886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67942" name="Object 6"/>
          <p:cNvGraphicFramePr>
            <a:graphicFrameLocks noChangeAspect="1"/>
          </p:cNvGraphicFramePr>
          <p:nvPr/>
        </p:nvGraphicFramePr>
        <p:xfrm>
          <a:off x="533400" y="2286000"/>
          <a:ext cx="8229600" cy="3165475"/>
        </p:xfrm>
        <a:graphic>
          <a:graphicData uri="http://schemas.openxmlformats.org/presentationml/2006/ole">
            <mc:AlternateContent xmlns:mc="http://schemas.openxmlformats.org/markup-compatibility/2006">
              <mc:Choice xmlns:v="urn:schemas-microsoft-com:vml" Requires="v">
                <p:oleObj spid="_x0000_s2050" name="Document" r:id="rId3" imgW="5486400" imgH="2112264" progId="Word.Document.8">
                  <p:embed/>
                </p:oleObj>
              </mc:Choice>
              <mc:Fallback>
                <p:oleObj name="Document" r:id="rId3" imgW="5486400" imgH="2112264"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286000"/>
                        <a:ext cx="8229600" cy="316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948500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noFill/>
          <a:ln/>
        </p:spPr>
        <p:txBody>
          <a:bodyPr lIns="86362" tIns="42424" rIns="86362" bIns="42424"/>
          <a:lstStyle/>
          <a:p>
            <a:r>
              <a:rPr lang="en-GB"/>
              <a:t>Safety specification</a:t>
            </a:r>
          </a:p>
        </p:txBody>
      </p:sp>
      <p:sp>
        <p:nvSpPr>
          <p:cNvPr id="50179" name="Rectangle 3"/>
          <p:cNvSpPr>
            <a:spLocks noGrp="1" noChangeArrowheads="1"/>
          </p:cNvSpPr>
          <p:nvPr>
            <p:ph type="body" idx="1"/>
          </p:nvPr>
        </p:nvSpPr>
        <p:spPr>
          <a:noFill/>
          <a:ln/>
        </p:spPr>
        <p:txBody>
          <a:bodyPr lIns="86362" tIns="42424" rIns="86362" bIns="42424"/>
          <a:lstStyle/>
          <a:p>
            <a:pPr>
              <a:lnSpc>
                <a:spcPct val="90000"/>
              </a:lnSpc>
            </a:pPr>
            <a:r>
              <a:rPr lang="en-GB"/>
              <a:t>The safety requirements of a system should be separately specified.</a:t>
            </a:r>
          </a:p>
          <a:p>
            <a:pPr>
              <a:lnSpc>
                <a:spcPct val="90000"/>
              </a:lnSpc>
            </a:pPr>
            <a:r>
              <a:rPr lang="en-GB"/>
              <a:t>These requirements should be based on an analysis of the possible hazards and risks as previously discussed.</a:t>
            </a:r>
          </a:p>
          <a:p>
            <a:pPr>
              <a:lnSpc>
                <a:spcPct val="90000"/>
              </a:lnSpc>
            </a:pPr>
            <a:r>
              <a:rPr lang="en-GB"/>
              <a:t>Safety requirements usually apply to the system as a whole rather than to individual sub-systems. In systems engineering terms, the safety of a system is an emergent property.</a:t>
            </a:r>
          </a:p>
        </p:txBody>
      </p:sp>
    </p:spTree>
    <p:extLst>
      <p:ext uri="{BB962C8B-B14F-4D97-AF65-F5344CB8AC3E}">
        <p14:creationId xmlns:p14="http://schemas.microsoft.com/office/powerpoint/2010/main" val="428281408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t>IEC 61508</a:t>
            </a:r>
          </a:p>
        </p:txBody>
      </p:sp>
      <p:sp>
        <p:nvSpPr>
          <p:cNvPr id="168963" name="Rectangle 3"/>
          <p:cNvSpPr>
            <a:spLocks noGrp="1" noChangeArrowheads="1"/>
          </p:cNvSpPr>
          <p:nvPr>
            <p:ph type="body" idx="1"/>
          </p:nvPr>
        </p:nvSpPr>
        <p:spPr/>
        <p:txBody>
          <a:bodyPr/>
          <a:lstStyle/>
          <a:p>
            <a:r>
              <a:rPr lang="en-US"/>
              <a:t>An international standard for safety management that was specifically designed for protection systems - it is not applicable to all safety-critical systems.</a:t>
            </a:r>
          </a:p>
          <a:p>
            <a:r>
              <a:rPr lang="en-US"/>
              <a:t>Incorporates a model of the safety life cycle and covers all aspects of safety management from scope definition to system decommissioning.</a:t>
            </a:r>
          </a:p>
        </p:txBody>
      </p:sp>
    </p:spTree>
    <p:extLst>
      <p:ext uri="{BB962C8B-B14F-4D97-AF65-F5344CB8AC3E}">
        <p14:creationId xmlns:p14="http://schemas.microsoft.com/office/powerpoint/2010/main" val="17005235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669925" y="306388"/>
            <a:ext cx="8245475" cy="917575"/>
          </a:xfrm>
        </p:spPr>
        <p:txBody>
          <a:bodyPr>
            <a:normAutofit fontScale="90000"/>
          </a:bodyPr>
          <a:lstStyle/>
          <a:p>
            <a:r>
              <a:rPr lang="en-US"/>
              <a:t>Control system safety requirements</a:t>
            </a:r>
          </a:p>
        </p:txBody>
      </p:sp>
      <p:sp>
        <p:nvSpPr>
          <p:cNvPr id="169989" name="Rectangle 5"/>
          <p:cNvSpPr>
            <a:spLocks noChangeArrowheads="1"/>
          </p:cNvSpPr>
          <p:nvPr/>
        </p:nvSpPr>
        <p:spPr bwMode="auto">
          <a:xfrm>
            <a:off x="381000" y="16002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169991" name="Picture 7" descr="9.6 ControlSystem.eps                                          00105825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828800"/>
            <a:ext cx="7010400" cy="4129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815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ChangeArrowheads="1"/>
          </p:cNvSpPr>
          <p:nvPr/>
        </p:nvSpPr>
        <p:spPr bwMode="auto">
          <a:xfrm>
            <a:off x="568325" y="6523038"/>
            <a:ext cx="8026400" cy="271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840" tIns="44623" rIns="90840" bIns="44623">
            <a:spAutoFit/>
          </a:bodyPr>
          <a:lstStyle/>
          <a:p>
            <a:pPr defTabSz="917575"/>
            <a:r>
              <a:rPr lang="en-GB" sz="1200">
                <a:solidFill>
                  <a:schemeClr val="tx2"/>
                </a:solidFill>
              </a:rPr>
              <a:t>©Ian Sommerville 2000		Dependable systems specification 			Slide </a:t>
            </a:r>
            <a:fld id="{8836416E-BFDC-415C-B3A5-BA5A4DCB92C5}" type="slidenum">
              <a:rPr lang="en-GB" sz="1200">
                <a:solidFill>
                  <a:schemeClr val="tx2"/>
                </a:solidFill>
              </a:rPr>
              <a:pPr defTabSz="917575"/>
              <a:t>25</a:t>
            </a:fld>
            <a:endParaRPr lang="en-GB" sz="1200">
              <a:solidFill>
                <a:schemeClr val="tx2"/>
              </a:solidFill>
            </a:endParaRPr>
          </a:p>
        </p:txBody>
      </p:sp>
      <p:sp>
        <p:nvSpPr>
          <p:cNvPr id="51207" name="Rectangle 7"/>
          <p:cNvSpPr>
            <a:spLocks noGrp="1" noChangeArrowheads="1"/>
          </p:cNvSpPr>
          <p:nvPr>
            <p:ph type="title"/>
          </p:nvPr>
        </p:nvSpPr>
        <p:spPr>
          <a:xfrm>
            <a:off x="457200" y="332656"/>
            <a:ext cx="8229600" cy="1143000"/>
          </a:xfrm>
        </p:spPr>
        <p:txBody>
          <a:bodyPr/>
          <a:lstStyle/>
          <a:p>
            <a:r>
              <a:rPr lang="en-GB" dirty="0"/>
              <a:t>The safety life-cycle</a:t>
            </a:r>
          </a:p>
        </p:txBody>
      </p:sp>
      <p:sp>
        <p:nvSpPr>
          <p:cNvPr id="51209" name="Rectangle 9"/>
          <p:cNvSpPr>
            <a:spLocks noChangeArrowheads="1"/>
          </p:cNvSpPr>
          <p:nvPr/>
        </p:nvSpPr>
        <p:spPr bwMode="auto">
          <a:xfrm>
            <a:off x="228600" y="1600200"/>
            <a:ext cx="8534400" cy="4876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51210" name="Picture 10" descr="9.7 safety-life-cycle(17.4).eps                                00105825Macintosh HD                   B8AA5F2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676400"/>
            <a:ext cx="36703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859128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noFill/>
          <a:ln/>
        </p:spPr>
        <p:txBody>
          <a:bodyPr lIns="86362" tIns="42424" rIns="86362" bIns="42424"/>
          <a:lstStyle/>
          <a:p>
            <a:r>
              <a:rPr lang="en-GB"/>
              <a:t>Safety requirements</a:t>
            </a:r>
          </a:p>
        </p:txBody>
      </p:sp>
      <p:sp>
        <p:nvSpPr>
          <p:cNvPr id="53251" name="Rectangle 3"/>
          <p:cNvSpPr>
            <a:spLocks noGrp="1" noChangeArrowheads="1"/>
          </p:cNvSpPr>
          <p:nvPr>
            <p:ph type="body" idx="1"/>
          </p:nvPr>
        </p:nvSpPr>
        <p:spPr>
          <a:noFill/>
          <a:ln/>
        </p:spPr>
        <p:txBody>
          <a:bodyPr lIns="86362" tIns="42424" rIns="86362" bIns="42424"/>
          <a:lstStyle/>
          <a:p>
            <a:r>
              <a:rPr lang="en-GB"/>
              <a:t>Functional safety requirements</a:t>
            </a:r>
          </a:p>
          <a:p>
            <a:pPr lvl="1"/>
            <a:r>
              <a:rPr lang="en-GB"/>
              <a:t>These define the safety functions of the protection system i.e. the define how the system should provide protection.</a:t>
            </a:r>
          </a:p>
          <a:p>
            <a:r>
              <a:rPr lang="en-GB"/>
              <a:t>Safety integrity requirements</a:t>
            </a:r>
          </a:p>
          <a:p>
            <a:pPr lvl="1"/>
            <a:r>
              <a:rPr lang="en-GB"/>
              <a:t>These define the reliability and availability of the protection system. They are based on expected usage and are classified using a safety integrity level from 1 to 4.</a:t>
            </a:r>
          </a:p>
        </p:txBody>
      </p:sp>
    </p:spTree>
    <p:extLst>
      <p:ext uri="{BB962C8B-B14F-4D97-AF65-F5344CB8AC3E}">
        <p14:creationId xmlns:p14="http://schemas.microsoft.com/office/powerpoint/2010/main" val="130078736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GB"/>
              <a:t>Security specification</a:t>
            </a:r>
          </a:p>
        </p:txBody>
      </p:sp>
      <p:sp>
        <p:nvSpPr>
          <p:cNvPr id="91139" name="Rectangle 3"/>
          <p:cNvSpPr>
            <a:spLocks noGrp="1" noChangeArrowheads="1"/>
          </p:cNvSpPr>
          <p:nvPr>
            <p:ph type="body" idx="1"/>
          </p:nvPr>
        </p:nvSpPr>
        <p:spPr/>
        <p:txBody>
          <a:bodyPr/>
          <a:lstStyle/>
          <a:p>
            <a:pPr>
              <a:lnSpc>
                <a:spcPct val="90000"/>
              </a:lnSpc>
            </a:pPr>
            <a:r>
              <a:rPr lang="en-GB" sz="2400"/>
              <a:t>Has some similarities to safety specification</a:t>
            </a:r>
          </a:p>
          <a:p>
            <a:pPr lvl="1">
              <a:lnSpc>
                <a:spcPct val="90000"/>
              </a:lnSpc>
            </a:pPr>
            <a:r>
              <a:rPr lang="en-GB" sz="2000"/>
              <a:t>Not possible to specify security requirements quantitatively;</a:t>
            </a:r>
          </a:p>
          <a:p>
            <a:pPr lvl="1">
              <a:lnSpc>
                <a:spcPct val="90000"/>
              </a:lnSpc>
            </a:pPr>
            <a:r>
              <a:rPr lang="en-GB" sz="2000"/>
              <a:t>The requirements are often ‘shall not’ rather than ‘shall’ requirements.</a:t>
            </a:r>
          </a:p>
          <a:p>
            <a:pPr>
              <a:lnSpc>
                <a:spcPct val="90000"/>
              </a:lnSpc>
            </a:pPr>
            <a:r>
              <a:rPr lang="en-GB" sz="2400"/>
              <a:t>Differences</a:t>
            </a:r>
          </a:p>
          <a:p>
            <a:pPr lvl="1">
              <a:lnSpc>
                <a:spcPct val="90000"/>
              </a:lnSpc>
            </a:pPr>
            <a:r>
              <a:rPr lang="en-GB" sz="2000"/>
              <a:t>No well-defined notion of a security life cycle for security management; No standards;</a:t>
            </a:r>
          </a:p>
          <a:p>
            <a:pPr lvl="1">
              <a:lnSpc>
                <a:spcPct val="90000"/>
              </a:lnSpc>
            </a:pPr>
            <a:r>
              <a:rPr lang="en-GB" sz="2000"/>
              <a:t>Generic threats rather than system specific hazards;</a:t>
            </a:r>
          </a:p>
          <a:p>
            <a:pPr lvl="1">
              <a:lnSpc>
                <a:spcPct val="90000"/>
              </a:lnSpc>
            </a:pPr>
            <a:r>
              <a:rPr lang="en-GB" sz="2000"/>
              <a:t>Mature security technology (encryption, etc.). However, there are problems in transferring this into general use;</a:t>
            </a:r>
          </a:p>
          <a:p>
            <a:pPr lvl="1">
              <a:lnSpc>
                <a:spcPct val="90000"/>
              </a:lnSpc>
            </a:pPr>
            <a:r>
              <a:rPr lang="en-GB" sz="2000"/>
              <a:t>The dominance of a single supplier (Microsoft) means that huge numbers of systems may be affected by security failure.</a:t>
            </a:r>
          </a:p>
        </p:txBody>
      </p:sp>
    </p:spTree>
    <p:extLst>
      <p:ext uri="{BB962C8B-B14F-4D97-AF65-F5344CB8AC3E}">
        <p14:creationId xmlns:p14="http://schemas.microsoft.com/office/powerpoint/2010/main" val="659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57200" y="404664"/>
            <a:ext cx="8229600" cy="1143000"/>
          </a:xfrm>
        </p:spPr>
        <p:txBody>
          <a:bodyPr>
            <a:normAutofit fontScale="90000"/>
          </a:bodyPr>
          <a:lstStyle/>
          <a:p>
            <a:r>
              <a:rPr lang="en-GB" dirty="0"/>
              <a:t>The security specification process</a:t>
            </a:r>
          </a:p>
        </p:txBody>
      </p:sp>
      <p:sp>
        <p:nvSpPr>
          <p:cNvPr id="92165" name="Rectangle 5"/>
          <p:cNvSpPr>
            <a:spLocks noChangeArrowheads="1"/>
          </p:cNvSpPr>
          <p:nvPr/>
        </p:nvSpPr>
        <p:spPr bwMode="auto">
          <a:xfrm>
            <a:off x="304800" y="16764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92166" name="Picture 6" descr="9.8 Security specification.eps                                 00105825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133600"/>
            <a:ext cx="7924800" cy="371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993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332656"/>
            <a:ext cx="8229600" cy="1143000"/>
          </a:xfrm>
        </p:spPr>
        <p:txBody>
          <a:bodyPr/>
          <a:lstStyle/>
          <a:p>
            <a:r>
              <a:rPr lang="en-GB" dirty="0"/>
              <a:t>Stages in security specification</a:t>
            </a:r>
          </a:p>
        </p:txBody>
      </p:sp>
      <p:sp>
        <p:nvSpPr>
          <p:cNvPr id="93187" name="Rectangle 3"/>
          <p:cNvSpPr>
            <a:spLocks noGrp="1" noChangeArrowheads="1"/>
          </p:cNvSpPr>
          <p:nvPr>
            <p:ph type="body" idx="1"/>
          </p:nvPr>
        </p:nvSpPr>
        <p:spPr>
          <a:xfrm>
            <a:off x="685800" y="1600200"/>
            <a:ext cx="7804150" cy="4130675"/>
          </a:xfrm>
        </p:spPr>
        <p:txBody>
          <a:bodyPr/>
          <a:lstStyle/>
          <a:p>
            <a:pPr algn="just">
              <a:lnSpc>
                <a:spcPct val="90000"/>
              </a:lnSpc>
              <a:spcBef>
                <a:spcPts val="600"/>
              </a:spcBef>
              <a:spcAft>
                <a:spcPts val="600"/>
              </a:spcAft>
            </a:pPr>
            <a:r>
              <a:rPr lang="en-GB" sz="2400">
                <a:solidFill>
                  <a:schemeClr val="accent1"/>
                </a:solidFill>
              </a:rPr>
              <a:t>Asset identification and evaluation</a:t>
            </a:r>
            <a:r>
              <a:rPr lang="en-GB" sz="2400"/>
              <a:t> </a:t>
            </a:r>
          </a:p>
          <a:p>
            <a:pPr lvl="1" algn="just">
              <a:lnSpc>
                <a:spcPct val="90000"/>
              </a:lnSpc>
              <a:spcBef>
                <a:spcPts val="600"/>
              </a:spcBef>
              <a:spcAft>
                <a:spcPts val="600"/>
              </a:spcAft>
            </a:pPr>
            <a:r>
              <a:rPr lang="en-GB" sz="2000"/>
              <a:t>The assets (data and programs) and their required degree of protection are identified. The degree of required protection depends on the asset value so that a password file (say) is more valuable than a set of public web pages.</a:t>
            </a:r>
          </a:p>
          <a:p>
            <a:pPr algn="just">
              <a:lnSpc>
                <a:spcPct val="90000"/>
              </a:lnSpc>
              <a:spcAft>
                <a:spcPts val="600"/>
              </a:spcAft>
            </a:pPr>
            <a:r>
              <a:rPr lang="en-GB" sz="2400">
                <a:solidFill>
                  <a:schemeClr val="accent1"/>
                </a:solidFill>
              </a:rPr>
              <a:t>Threat analysis and risk assessment</a:t>
            </a:r>
            <a:r>
              <a:rPr lang="en-GB" sz="2400"/>
              <a:t> </a:t>
            </a:r>
          </a:p>
          <a:p>
            <a:pPr lvl="1" algn="just">
              <a:lnSpc>
                <a:spcPct val="90000"/>
              </a:lnSpc>
              <a:spcAft>
                <a:spcPts val="600"/>
              </a:spcAft>
            </a:pPr>
            <a:r>
              <a:rPr lang="en-GB" sz="2000"/>
              <a:t>Possible security threats are identified and the risks associated with each of these threats is estimated.</a:t>
            </a:r>
          </a:p>
          <a:p>
            <a:pPr algn="just">
              <a:lnSpc>
                <a:spcPct val="90000"/>
              </a:lnSpc>
              <a:spcAft>
                <a:spcPts val="600"/>
              </a:spcAft>
            </a:pPr>
            <a:r>
              <a:rPr lang="en-GB" sz="2400">
                <a:solidFill>
                  <a:schemeClr val="accent1"/>
                </a:solidFill>
              </a:rPr>
              <a:t>Threat assignment</a:t>
            </a:r>
            <a:r>
              <a:rPr lang="en-GB" sz="2400"/>
              <a:t>  </a:t>
            </a:r>
          </a:p>
          <a:p>
            <a:pPr lvl="1" algn="just">
              <a:lnSpc>
                <a:spcPct val="90000"/>
              </a:lnSpc>
              <a:spcAft>
                <a:spcPts val="600"/>
              </a:spcAft>
            </a:pPr>
            <a:r>
              <a:rPr lang="en-GB" sz="2000"/>
              <a:t>Identified threats are related to the assets so that, for each identified asset, there is a list of associated threats.</a:t>
            </a:r>
          </a:p>
          <a:p>
            <a:pPr>
              <a:lnSpc>
                <a:spcPct val="90000"/>
              </a:lnSpc>
            </a:pPr>
            <a:endParaRPr lang="en-GB" sz="2400"/>
          </a:p>
        </p:txBody>
      </p:sp>
    </p:spTree>
    <p:extLst>
      <p:ext uri="{BB962C8B-B14F-4D97-AF65-F5344CB8AC3E}">
        <p14:creationId xmlns:p14="http://schemas.microsoft.com/office/powerpoint/2010/main" val="3605496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en-US"/>
              <a:t>Topics covered</a:t>
            </a:r>
          </a:p>
        </p:txBody>
      </p:sp>
      <p:sp>
        <p:nvSpPr>
          <p:cNvPr id="122883" name="Rectangle 3"/>
          <p:cNvSpPr>
            <a:spLocks noGrp="1" noChangeArrowheads="1"/>
          </p:cNvSpPr>
          <p:nvPr>
            <p:ph type="body" idx="1"/>
          </p:nvPr>
        </p:nvSpPr>
        <p:spPr/>
        <p:txBody>
          <a:bodyPr/>
          <a:lstStyle/>
          <a:p>
            <a:r>
              <a:rPr lang="en-US"/>
              <a:t>Risk-driven specification</a:t>
            </a:r>
          </a:p>
          <a:p>
            <a:r>
              <a:rPr lang="en-US"/>
              <a:t>Safety specification</a:t>
            </a:r>
          </a:p>
          <a:p>
            <a:r>
              <a:rPr lang="en-US"/>
              <a:t>Security specification</a:t>
            </a:r>
          </a:p>
          <a:p>
            <a:r>
              <a:rPr lang="en-US"/>
              <a:t>Software reliability specification</a:t>
            </a:r>
          </a:p>
        </p:txBody>
      </p:sp>
    </p:spTree>
    <p:extLst>
      <p:ext uri="{BB962C8B-B14F-4D97-AF65-F5344CB8AC3E}">
        <p14:creationId xmlns:p14="http://schemas.microsoft.com/office/powerpoint/2010/main" val="888300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GB"/>
              <a:t>Stages in security specification</a:t>
            </a:r>
          </a:p>
        </p:txBody>
      </p:sp>
      <p:sp>
        <p:nvSpPr>
          <p:cNvPr id="95235" name="Rectangle 3"/>
          <p:cNvSpPr>
            <a:spLocks noGrp="1" noChangeArrowheads="1"/>
          </p:cNvSpPr>
          <p:nvPr>
            <p:ph type="body" idx="1"/>
          </p:nvPr>
        </p:nvSpPr>
        <p:spPr/>
        <p:txBody>
          <a:bodyPr/>
          <a:lstStyle/>
          <a:p>
            <a:r>
              <a:rPr lang="en-GB">
                <a:solidFill>
                  <a:schemeClr val="accent1"/>
                </a:solidFill>
              </a:rPr>
              <a:t>Technology analysis</a:t>
            </a:r>
            <a:r>
              <a:rPr lang="en-GB"/>
              <a:t> </a:t>
            </a:r>
          </a:p>
          <a:p>
            <a:pPr lvl="1"/>
            <a:r>
              <a:rPr lang="en-GB"/>
              <a:t>Available security technologies and their applicability against the identified threats are assessed.</a:t>
            </a:r>
          </a:p>
          <a:p>
            <a:r>
              <a:rPr lang="en-GB">
                <a:solidFill>
                  <a:schemeClr val="accent1"/>
                </a:solidFill>
              </a:rPr>
              <a:t>Security requirements specification</a:t>
            </a:r>
            <a:r>
              <a:rPr lang="en-GB"/>
              <a:t> </a:t>
            </a:r>
          </a:p>
          <a:p>
            <a:pPr lvl="1"/>
            <a:r>
              <a:rPr lang="en-GB"/>
              <a:t>The security requirements are specified. Where appropriate, these will explicitly identified the security technologies that may be used to protect against different threats to the system.</a:t>
            </a:r>
          </a:p>
        </p:txBody>
      </p:sp>
    </p:spTree>
    <p:extLst>
      <p:ext uri="{BB962C8B-B14F-4D97-AF65-F5344CB8AC3E}">
        <p14:creationId xmlns:p14="http://schemas.microsoft.com/office/powerpoint/2010/main" val="2050494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r>
              <a:rPr lang="en-US"/>
              <a:t>Types of security requirement</a:t>
            </a:r>
          </a:p>
        </p:txBody>
      </p:sp>
      <p:sp>
        <p:nvSpPr>
          <p:cNvPr id="171011" name="Rectangle 3"/>
          <p:cNvSpPr>
            <a:spLocks noGrp="1" noChangeArrowheads="1"/>
          </p:cNvSpPr>
          <p:nvPr>
            <p:ph type="body" idx="1"/>
          </p:nvPr>
        </p:nvSpPr>
        <p:spPr/>
        <p:txBody>
          <a:bodyPr/>
          <a:lstStyle/>
          <a:p>
            <a:pPr>
              <a:lnSpc>
                <a:spcPct val="90000"/>
              </a:lnSpc>
            </a:pPr>
            <a:r>
              <a:rPr lang="en-US" sz="2400"/>
              <a:t>Identification requirements.</a:t>
            </a:r>
          </a:p>
          <a:p>
            <a:pPr>
              <a:lnSpc>
                <a:spcPct val="90000"/>
              </a:lnSpc>
            </a:pPr>
            <a:r>
              <a:rPr lang="en-US" sz="2400"/>
              <a:t>Authentication requirements.</a:t>
            </a:r>
          </a:p>
          <a:p>
            <a:pPr>
              <a:lnSpc>
                <a:spcPct val="90000"/>
              </a:lnSpc>
            </a:pPr>
            <a:r>
              <a:rPr lang="en-US" sz="2400"/>
              <a:t>Authorisation requirements.</a:t>
            </a:r>
          </a:p>
          <a:p>
            <a:pPr>
              <a:lnSpc>
                <a:spcPct val="90000"/>
              </a:lnSpc>
            </a:pPr>
            <a:r>
              <a:rPr lang="en-US" sz="2400"/>
              <a:t>Immunity requirements.</a:t>
            </a:r>
          </a:p>
          <a:p>
            <a:pPr>
              <a:lnSpc>
                <a:spcPct val="90000"/>
              </a:lnSpc>
            </a:pPr>
            <a:r>
              <a:rPr lang="en-US" sz="2400"/>
              <a:t>Integrity requirements.</a:t>
            </a:r>
          </a:p>
          <a:p>
            <a:pPr>
              <a:lnSpc>
                <a:spcPct val="90000"/>
              </a:lnSpc>
            </a:pPr>
            <a:r>
              <a:rPr lang="en-US" sz="2400"/>
              <a:t>Intrusion detection requirements.</a:t>
            </a:r>
          </a:p>
          <a:p>
            <a:pPr>
              <a:lnSpc>
                <a:spcPct val="90000"/>
              </a:lnSpc>
            </a:pPr>
            <a:r>
              <a:rPr lang="en-US" sz="2400"/>
              <a:t>Non-repudiation requirements.</a:t>
            </a:r>
          </a:p>
          <a:p>
            <a:pPr>
              <a:lnSpc>
                <a:spcPct val="90000"/>
              </a:lnSpc>
            </a:pPr>
            <a:r>
              <a:rPr lang="en-US" sz="2400"/>
              <a:t>Privacy requirements.</a:t>
            </a:r>
          </a:p>
          <a:p>
            <a:pPr>
              <a:lnSpc>
                <a:spcPct val="90000"/>
              </a:lnSpc>
            </a:pPr>
            <a:r>
              <a:rPr lang="en-US" sz="2400"/>
              <a:t>Security auditing requirements.</a:t>
            </a:r>
          </a:p>
          <a:p>
            <a:pPr>
              <a:lnSpc>
                <a:spcPct val="90000"/>
              </a:lnSpc>
            </a:pPr>
            <a:r>
              <a:rPr lang="en-US" sz="2400"/>
              <a:t>System maintenance security requirements.</a:t>
            </a:r>
          </a:p>
        </p:txBody>
      </p:sp>
    </p:spTree>
    <p:extLst>
      <p:ext uri="{BB962C8B-B14F-4D97-AF65-F5344CB8AC3E}">
        <p14:creationId xmlns:p14="http://schemas.microsoft.com/office/powerpoint/2010/main" val="1112961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p:txBody>
          <a:bodyPr/>
          <a:lstStyle/>
          <a:p>
            <a:r>
              <a:rPr lang="en-US"/>
              <a:t>LIBSYS security requirements</a:t>
            </a:r>
          </a:p>
        </p:txBody>
      </p:sp>
      <p:sp>
        <p:nvSpPr>
          <p:cNvPr id="172036" name="Rectangle 4"/>
          <p:cNvSpPr>
            <a:spLocks noChangeArrowheads="1"/>
          </p:cNvSpPr>
          <p:nvPr/>
        </p:nvSpPr>
        <p:spPr bwMode="auto">
          <a:xfrm>
            <a:off x="228600" y="1828800"/>
            <a:ext cx="8458200" cy="3886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aphicFrame>
        <p:nvGraphicFramePr>
          <p:cNvPr id="172037" name="Object 5"/>
          <p:cNvGraphicFramePr>
            <a:graphicFrameLocks noChangeAspect="1"/>
          </p:cNvGraphicFramePr>
          <p:nvPr/>
        </p:nvGraphicFramePr>
        <p:xfrm>
          <a:off x="381000" y="2209800"/>
          <a:ext cx="8001000" cy="3067050"/>
        </p:xfrm>
        <a:graphic>
          <a:graphicData uri="http://schemas.openxmlformats.org/presentationml/2006/ole">
            <mc:AlternateContent xmlns:mc="http://schemas.openxmlformats.org/markup-compatibility/2006">
              <mc:Choice xmlns:v="urn:schemas-microsoft-com:vml" Requires="v">
                <p:oleObj spid="_x0000_s3074" name="Document" r:id="rId3" imgW="5486400" imgH="2103120" progId="Word.Document.8">
                  <p:embed/>
                </p:oleObj>
              </mc:Choice>
              <mc:Fallback>
                <p:oleObj name="Document" r:id="rId3" imgW="5486400" imgH="210312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209800"/>
                        <a:ext cx="8001000" cy="3067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032981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noFill/>
          <a:ln/>
        </p:spPr>
        <p:txBody>
          <a:bodyPr lIns="90840" tIns="44623" rIns="90840" bIns="44623"/>
          <a:lstStyle/>
          <a:p>
            <a:r>
              <a:rPr lang="en-GB"/>
              <a:t>System reliability specification</a:t>
            </a:r>
          </a:p>
        </p:txBody>
      </p:sp>
      <p:sp>
        <p:nvSpPr>
          <p:cNvPr id="131075" name="Rectangle 3"/>
          <p:cNvSpPr>
            <a:spLocks noGrp="1" noChangeArrowheads="1"/>
          </p:cNvSpPr>
          <p:nvPr>
            <p:ph type="body" idx="1"/>
          </p:nvPr>
        </p:nvSpPr>
        <p:spPr>
          <a:xfrm>
            <a:off x="530225" y="1676400"/>
            <a:ext cx="8250238" cy="4505325"/>
          </a:xfrm>
          <a:noFill/>
          <a:ln/>
        </p:spPr>
        <p:txBody>
          <a:bodyPr lIns="90840" tIns="44623" rIns="90840" bIns="44623"/>
          <a:lstStyle/>
          <a:p>
            <a:pPr>
              <a:spcBef>
                <a:spcPts val="600"/>
              </a:spcBef>
              <a:spcAft>
                <a:spcPts val="600"/>
              </a:spcAft>
            </a:pPr>
            <a:r>
              <a:rPr lang="en-GB" sz="2400">
                <a:solidFill>
                  <a:schemeClr val="accent1"/>
                </a:solidFill>
              </a:rPr>
              <a:t>Hardware reliability</a:t>
            </a:r>
            <a:r>
              <a:rPr lang="en-GB" sz="2400" i="1"/>
              <a:t> </a:t>
            </a:r>
            <a:r>
              <a:rPr lang="en-GB" sz="2400"/>
              <a:t> </a:t>
            </a:r>
          </a:p>
          <a:p>
            <a:pPr lvl="1" algn="just">
              <a:spcBef>
                <a:spcPts val="600"/>
              </a:spcBef>
              <a:spcAft>
                <a:spcPts val="600"/>
              </a:spcAft>
            </a:pPr>
            <a:r>
              <a:rPr lang="en-GB" sz="2000"/>
              <a:t>What is the probability of a hardware component failing and how long does it take to repair that component?</a:t>
            </a:r>
          </a:p>
          <a:p>
            <a:pPr algn="just">
              <a:spcAft>
                <a:spcPts val="600"/>
              </a:spcAft>
            </a:pPr>
            <a:r>
              <a:rPr lang="en-GB" sz="2400">
                <a:solidFill>
                  <a:schemeClr val="accent1"/>
                </a:solidFill>
              </a:rPr>
              <a:t>Software reliability</a:t>
            </a:r>
            <a:r>
              <a:rPr lang="en-GB" sz="2400"/>
              <a:t>  </a:t>
            </a:r>
          </a:p>
          <a:p>
            <a:pPr lvl="1" algn="just">
              <a:spcAft>
                <a:spcPts val="600"/>
              </a:spcAft>
            </a:pPr>
            <a:r>
              <a:rPr lang="en-GB" sz="2000"/>
              <a:t>How likely is it that a software component will produce an incorrect output. Software failures are different from hardware failures in that software does not wear out. It can continue in operation even after an incorrect result has been produced.  </a:t>
            </a:r>
          </a:p>
          <a:p>
            <a:pPr algn="just">
              <a:spcAft>
                <a:spcPts val="600"/>
              </a:spcAft>
            </a:pPr>
            <a:r>
              <a:rPr lang="en-GB" sz="2400">
                <a:solidFill>
                  <a:schemeClr val="accent1"/>
                </a:solidFill>
              </a:rPr>
              <a:t>Operator reliability</a:t>
            </a:r>
            <a:r>
              <a:rPr lang="en-GB" sz="2400" i="1"/>
              <a:t> </a:t>
            </a:r>
            <a:r>
              <a:rPr lang="en-GB" sz="2400"/>
              <a:t> </a:t>
            </a:r>
          </a:p>
          <a:p>
            <a:pPr lvl="1" algn="just">
              <a:spcAft>
                <a:spcPts val="600"/>
              </a:spcAft>
            </a:pPr>
            <a:r>
              <a:rPr lang="en-GB" sz="2000"/>
              <a:t>How likely is it that the operator of a system will make an error?</a:t>
            </a:r>
            <a:endParaRPr lang="en-GB" sz="1800"/>
          </a:p>
        </p:txBody>
      </p:sp>
    </p:spTree>
    <p:extLst>
      <p:ext uri="{BB962C8B-B14F-4D97-AF65-F5344CB8AC3E}">
        <p14:creationId xmlns:p14="http://schemas.microsoft.com/office/powerpoint/2010/main" val="390964887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332656"/>
            <a:ext cx="8229600" cy="1143000"/>
          </a:xfrm>
        </p:spPr>
        <p:txBody>
          <a:bodyPr/>
          <a:lstStyle/>
          <a:p>
            <a:r>
              <a:rPr lang="en-GB" sz="3600" dirty="0"/>
              <a:t>Functional reliability requirements</a:t>
            </a:r>
            <a:endParaRPr lang="en-GB" dirty="0"/>
          </a:p>
        </p:txBody>
      </p:sp>
      <p:sp>
        <p:nvSpPr>
          <p:cNvPr id="133123" name="Rectangle 3"/>
          <p:cNvSpPr>
            <a:spLocks noGrp="1" noChangeArrowheads="1"/>
          </p:cNvSpPr>
          <p:nvPr>
            <p:ph type="body" idx="1"/>
          </p:nvPr>
        </p:nvSpPr>
        <p:spPr>
          <a:xfrm>
            <a:off x="534988" y="1606550"/>
            <a:ext cx="7805737" cy="4129088"/>
          </a:xfrm>
        </p:spPr>
        <p:txBody>
          <a:bodyPr/>
          <a:lstStyle/>
          <a:p>
            <a:pPr algn="just">
              <a:lnSpc>
                <a:spcPct val="90000"/>
              </a:lnSpc>
              <a:spcBef>
                <a:spcPts val="600"/>
              </a:spcBef>
              <a:spcAft>
                <a:spcPts val="600"/>
              </a:spcAft>
            </a:pPr>
            <a:r>
              <a:rPr lang="en-GB" sz="2400"/>
              <a:t>A predefined range for all values that are input by the operator shall be defined and the system shall check that all operator inputs fall within this predefined range.</a:t>
            </a:r>
          </a:p>
          <a:p>
            <a:pPr algn="just">
              <a:lnSpc>
                <a:spcPct val="90000"/>
              </a:lnSpc>
              <a:spcAft>
                <a:spcPts val="600"/>
              </a:spcAft>
            </a:pPr>
            <a:r>
              <a:rPr lang="en-GB" sz="2400"/>
              <a:t>The system shall check all disks for bad blocks when it is initialised.</a:t>
            </a:r>
          </a:p>
          <a:p>
            <a:pPr algn="just">
              <a:lnSpc>
                <a:spcPct val="90000"/>
              </a:lnSpc>
              <a:spcAft>
                <a:spcPts val="600"/>
              </a:spcAft>
            </a:pPr>
            <a:r>
              <a:rPr lang="en-GB" sz="2400"/>
              <a:t>The system must use N-version programming to implement the braking control system.</a:t>
            </a:r>
          </a:p>
          <a:p>
            <a:pPr algn="just">
              <a:lnSpc>
                <a:spcPct val="90000"/>
              </a:lnSpc>
            </a:pPr>
            <a:r>
              <a:rPr lang="en-GB" sz="2400"/>
              <a:t>The system must be implemented in a safe subset of Ada and checked using static analysis.  </a:t>
            </a:r>
          </a:p>
        </p:txBody>
      </p:sp>
    </p:spTree>
    <p:extLst>
      <p:ext uri="{BB962C8B-B14F-4D97-AF65-F5344CB8AC3E}">
        <p14:creationId xmlns:p14="http://schemas.microsoft.com/office/powerpoint/2010/main" val="33961075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body" idx="1"/>
          </p:nvPr>
        </p:nvSpPr>
        <p:spPr>
          <a:noFill/>
          <a:ln/>
        </p:spPr>
        <p:txBody>
          <a:bodyPr lIns="90840" tIns="44623" rIns="90840" bIns="44623"/>
          <a:lstStyle/>
          <a:p>
            <a:r>
              <a:rPr lang="en-GB" sz="2400"/>
              <a:t>The required level of system reliability required should be expressed quantitatively.</a:t>
            </a:r>
          </a:p>
          <a:p>
            <a:r>
              <a:rPr lang="en-GB" sz="2400"/>
              <a:t>Reliability is a dynamic system attribute- reliability specifications  related to the source code are meaningless.</a:t>
            </a:r>
          </a:p>
          <a:p>
            <a:pPr lvl="1"/>
            <a:r>
              <a:rPr lang="en-GB" sz="2000"/>
              <a:t>No more than N faults/1000 lines;</a:t>
            </a:r>
          </a:p>
          <a:p>
            <a:pPr lvl="1"/>
            <a:r>
              <a:rPr lang="en-GB" sz="2000"/>
              <a:t>This is only useful for a post-delivery process analysis where you are trying to assess how good your development techniques are.</a:t>
            </a:r>
          </a:p>
          <a:p>
            <a:r>
              <a:rPr lang="en-GB" sz="2400"/>
              <a:t>An appropriate reliability metric should be chosen to specify the overall system reliability.</a:t>
            </a:r>
            <a:endParaRPr lang="en-GB" sz="2000"/>
          </a:p>
        </p:txBody>
      </p:sp>
      <p:sp>
        <p:nvSpPr>
          <p:cNvPr id="134147" name="Rectangle 3"/>
          <p:cNvSpPr>
            <a:spLocks noGrp="1" noChangeArrowheads="1"/>
          </p:cNvSpPr>
          <p:nvPr>
            <p:ph type="title"/>
          </p:nvPr>
        </p:nvSpPr>
        <p:spPr>
          <a:xfrm>
            <a:off x="381000" y="263525"/>
            <a:ext cx="8534400" cy="1108075"/>
          </a:xfrm>
          <a:noFill/>
          <a:ln/>
        </p:spPr>
        <p:txBody>
          <a:bodyPr lIns="90840" tIns="44623" rIns="90840" bIns="44623"/>
          <a:lstStyle/>
          <a:p>
            <a:r>
              <a:rPr lang="en-GB" sz="3600"/>
              <a:t>Non-functional reliability specification</a:t>
            </a:r>
            <a:endParaRPr lang="en-GB"/>
          </a:p>
        </p:txBody>
      </p:sp>
    </p:spTree>
    <p:extLst>
      <p:ext uri="{BB962C8B-B14F-4D97-AF65-F5344CB8AC3E}">
        <p14:creationId xmlns:p14="http://schemas.microsoft.com/office/powerpoint/2010/main" val="333778802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body" idx="1"/>
          </p:nvPr>
        </p:nvSpPr>
        <p:spPr>
          <a:noFill/>
          <a:ln/>
        </p:spPr>
        <p:txBody>
          <a:bodyPr lIns="90840" tIns="44623" rIns="90840" bIns="44623"/>
          <a:lstStyle/>
          <a:p>
            <a:pPr>
              <a:lnSpc>
                <a:spcPct val="90000"/>
              </a:lnSpc>
            </a:pPr>
            <a:r>
              <a:rPr lang="en-GB"/>
              <a:t>Reliability metrics are units of measurement of system reliability.</a:t>
            </a:r>
          </a:p>
          <a:p>
            <a:pPr>
              <a:lnSpc>
                <a:spcPct val="90000"/>
              </a:lnSpc>
            </a:pPr>
            <a:r>
              <a:rPr lang="en-GB"/>
              <a:t>System reliability is measured by counting the number of operational failures and, where appropriate, relating these to the demands made on the system and the time that the system has been operational.</a:t>
            </a:r>
          </a:p>
          <a:p>
            <a:pPr>
              <a:lnSpc>
                <a:spcPct val="90000"/>
              </a:lnSpc>
            </a:pPr>
            <a:r>
              <a:rPr lang="en-GB"/>
              <a:t>A long-term measurement programme is required to assess the reliability of critical systems.</a:t>
            </a:r>
          </a:p>
        </p:txBody>
      </p:sp>
      <p:sp>
        <p:nvSpPr>
          <p:cNvPr id="136195" name="Rectangle 3"/>
          <p:cNvSpPr>
            <a:spLocks noGrp="1" noChangeArrowheads="1"/>
          </p:cNvSpPr>
          <p:nvPr>
            <p:ph type="title"/>
          </p:nvPr>
        </p:nvSpPr>
        <p:spPr>
          <a:noFill/>
          <a:ln/>
        </p:spPr>
        <p:txBody>
          <a:bodyPr lIns="90840" tIns="44623" rIns="90840" bIns="44623"/>
          <a:lstStyle/>
          <a:p>
            <a:r>
              <a:rPr lang="en-GB"/>
              <a:t>Reliability metrics</a:t>
            </a:r>
          </a:p>
        </p:txBody>
      </p:sp>
    </p:spTree>
    <p:extLst>
      <p:ext uri="{BB962C8B-B14F-4D97-AF65-F5344CB8AC3E}">
        <p14:creationId xmlns:p14="http://schemas.microsoft.com/office/powerpoint/2010/main" val="97040438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ChangeArrowheads="1"/>
          </p:cNvSpPr>
          <p:nvPr/>
        </p:nvSpPr>
        <p:spPr bwMode="auto">
          <a:xfrm>
            <a:off x="228600" y="1524000"/>
            <a:ext cx="8458200" cy="46482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38243" name="Rectangle 3"/>
          <p:cNvSpPr>
            <a:spLocks noGrp="1" noChangeArrowheads="1"/>
          </p:cNvSpPr>
          <p:nvPr>
            <p:ph type="title"/>
          </p:nvPr>
        </p:nvSpPr>
        <p:spPr>
          <a:xfrm>
            <a:off x="457200" y="332656"/>
            <a:ext cx="8229600" cy="1143000"/>
          </a:xfrm>
        </p:spPr>
        <p:txBody>
          <a:bodyPr/>
          <a:lstStyle/>
          <a:p>
            <a:r>
              <a:rPr lang="en-GB" dirty="0"/>
              <a:t>Reliability metrics</a:t>
            </a:r>
          </a:p>
        </p:txBody>
      </p:sp>
      <p:graphicFrame>
        <p:nvGraphicFramePr>
          <p:cNvPr id="138245" name="Object 5"/>
          <p:cNvGraphicFramePr>
            <a:graphicFrameLocks noChangeAspect="1"/>
          </p:cNvGraphicFramePr>
          <p:nvPr/>
        </p:nvGraphicFramePr>
        <p:xfrm>
          <a:off x="533400" y="1981200"/>
          <a:ext cx="7924800" cy="3513138"/>
        </p:xfrm>
        <a:graphic>
          <a:graphicData uri="http://schemas.openxmlformats.org/presentationml/2006/ole">
            <mc:AlternateContent xmlns:mc="http://schemas.openxmlformats.org/markup-compatibility/2006">
              <mc:Choice xmlns:v="urn:schemas-microsoft-com:vml" Requires="v">
                <p:oleObj spid="_x0000_s4098" name="Document" r:id="rId3" imgW="5605272" imgH="2484120" progId="Word.Document.8">
                  <p:embed/>
                </p:oleObj>
              </mc:Choice>
              <mc:Fallback>
                <p:oleObj name="Document" r:id="rId3" imgW="5605272" imgH="2484120" progId="Word.Documen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981200"/>
                        <a:ext cx="7924800" cy="3513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827195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normAutofit fontScale="90000"/>
          </a:bodyPr>
          <a:lstStyle/>
          <a:p>
            <a:r>
              <a:rPr lang="en-GB"/>
              <a:t>Probability of failure on demand</a:t>
            </a:r>
          </a:p>
        </p:txBody>
      </p:sp>
      <p:sp>
        <p:nvSpPr>
          <p:cNvPr id="140291" name="Rectangle 3"/>
          <p:cNvSpPr>
            <a:spLocks noGrp="1" noChangeArrowheads="1"/>
          </p:cNvSpPr>
          <p:nvPr>
            <p:ph type="body" idx="1"/>
          </p:nvPr>
        </p:nvSpPr>
        <p:spPr/>
        <p:txBody>
          <a:bodyPr/>
          <a:lstStyle/>
          <a:p>
            <a:r>
              <a:rPr lang="en-GB" sz="2400"/>
              <a:t>This is the probability that the system will fail when a service request is made. Useful when demands for service are intermittent and relatively infrequent.</a:t>
            </a:r>
          </a:p>
          <a:p>
            <a:r>
              <a:rPr lang="en-GB" sz="2400"/>
              <a:t>Appropriate for protection systems where services are demanded occasionally and where there are serious consequence if the service is not delivered.</a:t>
            </a:r>
          </a:p>
          <a:p>
            <a:r>
              <a:rPr lang="en-GB" sz="2400"/>
              <a:t>Relevant for many safety-critical systems with exception management components</a:t>
            </a:r>
          </a:p>
          <a:p>
            <a:pPr lvl="1"/>
            <a:r>
              <a:rPr lang="en-GB" sz="2000"/>
              <a:t>Emergency shutdown system in a chemical plant.</a:t>
            </a:r>
            <a:endParaRPr lang="en-GB" sz="1800"/>
          </a:p>
          <a:p>
            <a:endParaRPr lang="en-GB" sz="2000"/>
          </a:p>
        </p:txBody>
      </p:sp>
    </p:spTree>
    <p:extLst>
      <p:ext uri="{BB962C8B-B14F-4D97-AF65-F5344CB8AC3E}">
        <p14:creationId xmlns:p14="http://schemas.microsoft.com/office/powerpoint/2010/main" val="13804938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GB" sz="3600"/>
              <a:t>Rate of fault occurrence (ROCOF)</a:t>
            </a:r>
            <a:endParaRPr lang="en-GB"/>
          </a:p>
        </p:txBody>
      </p:sp>
      <p:sp>
        <p:nvSpPr>
          <p:cNvPr id="141315" name="Rectangle 3"/>
          <p:cNvSpPr>
            <a:spLocks noGrp="1" noChangeArrowheads="1"/>
          </p:cNvSpPr>
          <p:nvPr>
            <p:ph type="body" idx="1"/>
          </p:nvPr>
        </p:nvSpPr>
        <p:spPr/>
        <p:txBody>
          <a:bodyPr/>
          <a:lstStyle/>
          <a:p>
            <a:r>
              <a:rPr lang="en-GB" sz="2400"/>
              <a:t>Reflects the rate of occurrence of failure in the system.</a:t>
            </a:r>
          </a:p>
          <a:p>
            <a:r>
              <a:rPr lang="en-GB" sz="2400"/>
              <a:t>ROCOF of 0.002 means 2 failures are likely in each 1000 operational time units e.g. 2 failures per 1000 hours of operation.</a:t>
            </a:r>
          </a:p>
          <a:p>
            <a:r>
              <a:rPr lang="en-GB" sz="2400"/>
              <a:t>Relevant for operating systems, transaction processing systems where the system has to process a large number of similar requests that are relatively frequent</a:t>
            </a:r>
          </a:p>
          <a:p>
            <a:pPr lvl="1"/>
            <a:r>
              <a:rPr lang="en-GB" sz="2000"/>
              <a:t>Credit card processing system, airline booking system.</a:t>
            </a:r>
            <a:endParaRPr lang="en-GB" sz="1800"/>
          </a:p>
        </p:txBody>
      </p:sp>
    </p:spTree>
    <p:extLst>
      <p:ext uri="{BB962C8B-B14F-4D97-AF65-F5344CB8AC3E}">
        <p14:creationId xmlns:p14="http://schemas.microsoft.com/office/powerpoint/2010/main" val="883995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a:t>Dependability requirements</a:t>
            </a:r>
          </a:p>
        </p:txBody>
      </p:sp>
      <p:sp>
        <p:nvSpPr>
          <p:cNvPr id="160771" name="Rectangle 3"/>
          <p:cNvSpPr>
            <a:spLocks noGrp="1" noChangeArrowheads="1"/>
          </p:cNvSpPr>
          <p:nvPr>
            <p:ph type="body" idx="1"/>
          </p:nvPr>
        </p:nvSpPr>
        <p:spPr/>
        <p:txBody>
          <a:bodyPr/>
          <a:lstStyle/>
          <a:p>
            <a:r>
              <a:rPr lang="en-US">
                <a:solidFill>
                  <a:schemeClr val="accent1"/>
                </a:solidFill>
              </a:rPr>
              <a:t>Functional requirements</a:t>
            </a:r>
            <a:r>
              <a:rPr lang="en-US"/>
              <a:t> to define error checking and recovery facilities and protection against system failures.</a:t>
            </a:r>
          </a:p>
          <a:p>
            <a:r>
              <a:rPr lang="en-US">
                <a:solidFill>
                  <a:schemeClr val="accent1"/>
                </a:solidFill>
              </a:rPr>
              <a:t>Non-functional requirements</a:t>
            </a:r>
            <a:r>
              <a:rPr lang="en-US"/>
              <a:t> defining the required reliability and availability of the system.</a:t>
            </a:r>
          </a:p>
          <a:p>
            <a:r>
              <a:rPr lang="en-US">
                <a:solidFill>
                  <a:schemeClr val="accent1"/>
                </a:solidFill>
              </a:rPr>
              <a:t>Excluding requirements</a:t>
            </a:r>
            <a:r>
              <a:rPr lang="en-US"/>
              <a:t> that define states and conditions that must not arise.</a:t>
            </a:r>
          </a:p>
        </p:txBody>
      </p:sp>
    </p:spTree>
    <p:extLst>
      <p:ext uri="{BB962C8B-B14F-4D97-AF65-F5344CB8AC3E}">
        <p14:creationId xmlns:p14="http://schemas.microsoft.com/office/powerpoint/2010/main" val="3971800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GB"/>
              <a:t>Mean time to failure</a:t>
            </a:r>
          </a:p>
        </p:txBody>
      </p:sp>
      <p:sp>
        <p:nvSpPr>
          <p:cNvPr id="142339" name="Rectangle 3"/>
          <p:cNvSpPr>
            <a:spLocks noGrp="1" noChangeArrowheads="1"/>
          </p:cNvSpPr>
          <p:nvPr>
            <p:ph type="body" idx="1"/>
          </p:nvPr>
        </p:nvSpPr>
        <p:spPr/>
        <p:txBody>
          <a:bodyPr/>
          <a:lstStyle/>
          <a:p>
            <a:pPr>
              <a:lnSpc>
                <a:spcPct val="90000"/>
              </a:lnSpc>
            </a:pPr>
            <a:r>
              <a:rPr lang="en-GB" sz="2400"/>
              <a:t>Measure of the time between observed failures of the system. Is the reciprocal of ROCOF for stable systems.</a:t>
            </a:r>
          </a:p>
          <a:p>
            <a:pPr>
              <a:lnSpc>
                <a:spcPct val="90000"/>
              </a:lnSpc>
            </a:pPr>
            <a:r>
              <a:rPr lang="en-GB" sz="2400"/>
              <a:t>MTTF of 500 means that the mean time between failures is 500 time units.</a:t>
            </a:r>
          </a:p>
          <a:p>
            <a:pPr>
              <a:lnSpc>
                <a:spcPct val="90000"/>
              </a:lnSpc>
            </a:pPr>
            <a:r>
              <a:rPr lang="en-GB" sz="2400"/>
              <a:t>Relevant for systems with long transactions i.e. where system processing takes a long time. MTTF should be longer than transaction length</a:t>
            </a:r>
          </a:p>
          <a:p>
            <a:pPr lvl="1">
              <a:lnSpc>
                <a:spcPct val="90000"/>
              </a:lnSpc>
            </a:pPr>
            <a:r>
              <a:rPr lang="en-GB" sz="2000"/>
              <a:t>Computer-aided design systems where a designer will work on a design for several hours, word processor systems.</a:t>
            </a:r>
            <a:endParaRPr lang="en-GB" sz="1800"/>
          </a:p>
          <a:p>
            <a:pPr>
              <a:lnSpc>
                <a:spcPct val="90000"/>
              </a:lnSpc>
            </a:pPr>
            <a:endParaRPr lang="en-GB" sz="2000"/>
          </a:p>
        </p:txBody>
      </p:sp>
    </p:spTree>
    <p:extLst>
      <p:ext uri="{BB962C8B-B14F-4D97-AF65-F5344CB8AC3E}">
        <p14:creationId xmlns:p14="http://schemas.microsoft.com/office/powerpoint/2010/main" val="893781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GB"/>
              <a:t>Availability</a:t>
            </a:r>
          </a:p>
        </p:txBody>
      </p:sp>
      <p:sp>
        <p:nvSpPr>
          <p:cNvPr id="139267" name="Rectangle 3"/>
          <p:cNvSpPr>
            <a:spLocks noGrp="1" noChangeArrowheads="1"/>
          </p:cNvSpPr>
          <p:nvPr>
            <p:ph type="body" idx="1"/>
          </p:nvPr>
        </p:nvSpPr>
        <p:spPr/>
        <p:txBody>
          <a:bodyPr/>
          <a:lstStyle/>
          <a:p>
            <a:pPr>
              <a:lnSpc>
                <a:spcPct val="90000"/>
              </a:lnSpc>
            </a:pPr>
            <a:r>
              <a:rPr lang="en-GB"/>
              <a:t>Measure of the fraction of the time that the system is available for use.</a:t>
            </a:r>
          </a:p>
          <a:p>
            <a:pPr>
              <a:lnSpc>
                <a:spcPct val="90000"/>
              </a:lnSpc>
            </a:pPr>
            <a:r>
              <a:rPr lang="en-GB"/>
              <a:t>Takes repair and restart time into account</a:t>
            </a:r>
          </a:p>
          <a:p>
            <a:pPr>
              <a:lnSpc>
                <a:spcPct val="90000"/>
              </a:lnSpc>
            </a:pPr>
            <a:r>
              <a:rPr lang="en-GB"/>
              <a:t>Availability of 0.998 means software is available for 998 out of 1000 time units.</a:t>
            </a:r>
          </a:p>
          <a:p>
            <a:pPr>
              <a:lnSpc>
                <a:spcPct val="90000"/>
              </a:lnSpc>
            </a:pPr>
            <a:r>
              <a:rPr lang="en-GB"/>
              <a:t>Relevant for non-stop, continuously running systems </a:t>
            </a:r>
          </a:p>
          <a:p>
            <a:pPr lvl="1">
              <a:lnSpc>
                <a:spcPct val="90000"/>
              </a:lnSpc>
            </a:pPr>
            <a:r>
              <a:rPr lang="en-GB"/>
              <a:t>telephone switching systems, railway signalling systems.</a:t>
            </a:r>
          </a:p>
        </p:txBody>
      </p:sp>
    </p:spTree>
    <p:extLst>
      <p:ext uri="{BB962C8B-B14F-4D97-AF65-F5344CB8AC3E}">
        <p14:creationId xmlns:p14="http://schemas.microsoft.com/office/powerpoint/2010/main" val="13121005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683568" y="764704"/>
            <a:ext cx="8169275" cy="917575"/>
          </a:xfrm>
          <a:noFill/>
          <a:ln/>
        </p:spPr>
        <p:txBody>
          <a:bodyPr lIns="90840" tIns="44623" rIns="90840" bIns="44623">
            <a:normAutofit fontScale="90000"/>
          </a:bodyPr>
          <a:lstStyle/>
          <a:p>
            <a:r>
              <a:rPr lang="en-GB" dirty="0"/>
              <a:t>Non-functional requirements spec.</a:t>
            </a:r>
          </a:p>
        </p:txBody>
      </p:sp>
      <p:sp>
        <p:nvSpPr>
          <p:cNvPr id="143363" name="Rectangle 3"/>
          <p:cNvSpPr>
            <a:spLocks noGrp="1" noChangeArrowheads="1"/>
          </p:cNvSpPr>
          <p:nvPr>
            <p:ph type="body" idx="1"/>
          </p:nvPr>
        </p:nvSpPr>
        <p:spPr>
          <a:noFill/>
          <a:ln/>
        </p:spPr>
        <p:txBody>
          <a:bodyPr lIns="90840" tIns="44623" rIns="90840" bIns="44623"/>
          <a:lstStyle/>
          <a:p>
            <a:pPr>
              <a:lnSpc>
                <a:spcPct val="90000"/>
              </a:lnSpc>
            </a:pPr>
            <a:r>
              <a:rPr lang="en-GB"/>
              <a:t>Reliability measurements do NOT take the consequences of failure into account.</a:t>
            </a:r>
          </a:p>
          <a:p>
            <a:pPr>
              <a:lnSpc>
                <a:spcPct val="90000"/>
              </a:lnSpc>
            </a:pPr>
            <a:r>
              <a:rPr lang="en-GB"/>
              <a:t>Transient faults may have no real consequences but other faults may cause data loss or corruption and loss of system service.</a:t>
            </a:r>
          </a:p>
          <a:p>
            <a:pPr>
              <a:lnSpc>
                <a:spcPct val="90000"/>
              </a:lnSpc>
            </a:pPr>
            <a:r>
              <a:rPr lang="en-GB"/>
              <a:t>May be necessary to identify different failure classes and use different metrics for each of these. The reliability specification must be structured.</a:t>
            </a:r>
          </a:p>
        </p:txBody>
      </p:sp>
    </p:spTree>
    <p:extLst>
      <p:ext uri="{BB962C8B-B14F-4D97-AF65-F5344CB8AC3E}">
        <p14:creationId xmlns:p14="http://schemas.microsoft.com/office/powerpoint/2010/main" val="273933704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GB"/>
              <a:t>Failure consequences</a:t>
            </a:r>
          </a:p>
        </p:txBody>
      </p:sp>
      <p:sp>
        <p:nvSpPr>
          <p:cNvPr id="144387" name="Rectangle 3"/>
          <p:cNvSpPr>
            <a:spLocks noGrp="1" noChangeArrowheads="1"/>
          </p:cNvSpPr>
          <p:nvPr>
            <p:ph type="body" idx="1"/>
          </p:nvPr>
        </p:nvSpPr>
        <p:spPr/>
        <p:txBody>
          <a:bodyPr/>
          <a:lstStyle/>
          <a:p>
            <a:r>
              <a:rPr lang="en-GB"/>
              <a:t>When specifying reliability, it is not just the number of system failures that matter but the consequences of these failures.</a:t>
            </a:r>
          </a:p>
          <a:p>
            <a:r>
              <a:rPr lang="en-GB"/>
              <a:t>Failures that have serious consequences are clearly more damaging than those where repair and recovery is straightforward.</a:t>
            </a:r>
          </a:p>
          <a:p>
            <a:r>
              <a:rPr lang="en-GB"/>
              <a:t>In some cases, therefore, different reliability specifications for different types of failure may be defined.</a:t>
            </a:r>
          </a:p>
        </p:txBody>
      </p:sp>
    </p:spTree>
    <p:extLst>
      <p:ext uri="{BB962C8B-B14F-4D97-AF65-F5344CB8AC3E}">
        <p14:creationId xmlns:p14="http://schemas.microsoft.com/office/powerpoint/2010/main" val="2983603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ChangeArrowheads="1"/>
          </p:cNvSpPr>
          <p:nvPr/>
        </p:nvSpPr>
        <p:spPr bwMode="auto">
          <a:xfrm>
            <a:off x="304800" y="2133600"/>
            <a:ext cx="8458200" cy="39624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45411" name="Rectangle 3"/>
          <p:cNvSpPr>
            <a:spLocks noGrp="1" noChangeArrowheads="1"/>
          </p:cNvSpPr>
          <p:nvPr>
            <p:ph type="title"/>
          </p:nvPr>
        </p:nvSpPr>
        <p:spPr>
          <a:noFill/>
          <a:ln/>
        </p:spPr>
        <p:txBody>
          <a:bodyPr lIns="90840" tIns="44623" rIns="90840" bIns="44623"/>
          <a:lstStyle/>
          <a:p>
            <a:r>
              <a:rPr lang="en-GB"/>
              <a:t>Failure classification</a:t>
            </a:r>
          </a:p>
        </p:txBody>
      </p:sp>
      <p:graphicFrame>
        <p:nvGraphicFramePr>
          <p:cNvPr id="145413" name="Object 5"/>
          <p:cNvGraphicFramePr>
            <a:graphicFrameLocks noChangeAspect="1"/>
          </p:cNvGraphicFramePr>
          <p:nvPr/>
        </p:nvGraphicFramePr>
        <p:xfrm>
          <a:off x="838200" y="2286000"/>
          <a:ext cx="7543800" cy="3578225"/>
        </p:xfrm>
        <a:graphic>
          <a:graphicData uri="http://schemas.openxmlformats.org/presentationml/2006/ole">
            <mc:AlternateContent xmlns:mc="http://schemas.openxmlformats.org/markup-compatibility/2006">
              <mc:Choice xmlns:v="urn:schemas-microsoft-com:vml" Requires="v">
                <p:oleObj spid="_x0000_s5122" name="Document" r:id="rId4" imgW="5486400" imgH="2051304" progId="Word.Document.8">
                  <p:embed/>
                </p:oleObj>
              </mc:Choice>
              <mc:Fallback>
                <p:oleObj name="Document" r:id="rId4" imgW="5486400" imgH="205130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13914" r="13885" b="8359"/>
                      <a:stretch>
                        <a:fillRect/>
                      </a:stretch>
                    </p:blipFill>
                    <p:spPr bwMode="auto">
                      <a:xfrm>
                        <a:off x="838200" y="2286000"/>
                        <a:ext cx="7543800" cy="3578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6925776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body" idx="1"/>
          </p:nvPr>
        </p:nvSpPr>
        <p:spPr>
          <a:xfrm>
            <a:off x="609600" y="1600200"/>
            <a:ext cx="8001000" cy="4495800"/>
          </a:xfrm>
          <a:noFill/>
          <a:ln/>
        </p:spPr>
        <p:txBody>
          <a:bodyPr lIns="90840" tIns="44623" rIns="90840" bIns="44623"/>
          <a:lstStyle/>
          <a:p>
            <a:pPr>
              <a:lnSpc>
                <a:spcPct val="90000"/>
              </a:lnSpc>
            </a:pPr>
            <a:r>
              <a:rPr lang="en-GB"/>
              <a:t>For each sub-system, analyse the consequences of possible system failures.</a:t>
            </a:r>
          </a:p>
          <a:p>
            <a:pPr>
              <a:lnSpc>
                <a:spcPct val="90000"/>
              </a:lnSpc>
            </a:pPr>
            <a:r>
              <a:rPr lang="en-GB"/>
              <a:t>From the system failure analysis, partition failures into appropriate classes.</a:t>
            </a:r>
          </a:p>
          <a:p>
            <a:pPr>
              <a:lnSpc>
                <a:spcPct val="90000"/>
              </a:lnSpc>
            </a:pPr>
            <a:r>
              <a:rPr lang="en-GB"/>
              <a:t>For each failure class identified, set out the reliability using an appropriate metric. Different metrics may be used for different reliability requirements.</a:t>
            </a:r>
          </a:p>
          <a:p>
            <a:pPr>
              <a:lnSpc>
                <a:spcPct val="90000"/>
              </a:lnSpc>
            </a:pPr>
            <a:r>
              <a:rPr lang="en-GB"/>
              <a:t>Identify functional reliability requirements to reduce the chances of critical failures.</a:t>
            </a:r>
          </a:p>
        </p:txBody>
      </p:sp>
      <p:sp>
        <p:nvSpPr>
          <p:cNvPr id="147459" name="Rectangle 3"/>
          <p:cNvSpPr>
            <a:spLocks noGrp="1" noChangeArrowheads="1"/>
          </p:cNvSpPr>
          <p:nvPr>
            <p:ph type="title"/>
          </p:nvPr>
        </p:nvSpPr>
        <p:spPr>
          <a:xfrm>
            <a:off x="457200" y="332656"/>
            <a:ext cx="8229600" cy="1143000"/>
          </a:xfrm>
          <a:noFill/>
          <a:ln/>
        </p:spPr>
        <p:txBody>
          <a:bodyPr lIns="90840" tIns="44623" rIns="90840" bIns="44623">
            <a:normAutofit fontScale="90000"/>
          </a:bodyPr>
          <a:lstStyle/>
          <a:p>
            <a:r>
              <a:rPr lang="en-GB" dirty="0"/>
              <a:t>Steps to a reliability specification</a:t>
            </a:r>
          </a:p>
        </p:txBody>
      </p:sp>
    </p:spTree>
    <p:extLst>
      <p:ext uri="{BB962C8B-B14F-4D97-AF65-F5344CB8AC3E}">
        <p14:creationId xmlns:p14="http://schemas.microsoft.com/office/powerpoint/2010/main" val="274860909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noFill/>
          <a:ln/>
        </p:spPr>
        <p:txBody>
          <a:bodyPr lIns="90840" tIns="44623" rIns="90840" bIns="44623"/>
          <a:lstStyle/>
          <a:p>
            <a:r>
              <a:rPr lang="en-GB"/>
              <a:t>Bank auto-teller system</a:t>
            </a:r>
          </a:p>
        </p:txBody>
      </p:sp>
      <p:sp>
        <p:nvSpPr>
          <p:cNvPr id="149507" name="Rectangle 3"/>
          <p:cNvSpPr>
            <a:spLocks noGrp="1" noChangeArrowheads="1"/>
          </p:cNvSpPr>
          <p:nvPr>
            <p:ph type="body" idx="1"/>
          </p:nvPr>
        </p:nvSpPr>
        <p:spPr>
          <a:noFill/>
          <a:ln/>
        </p:spPr>
        <p:txBody>
          <a:bodyPr lIns="90840" tIns="44623" rIns="90840" bIns="44623"/>
          <a:lstStyle/>
          <a:p>
            <a:r>
              <a:rPr lang="en-GB"/>
              <a:t>Each machine in a network is used 300 times a day</a:t>
            </a:r>
          </a:p>
          <a:p>
            <a:r>
              <a:rPr lang="en-GB"/>
              <a:t>Bank has 1000 machines</a:t>
            </a:r>
          </a:p>
          <a:p>
            <a:r>
              <a:rPr lang="en-GB"/>
              <a:t>Lifetime of software release is 2 years</a:t>
            </a:r>
          </a:p>
          <a:p>
            <a:r>
              <a:rPr lang="en-GB"/>
              <a:t>Each machine handles about 200, 000 transactions</a:t>
            </a:r>
          </a:p>
          <a:p>
            <a:r>
              <a:rPr lang="en-GB"/>
              <a:t>About 300, 000 database transactions in total per day</a:t>
            </a:r>
          </a:p>
        </p:txBody>
      </p:sp>
    </p:spTree>
    <p:extLst>
      <p:ext uri="{BB962C8B-B14F-4D97-AF65-F5344CB8AC3E}">
        <p14:creationId xmlns:p14="http://schemas.microsoft.com/office/powerpoint/2010/main" val="276126600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ChangeArrowheads="1"/>
          </p:cNvSpPr>
          <p:nvPr/>
        </p:nvSpPr>
        <p:spPr bwMode="auto">
          <a:xfrm>
            <a:off x="228600" y="2133600"/>
            <a:ext cx="8458200" cy="36576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50531" name="Rectangle 3"/>
          <p:cNvSpPr>
            <a:spLocks noGrp="1" noChangeArrowheads="1"/>
          </p:cNvSpPr>
          <p:nvPr>
            <p:ph type="title"/>
          </p:nvPr>
        </p:nvSpPr>
        <p:spPr>
          <a:xfrm>
            <a:off x="533400" y="1143273"/>
            <a:ext cx="8169275" cy="917575"/>
          </a:xfrm>
          <a:noFill/>
          <a:ln/>
        </p:spPr>
        <p:txBody>
          <a:bodyPr lIns="90840" tIns="44623" rIns="90840" bIns="44623">
            <a:normAutofit fontScale="90000"/>
          </a:bodyPr>
          <a:lstStyle/>
          <a:p>
            <a:r>
              <a:rPr lang="en-GB" dirty="0"/>
              <a:t>Reliability specification for an ATM</a:t>
            </a:r>
          </a:p>
        </p:txBody>
      </p:sp>
      <p:graphicFrame>
        <p:nvGraphicFramePr>
          <p:cNvPr id="150534" name="Object 6"/>
          <p:cNvGraphicFramePr>
            <a:graphicFrameLocks noChangeAspect="1"/>
          </p:cNvGraphicFramePr>
          <p:nvPr/>
        </p:nvGraphicFramePr>
        <p:xfrm>
          <a:off x="381000" y="2514600"/>
          <a:ext cx="8763000" cy="2824163"/>
        </p:xfrm>
        <a:graphic>
          <a:graphicData uri="http://schemas.openxmlformats.org/presentationml/2006/ole">
            <mc:AlternateContent xmlns:mc="http://schemas.openxmlformats.org/markup-compatibility/2006">
              <mc:Choice xmlns:v="urn:schemas-microsoft-com:vml" Requires="v">
                <p:oleObj spid="_x0000_s6146" name="Document" r:id="rId4" imgW="5605272" imgH="1807464" progId="Word.Document.8">
                  <p:embed/>
                </p:oleObj>
              </mc:Choice>
              <mc:Fallback>
                <p:oleObj name="Document" r:id="rId4" imgW="5605272" imgH="1807464"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2514600"/>
                        <a:ext cx="8763000" cy="282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96584465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noFill/>
          <a:ln/>
        </p:spPr>
        <p:txBody>
          <a:bodyPr lIns="90840" tIns="44623" rIns="90840" bIns="44623"/>
          <a:lstStyle/>
          <a:p>
            <a:r>
              <a:rPr lang="en-GB"/>
              <a:t>Specification validation</a:t>
            </a:r>
          </a:p>
        </p:txBody>
      </p:sp>
      <p:sp>
        <p:nvSpPr>
          <p:cNvPr id="152579" name="Rectangle 3"/>
          <p:cNvSpPr>
            <a:spLocks noGrp="1" noChangeArrowheads="1"/>
          </p:cNvSpPr>
          <p:nvPr>
            <p:ph type="body" idx="1"/>
          </p:nvPr>
        </p:nvSpPr>
        <p:spPr>
          <a:noFill/>
          <a:ln/>
        </p:spPr>
        <p:txBody>
          <a:bodyPr lIns="90840" tIns="44623" rIns="90840" bIns="44623"/>
          <a:lstStyle/>
          <a:p>
            <a:pPr>
              <a:lnSpc>
                <a:spcPct val="90000"/>
              </a:lnSpc>
            </a:pPr>
            <a:r>
              <a:rPr lang="en-GB"/>
              <a:t>It is impossible to empirically validate very high reliability specifications.</a:t>
            </a:r>
          </a:p>
          <a:p>
            <a:pPr>
              <a:lnSpc>
                <a:spcPct val="90000"/>
              </a:lnSpc>
            </a:pPr>
            <a:r>
              <a:rPr lang="en-GB"/>
              <a:t>No database corruptions means POFOD of less than 1 in 200 million.</a:t>
            </a:r>
          </a:p>
          <a:p>
            <a:pPr>
              <a:lnSpc>
                <a:spcPct val="90000"/>
              </a:lnSpc>
            </a:pPr>
            <a:r>
              <a:rPr lang="en-GB"/>
              <a:t>If a transaction takes 1 second, then simulating one day’s transactions takes 3.5 days.</a:t>
            </a:r>
          </a:p>
          <a:p>
            <a:pPr>
              <a:lnSpc>
                <a:spcPct val="90000"/>
              </a:lnSpc>
            </a:pPr>
            <a:r>
              <a:rPr lang="en-GB"/>
              <a:t>It would take longer than the system’s lifetime to test it for reliability.</a:t>
            </a:r>
          </a:p>
        </p:txBody>
      </p:sp>
    </p:spTree>
    <p:extLst>
      <p:ext uri="{BB962C8B-B14F-4D97-AF65-F5344CB8AC3E}">
        <p14:creationId xmlns:p14="http://schemas.microsoft.com/office/powerpoint/2010/main" val="335867904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Grp="1" noChangeArrowheads="1"/>
          </p:cNvSpPr>
          <p:nvPr>
            <p:ph type="title"/>
          </p:nvPr>
        </p:nvSpPr>
        <p:spPr/>
        <p:txBody>
          <a:bodyPr/>
          <a:lstStyle/>
          <a:p>
            <a:r>
              <a:rPr lang="en-GB"/>
              <a:t>Key points</a:t>
            </a:r>
          </a:p>
        </p:txBody>
      </p:sp>
      <p:sp>
        <p:nvSpPr>
          <p:cNvPr id="153605" name="Rectangle 5"/>
          <p:cNvSpPr>
            <a:spLocks noGrp="1" noChangeArrowheads="1"/>
          </p:cNvSpPr>
          <p:nvPr>
            <p:ph type="body" idx="1"/>
          </p:nvPr>
        </p:nvSpPr>
        <p:spPr/>
        <p:txBody>
          <a:bodyPr/>
          <a:lstStyle/>
          <a:p>
            <a:pPr>
              <a:lnSpc>
                <a:spcPct val="90000"/>
              </a:lnSpc>
            </a:pPr>
            <a:r>
              <a:rPr lang="en-GB"/>
              <a:t>Risk analysis is the basis for identifying system reliability requirements.</a:t>
            </a:r>
          </a:p>
          <a:p>
            <a:pPr>
              <a:lnSpc>
                <a:spcPct val="90000"/>
              </a:lnSpc>
            </a:pPr>
            <a:r>
              <a:rPr lang="en-GB"/>
              <a:t>Risk analysis is concerned with assessing the chances of a risk arising and classifying risks according to their seriousness.</a:t>
            </a:r>
          </a:p>
          <a:p>
            <a:pPr>
              <a:lnSpc>
                <a:spcPct val="90000"/>
              </a:lnSpc>
            </a:pPr>
            <a:r>
              <a:rPr lang="en-GB"/>
              <a:t>Security requirements should identify assets and define how these should be protected.</a:t>
            </a:r>
          </a:p>
          <a:p>
            <a:pPr>
              <a:lnSpc>
                <a:spcPct val="90000"/>
              </a:lnSpc>
            </a:pPr>
            <a:r>
              <a:rPr lang="en-GB"/>
              <a:t>Reliability requirements may be defined quantitatively.</a:t>
            </a:r>
          </a:p>
        </p:txBody>
      </p:sp>
    </p:spTree>
    <p:extLst>
      <p:ext uri="{BB962C8B-B14F-4D97-AF65-F5344CB8AC3E}">
        <p14:creationId xmlns:p14="http://schemas.microsoft.com/office/powerpoint/2010/main" val="3691771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en-US"/>
              <a:t>Risk-driven specification</a:t>
            </a:r>
          </a:p>
        </p:txBody>
      </p:sp>
      <p:sp>
        <p:nvSpPr>
          <p:cNvPr id="123907" name="Rectangle 3"/>
          <p:cNvSpPr>
            <a:spLocks noGrp="1" noChangeArrowheads="1"/>
          </p:cNvSpPr>
          <p:nvPr>
            <p:ph type="body" idx="1"/>
          </p:nvPr>
        </p:nvSpPr>
        <p:spPr/>
        <p:txBody>
          <a:bodyPr/>
          <a:lstStyle/>
          <a:p>
            <a:r>
              <a:rPr lang="en-US"/>
              <a:t>Critical systems specification should be risk-driven.</a:t>
            </a:r>
          </a:p>
          <a:p>
            <a:r>
              <a:rPr lang="en-US"/>
              <a:t>This approach has been widely used in safety and security-critical systems.</a:t>
            </a:r>
          </a:p>
          <a:p>
            <a:r>
              <a:rPr lang="en-US"/>
              <a:t>The aim of the specification process should be to understand the risks (safety, security, etc.) faced by the system and to define requirements that reduce these risks.</a:t>
            </a:r>
          </a:p>
        </p:txBody>
      </p:sp>
    </p:spTree>
    <p:extLst>
      <p:ext uri="{BB962C8B-B14F-4D97-AF65-F5344CB8AC3E}">
        <p14:creationId xmlns:p14="http://schemas.microsoft.com/office/powerpoint/2010/main" val="34440409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4"/>
          <p:cNvSpPr>
            <a:spLocks noGrp="1" noChangeArrowheads="1"/>
          </p:cNvSpPr>
          <p:nvPr>
            <p:ph type="title"/>
          </p:nvPr>
        </p:nvSpPr>
        <p:spPr/>
        <p:txBody>
          <a:bodyPr/>
          <a:lstStyle/>
          <a:p>
            <a:r>
              <a:rPr lang="en-GB"/>
              <a:t>Key points</a:t>
            </a:r>
          </a:p>
        </p:txBody>
      </p:sp>
      <p:sp>
        <p:nvSpPr>
          <p:cNvPr id="94213" name="Rectangle 5"/>
          <p:cNvSpPr>
            <a:spLocks noGrp="1" noChangeArrowheads="1"/>
          </p:cNvSpPr>
          <p:nvPr>
            <p:ph type="body" idx="1"/>
          </p:nvPr>
        </p:nvSpPr>
        <p:spPr/>
        <p:txBody>
          <a:bodyPr/>
          <a:lstStyle/>
          <a:p>
            <a:r>
              <a:rPr lang="en-GB"/>
              <a:t>Reliability metrics include POFOD, ROCOF, MTTF and availability.</a:t>
            </a:r>
          </a:p>
          <a:p>
            <a:r>
              <a:rPr lang="en-GB"/>
              <a:t>Non-functional reliability specifications can lead to functional system requirements to reduce failures or deal with their occurrence.</a:t>
            </a:r>
          </a:p>
        </p:txBody>
      </p:sp>
    </p:spTree>
    <p:extLst>
      <p:ext uri="{BB962C8B-B14F-4D97-AF65-F5344CB8AC3E}">
        <p14:creationId xmlns:p14="http://schemas.microsoft.com/office/powerpoint/2010/main" val="229881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390525" y="869404"/>
            <a:ext cx="7942263" cy="687388"/>
          </a:xfrm>
          <a:noFill/>
          <a:ln/>
        </p:spPr>
        <p:txBody>
          <a:bodyPr lIns="86362" tIns="42424" rIns="86362" bIns="42424">
            <a:normAutofit fontScale="90000"/>
          </a:bodyPr>
          <a:lstStyle/>
          <a:p>
            <a:r>
              <a:rPr lang="en-GB" dirty="0"/>
              <a:t>Stages of risk-based analysis</a:t>
            </a:r>
          </a:p>
        </p:txBody>
      </p:sp>
      <p:sp>
        <p:nvSpPr>
          <p:cNvPr id="126979" name="Rectangle 3"/>
          <p:cNvSpPr>
            <a:spLocks noGrp="1" noChangeArrowheads="1"/>
          </p:cNvSpPr>
          <p:nvPr>
            <p:ph type="body" idx="1"/>
          </p:nvPr>
        </p:nvSpPr>
        <p:spPr>
          <a:noFill/>
          <a:ln/>
        </p:spPr>
        <p:txBody>
          <a:bodyPr lIns="86362" tIns="42424" rIns="86362" bIns="42424"/>
          <a:lstStyle/>
          <a:p>
            <a:r>
              <a:rPr lang="en-GB" sz="2400"/>
              <a:t>Risk identification</a:t>
            </a:r>
          </a:p>
          <a:p>
            <a:pPr lvl="1"/>
            <a:r>
              <a:rPr lang="en-GB" sz="2000"/>
              <a:t>Identify potential risks that may arise.</a:t>
            </a:r>
          </a:p>
          <a:p>
            <a:r>
              <a:rPr lang="en-GB" sz="2400"/>
              <a:t>Risk analysis and classification</a:t>
            </a:r>
          </a:p>
          <a:p>
            <a:pPr lvl="1"/>
            <a:r>
              <a:rPr lang="en-GB" sz="2000"/>
              <a:t>Assess the seriousness of each risk.</a:t>
            </a:r>
          </a:p>
          <a:p>
            <a:r>
              <a:rPr lang="en-GB" sz="2400"/>
              <a:t>Risk decomposition</a:t>
            </a:r>
          </a:p>
          <a:p>
            <a:pPr lvl="1"/>
            <a:r>
              <a:rPr lang="en-GB" sz="2000"/>
              <a:t>Decompose risks to discover their potential root causes.</a:t>
            </a:r>
          </a:p>
          <a:p>
            <a:r>
              <a:rPr lang="en-GB" sz="2400"/>
              <a:t>Risk reduction assessment</a:t>
            </a:r>
          </a:p>
          <a:p>
            <a:pPr lvl="1"/>
            <a:r>
              <a:rPr lang="en-GB" sz="2000"/>
              <a:t>Define how each risk must be taken into eliminated or reduced when the system is designed.</a:t>
            </a:r>
            <a:endParaRPr lang="en-GB" sz="1600"/>
          </a:p>
        </p:txBody>
      </p:sp>
    </p:spTree>
    <p:extLst>
      <p:ext uri="{BB962C8B-B14F-4D97-AF65-F5344CB8AC3E}">
        <p14:creationId xmlns:p14="http://schemas.microsoft.com/office/powerpoint/2010/main" val="304272495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GB"/>
              <a:t>Risk-driven specification</a:t>
            </a:r>
          </a:p>
        </p:txBody>
      </p:sp>
      <p:sp>
        <p:nvSpPr>
          <p:cNvPr id="88071" name="Rectangle 7"/>
          <p:cNvSpPr>
            <a:spLocks noChangeArrowheads="1"/>
          </p:cNvSpPr>
          <p:nvPr/>
        </p:nvSpPr>
        <p:spPr bwMode="auto">
          <a:xfrm>
            <a:off x="381000" y="2286000"/>
            <a:ext cx="8458200" cy="2971800"/>
          </a:xfrm>
          <a:prstGeom prst="rect">
            <a:avLst/>
          </a:prstGeom>
          <a:solidFill>
            <a:srgbClr val="CCFF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pic>
        <p:nvPicPr>
          <p:cNvPr id="88072" name="Picture 8" descr="9.1 Risk-drivenSpec.eps                                        00105825Macintosh HD                   B8AA5F2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895600"/>
            <a:ext cx="7620000" cy="182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1915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p:txBody>
          <a:bodyPr/>
          <a:lstStyle/>
          <a:p>
            <a:r>
              <a:rPr lang="en-US"/>
              <a:t>Risk identification</a:t>
            </a:r>
          </a:p>
        </p:txBody>
      </p:sp>
      <p:sp>
        <p:nvSpPr>
          <p:cNvPr id="154627" name="Rectangle 3"/>
          <p:cNvSpPr>
            <a:spLocks noGrp="1" noChangeArrowheads="1"/>
          </p:cNvSpPr>
          <p:nvPr>
            <p:ph type="body" idx="1"/>
          </p:nvPr>
        </p:nvSpPr>
        <p:spPr/>
        <p:txBody>
          <a:bodyPr/>
          <a:lstStyle/>
          <a:p>
            <a:r>
              <a:rPr lang="en-US" sz="2400"/>
              <a:t>Identify the risks faced by the critical system.</a:t>
            </a:r>
          </a:p>
          <a:p>
            <a:r>
              <a:rPr lang="en-US" sz="2400"/>
              <a:t>In safety-critical systems, the risks are the hazards that can lead to accidents.</a:t>
            </a:r>
          </a:p>
          <a:p>
            <a:r>
              <a:rPr lang="en-US" sz="2400"/>
              <a:t>In security-critical systems, the risks are the potential attacks on the system.</a:t>
            </a:r>
          </a:p>
          <a:p>
            <a:r>
              <a:rPr lang="en-US" sz="2400"/>
              <a:t>In risk identification, you should identify risk classes and position risks in these classes </a:t>
            </a:r>
          </a:p>
          <a:p>
            <a:pPr lvl="1"/>
            <a:r>
              <a:rPr lang="en-US" sz="2000"/>
              <a:t>Service failure;</a:t>
            </a:r>
          </a:p>
          <a:p>
            <a:pPr lvl="1"/>
            <a:r>
              <a:rPr lang="en-US" sz="2000"/>
              <a:t>Electrical risks;</a:t>
            </a:r>
          </a:p>
          <a:p>
            <a:pPr lvl="1"/>
            <a:r>
              <a:rPr lang="en-US" sz="2000"/>
              <a:t>…</a:t>
            </a:r>
          </a:p>
        </p:txBody>
      </p:sp>
    </p:spTree>
    <p:extLst>
      <p:ext uri="{BB962C8B-B14F-4D97-AF65-F5344CB8AC3E}">
        <p14:creationId xmlns:p14="http://schemas.microsoft.com/office/powerpoint/2010/main" val="1287748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a:t>Insulin pump risks</a:t>
            </a:r>
          </a:p>
        </p:txBody>
      </p:sp>
      <p:sp>
        <p:nvSpPr>
          <p:cNvPr id="158723" name="Rectangle 3"/>
          <p:cNvSpPr>
            <a:spLocks noGrp="1" noChangeArrowheads="1"/>
          </p:cNvSpPr>
          <p:nvPr>
            <p:ph type="body" idx="1"/>
          </p:nvPr>
        </p:nvSpPr>
        <p:spPr/>
        <p:txBody>
          <a:bodyPr/>
          <a:lstStyle/>
          <a:p>
            <a:pPr>
              <a:lnSpc>
                <a:spcPct val="90000"/>
              </a:lnSpc>
            </a:pPr>
            <a:r>
              <a:rPr lang="en-US" sz="2400"/>
              <a:t>Insulin overdose (service failure).</a:t>
            </a:r>
          </a:p>
          <a:p>
            <a:pPr>
              <a:lnSpc>
                <a:spcPct val="90000"/>
              </a:lnSpc>
            </a:pPr>
            <a:r>
              <a:rPr lang="en-US" sz="2400"/>
              <a:t>Insulin underdose (service failure).</a:t>
            </a:r>
          </a:p>
          <a:p>
            <a:pPr>
              <a:lnSpc>
                <a:spcPct val="90000"/>
              </a:lnSpc>
            </a:pPr>
            <a:r>
              <a:rPr lang="en-US" sz="2400"/>
              <a:t>Power failure due to exhausted battery (electrical).</a:t>
            </a:r>
          </a:p>
          <a:p>
            <a:pPr>
              <a:lnSpc>
                <a:spcPct val="90000"/>
              </a:lnSpc>
            </a:pPr>
            <a:r>
              <a:rPr lang="en-US" sz="2400"/>
              <a:t>Electrical interference with other medical equipment (electrical).</a:t>
            </a:r>
          </a:p>
          <a:p>
            <a:pPr>
              <a:lnSpc>
                <a:spcPct val="90000"/>
              </a:lnSpc>
            </a:pPr>
            <a:r>
              <a:rPr lang="en-US" sz="2400"/>
              <a:t>Poor sensor and actuator contact (physical).</a:t>
            </a:r>
          </a:p>
          <a:p>
            <a:pPr>
              <a:lnSpc>
                <a:spcPct val="90000"/>
              </a:lnSpc>
            </a:pPr>
            <a:r>
              <a:rPr lang="en-US" sz="2400"/>
              <a:t>Parts of machine break off in body (physical).</a:t>
            </a:r>
          </a:p>
          <a:p>
            <a:pPr>
              <a:lnSpc>
                <a:spcPct val="90000"/>
              </a:lnSpc>
            </a:pPr>
            <a:r>
              <a:rPr lang="en-US" sz="2400"/>
              <a:t>Infection caused by introduction of machine (biological).</a:t>
            </a:r>
          </a:p>
          <a:p>
            <a:pPr>
              <a:lnSpc>
                <a:spcPct val="90000"/>
              </a:lnSpc>
            </a:pPr>
            <a:r>
              <a:rPr lang="en-US" sz="2400"/>
              <a:t>Allergic reaction to materials or insulin (biological).</a:t>
            </a:r>
          </a:p>
        </p:txBody>
      </p:sp>
    </p:spTree>
    <p:extLst>
      <p:ext uri="{BB962C8B-B14F-4D97-AF65-F5344CB8AC3E}">
        <p14:creationId xmlns:p14="http://schemas.microsoft.com/office/powerpoint/2010/main" val="30371754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TotalTime>
  <Words>2302</Words>
  <Application>Microsoft Office PowerPoint</Application>
  <PresentationFormat>On-screen Show (4:3)</PresentationFormat>
  <Paragraphs>220</Paragraphs>
  <Slides>50</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2" baseType="lpstr">
      <vt:lpstr>Flow</vt:lpstr>
      <vt:lpstr>Microsoft Word Document</vt:lpstr>
      <vt:lpstr>Critical Systems Specification </vt:lpstr>
      <vt:lpstr>Objectives</vt:lpstr>
      <vt:lpstr>Topics covered</vt:lpstr>
      <vt:lpstr>Dependability requirements</vt:lpstr>
      <vt:lpstr>Risk-driven specification</vt:lpstr>
      <vt:lpstr>Stages of risk-based analysis</vt:lpstr>
      <vt:lpstr>Risk-driven specification</vt:lpstr>
      <vt:lpstr>Risk identification</vt:lpstr>
      <vt:lpstr>Insulin pump risks</vt:lpstr>
      <vt:lpstr>Risk analysis and classification</vt:lpstr>
      <vt:lpstr>Levels of risk</vt:lpstr>
      <vt:lpstr>Social acceptability of risk</vt:lpstr>
      <vt:lpstr>Risk assessment</vt:lpstr>
      <vt:lpstr>Risk assessment - insulin pump</vt:lpstr>
      <vt:lpstr>Risk decomposition</vt:lpstr>
      <vt:lpstr>Fault-tree analysis</vt:lpstr>
      <vt:lpstr>Insulin pump fault tree</vt:lpstr>
      <vt:lpstr>Risk reduction assessment</vt:lpstr>
      <vt:lpstr>Strategy use</vt:lpstr>
      <vt:lpstr>Insulin pump - software risks</vt:lpstr>
      <vt:lpstr>Safety requirements - insulin pump</vt:lpstr>
      <vt:lpstr>Safety specification</vt:lpstr>
      <vt:lpstr>IEC 61508</vt:lpstr>
      <vt:lpstr>Control system safety requirements</vt:lpstr>
      <vt:lpstr>The safety life-cycle</vt:lpstr>
      <vt:lpstr>Safety requirements</vt:lpstr>
      <vt:lpstr>Security specification</vt:lpstr>
      <vt:lpstr>The security specification process</vt:lpstr>
      <vt:lpstr>Stages in security specification</vt:lpstr>
      <vt:lpstr>Stages in security specification</vt:lpstr>
      <vt:lpstr>Types of security requirement</vt:lpstr>
      <vt:lpstr>LIBSYS security requirements</vt:lpstr>
      <vt:lpstr>System reliability specification</vt:lpstr>
      <vt:lpstr>Functional reliability requirements</vt:lpstr>
      <vt:lpstr>Non-functional reliability specification</vt:lpstr>
      <vt:lpstr>Reliability metrics</vt:lpstr>
      <vt:lpstr>Reliability metrics</vt:lpstr>
      <vt:lpstr>Probability of failure on demand</vt:lpstr>
      <vt:lpstr>Rate of fault occurrence (ROCOF)</vt:lpstr>
      <vt:lpstr>Mean time to failure</vt:lpstr>
      <vt:lpstr>Availability</vt:lpstr>
      <vt:lpstr>Non-functional requirements spec.</vt:lpstr>
      <vt:lpstr>Failure consequences</vt:lpstr>
      <vt:lpstr>Failure classification</vt:lpstr>
      <vt:lpstr>Steps to a reliability specification</vt:lpstr>
      <vt:lpstr>Bank auto-teller system</vt:lpstr>
      <vt:lpstr>Reliability specification for an ATM</vt:lpstr>
      <vt:lpstr>Specification validation</vt:lpstr>
      <vt:lpstr>Key points</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Critical Systems Specification </dc:title>
  <dc:creator>USER</dc:creator>
  <cp:lastModifiedBy>USER</cp:lastModifiedBy>
  <cp:revision>1</cp:revision>
  <dcterms:created xsi:type="dcterms:W3CDTF">2011-12-04T05:35:57Z</dcterms:created>
  <dcterms:modified xsi:type="dcterms:W3CDTF">2011-12-04T05:38:27Z</dcterms:modified>
</cp:coreProperties>
</file>