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System models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6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483816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Behavioural models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Behavioural models are used to describe the overall behaviour of a system.</a:t>
            </a:r>
          </a:p>
          <a:p>
            <a:pPr>
              <a:lnSpc>
                <a:spcPct val="90000"/>
              </a:lnSpc>
            </a:pPr>
            <a:r>
              <a:rPr lang="en-GB"/>
              <a:t>Two types of behavioural model are:</a:t>
            </a:r>
          </a:p>
          <a:p>
            <a:pPr lvl="1">
              <a:lnSpc>
                <a:spcPct val="90000"/>
              </a:lnSpc>
            </a:pPr>
            <a:r>
              <a:rPr lang="en-GB"/>
              <a:t>Data processing models that show how data is processed as it moves through the system;</a:t>
            </a:r>
          </a:p>
          <a:p>
            <a:pPr lvl="1">
              <a:lnSpc>
                <a:spcPct val="90000"/>
              </a:lnSpc>
            </a:pPr>
            <a:r>
              <a:rPr lang="en-GB"/>
              <a:t>State machine models that show the systems response to events.</a:t>
            </a:r>
          </a:p>
          <a:p>
            <a:pPr>
              <a:lnSpc>
                <a:spcPct val="90000"/>
              </a:lnSpc>
            </a:pPr>
            <a:r>
              <a:rPr lang="en-GB"/>
              <a:t>These models show different perspectives so both of them are required to describe the system’s behaviour.</a:t>
            </a:r>
          </a:p>
        </p:txBody>
      </p:sp>
    </p:spTree>
    <p:extLst>
      <p:ext uri="{BB962C8B-B14F-4D97-AF65-F5344CB8AC3E}">
        <p14:creationId xmlns:p14="http://schemas.microsoft.com/office/powerpoint/2010/main" val="592640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Data-processing models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Data flow diagrams (DFDs) may be used to model the system’s data processing.</a:t>
            </a:r>
          </a:p>
          <a:p>
            <a:pPr>
              <a:lnSpc>
                <a:spcPct val="90000"/>
              </a:lnSpc>
            </a:pPr>
            <a:r>
              <a:rPr lang="en-GB"/>
              <a:t>These show the processing steps as data flows through a system.</a:t>
            </a:r>
          </a:p>
          <a:p>
            <a:pPr>
              <a:lnSpc>
                <a:spcPct val="90000"/>
              </a:lnSpc>
            </a:pPr>
            <a:r>
              <a:rPr lang="en-GB"/>
              <a:t>DFDs are an intrinsic part of many analysis methods.</a:t>
            </a:r>
          </a:p>
          <a:p>
            <a:pPr>
              <a:lnSpc>
                <a:spcPct val="90000"/>
              </a:lnSpc>
            </a:pPr>
            <a:r>
              <a:rPr lang="en-GB"/>
              <a:t>Simple and intuitive notation that customers can understand.</a:t>
            </a:r>
          </a:p>
          <a:p>
            <a:pPr>
              <a:lnSpc>
                <a:spcPct val="90000"/>
              </a:lnSpc>
            </a:pPr>
            <a:r>
              <a:rPr lang="en-GB"/>
              <a:t>Show end-to-end processing of data.</a:t>
            </a:r>
          </a:p>
        </p:txBody>
      </p:sp>
    </p:spTree>
    <p:extLst>
      <p:ext uri="{BB962C8B-B14F-4D97-AF65-F5344CB8AC3E}">
        <p14:creationId xmlns:p14="http://schemas.microsoft.com/office/powerpoint/2010/main" val="262970940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Order processing DFD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81000" y="1905000"/>
            <a:ext cx="8458200" cy="4114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245" name="Picture 5" descr="8.3 Order-DFD(7.3).eps     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38400"/>
            <a:ext cx="7620000" cy="309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75555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flow diagrams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DFDs model the system from a functional perspective.</a:t>
            </a:r>
          </a:p>
          <a:p>
            <a:r>
              <a:rPr lang="en-GB"/>
              <a:t>Tracking and documenting how the data associated with a process is helpful to develop an overall understanding of the system.</a:t>
            </a:r>
          </a:p>
          <a:p>
            <a:r>
              <a:rPr lang="en-GB"/>
              <a:t>Data flow diagrams may also be used in showing the data exchange between a system and other systems in its environment.</a:t>
            </a:r>
          </a:p>
        </p:txBody>
      </p:sp>
    </p:spTree>
    <p:extLst>
      <p:ext uri="{BB962C8B-B14F-4D97-AF65-F5344CB8AC3E}">
        <p14:creationId xmlns:p14="http://schemas.microsoft.com/office/powerpoint/2010/main" val="3551839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Insulin pump DFD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048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3317" name="Picture 5" descr="8.4.eps                    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6000"/>
            <a:ext cx="7086600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72552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State machine models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These model the behaviour of the system in response to external and internal events.</a:t>
            </a:r>
          </a:p>
          <a:p>
            <a:r>
              <a:rPr lang="en-GB" sz="2400"/>
              <a:t>They show the system’s responses to stimuli so are often used for modelling real-time systems.</a:t>
            </a:r>
          </a:p>
          <a:p>
            <a:r>
              <a:rPr lang="en-GB" sz="2400"/>
              <a:t>State machine models show system states as nodes and events as arcs between these nodes. When an event occurs, the system moves from one state to another.</a:t>
            </a:r>
          </a:p>
          <a:p>
            <a:r>
              <a:rPr lang="en-GB" sz="2400"/>
              <a:t>Statecharts are an integral part of the UML and are used to represent state machine models.</a:t>
            </a:r>
          </a:p>
        </p:txBody>
      </p:sp>
    </p:spTree>
    <p:extLst>
      <p:ext uri="{BB962C8B-B14F-4D97-AF65-F5344CB8AC3E}">
        <p14:creationId xmlns:p14="http://schemas.microsoft.com/office/powerpoint/2010/main" val="1489129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Statecharts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Allow the decomposition of a model into sub-models (see following slide).</a:t>
            </a:r>
          </a:p>
          <a:p>
            <a:r>
              <a:rPr lang="en-GB"/>
              <a:t>A brief description of the actions is included following the ‘do’ in each state.</a:t>
            </a:r>
          </a:p>
          <a:p>
            <a:r>
              <a:rPr lang="en-GB"/>
              <a:t>Can be complemented by tables describing the states and the stimuli.</a:t>
            </a:r>
          </a:p>
        </p:txBody>
      </p:sp>
    </p:spTree>
    <p:extLst>
      <p:ext uri="{BB962C8B-B14F-4D97-AF65-F5344CB8AC3E}">
        <p14:creationId xmlns:p14="http://schemas.microsoft.com/office/powerpoint/2010/main" val="2805897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GB" dirty="0"/>
              <a:t>Microwave oven model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762000" y="1676400"/>
            <a:ext cx="7772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8918" name="Picture 6" descr="8.5 Microwave-state-mc(7.5).eps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781800" cy="439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897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04800" y="1752600"/>
            <a:ext cx="8458200" cy="4191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Microwave oven state description</a:t>
            </a:r>
          </a:p>
        </p:txBody>
      </p:sp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457200" y="2057400"/>
          <a:ext cx="8229600" cy="381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949696" imgH="2758440" progId="Word.Document.8">
                  <p:embed/>
                </p:oleObj>
              </mc:Choice>
              <mc:Fallback>
                <p:oleObj name="Document" r:id="rId3" imgW="5949696" imgH="27584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057400"/>
                        <a:ext cx="8229600" cy="3814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36515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28600" y="15240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/>
              <a:t>Microwave oven stimuli</a:t>
            </a:r>
          </a:p>
        </p:txBody>
      </p:sp>
      <p:graphicFrame>
        <p:nvGraphicFramePr>
          <p:cNvPr id="40966" name="Object 6"/>
          <p:cNvGraphicFramePr>
            <a:graphicFrameLocks noChangeAspect="1"/>
          </p:cNvGraphicFramePr>
          <p:nvPr/>
        </p:nvGraphicFramePr>
        <p:xfrm>
          <a:off x="304800" y="1828800"/>
          <a:ext cx="8229600" cy="380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5596128" imgH="6595872" progId="Word.Document.8">
                  <p:embed/>
                </p:oleObj>
              </mc:Choice>
              <mc:Fallback>
                <p:oleObj name="Document" r:id="rId3" imgW="5596128" imgH="65958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446" t="15015" b="49182"/>
                      <a:stretch>
                        <a:fillRect/>
                      </a:stretch>
                    </p:blipFill>
                    <p:spPr bwMode="auto">
                      <a:xfrm>
                        <a:off x="304800" y="1828800"/>
                        <a:ext cx="8229600" cy="380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5519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Objectives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To explain why the context of a system should be modelled as part of the RE process</a:t>
            </a:r>
          </a:p>
          <a:p>
            <a:pPr>
              <a:lnSpc>
                <a:spcPct val="90000"/>
              </a:lnSpc>
            </a:pPr>
            <a:r>
              <a:rPr lang="en-GB"/>
              <a:t>To describe behavioural modelling, data modelling and object modelling</a:t>
            </a:r>
          </a:p>
          <a:p>
            <a:pPr>
              <a:lnSpc>
                <a:spcPct val="90000"/>
              </a:lnSpc>
            </a:pPr>
            <a:r>
              <a:rPr lang="en-GB"/>
              <a:t>To introduce some of the notations used in the Unified Modeling Language (UML)</a:t>
            </a:r>
          </a:p>
          <a:p>
            <a:pPr>
              <a:lnSpc>
                <a:spcPct val="90000"/>
              </a:lnSpc>
            </a:pPr>
            <a:r>
              <a:rPr lang="en-GB"/>
              <a:t>To show how CASE workbenches support system modelling</a:t>
            </a:r>
          </a:p>
        </p:txBody>
      </p:sp>
    </p:spTree>
    <p:extLst>
      <p:ext uri="{BB962C8B-B14F-4D97-AF65-F5344CB8AC3E}">
        <p14:creationId xmlns:p14="http://schemas.microsoft.com/office/powerpoint/2010/main" val="290761989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Microwave oven operation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990600" y="1524000"/>
            <a:ext cx="7391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1990" name="Picture 6" descr="8.7 Operate-state-mc(7.7).eps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752600"/>
            <a:ext cx="5181600" cy="41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185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Semantic data models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Used to describe the logical structure of data processed by the system.</a:t>
            </a:r>
          </a:p>
          <a:p>
            <a:r>
              <a:rPr lang="en-GB" sz="2400"/>
              <a:t>An entity-relation-attribute  model sets out the entities in the system, the relationships between these entities and the entity attributes</a:t>
            </a:r>
          </a:p>
          <a:p>
            <a:r>
              <a:rPr lang="en-GB" sz="2400"/>
              <a:t>Widely used in database design. Can readily be implemented using relational databases.</a:t>
            </a:r>
          </a:p>
          <a:p>
            <a:r>
              <a:rPr lang="en-GB" sz="2400"/>
              <a:t>No specific notation provided in the UML but objects and associations can be used.</a:t>
            </a:r>
          </a:p>
        </p:txBody>
      </p:sp>
    </p:spTree>
    <p:extLst>
      <p:ext uri="{BB962C8B-B14F-4D97-AF65-F5344CB8AC3E}">
        <p14:creationId xmlns:p14="http://schemas.microsoft.com/office/powerpoint/2010/main" val="237449734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Library semantic model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447800" y="1676400"/>
            <a:ext cx="5867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6390" name="Picture 6" descr="8.8 Library-ERD(new).eps   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905000"/>
            <a:ext cx="4140200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66326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dictionaries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Data dictionaries are lists of all of the names used in the system models. Descriptions of the entities, relationships and attributes are also included.</a:t>
            </a:r>
          </a:p>
          <a:p>
            <a:r>
              <a:rPr lang="en-GB" sz="2400"/>
              <a:t>Advantages</a:t>
            </a:r>
          </a:p>
          <a:p>
            <a:pPr lvl="1"/>
            <a:r>
              <a:rPr lang="en-GB" sz="2000"/>
              <a:t>Support name management and avoid duplication;</a:t>
            </a:r>
          </a:p>
          <a:p>
            <a:pPr lvl="1"/>
            <a:r>
              <a:rPr lang="en-GB" sz="2000"/>
              <a:t>Store of organisational knowledge linking analysis, design and implementation;</a:t>
            </a:r>
          </a:p>
          <a:p>
            <a:r>
              <a:rPr lang="en-GB" sz="2400"/>
              <a:t>Many CASE workbenches support data dictionaries.</a:t>
            </a:r>
          </a:p>
        </p:txBody>
      </p:sp>
    </p:spTree>
    <p:extLst>
      <p:ext uri="{BB962C8B-B14F-4D97-AF65-F5344CB8AC3E}">
        <p14:creationId xmlns:p14="http://schemas.microsoft.com/office/powerpoint/2010/main" val="36927829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/>
              <a:t>Data dictionary entries</a:t>
            </a:r>
          </a:p>
        </p:txBody>
      </p:sp>
      <p:graphicFrame>
        <p:nvGraphicFramePr>
          <p:cNvPr id="44039" name="Object 7"/>
          <p:cNvGraphicFramePr>
            <a:graphicFrameLocks noChangeAspect="1"/>
          </p:cNvGraphicFramePr>
          <p:nvPr/>
        </p:nvGraphicFramePr>
        <p:xfrm>
          <a:off x="533400" y="1828800"/>
          <a:ext cx="8153400" cy="406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3" imgW="5605272" imgH="2581656" progId="Word.Document.8">
                  <p:embed/>
                </p:oleObj>
              </mc:Choice>
              <mc:Fallback>
                <p:oleObj name="Document" r:id="rId3" imgW="5605272" imgH="258165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7562"/>
                      <a:stretch>
                        <a:fillRect/>
                      </a:stretch>
                    </p:blipFill>
                    <p:spPr bwMode="auto">
                      <a:xfrm>
                        <a:off x="533400" y="1828800"/>
                        <a:ext cx="8153400" cy="406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9524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 models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Object models describe the system in terms of object classes and their associations.</a:t>
            </a:r>
          </a:p>
          <a:p>
            <a:r>
              <a:rPr lang="en-GB" sz="2400"/>
              <a:t>An object class is an abstraction over a set of objects with common attributes and the services (operations) provided by each object.</a:t>
            </a:r>
          </a:p>
          <a:p>
            <a:r>
              <a:rPr lang="en-GB" sz="2400"/>
              <a:t>Various object models may be produced</a:t>
            </a:r>
          </a:p>
          <a:p>
            <a:pPr lvl="1"/>
            <a:r>
              <a:rPr lang="en-GB" sz="2000"/>
              <a:t>Inheritance models;</a:t>
            </a:r>
          </a:p>
          <a:p>
            <a:pPr lvl="1"/>
            <a:r>
              <a:rPr lang="en-GB" sz="2000"/>
              <a:t>Aggregation models;</a:t>
            </a:r>
          </a:p>
          <a:p>
            <a:pPr lvl="1"/>
            <a:r>
              <a:rPr lang="en-GB" sz="2000"/>
              <a:t>Interaction models.</a:t>
            </a:r>
          </a:p>
        </p:txBody>
      </p:sp>
    </p:spTree>
    <p:extLst>
      <p:ext uri="{BB962C8B-B14F-4D97-AF65-F5344CB8AC3E}">
        <p14:creationId xmlns:p14="http://schemas.microsoft.com/office/powerpoint/2010/main" val="134277077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 models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Natural ways of reflecting the real-world entities manipulated by the system</a:t>
            </a:r>
          </a:p>
          <a:p>
            <a:pPr>
              <a:lnSpc>
                <a:spcPct val="90000"/>
              </a:lnSpc>
            </a:pPr>
            <a:r>
              <a:rPr lang="en-GB"/>
              <a:t>More abstract entities are more difficult to model using this approach</a:t>
            </a:r>
          </a:p>
          <a:p>
            <a:pPr>
              <a:lnSpc>
                <a:spcPct val="90000"/>
              </a:lnSpc>
            </a:pPr>
            <a:r>
              <a:rPr lang="en-GB"/>
              <a:t>Object class identification is recognised as a difficult process requiring a deep understanding of the application domain</a:t>
            </a:r>
          </a:p>
          <a:p>
            <a:pPr>
              <a:lnSpc>
                <a:spcPct val="90000"/>
              </a:lnSpc>
            </a:pPr>
            <a:r>
              <a:rPr lang="en-GB"/>
              <a:t>Object classes reflecting domain entities are reusable across systems</a:t>
            </a:r>
          </a:p>
        </p:txBody>
      </p:sp>
    </p:spTree>
    <p:extLst>
      <p:ext uri="{BB962C8B-B14F-4D97-AF65-F5344CB8AC3E}">
        <p14:creationId xmlns:p14="http://schemas.microsoft.com/office/powerpoint/2010/main" val="2642581191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Inheritance models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Organise the domain object classes into a hierarchy.</a:t>
            </a:r>
          </a:p>
          <a:p>
            <a:r>
              <a:rPr lang="en-GB" sz="2400"/>
              <a:t>Classes at the top of the hierarchy reflect the common features of all classes.</a:t>
            </a:r>
          </a:p>
          <a:p>
            <a:r>
              <a:rPr lang="en-GB" sz="2400"/>
              <a:t>Object classes inherit their attributes and services from one or more super-classes. these may then be specialised as necessary.</a:t>
            </a:r>
          </a:p>
          <a:p>
            <a:r>
              <a:rPr lang="en-GB" sz="2400"/>
              <a:t>Class hierarchy design can be a difficult process if duplication in different branches is to be avoided.</a:t>
            </a:r>
          </a:p>
        </p:txBody>
      </p:sp>
    </p:spTree>
    <p:extLst>
      <p:ext uri="{BB962C8B-B14F-4D97-AF65-F5344CB8AC3E}">
        <p14:creationId xmlns:p14="http://schemas.microsoft.com/office/powerpoint/2010/main" val="387701156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Object models and the UML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The UML is a standard representation devised by the developers of widely used object-oriented analysis and design methods.</a:t>
            </a:r>
          </a:p>
          <a:p>
            <a:pPr>
              <a:lnSpc>
                <a:spcPct val="90000"/>
              </a:lnSpc>
            </a:pPr>
            <a:r>
              <a:rPr lang="en-GB" sz="2400"/>
              <a:t>It has become an effective standard for object-oriented modelling.</a:t>
            </a:r>
          </a:p>
          <a:p>
            <a:pPr>
              <a:lnSpc>
                <a:spcPct val="90000"/>
              </a:lnSpc>
            </a:pPr>
            <a:r>
              <a:rPr lang="en-GB" sz="2400"/>
              <a:t>Notation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Object classes are rectangles with the name at the top, attributes in the middle section and operations in the bottom section;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Relationships between object classes (known as associations) are shown as lines linking objects;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Inheritance is referred to as generalisation and is shown ‘upwards’ rather than ‘downwards’ in a hierarchy.</a:t>
            </a:r>
          </a:p>
        </p:txBody>
      </p:sp>
    </p:spTree>
    <p:extLst>
      <p:ext uri="{BB962C8B-B14F-4D97-AF65-F5344CB8AC3E}">
        <p14:creationId xmlns:p14="http://schemas.microsoft.com/office/powerpoint/2010/main" val="4107161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GB" dirty="0"/>
              <a:t>Library class hierarchy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838200" y="1676400"/>
            <a:ext cx="7315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1514" name="Picture 10" descr="8.10 Lib-item-classes.eps  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752600"/>
            <a:ext cx="4876800" cy="447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2248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Topics covered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Context models</a:t>
            </a:r>
          </a:p>
          <a:p>
            <a:r>
              <a:rPr lang="en-GB"/>
              <a:t>Behavioural models</a:t>
            </a:r>
          </a:p>
          <a:p>
            <a:r>
              <a:rPr lang="en-GB"/>
              <a:t>Data models</a:t>
            </a:r>
          </a:p>
          <a:p>
            <a:r>
              <a:rPr lang="en-GB"/>
              <a:t>Object models</a:t>
            </a:r>
          </a:p>
          <a:p>
            <a:r>
              <a:rPr lang="en-GB"/>
              <a:t>CASE workbenches</a:t>
            </a:r>
          </a:p>
        </p:txBody>
      </p:sp>
    </p:spTree>
    <p:extLst>
      <p:ext uri="{BB962C8B-B14F-4D97-AF65-F5344CB8AC3E}">
        <p14:creationId xmlns:p14="http://schemas.microsoft.com/office/powerpoint/2010/main" val="96906880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/>
              <a:t>User class hierarchy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1143000" y="1600200"/>
            <a:ext cx="7162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2537" name="Picture 9" descr="8.11 User-classes(7.11).eps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752600"/>
            <a:ext cx="5257800" cy="41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46197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Multiple inheritance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Rather than inheriting the attributes and services from a single parent class, a system which supports multiple inheritance allows object classes to inherit from several super-classes.</a:t>
            </a:r>
          </a:p>
          <a:p>
            <a:r>
              <a:rPr lang="en-GB" sz="2400"/>
              <a:t>This can lead to semantic conflicts where attributes/services with the same name in different super-classes have different semantics.</a:t>
            </a:r>
          </a:p>
          <a:p>
            <a:r>
              <a:rPr lang="en-GB" sz="2400"/>
              <a:t>Multiple inheritance makes class hierarchy reorganisation more complex.</a:t>
            </a:r>
          </a:p>
        </p:txBody>
      </p:sp>
    </p:spTree>
    <p:extLst>
      <p:ext uri="{BB962C8B-B14F-4D97-AF65-F5344CB8AC3E}">
        <p14:creationId xmlns:p14="http://schemas.microsoft.com/office/powerpoint/2010/main" val="153770934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Multiple inheritance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1066800" y="1676400"/>
            <a:ext cx="7162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4583" name="Picture 7" descr="8.12 Multiple-inherit(7.12).eps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981200"/>
            <a:ext cx="4953000" cy="418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6626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 aggregation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An aggregation model shows how classes that are collections are composed of other classes.</a:t>
            </a:r>
          </a:p>
          <a:p>
            <a:r>
              <a:rPr lang="en-GB"/>
              <a:t>Aggregation models are similar to the part-of relationship in semantic data models.</a:t>
            </a:r>
          </a:p>
        </p:txBody>
      </p:sp>
    </p:spTree>
    <p:extLst>
      <p:ext uri="{BB962C8B-B14F-4D97-AF65-F5344CB8AC3E}">
        <p14:creationId xmlns:p14="http://schemas.microsoft.com/office/powerpoint/2010/main" val="76251417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Object aggregation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85800" y="1600200"/>
            <a:ext cx="7543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6630" name="Picture 6" descr="8.13 Object-aggregat(7.13).eps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52600"/>
            <a:ext cx="6400800" cy="424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488217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Object behaviour modelling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behavioural model shows the interactions between objects to produce some particular system behaviour that is specified as a use-case.</a:t>
            </a:r>
          </a:p>
          <a:p>
            <a:r>
              <a:rPr lang="en-GB"/>
              <a:t>Sequence diagrams (or collaboration diagrams) in the UML are used to model interaction between objects.</a:t>
            </a:r>
          </a:p>
        </p:txBody>
      </p:sp>
    </p:spTree>
    <p:extLst>
      <p:ext uri="{BB962C8B-B14F-4D97-AF65-F5344CB8AC3E}">
        <p14:creationId xmlns:p14="http://schemas.microsoft.com/office/powerpoint/2010/main" val="19107346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GB" dirty="0"/>
              <a:t>Issue of electronic items</a:t>
            </a: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990600" y="1600200"/>
            <a:ext cx="70866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5062" name="Picture 6" descr="8.14 Sequence-diagram.eps  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52600"/>
            <a:ext cx="541020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5429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Structured methods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Structured methods incorporate system modelling as an inherent part of the method.</a:t>
            </a:r>
          </a:p>
          <a:p>
            <a:r>
              <a:rPr lang="en-GB"/>
              <a:t>Methods define a set of models, a process for deriving these models and rules and guidelines that should apply to the models.</a:t>
            </a:r>
          </a:p>
          <a:p>
            <a:r>
              <a:rPr lang="en-GB"/>
              <a:t>CASE tools support system modelling as part of a structured method.</a:t>
            </a:r>
          </a:p>
        </p:txBody>
      </p:sp>
    </p:spTree>
    <p:extLst>
      <p:ext uri="{BB962C8B-B14F-4D97-AF65-F5344CB8AC3E}">
        <p14:creationId xmlns:p14="http://schemas.microsoft.com/office/powerpoint/2010/main" val="42476801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Method weaknesses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They do not model non-functional system requirements.</a:t>
            </a:r>
          </a:p>
          <a:p>
            <a:r>
              <a:rPr lang="en-GB"/>
              <a:t>They do not usually include information about whether a method is appropriate for a given problem.</a:t>
            </a:r>
          </a:p>
          <a:p>
            <a:r>
              <a:rPr lang="en-GB"/>
              <a:t>The may produce too much documentation.</a:t>
            </a:r>
          </a:p>
          <a:p>
            <a:r>
              <a:rPr lang="en-GB"/>
              <a:t>The system models are sometimes too detailed and difficult for users to understand.</a:t>
            </a:r>
          </a:p>
        </p:txBody>
      </p:sp>
    </p:spTree>
    <p:extLst>
      <p:ext uri="{BB962C8B-B14F-4D97-AF65-F5344CB8AC3E}">
        <p14:creationId xmlns:p14="http://schemas.microsoft.com/office/powerpoint/2010/main" val="21106267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CASE workbenches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A coherent set of tools that is designed to support related software process activities such as analysis, design or testing.</a:t>
            </a:r>
          </a:p>
          <a:p>
            <a:pPr>
              <a:lnSpc>
                <a:spcPct val="90000"/>
              </a:lnSpc>
            </a:pPr>
            <a:r>
              <a:rPr lang="en-GB"/>
              <a:t>Analysis and design workbenches support system modelling during both requirements engineering and system design.</a:t>
            </a:r>
          </a:p>
          <a:p>
            <a:pPr>
              <a:lnSpc>
                <a:spcPct val="90000"/>
              </a:lnSpc>
            </a:pPr>
            <a:r>
              <a:rPr lang="en-GB"/>
              <a:t>These workbenches may support a specific design method or may provide support for a creating several different types of system model.</a:t>
            </a:r>
          </a:p>
        </p:txBody>
      </p:sp>
    </p:spTree>
    <p:extLst>
      <p:ext uri="{BB962C8B-B14F-4D97-AF65-F5344CB8AC3E}">
        <p14:creationId xmlns:p14="http://schemas.microsoft.com/office/powerpoint/2010/main" val="3576016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System modelling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System modelling helps the analyst to understand the functionality of the system and models are used to communicate with customers.</a:t>
            </a:r>
          </a:p>
          <a:p>
            <a:r>
              <a:rPr lang="en-GB" sz="2400"/>
              <a:t>Different models present the system from different perspectives</a:t>
            </a:r>
          </a:p>
          <a:p>
            <a:pPr lvl="1"/>
            <a:r>
              <a:rPr lang="en-GB" sz="2000"/>
              <a:t>External perspective showing the system’s context or environment;</a:t>
            </a:r>
          </a:p>
          <a:p>
            <a:pPr lvl="1"/>
            <a:r>
              <a:rPr lang="en-GB" sz="2000"/>
              <a:t>Behavioural perspective showing the behaviour of the system;</a:t>
            </a:r>
          </a:p>
          <a:p>
            <a:pPr lvl="1"/>
            <a:r>
              <a:rPr lang="en-GB" sz="2000"/>
              <a:t>Structural perspective showing the system or data architecture.</a:t>
            </a:r>
          </a:p>
        </p:txBody>
      </p:sp>
    </p:spTree>
    <p:extLst>
      <p:ext uri="{BB962C8B-B14F-4D97-AF65-F5344CB8AC3E}">
        <p14:creationId xmlns:p14="http://schemas.microsoft.com/office/powerpoint/2010/main" val="1611226032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323263" cy="1108075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An analysis and design workbench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533400" y="1676400"/>
            <a:ext cx="7696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7109" name="Picture 5" descr="8.15 Design.Wbench(7.15).eps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57400"/>
            <a:ext cx="6400800" cy="399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859737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Analysis workbench components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Diagram editors</a:t>
            </a:r>
          </a:p>
          <a:p>
            <a:r>
              <a:rPr lang="en-GB"/>
              <a:t>Model analysis and checking tools</a:t>
            </a:r>
          </a:p>
          <a:p>
            <a:r>
              <a:rPr lang="en-GB"/>
              <a:t>Repository and associated query language</a:t>
            </a:r>
          </a:p>
          <a:p>
            <a:r>
              <a:rPr lang="en-GB"/>
              <a:t>Data dictionary</a:t>
            </a:r>
          </a:p>
          <a:p>
            <a:r>
              <a:rPr lang="en-GB"/>
              <a:t>Report definition and generation tools</a:t>
            </a:r>
          </a:p>
          <a:p>
            <a:r>
              <a:rPr lang="en-GB"/>
              <a:t>Forms definition tools</a:t>
            </a:r>
          </a:p>
          <a:p>
            <a:r>
              <a:rPr lang="en-GB"/>
              <a:t>Import/export translators</a:t>
            </a:r>
          </a:p>
          <a:p>
            <a:r>
              <a:rPr lang="en-GB"/>
              <a:t>Code generation tools</a:t>
            </a:r>
          </a:p>
        </p:txBody>
      </p:sp>
    </p:spTree>
    <p:extLst>
      <p:ext uri="{BB962C8B-B14F-4D97-AF65-F5344CB8AC3E}">
        <p14:creationId xmlns:p14="http://schemas.microsoft.com/office/powerpoint/2010/main" val="383121648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A model is an abstract system view. Complementary types of model provide different system information.</a:t>
            </a:r>
          </a:p>
          <a:p>
            <a:pPr>
              <a:lnSpc>
                <a:spcPct val="90000"/>
              </a:lnSpc>
            </a:pPr>
            <a:r>
              <a:rPr lang="en-GB"/>
              <a:t>Context models show the position of a system in its environment with other systems and processes.</a:t>
            </a:r>
          </a:p>
          <a:p>
            <a:pPr>
              <a:lnSpc>
                <a:spcPct val="90000"/>
              </a:lnSpc>
            </a:pPr>
            <a:r>
              <a:rPr lang="en-GB"/>
              <a:t>Data flow models may be used to model the data processing in a system.</a:t>
            </a:r>
          </a:p>
          <a:p>
            <a:pPr>
              <a:lnSpc>
                <a:spcPct val="90000"/>
              </a:lnSpc>
            </a:pPr>
            <a:r>
              <a:rPr lang="en-GB"/>
              <a:t>State machine models model the system’s behaviour in response to internal or external events</a:t>
            </a:r>
          </a:p>
        </p:txBody>
      </p:sp>
    </p:spTree>
    <p:extLst>
      <p:ext uri="{BB962C8B-B14F-4D97-AF65-F5344CB8AC3E}">
        <p14:creationId xmlns:p14="http://schemas.microsoft.com/office/powerpoint/2010/main" val="4150612346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Semantic data models describe the logical structure of data which is imported to or exported by the systems.</a:t>
            </a:r>
          </a:p>
          <a:p>
            <a:pPr>
              <a:lnSpc>
                <a:spcPct val="90000"/>
              </a:lnSpc>
            </a:pPr>
            <a:r>
              <a:rPr lang="en-GB"/>
              <a:t>Object models describe logical system entities, their classification and aggregation.</a:t>
            </a:r>
          </a:p>
          <a:p>
            <a:pPr>
              <a:lnSpc>
                <a:spcPct val="90000"/>
              </a:lnSpc>
            </a:pPr>
            <a:r>
              <a:rPr lang="en-GB"/>
              <a:t>Sequence models show the interactions between actors and the system objects that they use.</a:t>
            </a:r>
          </a:p>
          <a:p>
            <a:pPr>
              <a:lnSpc>
                <a:spcPct val="90000"/>
              </a:lnSpc>
            </a:pPr>
            <a:r>
              <a:rPr lang="en-GB"/>
              <a:t>Structured methods provide a framework for developing system models.</a:t>
            </a:r>
          </a:p>
        </p:txBody>
      </p:sp>
    </p:spTree>
    <p:extLst>
      <p:ext uri="{BB962C8B-B14F-4D97-AF65-F5344CB8AC3E}">
        <p14:creationId xmlns:p14="http://schemas.microsoft.com/office/powerpoint/2010/main" val="375012077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GB" dirty="0"/>
              <a:t>Model types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r>
              <a:rPr lang="en-GB" sz="2400"/>
              <a:t>Data processing model showing how the data is processed at different stages.</a:t>
            </a:r>
          </a:p>
          <a:p>
            <a:r>
              <a:rPr lang="en-GB" sz="2400"/>
              <a:t>Composition model showing how entities are composed of other entities.</a:t>
            </a:r>
          </a:p>
          <a:p>
            <a:r>
              <a:rPr lang="en-GB" sz="2400"/>
              <a:t>Architectural model showing principal sub-systems.</a:t>
            </a:r>
          </a:p>
          <a:p>
            <a:r>
              <a:rPr lang="en-GB" sz="2400"/>
              <a:t>Classification model showing how entities have common characteristics.</a:t>
            </a:r>
          </a:p>
          <a:p>
            <a:r>
              <a:rPr lang="en-GB" sz="2400"/>
              <a:t>Stimulus/response model showing the system’s reaction to events.</a:t>
            </a:r>
          </a:p>
        </p:txBody>
      </p:sp>
    </p:spTree>
    <p:extLst>
      <p:ext uri="{BB962C8B-B14F-4D97-AF65-F5344CB8AC3E}">
        <p14:creationId xmlns:p14="http://schemas.microsoft.com/office/powerpoint/2010/main" val="2701718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Context models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Context models are used to illustrate the operational context of a system - they show what lies outside the system boundaries.</a:t>
            </a:r>
          </a:p>
          <a:p>
            <a:r>
              <a:rPr lang="en-GB"/>
              <a:t>Social and organisational concerns may affect the decision on where to position system boundaries.</a:t>
            </a:r>
          </a:p>
          <a:p>
            <a:r>
              <a:rPr lang="en-GB"/>
              <a:t>Architectural models show the system and its relationship with other systems.</a:t>
            </a:r>
          </a:p>
        </p:txBody>
      </p:sp>
    </p:spTree>
    <p:extLst>
      <p:ext uri="{BB962C8B-B14F-4D97-AF65-F5344CB8AC3E}">
        <p14:creationId xmlns:p14="http://schemas.microsoft.com/office/powerpoint/2010/main" val="3864527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/>
              <a:t>The context of an ATM system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762000" y="1600200"/>
            <a:ext cx="7772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6871" name="Picture 7" descr="8.1 ATM-context(7.1).eps   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64008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852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Process models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Process models show the overall process and the processes that are supported by the system.</a:t>
            </a:r>
          </a:p>
          <a:p>
            <a:r>
              <a:rPr lang="en-GB"/>
              <a:t>Data flow models may be used to show the processes and the flow of information from one process to another.</a:t>
            </a:r>
          </a:p>
        </p:txBody>
      </p:sp>
    </p:spTree>
    <p:extLst>
      <p:ext uri="{BB962C8B-B14F-4D97-AF65-F5344CB8AC3E}">
        <p14:creationId xmlns:p14="http://schemas.microsoft.com/office/powerpoint/2010/main" val="304815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  <a:noFill/>
          <a:ln/>
        </p:spPr>
        <p:txBody>
          <a:bodyPr lIns="90487" tIns="44450" rIns="90487" bIns="44450">
            <a:normAutofit fontScale="90000"/>
          </a:bodyPr>
          <a:lstStyle/>
          <a:p>
            <a:r>
              <a:rPr lang="en-GB" dirty="0"/>
              <a:t>Equipment procurement process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04800" y="1524000"/>
            <a:ext cx="8458200" cy="4953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2294" name="Picture 6" descr="8.2 Equip-proc-DFD.eps                                         001057FD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6705600" cy="471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685429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</TotalTime>
  <Words>1447</Words>
  <Application>Microsoft Office PowerPoint</Application>
  <PresentationFormat>On-screen Show (4:3)</PresentationFormat>
  <Paragraphs>150</Paragraphs>
  <Slides>43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Flow</vt:lpstr>
      <vt:lpstr>Microsoft Word Document</vt:lpstr>
      <vt:lpstr>System models</vt:lpstr>
      <vt:lpstr>Objectives</vt:lpstr>
      <vt:lpstr>Topics covered</vt:lpstr>
      <vt:lpstr>System modelling</vt:lpstr>
      <vt:lpstr>Model types</vt:lpstr>
      <vt:lpstr>Context models</vt:lpstr>
      <vt:lpstr>The context of an ATM system</vt:lpstr>
      <vt:lpstr>Process models</vt:lpstr>
      <vt:lpstr>Equipment procurement process</vt:lpstr>
      <vt:lpstr>Behavioural models</vt:lpstr>
      <vt:lpstr>Data-processing models</vt:lpstr>
      <vt:lpstr>Order processing DFD</vt:lpstr>
      <vt:lpstr>Data flow diagrams</vt:lpstr>
      <vt:lpstr>Insulin pump DFD</vt:lpstr>
      <vt:lpstr>State machine models</vt:lpstr>
      <vt:lpstr>Statecharts</vt:lpstr>
      <vt:lpstr>Microwave oven model</vt:lpstr>
      <vt:lpstr>Microwave oven state description</vt:lpstr>
      <vt:lpstr>Microwave oven stimuli</vt:lpstr>
      <vt:lpstr>Microwave oven operation</vt:lpstr>
      <vt:lpstr>Semantic data models</vt:lpstr>
      <vt:lpstr>Library semantic model</vt:lpstr>
      <vt:lpstr>Data dictionaries</vt:lpstr>
      <vt:lpstr>Data dictionary entries</vt:lpstr>
      <vt:lpstr>Object models</vt:lpstr>
      <vt:lpstr>Object models</vt:lpstr>
      <vt:lpstr>Inheritance models</vt:lpstr>
      <vt:lpstr>Object models and the UML</vt:lpstr>
      <vt:lpstr>Library class hierarchy</vt:lpstr>
      <vt:lpstr>User class hierarchy</vt:lpstr>
      <vt:lpstr>Multiple inheritance</vt:lpstr>
      <vt:lpstr>Multiple inheritance</vt:lpstr>
      <vt:lpstr>Object aggregation</vt:lpstr>
      <vt:lpstr>Object aggregation</vt:lpstr>
      <vt:lpstr>Object behaviour modelling</vt:lpstr>
      <vt:lpstr>Issue of electronic items</vt:lpstr>
      <vt:lpstr>Structured methods</vt:lpstr>
      <vt:lpstr>Method weaknesses</vt:lpstr>
      <vt:lpstr>CASE workbenches</vt:lpstr>
      <vt:lpstr>An analysis and design workbench</vt:lpstr>
      <vt:lpstr>Analysis workbench components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models</dc:title>
  <dc:creator>USER</dc:creator>
  <cp:lastModifiedBy>USER</cp:lastModifiedBy>
  <cp:revision>1</cp:revision>
  <dcterms:created xsi:type="dcterms:W3CDTF">2011-12-04T05:32:11Z</dcterms:created>
  <dcterms:modified xsi:type="dcterms:W3CDTF">2011-12-04T05:34:53Z</dcterms:modified>
</cp:coreProperties>
</file>