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w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lIns="90487" tIns="44450" rIns="90487" bIns="44450">
            <a:normAutofit/>
          </a:bodyPr>
          <a:lstStyle/>
          <a:p>
            <a:r>
              <a:rPr lang="en-GB"/>
              <a:t>Requirements Engineering Processes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Lecture 5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3436878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6700"/>
            <a:ext cx="8458200" cy="1104900"/>
          </a:xfrm>
          <a:noFill/>
          <a:ln/>
        </p:spPr>
        <p:txBody>
          <a:bodyPr lIns="90487" tIns="44450" rIns="90487" bIns="44450">
            <a:normAutofit fontScale="90000"/>
          </a:bodyPr>
          <a:lstStyle/>
          <a:p>
            <a:r>
              <a:rPr lang="en-GB" dirty="0"/>
              <a:t>Problems of requirements analysis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Stakeholders don’t know what they really want.</a:t>
            </a:r>
          </a:p>
          <a:p>
            <a:r>
              <a:rPr lang="en-GB" sz="2400"/>
              <a:t>Stakeholders express requirements in their own terms.</a:t>
            </a:r>
          </a:p>
          <a:p>
            <a:r>
              <a:rPr lang="en-GB" sz="2400"/>
              <a:t>Different stakeholders may have conflicting requirements.</a:t>
            </a:r>
          </a:p>
          <a:p>
            <a:r>
              <a:rPr lang="en-GB" sz="2400"/>
              <a:t>Organisational and political factors may influence the system requirements.</a:t>
            </a:r>
          </a:p>
          <a:p>
            <a:r>
              <a:rPr lang="en-GB" sz="2400"/>
              <a:t>The requirements change during the analysis process. New stakeholders may emerge and the business environment change.</a:t>
            </a:r>
          </a:p>
        </p:txBody>
      </p:sp>
    </p:spTree>
    <p:extLst>
      <p:ext uri="{BB962C8B-B14F-4D97-AF65-F5344CB8AC3E}">
        <p14:creationId xmlns:p14="http://schemas.microsoft.com/office/powerpoint/2010/main" val="225269576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6700"/>
            <a:ext cx="8382000" cy="1104900"/>
          </a:xfrm>
          <a:noFill/>
          <a:ln/>
        </p:spPr>
        <p:txBody>
          <a:bodyPr lIns="90487" tIns="44450" rIns="90487" bIns="44450"/>
          <a:lstStyle/>
          <a:p>
            <a:r>
              <a:rPr lang="en-GB"/>
              <a:t>The requirements spiral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221" name="Picture 5" descr="7.3*.eps                                                       001BEA14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752600"/>
            <a:ext cx="4305300" cy="440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520555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Process activities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 sz="2400"/>
              <a:t>Requirements discovery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Interacting with stakeholders to discover their requirements. Domain requirements are also discovered at this stage.</a:t>
            </a:r>
          </a:p>
          <a:p>
            <a:pPr>
              <a:lnSpc>
                <a:spcPct val="90000"/>
              </a:lnSpc>
            </a:pPr>
            <a:r>
              <a:rPr lang="en-GB" sz="2400"/>
              <a:t>Requirements classification and organisation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Groups related requirements and organises them into coherent clusters.</a:t>
            </a:r>
          </a:p>
          <a:p>
            <a:pPr>
              <a:lnSpc>
                <a:spcPct val="90000"/>
              </a:lnSpc>
            </a:pPr>
            <a:r>
              <a:rPr lang="en-GB" sz="2400"/>
              <a:t>Prioritisation and negotiation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Prioritising requirements and resolving requirements conflicts.</a:t>
            </a:r>
          </a:p>
          <a:p>
            <a:pPr>
              <a:lnSpc>
                <a:spcPct val="90000"/>
              </a:lnSpc>
            </a:pPr>
            <a:r>
              <a:rPr lang="en-GB" sz="2400"/>
              <a:t>Requirements documentation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Requirements are documented and input into the next round of the spiral.</a:t>
            </a:r>
          </a:p>
        </p:txBody>
      </p:sp>
    </p:spTree>
    <p:extLst>
      <p:ext uri="{BB962C8B-B14F-4D97-AF65-F5344CB8AC3E}">
        <p14:creationId xmlns:p14="http://schemas.microsoft.com/office/powerpoint/2010/main" val="110643834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discovery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process of gathering information about the proposed and existing systems and distilling the user and system requirements from this information.</a:t>
            </a:r>
          </a:p>
          <a:p>
            <a:r>
              <a:rPr lang="en-US"/>
              <a:t>Sources of information include documentation, system stakeholders and the specifications of similar systems.</a:t>
            </a:r>
          </a:p>
        </p:txBody>
      </p:sp>
    </p:spTree>
    <p:extLst>
      <p:ext uri="{BB962C8B-B14F-4D97-AF65-F5344CB8AC3E}">
        <p14:creationId xmlns:p14="http://schemas.microsoft.com/office/powerpoint/2010/main" val="1868191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ATM stakeholders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 sz="2400"/>
              <a:t>Bank customers</a:t>
            </a:r>
          </a:p>
          <a:p>
            <a:pPr>
              <a:lnSpc>
                <a:spcPct val="90000"/>
              </a:lnSpc>
            </a:pPr>
            <a:r>
              <a:rPr lang="en-GB" sz="2400"/>
              <a:t>Representatives of other banks</a:t>
            </a:r>
          </a:p>
          <a:p>
            <a:pPr>
              <a:lnSpc>
                <a:spcPct val="90000"/>
              </a:lnSpc>
            </a:pPr>
            <a:r>
              <a:rPr lang="en-GB" sz="2400"/>
              <a:t>Bank managers</a:t>
            </a:r>
          </a:p>
          <a:p>
            <a:pPr>
              <a:lnSpc>
                <a:spcPct val="90000"/>
              </a:lnSpc>
            </a:pPr>
            <a:r>
              <a:rPr lang="en-GB" sz="2400"/>
              <a:t>Counter staff</a:t>
            </a:r>
          </a:p>
          <a:p>
            <a:pPr>
              <a:lnSpc>
                <a:spcPct val="90000"/>
              </a:lnSpc>
            </a:pPr>
            <a:r>
              <a:rPr lang="en-GB" sz="2400"/>
              <a:t>Database administrators </a:t>
            </a:r>
          </a:p>
          <a:p>
            <a:pPr>
              <a:lnSpc>
                <a:spcPct val="90000"/>
              </a:lnSpc>
            </a:pPr>
            <a:r>
              <a:rPr lang="en-GB" sz="2400"/>
              <a:t>Security managers</a:t>
            </a:r>
          </a:p>
          <a:p>
            <a:pPr>
              <a:lnSpc>
                <a:spcPct val="90000"/>
              </a:lnSpc>
            </a:pPr>
            <a:r>
              <a:rPr lang="en-GB" sz="2400"/>
              <a:t>Marketing department</a:t>
            </a:r>
          </a:p>
          <a:p>
            <a:pPr>
              <a:lnSpc>
                <a:spcPct val="90000"/>
              </a:lnSpc>
            </a:pPr>
            <a:r>
              <a:rPr lang="en-GB" sz="2400"/>
              <a:t>Hardware and software maintenance engineers</a:t>
            </a:r>
          </a:p>
          <a:p>
            <a:pPr>
              <a:lnSpc>
                <a:spcPct val="90000"/>
              </a:lnSpc>
            </a:pPr>
            <a:r>
              <a:rPr lang="en-GB" sz="2400"/>
              <a:t>Banking regulators</a:t>
            </a:r>
          </a:p>
          <a:p>
            <a:pPr>
              <a:lnSpc>
                <a:spcPct val="90000"/>
              </a:lnSpc>
            </a:pPr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57823787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Viewpoints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Viewpoints are a way of structuring the requirements to represent the perspectives of different stakeholders. Stakeholders may be classified under different viewpoints.</a:t>
            </a:r>
          </a:p>
          <a:p>
            <a:r>
              <a:rPr lang="en-GB"/>
              <a:t>This multi-perspective analysis is important as there is no single correct way to analyse system requirements.</a:t>
            </a:r>
          </a:p>
        </p:txBody>
      </p:sp>
    </p:spTree>
    <p:extLst>
      <p:ext uri="{BB962C8B-B14F-4D97-AF65-F5344CB8AC3E}">
        <p14:creationId xmlns:p14="http://schemas.microsoft.com/office/powerpoint/2010/main" val="280223520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Types of viewpoint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 sz="2400"/>
              <a:t>Interactor viewpoints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People or other systems that interact directly with the system. In an ATM, the customer’s and the account database are interactor VPs.</a:t>
            </a:r>
          </a:p>
          <a:p>
            <a:pPr>
              <a:lnSpc>
                <a:spcPct val="90000"/>
              </a:lnSpc>
            </a:pPr>
            <a:r>
              <a:rPr lang="en-GB" sz="2400"/>
              <a:t>Indirect viewpoints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Stakeholders who do not use the system themselves but who influence the requirements. In an ATM, management and security staff are indirect viewpoints.</a:t>
            </a:r>
          </a:p>
          <a:p>
            <a:pPr>
              <a:lnSpc>
                <a:spcPct val="90000"/>
              </a:lnSpc>
            </a:pPr>
            <a:r>
              <a:rPr lang="en-GB" sz="2400"/>
              <a:t>Domain viewpoints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Domain characteristics and constraints that influence the requirements. In an ATM, an example would be standards for inter-bank communications.</a:t>
            </a:r>
          </a:p>
        </p:txBody>
      </p:sp>
    </p:spTree>
    <p:extLst>
      <p:ext uri="{BB962C8B-B14F-4D97-AF65-F5344CB8AC3E}">
        <p14:creationId xmlns:p14="http://schemas.microsoft.com/office/powerpoint/2010/main" val="267759642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Viewpoint identification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Identify viewpoints using</a:t>
            </a:r>
          </a:p>
          <a:p>
            <a:pPr lvl="1">
              <a:lnSpc>
                <a:spcPct val="90000"/>
              </a:lnSpc>
            </a:pPr>
            <a:r>
              <a:rPr lang="en-US"/>
              <a:t>Providers and receivers of system services;</a:t>
            </a:r>
          </a:p>
          <a:p>
            <a:pPr lvl="1">
              <a:lnSpc>
                <a:spcPct val="90000"/>
              </a:lnSpc>
            </a:pPr>
            <a:r>
              <a:rPr lang="en-US"/>
              <a:t>Systems that interact directly with the system being specified;</a:t>
            </a:r>
          </a:p>
          <a:p>
            <a:pPr lvl="1">
              <a:lnSpc>
                <a:spcPct val="90000"/>
              </a:lnSpc>
            </a:pPr>
            <a:r>
              <a:rPr lang="en-US"/>
              <a:t>Regulations and standards;</a:t>
            </a:r>
          </a:p>
          <a:p>
            <a:pPr lvl="1">
              <a:lnSpc>
                <a:spcPct val="90000"/>
              </a:lnSpc>
            </a:pPr>
            <a:r>
              <a:rPr lang="en-US"/>
              <a:t>Sources of business and non-functional requirements.</a:t>
            </a:r>
          </a:p>
          <a:p>
            <a:pPr lvl="1">
              <a:lnSpc>
                <a:spcPct val="90000"/>
              </a:lnSpc>
            </a:pPr>
            <a:r>
              <a:rPr lang="en-US"/>
              <a:t>Engineers who have to develop and maintain the system;</a:t>
            </a:r>
          </a:p>
          <a:p>
            <a:pPr lvl="1">
              <a:lnSpc>
                <a:spcPct val="90000"/>
              </a:lnSpc>
            </a:pPr>
            <a:r>
              <a:rPr lang="en-US"/>
              <a:t>Marketing and other business viewpoints.</a:t>
            </a:r>
          </a:p>
        </p:txBody>
      </p:sp>
    </p:spTree>
    <p:extLst>
      <p:ext uri="{BB962C8B-B14F-4D97-AF65-F5344CB8AC3E}">
        <p14:creationId xmlns:p14="http://schemas.microsoft.com/office/powerpoint/2010/main" val="2043880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US" dirty="0"/>
              <a:t>LIBSYS viewpoint hierarchy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3973" name="Picture 5" descr="7.4.eps                                                        001BF29E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8077200" cy="391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9182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Interviewing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In formal or informal interviewing, the RE team puts questions to stakeholders about the system that they use and the system to be developed.</a:t>
            </a:r>
          </a:p>
          <a:p>
            <a:pPr>
              <a:lnSpc>
                <a:spcPct val="90000"/>
              </a:lnSpc>
            </a:pPr>
            <a:r>
              <a:rPr lang="en-US"/>
              <a:t>There are two types of interview</a:t>
            </a:r>
          </a:p>
          <a:p>
            <a:pPr lvl="1">
              <a:lnSpc>
                <a:spcPct val="90000"/>
              </a:lnSpc>
            </a:pPr>
            <a:r>
              <a:rPr lang="en-US"/>
              <a:t>Closed interviews where a pre-defined set of questions are answered.</a:t>
            </a:r>
          </a:p>
          <a:p>
            <a:pPr lvl="1">
              <a:lnSpc>
                <a:spcPct val="90000"/>
              </a:lnSpc>
            </a:pPr>
            <a:r>
              <a:rPr lang="en-US"/>
              <a:t>Open interviews where there is no pre-defined agenda and a range of issues are explored with stakeholders.</a:t>
            </a:r>
          </a:p>
        </p:txBody>
      </p:sp>
    </p:spTree>
    <p:extLst>
      <p:ext uri="{BB962C8B-B14F-4D97-AF65-F5344CB8AC3E}">
        <p14:creationId xmlns:p14="http://schemas.microsoft.com/office/powerpoint/2010/main" val="2122624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Objectives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To describe the principal requirements engineering activities and their relationships</a:t>
            </a:r>
          </a:p>
          <a:p>
            <a:pPr>
              <a:lnSpc>
                <a:spcPct val="90000"/>
              </a:lnSpc>
            </a:pPr>
            <a:r>
              <a:rPr lang="en-GB"/>
              <a:t>To introduce techniques for requirements elicitation and analysis</a:t>
            </a:r>
          </a:p>
          <a:p>
            <a:pPr>
              <a:lnSpc>
                <a:spcPct val="90000"/>
              </a:lnSpc>
            </a:pPr>
            <a:r>
              <a:rPr lang="en-GB"/>
              <a:t>To describe requirements validation and the role of requirements reviews</a:t>
            </a:r>
          </a:p>
          <a:p>
            <a:pPr>
              <a:lnSpc>
                <a:spcPct val="90000"/>
              </a:lnSpc>
            </a:pPr>
            <a:r>
              <a:rPr lang="en-GB"/>
              <a:t>To discuss the role of requirements management in support of other requirements engineering processes</a:t>
            </a:r>
          </a:p>
        </p:txBody>
      </p:sp>
    </p:spTree>
    <p:extLst>
      <p:ext uri="{BB962C8B-B14F-4D97-AF65-F5344CB8AC3E}">
        <p14:creationId xmlns:p14="http://schemas.microsoft.com/office/powerpoint/2010/main" val="399201501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Interviews in practice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Normally a mix of closed and open-ended interviewing.</a:t>
            </a:r>
          </a:p>
          <a:p>
            <a:pPr>
              <a:lnSpc>
                <a:spcPct val="90000"/>
              </a:lnSpc>
            </a:pPr>
            <a:r>
              <a:rPr lang="en-US" sz="2400"/>
              <a:t>Interviews are good for getting an overall understanding of what stakeholders do and how they might interact with the system.</a:t>
            </a:r>
          </a:p>
          <a:p>
            <a:pPr>
              <a:lnSpc>
                <a:spcPct val="90000"/>
              </a:lnSpc>
            </a:pPr>
            <a:r>
              <a:rPr lang="en-US" sz="2400"/>
              <a:t>Interviews are not good for understanding domain requirements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Requirements engineers cannot understand specific domain terminology;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Some domain knowledge is so familiar that people find it hard to articulate or think that it isn’t worth articulating.</a:t>
            </a:r>
          </a:p>
        </p:txBody>
      </p:sp>
    </p:spTree>
    <p:extLst>
      <p:ext uri="{BB962C8B-B14F-4D97-AF65-F5344CB8AC3E}">
        <p14:creationId xmlns:p14="http://schemas.microsoft.com/office/powerpoint/2010/main" val="201907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Effective interviewers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Interviewers should be open-minded, willing to listen to stakeholders and should not have pre-conceived ideas about the requirements.</a:t>
            </a:r>
          </a:p>
          <a:p>
            <a:r>
              <a:rPr lang="en-US"/>
              <a:t>They should prompt the interviewee with a question or a proposal and should not simply expect them to respond to a question such as ‘what do you want’. </a:t>
            </a:r>
          </a:p>
        </p:txBody>
      </p:sp>
    </p:spTree>
    <p:extLst>
      <p:ext uri="{BB962C8B-B14F-4D97-AF65-F5344CB8AC3E}">
        <p14:creationId xmlns:p14="http://schemas.microsoft.com/office/powerpoint/2010/main" val="18287166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Scenarios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Scenarios are real-life examples of how a system can be used.</a:t>
            </a:r>
          </a:p>
          <a:p>
            <a:r>
              <a:rPr lang="en-US"/>
              <a:t>They should include</a:t>
            </a:r>
          </a:p>
          <a:p>
            <a:pPr lvl="1"/>
            <a:r>
              <a:rPr lang="en-US"/>
              <a:t>A description of the starting situation;</a:t>
            </a:r>
          </a:p>
          <a:p>
            <a:pPr lvl="1"/>
            <a:r>
              <a:rPr lang="en-US"/>
              <a:t>A description of the normal flow of events;</a:t>
            </a:r>
          </a:p>
          <a:p>
            <a:pPr lvl="1"/>
            <a:r>
              <a:rPr lang="en-US"/>
              <a:t>A description of what can go wrong;</a:t>
            </a:r>
          </a:p>
          <a:p>
            <a:pPr lvl="1"/>
            <a:r>
              <a:rPr lang="en-US"/>
              <a:t>Information about other concurrent activities;</a:t>
            </a:r>
          </a:p>
          <a:p>
            <a:pPr lvl="1"/>
            <a:r>
              <a:rPr lang="en-US"/>
              <a:t>A description of the state when the scenario finishes.</a:t>
            </a:r>
          </a:p>
        </p:txBody>
      </p:sp>
    </p:spTree>
    <p:extLst>
      <p:ext uri="{BB962C8B-B14F-4D97-AF65-F5344CB8AC3E}">
        <p14:creationId xmlns:p14="http://schemas.microsoft.com/office/powerpoint/2010/main" val="15729732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US" dirty="0"/>
              <a:t>LIBSYS scenario (1)</a:t>
            </a:r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457200" y="1676400"/>
            <a:ext cx="8458200" cy="3505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92170" name="Object 10"/>
          <p:cNvGraphicFramePr>
            <a:graphicFrameLocks noChangeAspect="1"/>
          </p:cNvGraphicFramePr>
          <p:nvPr/>
        </p:nvGraphicFramePr>
        <p:xfrm>
          <a:off x="762000" y="2057400"/>
          <a:ext cx="8077200" cy="270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5486400" imgH="1834896" progId="Word.Document.8">
                  <p:embed/>
                </p:oleObj>
              </mc:Choice>
              <mc:Fallback>
                <p:oleObj name="Document" r:id="rId3" imgW="5486400" imgH="18348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057400"/>
                        <a:ext cx="8077200" cy="2700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43142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/>
          <a:lstStyle/>
          <a:p>
            <a:r>
              <a:rPr lang="en-US" dirty="0"/>
              <a:t>LIBSYS scenario (2)</a:t>
            </a:r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457200" y="1828800"/>
            <a:ext cx="8458200" cy="3657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93189" name="Object 5"/>
          <p:cNvGraphicFramePr>
            <a:graphicFrameLocks noChangeAspect="1"/>
          </p:cNvGraphicFramePr>
          <p:nvPr/>
        </p:nvGraphicFramePr>
        <p:xfrm>
          <a:off x="762000" y="2057400"/>
          <a:ext cx="7924800" cy="297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3" imgW="5486400" imgH="2063496" progId="Word.Document.8">
                  <p:embed/>
                </p:oleObj>
              </mc:Choice>
              <mc:Fallback>
                <p:oleObj name="Document" r:id="rId3" imgW="5486400" imgH="20634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057400"/>
                        <a:ext cx="7924800" cy="297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72279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Use cases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Use-cases are a scenario based technique in the UML which identify the actors in an interaction and which describe the interaction itself.</a:t>
            </a:r>
          </a:p>
          <a:p>
            <a:r>
              <a:rPr lang="en-GB"/>
              <a:t>A set of use cases should describe all possible interactions with the system.</a:t>
            </a:r>
          </a:p>
          <a:p>
            <a:r>
              <a:rPr lang="en-GB"/>
              <a:t>Sequence diagrams may be used to add detail to use-cases by showing the sequence of event processing in the system.</a:t>
            </a:r>
          </a:p>
        </p:txBody>
      </p:sp>
    </p:spTree>
    <p:extLst>
      <p:ext uri="{BB962C8B-B14F-4D97-AF65-F5344CB8AC3E}">
        <p14:creationId xmlns:p14="http://schemas.microsoft.com/office/powerpoint/2010/main" val="40288163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Article printing use-case</a:t>
            </a: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685800" y="2286000"/>
            <a:ext cx="7696200" cy="3352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4998" name="Picture 6" descr="7.6.eps                                                        001BF29E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124200"/>
            <a:ext cx="6019800" cy="208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2672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LIBSYS use cases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371600" y="1752600"/>
            <a:ext cx="63246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1925" name="Picture 5" descr="7.7 LIBSYSUseCases(6.12)**.eps                                 001BEA14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81200"/>
            <a:ext cx="3973513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8043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US" dirty="0"/>
              <a:t>Article printing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0902" name="Picture 6" descr="7.8*.eps                                                       001BEA14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4724400" cy="368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5137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GB" dirty="0"/>
              <a:t>Print article sequence</a:t>
            </a:r>
          </a:p>
        </p:txBody>
      </p:sp>
      <p:sp>
        <p:nvSpPr>
          <p:cNvPr id="51205" name="Rectangle 1029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51206" name="Picture 1030" descr="&#10;7.8*IS.eps                                                     001BEA14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76400"/>
            <a:ext cx="5715000" cy="445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968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Topics covered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Feasibility studies</a:t>
            </a:r>
          </a:p>
          <a:p>
            <a:r>
              <a:rPr lang="en-GB"/>
              <a:t>Requirements elicitation and analysis</a:t>
            </a:r>
          </a:p>
          <a:p>
            <a:r>
              <a:rPr lang="en-GB"/>
              <a:t>Requirements validation</a:t>
            </a:r>
          </a:p>
          <a:p>
            <a:r>
              <a:rPr lang="en-GB"/>
              <a:t>Requirements management</a:t>
            </a:r>
          </a:p>
        </p:txBody>
      </p:sp>
    </p:spTree>
    <p:extLst>
      <p:ext uri="{BB962C8B-B14F-4D97-AF65-F5344CB8AC3E}">
        <p14:creationId xmlns:p14="http://schemas.microsoft.com/office/powerpoint/2010/main" val="118729255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>
            <a:normAutofit fontScale="90000"/>
          </a:bodyPr>
          <a:lstStyle/>
          <a:p>
            <a:r>
              <a:rPr lang="en-GB"/>
              <a:t>Social and organisational factors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Software systems are used in a social and organisational context. This can influence or even dominate the system requirements.</a:t>
            </a:r>
          </a:p>
          <a:p>
            <a:r>
              <a:rPr lang="en-GB"/>
              <a:t>Social and organisational factors are not a single viewpoint but are influences on all viewpoints.</a:t>
            </a:r>
          </a:p>
          <a:p>
            <a:r>
              <a:rPr lang="en-GB"/>
              <a:t>Good analysts must be sensitive to these factors but currently no systematic way to tackle their analysis.</a:t>
            </a:r>
          </a:p>
        </p:txBody>
      </p:sp>
    </p:spTree>
    <p:extLst>
      <p:ext uri="{BB962C8B-B14F-4D97-AF65-F5344CB8AC3E}">
        <p14:creationId xmlns:p14="http://schemas.microsoft.com/office/powerpoint/2010/main" val="1976729645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Ethnography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A social scientists spends a considerable time observing and analysing how people actually work.</a:t>
            </a:r>
          </a:p>
          <a:p>
            <a:r>
              <a:rPr lang="en-GB" sz="2400"/>
              <a:t>People do not have to explain or articulate their work.</a:t>
            </a:r>
          </a:p>
          <a:p>
            <a:r>
              <a:rPr lang="en-GB" sz="2400"/>
              <a:t>Social and organisational factors of importance may be observed.</a:t>
            </a:r>
          </a:p>
          <a:p>
            <a:r>
              <a:rPr lang="en-GB" sz="2400"/>
              <a:t>Ethnographic studies have shown that work is usually richer and more complex than suggested by simple system models.</a:t>
            </a:r>
          </a:p>
        </p:txBody>
      </p:sp>
    </p:spTree>
    <p:extLst>
      <p:ext uri="{BB962C8B-B14F-4D97-AF65-F5344CB8AC3E}">
        <p14:creationId xmlns:p14="http://schemas.microsoft.com/office/powerpoint/2010/main" val="2940812940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Focused ethnography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Developed in a project studying the air traffic control process</a:t>
            </a:r>
          </a:p>
          <a:p>
            <a:pPr>
              <a:lnSpc>
                <a:spcPct val="90000"/>
              </a:lnSpc>
            </a:pPr>
            <a:r>
              <a:rPr lang="en-GB"/>
              <a:t>Combines ethnography with prototyping</a:t>
            </a:r>
          </a:p>
          <a:p>
            <a:pPr>
              <a:lnSpc>
                <a:spcPct val="90000"/>
              </a:lnSpc>
            </a:pPr>
            <a:r>
              <a:rPr lang="en-GB"/>
              <a:t>Prototype development results in unanswered questions which focus the ethnographic analysis.</a:t>
            </a:r>
          </a:p>
          <a:p>
            <a:pPr>
              <a:lnSpc>
                <a:spcPct val="90000"/>
              </a:lnSpc>
            </a:pPr>
            <a:r>
              <a:rPr lang="en-GB"/>
              <a:t>The problem with ethnography is that it studies existing practices which may have some historical basis which is no longer relevant.</a:t>
            </a:r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86554715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Ethnography and prototyping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304800" y="2133600"/>
            <a:ext cx="8458200" cy="3352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8917" name="Picture 5" descr="7.9.eps                                                        001BF29E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819400"/>
            <a:ext cx="7543800" cy="197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98240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Scope of ethnography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Requirements that are derived from the way that people actually work rather than the way I which process definitions suggest that they ought to work.</a:t>
            </a:r>
          </a:p>
          <a:p>
            <a:r>
              <a:rPr lang="en-GB"/>
              <a:t>Requirements that are derived from cooperation and awareness of other people’s activities.</a:t>
            </a:r>
          </a:p>
        </p:txBody>
      </p:sp>
    </p:spTree>
    <p:extLst>
      <p:ext uri="{BB962C8B-B14F-4D97-AF65-F5344CB8AC3E}">
        <p14:creationId xmlns:p14="http://schemas.microsoft.com/office/powerpoint/2010/main" val="2685160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Requirements validation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Concerned with demonstrating that the requirements define the system that the customer really wants.</a:t>
            </a:r>
          </a:p>
          <a:p>
            <a:r>
              <a:rPr lang="en-GB"/>
              <a:t>Requirements error costs are high so validation is very important</a:t>
            </a:r>
          </a:p>
          <a:p>
            <a:pPr lvl="1"/>
            <a:r>
              <a:rPr lang="en-GB"/>
              <a:t>Fixing a requirements error after delivery may cost up to 100 times the cost of fixing an implementation error.</a:t>
            </a:r>
          </a:p>
        </p:txBody>
      </p:sp>
    </p:spTree>
    <p:extLst>
      <p:ext uri="{BB962C8B-B14F-4D97-AF65-F5344CB8AC3E}">
        <p14:creationId xmlns:p14="http://schemas.microsoft.com/office/powerpoint/2010/main" val="379738056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Requirements checking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>
                <a:solidFill>
                  <a:srgbClr val="FF0000"/>
                </a:solidFill>
              </a:rPr>
              <a:t>Validity</a:t>
            </a:r>
            <a:r>
              <a:rPr lang="en-GB" sz="2400"/>
              <a:t>. Does the system provide the functions which best support the customer’s needs?</a:t>
            </a:r>
          </a:p>
          <a:p>
            <a:r>
              <a:rPr lang="en-GB" sz="2400">
                <a:solidFill>
                  <a:srgbClr val="FF0000"/>
                </a:solidFill>
              </a:rPr>
              <a:t>Consistency</a:t>
            </a:r>
            <a:r>
              <a:rPr lang="en-GB" sz="2400"/>
              <a:t>. Are there any requirements conflicts?</a:t>
            </a:r>
          </a:p>
          <a:p>
            <a:r>
              <a:rPr lang="en-GB" sz="2400">
                <a:solidFill>
                  <a:srgbClr val="FF0000"/>
                </a:solidFill>
              </a:rPr>
              <a:t>Completeness</a:t>
            </a:r>
            <a:r>
              <a:rPr lang="en-GB" sz="2400"/>
              <a:t>. Are all functions required by the customer included?</a:t>
            </a:r>
          </a:p>
          <a:p>
            <a:r>
              <a:rPr lang="en-GB" sz="2400">
                <a:solidFill>
                  <a:srgbClr val="FF0000"/>
                </a:solidFill>
              </a:rPr>
              <a:t>Realism</a:t>
            </a:r>
            <a:r>
              <a:rPr lang="en-GB" sz="2400"/>
              <a:t>. Can the requirements be implemented given available budget and technology</a:t>
            </a:r>
          </a:p>
          <a:p>
            <a:r>
              <a:rPr lang="en-GB" sz="2400">
                <a:solidFill>
                  <a:srgbClr val="FF0000"/>
                </a:solidFill>
              </a:rPr>
              <a:t>Verifiability</a:t>
            </a:r>
            <a:r>
              <a:rPr lang="en-GB" sz="2400"/>
              <a:t>. Can the requirements be checked?</a:t>
            </a:r>
          </a:p>
        </p:txBody>
      </p:sp>
    </p:spTree>
    <p:extLst>
      <p:ext uri="{BB962C8B-B14F-4D97-AF65-F5344CB8AC3E}">
        <p14:creationId xmlns:p14="http://schemas.microsoft.com/office/powerpoint/2010/main" val="2833040381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67916"/>
            <a:ext cx="8305800" cy="1104900"/>
          </a:xfrm>
        </p:spPr>
        <p:txBody>
          <a:bodyPr>
            <a:normAutofit fontScale="90000"/>
          </a:bodyPr>
          <a:lstStyle/>
          <a:p>
            <a:r>
              <a:rPr lang="en-GB" dirty="0"/>
              <a:t>Requirements validation techniques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Requirements reviews</a:t>
            </a:r>
          </a:p>
          <a:p>
            <a:pPr lvl="1">
              <a:lnSpc>
                <a:spcPct val="90000"/>
              </a:lnSpc>
            </a:pPr>
            <a:r>
              <a:rPr lang="en-GB"/>
              <a:t>Systematic manual analysis of the requirements.</a:t>
            </a:r>
          </a:p>
          <a:p>
            <a:pPr>
              <a:lnSpc>
                <a:spcPct val="90000"/>
              </a:lnSpc>
            </a:pPr>
            <a:r>
              <a:rPr lang="en-GB"/>
              <a:t>Prototyping</a:t>
            </a:r>
          </a:p>
          <a:p>
            <a:pPr lvl="1">
              <a:lnSpc>
                <a:spcPct val="90000"/>
              </a:lnSpc>
            </a:pPr>
            <a:r>
              <a:rPr lang="en-GB"/>
              <a:t>Using an executable model of the system to check requirements. Covered in Chapter 17.</a:t>
            </a:r>
          </a:p>
          <a:p>
            <a:pPr>
              <a:lnSpc>
                <a:spcPct val="90000"/>
              </a:lnSpc>
            </a:pPr>
            <a:r>
              <a:rPr lang="en-GB"/>
              <a:t>Test-case generation</a:t>
            </a:r>
          </a:p>
          <a:p>
            <a:pPr lvl="1">
              <a:lnSpc>
                <a:spcPct val="90000"/>
              </a:lnSpc>
            </a:pPr>
            <a:r>
              <a:rPr lang="en-GB"/>
              <a:t>Developing tests for requirements to check testability.</a:t>
            </a:r>
          </a:p>
          <a:p>
            <a:pPr>
              <a:lnSpc>
                <a:spcPct val="90000"/>
              </a:lnSpc>
              <a:buFont typeface="Zapf Dingbats" charset="2"/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5061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Requirements reviews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Regular reviews should be held while the requirements definition is being formulated.</a:t>
            </a:r>
          </a:p>
          <a:p>
            <a:r>
              <a:rPr lang="en-GB"/>
              <a:t>Both client and contractor staff should be involved in reviews.</a:t>
            </a:r>
          </a:p>
          <a:p>
            <a:r>
              <a:rPr lang="en-GB"/>
              <a:t>Reviews may be formal (with completed documents) or informal. Good communications between developers, customers and users can resolve problems at an early stage.</a:t>
            </a:r>
          </a:p>
        </p:txBody>
      </p:sp>
    </p:spTree>
    <p:extLst>
      <p:ext uri="{BB962C8B-B14F-4D97-AF65-F5344CB8AC3E}">
        <p14:creationId xmlns:p14="http://schemas.microsoft.com/office/powerpoint/2010/main" val="603420943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Review checks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>
                <a:solidFill>
                  <a:srgbClr val="FF0000"/>
                </a:solidFill>
              </a:rPr>
              <a:t>Verifiability</a:t>
            </a:r>
            <a:r>
              <a:rPr lang="en-GB"/>
              <a:t>. Is the requirement realistically testable?</a:t>
            </a:r>
          </a:p>
          <a:p>
            <a:pPr>
              <a:lnSpc>
                <a:spcPct val="90000"/>
              </a:lnSpc>
            </a:pPr>
            <a:r>
              <a:rPr lang="en-GB">
                <a:solidFill>
                  <a:srgbClr val="FF0000"/>
                </a:solidFill>
              </a:rPr>
              <a:t>Comprehensibility</a:t>
            </a:r>
            <a:r>
              <a:rPr lang="en-GB"/>
              <a:t>. Is the requirement properly understood?</a:t>
            </a:r>
          </a:p>
          <a:p>
            <a:pPr>
              <a:lnSpc>
                <a:spcPct val="90000"/>
              </a:lnSpc>
            </a:pPr>
            <a:r>
              <a:rPr lang="en-GB">
                <a:solidFill>
                  <a:srgbClr val="FF0000"/>
                </a:solidFill>
              </a:rPr>
              <a:t>Traceability</a:t>
            </a:r>
            <a:r>
              <a:rPr lang="en-GB"/>
              <a:t>. Is the origin of the requirement clearly stated?</a:t>
            </a:r>
          </a:p>
          <a:p>
            <a:pPr>
              <a:lnSpc>
                <a:spcPct val="90000"/>
              </a:lnSpc>
            </a:pPr>
            <a:r>
              <a:rPr lang="en-GB">
                <a:solidFill>
                  <a:srgbClr val="FF0000"/>
                </a:solidFill>
              </a:rPr>
              <a:t>Adaptability</a:t>
            </a:r>
            <a:r>
              <a:rPr lang="en-GB"/>
              <a:t>. Can the requirement be changed without a large impact on other requirements?</a:t>
            </a:r>
          </a:p>
        </p:txBody>
      </p:sp>
    </p:spTree>
    <p:extLst>
      <p:ext uri="{BB962C8B-B14F-4D97-AF65-F5344CB8AC3E}">
        <p14:creationId xmlns:p14="http://schemas.microsoft.com/office/powerpoint/2010/main" val="344132295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Requirements engineering processes</a:t>
            </a:r>
            <a:endParaRPr lang="en-GB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The processes used for RE vary widely depending on the application domain, the people involved and the organisation developing the requirements.</a:t>
            </a:r>
          </a:p>
          <a:p>
            <a:pPr>
              <a:lnSpc>
                <a:spcPct val="90000"/>
              </a:lnSpc>
            </a:pPr>
            <a:r>
              <a:rPr lang="en-GB"/>
              <a:t>However, there are a number of generic activities common to all processes</a:t>
            </a:r>
          </a:p>
          <a:p>
            <a:pPr lvl="1">
              <a:lnSpc>
                <a:spcPct val="90000"/>
              </a:lnSpc>
            </a:pPr>
            <a:r>
              <a:rPr lang="en-GB"/>
              <a:t>Requirements elicitation;</a:t>
            </a:r>
          </a:p>
          <a:p>
            <a:pPr lvl="1">
              <a:lnSpc>
                <a:spcPct val="90000"/>
              </a:lnSpc>
            </a:pPr>
            <a:r>
              <a:rPr lang="en-GB"/>
              <a:t>Requirements analysis;</a:t>
            </a:r>
          </a:p>
          <a:p>
            <a:pPr lvl="1">
              <a:lnSpc>
                <a:spcPct val="90000"/>
              </a:lnSpc>
            </a:pPr>
            <a:r>
              <a:rPr lang="en-GB"/>
              <a:t>Requirements validation;</a:t>
            </a:r>
          </a:p>
          <a:p>
            <a:pPr lvl="1">
              <a:lnSpc>
                <a:spcPct val="90000"/>
              </a:lnSpc>
            </a:pPr>
            <a:r>
              <a:rPr lang="en-GB"/>
              <a:t>Requirements management.</a:t>
            </a:r>
          </a:p>
        </p:txBody>
      </p:sp>
    </p:spTree>
    <p:extLst>
      <p:ext uri="{BB962C8B-B14F-4D97-AF65-F5344CB8AC3E}">
        <p14:creationId xmlns:p14="http://schemas.microsoft.com/office/powerpoint/2010/main" val="26169256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Requirements management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Requirements management is the process of managing changing requirements during the requirements engineering process and system development.</a:t>
            </a:r>
          </a:p>
          <a:p>
            <a:r>
              <a:rPr lang="en-GB" sz="2400"/>
              <a:t>Requirements are inevitably incomplete and inconsistent</a:t>
            </a:r>
          </a:p>
          <a:p>
            <a:pPr lvl="1"/>
            <a:r>
              <a:rPr lang="en-GB" sz="2000"/>
              <a:t>New requirements emerge during the process as business needs change and a better understanding of the system is developed;</a:t>
            </a:r>
          </a:p>
          <a:p>
            <a:pPr lvl="1"/>
            <a:r>
              <a:rPr lang="en-GB" sz="2000"/>
              <a:t>Different viewpoints have different requirements and these are often contradictory.</a:t>
            </a:r>
          </a:p>
        </p:txBody>
      </p:sp>
    </p:spTree>
    <p:extLst>
      <p:ext uri="{BB962C8B-B14F-4D97-AF65-F5344CB8AC3E}">
        <p14:creationId xmlns:p14="http://schemas.microsoft.com/office/powerpoint/2010/main" val="19677439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Requirements change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priority of requirements from different viewpoints changes during the development process.</a:t>
            </a:r>
          </a:p>
          <a:p>
            <a:r>
              <a:rPr lang="en-GB"/>
              <a:t>System customers may specify requirements from a business perspective that conflict with end-user requirements.</a:t>
            </a:r>
          </a:p>
          <a:p>
            <a:r>
              <a:rPr lang="en-GB"/>
              <a:t>The business and technical environment of the system changes during its development.</a:t>
            </a:r>
          </a:p>
        </p:txBody>
      </p:sp>
    </p:spTree>
    <p:extLst>
      <p:ext uri="{BB962C8B-B14F-4D97-AF65-F5344CB8AC3E}">
        <p14:creationId xmlns:p14="http://schemas.microsoft.com/office/powerpoint/2010/main" val="24752736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Requirements evolution</a:t>
            </a: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533400" y="1752600"/>
            <a:ext cx="8077200" cy="4267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63493" name="Picture 5" descr="7.10.eps                                                       001BF29E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62200"/>
            <a:ext cx="6248400" cy="313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201886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39924"/>
            <a:ext cx="8153400" cy="1104900"/>
          </a:xfrm>
          <a:noFill/>
          <a:ln/>
        </p:spPr>
        <p:txBody>
          <a:bodyPr lIns="90487" tIns="44450" rIns="90487" bIns="44450">
            <a:normAutofit fontScale="90000"/>
          </a:bodyPr>
          <a:lstStyle/>
          <a:p>
            <a:r>
              <a:rPr lang="en-GB" dirty="0"/>
              <a:t>Enduring and volatile requirements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>
                <a:solidFill>
                  <a:srgbClr val="FF0000"/>
                </a:solidFill>
              </a:rPr>
              <a:t>Enduring requirements</a:t>
            </a:r>
            <a:r>
              <a:rPr lang="en-GB"/>
              <a:t>. Stable requirements derived from the core activity of the customer organisation. E.g. a hospital will always have doctors, nurses, etc. May be derived from domain models</a:t>
            </a:r>
          </a:p>
          <a:p>
            <a:r>
              <a:rPr lang="en-GB">
                <a:solidFill>
                  <a:srgbClr val="FF0000"/>
                </a:solidFill>
              </a:rPr>
              <a:t>Volatile requirements</a:t>
            </a:r>
            <a:r>
              <a:rPr lang="en-GB"/>
              <a:t>. Requirements which change during development or when the system is in use. In a hospital, requirements derived from health-care policy</a:t>
            </a:r>
          </a:p>
        </p:txBody>
      </p:sp>
    </p:spTree>
    <p:extLst>
      <p:ext uri="{BB962C8B-B14F-4D97-AF65-F5344CB8AC3E}">
        <p14:creationId xmlns:p14="http://schemas.microsoft.com/office/powerpoint/2010/main" val="1719361718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GB" dirty="0"/>
              <a:t>Requirements classification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53255" name="Object 7"/>
          <p:cNvGraphicFramePr>
            <a:graphicFrameLocks noChangeAspect="1"/>
          </p:cNvGraphicFramePr>
          <p:nvPr/>
        </p:nvGraphicFramePr>
        <p:xfrm>
          <a:off x="533400" y="2057400"/>
          <a:ext cx="8229600" cy="394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Document" r:id="rId3" imgW="5596128" imgH="2685288" progId="Word.Document.8">
                  <p:embed/>
                </p:oleObj>
              </mc:Choice>
              <mc:Fallback>
                <p:oleObj name="Document" r:id="rId3" imgW="5596128" imgH="268528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057400"/>
                        <a:ext cx="8229600" cy="394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91550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Requirements management planning</a:t>
            </a:r>
            <a:endParaRPr lang="en-GB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During the requirements engineering process, you have to plan: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Requirements identification</a:t>
            </a:r>
          </a:p>
          <a:p>
            <a:pPr lvl="2">
              <a:lnSpc>
                <a:spcPct val="90000"/>
              </a:lnSpc>
            </a:pPr>
            <a:r>
              <a:rPr lang="en-GB" sz="1800"/>
              <a:t> How requirements are individually identified;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A change management process</a:t>
            </a:r>
          </a:p>
          <a:p>
            <a:pPr lvl="2">
              <a:lnSpc>
                <a:spcPct val="90000"/>
              </a:lnSpc>
            </a:pPr>
            <a:r>
              <a:rPr lang="en-GB" sz="1800"/>
              <a:t>The process followed when analysing a requirements change;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Traceability policies</a:t>
            </a:r>
          </a:p>
          <a:p>
            <a:pPr lvl="2">
              <a:lnSpc>
                <a:spcPct val="90000"/>
              </a:lnSpc>
            </a:pPr>
            <a:r>
              <a:rPr lang="en-GB" sz="1800"/>
              <a:t>The amount of information about requirements relationships that is maintained;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CASE tool support</a:t>
            </a:r>
          </a:p>
          <a:p>
            <a:pPr lvl="2">
              <a:lnSpc>
                <a:spcPct val="90000"/>
              </a:lnSpc>
            </a:pPr>
            <a:r>
              <a:rPr lang="en-GB" sz="1800"/>
              <a:t>The tool support required to help manage requirements change;</a:t>
            </a:r>
          </a:p>
        </p:txBody>
      </p:sp>
    </p:spTree>
    <p:extLst>
      <p:ext uri="{BB962C8B-B14F-4D97-AF65-F5344CB8AC3E}">
        <p14:creationId xmlns:p14="http://schemas.microsoft.com/office/powerpoint/2010/main" val="27313459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Traceability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Traceability is concerned with the relationships between requirements, their sources and the system design</a:t>
            </a:r>
          </a:p>
          <a:p>
            <a:r>
              <a:rPr lang="en-GB" sz="2400"/>
              <a:t>Source traceability</a:t>
            </a:r>
          </a:p>
          <a:p>
            <a:pPr lvl="1"/>
            <a:r>
              <a:rPr lang="en-GB" sz="2000"/>
              <a:t>Links from requirements to stakeholders who proposed these requirements;</a:t>
            </a:r>
          </a:p>
          <a:p>
            <a:r>
              <a:rPr lang="en-GB" sz="2400"/>
              <a:t>Requirements traceability</a:t>
            </a:r>
          </a:p>
          <a:p>
            <a:pPr lvl="1"/>
            <a:r>
              <a:rPr lang="en-GB" sz="2000"/>
              <a:t>Links between dependent requirements;</a:t>
            </a:r>
          </a:p>
          <a:p>
            <a:r>
              <a:rPr lang="en-GB" sz="2400"/>
              <a:t>Design traceability</a:t>
            </a:r>
          </a:p>
          <a:p>
            <a:pPr lvl="1"/>
            <a:r>
              <a:rPr lang="en-GB" sz="2000"/>
              <a:t>Links from the requirements to the design;</a:t>
            </a:r>
          </a:p>
        </p:txBody>
      </p:sp>
    </p:spTree>
    <p:extLst>
      <p:ext uri="{BB962C8B-B14F-4D97-AF65-F5344CB8AC3E}">
        <p14:creationId xmlns:p14="http://schemas.microsoft.com/office/powerpoint/2010/main" val="11273320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228600" y="1981200"/>
            <a:ext cx="8458200" cy="4038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 traceability matrix</a:t>
            </a:r>
          </a:p>
        </p:txBody>
      </p:sp>
      <p:graphicFrame>
        <p:nvGraphicFramePr>
          <p:cNvPr id="70662" name="Object 6"/>
          <p:cNvGraphicFramePr>
            <a:graphicFrameLocks noChangeAspect="1"/>
          </p:cNvGraphicFramePr>
          <p:nvPr/>
        </p:nvGraphicFramePr>
        <p:xfrm>
          <a:off x="-228600" y="2057400"/>
          <a:ext cx="9372600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ocument" r:id="rId3" imgW="5486400" imgH="8229600" progId="Word.Document.8">
                  <p:embed/>
                </p:oleObj>
              </mc:Choice>
              <mc:Fallback>
                <p:oleObj name="Document" r:id="rId3" imgW="5486400" imgH="822960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75000"/>
                      <a:stretch>
                        <a:fillRect/>
                      </a:stretch>
                    </p:blipFill>
                    <p:spPr bwMode="auto">
                      <a:xfrm>
                        <a:off x="-228600" y="2057400"/>
                        <a:ext cx="9372600" cy="3514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86486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CASE tool support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Requirements storage</a:t>
            </a:r>
          </a:p>
          <a:p>
            <a:pPr lvl="1"/>
            <a:r>
              <a:rPr lang="en-GB" sz="2000"/>
              <a:t>Requirements should be managed in a secure, managed data store.</a:t>
            </a:r>
          </a:p>
          <a:p>
            <a:r>
              <a:rPr lang="en-GB" sz="2400"/>
              <a:t>Change management</a:t>
            </a:r>
          </a:p>
          <a:p>
            <a:pPr lvl="1"/>
            <a:r>
              <a:rPr lang="en-GB" sz="2000"/>
              <a:t>The process of change management is a workflow process whose stages can be defined and information flow between these stages partially automated.</a:t>
            </a:r>
          </a:p>
          <a:p>
            <a:r>
              <a:rPr lang="en-GB" sz="2400"/>
              <a:t>Traceability management</a:t>
            </a:r>
          </a:p>
          <a:p>
            <a:pPr lvl="1"/>
            <a:r>
              <a:rPr lang="en-GB" sz="2000"/>
              <a:t>Automated retrieval of the links between requirements.</a:t>
            </a:r>
          </a:p>
        </p:txBody>
      </p:sp>
    </p:spTree>
    <p:extLst>
      <p:ext uri="{BB962C8B-B14F-4D97-AF65-F5344CB8AC3E}">
        <p14:creationId xmlns:p14="http://schemas.microsoft.com/office/powerpoint/2010/main" val="8411119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Requirements change management</a:t>
            </a:r>
            <a:endParaRPr lang="en-GB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Should apply to all proposed changes to the requirements.</a:t>
            </a:r>
          </a:p>
          <a:p>
            <a:pPr>
              <a:lnSpc>
                <a:spcPct val="90000"/>
              </a:lnSpc>
            </a:pPr>
            <a:r>
              <a:rPr lang="en-GB"/>
              <a:t>Principal stages</a:t>
            </a:r>
          </a:p>
          <a:p>
            <a:pPr lvl="1">
              <a:lnSpc>
                <a:spcPct val="90000"/>
              </a:lnSpc>
            </a:pPr>
            <a:r>
              <a:rPr lang="en-GB"/>
              <a:t>Problem analysis. Discuss requirements problem and propose change;</a:t>
            </a:r>
          </a:p>
          <a:p>
            <a:pPr lvl="1">
              <a:lnSpc>
                <a:spcPct val="90000"/>
              </a:lnSpc>
            </a:pPr>
            <a:r>
              <a:rPr lang="en-GB"/>
              <a:t>Change analysis and costing. Assess effects of change on other requirements;</a:t>
            </a:r>
          </a:p>
          <a:p>
            <a:pPr lvl="1">
              <a:lnSpc>
                <a:spcPct val="90000"/>
              </a:lnSpc>
            </a:pPr>
            <a:r>
              <a:rPr lang="en-GB"/>
              <a:t>Change implementation. Modify requirements document and other documents to reflect change.</a:t>
            </a:r>
          </a:p>
        </p:txBody>
      </p:sp>
    </p:spTree>
    <p:extLst>
      <p:ext uri="{BB962C8B-B14F-4D97-AF65-F5344CB8AC3E}">
        <p14:creationId xmlns:p14="http://schemas.microsoft.com/office/powerpoint/2010/main" val="3046985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685800" y="1676400"/>
            <a:ext cx="7620000" cy="4495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GB" sz="3200" dirty="0"/>
              <a:t>The requirements engineering process</a:t>
            </a:r>
            <a:endParaRPr lang="en-GB" dirty="0"/>
          </a:p>
        </p:txBody>
      </p:sp>
      <p:pic>
        <p:nvPicPr>
          <p:cNvPr id="45063" name="Picture 7" descr="7.1 RE-process.eps                                             001057BB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5000"/>
            <a:ext cx="6400800" cy="412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1760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Change management</a:t>
            </a: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304800" y="2667000"/>
            <a:ext cx="8458200" cy="2133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6021" name="Picture 5" descr="7.13.eps                                                       001BF29E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352800"/>
            <a:ext cx="7543800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452048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Key points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The requirements engineering process includes a feasibility study, requirements elicitation and analysis, requirements specification and requirements management.</a:t>
            </a:r>
          </a:p>
          <a:p>
            <a:pPr>
              <a:lnSpc>
                <a:spcPct val="90000"/>
              </a:lnSpc>
            </a:pPr>
            <a:r>
              <a:rPr lang="en-GB"/>
              <a:t>Requirements elicitation and analysis is iterative involving domain understanding, requirements collection, classification, structuring,  prioritisation and validation.</a:t>
            </a:r>
          </a:p>
          <a:p>
            <a:pPr>
              <a:lnSpc>
                <a:spcPct val="90000"/>
              </a:lnSpc>
            </a:pPr>
            <a:r>
              <a:rPr lang="en-GB"/>
              <a:t>Systems have multiple stakeholders with different requirements.</a:t>
            </a:r>
          </a:p>
        </p:txBody>
      </p:sp>
    </p:spTree>
    <p:extLst>
      <p:ext uri="{BB962C8B-B14F-4D97-AF65-F5344CB8AC3E}">
        <p14:creationId xmlns:p14="http://schemas.microsoft.com/office/powerpoint/2010/main" val="309854521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Key points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Social and organisation factors influence system requirements.</a:t>
            </a:r>
          </a:p>
          <a:p>
            <a:pPr>
              <a:lnSpc>
                <a:spcPct val="90000"/>
              </a:lnSpc>
            </a:pPr>
            <a:r>
              <a:rPr lang="en-GB"/>
              <a:t>Requirements validation is concerned with checks for validity, consistency, completeness, realism and verifiability.</a:t>
            </a:r>
          </a:p>
          <a:p>
            <a:pPr>
              <a:lnSpc>
                <a:spcPct val="90000"/>
              </a:lnSpc>
            </a:pPr>
            <a:r>
              <a:rPr lang="en-GB"/>
              <a:t>Business changes inevitably lead to changing requirements.</a:t>
            </a:r>
          </a:p>
          <a:p>
            <a:pPr>
              <a:lnSpc>
                <a:spcPct val="90000"/>
              </a:lnSpc>
            </a:pPr>
            <a:r>
              <a:rPr lang="en-GB"/>
              <a:t>Requirements management includes planning and change management.</a:t>
            </a:r>
          </a:p>
        </p:txBody>
      </p:sp>
    </p:spTree>
    <p:extLst>
      <p:ext uri="{BB962C8B-B14F-4D97-AF65-F5344CB8AC3E}">
        <p14:creationId xmlns:p14="http://schemas.microsoft.com/office/powerpoint/2010/main" val="174558409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US" dirty="0"/>
              <a:t>Requirements engineering</a:t>
            </a: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2286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82949" name="Picture 5" descr="7.2.eps                                                        001BF29E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05000"/>
            <a:ext cx="5221288" cy="421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76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Feasibility studies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 feasibility study decides whether or not the proposed system is worthwhile.</a:t>
            </a:r>
          </a:p>
          <a:p>
            <a:r>
              <a:rPr lang="en-GB"/>
              <a:t>A short focused study that checks</a:t>
            </a:r>
          </a:p>
          <a:p>
            <a:pPr lvl="1"/>
            <a:r>
              <a:rPr lang="en-GB"/>
              <a:t>If the system contributes to organisational objectives;</a:t>
            </a:r>
          </a:p>
          <a:p>
            <a:pPr lvl="1"/>
            <a:r>
              <a:rPr lang="en-GB"/>
              <a:t>If the system can be engineered using current technology and within budget;</a:t>
            </a:r>
          </a:p>
          <a:p>
            <a:pPr lvl="1"/>
            <a:r>
              <a:rPr lang="en-GB"/>
              <a:t>If the system can be integrated with other systems that are used.</a:t>
            </a:r>
          </a:p>
        </p:txBody>
      </p:sp>
    </p:spTree>
    <p:extLst>
      <p:ext uri="{BB962C8B-B14F-4D97-AF65-F5344CB8AC3E}">
        <p14:creationId xmlns:p14="http://schemas.microsoft.com/office/powerpoint/2010/main" val="1930576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Feasibility study implementation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Based on information assessment (what is required), information collection and report writing.</a:t>
            </a:r>
          </a:p>
          <a:p>
            <a:r>
              <a:rPr lang="en-GB" sz="2400"/>
              <a:t>Questions for people in the organisation</a:t>
            </a:r>
          </a:p>
          <a:p>
            <a:pPr lvl="1"/>
            <a:r>
              <a:rPr lang="en-GB" sz="2000"/>
              <a:t>What if the system wasn’t implemented?</a:t>
            </a:r>
          </a:p>
          <a:p>
            <a:pPr lvl="1"/>
            <a:r>
              <a:rPr lang="en-GB" sz="2000"/>
              <a:t>What are current process problems?</a:t>
            </a:r>
          </a:p>
          <a:p>
            <a:pPr lvl="1"/>
            <a:r>
              <a:rPr lang="en-GB" sz="2000"/>
              <a:t>How will the proposed system help?</a:t>
            </a:r>
          </a:p>
          <a:p>
            <a:pPr lvl="1"/>
            <a:r>
              <a:rPr lang="en-GB" sz="2000"/>
              <a:t>What will be the integration problems?</a:t>
            </a:r>
          </a:p>
          <a:p>
            <a:pPr lvl="1"/>
            <a:r>
              <a:rPr lang="en-GB" sz="2000"/>
              <a:t>Is new technology needed? What skills?</a:t>
            </a:r>
          </a:p>
          <a:p>
            <a:pPr lvl="1"/>
            <a:r>
              <a:rPr lang="en-GB" sz="2000"/>
              <a:t>What facilities must be supported by the proposed system?</a:t>
            </a:r>
          </a:p>
        </p:txBody>
      </p:sp>
    </p:spTree>
    <p:extLst>
      <p:ext uri="{BB962C8B-B14F-4D97-AF65-F5344CB8AC3E}">
        <p14:creationId xmlns:p14="http://schemas.microsoft.com/office/powerpoint/2010/main" val="977940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Elicitation and analysis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Sometimes called requirements elicitation or requirements discovery.</a:t>
            </a:r>
          </a:p>
          <a:p>
            <a:r>
              <a:rPr lang="en-GB" sz="2400"/>
              <a:t>Involves technical staff working with customers to find out about the application domain, the services that the system should provide and the system’s operational constraints.</a:t>
            </a:r>
          </a:p>
          <a:p>
            <a:r>
              <a:rPr lang="en-GB" sz="2400"/>
              <a:t>May involve end-users, managers, engineers involved in maintenance, domain experts, trade unions, etc. These are called </a:t>
            </a:r>
            <a:r>
              <a:rPr lang="en-GB" sz="2400" i="1"/>
              <a:t>stakeholders.</a:t>
            </a:r>
          </a:p>
        </p:txBody>
      </p:sp>
    </p:spTree>
    <p:extLst>
      <p:ext uri="{BB962C8B-B14F-4D97-AF65-F5344CB8AC3E}">
        <p14:creationId xmlns:p14="http://schemas.microsoft.com/office/powerpoint/2010/main" val="4194345603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1908</Words>
  <Application>Microsoft Office PowerPoint</Application>
  <PresentationFormat>On-screen Show (4:3)</PresentationFormat>
  <Paragraphs>220</Paragraphs>
  <Slides>52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4" baseType="lpstr">
      <vt:lpstr>Flow</vt:lpstr>
      <vt:lpstr>Microsoft Word Document</vt:lpstr>
      <vt:lpstr>Requirements Engineering Processes</vt:lpstr>
      <vt:lpstr>Objectives</vt:lpstr>
      <vt:lpstr>Topics covered</vt:lpstr>
      <vt:lpstr>Requirements engineering processes</vt:lpstr>
      <vt:lpstr>The requirements engineering process</vt:lpstr>
      <vt:lpstr>Requirements engineering</vt:lpstr>
      <vt:lpstr>Feasibility studies</vt:lpstr>
      <vt:lpstr>Feasibility study implementation</vt:lpstr>
      <vt:lpstr>Elicitation and analysis</vt:lpstr>
      <vt:lpstr>Problems of requirements analysis</vt:lpstr>
      <vt:lpstr>The requirements spiral</vt:lpstr>
      <vt:lpstr>Process activities</vt:lpstr>
      <vt:lpstr>Requirements discovery</vt:lpstr>
      <vt:lpstr>ATM stakeholders</vt:lpstr>
      <vt:lpstr>Viewpoints</vt:lpstr>
      <vt:lpstr>Types of viewpoint</vt:lpstr>
      <vt:lpstr>Viewpoint identification</vt:lpstr>
      <vt:lpstr>LIBSYS viewpoint hierarchy</vt:lpstr>
      <vt:lpstr>Interviewing</vt:lpstr>
      <vt:lpstr>Interviews in practice</vt:lpstr>
      <vt:lpstr>Effective interviewers</vt:lpstr>
      <vt:lpstr>Scenarios</vt:lpstr>
      <vt:lpstr>LIBSYS scenario (1)</vt:lpstr>
      <vt:lpstr>LIBSYS scenario (2)</vt:lpstr>
      <vt:lpstr>Use cases</vt:lpstr>
      <vt:lpstr>Article printing use-case</vt:lpstr>
      <vt:lpstr>LIBSYS use cases</vt:lpstr>
      <vt:lpstr>Article printing</vt:lpstr>
      <vt:lpstr>Print article sequence</vt:lpstr>
      <vt:lpstr>Social and organisational factors</vt:lpstr>
      <vt:lpstr>Ethnography</vt:lpstr>
      <vt:lpstr>Focused ethnography</vt:lpstr>
      <vt:lpstr>Ethnography and prototyping</vt:lpstr>
      <vt:lpstr>Scope of ethnography</vt:lpstr>
      <vt:lpstr>Requirements validation</vt:lpstr>
      <vt:lpstr>Requirements checking</vt:lpstr>
      <vt:lpstr>Requirements validation techniques</vt:lpstr>
      <vt:lpstr>Requirements reviews</vt:lpstr>
      <vt:lpstr>Review checks</vt:lpstr>
      <vt:lpstr>Requirements management</vt:lpstr>
      <vt:lpstr>Requirements change</vt:lpstr>
      <vt:lpstr>Requirements evolution</vt:lpstr>
      <vt:lpstr>Enduring and volatile requirements</vt:lpstr>
      <vt:lpstr>Requirements classification</vt:lpstr>
      <vt:lpstr>Requirements management planning</vt:lpstr>
      <vt:lpstr>Traceability</vt:lpstr>
      <vt:lpstr>A traceability matrix</vt:lpstr>
      <vt:lpstr>CASE tool support</vt:lpstr>
      <vt:lpstr>Requirements change management</vt:lpstr>
      <vt:lpstr>Change management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Engineering Processes</dc:title>
  <dc:creator>USER</dc:creator>
  <cp:lastModifiedBy>USER</cp:lastModifiedBy>
  <cp:revision>1</cp:revision>
  <dcterms:created xsi:type="dcterms:W3CDTF">2011-12-04T05:29:21Z</dcterms:created>
  <dcterms:modified xsi:type="dcterms:W3CDTF">2011-12-04T05:30:20Z</dcterms:modified>
</cp:coreProperties>
</file>