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9"/>
  </p:notesMasterIdLst>
  <p:sldIdLst>
    <p:sldId id="354" r:id="rId2"/>
    <p:sldId id="338" r:id="rId3"/>
    <p:sldId id="339" r:id="rId4"/>
    <p:sldId id="340" r:id="rId5"/>
    <p:sldId id="341" r:id="rId6"/>
    <p:sldId id="342" r:id="rId7"/>
    <p:sldId id="343" r:id="rId8"/>
    <p:sldId id="344" r:id="rId9"/>
    <p:sldId id="345" r:id="rId10"/>
    <p:sldId id="346" r:id="rId11"/>
    <p:sldId id="347" r:id="rId12"/>
    <p:sldId id="348" r:id="rId13"/>
    <p:sldId id="349" r:id="rId14"/>
    <p:sldId id="350" r:id="rId15"/>
    <p:sldId id="351" r:id="rId16"/>
    <p:sldId id="352" r:id="rId17"/>
    <p:sldId id="353" r:id="rId18"/>
    <p:sldId id="256" r:id="rId19"/>
    <p:sldId id="258" r:id="rId20"/>
    <p:sldId id="259" r:id="rId21"/>
    <p:sldId id="260" r:id="rId22"/>
    <p:sldId id="261" r:id="rId23"/>
    <p:sldId id="262" r:id="rId24"/>
    <p:sldId id="263" r:id="rId25"/>
    <p:sldId id="264" r:id="rId26"/>
    <p:sldId id="265" r:id="rId27"/>
    <p:sldId id="266" r:id="rId28"/>
    <p:sldId id="267" r:id="rId29"/>
    <p:sldId id="268" r:id="rId30"/>
    <p:sldId id="269" r:id="rId31"/>
    <p:sldId id="270" r:id="rId32"/>
    <p:sldId id="271" r:id="rId33"/>
    <p:sldId id="272" r:id="rId34"/>
    <p:sldId id="273" r:id="rId35"/>
    <p:sldId id="274" r:id="rId36"/>
    <p:sldId id="275" r:id="rId37"/>
    <p:sldId id="276" r:id="rId38"/>
    <p:sldId id="277" r:id="rId39"/>
    <p:sldId id="278" r:id="rId40"/>
    <p:sldId id="279" r:id="rId41"/>
    <p:sldId id="280" r:id="rId42"/>
    <p:sldId id="281" r:id="rId43"/>
    <p:sldId id="282" r:id="rId44"/>
    <p:sldId id="283" r:id="rId45"/>
    <p:sldId id="284" r:id="rId46"/>
    <p:sldId id="285" r:id="rId47"/>
    <p:sldId id="286" r:id="rId48"/>
    <p:sldId id="287" r:id="rId49"/>
    <p:sldId id="337" r:id="rId50"/>
    <p:sldId id="289" r:id="rId51"/>
    <p:sldId id="290" r:id="rId52"/>
    <p:sldId id="291" r:id="rId53"/>
    <p:sldId id="292" r:id="rId54"/>
    <p:sldId id="293" r:id="rId55"/>
    <p:sldId id="294" r:id="rId56"/>
    <p:sldId id="295" r:id="rId57"/>
    <p:sldId id="296" r:id="rId58"/>
    <p:sldId id="297" r:id="rId59"/>
    <p:sldId id="298" r:id="rId60"/>
    <p:sldId id="299" r:id="rId61"/>
    <p:sldId id="300" r:id="rId62"/>
    <p:sldId id="301" r:id="rId63"/>
    <p:sldId id="302" r:id="rId64"/>
    <p:sldId id="303" r:id="rId65"/>
    <p:sldId id="304" r:id="rId66"/>
    <p:sldId id="305" r:id="rId67"/>
    <p:sldId id="306" r:id="rId68"/>
    <p:sldId id="307" r:id="rId69"/>
    <p:sldId id="308" r:id="rId70"/>
    <p:sldId id="309" r:id="rId71"/>
    <p:sldId id="310" r:id="rId72"/>
    <p:sldId id="311" r:id="rId73"/>
    <p:sldId id="312" r:id="rId74"/>
    <p:sldId id="313" r:id="rId75"/>
    <p:sldId id="314" r:id="rId76"/>
    <p:sldId id="315" r:id="rId77"/>
    <p:sldId id="316" r:id="rId78"/>
    <p:sldId id="317" r:id="rId79"/>
    <p:sldId id="318" r:id="rId80"/>
    <p:sldId id="319" r:id="rId81"/>
    <p:sldId id="320" r:id="rId82"/>
    <p:sldId id="321" r:id="rId83"/>
    <p:sldId id="322" r:id="rId84"/>
    <p:sldId id="323" r:id="rId85"/>
    <p:sldId id="324" r:id="rId86"/>
    <p:sldId id="325" r:id="rId87"/>
    <p:sldId id="326" r:id="rId88"/>
    <p:sldId id="327" r:id="rId89"/>
    <p:sldId id="328" r:id="rId90"/>
    <p:sldId id="329" r:id="rId91"/>
    <p:sldId id="330" r:id="rId92"/>
    <p:sldId id="331" r:id="rId93"/>
    <p:sldId id="332" r:id="rId94"/>
    <p:sldId id="333" r:id="rId95"/>
    <p:sldId id="334" r:id="rId96"/>
    <p:sldId id="335" r:id="rId97"/>
    <p:sldId id="336" r:id="rId9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1555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4DABC7-C2BA-4FC8-B581-E45398CED360}" type="datetimeFigureOut">
              <a:rPr lang="bg-BG" smtClean="0"/>
              <a:t>4.12.2011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0C847C-F182-4115-A004-9124FA26C4C7}" type="slidenum">
              <a:rPr lang="bg-BG" smtClean="0"/>
              <a:t>‹#›</a:t>
            </a:fld>
            <a:endParaRPr lang="bg-BG"/>
          </a:p>
        </p:txBody>
      </p:sp>
    </p:spTree>
    <p:extLst>
      <p:ext uri="{BB962C8B-B14F-4D97-AF65-F5344CB8AC3E}">
        <p14:creationId xmlns:p14="http://schemas.microsoft.com/office/powerpoint/2010/main" val="3801547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914730" y="4345781"/>
            <a:ext cx="5028543" cy="3853161"/>
          </a:xfrm>
          <a:ln/>
        </p:spPr>
        <p:txBody>
          <a:bodyPr lIns="89166" tIns="43801" rIns="89166" bIns="43801"/>
          <a:lstStyle/>
          <a:p>
            <a:endParaRPr lang="en-US"/>
          </a:p>
        </p:txBody>
      </p:sp>
      <p:sp>
        <p:nvSpPr>
          <p:cNvPr id="65539" name="Rectangle 3"/>
          <p:cNvSpPr>
            <a:spLocks noGrp="1" noRot="1" noChangeAspect="1" noChangeArrowheads="1" noTextEdit="1"/>
          </p:cNvSpPr>
          <p:nvPr>
            <p:ph type="sldImg"/>
          </p:nvPr>
        </p:nvSpPr>
        <p:spPr>
          <a:xfrm>
            <a:off x="880242" y="799208"/>
            <a:ext cx="5097517" cy="3199805"/>
          </a:xfrm>
          <a:ln cap="flat"/>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ln/>
        </p:spPr>
        <p:txBody>
          <a:bodyPr/>
          <a:lstStyle/>
          <a:p>
            <a:endParaRPr lang="en-US"/>
          </a:p>
        </p:txBody>
      </p:sp>
      <p:sp>
        <p:nvSpPr>
          <p:cNvPr id="27651" name="Rectangle 3"/>
          <p:cNvSpPr>
            <a:spLocks noGrp="1" noRot="1" noChangeAspect="1" noChangeArrowheads="1" noTextEdit="1"/>
          </p:cNvSpPr>
          <p:nvPr>
            <p:ph type="sldImg"/>
          </p:nvPr>
        </p:nvSpPr>
        <p:spPr>
          <a:ln cap="flat"/>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ln/>
        </p:spPr>
        <p:txBody>
          <a:bodyPr/>
          <a:lstStyle/>
          <a:p>
            <a:endParaRPr lang="en-US"/>
          </a:p>
        </p:txBody>
      </p:sp>
      <p:sp>
        <p:nvSpPr>
          <p:cNvPr id="31747" name="Rectangle 3"/>
          <p:cNvSpPr>
            <a:spLocks noGrp="1" noRot="1" noChangeAspect="1" noChangeArrowheads="1" noTextEdit="1"/>
          </p:cNvSpPr>
          <p:nvPr>
            <p:ph type="sldImg"/>
          </p:nvPr>
        </p:nvSpPr>
        <p:spPr>
          <a:ln cap="flat"/>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ln/>
        </p:spPr>
        <p:txBody>
          <a:bodyPr/>
          <a:lstStyle/>
          <a:p>
            <a:endParaRPr lang="en-US"/>
          </a:p>
        </p:txBody>
      </p:sp>
      <p:sp>
        <p:nvSpPr>
          <p:cNvPr id="33795" name="Rectangle 3"/>
          <p:cNvSpPr>
            <a:spLocks noGrp="1" noRot="1" noChangeAspect="1" noChangeArrowheads="1" noTextEdit="1"/>
          </p:cNvSpPr>
          <p:nvPr>
            <p:ph type="sldImg"/>
          </p:nvPr>
        </p:nvSpPr>
        <p:spPr>
          <a:xfrm>
            <a:off x="1417639" y="780332"/>
            <a:ext cx="3997325" cy="2592187"/>
          </a:xfrm>
          <a:ln cap="flat"/>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body" idx="1"/>
          </p:nvPr>
        </p:nvSpPr>
        <p:spPr>
          <a:ln/>
        </p:spPr>
        <p:txBody>
          <a:bodyPr/>
          <a:lstStyle/>
          <a:p>
            <a:endParaRPr lang="en-US"/>
          </a:p>
        </p:txBody>
      </p:sp>
      <p:sp>
        <p:nvSpPr>
          <p:cNvPr id="35843" name="Rectangle 3"/>
          <p:cNvSpPr>
            <a:spLocks noGrp="1" noRot="1" noChangeAspect="1" noChangeArrowheads="1" noTextEdit="1"/>
          </p:cNvSpPr>
          <p:nvPr>
            <p:ph type="sldImg"/>
          </p:nvPr>
        </p:nvSpPr>
        <p:spPr>
          <a:ln cap="flat"/>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body" idx="1"/>
          </p:nvPr>
        </p:nvSpPr>
        <p:spPr>
          <a:ln/>
        </p:spPr>
        <p:txBody>
          <a:bodyPr/>
          <a:lstStyle/>
          <a:p>
            <a:endParaRPr lang="en-US"/>
          </a:p>
        </p:txBody>
      </p:sp>
      <p:sp>
        <p:nvSpPr>
          <p:cNvPr id="37891" name="Rectangle 3"/>
          <p:cNvSpPr>
            <a:spLocks noGrp="1" noRot="1" noChangeAspect="1" noChangeArrowheads="1" noTextEdit="1"/>
          </p:cNvSpPr>
          <p:nvPr>
            <p:ph type="sldImg"/>
          </p:nvPr>
        </p:nvSpPr>
        <p:spPr>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026"/>
          <p:cNvSpPr>
            <a:spLocks noGrp="1" noChangeArrowheads="1"/>
          </p:cNvSpPr>
          <p:nvPr>
            <p:ph type="body" idx="1"/>
          </p:nvPr>
        </p:nvSpPr>
        <p:spPr>
          <a:xfrm>
            <a:off x="914730" y="4345781"/>
            <a:ext cx="5028543" cy="3853161"/>
          </a:xfrm>
          <a:ln/>
        </p:spPr>
        <p:txBody>
          <a:bodyPr lIns="89166" tIns="43801" rIns="89166" bIns="43801"/>
          <a:lstStyle/>
          <a:p>
            <a:endParaRPr lang="en-US"/>
          </a:p>
        </p:txBody>
      </p:sp>
      <p:sp>
        <p:nvSpPr>
          <p:cNvPr id="67587" name="Rectangle 1027"/>
          <p:cNvSpPr>
            <a:spLocks noGrp="1" noRot="1" noChangeAspect="1" noChangeArrowheads="1" noTextEdit="1"/>
          </p:cNvSpPr>
          <p:nvPr>
            <p:ph type="sldImg"/>
          </p:nvPr>
        </p:nvSpPr>
        <p:spPr>
          <a:xfrm>
            <a:off x="880242" y="799208"/>
            <a:ext cx="5097517" cy="3199805"/>
          </a:xfrm>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ln/>
        </p:spPr>
        <p:txBody>
          <a:bodyPr/>
          <a:lstStyle/>
          <a:p>
            <a:endParaRPr lang="en-US"/>
          </a:p>
        </p:txBody>
      </p:sp>
      <p:sp>
        <p:nvSpPr>
          <p:cNvPr id="43011" name="Rectangle 3"/>
          <p:cNvSpPr>
            <a:spLocks noGrp="1" noRot="1" noChangeAspect="1" noChangeArrowheads="1" noTextEdit="1"/>
          </p:cNvSpPr>
          <p:nvPr>
            <p:ph type="sldImg"/>
          </p:nvPr>
        </p:nvSpPr>
        <p:spPr>
          <a:ln cap="flat"/>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ln/>
        </p:spPr>
        <p:txBody>
          <a:bodyPr/>
          <a:lstStyle/>
          <a:p>
            <a:endParaRPr lang="en-US"/>
          </a:p>
        </p:txBody>
      </p:sp>
      <p:sp>
        <p:nvSpPr>
          <p:cNvPr id="7171" name="Rectangle 3"/>
          <p:cNvSpPr>
            <a:spLocks noGrp="1" noRot="1" noChangeAspect="1" noChangeArrowheads="1" noTextEdit="1"/>
          </p:cNvSpPr>
          <p:nvPr>
            <p:ph type="sldImg"/>
          </p:nvPr>
        </p:nvSpPr>
        <p:spPr>
          <a:ln cap="flat"/>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idx="1"/>
          </p:nvPr>
        </p:nvSpPr>
        <p:spPr>
          <a:ln/>
        </p:spPr>
        <p:txBody>
          <a:bodyPr/>
          <a:lstStyle/>
          <a:p>
            <a:endParaRPr lang="en-US"/>
          </a:p>
        </p:txBody>
      </p:sp>
      <p:sp>
        <p:nvSpPr>
          <p:cNvPr id="10243" name="Rectangle 3"/>
          <p:cNvSpPr>
            <a:spLocks noGrp="1" noRot="1" noChangeAspect="1" noChangeArrowheads="1" noTextEdit="1"/>
          </p:cNvSpPr>
          <p:nvPr>
            <p:ph type="sldImg"/>
          </p:nvPr>
        </p:nvSpPr>
        <p:spPr>
          <a:ln cap="flat"/>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ln/>
        </p:spPr>
        <p:txBody>
          <a:bodyPr/>
          <a:lstStyle/>
          <a:p>
            <a:endParaRPr lang="en-US"/>
          </a:p>
        </p:txBody>
      </p:sp>
      <p:sp>
        <p:nvSpPr>
          <p:cNvPr id="12291" name="Rectangle 3"/>
          <p:cNvSpPr>
            <a:spLocks noGrp="1" noRot="1" noChangeAspect="1" noChangeArrowheads="1" noTextEdit="1"/>
          </p:cNvSpPr>
          <p:nvPr>
            <p:ph type="sldImg"/>
          </p:nvPr>
        </p:nvSpPr>
        <p:spPr>
          <a:ln cap="flat"/>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body" idx="1"/>
          </p:nvPr>
        </p:nvSpPr>
        <p:spPr>
          <a:ln/>
        </p:spPr>
        <p:txBody>
          <a:bodyPr/>
          <a:lstStyle/>
          <a:p>
            <a:endParaRPr lang="en-US"/>
          </a:p>
        </p:txBody>
      </p:sp>
      <p:sp>
        <p:nvSpPr>
          <p:cNvPr id="14339" name="Rectangle 3"/>
          <p:cNvSpPr>
            <a:spLocks noGrp="1" noRot="1" noChangeAspect="1" noChangeArrowheads="1" noTextEdit="1"/>
          </p:cNvSpPr>
          <p:nvPr>
            <p:ph type="sldImg"/>
          </p:nvPr>
        </p:nvSpPr>
        <p:spPr>
          <a:ln cap="flat"/>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ln/>
        </p:spPr>
        <p:txBody>
          <a:bodyPr/>
          <a:lstStyle/>
          <a:p>
            <a:endParaRPr lang="en-US"/>
          </a:p>
        </p:txBody>
      </p:sp>
      <p:sp>
        <p:nvSpPr>
          <p:cNvPr id="55299" name="Rectangle 3"/>
          <p:cNvSpPr>
            <a:spLocks noGrp="1" noRot="1" noChangeAspect="1" noChangeArrowheads="1" noTextEdit="1"/>
          </p:cNvSpPr>
          <p:nvPr>
            <p:ph type="sldImg"/>
          </p:nvPr>
        </p:nvSpPr>
        <p:spPr>
          <a:ln cap="flat"/>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ln/>
        </p:spPr>
        <p:txBody>
          <a:bodyPr/>
          <a:lstStyle/>
          <a:p>
            <a:endParaRPr lang="en-US"/>
          </a:p>
        </p:txBody>
      </p:sp>
      <p:sp>
        <p:nvSpPr>
          <p:cNvPr id="59395" name="Rectangle 3"/>
          <p:cNvSpPr>
            <a:spLocks noGrp="1" noRot="1" noChangeAspect="1" noChangeArrowheads="1" noTextEdit="1"/>
          </p:cNvSpPr>
          <p:nvPr>
            <p:ph type="sldImg"/>
          </p:nvPr>
        </p:nvSpPr>
        <p:spPr>
          <a:ln cap="fla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EAB0777-4C60-462E-A92C-CDAFD498799C}" type="datetimeFigureOut">
              <a:rPr lang="en-US" smtClean="0"/>
              <a:t>12/4/2011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EAB0777-4C60-462E-A92C-CDAFD498799C}" type="datetimeFigureOut">
              <a:rPr lang="en-US" smtClean="0"/>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AB0777-4C60-462E-A92C-CDAFD498799C}" type="datetimeFigureOut">
              <a:rPr lang="en-US" smtClean="0"/>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12/4/2011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9DE6EB8-52AB-45EA-A660-3E1EBFA7298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AB0777-4C60-462E-A92C-CDAFD498799C}" type="datetimeFigureOut">
              <a:rPr lang="en-US" smtClean="0"/>
              <a:t>12/4/2011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DE6EB8-52AB-45EA-A660-3E1EBFA7298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0.wmf"/></Relationships>
</file>

<file path=ppt/slides/_rels/slide77.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Software Engineering</a:t>
            </a:r>
            <a:endParaRPr lang="bg-BG" dirty="0"/>
          </a:p>
        </p:txBody>
      </p:sp>
      <p:sp>
        <p:nvSpPr>
          <p:cNvPr id="5" name="Subtitle 4"/>
          <p:cNvSpPr>
            <a:spLocks noGrp="1"/>
          </p:cNvSpPr>
          <p:nvPr>
            <p:ph type="subTitle" idx="1"/>
          </p:nvPr>
        </p:nvSpPr>
        <p:spPr/>
        <p:txBody>
          <a:bodyPr/>
          <a:lstStyle/>
          <a:p>
            <a:r>
              <a:rPr lang="en-US" dirty="0" smtClean="0"/>
              <a:t>Assoc. Prof. D. </a:t>
            </a:r>
            <a:r>
              <a:rPr lang="en-US" dirty="0" err="1" smtClean="0"/>
              <a:t>Gotseva</a:t>
            </a:r>
            <a:endParaRPr lang="bg-BG" dirty="0"/>
          </a:p>
        </p:txBody>
      </p:sp>
    </p:spTree>
    <p:extLst>
      <p:ext uri="{BB962C8B-B14F-4D97-AF65-F5344CB8AC3E}">
        <p14:creationId xmlns:p14="http://schemas.microsoft.com/office/powerpoint/2010/main" val="3796988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Goals</a:t>
            </a:r>
            <a:endParaRPr lang="bg-BG" dirty="0"/>
          </a:p>
        </p:txBody>
      </p:sp>
      <p:sp>
        <p:nvSpPr>
          <p:cNvPr id="3" name="Content Placeholder 2"/>
          <p:cNvSpPr>
            <a:spLocks noGrp="1"/>
          </p:cNvSpPr>
          <p:nvPr>
            <p:ph idx="1"/>
          </p:nvPr>
        </p:nvSpPr>
        <p:spPr/>
        <p:txBody>
          <a:bodyPr>
            <a:normAutofit/>
          </a:bodyPr>
          <a:lstStyle/>
          <a:p>
            <a:r>
              <a:rPr lang="en-US" dirty="0"/>
              <a:t>You will leave the course:</a:t>
            </a:r>
          </a:p>
          <a:p>
            <a:pPr lvl="1"/>
            <a:r>
              <a:rPr lang="en-US" dirty="0" smtClean="0"/>
              <a:t>Understanding </a:t>
            </a:r>
            <a:r>
              <a:rPr lang="en-US" dirty="0"/>
              <a:t>the role of software </a:t>
            </a:r>
            <a:r>
              <a:rPr lang="en-US" dirty="0" smtClean="0"/>
              <a:t>in systems</a:t>
            </a:r>
            <a:endParaRPr lang="en-US" dirty="0"/>
          </a:p>
          <a:p>
            <a:pPr lvl="1"/>
            <a:r>
              <a:rPr lang="en-US" dirty="0" smtClean="0"/>
              <a:t>Understanding </a:t>
            </a:r>
            <a:r>
              <a:rPr lang="en-US" dirty="0"/>
              <a:t>why SE practices </a:t>
            </a:r>
            <a:r>
              <a:rPr lang="en-US" dirty="0" smtClean="0"/>
              <a:t>are important</a:t>
            </a:r>
            <a:endParaRPr lang="en-US" dirty="0"/>
          </a:p>
          <a:p>
            <a:pPr lvl="1"/>
            <a:r>
              <a:rPr lang="en-US" b="1" dirty="0" smtClean="0"/>
              <a:t>Knowing </a:t>
            </a:r>
            <a:r>
              <a:rPr lang="en-US" b="1" dirty="0"/>
              <a:t>good basic SE practices</a:t>
            </a:r>
          </a:p>
          <a:p>
            <a:pPr lvl="2"/>
            <a:r>
              <a:rPr lang="en-US" dirty="0" smtClean="0"/>
              <a:t>Software </a:t>
            </a:r>
            <a:r>
              <a:rPr lang="en-US" dirty="0"/>
              <a:t>process and </a:t>
            </a:r>
            <a:r>
              <a:rPr lang="en-US" dirty="0" smtClean="0"/>
              <a:t>project management </a:t>
            </a:r>
            <a:r>
              <a:rPr lang="en-US" dirty="0"/>
              <a:t>techniques</a:t>
            </a:r>
          </a:p>
          <a:p>
            <a:pPr lvl="2"/>
            <a:r>
              <a:rPr lang="en-US" dirty="0" smtClean="0"/>
              <a:t>Requirements </a:t>
            </a:r>
            <a:r>
              <a:rPr lang="en-US" dirty="0"/>
              <a:t>elicitation</a:t>
            </a:r>
          </a:p>
          <a:p>
            <a:pPr lvl="2"/>
            <a:r>
              <a:rPr lang="en-US" dirty="0" smtClean="0"/>
              <a:t>Design </a:t>
            </a:r>
            <a:r>
              <a:rPr lang="en-US" dirty="0"/>
              <a:t>and Architecture techniques</a:t>
            </a:r>
          </a:p>
          <a:p>
            <a:pPr lvl="2"/>
            <a:r>
              <a:rPr lang="en-US" dirty="0" smtClean="0"/>
              <a:t>Coding </a:t>
            </a:r>
            <a:r>
              <a:rPr lang="en-US" dirty="0"/>
              <a:t>best practices</a:t>
            </a:r>
          </a:p>
          <a:p>
            <a:pPr lvl="2"/>
            <a:r>
              <a:rPr lang="en-US" dirty="0" smtClean="0"/>
              <a:t>Testing </a:t>
            </a:r>
            <a:r>
              <a:rPr lang="en-US" dirty="0"/>
              <a:t>and analysis of code</a:t>
            </a:r>
            <a:endParaRPr lang="bg-BG" dirty="0"/>
          </a:p>
        </p:txBody>
      </p:sp>
    </p:spTree>
    <p:extLst>
      <p:ext uri="{BB962C8B-B14F-4D97-AF65-F5344CB8AC3E}">
        <p14:creationId xmlns:p14="http://schemas.microsoft.com/office/powerpoint/2010/main" val="1466359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Goals</a:t>
            </a:r>
            <a:endParaRPr lang="bg-BG" dirty="0"/>
          </a:p>
        </p:txBody>
      </p:sp>
      <p:sp>
        <p:nvSpPr>
          <p:cNvPr id="3" name="Content Placeholder 2"/>
          <p:cNvSpPr>
            <a:spLocks noGrp="1"/>
          </p:cNvSpPr>
          <p:nvPr>
            <p:ph idx="1"/>
          </p:nvPr>
        </p:nvSpPr>
        <p:spPr/>
        <p:txBody>
          <a:bodyPr>
            <a:normAutofit/>
          </a:bodyPr>
          <a:lstStyle/>
          <a:p>
            <a:r>
              <a:rPr lang="en-US" dirty="0"/>
              <a:t>You will leave the course:</a:t>
            </a:r>
          </a:p>
          <a:p>
            <a:pPr lvl="1"/>
            <a:r>
              <a:rPr lang="en-US" dirty="0" smtClean="0"/>
              <a:t>Understanding </a:t>
            </a:r>
            <a:r>
              <a:rPr lang="en-US" dirty="0"/>
              <a:t>the role of software </a:t>
            </a:r>
            <a:r>
              <a:rPr lang="en-US" dirty="0" smtClean="0"/>
              <a:t>in systems</a:t>
            </a:r>
            <a:endParaRPr lang="en-US" dirty="0"/>
          </a:p>
          <a:p>
            <a:pPr lvl="1"/>
            <a:r>
              <a:rPr lang="en-US" dirty="0" smtClean="0"/>
              <a:t>Understanding </a:t>
            </a:r>
            <a:r>
              <a:rPr lang="en-US" dirty="0"/>
              <a:t>why SE practices </a:t>
            </a:r>
            <a:r>
              <a:rPr lang="en-US" dirty="0" smtClean="0"/>
              <a:t>are important</a:t>
            </a:r>
            <a:endParaRPr lang="en-US" dirty="0"/>
          </a:p>
          <a:p>
            <a:pPr lvl="1"/>
            <a:r>
              <a:rPr lang="en-US" dirty="0" smtClean="0"/>
              <a:t>Knowing </a:t>
            </a:r>
            <a:r>
              <a:rPr lang="en-US" dirty="0"/>
              <a:t>good basic SE practices</a:t>
            </a:r>
          </a:p>
          <a:p>
            <a:pPr lvl="1"/>
            <a:r>
              <a:rPr lang="en-US" b="1" dirty="0" smtClean="0"/>
              <a:t>Able </a:t>
            </a:r>
            <a:r>
              <a:rPr lang="en-US" b="1" dirty="0"/>
              <a:t>to make simple </a:t>
            </a:r>
            <a:r>
              <a:rPr lang="en-US" b="1" dirty="0" smtClean="0"/>
              <a:t>engineering tradeoffs</a:t>
            </a:r>
            <a:endParaRPr lang="en-US" b="1" dirty="0"/>
          </a:p>
          <a:p>
            <a:pPr lvl="2"/>
            <a:r>
              <a:rPr lang="en-US" dirty="0" smtClean="0"/>
              <a:t>Exposure </a:t>
            </a:r>
            <a:r>
              <a:rPr lang="en-US" dirty="0"/>
              <a:t>to multiple techniques </a:t>
            </a:r>
            <a:r>
              <a:rPr lang="en-US" dirty="0" smtClean="0"/>
              <a:t>with benefits/drawbacks</a:t>
            </a:r>
            <a:endParaRPr lang="en-US" dirty="0"/>
          </a:p>
          <a:p>
            <a:pPr lvl="2"/>
            <a:r>
              <a:rPr lang="en-US" dirty="0" smtClean="0"/>
              <a:t>Making </a:t>
            </a:r>
            <a:r>
              <a:rPr lang="en-US" dirty="0"/>
              <a:t>decisions in practice </a:t>
            </a:r>
            <a:r>
              <a:rPr lang="en-US" dirty="0" smtClean="0"/>
              <a:t>and reflecting </a:t>
            </a:r>
            <a:r>
              <a:rPr lang="en-US" dirty="0"/>
              <a:t>on consequences</a:t>
            </a:r>
          </a:p>
          <a:p>
            <a:pPr lvl="2"/>
            <a:r>
              <a:rPr lang="en-US" dirty="0" smtClean="0"/>
              <a:t>Evaluation </a:t>
            </a:r>
            <a:r>
              <a:rPr lang="en-US" dirty="0"/>
              <a:t>of tradeoffs in historical </a:t>
            </a:r>
            <a:r>
              <a:rPr lang="en-US" dirty="0" smtClean="0"/>
              <a:t>SE projects </a:t>
            </a:r>
            <a:r>
              <a:rPr lang="en-US" dirty="0"/>
              <a:t>and in peer class projects</a:t>
            </a:r>
            <a:endParaRPr lang="bg-BG" dirty="0"/>
          </a:p>
        </p:txBody>
      </p:sp>
    </p:spTree>
    <p:extLst>
      <p:ext uri="{BB962C8B-B14F-4D97-AF65-F5344CB8AC3E}">
        <p14:creationId xmlns:p14="http://schemas.microsoft.com/office/powerpoint/2010/main" val="322964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Goals</a:t>
            </a:r>
            <a:endParaRPr lang="bg-BG" dirty="0"/>
          </a:p>
        </p:txBody>
      </p:sp>
      <p:sp>
        <p:nvSpPr>
          <p:cNvPr id="3" name="Content Placeholder 2"/>
          <p:cNvSpPr>
            <a:spLocks noGrp="1"/>
          </p:cNvSpPr>
          <p:nvPr>
            <p:ph idx="1"/>
          </p:nvPr>
        </p:nvSpPr>
        <p:spPr/>
        <p:txBody>
          <a:bodyPr>
            <a:normAutofit/>
          </a:bodyPr>
          <a:lstStyle/>
          <a:p>
            <a:r>
              <a:rPr lang="en-US" dirty="0"/>
              <a:t>You will leave the course:</a:t>
            </a:r>
          </a:p>
          <a:p>
            <a:pPr lvl="1"/>
            <a:r>
              <a:rPr lang="en-US" dirty="0" smtClean="0"/>
              <a:t>Understanding </a:t>
            </a:r>
            <a:r>
              <a:rPr lang="en-US" dirty="0"/>
              <a:t>the role of software </a:t>
            </a:r>
            <a:r>
              <a:rPr lang="en-US" dirty="0" smtClean="0"/>
              <a:t>in systems</a:t>
            </a:r>
            <a:endParaRPr lang="en-US" dirty="0"/>
          </a:p>
          <a:p>
            <a:pPr lvl="1"/>
            <a:r>
              <a:rPr lang="en-US" dirty="0" smtClean="0"/>
              <a:t>Understanding </a:t>
            </a:r>
            <a:r>
              <a:rPr lang="en-US" dirty="0"/>
              <a:t>why SE practices </a:t>
            </a:r>
            <a:r>
              <a:rPr lang="en-US" dirty="0" smtClean="0"/>
              <a:t>are important</a:t>
            </a:r>
            <a:endParaRPr lang="en-US" dirty="0"/>
          </a:p>
          <a:p>
            <a:pPr lvl="1"/>
            <a:r>
              <a:rPr lang="en-US" dirty="0" smtClean="0"/>
              <a:t>Knowing </a:t>
            </a:r>
            <a:r>
              <a:rPr lang="en-US" dirty="0"/>
              <a:t>good basic SE practices</a:t>
            </a:r>
          </a:p>
          <a:p>
            <a:pPr lvl="1"/>
            <a:r>
              <a:rPr lang="en-US" dirty="0" smtClean="0"/>
              <a:t>Able </a:t>
            </a:r>
            <a:r>
              <a:rPr lang="en-US" dirty="0"/>
              <a:t>to make simple </a:t>
            </a:r>
            <a:r>
              <a:rPr lang="en-US" dirty="0" smtClean="0"/>
              <a:t>engineering tradeoffs</a:t>
            </a:r>
            <a:endParaRPr lang="en-US" dirty="0"/>
          </a:p>
          <a:p>
            <a:pPr lvl="1"/>
            <a:r>
              <a:rPr lang="en-US" b="1" dirty="0" smtClean="0"/>
              <a:t>Possessing </a:t>
            </a:r>
            <a:r>
              <a:rPr lang="en-US" b="1" dirty="0"/>
              <a:t>basic skills using SE </a:t>
            </a:r>
            <a:r>
              <a:rPr lang="en-US" b="1" dirty="0" smtClean="0"/>
              <a:t>tools and </a:t>
            </a:r>
            <a:r>
              <a:rPr lang="en-US" b="1" dirty="0"/>
              <a:t>practices</a:t>
            </a:r>
          </a:p>
          <a:p>
            <a:pPr lvl="2"/>
            <a:r>
              <a:rPr lang="en-US" dirty="0" smtClean="0"/>
              <a:t>Exposure </a:t>
            </a:r>
            <a:r>
              <a:rPr lang="en-US" dirty="0"/>
              <a:t>to tools: Debuggers, </a:t>
            </a:r>
            <a:r>
              <a:rPr lang="en-US" dirty="0" smtClean="0"/>
              <a:t>version control</a:t>
            </a:r>
            <a:r>
              <a:rPr lang="en-US" dirty="0"/>
              <a:t>, configuration management, </a:t>
            </a:r>
            <a:r>
              <a:rPr lang="en-US" dirty="0" smtClean="0"/>
              <a:t>unit tests</a:t>
            </a:r>
            <a:r>
              <a:rPr lang="en-US" dirty="0"/>
              <a:t>, modeling tools, analysis tools</a:t>
            </a:r>
          </a:p>
          <a:p>
            <a:pPr lvl="2"/>
            <a:r>
              <a:rPr lang="en-US" dirty="0" smtClean="0"/>
              <a:t>Skills </a:t>
            </a:r>
            <a:r>
              <a:rPr lang="en-US" dirty="0"/>
              <a:t>for working within </a:t>
            </a:r>
            <a:r>
              <a:rPr lang="en-US" dirty="0" smtClean="0"/>
              <a:t>frameworks and </a:t>
            </a:r>
            <a:r>
              <a:rPr lang="en-US" dirty="0"/>
              <a:t>large systems</a:t>
            </a:r>
          </a:p>
          <a:p>
            <a:pPr lvl="2"/>
            <a:r>
              <a:rPr lang="en-US" dirty="0" smtClean="0"/>
              <a:t>Ability </a:t>
            </a:r>
            <a:r>
              <a:rPr lang="en-US" dirty="0"/>
              <a:t>to carry out basic software </a:t>
            </a:r>
            <a:r>
              <a:rPr lang="en-US" dirty="0" smtClean="0"/>
              <a:t>life-cycle</a:t>
            </a:r>
            <a:endParaRPr lang="bg-BG" dirty="0"/>
          </a:p>
        </p:txBody>
      </p:sp>
    </p:spTree>
    <p:extLst>
      <p:ext uri="{BB962C8B-B14F-4D97-AF65-F5344CB8AC3E}">
        <p14:creationId xmlns:p14="http://schemas.microsoft.com/office/powerpoint/2010/main" val="111783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Goals</a:t>
            </a:r>
            <a:endParaRPr lang="bg-BG" dirty="0"/>
          </a:p>
        </p:txBody>
      </p:sp>
      <p:sp>
        <p:nvSpPr>
          <p:cNvPr id="3" name="Content Placeholder 2"/>
          <p:cNvSpPr>
            <a:spLocks noGrp="1"/>
          </p:cNvSpPr>
          <p:nvPr>
            <p:ph idx="1"/>
          </p:nvPr>
        </p:nvSpPr>
        <p:spPr/>
        <p:txBody>
          <a:bodyPr>
            <a:normAutofit/>
          </a:bodyPr>
          <a:lstStyle/>
          <a:p>
            <a:r>
              <a:rPr lang="en-US" dirty="0"/>
              <a:t>You will leave the course:</a:t>
            </a:r>
          </a:p>
          <a:p>
            <a:pPr lvl="1"/>
            <a:r>
              <a:rPr lang="en-US" dirty="0" smtClean="0"/>
              <a:t>Understanding </a:t>
            </a:r>
            <a:r>
              <a:rPr lang="en-US" dirty="0"/>
              <a:t>the role of software </a:t>
            </a:r>
            <a:r>
              <a:rPr lang="en-US" dirty="0" smtClean="0"/>
              <a:t>in systems</a:t>
            </a:r>
            <a:endParaRPr lang="en-US" dirty="0"/>
          </a:p>
          <a:p>
            <a:pPr lvl="1"/>
            <a:r>
              <a:rPr lang="en-US" dirty="0" smtClean="0"/>
              <a:t>Understanding </a:t>
            </a:r>
            <a:r>
              <a:rPr lang="en-US" dirty="0"/>
              <a:t>why SE practices </a:t>
            </a:r>
            <a:r>
              <a:rPr lang="en-US" dirty="0" smtClean="0"/>
              <a:t>are important</a:t>
            </a:r>
            <a:endParaRPr lang="en-US" dirty="0"/>
          </a:p>
          <a:p>
            <a:pPr lvl="1"/>
            <a:r>
              <a:rPr lang="en-US" dirty="0" smtClean="0"/>
              <a:t>Knowing </a:t>
            </a:r>
            <a:r>
              <a:rPr lang="en-US" dirty="0"/>
              <a:t>good basic SE practices</a:t>
            </a:r>
          </a:p>
          <a:p>
            <a:pPr lvl="1"/>
            <a:r>
              <a:rPr lang="en-US" dirty="0" smtClean="0"/>
              <a:t>Able </a:t>
            </a:r>
            <a:r>
              <a:rPr lang="en-US" dirty="0"/>
              <a:t>to make simple </a:t>
            </a:r>
            <a:r>
              <a:rPr lang="en-US" dirty="0" smtClean="0"/>
              <a:t>engineering tradeoffs</a:t>
            </a:r>
            <a:endParaRPr lang="en-US" dirty="0"/>
          </a:p>
          <a:p>
            <a:pPr lvl="1"/>
            <a:r>
              <a:rPr lang="en-US" dirty="0" smtClean="0"/>
              <a:t>Possessing </a:t>
            </a:r>
            <a:r>
              <a:rPr lang="en-US" dirty="0"/>
              <a:t>basic skills using SE tools </a:t>
            </a:r>
            <a:r>
              <a:rPr lang="en-US" dirty="0" smtClean="0"/>
              <a:t>and practices</a:t>
            </a:r>
            <a:endParaRPr lang="en-US" dirty="0"/>
          </a:p>
          <a:p>
            <a:pPr lvl="1"/>
            <a:r>
              <a:rPr lang="en-US" b="1" dirty="0" smtClean="0"/>
              <a:t>Having </a:t>
            </a:r>
            <a:r>
              <a:rPr lang="en-US" b="1" dirty="0"/>
              <a:t>applied those skills in </a:t>
            </a:r>
            <a:r>
              <a:rPr lang="en-US" b="1" dirty="0" smtClean="0"/>
              <a:t>a structured </a:t>
            </a:r>
            <a:r>
              <a:rPr lang="en-US" b="1" dirty="0"/>
              <a:t>setting with </a:t>
            </a:r>
            <a:r>
              <a:rPr lang="en-US" b="1" dirty="0" smtClean="0"/>
              <a:t>realistic challenges</a:t>
            </a:r>
            <a:endParaRPr lang="en-US" b="1" dirty="0"/>
          </a:p>
          <a:p>
            <a:pPr lvl="2"/>
            <a:r>
              <a:rPr lang="en-US" dirty="0" smtClean="0"/>
              <a:t>Our philosophy</a:t>
            </a:r>
            <a:r>
              <a:rPr lang="en-US" dirty="0"/>
              <a:t>: include application </a:t>
            </a:r>
            <a:r>
              <a:rPr lang="en-US" dirty="0" smtClean="0"/>
              <a:t>as well </a:t>
            </a:r>
            <a:r>
              <a:rPr lang="en-US" dirty="0"/>
              <a:t>as fundamentals</a:t>
            </a:r>
          </a:p>
          <a:p>
            <a:pPr lvl="2"/>
            <a:r>
              <a:rPr lang="en-US" dirty="0" smtClean="0"/>
              <a:t>Structured </a:t>
            </a:r>
            <a:r>
              <a:rPr lang="en-US" dirty="0"/>
              <a:t>to focus on SE content</a:t>
            </a:r>
            <a:endParaRPr lang="bg-BG" dirty="0"/>
          </a:p>
        </p:txBody>
      </p:sp>
    </p:spTree>
    <p:extLst>
      <p:ext uri="{BB962C8B-B14F-4D97-AF65-F5344CB8AC3E}">
        <p14:creationId xmlns:p14="http://schemas.microsoft.com/office/powerpoint/2010/main" val="3271433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Emphasis</a:t>
            </a:r>
            <a:endParaRPr lang="bg-BG" dirty="0"/>
          </a:p>
        </p:txBody>
      </p:sp>
      <p:sp>
        <p:nvSpPr>
          <p:cNvPr id="3" name="Content Placeholder 2"/>
          <p:cNvSpPr>
            <a:spLocks noGrp="1"/>
          </p:cNvSpPr>
          <p:nvPr>
            <p:ph idx="1"/>
          </p:nvPr>
        </p:nvSpPr>
        <p:spPr/>
        <p:txBody>
          <a:bodyPr>
            <a:normAutofit fontScale="92500" lnSpcReduction="10000"/>
          </a:bodyPr>
          <a:lstStyle/>
          <a:p>
            <a:r>
              <a:rPr lang="en-US" dirty="0"/>
              <a:t>Technical content</a:t>
            </a:r>
          </a:p>
          <a:p>
            <a:pPr lvl="1"/>
            <a:r>
              <a:rPr lang="en-US" dirty="0" smtClean="0"/>
              <a:t>Design</a:t>
            </a:r>
            <a:endParaRPr lang="en-US" dirty="0"/>
          </a:p>
          <a:p>
            <a:pPr lvl="1"/>
            <a:r>
              <a:rPr lang="en-US" dirty="0" smtClean="0"/>
              <a:t>Analysis</a:t>
            </a:r>
            <a:endParaRPr lang="en-US" dirty="0"/>
          </a:p>
          <a:p>
            <a:pPr lvl="1"/>
            <a:r>
              <a:rPr lang="en-US" dirty="0" smtClean="0"/>
              <a:t>Quality </a:t>
            </a:r>
            <a:r>
              <a:rPr lang="en-US" dirty="0"/>
              <a:t>assurance</a:t>
            </a:r>
          </a:p>
          <a:p>
            <a:r>
              <a:rPr lang="en-US" dirty="0" smtClean="0"/>
              <a:t>Management</a:t>
            </a:r>
            <a:endParaRPr lang="en-US" dirty="0"/>
          </a:p>
          <a:p>
            <a:pPr lvl="1"/>
            <a:r>
              <a:rPr lang="en-US" dirty="0" smtClean="0"/>
              <a:t>Teamwork</a:t>
            </a:r>
            <a:endParaRPr lang="en-US" dirty="0"/>
          </a:p>
          <a:p>
            <a:pPr lvl="1"/>
            <a:r>
              <a:rPr lang="en-US" dirty="0" smtClean="0"/>
              <a:t>Working </a:t>
            </a:r>
            <a:r>
              <a:rPr lang="en-US" dirty="0"/>
              <a:t>for clients</a:t>
            </a:r>
          </a:p>
          <a:p>
            <a:pPr lvl="1"/>
            <a:r>
              <a:rPr lang="en-US" dirty="0" smtClean="0"/>
              <a:t>Project </a:t>
            </a:r>
            <a:r>
              <a:rPr lang="en-US" dirty="0"/>
              <a:t>Planning</a:t>
            </a:r>
          </a:p>
          <a:p>
            <a:r>
              <a:rPr lang="en-US" dirty="0" smtClean="0"/>
              <a:t>Experience</a:t>
            </a:r>
            <a:endParaRPr lang="en-US" dirty="0"/>
          </a:p>
          <a:p>
            <a:pPr lvl="1"/>
            <a:r>
              <a:rPr lang="en-US" dirty="0" smtClean="0"/>
              <a:t>Real </a:t>
            </a:r>
            <a:r>
              <a:rPr lang="en-US" dirty="0"/>
              <a:t>project for a </a:t>
            </a:r>
            <a:r>
              <a:rPr lang="en-US" dirty="0" smtClean="0"/>
              <a:t>client</a:t>
            </a:r>
            <a:endParaRPr lang="en-US" dirty="0"/>
          </a:p>
          <a:p>
            <a:pPr lvl="1"/>
            <a:r>
              <a:rPr lang="en-US" dirty="0" smtClean="0"/>
              <a:t>Homework </a:t>
            </a:r>
            <a:r>
              <a:rPr lang="en-US" dirty="0"/>
              <a:t>exercises</a:t>
            </a:r>
            <a:endParaRPr lang="bg-BG" dirty="0"/>
          </a:p>
        </p:txBody>
      </p:sp>
    </p:spTree>
    <p:extLst>
      <p:ext uri="{BB962C8B-B14F-4D97-AF65-F5344CB8AC3E}">
        <p14:creationId xmlns:p14="http://schemas.microsoft.com/office/powerpoint/2010/main" val="3346077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a:t>
            </a:r>
            <a:endParaRPr lang="bg-BG" dirty="0"/>
          </a:p>
        </p:txBody>
      </p:sp>
      <p:sp>
        <p:nvSpPr>
          <p:cNvPr id="3" name="Content Placeholder 2"/>
          <p:cNvSpPr>
            <a:spLocks noGrp="1"/>
          </p:cNvSpPr>
          <p:nvPr>
            <p:ph idx="1"/>
          </p:nvPr>
        </p:nvSpPr>
        <p:spPr/>
        <p:txBody>
          <a:bodyPr>
            <a:normAutofit/>
          </a:bodyPr>
          <a:lstStyle/>
          <a:p>
            <a:r>
              <a:rPr lang="en-US" dirty="0" smtClean="0"/>
              <a:t>Internal client</a:t>
            </a:r>
            <a:endParaRPr lang="en-US" dirty="0"/>
          </a:p>
          <a:p>
            <a:pPr lvl="1"/>
            <a:r>
              <a:rPr lang="en-US" dirty="0" smtClean="0"/>
              <a:t>Provides </a:t>
            </a:r>
            <a:r>
              <a:rPr lang="en-US" dirty="0"/>
              <a:t>interesting problem, </a:t>
            </a:r>
            <a:r>
              <a:rPr lang="en-US" dirty="0" smtClean="0"/>
              <a:t>realistic pressures</a:t>
            </a:r>
            <a:r>
              <a:rPr lang="en-US" dirty="0"/>
              <a:t>, </a:t>
            </a:r>
            <a:r>
              <a:rPr lang="en-US" dirty="0" smtClean="0"/>
              <a:t>unclear/changing requirements</a:t>
            </a:r>
            <a:r>
              <a:rPr lang="en-US" dirty="0"/>
              <a:t>, etc.</a:t>
            </a:r>
          </a:p>
          <a:p>
            <a:pPr lvl="1"/>
            <a:r>
              <a:rPr lang="en-US" dirty="0" smtClean="0"/>
              <a:t>Lower </a:t>
            </a:r>
            <a:r>
              <a:rPr lang="en-US" dirty="0"/>
              <a:t>overhead and pressure </a:t>
            </a:r>
            <a:r>
              <a:rPr lang="en-US" dirty="0" smtClean="0"/>
              <a:t>than external </a:t>
            </a:r>
            <a:r>
              <a:rPr lang="en-US" dirty="0"/>
              <a:t>client</a:t>
            </a:r>
          </a:p>
          <a:p>
            <a:r>
              <a:rPr lang="en-US" dirty="0" smtClean="0"/>
              <a:t>Small</a:t>
            </a:r>
            <a:r>
              <a:rPr lang="en-US" dirty="0"/>
              <a:t>, 3-4 member teams</a:t>
            </a:r>
          </a:p>
          <a:p>
            <a:r>
              <a:rPr lang="en-US" dirty="0" smtClean="0"/>
              <a:t>Emphasis </a:t>
            </a:r>
            <a:r>
              <a:rPr lang="en-US" dirty="0"/>
              <a:t>on good SE </a:t>
            </a:r>
            <a:r>
              <a:rPr lang="en-US" dirty="0" smtClean="0"/>
              <a:t>practices</a:t>
            </a:r>
            <a:endParaRPr lang="en-US" dirty="0"/>
          </a:p>
        </p:txBody>
      </p:sp>
    </p:spTree>
    <p:extLst>
      <p:ext uri="{BB962C8B-B14F-4D97-AF65-F5344CB8AC3E}">
        <p14:creationId xmlns:p14="http://schemas.microsoft.com/office/powerpoint/2010/main" val="3611469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TextBook</a:t>
            </a:r>
            <a:endParaRPr lang="bg-BG" dirty="0"/>
          </a:p>
        </p:txBody>
      </p:sp>
      <p:sp>
        <p:nvSpPr>
          <p:cNvPr id="3" name="Content Placeholder 2"/>
          <p:cNvSpPr>
            <a:spLocks noGrp="1"/>
          </p:cNvSpPr>
          <p:nvPr>
            <p:ph idx="1"/>
          </p:nvPr>
        </p:nvSpPr>
        <p:spPr/>
        <p:txBody>
          <a:bodyPr/>
          <a:lstStyle/>
          <a:p>
            <a:r>
              <a:rPr lang="en-US" dirty="0" smtClean="0"/>
              <a:t>Course Book</a:t>
            </a:r>
            <a:endParaRPr lang="en-US" dirty="0"/>
          </a:p>
          <a:p>
            <a:pPr lvl="1"/>
            <a:r>
              <a:rPr lang="en-US" dirty="0" err="1"/>
              <a:t>Sommerville</a:t>
            </a:r>
            <a:r>
              <a:rPr lang="en-US" dirty="0"/>
              <a:t>, Software Engineering</a:t>
            </a:r>
          </a:p>
          <a:p>
            <a:r>
              <a:rPr lang="en-US" dirty="0" smtClean="0"/>
              <a:t>Readings </a:t>
            </a:r>
            <a:r>
              <a:rPr lang="en-US" dirty="0"/>
              <a:t>from the literature</a:t>
            </a:r>
          </a:p>
          <a:p>
            <a:r>
              <a:rPr lang="en-US" dirty="0" smtClean="0"/>
              <a:t>Other </a:t>
            </a:r>
            <a:r>
              <a:rPr lang="en-US" dirty="0"/>
              <a:t>resources</a:t>
            </a:r>
          </a:p>
          <a:p>
            <a:pPr lvl="1"/>
            <a:r>
              <a:rPr lang="en-US" dirty="0" smtClean="0"/>
              <a:t>Brooks</a:t>
            </a:r>
            <a:r>
              <a:rPr lang="en-US" dirty="0"/>
              <a:t>, Mythical Man-Month</a:t>
            </a:r>
          </a:p>
          <a:p>
            <a:pPr lvl="1"/>
            <a:r>
              <a:rPr lang="en-US" dirty="0"/>
              <a:t>Roger S. Pressman, Software Engineering, A Practitioner’s Approach</a:t>
            </a:r>
          </a:p>
          <a:p>
            <a:pPr lvl="1"/>
            <a:r>
              <a:rPr lang="en-US" dirty="0" smtClean="0"/>
              <a:t>Glass</a:t>
            </a:r>
            <a:r>
              <a:rPr lang="en-US" dirty="0"/>
              <a:t>, Software Runaways</a:t>
            </a:r>
          </a:p>
          <a:p>
            <a:pPr lvl="1"/>
            <a:r>
              <a:rPr lang="en-US" dirty="0" smtClean="0"/>
              <a:t>Design </a:t>
            </a:r>
            <a:r>
              <a:rPr lang="en-US" dirty="0"/>
              <a:t>Patterns</a:t>
            </a:r>
            <a:endParaRPr lang="bg-BG" dirty="0"/>
          </a:p>
        </p:txBody>
      </p:sp>
    </p:spTree>
    <p:extLst>
      <p:ext uri="{BB962C8B-B14F-4D97-AF65-F5344CB8AC3E}">
        <p14:creationId xmlns:p14="http://schemas.microsoft.com/office/powerpoint/2010/main" val="1916552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Course Outline</a:t>
            </a:r>
            <a:endParaRPr lang="bg-BG" dirty="0"/>
          </a:p>
        </p:txBody>
      </p:sp>
      <p:sp>
        <p:nvSpPr>
          <p:cNvPr id="3" name="Content Placeholder 2"/>
          <p:cNvSpPr>
            <a:spLocks noGrp="1"/>
          </p:cNvSpPr>
          <p:nvPr>
            <p:ph idx="1"/>
          </p:nvPr>
        </p:nvSpPr>
        <p:spPr/>
        <p:txBody>
          <a:bodyPr>
            <a:normAutofit lnSpcReduction="10000"/>
          </a:bodyPr>
          <a:lstStyle/>
          <a:p>
            <a:r>
              <a:rPr lang="en-US" dirty="0"/>
              <a:t>Weeks </a:t>
            </a:r>
            <a:r>
              <a:rPr lang="en-US" dirty="0" smtClean="0"/>
              <a:t>1-3: Introduction in Software Engineering</a:t>
            </a:r>
          </a:p>
          <a:p>
            <a:pPr lvl="1"/>
            <a:r>
              <a:rPr lang="en-US" dirty="0" smtClean="0"/>
              <a:t>Socio-technical systems, Critical systems, Software processes, Project management</a:t>
            </a:r>
            <a:endParaRPr lang="en-US" dirty="0"/>
          </a:p>
          <a:p>
            <a:r>
              <a:rPr lang="en-US" dirty="0" smtClean="0"/>
              <a:t>Week </a:t>
            </a:r>
            <a:r>
              <a:rPr lang="en-US" dirty="0" smtClean="0"/>
              <a:t>4-8: Requirements</a:t>
            </a:r>
          </a:p>
          <a:p>
            <a:pPr lvl="1"/>
            <a:r>
              <a:rPr lang="en-US" dirty="0" smtClean="0"/>
              <a:t>Software requirements, Requirements engineering processes, System models, Critical systems specification, Formal specification</a:t>
            </a:r>
            <a:endParaRPr lang="en-US" dirty="0"/>
          </a:p>
          <a:p>
            <a:r>
              <a:rPr lang="en-US" dirty="0" smtClean="0"/>
              <a:t>Weeks </a:t>
            </a:r>
            <a:r>
              <a:rPr lang="en-US" dirty="0" smtClean="0"/>
              <a:t>9-14: Design</a:t>
            </a:r>
          </a:p>
          <a:p>
            <a:pPr lvl="1"/>
            <a:r>
              <a:rPr lang="en-US" dirty="0" smtClean="0"/>
              <a:t>Architectural design, Distributed systems architectures, Application architectures, Object-oriented design, Real-time software design, User interface design</a:t>
            </a:r>
            <a:endParaRPr lang="en-US" dirty="0"/>
          </a:p>
        </p:txBody>
      </p:sp>
    </p:spTree>
    <p:extLst>
      <p:ext uri="{BB962C8B-B14F-4D97-AF65-F5344CB8AC3E}">
        <p14:creationId xmlns:p14="http://schemas.microsoft.com/office/powerpoint/2010/main" val="3758604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6000" dirty="0" smtClean="0"/>
              <a:t>An Introduction to Software Engineering</a:t>
            </a:r>
            <a:endParaRPr lang="bg-BG" dirty="0"/>
          </a:p>
        </p:txBody>
      </p:sp>
      <p:sp>
        <p:nvSpPr>
          <p:cNvPr id="3" name="Subtitle 2"/>
          <p:cNvSpPr>
            <a:spLocks noGrp="1"/>
          </p:cNvSpPr>
          <p:nvPr>
            <p:ph type="subTitle" idx="1"/>
          </p:nvPr>
        </p:nvSpPr>
        <p:spPr/>
        <p:txBody>
          <a:bodyPr/>
          <a:lstStyle/>
          <a:p>
            <a:r>
              <a:rPr lang="en-US" dirty="0" smtClean="0"/>
              <a:t>Lecture 1</a:t>
            </a:r>
            <a:endParaRPr lang="bg-BG" dirty="0"/>
          </a:p>
        </p:txBody>
      </p:sp>
    </p:spTree>
    <p:extLst>
      <p:ext uri="{BB962C8B-B14F-4D97-AF65-F5344CB8AC3E}">
        <p14:creationId xmlns:p14="http://schemas.microsoft.com/office/powerpoint/2010/main" val="32468403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4"/>
          <p:cNvSpPr>
            <a:spLocks noGrp="1" noChangeArrowheads="1"/>
          </p:cNvSpPr>
          <p:nvPr>
            <p:ph type="title"/>
          </p:nvPr>
        </p:nvSpPr>
        <p:spPr/>
        <p:txBody>
          <a:bodyPr/>
          <a:lstStyle/>
          <a:p>
            <a:r>
              <a:rPr lang="en-GB" dirty="0"/>
              <a:t>Objectives</a:t>
            </a:r>
          </a:p>
        </p:txBody>
      </p:sp>
      <p:sp>
        <p:nvSpPr>
          <p:cNvPr id="6149" name="Rectangle 5"/>
          <p:cNvSpPr>
            <a:spLocks noGrp="1" noChangeArrowheads="1"/>
          </p:cNvSpPr>
          <p:nvPr>
            <p:ph type="body" idx="1"/>
          </p:nvPr>
        </p:nvSpPr>
        <p:spPr/>
        <p:txBody>
          <a:bodyPr/>
          <a:lstStyle/>
          <a:p>
            <a:r>
              <a:rPr lang="en-GB"/>
              <a:t>To introduce software engineering and to explain its importance</a:t>
            </a:r>
          </a:p>
          <a:p>
            <a:r>
              <a:rPr lang="en-GB"/>
              <a:t>To set out the answers to key questions about software engineering</a:t>
            </a:r>
          </a:p>
          <a:p>
            <a:r>
              <a:rPr lang="en-GB"/>
              <a:t>To introduce ethical and professional issues and to explain why they are of concern to software engineers</a:t>
            </a:r>
          </a:p>
        </p:txBody>
      </p:sp>
    </p:spTree>
    <p:extLst>
      <p:ext uri="{BB962C8B-B14F-4D97-AF65-F5344CB8AC3E}">
        <p14:creationId xmlns:p14="http://schemas.microsoft.com/office/powerpoint/2010/main" val="425660969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is SE in industry different from coding assignments</a:t>
            </a:r>
            <a:r>
              <a:rPr lang="en-US" dirty="0" smtClean="0"/>
              <a:t>?</a:t>
            </a:r>
            <a:endParaRPr lang="bg-BG" dirty="0"/>
          </a:p>
        </p:txBody>
      </p:sp>
      <p:sp>
        <p:nvSpPr>
          <p:cNvPr id="3" name="Content Placeholder 2"/>
          <p:cNvSpPr>
            <a:spLocks noGrp="1"/>
          </p:cNvSpPr>
          <p:nvPr>
            <p:ph idx="1"/>
          </p:nvPr>
        </p:nvSpPr>
        <p:spPr/>
        <p:txBody>
          <a:bodyPr/>
          <a:lstStyle/>
          <a:p>
            <a:endParaRPr lang="en-US" dirty="0" smtClean="0"/>
          </a:p>
          <a:p>
            <a:r>
              <a:rPr lang="en-US" dirty="0" smtClean="0"/>
              <a:t>Student </a:t>
            </a:r>
            <a:r>
              <a:rPr lang="en-US" dirty="0"/>
              <a:t>comments</a:t>
            </a:r>
          </a:p>
          <a:p>
            <a:pPr lvl="1"/>
            <a:r>
              <a:rPr lang="en-US" dirty="0" smtClean="0"/>
              <a:t>Boss </a:t>
            </a:r>
            <a:r>
              <a:rPr lang="en-US" dirty="0"/>
              <a:t>has no idea what he wants</a:t>
            </a:r>
          </a:p>
          <a:p>
            <a:pPr lvl="1"/>
            <a:r>
              <a:rPr lang="en-US" dirty="0" smtClean="0"/>
              <a:t>Spend </a:t>
            </a:r>
            <a:r>
              <a:rPr lang="en-US" dirty="0"/>
              <a:t>more time on testing than </a:t>
            </a:r>
            <a:r>
              <a:rPr lang="en-US" dirty="0" smtClean="0"/>
              <a:t>you ever </a:t>
            </a:r>
            <a:r>
              <a:rPr lang="en-US" dirty="0"/>
              <a:t>dreamed</a:t>
            </a:r>
          </a:p>
          <a:p>
            <a:pPr lvl="1"/>
            <a:r>
              <a:rPr lang="en-US" dirty="0" smtClean="0"/>
              <a:t>Have </a:t>
            </a:r>
            <a:r>
              <a:rPr lang="en-US" dirty="0"/>
              <a:t>to maintain </a:t>
            </a:r>
            <a:r>
              <a:rPr lang="en-US" dirty="0" smtClean="0"/>
              <a:t>code weeks/months/years</a:t>
            </a:r>
            <a:endParaRPr lang="en-US" dirty="0"/>
          </a:p>
          <a:p>
            <a:pPr lvl="1"/>
            <a:r>
              <a:rPr lang="en-US" dirty="0" smtClean="0"/>
              <a:t>Adapt </a:t>
            </a:r>
            <a:r>
              <a:rPr lang="en-US" dirty="0"/>
              <a:t>your code to bigger infrastructure</a:t>
            </a:r>
          </a:p>
          <a:p>
            <a:pPr lvl="1"/>
            <a:r>
              <a:rPr lang="en-US" dirty="0" smtClean="0"/>
              <a:t>Unsure </a:t>
            </a:r>
            <a:r>
              <a:rPr lang="en-US" dirty="0"/>
              <a:t>what correct output</a:t>
            </a:r>
          </a:p>
          <a:p>
            <a:pPr lvl="1"/>
            <a:r>
              <a:rPr lang="en-US" dirty="0" smtClean="0"/>
              <a:t>Documentation </a:t>
            </a:r>
            <a:r>
              <a:rPr lang="en-US" dirty="0"/>
              <a:t>requirements </a:t>
            </a:r>
            <a:r>
              <a:rPr lang="en-US" dirty="0" smtClean="0"/>
              <a:t>more rigorous</a:t>
            </a:r>
            <a:endParaRPr lang="bg-BG" dirty="0"/>
          </a:p>
        </p:txBody>
      </p:sp>
    </p:spTree>
    <p:extLst>
      <p:ext uri="{BB962C8B-B14F-4D97-AF65-F5344CB8AC3E}">
        <p14:creationId xmlns:p14="http://schemas.microsoft.com/office/powerpoint/2010/main" val="9537465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Grp="1" noChangeArrowheads="1"/>
          </p:cNvSpPr>
          <p:nvPr>
            <p:ph type="title"/>
          </p:nvPr>
        </p:nvSpPr>
        <p:spPr/>
        <p:txBody>
          <a:bodyPr/>
          <a:lstStyle/>
          <a:p>
            <a:r>
              <a:rPr lang="en-GB"/>
              <a:t>Topics covered</a:t>
            </a:r>
          </a:p>
        </p:txBody>
      </p:sp>
      <p:sp>
        <p:nvSpPr>
          <p:cNvPr id="7173" name="Rectangle 5"/>
          <p:cNvSpPr>
            <a:spLocks noGrp="1" noChangeArrowheads="1"/>
          </p:cNvSpPr>
          <p:nvPr>
            <p:ph type="body" idx="1"/>
          </p:nvPr>
        </p:nvSpPr>
        <p:spPr/>
        <p:txBody>
          <a:bodyPr/>
          <a:lstStyle/>
          <a:p>
            <a:endParaRPr lang="en-GB"/>
          </a:p>
          <a:p>
            <a:endParaRPr lang="en-GB"/>
          </a:p>
          <a:p>
            <a:r>
              <a:rPr lang="en-GB"/>
              <a:t>FAQs about software engineering</a:t>
            </a:r>
          </a:p>
          <a:p>
            <a:r>
              <a:rPr lang="en-GB"/>
              <a:t>Professional and ethical responsibility</a:t>
            </a:r>
          </a:p>
        </p:txBody>
      </p:sp>
    </p:spTree>
    <p:extLst>
      <p:ext uri="{BB962C8B-B14F-4D97-AF65-F5344CB8AC3E}">
        <p14:creationId xmlns:p14="http://schemas.microsoft.com/office/powerpoint/2010/main" val="94732337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4"/>
          <p:cNvSpPr>
            <a:spLocks noGrp="1" noChangeArrowheads="1"/>
          </p:cNvSpPr>
          <p:nvPr>
            <p:ph type="title"/>
          </p:nvPr>
        </p:nvSpPr>
        <p:spPr/>
        <p:txBody>
          <a:bodyPr/>
          <a:lstStyle/>
          <a:p>
            <a:r>
              <a:rPr lang="en-GB"/>
              <a:t>Software engineering</a:t>
            </a:r>
          </a:p>
        </p:txBody>
      </p:sp>
      <p:sp>
        <p:nvSpPr>
          <p:cNvPr id="64517" name="Rectangle 5"/>
          <p:cNvSpPr>
            <a:spLocks noGrp="1" noChangeArrowheads="1"/>
          </p:cNvSpPr>
          <p:nvPr>
            <p:ph type="body" idx="1"/>
          </p:nvPr>
        </p:nvSpPr>
        <p:spPr/>
        <p:txBody>
          <a:bodyPr/>
          <a:lstStyle/>
          <a:p>
            <a:pPr>
              <a:lnSpc>
                <a:spcPct val="90000"/>
              </a:lnSpc>
            </a:pPr>
            <a:r>
              <a:rPr lang="en-GB"/>
              <a:t>The economies of ALL developed nations are </a:t>
            </a:r>
            <a:br>
              <a:rPr lang="en-GB"/>
            </a:br>
            <a:r>
              <a:rPr lang="en-GB"/>
              <a:t>dependent on software.</a:t>
            </a:r>
          </a:p>
          <a:p>
            <a:pPr>
              <a:lnSpc>
                <a:spcPct val="90000"/>
              </a:lnSpc>
            </a:pPr>
            <a:r>
              <a:rPr lang="en-GB"/>
              <a:t>More and more systems are software controlled</a:t>
            </a:r>
          </a:p>
          <a:p>
            <a:pPr>
              <a:lnSpc>
                <a:spcPct val="90000"/>
              </a:lnSpc>
            </a:pPr>
            <a:r>
              <a:rPr lang="en-GB"/>
              <a:t>Software engineering is concerned with theories, methods and tools for professional software development.</a:t>
            </a:r>
          </a:p>
          <a:p>
            <a:pPr>
              <a:lnSpc>
                <a:spcPct val="90000"/>
              </a:lnSpc>
            </a:pPr>
            <a:r>
              <a:rPr lang="en-GB"/>
              <a:t>Expenditure on software represents a </a:t>
            </a:r>
            <a:br>
              <a:rPr lang="en-GB"/>
            </a:br>
            <a:r>
              <a:rPr lang="en-GB"/>
              <a:t>significant fraction of GNP in all developed countries.</a:t>
            </a:r>
          </a:p>
        </p:txBody>
      </p:sp>
    </p:spTree>
    <p:extLst>
      <p:ext uri="{BB962C8B-B14F-4D97-AF65-F5344CB8AC3E}">
        <p14:creationId xmlns:p14="http://schemas.microsoft.com/office/powerpoint/2010/main" val="145702887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4"/>
          <p:cNvSpPr>
            <a:spLocks noGrp="1" noChangeArrowheads="1"/>
          </p:cNvSpPr>
          <p:nvPr>
            <p:ph type="title"/>
          </p:nvPr>
        </p:nvSpPr>
        <p:spPr/>
        <p:txBody>
          <a:bodyPr/>
          <a:lstStyle/>
          <a:p>
            <a:r>
              <a:rPr lang="en-GB"/>
              <a:t>Software costs</a:t>
            </a:r>
          </a:p>
        </p:txBody>
      </p:sp>
      <p:sp>
        <p:nvSpPr>
          <p:cNvPr id="66565" name="Rectangle 5"/>
          <p:cNvSpPr>
            <a:spLocks noGrp="1" noChangeArrowheads="1"/>
          </p:cNvSpPr>
          <p:nvPr>
            <p:ph type="body" idx="1"/>
          </p:nvPr>
        </p:nvSpPr>
        <p:spPr/>
        <p:txBody>
          <a:bodyPr/>
          <a:lstStyle/>
          <a:p>
            <a:r>
              <a:rPr lang="en-GB"/>
              <a:t>Software costs often dominate computer system costs. The costs of software on a PC are often greater than the hardware cost.</a:t>
            </a:r>
          </a:p>
          <a:p>
            <a:r>
              <a:rPr lang="en-GB"/>
              <a:t>Software costs more to maintain than it does to develop. For systems with a long life, maintenance costs may be several times development costs.</a:t>
            </a:r>
          </a:p>
          <a:p>
            <a:r>
              <a:rPr lang="en-GB"/>
              <a:t>Software engineering is concerned with cost-effective software development.</a:t>
            </a:r>
          </a:p>
        </p:txBody>
      </p:sp>
    </p:spTree>
    <p:extLst>
      <p:ext uri="{BB962C8B-B14F-4D97-AF65-F5344CB8AC3E}">
        <p14:creationId xmlns:p14="http://schemas.microsoft.com/office/powerpoint/2010/main" val="128209063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Grp="1" noChangeArrowheads="1"/>
          </p:cNvSpPr>
          <p:nvPr>
            <p:ph type="title"/>
          </p:nvPr>
        </p:nvSpPr>
        <p:spPr/>
        <p:txBody>
          <a:bodyPr>
            <a:normAutofit fontScale="90000"/>
          </a:bodyPr>
          <a:lstStyle/>
          <a:p>
            <a:r>
              <a:rPr lang="en-GB"/>
              <a:t>FAQs about software engineering</a:t>
            </a:r>
          </a:p>
        </p:txBody>
      </p:sp>
      <p:sp>
        <p:nvSpPr>
          <p:cNvPr id="63493" name="Rectangle 5"/>
          <p:cNvSpPr>
            <a:spLocks noGrp="1" noChangeArrowheads="1"/>
          </p:cNvSpPr>
          <p:nvPr>
            <p:ph type="body" idx="1"/>
          </p:nvPr>
        </p:nvSpPr>
        <p:spPr/>
        <p:txBody>
          <a:bodyPr/>
          <a:lstStyle/>
          <a:p>
            <a:r>
              <a:rPr lang="en-GB"/>
              <a:t>What is software?</a:t>
            </a:r>
          </a:p>
          <a:p>
            <a:r>
              <a:rPr lang="en-GB"/>
              <a:t>What is software engineering?</a:t>
            </a:r>
          </a:p>
          <a:p>
            <a:r>
              <a:rPr lang="en-GB"/>
              <a:t>What is the difference between software engineering and computer science?</a:t>
            </a:r>
          </a:p>
          <a:p>
            <a:r>
              <a:rPr lang="en-GB"/>
              <a:t>What is the difference between software engineering and system engineering?</a:t>
            </a:r>
          </a:p>
          <a:p>
            <a:r>
              <a:rPr lang="en-GB"/>
              <a:t>What is a software process?</a:t>
            </a:r>
          </a:p>
          <a:p>
            <a:r>
              <a:rPr lang="en-GB"/>
              <a:t>What is a software process model?</a:t>
            </a:r>
          </a:p>
        </p:txBody>
      </p:sp>
    </p:spTree>
    <p:extLst>
      <p:ext uri="{BB962C8B-B14F-4D97-AF65-F5344CB8AC3E}">
        <p14:creationId xmlns:p14="http://schemas.microsoft.com/office/powerpoint/2010/main" val="42586577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4"/>
          <p:cNvSpPr>
            <a:spLocks noGrp="1" noChangeArrowheads="1"/>
          </p:cNvSpPr>
          <p:nvPr>
            <p:ph type="title"/>
          </p:nvPr>
        </p:nvSpPr>
        <p:spPr/>
        <p:txBody>
          <a:bodyPr>
            <a:normAutofit fontScale="90000"/>
          </a:bodyPr>
          <a:lstStyle/>
          <a:p>
            <a:r>
              <a:rPr lang="en-GB"/>
              <a:t>FAQs about software engineering</a:t>
            </a:r>
          </a:p>
        </p:txBody>
      </p:sp>
      <p:sp>
        <p:nvSpPr>
          <p:cNvPr id="68613" name="Rectangle 5"/>
          <p:cNvSpPr>
            <a:spLocks noGrp="1" noChangeArrowheads="1"/>
          </p:cNvSpPr>
          <p:nvPr>
            <p:ph type="body" idx="1"/>
          </p:nvPr>
        </p:nvSpPr>
        <p:spPr/>
        <p:txBody>
          <a:bodyPr/>
          <a:lstStyle/>
          <a:p>
            <a:r>
              <a:rPr lang="en-GB"/>
              <a:t>What are the costs of software engineering?</a:t>
            </a:r>
          </a:p>
          <a:p>
            <a:r>
              <a:rPr lang="en-GB"/>
              <a:t>What are software engineering methods?</a:t>
            </a:r>
          </a:p>
          <a:p>
            <a:r>
              <a:rPr lang="en-GB"/>
              <a:t>What is CASE (Computer-Aided Software Engineering)</a:t>
            </a:r>
          </a:p>
          <a:p>
            <a:r>
              <a:rPr lang="en-GB"/>
              <a:t>What are the attributes of good software?</a:t>
            </a:r>
          </a:p>
          <a:p>
            <a:r>
              <a:rPr lang="en-GB"/>
              <a:t>What are the key challenges facing software engineering?</a:t>
            </a:r>
          </a:p>
        </p:txBody>
      </p:sp>
    </p:spTree>
    <p:extLst>
      <p:ext uri="{BB962C8B-B14F-4D97-AF65-F5344CB8AC3E}">
        <p14:creationId xmlns:p14="http://schemas.microsoft.com/office/powerpoint/2010/main" val="26502227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4"/>
          <p:cNvSpPr>
            <a:spLocks noGrp="1" noChangeArrowheads="1"/>
          </p:cNvSpPr>
          <p:nvPr>
            <p:ph type="title"/>
          </p:nvPr>
        </p:nvSpPr>
        <p:spPr/>
        <p:txBody>
          <a:bodyPr/>
          <a:lstStyle/>
          <a:p>
            <a:r>
              <a:rPr lang="en-GB"/>
              <a:t>What is software?</a:t>
            </a:r>
          </a:p>
        </p:txBody>
      </p:sp>
      <p:sp>
        <p:nvSpPr>
          <p:cNvPr id="70661" name="Rectangle 5"/>
          <p:cNvSpPr>
            <a:spLocks noGrp="1" noChangeArrowheads="1"/>
          </p:cNvSpPr>
          <p:nvPr>
            <p:ph type="body" idx="1"/>
          </p:nvPr>
        </p:nvSpPr>
        <p:spPr/>
        <p:txBody>
          <a:bodyPr/>
          <a:lstStyle/>
          <a:p>
            <a:pPr>
              <a:lnSpc>
                <a:spcPct val="90000"/>
              </a:lnSpc>
            </a:pPr>
            <a:r>
              <a:rPr lang="en-GB" sz="2400"/>
              <a:t>Computer programs and associated documentation such as requirements, design models and user manuals.</a:t>
            </a:r>
          </a:p>
          <a:p>
            <a:pPr>
              <a:lnSpc>
                <a:spcPct val="90000"/>
              </a:lnSpc>
            </a:pPr>
            <a:r>
              <a:rPr lang="en-GB" sz="2400"/>
              <a:t>Software products may be developed for a particular customer or may be developed for a general market.</a:t>
            </a:r>
          </a:p>
          <a:p>
            <a:pPr>
              <a:lnSpc>
                <a:spcPct val="90000"/>
              </a:lnSpc>
            </a:pPr>
            <a:r>
              <a:rPr lang="en-GB" sz="2400"/>
              <a:t>Software products may be</a:t>
            </a:r>
          </a:p>
          <a:p>
            <a:pPr lvl="1">
              <a:lnSpc>
                <a:spcPct val="90000"/>
              </a:lnSpc>
            </a:pPr>
            <a:r>
              <a:rPr lang="en-GB" sz="2000"/>
              <a:t>Generic - developed to be sold to a range of different customers e.g. PC software such as Excel or Word.</a:t>
            </a:r>
          </a:p>
          <a:p>
            <a:pPr lvl="1">
              <a:lnSpc>
                <a:spcPct val="90000"/>
              </a:lnSpc>
            </a:pPr>
            <a:r>
              <a:rPr lang="en-GB" sz="2000"/>
              <a:t>Bespoke (custom) - developed for a single customer according to their specification.</a:t>
            </a:r>
          </a:p>
          <a:p>
            <a:pPr>
              <a:lnSpc>
                <a:spcPct val="90000"/>
              </a:lnSpc>
            </a:pPr>
            <a:r>
              <a:rPr lang="en-GB" sz="2400"/>
              <a:t>New software can be created by developing new programs, configuring generic software systems or reusing existing software.</a:t>
            </a:r>
          </a:p>
        </p:txBody>
      </p:sp>
    </p:spTree>
    <p:extLst>
      <p:ext uri="{BB962C8B-B14F-4D97-AF65-F5344CB8AC3E}">
        <p14:creationId xmlns:p14="http://schemas.microsoft.com/office/powerpoint/2010/main" val="17535867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4"/>
          <p:cNvSpPr>
            <a:spLocks noGrp="1" noChangeArrowheads="1"/>
          </p:cNvSpPr>
          <p:nvPr>
            <p:ph type="title"/>
          </p:nvPr>
        </p:nvSpPr>
        <p:spPr/>
        <p:txBody>
          <a:bodyPr/>
          <a:lstStyle/>
          <a:p>
            <a:r>
              <a:rPr lang="en-GB"/>
              <a:t>What is software engineering?</a:t>
            </a:r>
          </a:p>
        </p:txBody>
      </p:sp>
      <p:sp>
        <p:nvSpPr>
          <p:cNvPr id="71685" name="Rectangle 5"/>
          <p:cNvSpPr>
            <a:spLocks noGrp="1" noChangeArrowheads="1"/>
          </p:cNvSpPr>
          <p:nvPr>
            <p:ph type="body" idx="1"/>
          </p:nvPr>
        </p:nvSpPr>
        <p:spPr/>
        <p:txBody>
          <a:bodyPr/>
          <a:lstStyle/>
          <a:p>
            <a:r>
              <a:rPr lang="en-GB"/>
              <a:t>Software engineering is an engineering discipline that is concerned with all aspects of software production.</a:t>
            </a:r>
          </a:p>
          <a:p>
            <a:r>
              <a:rPr lang="en-GB"/>
              <a:t>Software engineers should adopt a systematic and organised approach to their work and use appropriate tools and techniques depending on the problem to be solved, the development constraints and the resources available.</a:t>
            </a:r>
          </a:p>
        </p:txBody>
      </p:sp>
    </p:spTree>
    <p:extLst>
      <p:ext uri="{BB962C8B-B14F-4D97-AF65-F5344CB8AC3E}">
        <p14:creationId xmlns:p14="http://schemas.microsoft.com/office/powerpoint/2010/main" val="722370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4"/>
          <p:cNvSpPr>
            <a:spLocks noGrp="1" noChangeArrowheads="1"/>
          </p:cNvSpPr>
          <p:nvPr>
            <p:ph type="title"/>
          </p:nvPr>
        </p:nvSpPr>
        <p:spPr/>
        <p:txBody>
          <a:bodyPr/>
          <a:lstStyle/>
          <a:p>
            <a:r>
              <a:rPr lang="en-GB" sz="3200"/>
              <a:t>What is the difference between software engineering and computer science?</a:t>
            </a:r>
            <a:endParaRPr lang="en-GB"/>
          </a:p>
        </p:txBody>
      </p:sp>
      <p:sp>
        <p:nvSpPr>
          <p:cNvPr id="72709" name="Rectangle 5"/>
          <p:cNvSpPr>
            <a:spLocks noGrp="1" noChangeArrowheads="1"/>
          </p:cNvSpPr>
          <p:nvPr>
            <p:ph type="body" idx="1"/>
          </p:nvPr>
        </p:nvSpPr>
        <p:spPr/>
        <p:txBody>
          <a:bodyPr/>
          <a:lstStyle/>
          <a:p>
            <a:r>
              <a:rPr lang="en-GB"/>
              <a:t>Computer science is concerned with theory and fundamentals; software engineering is concerned with the practicalities of developing and delivering useful software.</a:t>
            </a:r>
          </a:p>
          <a:p>
            <a:r>
              <a:rPr lang="en-GB"/>
              <a:t>Computer science theories are still insufficient to act as a complete underpinning for software engineering (unlike e.g. physics and electrical engineering).</a:t>
            </a:r>
          </a:p>
        </p:txBody>
      </p:sp>
    </p:spTree>
    <p:extLst>
      <p:ext uri="{BB962C8B-B14F-4D97-AF65-F5344CB8AC3E}">
        <p14:creationId xmlns:p14="http://schemas.microsoft.com/office/powerpoint/2010/main" val="31788659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4"/>
          <p:cNvSpPr>
            <a:spLocks noGrp="1" noChangeArrowheads="1"/>
          </p:cNvSpPr>
          <p:nvPr>
            <p:ph type="title"/>
          </p:nvPr>
        </p:nvSpPr>
        <p:spPr/>
        <p:txBody>
          <a:bodyPr/>
          <a:lstStyle/>
          <a:p>
            <a:r>
              <a:rPr lang="en-GB" sz="3200"/>
              <a:t>What is the difference between software engineering and system engineering?</a:t>
            </a:r>
            <a:endParaRPr lang="en-GB"/>
          </a:p>
        </p:txBody>
      </p:sp>
      <p:sp>
        <p:nvSpPr>
          <p:cNvPr id="73733" name="Rectangle 5"/>
          <p:cNvSpPr>
            <a:spLocks noGrp="1" noChangeArrowheads="1"/>
          </p:cNvSpPr>
          <p:nvPr>
            <p:ph type="body" idx="1"/>
          </p:nvPr>
        </p:nvSpPr>
        <p:spPr/>
        <p:txBody>
          <a:bodyPr/>
          <a:lstStyle/>
          <a:p>
            <a:pPr>
              <a:lnSpc>
                <a:spcPct val="90000"/>
              </a:lnSpc>
            </a:pPr>
            <a:r>
              <a:rPr lang="en-GB"/>
              <a:t>System engineering is concerned with all aspects of computer-based systems development including hardware, software and process engineering. Software engineering is part of this process concerned with developing the software infrastructure, control, applications and databases in the system.</a:t>
            </a:r>
          </a:p>
          <a:p>
            <a:pPr>
              <a:lnSpc>
                <a:spcPct val="90000"/>
              </a:lnSpc>
            </a:pPr>
            <a:r>
              <a:rPr lang="en-GB"/>
              <a:t>System engineers are involved in system specification, architectural design, integration and deployment.</a:t>
            </a:r>
          </a:p>
        </p:txBody>
      </p:sp>
    </p:spTree>
    <p:extLst>
      <p:ext uri="{BB962C8B-B14F-4D97-AF65-F5344CB8AC3E}">
        <p14:creationId xmlns:p14="http://schemas.microsoft.com/office/powerpoint/2010/main" val="143826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4"/>
          <p:cNvSpPr>
            <a:spLocks noGrp="1" noChangeArrowheads="1"/>
          </p:cNvSpPr>
          <p:nvPr>
            <p:ph type="title"/>
          </p:nvPr>
        </p:nvSpPr>
        <p:spPr/>
        <p:txBody>
          <a:bodyPr/>
          <a:lstStyle/>
          <a:p>
            <a:r>
              <a:rPr lang="en-GB"/>
              <a:t>What is a software process?</a:t>
            </a:r>
          </a:p>
        </p:txBody>
      </p:sp>
      <p:sp>
        <p:nvSpPr>
          <p:cNvPr id="74757" name="Rectangle 5"/>
          <p:cNvSpPr>
            <a:spLocks noGrp="1" noChangeArrowheads="1"/>
          </p:cNvSpPr>
          <p:nvPr>
            <p:ph type="body" idx="1"/>
          </p:nvPr>
        </p:nvSpPr>
        <p:spPr/>
        <p:txBody>
          <a:bodyPr/>
          <a:lstStyle/>
          <a:p>
            <a:pPr>
              <a:lnSpc>
                <a:spcPct val="90000"/>
              </a:lnSpc>
            </a:pPr>
            <a:r>
              <a:rPr lang="en-GB"/>
              <a:t>A set of activities whose goal is the development or evolution of software.</a:t>
            </a:r>
          </a:p>
          <a:p>
            <a:pPr>
              <a:lnSpc>
                <a:spcPct val="90000"/>
              </a:lnSpc>
            </a:pPr>
            <a:r>
              <a:rPr lang="en-GB"/>
              <a:t>Generic activities in all software processes are:</a:t>
            </a:r>
          </a:p>
          <a:p>
            <a:pPr lvl="1">
              <a:lnSpc>
                <a:spcPct val="90000"/>
              </a:lnSpc>
            </a:pPr>
            <a:r>
              <a:rPr lang="en-GB"/>
              <a:t>Specification - what the system should do and its development constraints</a:t>
            </a:r>
          </a:p>
          <a:p>
            <a:pPr lvl="1">
              <a:lnSpc>
                <a:spcPct val="90000"/>
              </a:lnSpc>
            </a:pPr>
            <a:r>
              <a:rPr lang="en-GB"/>
              <a:t>Development - production of the software system</a:t>
            </a:r>
          </a:p>
          <a:p>
            <a:pPr lvl="1">
              <a:lnSpc>
                <a:spcPct val="90000"/>
              </a:lnSpc>
            </a:pPr>
            <a:r>
              <a:rPr lang="en-GB"/>
              <a:t>Validation - checking that the software is what the customer wants</a:t>
            </a:r>
          </a:p>
          <a:p>
            <a:pPr lvl="1">
              <a:lnSpc>
                <a:spcPct val="90000"/>
              </a:lnSpc>
            </a:pPr>
            <a:r>
              <a:rPr lang="en-GB"/>
              <a:t>Evolution - changing the software in response to changing demands.</a:t>
            </a:r>
          </a:p>
        </p:txBody>
      </p:sp>
    </p:spTree>
    <p:extLst>
      <p:ext uri="{BB962C8B-B14F-4D97-AF65-F5344CB8AC3E}">
        <p14:creationId xmlns:p14="http://schemas.microsoft.com/office/powerpoint/2010/main" val="2751473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is SE in industry different from coding assignments</a:t>
            </a:r>
            <a:r>
              <a:rPr lang="en-US" dirty="0" smtClean="0"/>
              <a:t>?</a:t>
            </a:r>
            <a:endParaRPr lang="bg-BG" dirty="0"/>
          </a:p>
        </p:txBody>
      </p:sp>
      <p:sp>
        <p:nvSpPr>
          <p:cNvPr id="3" name="Content Placeholder 2"/>
          <p:cNvSpPr>
            <a:spLocks noGrp="1"/>
          </p:cNvSpPr>
          <p:nvPr>
            <p:ph idx="1"/>
          </p:nvPr>
        </p:nvSpPr>
        <p:spPr/>
        <p:txBody>
          <a:bodyPr>
            <a:normAutofit fontScale="92500" lnSpcReduction="10000"/>
          </a:bodyPr>
          <a:lstStyle/>
          <a:p>
            <a:endParaRPr lang="en-US" dirty="0" smtClean="0"/>
          </a:p>
          <a:p>
            <a:r>
              <a:rPr lang="en-US" dirty="0"/>
              <a:t>Some of </a:t>
            </a:r>
            <a:r>
              <a:rPr lang="en-US" dirty="0" smtClean="0"/>
              <a:t>specialist answers</a:t>
            </a:r>
            <a:r>
              <a:rPr lang="en-US" dirty="0"/>
              <a:t>:</a:t>
            </a:r>
          </a:p>
          <a:p>
            <a:pPr lvl="1"/>
            <a:r>
              <a:rPr lang="en-US" dirty="0" smtClean="0"/>
              <a:t>Requirements </a:t>
            </a:r>
            <a:r>
              <a:rPr lang="en-US" dirty="0"/>
              <a:t>ambiguous</a:t>
            </a:r>
          </a:p>
          <a:p>
            <a:pPr lvl="1"/>
            <a:r>
              <a:rPr lang="en-US" dirty="0" smtClean="0"/>
              <a:t>Requirements </a:t>
            </a:r>
            <a:r>
              <a:rPr lang="en-US" dirty="0"/>
              <a:t>change </a:t>
            </a:r>
            <a:r>
              <a:rPr lang="en-US" dirty="0" smtClean="0"/>
              <a:t>during development</a:t>
            </a:r>
            <a:endParaRPr lang="en-US" dirty="0"/>
          </a:p>
          <a:p>
            <a:pPr lvl="1"/>
            <a:r>
              <a:rPr lang="en-US" dirty="0" smtClean="0"/>
              <a:t>Scale </a:t>
            </a:r>
            <a:r>
              <a:rPr lang="en-US" dirty="0"/>
              <a:t>is </a:t>
            </a:r>
            <a:r>
              <a:rPr lang="en-US" dirty="0" smtClean="0"/>
              <a:t>larger</a:t>
            </a:r>
          </a:p>
          <a:p>
            <a:pPr lvl="1"/>
            <a:r>
              <a:rPr lang="en-US" dirty="0" smtClean="0"/>
              <a:t>Requires different design skills</a:t>
            </a:r>
          </a:p>
          <a:p>
            <a:pPr lvl="1"/>
            <a:r>
              <a:rPr lang="en-US" dirty="0" smtClean="0"/>
              <a:t>Requires </a:t>
            </a:r>
            <a:r>
              <a:rPr lang="en-US" dirty="0"/>
              <a:t>teamwork</a:t>
            </a:r>
          </a:p>
          <a:p>
            <a:pPr lvl="1"/>
            <a:r>
              <a:rPr lang="en-US" dirty="0" smtClean="0"/>
              <a:t>Software </a:t>
            </a:r>
            <a:r>
              <a:rPr lang="en-US" dirty="0"/>
              <a:t>must be changed </a:t>
            </a:r>
            <a:r>
              <a:rPr lang="en-US" dirty="0" smtClean="0"/>
              <a:t>after development </a:t>
            </a:r>
            <a:r>
              <a:rPr lang="en-US" dirty="0"/>
              <a:t>is complete</a:t>
            </a:r>
          </a:p>
          <a:p>
            <a:pPr lvl="1"/>
            <a:r>
              <a:rPr lang="en-US" dirty="0" smtClean="0"/>
              <a:t>Failure </a:t>
            </a:r>
            <a:r>
              <a:rPr lang="en-US" dirty="0"/>
              <a:t>is more expensive</a:t>
            </a:r>
          </a:p>
          <a:p>
            <a:pPr lvl="1"/>
            <a:r>
              <a:rPr lang="en-US" dirty="0" smtClean="0"/>
              <a:t>Business-critical</a:t>
            </a:r>
            <a:endParaRPr lang="en-US" dirty="0"/>
          </a:p>
          <a:p>
            <a:pPr lvl="1"/>
            <a:r>
              <a:rPr lang="en-US" dirty="0" smtClean="0"/>
              <a:t>Safety-critical</a:t>
            </a:r>
            <a:endParaRPr lang="bg-BG" sz="1400" dirty="0"/>
          </a:p>
        </p:txBody>
      </p:sp>
    </p:spTree>
    <p:extLst>
      <p:ext uri="{BB962C8B-B14F-4D97-AF65-F5344CB8AC3E}">
        <p14:creationId xmlns:p14="http://schemas.microsoft.com/office/powerpoint/2010/main" val="10428771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4"/>
          <p:cNvSpPr>
            <a:spLocks noGrp="1" noChangeArrowheads="1"/>
          </p:cNvSpPr>
          <p:nvPr>
            <p:ph type="title"/>
          </p:nvPr>
        </p:nvSpPr>
        <p:spPr/>
        <p:txBody>
          <a:bodyPr>
            <a:normAutofit fontScale="90000"/>
          </a:bodyPr>
          <a:lstStyle/>
          <a:p>
            <a:r>
              <a:rPr lang="en-GB"/>
              <a:t>What is a software process model?</a:t>
            </a:r>
          </a:p>
        </p:txBody>
      </p:sp>
      <p:sp>
        <p:nvSpPr>
          <p:cNvPr id="75781" name="Rectangle 5"/>
          <p:cNvSpPr>
            <a:spLocks noGrp="1" noChangeArrowheads="1"/>
          </p:cNvSpPr>
          <p:nvPr>
            <p:ph type="body" idx="1"/>
          </p:nvPr>
        </p:nvSpPr>
        <p:spPr/>
        <p:txBody>
          <a:bodyPr/>
          <a:lstStyle/>
          <a:p>
            <a:r>
              <a:rPr lang="en-GB" sz="2400"/>
              <a:t>A simplified representation of a software process, presented from a specific perspective.</a:t>
            </a:r>
          </a:p>
          <a:p>
            <a:r>
              <a:rPr lang="en-GB" sz="2400"/>
              <a:t>Examples of process perspectives are</a:t>
            </a:r>
          </a:p>
          <a:p>
            <a:pPr lvl="1"/>
            <a:r>
              <a:rPr lang="en-GB" sz="2000"/>
              <a:t>Workflow perspective - sequence of activities;</a:t>
            </a:r>
          </a:p>
          <a:p>
            <a:pPr lvl="1"/>
            <a:r>
              <a:rPr lang="en-GB" sz="2000"/>
              <a:t>Data-flow perspective - information flow;</a:t>
            </a:r>
          </a:p>
          <a:p>
            <a:pPr lvl="1"/>
            <a:r>
              <a:rPr lang="en-GB" sz="2000"/>
              <a:t>Role/action perspective - who does what.</a:t>
            </a:r>
          </a:p>
          <a:p>
            <a:r>
              <a:rPr lang="en-GB" sz="2400"/>
              <a:t>Generic process models	</a:t>
            </a:r>
          </a:p>
          <a:p>
            <a:pPr lvl="1"/>
            <a:r>
              <a:rPr lang="en-GB" sz="2000"/>
              <a:t>Waterfall;</a:t>
            </a:r>
          </a:p>
          <a:p>
            <a:pPr lvl="1"/>
            <a:r>
              <a:rPr lang="en-GB" sz="2000"/>
              <a:t>Iterative development;</a:t>
            </a:r>
          </a:p>
          <a:p>
            <a:pPr lvl="1"/>
            <a:r>
              <a:rPr lang="en-GB" sz="2000"/>
              <a:t>Component-based software engineering.</a:t>
            </a:r>
          </a:p>
        </p:txBody>
      </p:sp>
    </p:spTree>
    <p:extLst>
      <p:ext uri="{BB962C8B-B14F-4D97-AF65-F5344CB8AC3E}">
        <p14:creationId xmlns:p14="http://schemas.microsoft.com/office/powerpoint/2010/main" val="20926409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4"/>
          <p:cNvSpPr>
            <a:spLocks noGrp="1" noChangeArrowheads="1"/>
          </p:cNvSpPr>
          <p:nvPr>
            <p:ph type="title"/>
          </p:nvPr>
        </p:nvSpPr>
        <p:spPr/>
        <p:txBody>
          <a:bodyPr/>
          <a:lstStyle/>
          <a:p>
            <a:r>
              <a:rPr lang="en-GB" sz="3200"/>
              <a:t>What are the costs of software engineering?</a:t>
            </a:r>
            <a:endParaRPr lang="en-GB"/>
          </a:p>
        </p:txBody>
      </p:sp>
      <p:sp>
        <p:nvSpPr>
          <p:cNvPr id="76805" name="Rectangle 5"/>
          <p:cNvSpPr>
            <a:spLocks noGrp="1" noChangeArrowheads="1"/>
          </p:cNvSpPr>
          <p:nvPr>
            <p:ph type="body" idx="1"/>
          </p:nvPr>
        </p:nvSpPr>
        <p:spPr/>
        <p:txBody>
          <a:bodyPr/>
          <a:lstStyle/>
          <a:p>
            <a:r>
              <a:rPr lang="en-GB"/>
              <a:t>Roughly 60% of costs are development costs, 40% are testing costs. For custom software, evolution costs often exceed development costs.</a:t>
            </a:r>
          </a:p>
          <a:p>
            <a:r>
              <a:rPr lang="en-GB"/>
              <a:t>Costs vary depending on the type of system being developed and the requirements of system attributes such as performance and system reliability.</a:t>
            </a:r>
          </a:p>
          <a:p>
            <a:r>
              <a:rPr lang="en-GB"/>
              <a:t>Distribution of costs depends on the development model that is used.</a:t>
            </a:r>
          </a:p>
        </p:txBody>
      </p:sp>
    </p:spTree>
    <p:extLst>
      <p:ext uri="{BB962C8B-B14F-4D97-AF65-F5344CB8AC3E}">
        <p14:creationId xmlns:p14="http://schemas.microsoft.com/office/powerpoint/2010/main" val="28618241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1" name="Rectangle 7"/>
          <p:cNvSpPr>
            <a:spLocks noChangeArrowheads="1"/>
          </p:cNvSpPr>
          <p:nvPr/>
        </p:nvSpPr>
        <p:spPr bwMode="auto">
          <a:xfrm>
            <a:off x="1828800" y="1524000"/>
            <a:ext cx="5767754" cy="4876800"/>
          </a:xfrm>
          <a:prstGeom prst="rect">
            <a:avLst/>
          </a:prstGeom>
          <a:solidFill>
            <a:srgbClr val="DBFD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93186" name="Rectangle 2"/>
          <p:cNvSpPr>
            <a:spLocks noGrp="1" noChangeArrowheads="1"/>
          </p:cNvSpPr>
          <p:nvPr>
            <p:ph type="title"/>
          </p:nvPr>
        </p:nvSpPr>
        <p:spPr>
          <a:xfrm>
            <a:off x="457200" y="188640"/>
            <a:ext cx="8229600" cy="1143000"/>
          </a:xfrm>
        </p:spPr>
        <p:txBody>
          <a:bodyPr/>
          <a:lstStyle/>
          <a:p>
            <a:r>
              <a:rPr lang="en-US" dirty="0"/>
              <a:t>Activity cost distribution</a:t>
            </a:r>
          </a:p>
        </p:txBody>
      </p:sp>
      <p:pic>
        <p:nvPicPr>
          <p:cNvPr id="93188" name="Picture 4" descr="1.2 Development cost di.eps                                    000231B6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0492" y="1524000"/>
            <a:ext cx="5064369" cy="4883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02972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6" name="Rectangle 6"/>
          <p:cNvSpPr>
            <a:spLocks noChangeArrowheads="1"/>
          </p:cNvSpPr>
          <p:nvPr/>
        </p:nvSpPr>
        <p:spPr bwMode="auto">
          <a:xfrm>
            <a:off x="562708" y="2667000"/>
            <a:ext cx="8088923" cy="2057400"/>
          </a:xfrm>
          <a:prstGeom prst="rect">
            <a:avLst/>
          </a:prstGeom>
          <a:solidFill>
            <a:srgbClr val="DBFD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07522" name="Rectangle 2"/>
          <p:cNvSpPr>
            <a:spLocks noGrp="1" noChangeArrowheads="1"/>
          </p:cNvSpPr>
          <p:nvPr>
            <p:ph type="title"/>
          </p:nvPr>
        </p:nvSpPr>
        <p:spPr>
          <a:noFill/>
        </p:spPr>
        <p:txBody>
          <a:bodyPr anchor="ctr"/>
          <a:lstStyle/>
          <a:p>
            <a:r>
              <a:rPr lang="en-US"/>
              <a:t>Product development costs</a:t>
            </a:r>
          </a:p>
        </p:txBody>
      </p:sp>
      <p:pic>
        <p:nvPicPr>
          <p:cNvPr id="107524" name="Picture 4" descr="1.3 Product-costs.eps                                          000231B6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4061" y="3048001"/>
            <a:ext cx="7596554" cy="1146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38690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4"/>
          <p:cNvSpPr>
            <a:spLocks noGrp="1" noChangeArrowheads="1"/>
          </p:cNvSpPr>
          <p:nvPr>
            <p:ph type="title"/>
          </p:nvPr>
        </p:nvSpPr>
        <p:spPr>
          <a:noFill/>
        </p:spPr>
        <p:txBody>
          <a:bodyPr anchor="ctr"/>
          <a:lstStyle/>
          <a:p>
            <a:r>
              <a:rPr lang="en-GB" sz="3200"/>
              <a:t>What are software engineering methods?</a:t>
            </a:r>
            <a:endParaRPr lang="en-GB"/>
          </a:p>
        </p:txBody>
      </p:sp>
      <p:sp>
        <p:nvSpPr>
          <p:cNvPr id="77829" name="Rectangle 5"/>
          <p:cNvSpPr>
            <a:spLocks noGrp="1" noChangeArrowheads="1"/>
          </p:cNvSpPr>
          <p:nvPr>
            <p:ph type="body" idx="1"/>
          </p:nvPr>
        </p:nvSpPr>
        <p:spPr/>
        <p:txBody>
          <a:bodyPr/>
          <a:lstStyle/>
          <a:p>
            <a:pPr>
              <a:lnSpc>
                <a:spcPct val="90000"/>
              </a:lnSpc>
            </a:pPr>
            <a:r>
              <a:rPr lang="en-GB" sz="2400"/>
              <a:t>Structured approaches to software development which include system models, notations, rules, design advice and process guidance.</a:t>
            </a:r>
          </a:p>
          <a:p>
            <a:pPr>
              <a:lnSpc>
                <a:spcPct val="90000"/>
              </a:lnSpc>
            </a:pPr>
            <a:r>
              <a:rPr lang="en-GB" sz="2400"/>
              <a:t>Model descriptions	</a:t>
            </a:r>
          </a:p>
          <a:p>
            <a:pPr lvl="1">
              <a:lnSpc>
                <a:spcPct val="90000"/>
              </a:lnSpc>
            </a:pPr>
            <a:r>
              <a:rPr lang="en-GB" sz="2000"/>
              <a:t>Descriptions of graphical models which should be produced;</a:t>
            </a:r>
          </a:p>
          <a:p>
            <a:pPr>
              <a:lnSpc>
                <a:spcPct val="90000"/>
              </a:lnSpc>
            </a:pPr>
            <a:r>
              <a:rPr lang="en-GB" sz="2400"/>
              <a:t>Rules</a:t>
            </a:r>
          </a:p>
          <a:p>
            <a:pPr lvl="1">
              <a:lnSpc>
                <a:spcPct val="90000"/>
              </a:lnSpc>
            </a:pPr>
            <a:r>
              <a:rPr lang="en-GB" sz="2000"/>
              <a:t>Constraints applied to system models;</a:t>
            </a:r>
          </a:p>
          <a:p>
            <a:pPr>
              <a:lnSpc>
                <a:spcPct val="90000"/>
              </a:lnSpc>
            </a:pPr>
            <a:r>
              <a:rPr lang="en-GB" sz="2400"/>
              <a:t>Recommendations</a:t>
            </a:r>
          </a:p>
          <a:p>
            <a:pPr lvl="1">
              <a:lnSpc>
                <a:spcPct val="90000"/>
              </a:lnSpc>
            </a:pPr>
            <a:r>
              <a:rPr lang="en-GB" sz="2000"/>
              <a:t>Advice on good design practice;</a:t>
            </a:r>
          </a:p>
          <a:p>
            <a:pPr>
              <a:lnSpc>
                <a:spcPct val="90000"/>
              </a:lnSpc>
            </a:pPr>
            <a:r>
              <a:rPr lang="en-GB" sz="2400"/>
              <a:t>Process guidance</a:t>
            </a:r>
          </a:p>
          <a:p>
            <a:pPr lvl="1">
              <a:lnSpc>
                <a:spcPct val="90000"/>
              </a:lnSpc>
            </a:pPr>
            <a:r>
              <a:rPr lang="en-GB" sz="2000"/>
              <a:t>What activities to follow.</a:t>
            </a:r>
          </a:p>
        </p:txBody>
      </p:sp>
    </p:spTree>
    <p:extLst>
      <p:ext uri="{BB962C8B-B14F-4D97-AF65-F5344CB8AC3E}">
        <p14:creationId xmlns:p14="http://schemas.microsoft.com/office/powerpoint/2010/main" val="35810812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Grp="1" noChangeArrowheads="1"/>
          </p:cNvSpPr>
          <p:nvPr>
            <p:ph type="title"/>
          </p:nvPr>
        </p:nvSpPr>
        <p:spPr/>
        <p:txBody>
          <a:bodyPr/>
          <a:lstStyle/>
          <a:p>
            <a:r>
              <a:rPr lang="en-GB" sz="3200"/>
              <a:t>What is CASE (Computer-Aided Software Engineering)</a:t>
            </a:r>
            <a:endParaRPr lang="en-GB"/>
          </a:p>
        </p:txBody>
      </p:sp>
      <p:sp>
        <p:nvSpPr>
          <p:cNvPr id="78853" name="Rectangle 5"/>
          <p:cNvSpPr>
            <a:spLocks noGrp="1" noChangeArrowheads="1"/>
          </p:cNvSpPr>
          <p:nvPr>
            <p:ph type="body" idx="1"/>
          </p:nvPr>
        </p:nvSpPr>
        <p:spPr/>
        <p:txBody>
          <a:bodyPr/>
          <a:lstStyle/>
          <a:p>
            <a:r>
              <a:rPr lang="en-GB" sz="2400"/>
              <a:t>Software systems that are intended to provide automated support for software process activities. </a:t>
            </a:r>
          </a:p>
          <a:p>
            <a:r>
              <a:rPr lang="en-GB" sz="2400"/>
              <a:t>CASE systems are often used for method support.</a:t>
            </a:r>
          </a:p>
          <a:p>
            <a:r>
              <a:rPr lang="en-GB" sz="2400"/>
              <a:t>Upper-CASE</a:t>
            </a:r>
          </a:p>
          <a:p>
            <a:pPr lvl="1"/>
            <a:r>
              <a:rPr lang="en-GB" sz="2000"/>
              <a:t>Tools to support the early process activities of requirements and design;</a:t>
            </a:r>
          </a:p>
          <a:p>
            <a:r>
              <a:rPr lang="en-GB" sz="2400"/>
              <a:t>Lower-CASE</a:t>
            </a:r>
          </a:p>
          <a:p>
            <a:pPr lvl="1"/>
            <a:r>
              <a:rPr lang="en-GB" sz="2000"/>
              <a:t>Tools to support later activities such as programming, debugging and testing.</a:t>
            </a:r>
          </a:p>
        </p:txBody>
      </p:sp>
    </p:spTree>
    <p:extLst>
      <p:ext uri="{BB962C8B-B14F-4D97-AF65-F5344CB8AC3E}">
        <p14:creationId xmlns:p14="http://schemas.microsoft.com/office/powerpoint/2010/main" val="6197940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4"/>
          <p:cNvSpPr>
            <a:spLocks noGrp="1" noChangeArrowheads="1"/>
          </p:cNvSpPr>
          <p:nvPr>
            <p:ph type="title"/>
          </p:nvPr>
        </p:nvSpPr>
        <p:spPr>
          <a:noFill/>
        </p:spPr>
        <p:txBody>
          <a:bodyPr anchor="ctr"/>
          <a:lstStyle/>
          <a:p>
            <a:r>
              <a:rPr lang="en-GB" sz="3200"/>
              <a:t>What are the attributes of good software?</a:t>
            </a:r>
            <a:endParaRPr lang="en-GB"/>
          </a:p>
        </p:txBody>
      </p:sp>
      <p:sp>
        <p:nvSpPr>
          <p:cNvPr id="79877" name="Rectangle 5"/>
          <p:cNvSpPr>
            <a:spLocks noGrp="1" noChangeArrowheads="1"/>
          </p:cNvSpPr>
          <p:nvPr>
            <p:ph type="body" idx="1"/>
          </p:nvPr>
        </p:nvSpPr>
        <p:spPr/>
        <p:txBody>
          <a:bodyPr>
            <a:normAutofit lnSpcReduction="10000"/>
          </a:bodyPr>
          <a:lstStyle/>
          <a:p>
            <a:pPr>
              <a:lnSpc>
                <a:spcPct val="90000"/>
              </a:lnSpc>
            </a:pPr>
            <a:r>
              <a:rPr lang="en-GB" sz="2400"/>
              <a:t>The software should deliver the required functionality and performance to the user and should be maintainable, dependable and acceptable.</a:t>
            </a:r>
          </a:p>
          <a:p>
            <a:pPr>
              <a:lnSpc>
                <a:spcPct val="90000"/>
              </a:lnSpc>
            </a:pPr>
            <a:r>
              <a:rPr lang="en-GB" sz="2400"/>
              <a:t>Maintainability</a:t>
            </a:r>
          </a:p>
          <a:p>
            <a:pPr lvl="1">
              <a:lnSpc>
                <a:spcPct val="90000"/>
              </a:lnSpc>
            </a:pPr>
            <a:r>
              <a:rPr lang="en-GB" sz="2000"/>
              <a:t>Software must evolve to meet changing needs;</a:t>
            </a:r>
          </a:p>
          <a:p>
            <a:pPr>
              <a:lnSpc>
                <a:spcPct val="90000"/>
              </a:lnSpc>
            </a:pPr>
            <a:r>
              <a:rPr lang="en-GB" sz="2400"/>
              <a:t>Dependability</a:t>
            </a:r>
          </a:p>
          <a:p>
            <a:pPr lvl="1">
              <a:lnSpc>
                <a:spcPct val="90000"/>
              </a:lnSpc>
            </a:pPr>
            <a:r>
              <a:rPr lang="en-GB" sz="2000"/>
              <a:t>Software must be trustworthy;</a:t>
            </a:r>
          </a:p>
          <a:p>
            <a:pPr>
              <a:lnSpc>
                <a:spcPct val="90000"/>
              </a:lnSpc>
            </a:pPr>
            <a:r>
              <a:rPr lang="en-GB" sz="2400"/>
              <a:t>Efficiency</a:t>
            </a:r>
          </a:p>
          <a:p>
            <a:pPr lvl="1">
              <a:lnSpc>
                <a:spcPct val="90000"/>
              </a:lnSpc>
            </a:pPr>
            <a:r>
              <a:rPr lang="en-GB" sz="2000"/>
              <a:t>Software should not make wasteful use of system resources;</a:t>
            </a:r>
          </a:p>
          <a:p>
            <a:pPr>
              <a:lnSpc>
                <a:spcPct val="90000"/>
              </a:lnSpc>
            </a:pPr>
            <a:r>
              <a:rPr lang="en-GB" sz="2400"/>
              <a:t>Acceptability</a:t>
            </a:r>
          </a:p>
          <a:p>
            <a:pPr lvl="1">
              <a:lnSpc>
                <a:spcPct val="90000"/>
              </a:lnSpc>
            </a:pPr>
            <a:r>
              <a:rPr lang="en-GB" sz="2000"/>
              <a:t>Software must accepted by the users for which it was designed. This means it must be understandable, usable and compatible with other systems.</a:t>
            </a:r>
          </a:p>
        </p:txBody>
      </p:sp>
    </p:spTree>
    <p:extLst>
      <p:ext uri="{BB962C8B-B14F-4D97-AF65-F5344CB8AC3E}">
        <p14:creationId xmlns:p14="http://schemas.microsoft.com/office/powerpoint/2010/main" val="29539236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4"/>
          <p:cNvSpPr>
            <a:spLocks noGrp="1" noChangeArrowheads="1"/>
          </p:cNvSpPr>
          <p:nvPr>
            <p:ph type="title"/>
          </p:nvPr>
        </p:nvSpPr>
        <p:spPr/>
        <p:txBody>
          <a:bodyPr/>
          <a:lstStyle/>
          <a:p>
            <a:r>
              <a:rPr lang="en-GB" sz="3200"/>
              <a:t>What are the key challenges facing software engineering?</a:t>
            </a:r>
            <a:endParaRPr lang="en-GB"/>
          </a:p>
        </p:txBody>
      </p:sp>
      <p:sp>
        <p:nvSpPr>
          <p:cNvPr id="69637" name="Rectangle 5"/>
          <p:cNvSpPr>
            <a:spLocks noGrp="1" noChangeArrowheads="1"/>
          </p:cNvSpPr>
          <p:nvPr>
            <p:ph type="body" idx="1"/>
          </p:nvPr>
        </p:nvSpPr>
        <p:spPr/>
        <p:txBody>
          <a:bodyPr/>
          <a:lstStyle/>
          <a:p>
            <a:r>
              <a:rPr lang="en-GB" sz="2400"/>
              <a:t>Heterogeneity, delivery and trust.</a:t>
            </a:r>
          </a:p>
          <a:p>
            <a:r>
              <a:rPr lang="en-GB" sz="2400"/>
              <a:t>Heterogeneity</a:t>
            </a:r>
          </a:p>
          <a:p>
            <a:pPr lvl="1"/>
            <a:r>
              <a:rPr lang="en-GB" sz="2000"/>
              <a:t>Developing techniques for building software that can cope with heterogeneous platforms and execution environments;</a:t>
            </a:r>
          </a:p>
          <a:p>
            <a:r>
              <a:rPr lang="en-GB" sz="2400"/>
              <a:t>Delivery</a:t>
            </a:r>
          </a:p>
          <a:p>
            <a:pPr lvl="1"/>
            <a:r>
              <a:rPr lang="en-GB" sz="2000"/>
              <a:t>Developing techniques that lead to faster delivery of software;</a:t>
            </a:r>
          </a:p>
          <a:p>
            <a:r>
              <a:rPr lang="en-GB" sz="2400"/>
              <a:t>Trust</a:t>
            </a:r>
          </a:p>
          <a:p>
            <a:pPr lvl="1"/>
            <a:r>
              <a:rPr lang="en-GB" sz="2000"/>
              <a:t>Developing techniques that demonstrate that software can be trusted by its users.</a:t>
            </a:r>
          </a:p>
        </p:txBody>
      </p:sp>
    </p:spTree>
    <p:extLst>
      <p:ext uri="{BB962C8B-B14F-4D97-AF65-F5344CB8AC3E}">
        <p14:creationId xmlns:p14="http://schemas.microsoft.com/office/powerpoint/2010/main" val="40541375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a:xfrm>
            <a:off x="474785" y="711225"/>
            <a:ext cx="8192966" cy="917575"/>
          </a:xfrm>
          <a:noFill/>
        </p:spPr>
        <p:txBody>
          <a:bodyPr anchor="ctr">
            <a:normAutofit fontScale="90000"/>
          </a:bodyPr>
          <a:lstStyle/>
          <a:p>
            <a:r>
              <a:rPr lang="en-GB" dirty="0"/>
              <a:t>Professional and ethical responsibility</a:t>
            </a:r>
          </a:p>
        </p:txBody>
      </p:sp>
      <p:sp>
        <p:nvSpPr>
          <p:cNvPr id="80901" name="Rectangle 5"/>
          <p:cNvSpPr>
            <a:spLocks noGrp="1" noChangeArrowheads="1"/>
          </p:cNvSpPr>
          <p:nvPr>
            <p:ph type="body" idx="1"/>
          </p:nvPr>
        </p:nvSpPr>
        <p:spPr/>
        <p:txBody>
          <a:bodyPr/>
          <a:lstStyle/>
          <a:p>
            <a:r>
              <a:rPr lang="en-GB"/>
              <a:t>Software engineering involves wider responsibilities than simply the application of technical skills.</a:t>
            </a:r>
          </a:p>
          <a:p>
            <a:r>
              <a:rPr lang="en-GB"/>
              <a:t>Software engineers must behave in an honest and ethically responsible way if they are to be respected as professionals.</a:t>
            </a:r>
          </a:p>
          <a:p>
            <a:r>
              <a:rPr lang="en-GB"/>
              <a:t>Ethical behaviour is more than simply upholding the law.</a:t>
            </a:r>
          </a:p>
        </p:txBody>
      </p:sp>
    </p:spTree>
    <p:extLst>
      <p:ext uri="{BB962C8B-B14F-4D97-AF65-F5344CB8AC3E}">
        <p14:creationId xmlns:p14="http://schemas.microsoft.com/office/powerpoint/2010/main" val="29238156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4"/>
          <p:cNvSpPr>
            <a:spLocks noGrp="1" noChangeArrowheads="1"/>
          </p:cNvSpPr>
          <p:nvPr>
            <p:ph type="title"/>
          </p:nvPr>
        </p:nvSpPr>
        <p:spPr>
          <a:noFill/>
        </p:spPr>
        <p:txBody>
          <a:bodyPr anchor="ctr">
            <a:normAutofit fontScale="90000"/>
          </a:bodyPr>
          <a:lstStyle/>
          <a:p>
            <a:r>
              <a:rPr lang="en-GB"/>
              <a:t>Issues of professional responsibility</a:t>
            </a:r>
          </a:p>
        </p:txBody>
      </p:sp>
      <p:sp>
        <p:nvSpPr>
          <p:cNvPr id="81925" name="Rectangle 5"/>
          <p:cNvSpPr>
            <a:spLocks noGrp="1" noChangeArrowheads="1"/>
          </p:cNvSpPr>
          <p:nvPr>
            <p:ph type="body" idx="1"/>
          </p:nvPr>
        </p:nvSpPr>
        <p:spPr/>
        <p:txBody>
          <a:bodyPr/>
          <a:lstStyle/>
          <a:p>
            <a:pPr>
              <a:lnSpc>
                <a:spcPct val="90000"/>
              </a:lnSpc>
            </a:pPr>
            <a:r>
              <a:rPr lang="en-GB"/>
              <a:t>Confidentiality </a:t>
            </a:r>
          </a:p>
          <a:p>
            <a:pPr lvl="1">
              <a:lnSpc>
                <a:spcPct val="90000"/>
              </a:lnSpc>
            </a:pPr>
            <a:r>
              <a:rPr lang="en-GB"/>
              <a:t>Engineers should normally respect the confidentiality of their employers or clients irrespective of whether or not a formal confidentiality agreement has been signed.</a:t>
            </a:r>
          </a:p>
          <a:p>
            <a:pPr>
              <a:lnSpc>
                <a:spcPct val="90000"/>
              </a:lnSpc>
            </a:pPr>
            <a:r>
              <a:rPr lang="en-GB"/>
              <a:t>Competence </a:t>
            </a:r>
          </a:p>
          <a:p>
            <a:pPr lvl="1">
              <a:lnSpc>
                <a:spcPct val="90000"/>
              </a:lnSpc>
            </a:pPr>
            <a:r>
              <a:rPr lang="en-GB"/>
              <a:t>Engineers should not misrepresent their level of competence. They should not knowingly accept work which is outwith their competence.</a:t>
            </a:r>
          </a:p>
          <a:p>
            <a:pPr>
              <a:lnSpc>
                <a:spcPct val="90000"/>
              </a:lnSpc>
            </a:pPr>
            <a:endParaRPr lang="en-GB"/>
          </a:p>
        </p:txBody>
      </p:sp>
    </p:spTree>
    <p:extLst>
      <p:ext uri="{BB962C8B-B14F-4D97-AF65-F5344CB8AC3E}">
        <p14:creationId xmlns:p14="http://schemas.microsoft.com/office/powerpoint/2010/main" val="1494550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Software Engineering?</a:t>
            </a:r>
            <a:endParaRPr lang="bg-BG" dirty="0"/>
          </a:p>
        </p:txBody>
      </p:sp>
      <p:sp>
        <p:nvSpPr>
          <p:cNvPr id="3" name="Content Placeholder 2"/>
          <p:cNvSpPr>
            <a:spLocks noGrp="1"/>
          </p:cNvSpPr>
          <p:nvPr>
            <p:ph idx="1"/>
          </p:nvPr>
        </p:nvSpPr>
        <p:spPr/>
        <p:txBody>
          <a:bodyPr/>
          <a:lstStyle/>
          <a:p>
            <a:endParaRPr lang="en-US" dirty="0" smtClean="0"/>
          </a:p>
          <a:p>
            <a:r>
              <a:rPr lang="en-US" dirty="0" smtClean="0"/>
              <a:t>Involves </a:t>
            </a:r>
            <a:r>
              <a:rPr lang="en-US" dirty="0"/>
              <a:t>whole development cycle</a:t>
            </a:r>
          </a:p>
          <a:p>
            <a:pPr lvl="1"/>
            <a:r>
              <a:rPr lang="en-US" dirty="0" smtClean="0"/>
              <a:t>Implementation </a:t>
            </a:r>
            <a:r>
              <a:rPr lang="en-US" dirty="0"/>
              <a:t>of a process </a:t>
            </a:r>
            <a:r>
              <a:rPr lang="en-US" dirty="0" smtClean="0"/>
              <a:t>that guarantees </a:t>
            </a:r>
            <a:r>
              <a:rPr lang="en-US" dirty="0"/>
              <a:t>good results</a:t>
            </a:r>
          </a:p>
          <a:p>
            <a:r>
              <a:rPr lang="en-US" dirty="0" smtClean="0"/>
              <a:t>Break </a:t>
            </a:r>
            <a:r>
              <a:rPr lang="en-US" dirty="0"/>
              <a:t>down problems and solve them</a:t>
            </a:r>
          </a:p>
          <a:p>
            <a:pPr lvl="1"/>
            <a:r>
              <a:rPr lang="en-US" dirty="0" smtClean="0"/>
              <a:t>Test</a:t>
            </a:r>
            <a:r>
              <a:rPr lang="en-US" dirty="0"/>
              <a:t>, revise and try</a:t>
            </a:r>
          </a:p>
          <a:p>
            <a:pPr lvl="1"/>
            <a:r>
              <a:rPr lang="en-US" dirty="0" smtClean="0"/>
              <a:t>Design</a:t>
            </a:r>
            <a:r>
              <a:rPr lang="en-US" dirty="0"/>
              <a:t>, create, test, iterate</a:t>
            </a:r>
          </a:p>
          <a:p>
            <a:pPr lvl="1"/>
            <a:r>
              <a:rPr lang="en-US" dirty="0" smtClean="0"/>
              <a:t>Design </a:t>
            </a:r>
            <a:r>
              <a:rPr lang="en-US" dirty="0"/>
              <a:t>for errors &amp; compensate</a:t>
            </a:r>
            <a:endParaRPr lang="bg-BG" dirty="0"/>
          </a:p>
        </p:txBody>
      </p:sp>
    </p:spTree>
    <p:extLst>
      <p:ext uri="{BB962C8B-B14F-4D97-AF65-F5344CB8AC3E}">
        <p14:creationId xmlns:p14="http://schemas.microsoft.com/office/powerpoint/2010/main" val="2027010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4"/>
          <p:cNvSpPr>
            <a:spLocks noGrp="1" noChangeArrowheads="1"/>
          </p:cNvSpPr>
          <p:nvPr>
            <p:ph type="title"/>
          </p:nvPr>
        </p:nvSpPr>
        <p:spPr/>
        <p:txBody>
          <a:bodyPr>
            <a:normAutofit fontScale="90000"/>
          </a:bodyPr>
          <a:lstStyle/>
          <a:p>
            <a:r>
              <a:rPr lang="en-GB"/>
              <a:t>Issues of professional responsibility</a:t>
            </a:r>
          </a:p>
        </p:txBody>
      </p:sp>
      <p:sp>
        <p:nvSpPr>
          <p:cNvPr id="83973" name="Rectangle 5"/>
          <p:cNvSpPr>
            <a:spLocks noGrp="1" noChangeArrowheads="1"/>
          </p:cNvSpPr>
          <p:nvPr>
            <p:ph type="body" idx="1"/>
          </p:nvPr>
        </p:nvSpPr>
        <p:spPr/>
        <p:txBody>
          <a:bodyPr/>
          <a:lstStyle/>
          <a:p>
            <a:r>
              <a:rPr lang="en-GB" sz="2400"/>
              <a:t>Intellectual property rights </a:t>
            </a:r>
          </a:p>
          <a:p>
            <a:pPr lvl="1"/>
            <a:r>
              <a:rPr lang="en-GB" sz="2000"/>
              <a:t>Engineers should be aware of local laws governing the use of intellectual property such as patents, copyright, etc. They should be careful to ensure that the intellectual property of employers and clients is protected.</a:t>
            </a:r>
          </a:p>
          <a:p>
            <a:r>
              <a:rPr lang="en-GB" sz="2400"/>
              <a:t>Computer misuse </a:t>
            </a:r>
          </a:p>
          <a:p>
            <a:pPr lvl="1"/>
            <a:r>
              <a:rPr lang="en-GB" sz="2000"/>
              <a:t>Software engineers should not use their technical skills to misuse other people’s computers. Computer misuse ranges from relatively trivial (game playing on an employer’s machine, say) to extremely serious (dissemination of viruses). </a:t>
            </a:r>
          </a:p>
        </p:txBody>
      </p:sp>
    </p:spTree>
    <p:extLst>
      <p:ext uri="{BB962C8B-B14F-4D97-AF65-F5344CB8AC3E}">
        <p14:creationId xmlns:p14="http://schemas.microsoft.com/office/powerpoint/2010/main" val="16376548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4"/>
          <p:cNvSpPr>
            <a:spLocks noGrp="1" noChangeArrowheads="1"/>
          </p:cNvSpPr>
          <p:nvPr>
            <p:ph type="title"/>
          </p:nvPr>
        </p:nvSpPr>
        <p:spPr/>
        <p:txBody>
          <a:bodyPr/>
          <a:lstStyle/>
          <a:p>
            <a:r>
              <a:rPr lang="en-GB"/>
              <a:t>ACM/IEEE Code of Ethics</a:t>
            </a:r>
          </a:p>
        </p:txBody>
      </p:sp>
      <p:sp>
        <p:nvSpPr>
          <p:cNvPr id="82949" name="Rectangle 5"/>
          <p:cNvSpPr>
            <a:spLocks noGrp="1" noChangeArrowheads="1"/>
          </p:cNvSpPr>
          <p:nvPr>
            <p:ph type="body" idx="1"/>
          </p:nvPr>
        </p:nvSpPr>
        <p:spPr/>
        <p:txBody>
          <a:bodyPr/>
          <a:lstStyle/>
          <a:p>
            <a:pPr>
              <a:lnSpc>
                <a:spcPct val="90000"/>
              </a:lnSpc>
            </a:pPr>
            <a:r>
              <a:rPr lang="en-GB"/>
              <a:t>The professional societies in the US have cooperated to produce a code of ethical practice.</a:t>
            </a:r>
          </a:p>
          <a:p>
            <a:pPr>
              <a:lnSpc>
                <a:spcPct val="90000"/>
              </a:lnSpc>
            </a:pPr>
            <a:r>
              <a:rPr lang="en-GB"/>
              <a:t>Members of these organisations sign up to the code of practice when they join.</a:t>
            </a:r>
          </a:p>
          <a:p>
            <a:pPr>
              <a:lnSpc>
                <a:spcPct val="90000"/>
              </a:lnSpc>
            </a:pPr>
            <a:r>
              <a:rPr lang="en-GB"/>
              <a:t>The Code contains eight Principles related to the behaviour of and decisions made by professional software engineers, including practitioners, educators, managers, supervisors and policy makers, as well as trainees and students of the profession. </a:t>
            </a:r>
          </a:p>
        </p:txBody>
      </p:sp>
    </p:spTree>
    <p:extLst>
      <p:ext uri="{BB962C8B-B14F-4D97-AF65-F5344CB8AC3E}">
        <p14:creationId xmlns:p14="http://schemas.microsoft.com/office/powerpoint/2010/main" val="5936746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Grp="1" noChangeArrowheads="1"/>
          </p:cNvSpPr>
          <p:nvPr>
            <p:ph type="title"/>
          </p:nvPr>
        </p:nvSpPr>
        <p:spPr/>
        <p:txBody>
          <a:bodyPr/>
          <a:lstStyle/>
          <a:p>
            <a:r>
              <a:rPr lang="en-GB"/>
              <a:t>Code of ethics - preamble</a:t>
            </a:r>
          </a:p>
        </p:txBody>
      </p:sp>
      <p:sp>
        <p:nvSpPr>
          <p:cNvPr id="84997" name="Rectangle 5"/>
          <p:cNvSpPr>
            <a:spLocks noGrp="1" noChangeArrowheads="1"/>
          </p:cNvSpPr>
          <p:nvPr>
            <p:ph type="body" idx="1"/>
          </p:nvPr>
        </p:nvSpPr>
        <p:spPr/>
        <p:txBody>
          <a:bodyPr/>
          <a:lstStyle/>
          <a:p>
            <a:pPr>
              <a:lnSpc>
                <a:spcPct val="90000"/>
              </a:lnSpc>
            </a:pPr>
            <a:r>
              <a:rPr lang="en-GB" sz="2400"/>
              <a:t>Preamble</a:t>
            </a:r>
          </a:p>
          <a:p>
            <a:pPr lvl="1">
              <a:lnSpc>
                <a:spcPct val="90000"/>
              </a:lnSpc>
            </a:pPr>
            <a:r>
              <a:rPr lang="en-GB" sz="2000"/>
              <a:t>The short version of the code summarizes aspirations at a high level of the abstraction; the clauses that are included in the full version give examples and details of how these aspirations change the way we act as software engineering professionals. Without the aspirations, the details can become legalistic and tedious; without the details, the aspirations can become high sounding but empty; together, the aspirations and the details form a cohesive code.</a:t>
            </a:r>
          </a:p>
          <a:p>
            <a:pPr lvl="1">
              <a:lnSpc>
                <a:spcPct val="90000"/>
              </a:lnSpc>
            </a:pPr>
            <a:r>
              <a:rPr lang="en-GB" sz="2000"/>
              <a:t>Software engineers shall commit themselves to making the analysis, specification, design, development, testing and maintenance of software a beneficial and respected profession. In accordance with their commitment to the health, safety and welfare of the public, software engineers shall adhere to the following Eight Principles:</a:t>
            </a:r>
          </a:p>
          <a:p>
            <a:pPr>
              <a:lnSpc>
                <a:spcPct val="90000"/>
              </a:lnSpc>
            </a:pPr>
            <a:endParaRPr lang="en-GB" sz="2400"/>
          </a:p>
        </p:txBody>
      </p:sp>
    </p:spTree>
    <p:extLst>
      <p:ext uri="{BB962C8B-B14F-4D97-AF65-F5344CB8AC3E}">
        <p14:creationId xmlns:p14="http://schemas.microsoft.com/office/powerpoint/2010/main" val="15312344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4"/>
          <p:cNvSpPr>
            <a:spLocks noGrp="1" noChangeArrowheads="1"/>
          </p:cNvSpPr>
          <p:nvPr>
            <p:ph type="title"/>
          </p:nvPr>
        </p:nvSpPr>
        <p:spPr/>
        <p:txBody>
          <a:bodyPr/>
          <a:lstStyle/>
          <a:p>
            <a:r>
              <a:rPr lang="en-GB"/>
              <a:t>Code of ethics - principles</a:t>
            </a:r>
          </a:p>
        </p:txBody>
      </p:sp>
      <p:sp>
        <p:nvSpPr>
          <p:cNvPr id="86021" name="Rectangle 5"/>
          <p:cNvSpPr>
            <a:spLocks noGrp="1" noChangeArrowheads="1"/>
          </p:cNvSpPr>
          <p:nvPr>
            <p:ph type="body" idx="1"/>
          </p:nvPr>
        </p:nvSpPr>
        <p:spPr/>
        <p:txBody>
          <a:bodyPr/>
          <a:lstStyle/>
          <a:p>
            <a:r>
              <a:rPr lang="en-GB" sz="2400"/>
              <a:t>PUBLIC  </a:t>
            </a:r>
          </a:p>
          <a:p>
            <a:pPr lvl="1"/>
            <a:r>
              <a:rPr lang="en-GB" sz="2000"/>
              <a:t>Software engineers shall act consistently with the public interest.</a:t>
            </a:r>
          </a:p>
          <a:p>
            <a:r>
              <a:rPr lang="en-GB" sz="2400"/>
              <a:t>CLIENT AND EMPLOYER </a:t>
            </a:r>
          </a:p>
          <a:p>
            <a:pPr lvl="1"/>
            <a:r>
              <a:rPr lang="en-GB" sz="2000"/>
              <a:t>Software engineers shall act in a manner that is in the best interests of their client and employer consistent with the public interest.</a:t>
            </a:r>
          </a:p>
          <a:p>
            <a:r>
              <a:rPr lang="en-GB" sz="2400"/>
              <a:t>PRODUCT </a:t>
            </a:r>
          </a:p>
          <a:p>
            <a:pPr lvl="1"/>
            <a:r>
              <a:rPr lang="en-GB" sz="2000"/>
              <a:t>Software engineers shall ensure that their products and related modifications meet the highest professional standards possible.</a:t>
            </a:r>
          </a:p>
        </p:txBody>
      </p:sp>
    </p:spTree>
    <p:extLst>
      <p:ext uri="{BB962C8B-B14F-4D97-AF65-F5344CB8AC3E}">
        <p14:creationId xmlns:p14="http://schemas.microsoft.com/office/powerpoint/2010/main" val="10924558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4"/>
          <p:cNvSpPr>
            <a:spLocks noGrp="1" noChangeArrowheads="1"/>
          </p:cNvSpPr>
          <p:nvPr>
            <p:ph type="title"/>
          </p:nvPr>
        </p:nvSpPr>
        <p:spPr>
          <a:noFill/>
        </p:spPr>
        <p:txBody>
          <a:bodyPr/>
          <a:lstStyle/>
          <a:p>
            <a:r>
              <a:rPr lang="en-GB"/>
              <a:t>Code of ethics - principles</a:t>
            </a:r>
          </a:p>
        </p:txBody>
      </p:sp>
      <p:sp>
        <p:nvSpPr>
          <p:cNvPr id="87045" name="Rectangle 5"/>
          <p:cNvSpPr>
            <a:spLocks noGrp="1" noChangeArrowheads="1"/>
          </p:cNvSpPr>
          <p:nvPr>
            <p:ph type="body" idx="1"/>
          </p:nvPr>
        </p:nvSpPr>
        <p:spPr/>
        <p:txBody>
          <a:bodyPr/>
          <a:lstStyle/>
          <a:p>
            <a:r>
              <a:rPr lang="en-GB" sz="2400"/>
              <a:t>JUDGMENT </a:t>
            </a:r>
          </a:p>
          <a:p>
            <a:pPr lvl="1"/>
            <a:r>
              <a:rPr lang="en-GB" sz="2000"/>
              <a:t>Software engineers shall maintain integrity and independence in their professional judgment.</a:t>
            </a:r>
          </a:p>
          <a:p>
            <a:r>
              <a:rPr lang="en-GB" sz="2400"/>
              <a:t>MANAGEMENT </a:t>
            </a:r>
          </a:p>
          <a:p>
            <a:pPr lvl="1"/>
            <a:r>
              <a:rPr lang="en-GB" sz="2000"/>
              <a:t>Software engineering managers and leaders shall subscribe to and promote an ethical approach to the management of software development and maintenance.</a:t>
            </a:r>
          </a:p>
          <a:p>
            <a:r>
              <a:rPr lang="en-GB" sz="2400"/>
              <a:t>PROFESSION </a:t>
            </a:r>
          </a:p>
          <a:p>
            <a:pPr lvl="1"/>
            <a:r>
              <a:rPr lang="en-GB" sz="2000"/>
              <a:t>Software engineers shall advance the integrity and reputation of the profession consistent with the public interest.</a:t>
            </a:r>
          </a:p>
          <a:p>
            <a:endParaRPr lang="en-GB" sz="2400"/>
          </a:p>
        </p:txBody>
      </p:sp>
    </p:spTree>
    <p:extLst>
      <p:ext uri="{BB962C8B-B14F-4D97-AF65-F5344CB8AC3E}">
        <p14:creationId xmlns:p14="http://schemas.microsoft.com/office/powerpoint/2010/main" val="11143873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4"/>
          <p:cNvSpPr>
            <a:spLocks noGrp="1" noChangeArrowheads="1"/>
          </p:cNvSpPr>
          <p:nvPr>
            <p:ph type="title"/>
          </p:nvPr>
        </p:nvSpPr>
        <p:spPr>
          <a:noFill/>
        </p:spPr>
        <p:txBody>
          <a:bodyPr/>
          <a:lstStyle/>
          <a:p>
            <a:r>
              <a:rPr lang="en-GB"/>
              <a:t>Code of ethics - principles</a:t>
            </a:r>
          </a:p>
        </p:txBody>
      </p:sp>
      <p:sp>
        <p:nvSpPr>
          <p:cNvPr id="88069" name="Rectangle 5"/>
          <p:cNvSpPr>
            <a:spLocks noGrp="1" noChangeArrowheads="1"/>
          </p:cNvSpPr>
          <p:nvPr>
            <p:ph type="body" idx="1"/>
          </p:nvPr>
        </p:nvSpPr>
        <p:spPr/>
        <p:txBody>
          <a:bodyPr/>
          <a:lstStyle/>
          <a:p>
            <a:r>
              <a:rPr lang="en-GB"/>
              <a:t>COLLEAGUES </a:t>
            </a:r>
          </a:p>
          <a:p>
            <a:pPr lvl="1"/>
            <a:r>
              <a:rPr lang="en-GB"/>
              <a:t>Software engineers shall be fair to and supportive of their colleagues.</a:t>
            </a:r>
          </a:p>
          <a:p>
            <a:r>
              <a:rPr lang="en-GB"/>
              <a:t>SELF </a:t>
            </a:r>
          </a:p>
          <a:p>
            <a:pPr lvl="1"/>
            <a:r>
              <a:rPr lang="en-GB"/>
              <a:t>Software engineers shall participate in lifelong learning regarding the practice of their profession and shall promote an ethical approach to the practice of the profession.</a:t>
            </a:r>
          </a:p>
        </p:txBody>
      </p:sp>
    </p:spTree>
    <p:extLst>
      <p:ext uri="{BB962C8B-B14F-4D97-AF65-F5344CB8AC3E}">
        <p14:creationId xmlns:p14="http://schemas.microsoft.com/office/powerpoint/2010/main" val="17484231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4"/>
          <p:cNvSpPr>
            <a:spLocks noGrp="1" noChangeArrowheads="1"/>
          </p:cNvSpPr>
          <p:nvPr>
            <p:ph type="title"/>
          </p:nvPr>
        </p:nvSpPr>
        <p:spPr/>
        <p:txBody>
          <a:bodyPr/>
          <a:lstStyle/>
          <a:p>
            <a:r>
              <a:rPr lang="en-GB"/>
              <a:t>Ethical dilemmas</a:t>
            </a:r>
          </a:p>
        </p:txBody>
      </p:sp>
      <p:sp>
        <p:nvSpPr>
          <p:cNvPr id="89093" name="Rectangle 5"/>
          <p:cNvSpPr>
            <a:spLocks noGrp="1" noChangeArrowheads="1"/>
          </p:cNvSpPr>
          <p:nvPr>
            <p:ph type="body" idx="1"/>
          </p:nvPr>
        </p:nvSpPr>
        <p:spPr/>
        <p:txBody>
          <a:bodyPr/>
          <a:lstStyle/>
          <a:p>
            <a:r>
              <a:rPr lang="en-GB"/>
              <a:t>Disagreement in principle with the policies of senior management.</a:t>
            </a:r>
          </a:p>
          <a:p>
            <a:r>
              <a:rPr lang="en-GB"/>
              <a:t>Your employer acts in an unethical way and releases a safety-critical system without finishing the testing of the system.</a:t>
            </a:r>
          </a:p>
          <a:p>
            <a:r>
              <a:rPr lang="en-GB"/>
              <a:t>Participation in the development of military weapons systems or nuclear systems.</a:t>
            </a:r>
          </a:p>
          <a:p>
            <a:endParaRPr lang="en-GB"/>
          </a:p>
        </p:txBody>
      </p:sp>
    </p:spTree>
    <p:extLst>
      <p:ext uri="{BB962C8B-B14F-4D97-AF65-F5344CB8AC3E}">
        <p14:creationId xmlns:p14="http://schemas.microsoft.com/office/powerpoint/2010/main" val="37935461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4"/>
          <p:cNvSpPr>
            <a:spLocks noGrp="1" noChangeArrowheads="1"/>
          </p:cNvSpPr>
          <p:nvPr>
            <p:ph type="title"/>
          </p:nvPr>
        </p:nvSpPr>
        <p:spPr/>
        <p:txBody>
          <a:bodyPr/>
          <a:lstStyle/>
          <a:p>
            <a:r>
              <a:rPr lang="en-GB"/>
              <a:t>Key points</a:t>
            </a:r>
          </a:p>
        </p:txBody>
      </p:sp>
      <p:sp>
        <p:nvSpPr>
          <p:cNvPr id="41989" name="Rectangle 5"/>
          <p:cNvSpPr>
            <a:spLocks noGrp="1" noChangeArrowheads="1"/>
          </p:cNvSpPr>
          <p:nvPr>
            <p:ph type="body" idx="1"/>
          </p:nvPr>
        </p:nvSpPr>
        <p:spPr/>
        <p:txBody>
          <a:bodyPr>
            <a:normAutofit lnSpcReduction="10000"/>
          </a:bodyPr>
          <a:lstStyle/>
          <a:p>
            <a:pPr>
              <a:lnSpc>
                <a:spcPct val="90000"/>
              </a:lnSpc>
            </a:pPr>
            <a:r>
              <a:rPr lang="en-GB" sz="2400"/>
              <a:t>Software engineering is an engineering discipline that is concerned with all aspects of software production.</a:t>
            </a:r>
          </a:p>
          <a:p>
            <a:pPr>
              <a:lnSpc>
                <a:spcPct val="90000"/>
              </a:lnSpc>
            </a:pPr>
            <a:r>
              <a:rPr lang="en-GB" sz="2400"/>
              <a:t>Software products consist of developed programs and associated documentation. Essential product attributes are maintainability, dependability, efficiency and usability.</a:t>
            </a:r>
          </a:p>
          <a:p>
            <a:pPr>
              <a:lnSpc>
                <a:spcPct val="90000"/>
              </a:lnSpc>
            </a:pPr>
            <a:r>
              <a:rPr lang="en-GB" sz="2400"/>
              <a:t>The software process consists of activities that are involved in developing software products. Basic activities are software specification, development, validation and evolution.</a:t>
            </a:r>
          </a:p>
          <a:p>
            <a:pPr>
              <a:lnSpc>
                <a:spcPct val="90000"/>
              </a:lnSpc>
            </a:pPr>
            <a:r>
              <a:rPr lang="en-GB" sz="2400"/>
              <a:t>Methods are organised ways of producing software. They include suggestions for the process to be followed, the notations to be used, rules governing the system descriptions which are produced and design guidelines.</a:t>
            </a:r>
          </a:p>
        </p:txBody>
      </p:sp>
    </p:spTree>
    <p:extLst>
      <p:ext uri="{BB962C8B-B14F-4D97-AF65-F5344CB8AC3E}">
        <p14:creationId xmlns:p14="http://schemas.microsoft.com/office/powerpoint/2010/main" val="711208433"/>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4"/>
          <p:cNvSpPr>
            <a:spLocks noGrp="1" noChangeArrowheads="1"/>
          </p:cNvSpPr>
          <p:nvPr>
            <p:ph type="title"/>
          </p:nvPr>
        </p:nvSpPr>
        <p:spPr/>
        <p:txBody>
          <a:bodyPr/>
          <a:lstStyle/>
          <a:p>
            <a:r>
              <a:rPr lang="en-GB"/>
              <a:t>Key points</a:t>
            </a:r>
          </a:p>
        </p:txBody>
      </p:sp>
      <p:sp>
        <p:nvSpPr>
          <p:cNvPr id="90117" name="Rectangle 5"/>
          <p:cNvSpPr>
            <a:spLocks noGrp="1" noChangeArrowheads="1"/>
          </p:cNvSpPr>
          <p:nvPr>
            <p:ph type="body" idx="1"/>
          </p:nvPr>
        </p:nvSpPr>
        <p:spPr/>
        <p:txBody>
          <a:bodyPr/>
          <a:lstStyle/>
          <a:p>
            <a:r>
              <a:rPr lang="en-GB" sz="2400"/>
              <a:t>CASE tools are software systems which are designed to support routine activities in the software process such as editing design diagrams, checking diagram consistency and keeping track of program tests which have been run.</a:t>
            </a:r>
          </a:p>
          <a:p>
            <a:r>
              <a:rPr lang="en-GB" sz="2400"/>
              <a:t>Software engineers have responsibilities to the engineering profession and society. They should not simply be concerned with technical issues.</a:t>
            </a:r>
          </a:p>
          <a:p>
            <a:r>
              <a:rPr lang="en-GB" sz="2400"/>
              <a:t>Professional societies publish codes of conduct which set out the standards of behaviour expected of their members.</a:t>
            </a:r>
          </a:p>
        </p:txBody>
      </p:sp>
    </p:spTree>
    <p:extLst>
      <p:ext uri="{BB962C8B-B14F-4D97-AF65-F5344CB8AC3E}">
        <p14:creationId xmlns:p14="http://schemas.microsoft.com/office/powerpoint/2010/main" val="42559062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Socio-technical Systems</a:t>
            </a:r>
            <a:endParaRPr lang="bg-BG" dirty="0"/>
          </a:p>
        </p:txBody>
      </p:sp>
      <p:sp>
        <p:nvSpPr>
          <p:cNvPr id="5" name="Text Placeholder 4"/>
          <p:cNvSpPr>
            <a:spLocks noGrp="1"/>
          </p:cNvSpPr>
          <p:nvPr>
            <p:ph type="body" idx="1"/>
          </p:nvPr>
        </p:nvSpPr>
        <p:spPr/>
        <p:txBody>
          <a:bodyPr/>
          <a:lstStyle/>
          <a:p>
            <a:endParaRPr lang="bg-BG"/>
          </a:p>
        </p:txBody>
      </p:sp>
    </p:spTree>
    <p:extLst>
      <p:ext uri="{BB962C8B-B14F-4D97-AF65-F5344CB8AC3E}">
        <p14:creationId xmlns:p14="http://schemas.microsoft.com/office/powerpoint/2010/main" val="716385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Software Engineering?</a:t>
            </a:r>
            <a:endParaRPr lang="bg-BG" dirty="0"/>
          </a:p>
        </p:txBody>
      </p:sp>
      <p:sp>
        <p:nvSpPr>
          <p:cNvPr id="3" name="Content Placeholder 2"/>
          <p:cNvSpPr>
            <a:spLocks noGrp="1"/>
          </p:cNvSpPr>
          <p:nvPr>
            <p:ph idx="1"/>
          </p:nvPr>
        </p:nvSpPr>
        <p:spPr/>
        <p:txBody>
          <a:bodyPr/>
          <a:lstStyle/>
          <a:p>
            <a:r>
              <a:rPr lang="en-US" dirty="0"/>
              <a:t>One definition (Mary Shaw)</a:t>
            </a:r>
          </a:p>
          <a:p>
            <a:pPr marL="274320" lvl="1" indent="0">
              <a:buNone/>
            </a:pPr>
            <a:endParaRPr lang="en-US" b="1" dirty="0" smtClean="0"/>
          </a:p>
          <a:p>
            <a:pPr marL="274320" lvl="1" indent="0">
              <a:buNone/>
            </a:pPr>
            <a:r>
              <a:rPr lang="en-US" b="1" dirty="0" smtClean="0"/>
              <a:t>Software </a:t>
            </a:r>
            <a:r>
              <a:rPr lang="en-US" b="1" dirty="0"/>
              <a:t>Engineering is</a:t>
            </a:r>
          </a:p>
          <a:p>
            <a:pPr lvl="1"/>
            <a:r>
              <a:rPr lang="en-US" dirty="0" smtClean="0"/>
              <a:t>the </a:t>
            </a:r>
            <a:r>
              <a:rPr lang="en-US" dirty="0"/>
              <a:t>branch of computer science</a:t>
            </a:r>
          </a:p>
          <a:p>
            <a:pPr lvl="1"/>
            <a:r>
              <a:rPr lang="en-US" dirty="0" smtClean="0"/>
              <a:t>that </a:t>
            </a:r>
            <a:r>
              <a:rPr lang="en-US" dirty="0"/>
              <a:t>creates practical, </a:t>
            </a:r>
            <a:r>
              <a:rPr lang="en-US" dirty="0" smtClean="0"/>
              <a:t>cost-effective solutions </a:t>
            </a:r>
            <a:r>
              <a:rPr lang="en-US" dirty="0"/>
              <a:t>to computing and </a:t>
            </a:r>
            <a:r>
              <a:rPr lang="en-US" dirty="0" smtClean="0"/>
              <a:t>information processing </a:t>
            </a:r>
            <a:r>
              <a:rPr lang="en-US" dirty="0"/>
              <a:t>problems,</a:t>
            </a:r>
          </a:p>
          <a:p>
            <a:pPr lvl="1"/>
            <a:r>
              <a:rPr lang="en-US" dirty="0" smtClean="0"/>
              <a:t>preferentially </a:t>
            </a:r>
            <a:r>
              <a:rPr lang="en-US" dirty="0"/>
              <a:t>by applying </a:t>
            </a:r>
            <a:r>
              <a:rPr lang="en-US" dirty="0" smtClean="0"/>
              <a:t>scientific knowledge</a:t>
            </a:r>
            <a:endParaRPr lang="en-US" dirty="0"/>
          </a:p>
          <a:p>
            <a:pPr lvl="1"/>
            <a:r>
              <a:rPr lang="en-US" dirty="0" smtClean="0"/>
              <a:t>developing </a:t>
            </a:r>
            <a:r>
              <a:rPr lang="en-US" dirty="0"/>
              <a:t>software systems in </a:t>
            </a:r>
            <a:r>
              <a:rPr lang="en-US" dirty="0" smtClean="0"/>
              <a:t>the service </a:t>
            </a:r>
            <a:r>
              <a:rPr lang="en-US" dirty="0"/>
              <a:t>of mankind.</a:t>
            </a:r>
            <a:endParaRPr lang="bg-BG" dirty="0"/>
          </a:p>
        </p:txBody>
      </p:sp>
    </p:spTree>
    <p:extLst>
      <p:ext uri="{BB962C8B-B14F-4D97-AF65-F5344CB8AC3E}">
        <p14:creationId xmlns:p14="http://schemas.microsoft.com/office/powerpoint/2010/main" val="11297716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noFill/>
          <a:ln/>
        </p:spPr>
        <p:txBody>
          <a:bodyPr/>
          <a:lstStyle/>
          <a:p>
            <a:r>
              <a:rPr lang="en-GB"/>
              <a:t>Objectives</a:t>
            </a:r>
          </a:p>
        </p:txBody>
      </p:sp>
      <p:sp>
        <p:nvSpPr>
          <p:cNvPr id="6147" name="Rectangle 3"/>
          <p:cNvSpPr>
            <a:spLocks noGrp="1" noChangeArrowheads="1"/>
          </p:cNvSpPr>
          <p:nvPr>
            <p:ph type="body" idx="1"/>
          </p:nvPr>
        </p:nvSpPr>
        <p:spPr>
          <a:noFill/>
          <a:ln/>
        </p:spPr>
        <p:txBody>
          <a:bodyPr/>
          <a:lstStyle/>
          <a:p>
            <a:r>
              <a:rPr lang="en-GB" sz="2400"/>
              <a:t>To explain what a socio-technical system is and the distinction between this and a computer-based system</a:t>
            </a:r>
          </a:p>
          <a:p>
            <a:r>
              <a:rPr lang="en-GB" sz="2400"/>
              <a:t>To introduce the concept of emergent system properties such as reliability and security</a:t>
            </a:r>
          </a:p>
          <a:p>
            <a:r>
              <a:rPr lang="en-GB" sz="2400"/>
              <a:t>To explain system engineering and system procurement processes</a:t>
            </a:r>
          </a:p>
          <a:p>
            <a:r>
              <a:rPr lang="en-GB" sz="2400"/>
              <a:t>To explain why the organisational context of a system affects its design and use</a:t>
            </a:r>
          </a:p>
          <a:p>
            <a:r>
              <a:rPr lang="en-GB" sz="2400"/>
              <a:t>To discuss legacy systems and why these are critical to many businesses</a:t>
            </a:r>
          </a:p>
        </p:txBody>
      </p:sp>
    </p:spTree>
    <p:extLst>
      <p:ext uri="{BB962C8B-B14F-4D97-AF65-F5344CB8AC3E}">
        <p14:creationId xmlns:p14="http://schemas.microsoft.com/office/powerpoint/2010/main" val="363650529"/>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a:ln/>
        </p:spPr>
        <p:txBody>
          <a:bodyPr/>
          <a:lstStyle/>
          <a:p>
            <a:r>
              <a:rPr lang="en-GB"/>
              <a:t>Topics covered</a:t>
            </a:r>
          </a:p>
        </p:txBody>
      </p:sp>
      <p:sp>
        <p:nvSpPr>
          <p:cNvPr id="8195" name="Rectangle 3"/>
          <p:cNvSpPr>
            <a:spLocks noGrp="1" noChangeArrowheads="1"/>
          </p:cNvSpPr>
          <p:nvPr>
            <p:ph type="body" idx="1"/>
          </p:nvPr>
        </p:nvSpPr>
        <p:spPr>
          <a:noFill/>
          <a:ln/>
        </p:spPr>
        <p:txBody>
          <a:bodyPr/>
          <a:lstStyle/>
          <a:p>
            <a:r>
              <a:rPr lang="en-GB"/>
              <a:t>Emergent system properties</a:t>
            </a:r>
          </a:p>
          <a:p>
            <a:r>
              <a:rPr lang="en-GB"/>
              <a:t>Systems engineering</a:t>
            </a:r>
          </a:p>
          <a:p>
            <a:r>
              <a:rPr lang="en-GB"/>
              <a:t>Organizations, people and computer systems </a:t>
            </a:r>
          </a:p>
          <a:p>
            <a:r>
              <a:rPr lang="en-GB"/>
              <a:t>Legacy systems</a:t>
            </a:r>
          </a:p>
        </p:txBody>
      </p:sp>
    </p:spTree>
    <p:extLst>
      <p:ext uri="{BB962C8B-B14F-4D97-AF65-F5344CB8AC3E}">
        <p14:creationId xmlns:p14="http://schemas.microsoft.com/office/powerpoint/2010/main" val="803867602"/>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a:ln/>
        </p:spPr>
        <p:txBody>
          <a:bodyPr/>
          <a:lstStyle/>
          <a:p>
            <a:r>
              <a:rPr lang="en-GB"/>
              <a:t>What is a system?</a:t>
            </a:r>
          </a:p>
        </p:txBody>
      </p:sp>
      <p:sp>
        <p:nvSpPr>
          <p:cNvPr id="9219" name="Rectangle 3"/>
          <p:cNvSpPr>
            <a:spLocks noGrp="1" noChangeArrowheads="1"/>
          </p:cNvSpPr>
          <p:nvPr>
            <p:ph type="body" idx="1"/>
          </p:nvPr>
        </p:nvSpPr>
        <p:spPr>
          <a:xfrm>
            <a:off x="612531" y="1606550"/>
            <a:ext cx="7804638" cy="4129088"/>
          </a:xfrm>
          <a:noFill/>
          <a:ln/>
        </p:spPr>
        <p:txBody>
          <a:bodyPr/>
          <a:lstStyle/>
          <a:p>
            <a:r>
              <a:rPr lang="en-GB" sz="2400"/>
              <a:t>A purposeful collection of inter-related components working together to achieve some common objective. </a:t>
            </a:r>
          </a:p>
          <a:p>
            <a:r>
              <a:rPr lang="en-GB" sz="2400"/>
              <a:t>A system may include software, mechanical, electrical and electronic hardware and be operated by people.</a:t>
            </a:r>
          </a:p>
          <a:p>
            <a:r>
              <a:rPr lang="en-GB" sz="2400"/>
              <a:t>System components are dependent on other </a:t>
            </a:r>
            <a:br>
              <a:rPr lang="en-GB" sz="2400"/>
            </a:br>
            <a:r>
              <a:rPr lang="en-GB" sz="2400"/>
              <a:t>system components</a:t>
            </a:r>
          </a:p>
          <a:p>
            <a:r>
              <a:rPr lang="en-GB" sz="2400"/>
              <a:t>The properties and behaviour of system components are inextricably inter-mingled</a:t>
            </a:r>
          </a:p>
        </p:txBody>
      </p:sp>
    </p:spTree>
    <p:extLst>
      <p:ext uri="{BB962C8B-B14F-4D97-AF65-F5344CB8AC3E}">
        <p14:creationId xmlns:p14="http://schemas.microsoft.com/office/powerpoint/2010/main" val="2243564702"/>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noFill/>
          <a:ln/>
        </p:spPr>
        <p:txBody>
          <a:bodyPr/>
          <a:lstStyle/>
          <a:p>
            <a:r>
              <a:rPr lang="en-GB"/>
              <a:t>System categories</a:t>
            </a:r>
          </a:p>
        </p:txBody>
      </p:sp>
      <p:sp>
        <p:nvSpPr>
          <p:cNvPr id="11267" name="Rectangle 3"/>
          <p:cNvSpPr>
            <a:spLocks noGrp="1" noChangeArrowheads="1"/>
          </p:cNvSpPr>
          <p:nvPr>
            <p:ph type="body" idx="1"/>
          </p:nvPr>
        </p:nvSpPr>
        <p:spPr>
          <a:noFill/>
          <a:ln/>
        </p:spPr>
        <p:txBody>
          <a:bodyPr/>
          <a:lstStyle/>
          <a:p>
            <a:pPr>
              <a:lnSpc>
                <a:spcPct val="90000"/>
              </a:lnSpc>
            </a:pPr>
            <a:r>
              <a:rPr lang="en-GB"/>
              <a:t>Technical computer-based systems</a:t>
            </a:r>
          </a:p>
          <a:p>
            <a:pPr lvl="1">
              <a:lnSpc>
                <a:spcPct val="90000"/>
              </a:lnSpc>
            </a:pPr>
            <a:r>
              <a:rPr lang="en-GB"/>
              <a:t>Systems that include hardware and software but where the operators and operational processes are not normally considered to be part of the system. The system is not self-aware.</a:t>
            </a:r>
          </a:p>
          <a:p>
            <a:pPr>
              <a:lnSpc>
                <a:spcPct val="90000"/>
              </a:lnSpc>
            </a:pPr>
            <a:r>
              <a:rPr lang="en-GB"/>
              <a:t>Socio-technical systems</a:t>
            </a:r>
          </a:p>
          <a:p>
            <a:pPr lvl="1">
              <a:lnSpc>
                <a:spcPct val="90000"/>
              </a:lnSpc>
            </a:pPr>
            <a:r>
              <a:rPr lang="en-GB"/>
              <a:t>Systems that include technical systems but also operational processes and people who use and interact with the technical system. Socio-technical systems are governed by organisational policies and rules.</a:t>
            </a:r>
          </a:p>
        </p:txBody>
      </p:sp>
    </p:spTree>
    <p:extLst>
      <p:ext uri="{BB962C8B-B14F-4D97-AF65-F5344CB8AC3E}">
        <p14:creationId xmlns:p14="http://schemas.microsoft.com/office/powerpoint/2010/main" val="1161397631"/>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81000" y="592733"/>
            <a:ext cx="8475785" cy="1108075"/>
          </a:xfrm>
          <a:noFill/>
          <a:ln/>
        </p:spPr>
        <p:txBody>
          <a:bodyPr>
            <a:normAutofit fontScale="90000"/>
          </a:bodyPr>
          <a:lstStyle/>
          <a:p>
            <a:r>
              <a:rPr lang="en-GB" dirty="0"/>
              <a:t>Socio-technical system characteristics</a:t>
            </a:r>
          </a:p>
        </p:txBody>
      </p:sp>
      <p:sp>
        <p:nvSpPr>
          <p:cNvPr id="13315" name="Rectangle 3"/>
          <p:cNvSpPr>
            <a:spLocks noGrp="1" noChangeArrowheads="1"/>
          </p:cNvSpPr>
          <p:nvPr>
            <p:ph type="body" idx="1"/>
          </p:nvPr>
        </p:nvSpPr>
        <p:spPr>
          <a:noFill/>
          <a:ln/>
        </p:spPr>
        <p:txBody>
          <a:bodyPr/>
          <a:lstStyle/>
          <a:p>
            <a:r>
              <a:rPr lang="en-GB" sz="2400"/>
              <a:t>Emergent properties</a:t>
            </a:r>
          </a:p>
          <a:p>
            <a:pPr lvl="1"/>
            <a:r>
              <a:rPr lang="en-GB" sz="2000"/>
              <a:t>Properties of the system of a whole that depend on the system components and their relationships.</a:t>
            </a:r>
          </a:p>
          <a:p>
            <a:r>
              <a:rPr lang="en-GB" sz="2400"/>
              <a:t>Non-deterministic</a:t>
            </a:r>
          </a:p>
          <a:p>
            <a:pPr lvl="1"/>
            <a:r>
              <a:rPr lang="en-GB" sz="2000"/>
              <a:t>They do not always produce the same output when presented with the same input because the systems’s behaviour is partially dependent on human operators.</a:t>
            </a:r>
          </a:p>
          <a:p>
            <a:r>
              <a:rPr lang="en-GB" sz="2400"/>
              <a:t>Complex relationships with organisational objectives</a:t>
            </a:r>
          </a:p>
          <a:p>
            <a:pPr lvl="1"/>
            <a:r>
              <a:rPr lang="en-GB" sz="2000"/>
              <a:t>The extent to which the system supports organisational objectives does not just depend on the system itself.</a:t>
            </a:r>
          </a:p>
        </p:txBody>
      </p:sp>
    </p:spTree>
    <p:extLst>
      <p:ext uri="{BB962C8B-B14F-4D97-AF65-F5344CB8AC3E}">
        <p14:creationId xmlns:p14="http://schemas.microsoft.com/office/powerpoint/2010/main" val="1113152959"/>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GB"/>
              <a:t>Emergent properties</a:t>
            </a:r>
          </a:p>
        </p:txBody>
      </p:sp>
      <p:sp>
        <p:nvSpPr>
          <p:cNvPr id="74755" name="Rectangle 3"/>
          <p:cNvSpPr>
            <a:spLocks noGrp="1" noChangeArrowheads="1"/>
          </p:cNvSpPr>
          <p:nvPr>
            <p:ph type="body" idx="1"/>
          </p:nvPr>
        </p:nvSpPr>
        <p:spPr/>
        <p:txBody>
          <a:bodyPr/>
          <a:lstStyle/>
          <a:p>
            <a:r>
              <a:rPr lang="en-GB"/>
              <a:t>Properties of the system as a whole rather than properties that can be derived from the properties of components of a system</a:t>
            </a:r>
          </a:p>
          <a:p>
            <a:r>
              <a:rPr lang="en-GB"/>
              <a:t>Emergent properties are a consequence of the relationships between system components</a:t>
            </a:r>
          </a:p>
          <a:p>
            <a:r>
              <a:rPr lang="en-GB"/>
              <a:t>They can therefore only be assessed and measured once the components have been integrated into a system</a:t>
            </a:r>
          </a:p>
        </p:txBody>
      </p:sp>
    </p:spTree>
    <p:extLst>
      <p:ext uri="{BB962C8B-B14F-4D97-AF65-F5344CB8AC3E}">
        <p14:creationId xmlns:p14="http://schemas.microsoft.com/office/powerpoint/2010/main" val="33778544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457200" y="404664"/>
            <a:ext cx="8229600" cy="1143000"/>
          </a:xfrm>
        </p:spPr>
        <p:txBody>
          <a:bodyPr>
            <a:normAutofit fontScale="90000"/>
          </a:bodyPr>
          <a:lstStyle/>
          <a:p>
            <a:r>
              <a:rPr lang="en-GB" dirty="0"/>
              <a:t>Examples of emergent properties</a:t>
            </a:r>
          </a:p>
        </p:txBody>
      </p:sp>
      <p:sp>
        <p:nvSpPr>
          <p:cNvPr id="68613" name="Rectangle 5"/>
          <p:cNvSpPr>
            <a:spLocks noChangeArrowheads="1"/>
          </p:cNvSpPr>
          <p:nvPr/>
        </p:nvSpPr>
        <p:spPr bwMode="auto">
          <a:xfrm>
            <a:off x="773723" y="1676400"/>
            <a:ext cx="7877908" cy="4495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68615" name="Object 7"/>
          <p:cNvGraphicFramePr>
            <a:graphicFrameLocks noChangeAspect="1"/>
          </p:cNvGraphicFramePr>
          <p:nvPr/>
        </p:nvGraphicFramePr>
        <p:xfrm>
          <a:off x="914400" y="1828800"/>
          <a:ext cx="7596554" cy="4076700"/>
        </p:xfrm>
        <a:graphic>
          <a:graphicData uri="http://schemas.openxmlformats.org/presentationml/2006/ole">
            <mc:AlternateContent xmlns:mc="http://schemas.openxmlformats.org/markup-compatibility/2006">
              <mc:Choice xmlns:v="urn:schemas-microsoft-com:vml" Requires="v">
                <p:oleObj spid="_x0000_s1029" name="Document" r:id="rId3" imgW="6711696" imgH="3325368" progId="Word.Document.8">
                  <p:embed/>
                </p:oleObj>
              </mc:Choice>
              <mc:Fallback>
                <p:oleObj name="Document" r:id="rId3" imgW="6711696" imgH="3325368"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828800"/>
                        <a:ext cx="7596554" cy="407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7492478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GB"/>
              <a:t>Types of emergent property</a:t>
            </a:r>
          </a:p>
        </p:txBody>
      </p:sp>
      <p:sp>
        <p:nvSpPr>
          <p:cNvPr id="75779" name="Rectangle 3"/>
          <p:cNvSpPr>
            <a:spLocks noGrp="1" noChangeArrowheads="1"/>
          </p:cNvSpPr>
          <p:nvPr>
            <p:ph type="body" idx="1"/>
          </p:nvPr>
        </p:nvSpPr>
        <p:spPr/>
        <p:txBody>
          <a:bodyPr/>
          <a:lstStyle/>
          <a:p>
            <a:pPr algn="just">
              <a:spcBef>
                <a:spcPts val="625"/>
              </a:spcBef>
              <a:spcAft>
                <a:spcPts val="625"/>
              </a:spcAft>
            </a:pPr>
            <a:r>
              <a:rPr lang="en-GB" sz="2400"/>
              <a:t>Functional properties </a:t>
            </a:r>
          </a:p>
          <a:p>
            <a:pPr lvl="1" algn="just">
              <a:spcBef>
                <a:spcPts val="625"/>
              </a:spcBef>
              <a:spcAft>
                <a:spcPts val="625"/>
              </a:spcAft>
            </a:pPr>
            <a:r>
              <a:rPr lang="en-GB" sz="2000"/>
              <a:t>These appear when all the parts of a system work together to achieve some objective. For example, a bicycle has the functional property of being a transportation device once it has been assembled from its components.</a:t>
            </a:r>
          </a:p>
          <a:p>
            <a:pPr algn="just"/>
            <a:r>
              <a:rPr lang="en-GB" sz="2400"/>
              <a:t>Non-functional emergent properties</a:t>
            </a:r>
          </a:p>
          <a:p>
            <a:pPr lvl="1" algn="just"/>
            <a:r>
              <a:rPr lang="en-GB" sz="2000"/>
              <a:t>Examples are reliability, performance, safety, and security. These relate to the behaviour of the system in its operational environment. They are often critical for computer-based systems as failure to achieve some minimal defined level in these properties may make the system unusable.</a:t>
            </a:r>
          </a:p>
        </p:txBody>
      </p:sp>
    </p:spTree>
    <p:extLst>
      <p:ext uri="{BB962C8B-B14F-4D97-AF65-F5344CB8AC3E}">
        <p14:creationId xmlns:p14="http://schemas.microsoft.com/office/powerpoint/2010/main" val="29485983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noFill/>
          <a:ln/>
        </p:spPr>
        <p:txBody>
          <a:bodyPr/>
          <a:lstStyle/>
          <a:p>
            <a:pPr>
              <a:lnSpc>
                <a:spcPct val="90000"/>
              </a:lnSpc>
            </a:pPr>
            <a:r>
              <a:rPr lang="en-GB"/>
              <a:t>Because of component inter-dependencies, </a:t>
            </a:r>
            <a:br>
              <a:rPr lang="en-GB"/>
            </a:br>
            <a:r>
              <a:rPr lang="en-GB"/>
              <a:t>faults can be propagated through the system.</a:t>
            </a:r>
          </a:p>
          <a:p>
            <a:pPr>
              <a:lnSpc>
                <a:spcPct val="90000"/>
              </a:lnSpc>
            </a:pPr>
            <a:r>
              <a:rPr lang="en-GB"/>
              <a:t>System failures often occur because of </a:t>
            </a:r>
            <a:br>
              <a:rPr lang="en-GB"/>
            </a:br>
            <a:r>
              <a:rPr lang="en-GB"/>
              <a:t>unforeseen inter-relationships between </a:t>
            </a:r>
            <a:br>
              <a:rPr lang="en-GB"/>
            </a:br>
            <a:r>
              <a:rPr lang="en-GB"/>
              <a:t>components.</a:t>
            </a:r>
          </a:p>
          <a:p>
            <a:pPr>
              <a:lnSpc>
                <a:spcPct val="90000"/>
              </a:lnSpc>
            </a:pPr>
            <a:r>
              <a:rPr lang="en-GB"/>
              <a:t>It is probably impossible to anticipate all </a:t>
            </a:r>
            <a:br>
              <a:rPr lang="en-GB"/>
            </a:br>
            <a:r>
              <a:rPr lang="en-GB"/>
              <a:t>possible component relationships.</a:t>
            </a:r>
          </a:p>
          <a:p>
            <a:pPr>
              <a:lnSpc>
                <a:spcPct val="90000"/>
              </a:lnSpc>
            </a:pPr>
            <a:r>
              <a:rPr lang="en-GB"/>
              <a:t>Software reliability measures may give a false </a:t>
            </a:r>
            <a:br>
              <a:rPr lang="en-GB"/>
            </a:br>
            <a:r>
              <a:rPr lang="en-GB"/>
              <a:t>picture of the system reliability.</a:t>
            </a:r>
          </a:p>
        </p:txBody>
      </p:sp>
      <p:sp>
        <p:nvSpPr>
          <p:cNvPr id="54275" name="Rectangle 3"/>
          <p:cNvSpPr>
            <a:spLocks noGrp="1" noChangeArrowheads="1"/>
          </p:cNvSpPr>
          <p:nvPr>
            <p:ph type="title"/>
          </p:nvPr>
        </p:nvSpPr>
        <p:spPr>
          <a:noFill/>
          <a:ln/>
        </p:spPr>
        <p:txBody>
          <a:bodyPr/>
          <a:lstStyle/>
          <a:p>
            <a:r>
              <a:rPr lang="en-GB"/>
              <a:t>System reliability engineering</a:t>
            </a:r>
          </a:p>
        </p:txBody>
      </p:sp>
    </p:spTree>
    <p:extLst>
      <p:ext uri="{BB962C8B-B14F-4D97-AF65-F5344CB8AC3E}">
        <p14:creationId xmlns:p14="http://schemas.microsoft.com/office/powerpoint/2010/main" val="108197393"/>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noFill/>
          <a:ln/>
        </p:spPr>
        <p:txBody>
          <a:bodyPr/>
          <a:lstStyle/>
          <a:p>
            <a:pPr algn="just">
              <a:spcBef>
                <a:spcPts val="625"/>
              </a:spcBef>
              <a:spcAft>
                <a:spcPts val="625"/>
              </a:spcAft>
            </a:pPr>
            <a:r>
              <a:rPr lang="en-GB" sz="2400" i="1"/>
              <a:t>Hardware reliability </a:t>
            </a:r>
          </a:p>
          <a:p>
            <a:pPr lvl="1" algn="just">
              <a:spcBef>
                <a:spcPts val="625"/>
              </a:spcBef>
              <a:spcAft>
                <a:spcPts val="625"/>
              </a:spcAft>
            </a:pPr>
            <a:r>
              <a:rPr lang="en-GB" sz="2000"/>
              <a:t>What is the probability of a hardware component failing and how long does it take to repair that component?</a:t>
            </a:r>
          </a:p>
          <a:p>
            <a:pPr algn="just">
              <a:spcAft>
                <a:spcPts val="625"/>
              </a:spcAft>
            </a:pPr>
            <a:r>
              <a:rPr lang="en-GB" sz="2400" i="1"/>
              <a:t>Software reliability</a:t>
            </a:r>
            <a:r>
              <a:rPr lang="en-GB" sz="2400"/>
              <a:t> </a:t>
            </a:r>
          </a:p>
          <a:p>
            <a:pPr lvl="1" algn="just">
              <a:spcAft>
                <a:spcPts val="625"/>
              </a:spcAft>
            </a:pPr>
            <a:r>
              <a:rPr lang="en-GB" sz="2000"/>
              <a:t>How likely is it that a software component will produce an incorrect output. Software failure is usually distinct from hardware failure in that software does not wear out.  </a:t>
            </a:r>
          </a:p>
          <a:p>
            <a:pPr algn="just">
              <a:spcAft>
                <a:spcPts val="625"/>
              </a:spcAft>
            </a:pPr>
            <a:r>
              <a:rPr lang="en-GB" sz="2400" i="1"/>
              <a:t>Operator reliability </a:t>
            </a:r>
          </a:p>
          <a:p>
            <a:pPr lvl="1" algn="just">
              <a:spcAft>
                <a:spcPts val="625"/>
              </a:spcAft>
            </a:pPr>
            <a:r>
              <a:rPr lang="en-GB" sz="2000"/>
              <a:t>How likely is it that the operator of a system will make an error?</a:t>
            </a:r>
          </a:p>
        </p:txBody>
      </p:sp>
      <p:sp>
        <p:nvSpPr>
          <p:cNvPr id="58371" name="Rectangle 3"/>
          <p:cNvSpPr>
            <a:spLocks noGrp="1" noChangeArrowheads="1"/>
          </p:cNvSpPr>
          <p:nvPr>
            <p:ph type="title"/>
          </p:nvPr>
        </p:nvSpPr>
        <p:spPr>
          <a:noFill/>
          <a:ln/>
        </p:spPr>
        <p:txBody>
          <a:bodyPr/>
          <a:lstStyle/>
          <a:p>
            <a:r>
              <a:rPr lang="en-GB"/>
              <a:t>Influences on reliability</a:t>
            </a:r>
          </a:p>
        </p:txBody>
      </p:sp>
    </p:spTree>
    <p:extLst>
      <p:ext uri="{BB962C8B-B14F-4D97-AF65-F5344CB8AC3E}">
        <p14:creationId xmlns:p14="http://schemas.microsoft.com/office/powerpoint/2010/main" val="160712586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does Software differ</a:t>
            </a:r>
            <a:br>
              <a:rPr lang="en-US" dirty="0"/>
            </a:br>
            <a:r>
              <a:rPr lang="en-US" dirty="0"/>
              <a:t>from other engineering disciplines?</a:t>
            </a:r>
            <a:endParaRPr lang="bg-BG" dirty="0"/>
          </a:p>
        </p:txBody>
      </p:sp>
      <p:sp>
        <p:nvSpPr>
          <p:cNvPr id="3" name="Content Placeholder 2"/>
          <p:cNvSpPr>
            <a:spLocks noGrp="1"/>
          </p:cNvSpPr>
          <p:nvPr>
            <p:ph idx="1"/>
          </p:nvPr>
        </p:nvSpPr>
        <p:spPr/>
        <p:txBody>
          <a:bodyPr>
            <a:normAutofit fontScale="92500" lnSpcReduction="10000"/>
          </a:bodyPr>
          <a:lstStyle/>
          <a:p>
            <a:endParaRPr lang="en-US" dirty="0" smtClean="0"/>
          </a:p>
          <a:p>
            <a:r>
              <a:rPr lang="en-US" dirty="0" smtClean="0"/>
              <a:t>Student </a:t>
            </a:r>
            <a:r>
              <a:rPr lang="en-US" dirty="0"/>
              <a:t>comments</a:t>
            </a:r>
          </a:p>
          <a:p>
            <a:pPr lvl="1"/>
            <a:r>
              <a:rPr lang="en-US" dirty="0" smtClean="0"/>
              <a:t>Newer </a:t>
            </a:r>
            <a:r>
              <a:rPr lang="en-US" dirty="0"/>
              <a:t>discipline</a:t>
            </a:r>
          </a:p>
          <a:p>
            <a:pPr lvl="1"/>
            <a:r>
              <a:rPr lang="en-US" dirty="0" smtClean="0"/>
              <a:t>Easier </a:t>
            </a:r>
            <a:r>
              <a:rPr lang="en-US" dirty="0"/>
              <a:t>to revisions</a:t>
            </a:r>
          </a:p>
          <a:p>
            <a:pPr lvl="1"/>
            <a:r>
              <a:rPr lang="en-US" dirty="0" smtClean="0"/>
              <a:t>Innovation/pace </a:t>
            </a:r>
            <a:r>
              <a:rPr lang="en-US" dirty="0"/>
              <a:t>of change</a:t>
            </a:r>
          </a:p>
          <a:p>
            <a:pPr lvl="1"/>
            <a:r>
              <a:rPr lang="en-US" dirty="0" smtClean="0"/>
              <a:t>Not </a:t>
            </a:r>
            <a:r>
              <a:rPr lang="en-US" dirty="0"/>
              <a:t>physical – more ways it can break</a:t>
            </a:r>
          </a:p>
          <a:p>
            <a:pPr lvl="2"/>
            <a:r>
              <a:rPr lang="en-US" dirty="0" smtClean="0"/>
              <a:t>Laws </a:t>
            </a:r>
            <a:r>
              <a:rPr lang="en-US" dirty="0"/>
              <a:t>underneath are more complex</a:t>
            </a:r>
          </a:p>
          <a:p>
            <a:pPr lvl="1"/>
            <a:r>
              <a:rPr lang="en-US" dirty="0" smtClean="0"/>
              <a:t>Can </a:t>
            </a:r>
            <a:r>
              <a:rPr lang="en-US" dirty="0"/>
              <a:t>have many purposes, and </a:t>
            </a:r>
            <a:r>
              <a:rPr lang="en-US" dirty="0" smtClean="0"/>
              <a:t>can change</a:t>
            </a:r>
            <a:endParaRPr lang="en-US" dirty="0"/>
          </a:p>
          <a:p>
            <a:pPr lvl="1"/>
            <a:r>
              <a:rPr lang="en-US" dirty="0" smtClean="0"/>
              <a:t>Not </a:t>
            </a:r>
            <a:r>
              <a:rPr lang="en-US" dirty="0"/>
              <a:t>as much time spent testing</a:t>
            </a:r>
          </a:p>
          <a:p>
            <a:pPr lvl="2"/>
            <a:r>
              <a:rPr lang="en-US" dirty="0" smtClean="0"/>
              <a:t>Not </a:t>
            </a:r>
            <a:r>
              <a:rPr lang="en-US" dirty="0"/>
              <a:t>required to be as robust</a:t>
            </a:r>
          </a:p>
          <a:p>
            <a:pPr lvl="1"/>
            <a:r>
              <a:rPr lang="en-US" dirty="0" smtClean="0"/>
              <a:t>Management </a:t>
            </a:r>
            <a:r>
              <a:rPr lang="en-US" dirty="0"/>
              <a:t>difficult because hard </a:t>
            </a:r>
            <a:r>
              <a:rPr lang="en-US" dirty="0" smtClean="0"/>
              <a:t>to measure </a:t>
            </a:r>
            <a:r>
              <a:rPr lang="en-US" dirty="0"/>
              <a:t>quality/intangible</a:t>
            </a:r>
            <a:endParaRPr lang="bg-BG" dirty="0"/>
          </a:p>
        </p:txBody>
      </p:sp>
    </p:spTree>
    <p:extLst>
      <p:ext uri="{BB962C8B-B14F-4D97-AF65-F5344CB8AC3E}">
        <p14:creationId xmlns:p14="http://schemas.microsoft.com/office/powerpoint/2010/main" val="21750356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GB"/>
              <a:t>Reliability relationships</a:t>
            </a:r>
          </a:p>
        </p:txBody>
      </p:sp>
      <p:sp>
        <p:nvSpPr>
          <p:cNvPr id="76803" name="Rectangle 3"/>
          <p:cNvSpPr>
            <a:spLocks noGrp="1" noChangeArrowheads="1"/>
          </p:cNvSpPr>
          <p:nvPr>
            <p:ph type="body" idx="1"/>
          </p:nvPr>
        </p:nvSpPr>
        <p:spPr/>
        <p:txBody>
          <a:bodyPr/>
          <a:lstStyle/>
          <a:p>
            <a:r>
              <a:rPr lang="en-GB"/>
              <a:t>Hardware failure can generate spurious signals that are outside the range of inputs expected by the software.</a:t>
            </a:r>
          </a:p>
          <a:p>
            <a:r>
              <a:rPr lang="en-GB"/>
              <a:t>Software errors can cause alarms to be activated which cause operator stress and lead to operator errors.</a:t>
            </a:r>
          </a:p>
          <a:p>
            <a:r>
              <a:rPr lang="en-GB"/>
              <a:t>The environment in which a system is installed can affect its reliability.</a:t>
            </a:r>
          </a:p>
        </p:txBody>
      </p:sp>
    </p:spTree>
    <p:extLst>
      <p:ext uri="{BB962C8B-B14F-4D97-AF65-F5344CB8AC3E}">
        <p14:creationId xmlns:p14="http://schemas.microsoft.com/office/powerpoint/2010/main" val="362494071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GB"/>
              <a:t>The ‘shall-not’ properties</a:t>
            </a:r>
          </a:p>
        </p:txBody>
      </p:sp>
      <p:sp>
        <p:nvSpPr>
          <p:cNvPr id="77827" name="Rectangle 3"/>
          <p:cNvSpPr>
            <a:spLocks noGrp="1" noChangeArrowheads="1"/>
          </p:cNvSpPr>
          <p:nvPr>
            <p:ph type="body" idx="1"/>
          </p:nvPr>
        </p:nvSpPr>
        <p:spPr/>
        <p:txBody>
          <a:bodyPr/>
          <a:lstStyle/>
          <a:p>
            <a:pPr>
              <a:lnSpc>
                <a:spcPct val="90000"/>
              </a:lnSpc>
            </a:pPr>
            <a:r>
              <a:rPr lang="en-GB"/>
              <a:t>Properties such as performance and reliability can be measured.</a:t>
            </a:r>
          </a:p>
          <a:p>
            <a:pPr>
              <a:lnSpc>
                <a:spcPct val="90000"/>
              </a:lnSpc>
            </a:pPr>
            <a:r>
              <a:rPr lang="en-GB"/>
              <a:t>However, some properties are properties that the system should not exhibit</a:t>
            </a:r>
          </a:p>
          <a:p>
            <a:pPr lvl="1">
              <a:lnSpc>
                <a:spcPct val="90000"/>
              </a:lnSpc>
            </a:pPr>
            <a:r>
              <a:rPr lang="en-GB"/>
              <a:t>Safety - the system should not behave in an unsafe way;</a:t>
            </a:r>
          </a:p>
          <a:p>
            <a:pPr lvl="1">
              <a:lnSpc>
                <a:spcPct val="90000"/>
              </a:lnSpc>
            </a:pPr>
            <a:r>
              <a:rPr lang="en-GB"/>
              <a:t>Security - the system should not permit unauthorised use.</a:t>
            </a:r>
          </a:p>
          <a:p>
            <a:pPr>
              <a:lnSpc>
                <a:spcPct val="90000"/>
              </a:lnSpc>
            </a:pPr>
            <a:r>
              <a:rPr lang="en-GB"/>
              <a:t>Measuring or assessing these properties is very hard.</a:t>
            </a:r>
          </a:p>
        </p:txBody>
      </p:sp>
    </p:spTree>
    <p:extLst>
      <p:ext uri="{BB962C8B-B14F-4D97-AF65-F5344CB8AC3E}">
        <p14:creationId xmlns:p14="http://schemas.microsoft.com/office/powerpoint/2010/main" val="40203967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a:t>Systems engineering</a:t>
            </a:r>
          </a:p>
        </p:txBody>
      </p:sp>
      <p:sp>
        <p:nvSpPr>
          <p:cNvPr id="93187" name="Rectangle 3"/>
          <p:cNvSpPr>
            <a:spLocks noGrp="1" noChangeArrowheads="1"/>
          </p:cNvSpPr>
          <p:nvPr>
            <p:ph type="body" idx="1"/>
          </p:nvPr>
        </p:nvSpPr>
        <p:spPr/>
        <p:txBody>
          <a:bodyPr/>
          <a:lstStyle/>
          <a:p>
            <a:r>
              <a:rPr lang="en-US"/>
              <a:t>Specifying, designing, implementing, validating, deploying and maintaining socio-technical systems.</a:t>
            </a:r>
          </a:p>
          <a:p>
            <a:r>
              <a:rPr lang="en-US"/>
              <a:t>Concerned with the services provided by the system, constraints on its construction and operation and the ways in which it is used.</a:t>
            </a:r>
          </a:p>
        </p:txBody>
      </p:sp>
    </p:spTree>
    <p:extLst>
      <p:ext uri="{BB962C8B-B14F-4D97-AF65-F5344CB8AC3E}">
        <p14:creationId xmlns:p14="http://schemas.microsoft.com/office/powerpoint/2010/main" val="30638483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noFill/>
          <a:ln/>
        </p:spPr>
        <p:txBody>
          <a:bodyPr/>
          <a:lstStyle/>
          <a:p>
            <a:r>
              <a:rPr lang="en-GB"/>
              <a:t>The system engineering process</a:t>
            </a:r>
          </a:p>
        </p:txBody>
      </p:sp>
      <p:sp>
        <p:nvSpPr>
          <p:cNvPr id="21507" name="Rectangle 3"/>
          <p:cNvSpPr>
            <a:spLocks noGrp="1" noChangeArrowheads="1"/>
          </p:cNvSpPr>
          <p:nvPr>
            <p:ph type="body" idx="1"/>
          </p:nvPr>
        </p:nvSpPr>
        <p:spPr>
          <a:noFill/>
          <a:ln/>
        </p:spPr>
        <p:txBody>
          <a:bodyPr/>
          <a:lstStyle/>
          <a:p>
            <a:r>
              <a:rPr lang="en-GB" sz="2400"/>
              <a:t>Usually follows a ‘waterfall’ model because of the need for parallel development of different parts of the system</a:t>
            </a:r>
          </a:p>
          <a:p>
            <a:pPr lvl="1"/>
            <a:r>
              <a:rPr lang="en-GB" sz="2000"/>
              <a:t>Little scope for iteration between phases because hardware changes are very expensive. Software may have to compensate for hardware problems.</a:t>
            </a:r>
          </a:p>
          <a:p>
            <a:r>
              <a:rPr lang="en-GB" sz="2400"/>
              <a:t>Inevitably involves engineers from different disciplines who must work together</a:t>
            </a:r>
          </a:p>
          <a:p>
            <a:pPr lvl="1"/>
            <a:r>
              <a:rPr lang="en-GB" sz="2000"/>
              <a:t>Much scope for misunderstanding here. Different disciplines use a different vocabulary and much negotiation is required. Engineers may have personal agendas to fulfil.</a:t>
            </a:r>
          </a:p>
        </p:txBody>
      </p:sp>
    </p:spTree>
    <p:extLst>
      <p:ext uri="{BB962C8B-B14F-4D97-AF65-F5344CB8AC3E}">
        <p14:creationId xmlns:p14="http://schemas.microsoft.com/office/powerpoint/2010/main" val="2544200276"/>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5"/>
          <p:cNvSpPr>
            <a:spLocks noChangeArrowheads="1"/>
          </p:cNvSpPr>
          <p:nvPr/>
        </p:nvSpPr>
        <p:spPr bwMode="auto">
          <a:xfrm>
            <a:off x="492369" y="1676400"/>
            <a:ext cx="8088923"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22530" name="Rectangle 2"/>
          <p:cNvSpPr>
            <a:spLocks noGrp="1" noChangeArrowheads="1"/>
          </p:cNvSpPr>
          <p:nvPr>
            <p:ph type="title"/>
          </p:nvPr>
        </p:nvSpPr>
        <p:spPr>
          <a:xfrm>
            <a:off x="457200" y="404664"/>
            <a:ext cx="8229600" cy="1143000"/>
          </a:xfrm>
          <a:noFill/>
          <a:ln/>
        </p:spPr>
        <p:txBody>
          <a:bodyPr>
            <a:normAutofit fontScale="90000"/>
          </a:bodyPr>
          <a:lstStyle/>
          <a:p>
            <a:r>
              <a:rPr lang="en-GB" dirty="0"/>
              <a:t>The systems engineering process</a:t>
            </a:r>
          </a:p>
        </p:txBody>
      </p:sp>
      <p:pic>
        <p:nvPicPr>
          <p:cNvPr id="22532" name="Picture 4" descr="2.2 SystemsEngProcess.eps                                      000FCC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981200"/>
            <a:ext cx="7385538" cy="400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0236145"/>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404664"/>
            <a:ext cx="8229600" cy="1143000"/>
          </a:xfrm>
          <a:noFill/>
          <a:ln/>
        </p:spPr>
        <p:txBody>
          <a:bodyPr/>
          <a:lstStyle/>
          <a:p>
            <a:r>
              <a:rPr lang="en-GB" dirty="0"/>
              <a:t>Inter-disciplinary involvement</a:t>
            </a:r>
          </a:p>
        </p:txBody>
      </p:sp>
      <p:sp>
        <p:nvSpPr>
          <p:cNvPr id="23556" name="Rectangle 4"/>
          <p:cNvSpPr>
            <a:spLocks noChangeArrowheads="1"/>
          </p:cNvSpPr>
          <p:nvPr/>
        </p:nvSpPr>
        <p:spPr bwMode="auto">
          <a:xfrm>
            <a:off x="703385" y="1676400"/>
            <a:ext cx="7737231" cy="45720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23557" name="Picture 5" descr="2.3 Interdiscip.Involve.eps                                    000FCC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6092" y="2057400"/>
            <a:ext cx="6682154" cy="386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871349"/>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a:ln/>
        </p:spPr>
        <p:txBody>
          <a:bodyPr/>
          <a:lstStyle/>
          <a:p>
            <a:r>
              <a:rPr lang="en-GB"/>
              <a:t>System requirements definition</a:t>
            </a:r>
          </a:p>
        </p:txBody>
      </p:sp>
      <p:sp>
        <p:nvSpPr>
          <p:cNvPr id="24579" name="Rectangle 3"/>
          <p:cNvSpPr>
            <a:spLocks noGrp="1" noChangeArrowheads="1"/>
          </p:cNvSpPr>
          <p:nvPr>
            <p:ph type="body" idx="1"/>
          </p:nvPr>
        </p:nvSpPr>
        <p:spPr>
          <a:noFill/>
          <a:ln/>
        </p:spPr>
        <p:txBody>
          <a:bodyPr/>
          <a:lstStyle/>
          <a:p>
            <a:r>
              <a:rPr lang="en-GB"/>
              <a:t>Three types of requirement defined at this stage</a:t>
            </a:r>
          </a:p>
          <a:p>
            <a:pPr lvl="1"/>
            <a:r>
              <a:rPr lang="en-GB"/>
              <a:t>Abstract functional requirements. System functions are defined in an abstract way;</a:t>
            </a:r>
          </a:p>
          <a:p>
            <a:pPr lvl="1"/>
            <a:r>
              <a:rPr lang="en-GB"/>
              <a:t>System properties. Non-functional requirements for the system in general are defined;</a:t>
            </a:r>
          </a:p>
          <a:p>
            <a:pPr lvl="1"/>
            <a:r>
              <a:rPr lang="en-GB"/>
              <a:t>Undesirable characteristics. Unacceptable system behaviour is specified.</a:t>
            </a:r>
          </a:p>
          <a:p>
            <a:r>
              <a:rPr lang="en-GB"/>
              <a:t>Should also define overall organisational objectives for the system.</a:t>
            </a:r>
          </a:p>
        </p:txBody>
      </p:sp>
    </p:spTree>
    <p:extLst>
      <p:ext uri="{BB962C8B-B14F-4D97-AF65-F5344CB8AC3E}">
        <p14:creationId xmlns:p14="http://schemas.microsoft.com/office/powerpoint/2010/main" val="3862242401"/>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noFill/>
          <a:ln/>
        </p:spPr>
        <p:txBody>
          <a:bodyPr/>
          <a:lstStyle/>
          <a:p>
            <a:r>
              <a:rPr lang="en-GB"/>
              <a:t>System objectives</a:t>
            </a:r>
          </a:p>
        </p:txBody>
      </p:sp>
      <p:sp>
        <p:nvSpPr>
          <p:cNvPr id="25603" name="Rectangle 3"/>
          <p:cNvSpPr>
            <a:spLocks noGrp="1" noChangeArrowheads="1"/>
          </p:cNvSpPr>
          <p:nvPr>
            <p:ph type="body" idx="1"/>
          </p:nvPr>
        </p:nvSpPr>
        <p:spPr>
          <a:noFill/>
          <a:ln/>
        </p:spPr>
        <p:txBody>
          <a:bodyPr/>
          <a:lstStyle/>
          <a:p>
            <a:pPr>
              <a:lnSpc>
                <a:spcPct val="90000"/>
              </a:lnSpc>
            </a:pPr>
            <a:r>
              <a:rPr lang="en-GB"/>
              <a:t>Should define why a system is being procured for a particular environment.</a:t>
            </a:r>
          </a:p>
          <a:p>
            <a:pPr>
              <a:lnSpc>
                <a:spcPct val="90000"/>
              </a:lnSpc>
            </a:pPr>
            <a:r>
              <a:rPr lang="en-GB"/>
              <a:t>Functional objectives</a:t>
            </a:r>
          </a:p>
          <a:p>
            <a:pPr lvl="1">
              <a:lnSpc>
                <a:spcPct val="90000"/>
              </a:lnSpc>
            </a:pPr>
            <a:r>
              <a:rPr lang="en-GB"/>
              <a:t>To provide a fire and intruder alarm system for the building which will provide internal and external warning of fire or unauthorized intrusion.</a:t>
            </a:r>
          </a:p>
          <a:p>
            <a:pPr>
              <a:lnSpc>
                <a:spcPct val="90000"/>
              </a:lnSpc>
            </a:pPr>
            <a:r>
              <a:rPr lang="en-GB"/>
              <a:t>Organisational objectives</a:t>
            </a:r>
          </a:p>
          <a:p>
            <a:pPr lvl="1">
              <a:lnSpc>
                <a:spcPct val="90000"/>
              </a:lnSpc>
            </a:pPr>
            <a:r>
              <a:rPr lang="en-GB"/>
              <a:t>To ensure that the normal functioning of work carried out in the building is not seriously disrupted by events such as fire and unauthorized intrusion.</a:t>
            </a:r>
          </a:p>
        </p:txBody>
      </p:sp>
    </p:spTree>
    <p:extLst>
      <p:ext uri="{BB962C8B-B14F-4D97-AF65-F5344CB8AC3E}">
        <p14:creationId xmlns:p14="http://schemas.microsoft.com/office/powerpoint/2010/main" val="2523603439"/>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noFill/>
          <a:ln/>
        </p:spPr>
        <p:txBody>
          <a:bodyPr/>
          <a:lstStyle/>
          <a:p>
            <a:r>
              <a:rPr lang="en-GB"/>
              <a:t>System requirements problems</a:t>
            </a:r>
          </a:p>
        </p:txBody>
      </p:sp>
      <p:sp>
        <p:nvSpPr>
          <p:cNvPr id="26627" name="Rectangle 3"/>
          <p:cNvSpPr>
            <a:spLocks noGrp="1" noChangeArrowheads="1"/>
          </p:cNvSpPr>
          <p:nvPr>
            <p:ph type="body" idx="1"/>
          </p:nvPr>
        </p:nvSpPr>
        <p:spPr>
          <a:noFill/>
          <a:ln/>
        </p:spPr>
        <p:txBody>
          <a:bodyPr/>
          <a:lstStyle/>
          <a:p>
            <a:r>
              <a:rPr lang="en-GB"/>
              <a:t>Complex systems are usually developed to address wicked problems</a:t>
            </a:r>
          </a:p>
          <a:p>
            <a:pPr lvl="1"/>
            <a:r>
              <a:rPr lang="en-GB"/>
              <a:t>Problems that are not fully understood;</a:t>
            </a:r>
          </a:p>
          <a:p>
            <a:pPr lvl="1"/>
            <a:r>
              <a:rPr lang="en-GB"/>
              <a:t>Changing as the system is being specified.</a:t>
            </a:r>
          </a:p>
          <a:p>
            <a:r>
              <a:rPr lang="en-GB"/>
              <a:t>Must anticipate hardware/communications </a:t>
            </a:r>
            <a:br>
              <a:rPr lang="en-GB"/>
            </a:br>
            <a:r>
              <a:rPr lang="en-GB"/>
              <a:t>developments over the lifetime of the system.</a:t>
            </a:r>
          </a:p>
          <a:p>
            <a:r>
              <a:rPr lang="en-GB"/>
              <a:t>Hard to define non-functional requirements </a:t>
            </a:r>
            <a:br>
              <a:rPr lang="en-GB"/>
            </a:br>
            <a:r>
              <a:rPr lang="en-GB"/>
              <a:t>(particularly) without knowing the </a:t>
            </a:r>
            <a:br>
              <a:rPr lang="en-GB"/>
            </a:br>
            <a:r>
              <a:rPr lang="en-GB"/>
              <a:t>component structure of the system.</a:t>
            </a:r>
          </a:p>
        </p:txBody>
      </p:sp>
    </p:spTree>
    <p:extLst>
      <p:ext uri="{BB962C8B-B14F-4D97-AF65-F5344CB8AC3E}">
        <p14:creationId xmlns:p14="http://schemas.microsoft.com/office/powerpoint/2010/main" val="3686384759"/>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noFill/>
          <a:ln/>
        </p:spPr>
        <p:txBody>
          <a:bodyPr/>
          <a:lstStyle/>
          <a:p>
            <a:r>
              <a:rPr lang="en-GB"/>
              <a:t>The system design process</a:t>
            </a:r>
          </a:p>
        </p:txBody>
      </p:sp>
      <p:sp>
        <p:nvSpPr>
          <p:cNvPr id="29699" name="Rectangle 3"/>
          <p:cNvSpPr>
            <a:spLocks noGrp="1" noChangeArrowheads="1"/>
          </p:cNvSpPr>
          <p:nvPr>
            <p:ph type="body" idx="1"/>
          </p:nvPr>
        </p:nvSpPr>
        <p:spPr>
          <a:noFill/>
          <a:ln/>
        </p:spPr>
        <p:txBody>
          <a:bodyPr/>
          <a:lstStyle/>
          <a:p>
            <a:r>
              <a:rPr lang="en-GB" sz="2400"/>
              <a:t>Partition requirements</a:t>
            </a:r>
          </a:p>
          <a:p>
            <a:pPr lvl="1"/>
            <a:r>
              <a:rPr lang="en-GB" sz="2000"/>
              <a:t>Organise requirements into related groups.  </a:t>
            </a:r>
          </a:p>
          <a:p>
            <a:r>
              <a:rPr lang="en-GB" sz="2400"/>
              <a:t>Identify sub-systems</a:t>
            </a:r>
          </a:p>
          <a:p>
            <a:pPr lvl="1"/>
            <a:r>
              <a:rPr lang="en-GB" sz="2000"/>
              <a:t>Identify a set of sub-systems which collectively can meet the system requirements.</a:t>
            </a:r>
          </a:p>
          <a:p>
            <a:r>
              <a:rPr lang="en-GB" sz="2400"/>
              <a:t>Assign requirements to sub-systems</a:t>
            </a:r>
          </a:p>
          <a:p>
            <a:pPr lvl="1"/>
            <a:r>
              <a:rPr lang="en-GB" sz="2000"/>
              <a:t>Causes particular problems when COTS are integrated.</a:t>
            </a:r>
          </a:p>
          <a:p>
            <a:r>
              <a:rPr lang="en-GB" sz="2400"/>
              <a:t>Specify sub-system functionality.</a:t>
            </a:r>
          </a:p>
          <a:p>
            <a:r>
              <a:rPr lang="en-GB" sz="2400"/>
              <a:t>Define sub-system interfaces</a:t>
            </a:r>
          </a:p>
          <a:p>
            <a:pPr lvl="1"/>
            <a:r>
              <a:rPr lang="en-GB" sz="2000"/>
              <a:t>Critical activity for parallel sub-system development.</a:t>
            </a:r>
          </a:p>
        </p:txBody>
      </p:sp>
    </p:spTree>
    <p:extLst>
      <p:ext uri="{BB962C8B-B14F-4D97-AF65-F5344CB8AC3E}">
        <p14:creationId xmlns:p14="http://schemas.microsoft.com/office/powerpoint/2010/main" val="319711024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How does Software differ</a:t>
            </a:r>
            <a:br>
              <a:rPr lang="en-US" dirty="0"/>
            </a:br>
            <a:r>
              <a:rPr lang="en-US" dirty="0"/>
              <a:t>from other engineering disciplines?</a:t>
            </a:r>
            <a:endParaRPr lang="bg-BG" dirty="0"/>
          </a:p>
        </p:txBody>
      </p:sp>
      <p:sp>
        <p:nvSpPr>
          <p:cNvPr id="3" name="Content Placeholder 2"/>
          <p:cNvSpPr>
            <a:spLocks noGrp="1"/>
          </p:cNvSpPr>
          <p:nvPr>
            <p:ph idx="1"/>
          </p:nvPr>
        </p:nvSpPr>
        <p:spPr/>
        <p:txBody>
          <a:bodyPr>
            <a:normAutofit lnSpcReduction="10000"/>
          </a:bodyPr>
          <a:lstStyle/>
          <a:p>
            <a:r>
              <a:rPr lang="en-US" dirty="0"/>
              <a:t>Some of </a:t>
            </a:r>
            <a:r>
              <a:rPr lang="en-US" dirty="0" smtClean="0"/>
              <a:t>specialist answers</a:t>
            </a:r>
            <a:r>
              <a:rPr lang="en-US" dirty="0"/>
              <a:t>:</a:t>
            </a:r>
          </a:p>
          <a:p>
            <a:pPr lvl="1"/>
            <a:r>
              <a:rPr lang="en-US" dirty="0" smtClean="0"/>
              <a:t>Software </a:t>
            </a:r>
            <a:r>
              <a:rPr lang="en-US" dirty="0"/>
              <a:t>is designed, not manufactured</a:t>
            </a:r>
          </a:p>
          <a:p>
            <a:pPr lvl="2"/>
            <a:r>
              <a:rPr lang="en-US" dirty="0" smtClean="0"/>
              <a:t>Production </a:t>
            </a:r>
            <a:r>
              <a:rPr lang="en-US" dirty="0"/>
              <a:t>cost is paid up front</a:t>
            </a:r>
          </a:p>
          <a:p>
            <a:pPr lvl="2"/>
            <a:r>
              <a:rPr lang="en-US" dirty="0" smtClean="0"/>
              <a:t>Little </a:t>
            </a:r>
            <a:r>
              <a:rPr lang="en-US" dirty="0"/>
              <a:t>re-use achieved in practice</a:t>
            </a:r>
          </a:p>
          <a:p>
            <a:pPr lvl="1"/>
            <a:r>
              <a:rPr lang="en-US" dirty="0" smtClean="0"/>
              <a:t>Software </a:t>
            </a:r>
            <a:r>
              <a:rPr lang="en-US" dirty="0"/>
              <a:t>is based on discrete math</a:t>
            </a:r>
          </a:p>
          <a:p>
            <a:pPr lvl="2"/>
            <a:r>
              <a:rPr lang="en-US" dirty="0" smtClean="0"/>
              <a:t>Butterfly </a:t>
            </a:r>
            <a:r>
              <a:rPr lang="en-US" dirty="0"/>
              <a:t>effect: small errors can </a:t>
            </a:r>
            <a:r>
              <a:rPr lang="en-US" dirty="0" smtClean="0"/>
              <a:t>have big </a:t>
            </a:r>
            <a:r>
              <a:rPr lang="en-US" dirty="0"/>
              <a:t>consequences</a:t>
            </a:r>
          </a:p>
          <a:p>
            <a:pPr lvl="1"/>
            <a:r>
              <a:rPr lang="en-US" dirty="0" err="1" smtClean="0"/>
              <a:t>Overengineering</a:t>
            </a:r>
            <a:r>
              <a:rPr lang="en-US" dirty="0" smtClean="0"/>
              <a:t> </a:t>
            </a:r>
            <a:r>
              <a:rPr lang="en-US" dirty="0"/>
              <a:t>does not work well</a:t>
            </a:r>
          </a:p>
          <a:p>
            <a:pPr lvl="1"/>
            <a:r>
              <a:rPr lang="en-US" dirty="0" smtClean="0"/>
              <a:t>Software </a:t>
            </a:r>
            <a:r>
              <a:rPr lang="en-US" dirty="0"/>
              <a:t>is malleable</a:t>
            </a:r>
          </a:p>
          <a:p>
            <a:pPr lvl="2"/>
            <a:r>
              <a:rPr lang="en-US" dirty="0" smtClean="0"/>
              <a:t>Can </a:t>
            </a:r>
            <a:r>
              <a:rPr lang="en-US" dirty="0"/>
              <a:t>apply to huge variety of problems</a:t>
            </a:r>
          </a:p>
          <a:p>
            <a:pPr lvl="1"/>
            <a:r>
              <a:rPr lang="en-US" dirty="0" smtClean="0"/>
              <a:t>Software </a:t>
            </a:r>
            <a:r>
              <a:rPr lang="en-US" dirty="0"/>
              <a:t>doesn’t wear out</a:t>
            </a:r>
          </a:p>
          <a:p>
            <a:pPr lvl="2"/>
            <a:r>
              <a:rPr lang="en-US" dirty="0" smtClean="0"/>
              <a:t>All </a:t>
            </a:r>
            <a:r>
              <a:rPr lang="en-US" dirty="0"/>
              <a:t>problems are “designed in”</a:t>
            </a:r>
            <a:endParaRPr lang="bg-BG" dirty="0"/>
          </a:p>
        </p:txBody>
      </p:sp>
    </p:spTree>
    <p:extLst>
      <p:ext uri="{BB962C8B-B14F-4D97-AF65-F5344CB8AC3E}">
        <p14:creationId xmlns:p14="http://schemas.microsoft.com/office/powerpoint/2010/main" val="2627910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404664"/>
            <a:ext cx="8229600" cy="1143000"/>
          </a:xfrm>
          <a:noFill/>
          <a:ln/>
        </p:spPr>
        <p:txBody>
          <a:bodyPr/>
          <a:lstStyle/>
          <a:p>
            <a:r>
              <a:rPr lang="en-GB" dirty="0"/>
              <a:t>The system design process</a:t>
            </a:r>
          </a:p>
        </p:txBody>
      </p:sp>
      <p:sp>
        <p:nvSpPr>
          <p:cNvPr id="28676" name="Rectangle 4"/>
          <p:cNvSpPr>
            <a:spLocks noChangeArrowheads="1"/>
          </p:cNvSpPr>
          <p:nvPr/>
        </p:nvSpPr>
        <p:spPr bwMode="auto">
          <a:xfrm>
            <a:off x="633046" y="1676400"/>
            <a:ext cx="7807569" cy="44196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28677" name="Picture 5" descr="2.4 SystemsDesign.eps                                          000FCC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438400"/>
            <a:ext cx="7315200" cy="2522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101273"/>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noFill/>
          <a:ln/>
        </p:spPr>
        <p:txBody>
          <a:bodyPr/>
          <a:lstStyle/>
          <a:p>
            <a:r>
              <a:rPr lang="en-GB"/>
              <a:t>System design problems</a:t>
            </a:r>
          </a:p>
        </p:txBody>
      </p:sp>
      <p:sp>
        <p:nvSpPr>
          <p:cNvPr id="30723" name="Rectangle 3"/>
          <p:cNvSpPr>
            <a:spLocks noGrp="1" noChangeArrowheads="1"/>
          </p:cNvSpPr>
          <p:nvPr>
            <p:ph type="body" idx="1"/>
          </p:nvPr>
        </p:nvSpPr>
        <p:spPr>
          <a:noFill/>
          <a:ln/>
        </p:spPr>
        <p:txBody>
          <a:bodyPr/>
          <a:lstStyle/>
          <a:p>
            <a:r>
              <a:rPr lang="en-GB"/>
              <a:t>Requirements partitioning to hardware, </a:t>
            </a:r>
            <a:br>
              <a:rPr lang="en-GB"/>
            </a:br>
            <a:r>
              <a:rPr lang="en-GB"/>
              <a:t>software and human components may involve a lot of negotiation. </a:t>
            </a:r>
          </a:p>
          <a:p>
            <a:r>
              <a:rPr lang="en-GB"/>
              <a:t>Difficult design problems are often assumed to be readily solved using software.</a:t>
            </a:r>
          </a:p>
          <a:p>
            <a:r>
              <a:rPr lang="en-GB"/>
              <a:t>Hardware platforms may be inappropriate for </a:t>
            </a:r>
            <a:br>
              <a:rPr lang="en-GB"/>
            </a:br>
            <a:r>
              <a:rPr lang="en-GB"/>
              <a:t>software requirements so software must compensate for this.</a:t>
            </a:r>
          </a:p>
        </p:txBody>
      </p:sp>
    </p:spTree>
    <p:extLst>
      <p:ext uri="{BB962C8B-B14F-4D97-AF65-F5344CB8AC3E}">
        <p14:creationId xmlns:p14="http://schemas.microsoft.com/office/powerpoint/2010/main" val="3694824447"/>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a:t>Requirements and design</a:t>
            </a:r>
          </a:p>
        </p:txBody>
      </p:sp>
      <p:sp>
        <p:nvSpPr>
          <p:cNvPr id="96259" name="Rectangle 3"/>
          <p:cNvSpPr>
            <a:spLocks noGrp="1" noChangeArrowheads="1"/>
          </p:cNvSpPr>
          <p:nvPr>
            <p:ph type="body" idx="1"/>
          </p:nvPr>
        </p:nvSpPr>
        <p:spPr/>
        <p:txBody>
          <a:bodyPr/>
          <a:lstStyle/>
          <a:p>
            <a:pPr>
              <a:lnSpc>
                <a:spcPct val="90000"/>
              </a:lnSpc>
            </a:pPr>
            <a:r>
              <a:rPr lang="en-US"/>
              <a:t>Requirements engineering and system design are inextricably linked.</a:t>
            </a:r>
          </a:p>
          <a:p>
            <a:pPr>
              <a:lnSpc>
                <a:spcPct val="90000"/>
              </a:lnSpc>
            </a:pPr>
            <a:r>
              <a:rPr lang="en-US"/>
              <a:t>Constraints posed by the system’s environment and other systems limit design choices so the actual design to be used may be a requirement.</a:t>
            </a:r>
          </a:p>
          <a:p>
            <a:pPr>
              <a:lnSpc>
                <a:spcPct val="90000"/>
              </a:lnSpc>
            </a:pPr>
            <a:r>
              <a:rPr lang="en-US"/>
              <a:t>Initial design may be necessary to structure the requirements.</a:t>
            </a:r>
          </a:p>
          <a:p>
            <a:pPr>
              <a:lnSpc>
                <a:spcPct val="90000"/>
              </a:lnSpc>
            </a:pPr>
            <a:r>
              <a:rPr lang="en-US"/>
              <a:t>As you do design, you learn more about the requirements.</a:t>
            </a:r>
          </a:p>
        </p:txBody>
      </p:sp>
    </p:spTree>
    <p:extLst>
      <p:ext uri="{BB962C8B-B14F-4D97-AF65-F5344CB8AC3E}">
        <p14:creationId xmlns:p14="http://schemas.microsoft.com/office/powerpoint/2010/main" val="26259173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a:xfrm>
            <a:off x="457200" y="548680"/>
            <a:ext cx="8229600" cy="1143000"/>
          </a:xfrm>
        </p:spPr>
        <p:txBody>
          <a:bodyPr>
            <a:normAutofit fontScale="90000"/>
          </a:bodyPr>
          <a:lstStyle/>
          <a:p>
            <a:r>
              <a:rPr lang="en-US" dirty="0"/>
              <a:t>Spiral model of requirements/design</a:t>
            </a:r>
          </a:p>
        </p:txBody>
      </p:sp>
      <p:sp>
        <p:nvSpPr>
          <p:cNvPr id="1028" name="Rectangle 4"/>
          <p:cNvSpPr>
            <a:spLocks noChangeArrowheads="1"/>
          </p:cNvSpPr>
          <p:nvPr/>
        </p:nvSpPr>
        <p:spPr bwMode="auto">
          <a:xfrm>
            <a:off x="914400" y="1676400"/>
            <a:ext cx="7174523" cy="47244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032" name="Picture 8" descr="2.5*.eps                                                       001BE20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7785" y="1752601"/>
            <a:ext cx="5978769" cy="4562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675291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noFill/>
          <a:ln/>
        </p:spPr>
        <p:txBody>
          <a:bodyPr/>
          <a:lstStyle/>
          <a:p>
            <a:r>
              <a:rPr lang="en-GB"/>
              <a:t>System modelling</a:t>
            </a:r>
          </a:p>
        </p:txBody>
      </p:sp>
      <p:sp>
        <p:nvSpPr>
          <p:cNvPr id="43011" name="Rectangle 3"/>
          <p:cNvSpPr>
            <a:spLocks noGrp="1" noChangeArrowheads="1"/>
          </p:cNvSpPr>
          <p:nvPr>
            <p:ph type="body" idx="1"/>
          </p:nvPr>
        </p:nvSpPr>
        <p:spPr>
          <a:noFill/>
          <a:ln/>
        </p:spPr>
        <p:txBody>
          <a:bodyPr/>
          <a:lstStyle/>
          <a:p>
            <a:r>
              <a:rPr lang="en-GB"/>
              <a:t>An architectural model presents an abstract view of the sub-systems making up a system</a:t>
            </a:r>
          </a:p>
          <a:p>
            <a:r>
              <a:rPr lang="en-GB"/>
              <a:t>May include major information flows between sub-systems</a:t>
            </a:r>
          </a:p>
          <a:p>
            <a:r>
              <a:rPr lang="en-GB"/>
              <a:t>Usually presented as a block diagram</a:t>
            </a:r>
          </a:p>
          <a:p>
            <a:r>
              <a:rPr lang="en-GB"/>
              <a:t>May identify different types of functional component in the model</a:t>
            </a:r>
          </a:p>
        </p:txBody>
      </p:sp>
    </p:spTree>
    <p:extLst>
      <p:ext uri="{BB962C8B-B14F-4D97-AF65-F5344CB8AC3E}">
        <p14:creationId xmlns:p14="http://schemas.microsoft.com/office/powerpoint/2010/main" val="2504785900"/>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476672"/>
            <a:ext cx="8229600" cy="1143000"/>
          </a:xfrm>
          <a:noFill/>
          <a:ln/>
        </p:spPr>
        <p:txBody>
          <a:bodyPr/>
          <a:lstStyle/>
          <a:p>
            <a:r>
              <a:rPr lang="en-GB" dirty="0"/>
              <a:t>Burglar alarm system</a:t>
            </a:r>
          </a:p>
        </p:txBody>
      </p:sp>
      <p:sp>
        <p:nvSpPr>
          <p:cNvPr id="50180" name="Rectangle 4"/>
          <p:cNvSpPr>
            <a:spLocks noChangeArrowheads="1"/>
          </p:cNvSpPr>
          <p:nvPr/>
        </p:nvSpPr>
        <p:spPr bwMode="auto">
          <a:xfrm>
            <a:off x="703384" y="1676400"/>
            <a:ext cx="7877908" cy="4495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50181" name="Picture 5" descr="2.6 BurglarAlarmSys.eps                                        000FCC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5415" y="2133600"/>
            <a:ext cx="7455877" cy="3341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6935069"/>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332656"/>
            <a:ext cx="8229600" cy="1143000"/>
          </a:xfrm>
        </p:spPr>
        <p:txBody>
          <a:bodyPr/>
          <a:lstStyle/>
          <a:p>
            <a:r>
              <a:rPr lang="en-US" dirty="0"/>
              <a:t>Sub-system description</a:t>
            </a:r>
          </a:p>
        </p:txBody>
      </p:sp>
      <p:sp>
        <p:nvSpPr>
          <p:cNvPr id="97284" name="Rectangle 4"/>
          <p:cNvSpPr>
            <a:spLocks noChangeArrowheads="1"/>
          </p:cNvSpPr>
          <p:nvPr/>
        </p:nvSpPr>
        <p:spPr bwMode="auto">
          <a:xfrm>
            <a:off x="492369" y="1600200"/>
            <a:ext cx="7877908" cy="41910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97285" name="Object 5"/>
          <p:cNvGraphicFramePr>
            <a:graphicFrameLocks noChangeAspect="1"/>
          </p:cNvGraphicFramePr>
          <p:nvPr/>
        </p:nvGraphicFramePr>
        <p:xfrm>
          <a:off x="703384" y="2286000"/>
          <a:ext cx="8159262" cy="3030538"/>
        </p:xfrm>
        <a:graphic>
          <a:graphicData uri="http://schemas.openxmlformats.org/presentationml/2006/ole">
            <mc:AlternateContent xmlns:mc="http://schemas.openxmlformats.org/markup-compatibility/2006">
              <mc:Choice xmlns:v="urn:schemas-microsoft-com:vml" Requires="v">
                <p:oleObj spid="_x0000_s2053" name="Document" r:id="rId3" imgW="5641848" imgH="1935480" progId="Word.Document.8">
                  <p:embed/>
                </p:oleObj>
              </mc:Choice>
              <mc:Fallback>
                <p:oleObj name="Document" r:id="rId3" imgW="5641848" imgH="193548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384" y="2286000"/>
                        <a:ext cx="8159262" cy="303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05719961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457200" y="332656"/>
            <a:ext cx="8229600" cy="1143000"/>
          </a:xfrm>
        </p:spPr>
        <p:txBody>
          <a:bodyPr/>
          <a:lstStyle/>
          <a:p>
            <a:r>
              <a:rPr lang="en-US" dirty="0"/>
              <a:t>ATC system architecture</a:t>
            </a:r>
          </a:p>
        </p:txBody>
      </p:sp>
      <p:sp>
        <p:nvSpPr>
          <p:cNvPr id="88068" name="Rectangle 4"/>
          <p:cNvSpPr>
            <a:spLocks noChangeArrowheads="1"/>
          </p:cNvSpPr>
          <p:nvPr/>
        </p:nvSpPr>
        <p:spPr bwMode="auto">
          <a:xfrm>
            <a:off x="703385" y="1524000"/>
            <a:ext cx="8088923" cy="49530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88069" name="Picture 5" descr="2.8 ATC System.eps                                             000FCC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0154" y="1676400"/>
            <a:ext cx="4923692" cy="468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28540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noFill/>
          <a:ln/>
        </p:spPr>
        <p:txBody>
          <a:bodyPr/>
          <a:lstStyle/>
          <a:p>
            <a:r>
              <a:rPr lang="en-GB"/>
              <a:t>Sub-system development</a:t>
            </a:r>
          </a:p>
        </p:txBody>
      </p:sp>
      <p:sp>
        <p:nvSpPr>
          <p:cNvPr id="32771" name="Rectangle 3"/>
          <p:cNvSpPr>
            <a:spLocks noGrp="1" noChangeArrowheads="1"/>
          </p:cNvSpPr>
          <p:nvPr>
            <p:ph type="body" idx="1"/>
          </p:nvPr>
        </p:nvSpPr>
        <p:spPr>
          <a:noFill/>
          <a:ln/>
        </p:spPr>
        <p:txBody>
          <a:bodyPr/>
          <a:lstStyle/>
          <a:p>
            <a:r>
              <a:rPr lang="en-GB" sz="2400"/>
              <a:t>Typically parallel projects developing the </a:t>
            </a:r>
            <a:br>
              <a:rPr lang="en-GB" sz="2400"/>
            </a:br>
            <a:r>
              <a:rPr lang="en-GB" sz="2400"/>
              <a:t>hardware, software and communications.</a:t>
            </a:r>
          </a:p>
          <a:p>
            <a:r>
              <a:rPr lang="en-GB" sz="2400"/>
              <a:t>May involve some COTS  (Commercial Off-the-Shelf) systems procurement.</a:t>
            </a:r>
          </a:p>
          <a:p>
            <a:r>
              <a:rPr lang="en-GB" sz="2400"/>
              <a:t>Lack of communication across implementation </a:t>
            </a:r>
            <a:br>
              <a:rPr lang="en-GB" sz="2400"/>
            </a:br>
            <a:r>
              <a:rPr lang="en-GB" sz="2400"/>
              <a:t>teams.</a:t>
            </a:r>
          </a:p>
          <a:p>
            <a:r>
              <a:rPr lang="en-GB" sz="2400"/>
              <a:t>Bureaucratic and slow mechanism for </a:t>
            </a:r>
            <a:br>
              <a:rPr lang="en-GB" sz="2400"/>
            </a:br>
            <a:r>
              <a:rPr lang="en-GB" sz="2400"/>
              <a:t>proposing system changes means that the development schedule may be extended because of the need for rework.</a:t>
            </a:r>
          </a:p>
        </p:txBody>
      </p:sp>
    </p:spTree>
    <p:extLst>
      <p:ext uri="{BB962C8B-B14F-4D97-AF65-F5344CB8AC3E}">
        <p14:creationId xmlns:p14="http://schemas.microsoft.com/office/powerpoint/2010/main" val="2516133866"/>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body" idx="1"/>
          </p:nvPr>
        </p:nvSpPr>
        <p:spPr>
          <a:noFill/>
          <a:ln/>
        </p:spPr>
        <p:txBody>
          <a:bodyPr/>
          <a:lstStyle/>
          <a:p>
            <a:r>
              <a:rPr lang="en-GB"/>
              <a:t>The process of putting hardware, software and </a:t>
            </a:r>
            <a:br>
              <a:rPr lang="en-GB"/>
            </a:br>
            <a:r>
              <a:rPr lang="en-GB"/>
              <a:t>people together to make a system.</a:t>
            </a:r>
          </a:p>
          <a:p>
            <a:r>
              <a:rPr lang="en-GB"/>
              <a:t>Should be tackled incrementally so that sub-systems are integrated one at a time.</a:t>
            </a:r>
          </a:p>
          <a:p>
            <a:r>
              <a:rPr lang="en-GB"/>
              <a:t>Interface problems between sub-systems are usually found at this stage.</a:t>
            </a:r>
          </a:p>
          <a:p>
            <a:r>
              <a:rPr lang="en-GB"/>
              <a:t>May be problems with uncoordinated deliveries </a:t>
            </a:r>
            <a:br>
              <a:rPr lang="en-GB"/>
            </a:br>
            <a:r>
              <a:rPr lang="en-GB"/>
              <a:t>of system components.</a:t>
            </a:r>
          </a:p>
        </p:txBody>
      </p:sp>
      <p:sp>
        <p:nvSpPr>
          <p:cNvPr id="34819" name="Rectangle 3"/>
          <p:cNvSpPr>
            <a:spLocks noGrp="1" noChangeArrowheads="1"/>
          </p:cNvSpPr>
          <p:nvPr>
            <p:ph type="title"/>
          </p:nvPr>
        </p:nvSpPr>
        <p:spPr>
          <a:noFill/>
          <a:ln/>
        </p:spPr>
        <p:txBody>
          <a:bodyPr/>
          <a:lstStyle/>
          <a:p>
            <a:r>
              <a:rPr lang="en-GB"/>
              <a:t>System integration</a:t>
            </a:r>
          </a:p>
        </p:txBody>
      </p:sp>
    </p:spTree>
    <p:extLst>
      <p:ext uri="{BB962C8B-B14F-4D97-AF65-F5344CB8AC3E}">
        <p14:creationId xmlns:p14="http://schemas.microsoft.com/office/powerpoint/2010/main" val="387580738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Goals</a:t>
            </a:r>
            <a:endParaRPr lang="bg-BG" dirty="0"/>
          </a:p>
        </p:txBody>
      </p:sp>
      <p:sp>
        <p:nvSpPr>
          <p:cNvPr id="3" name="Content Placeholder 2"/>
          <p:cNvSpPr>
            <a:spLocks noGrp="1"/>
          </p:cNvSpPr>
          <p:nvPr>
            <p:ph idx="1"/>
          </p:nvPr>
        </p:nvSpPr>
        <p:spPr/>
        <p:txBody>
          <a:bodyPr/>
          <a:lstStyle/>
          <a:p>
            <a:r>
              <a:rPr lang="en-US" dirty="0"/>
              <a:t>You will leave the course:</a:t>
            </a:r>
          </a:p>
          <a:p>
            <a:pPr lvl="1"/>
            <a:r>
              <a:rPr lang="en-US" b="1" dirty="0" smtClean="0"/>
              <a:t>Understanding </a:t>
            </a:r>
            <a:r>
              <a:rPr lang="en-US" b="1" dirty="0"/>
              <a:t>the role of software </a:t>
            </a:r>
            <a:r>
              <a:rPr lang="en-US" b="1" dirty="0" smtClean="0"/>
              <a:t>in systems</a:t>
            </a:r>
            <a:endParaRPr lang="en-US" b="1" dirty="0"/>
          </a:p>
          <a:p>
            <a:pPr lvl="2"/>
            <a:r>
              <a:rPr lang="en-US" dirty="0" smtClean="0"/>
              <a:t>How </a:t>
            </a:r>
            <a:r>
              <a:rPr lang="en-US" dirty="0"/>
              <a:t>software differs from other </a:t>
            </a:r>
            <a:r>
              <a:rPr lang="en-US" dirty="0" smtClean="0"/>
              <a:t>engineering materials</a:t>
            </a:r>
            <a:endParaRPr lang="bg-BG" dirty="0"/>
          </a:p>
        </p:txBody>
      </p:sp>
    </p:spTree>
    <p:extLst>
      <p:ext uri="{BB962C8B-B14F-4D97-AF65-F5344CB8AC3E}">
        <p14:creationId xmlns:p14="http://schemas.microsoft.com/office/powerpoint/2010/main" val="5093084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body" idx="1"/>
          </p:nvPr>
        </p:nvSpPr>
        <p:spPr>
          <a:noFill/>
          <a:ln/>
        </p:spPr>
        <p:txBody>
          <a:bodyPr/>
          <a:lstStyle/>
          <a:p>
            <a:pPr>
              <a:lnSpc>
                <a:spcPct val="90000"/>
              </a:lnSpc>
            </a:pPr>
            <a:r>
              <a:rPr lang="en-GB"/>
              <a:t>After completion, the system has to be installed in the customer’s environment</a:t>
            </a:r>
          </a:p>
          <a:p>
            <a:pPr lvl="1">
              <a:lnSpc>
                <a:spcPct val="90000"/>
              </a:lnSpc>
            </a:pPr>
            <a:r>
              <a:rPr lang="en-GB"/>
              <a:t>Environmental assumptions may be incorrect;</a:t>
            </a:r>
          </a:p>
          <a:p>
            <a:pPr lvl="1">
              <a:lnSpc>
                <a:spcPct val="90000"/>
              </a:lnSpc>
            </a:pPr>
            <a:r>
              <a:rPr lang="en-GB"/>
              <a:t>May be human resistance to the introduction of </a:t>
            </a:r>
            <a:br>
              <a:rPr lang="en-GB"/>
            </a:br>
            <a:r>
              <a:rPr lang="en-GB"/>
              <a:t>a new system;</a:t>
            </a:r>
          </a:p>
          <a:p>
            <a:pPr lvl="1">
              <a:lnSpc>
                <a:spcPct val="90000"/>
              </a:lnSpc>
            </a:pPr>
            <a:r>
              <a:rPr lang="en-GB"/>
              <a:t>System may have to coexist with alternative </a:t>
            </a:r>
            <a:br>
              <a:rPr lang="en-GB"/>
            </a:br>
            <a:r>
              <a:rPr lang="en-GB"/>
              <a:t>systems for some time;</a:t>
            </a:r>
          </a:p>
          <a:p>
            <a:pPr lvl="1">
              <a:lnSpc>
                <a:spcPct val="90000"/>
              </a:lnSpc>
            </a:pPr>
            <a:r>
              <a:rPr lang="en-GB"/>
              <a:t>May be physical installation problems (e.g. </a:t>
            </a:r>
            <a:br>
              <a:rPr lang="en-GB"/>
            </a:br>
            <a:r>
              <a:rPr lang="en-GB"/>
              <a:t>cabling problems);</a:t>
            </a:r>
          </a:p>
          <a:p>
            <a:pPr lvl="1">
              <a:lnSpc>
                <a:spcPct val="90000"/>
              </a:lnSpc>
            </a:pPr>
            <a:r>
              <a:rPr lang="en-GB"/>
              <a:t>Operator training has to be identified.</a:t>
            </a:r>
          </a:p>
        </p:txBody>
      </p:sp>
      <p:sp>
        <p:nvSpPr>
          <p:cNvPr id="36867" name="Rectangle 3"/>
          <p:cNvSpPr>
            <a:spLocks noGrp="1" noChangeArrowheads="1"/>
          </p:cNvSpPr>
          <p:nvPr>
            <p:ph type="title"/>
          </p:nvPr>
        </p:nvSpPr>
        <p:spPr>
          <a:noFill/>
          <a:ln/>
        </p:spPr>
        <p:txBody>
          <a:bodyPr/>
          <a:lstStyle/>
          <a:p>
            <a:r>
              <a:rPr lang="en-GB"/>
              <a:t>System installation</a:t>
            </a:r>
          </a:p>
        </p:txBody>
      </p:sp>
    </p:spTree>
    <p:extLst>
      <p:ext uri="{BB962C8B-B14F-4D97-AF65-F5344CB8AC3E}">
        <p14:creationId xmlns:p14="http://schemas.microsoft.com/office/powerpoint/2010/main" val="517530145"/>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noFill/>
          <a:ln/>
        </p:spPr>
        <p:txBody>
          <a:bodyPr/>
          <a:lstStyle/>
          <a:p>
            <a:r>
              <a:rPr lang="en-GB"/>
              <a:t>System evolution</a:t>
            </a:r>
          </a:p>
        </p:txBody>
      </p:sp>
      <p:sp>
        <p:nvSpPr>
          <p:cNvPr id="40963" name="Rectangle 3"/>
          <p:cNvSpPr>
            <a:spLocks noGrp="1" noChangeArrowheads="1"/>
          </p:cNvSpPr>
          <p:nvPr>
            <p:ph type="body" idx="1"/>
          </p:nvPr>
        </p:nvSpPr>
        <p:spPr>
          <a:noFill/>
          <a:ln/>
        </p:spPr>
        <p:txBody>
          <a:bodyPr/>
          <a:lstStyle/>
          <a:p>
            <a:r>
              <a:rPr lang="en-GB" sz="2400"/>
              <a:t>Large systems have a long lifetime. They must evolve to meet changing requirements.</a:t>
            </a:r>
          </a:p>
          <a:p>
            <a:r>
              <a:rPr lang="en-GB" sz="2400"/>
              <a:t>Evolution is inherently costly</a:t>
            </a:r>
          </a:p>
          <a:p>
            <a:pPr lvl="1"/>
            <a:r>
              <a:rPr lang="en-GB" sz="2000"/>
              <a:t>Changes must be analysed from a technical and business perspective;</a:t>
            </a:r>
          </a:p>
          <a:p>
            <a:pPr lvl="1"/>
            <a:r>
              <a:rPr lang="en-GB" sz="2000"/>
              <a:t>Sub-systems interact so unanticipated problems can arise;</a:t>
            </a:r>
          </a:p>
          <a:p>
            <a:pPr lvl="1"/>
            <a:r>
              <a:rPr lang="en-GB" sz="2000"/>
              <a:t>There is rarely a rationale for original design decisions;</a:t>
            </a:r>
          </a:p>
          <a:p>
            <a:pPr lvl="1"/>
            <a:r>
              <a:rPr lang="en-GB" sz="2000"/>
              <a:t>System structure is corrupted as changes are made to it.</a:t>
            </a:r>
          </a:p>
          <a:p>
            <a:r>
              <a:rPr lang="en-GB" sz="2400"/>
              <a:t>Existing systems which must be maintained are sometimes called </a:t>
            </a:r>
            <a:r>
              <a:rPr lang="en-GB" sz="2400">
                <a:solidFill>
                  <a:schemeClr val="accent1"/>
                </a:solidFill>
              </a:rPr>
              <a:t>legacy systems.</a:t>
            </a:r>
          </a:p>
        </p:txBody>
      </p:sp>
    </p:spTree>
    <p:extLst>
      <p:ext uri="{BB962C8B-B14F-4D97-AF65-F5344CB8AC3E}">
        <p14:creationId xmlns:p14="http://schemas.microsoft.com/office/powerpoint/2010/main" val="685440616"/>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noFill/>
          <a:ln/>
        </p:spPr>
        <p:txBody>
          <a:bodyPr/>
          <a:lstStyle/>
          <a:p>
            <a:r>
              <a:rPr lang="en-GB"/>
              <a:t>System decommissioning</a:t>
            </a:r>
          </a:p>
        </p:txBody>
      </p:sp>
      <p:sp>
        <p:nvSpPr>
          <p:cNvPr id="41987" name="Rectangle 3"/>
          <p:cNvSpPr>
            <a:spLocks noGrp="1" noChangeArrowheads="1"/>
          </p:cNvSpPr>
          <p:nvPr>
            <p:ph type="body" idx="1"/>
          </p:nvPr>
        </p:nvSpPr>
        <p:spPr>
          <a:noFill/>
          <a:ln/>
        </p:spPr>
        <p:txBody>
          <a:bodyPr/>
          <a:lstStyle/>
          <a:p>
            <a:r>
              <a:rPr lang="en-GB"/>
              <a:t>Taking the system out of service after its useful lifetime.</a:t>
            </a:r>
          </a:p>
          <a:p>
            <a:r>
              <a:rPr lang="en-GB"/>
              <a:t>May require removal of materials (e.g. dangerous chemicals) which pollute the environment</a:t>
            </a:r>
          </a:p>
          <a:p>
            <a:pPr lvl="1"/>
            <a:r>
              <a:rPr lang="en-GB"/>
              <a:t>Should be planned for in the system design by encapsulation.</a:t>
            </a:r>
          </a:p>
          <a:p>
            <a:r>
              <a:rPr lang="en-GB"/>
              <a:t>May require data to be restructured and converted to be used in some other system.</a:t>
            </a:r>
          </a:p>
        </p:txBody>
      </p:sp>
    </p:spTree>
    <p:extLst>
      <p:ext uri="{BB962C8B-B14F-4D97-AF65-F5344CB8AC3E}">
        <p14:creationId xmlns:p14="http://schemas.microsoft.com/office/powerpoint/2010/main" val="3165709508"/>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a:t>Organisations/people/systems</a:t>
            </a:r>
          </a:p>
        </p:txBody>
      </p:sp>
      <p:sp>
        <p:nvSpPr>
          <p:cNvPr id="94211" name="Rectangle 3"/>
          <p:cNvSpPr>
            <a:spLocks noGrp="1" noChangeArrowheads="1"/>
          </p:cNvSpPr>
          <p:nvPr>
            <p:ph type="body" idx="1"/>
          </p:nvPr>
        </p:nvSpPr>
        <p:spPr/>
        <p:txBody>
          <a:bodyPr/>
          <a:lstStyle/>
          <a:p>
            <a:r>
              <a:rPr lang="en-US"/>
              <a:t>Socio-technical systems are organisational systems intended to help deliver some organisational or business goal.</a:t>
            </a:r>
          </a:p>
          <a:p>
            <a:r>
              <a:rPr lang="en-US"/>
              <a:t>If you do not understand the organisational environment where a system is used, the system is less likely to meet the real needs of the business and its users.</a:t>
            </a:r>
          </a:p>
        </p:txBody>
      </p:sp>
    </p:spTree>
    <p:extLst>
      <p:ext uri="{BB962C8B-B14F-4D97-AF65-F5344CB8AC3E}">
        <p14:creationId xmlns:p14="http://schemas.microsoft.com/office/powerpoint/2010/main" val="122973680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rmAutofit fontScale="90000"/>
          </a:bodyPr>
          <a:lstStyle/>
          <a:p>
            <a:r>
              <a:rPr lang="en-GB"/>
              <a:t>Human and organisational factors</a:t>
            </a:r>
          </a:p>
        </p:txBody>
      </p:sp>
      <p:sp>
        <p:nvSpPr>
          <p:cNvPr id="78851" name="Rectangle 3"/>
          <p:cNvSpPr>
            <a:spLocks noGrp="1" noChangeArrowheads="1"/>
          </p:cNvSpPr>
          <p:nvPr>
            <p:ph type="body" idx="1"/>
          </p:nvPr>
        </p:nvSpPr>
        <p:spPr>
          <a:xfrm>
            <a:off x="536331" y="1682751"/>
            <a:ext cx="8187104" cy="4130675"/>
          </a:xfrm>
        </p:spPr>
        <p:txBody>
          <a:bodyPr/>
          <a:lstStyle/>
          <a:p>
            <a:pPr algn="just">
              <a:lnSpc>
                <a:spcPct val="90000"/>
              </a:lnSpc>
              <a:spcBef>
                <a:spcPts val="625"/>
              </a:spcBef>
              <a:spcAft>
                <a:spcPts val="625"/>
              </a:spcAft>
            </a:pPr>
            <a:r>
              <a:rPr lang="en-GB" i="1"/>
              <a:t>Process changes</a:t>
            </a:r>
            <a:r>
              <a:rPr lang="en-GB"/>
              <a:t> </a:t>
            </a:r>
          </a:p>
          <a:p>
            <a:pPr lvl="1" algn="just">
              <a:lnSpc>
                <a:spcPct val="90000"/>
              </a:lnSpc>
              <a:spcBef>
                <a:spcPts val="625"/>
              </a:spcBef>
              <a:spcAft>
                <a:spcPts val="625"/>
              </a:spcAft>
            </a:pPr>
            <a:r>
              <a:rPr lang="en-GB"/>
              <a:t>Does the system require changes to the work processes in the environment?  </a:t>
            </a:r>
          </a:p>
          <a:p>
            <a:pPr algn="just">
              <a:lnSpc>
                <a:spcPct val="90000"/>
              </a:lnSpc>
              <a:spcAft>
                <a:spcPts val="625"/>
              </a:spcAft>
            </a:pPr>
            <a:r>
              <a:rPr lang="en-GB" i="1"/>
              <a:t>Job changes</a:t>
            </a:r>
            <a:r>
              <a:rPr lang="en-GB"/>
              <a:t> </a:t>
            </a:r>
          </a:p>
          <a:p>
            <a:pPr lvl="1" algn="just">
              <a:lnSpc>
                <a:spcPct val="90000"/>
              </a:lnSpc>
              <a:spcAft>
                <a:spcPts val="625"/>
              </a:spcAft>
            </a:pPr>
            <a:r>
              <a:rPr lang="en-GB"/>
              <a:t>Does the system de-skill the users in an environment or cause them to change the way they work?   </a:t>
            </a:r>
          </a:p>
          <a:p>
            <a:pPr algn="just">
              <a:lnSpc>
                <a:spcPct val="90000"/>
              </a:lnSpc>
              <a:spcAft>
                <a:spcPts val="625"/>
              </a:spcAft>
            </a:pPr>
            <a:r>
              <a:rPr lang="en-GB" i="1"/>
              <a:t>Organisational changes</a:t>
            </a:r>
            <a:r>
              <a:rPr lang="en-GB"/>
              <a:t> </a:t>
            </a:r>
          </a:p>
          <a:p>
            <a:pPr lvl="1" algn="just">
              <a:lnSpc>
                <a:spcPct val="90000"/>
              </a:lnSpc>
              <a:spcAft>
                <a:spcPts val="625"/>
              </a:spcAft>
            </a:pPr>
            <a:r>
              <a:rPr lang="en-GB"/>
              <a:t>Does the system change the political power structure in an organisation?  </a:t>
            </a:r>
          </a:p>
        </p:txBody>
      </p:sp>
    </p:spTree>
    <p:extLst>
      <p:ext uri="{BB962C8B-B14F-4D97-AF65-F5344CB8AC3E}">
        <p14:creationId xmlns:p14="http://schemas.microsoft.com/office/powerpoint/2010/main" val="276765943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a:t>Organisational processes</a:t>
            </a:r>
          </a:p>
        </p:txBody>
      </p:sp>
      <p:sp>
        <p:nvSpPr>
          <p:cNvPr id="98307" name="Rectangle 3"/>
          <p:cNvSpPr>
            <a:spLocks noGrp="1" noChangeArrowheads="1"/>
          </p:cNvSpPr>
          <p:nvPr>
            <p:ph type="body" idx="1"/>
          </p:nvPr>
        </p:nvSpPr>
        <p:spPr/>
        <p:txBody>
          <a:bodyPr/>
          <a:lstStyle/>
          <a:p>
            <a:pPr>
              <a:lnSpc>
                <a:spcPct val="90000"/>
              </a:lnSpc>
            </a:pPr>
            <a:r>
              <a:rPr lang="en-US" sz="2400"/>
              <a:t>The processes of systems engineering overlap and interact with organisational procurement processes.</a:t>
            </a:r>
          </a:p>
          <a:p>
            <a:pPr>
              <a:lnSpc>
                <a:spcPct val="90000"/>
              </a:lnSpc>
            </a:pPr>
            <a:r>
              <a:rPr lang="en-US" sz="2400"/>
              <a:t>Operational processes are the processes involved in using the system for its intended purpose. For new systems, these have to be defined as part of the system design.</a:t>
            </a:r>
          </a:p>
          <a:p>
            <a:pPr>
              <a:lnSpc>
                <a:spcPct val="90000"/>
              </a:lnSpc>
            </a:pPr>
            <a:r>
              <a:rPr lang="en-US" sz="2400"/>
              <a:t>Operational processes should be designed to be flexible and should not force operations to be done in a particular way. It is important that human operators can use their initiative if problems arise.</a:t>
            </a:r>
          </a:p>
          <a:p>
            <a:pPr>
              <a:lnSpc>
                <a:spcPct val="90000"/>
              </a:lnSpc>
            </a:pPr>
            <a:endParaRPr lang="en-US" sz="2400"/>
          </a:p>
        </p:txBody>
      </p:sp>
    </p:spTree>
    <p:extLst>
      <p:ext uri="{BB962C8B-B14F-4D97-AF65-F5344CB8AC3E}">
        <p14:creationId xmlns:p14="http://schemas.microsoft.com/office/powerpoint/2010/main" val="240703528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669681" y="711225"/>
            <a:ext cx="8122626" cy="917575"/>
          </a:xfrm>
        </p:spPr>
        <p:txBody>
          <a:bodyPr>
            <a:normAutofit fontScale="90000"/>
          </a:bodyPr>
          <a:lstStyle/>
          <a:p>
            <a:r>
              <a:rPr lang="en-US" dirty="0"/>
              <a:t>Procurement/development processes</a:t>
            </a:r>
          </a:p>
        </p:txBody>
      </p:sp>
      <p:sp>
        <p:nvSpPr>
          <p:cNvPr id="89092" name="Rectangle 4"/>
          <p:cNvSpPr>
            <a:spLocks noChangeArrowheads="1"/>
          </p:cNvSpPr>
          <p:nvPr/>
        </p:nvSpPr>
        <p:spPr bwMode="auto">
          <a:xfrm>
            <a:off x="844062" y="1752600"/>
            <a:ext cx="7807569" cy="43434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89094" name="Picture 6" descr="2.9*.eps                                                       001BE20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362200"/>
            <a:ext cx="5908431" cy="269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93824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noFill/>
          <a:ln/>
        </p:spPr>
        <p:txBody>
          <a:bodyPr/>
          <a:lstStyle/>
          <a:p>
            <a:r>
              <a:rPr lang="en-GB"/>
              <a:t>System procurement</a:t>
            </a:r>
          </a:p>
        </p:txBody>
      </p:sp>
      <p:sp>
        <p:nvSpPr>
          <p:cNvPr id="70659" name="Rectangle 3"/>
          <p:cNvSpPr>
            <a:spLocks noGrp="1" noChangeArrowheads="1"/>
          </p:cNvSpPr>
          <p:nvPr>
            <p:ph type="body" idx="1"/>
          </p:nvPr>
        </p:nvSpPr>
        <p:spPr>
          <a:noFill/>
          <a:ln/>
        </p:spPr>
        <p:txBody>
          <a:bodyPr/>
          <a:lstStyle/>
          <a:p>
            <a:pPr>
              <a:lnSpc>
                <a:spcPct val="90000"/>
              </a:lnSpc>
            </a:pPr>
            <a:r>
              <a:rPr lang="en-GB" sz="2400"/>
              <a:t>Acquiring a system for an organization to meet some need</a:t>
            </a:r>
          </a:p>
          <a:p>
            <a:pPr>
              <a:lnSpc>
                <a:spcPct val="90000"/>
              </a:lnSpc>
            </a:pPr>
            <a:r>
              <a:rPr lang="en-GB" sz="2400"/>
              <a:t>Some system specification and architectural design is usually necessary before procurement</a:t>
            </a:r>
          </a:p>
          <a:p>
            <a:pPr lvl="1">
              <a:lnSpc>
                <a:spcPct val="90000"/>
              </a:lnSpc>
            </a:pPr>
            <a:r>
              <a:rPr lang="en-GB" sz="2000"/>
              <a:t>You need a specification to let a contract for system development</a:t>
            </a:r>
          </a:p>
          <a:p>
            <a:pPr lvl="1">
              <a:lnSpc>
                <a:spcPct val="90000"/>
              </a:lnSpc>
            </a:pPr>
            <a:r>
              <a:rPr lang="en-GB" sz="2000"/>
              <a:t>The specification may allow you to buy a commercial off-the-shelf (COTS) system. Almost always cheaper than developing a system from scratch</a:t>
            </a:r>
          </a:p>
          <a:p>
            <a:pPr>
              <a:lnSpc>
                <a:spcPct val="90000"/>
              </a:lnSpc>
            </a:pPr>
            <a:r>
              <a:rPr lang="en-US" sz="2400"/>
              <a:t>Large complex systems usually consist of a mix of off the shelf and specially designed components. The procurement processes for these different types of component are usually different.</a:t>
            </a:r>
            <a:endParaRPr lang="en-GB" sz="2400"/>
          </a:p>
        </p:txBody>
      </p:sp>
    </p:spTree>
    <p:extLst>
      <p:ext uri="{BB962C8B-B14F-4D97-AF65-F5344CB8AC3E}">
        <p14:creationId xmlns:p14="http://schemas.microsoft.com/office/powerpoint/2010/main" val="3870650027"/>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404664"/>
            <a:ext cx="8229600" cy="1143000"/>
          </a:xfrm>
          <a:noFill/>
          <a:ln/>
        </p:spPr>
        <p:txBody>
          <a:bodyPr>
            <a:normAutofit fontScale="90000"/>
          </a:bodyPr>
          <a:lstStyle/>
          <a:p>
            <a:r>
              <a:rPr lang="en-GB" dirty="0"/>
              <a:t>The system procurement process</a:t>
            </a:r>
          </a:p>
        </p:txBody>
      </p:sp>
      <p:sp>
        <p:nvSpPr>
          <p:cNvPr id="73732" name="Rectangle 4"/>
          <p:cNvSpPr>
            <a:spLocks noChangeArrowheads="1"/>
          </p:cNvSpPr>
          <p:nvPr/>
        </p:nvSpPr>
        <p:spPr bwMode="auto">
          <a:xfrm>
            <a:off x="562708" y="1752600"/>
            <a:ext cx="8088923" cy="4267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73733" name="Picture 5" descr="2.10 ProcurementProc.eps                                       000FCC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723" y="2438400"/>
            <a:ext cx="7737231" cy="2860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5269640"/>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GB"/>
              <a:t>Procurement issues</a:t>
            </a:r>
          </a:p>
        </p:txBody>
      </p:sp>
      <p:sp>
        <p:nvSpPr>
          <p:cNvPr id="80899" name="Rectangle 3"/>
          <p:cNvSpPr>
            <a:spLocks noGrp="1" noChangeArrowheads="1"/>
          </p:cNvSpPr>
          <p:nvPr>
            <p:ph type="body" idx="1"/>
          </p:nvPr>
        </p:nvSpPr>
        <p:spPr/>
        <p:txBody>
          <a:bodyPr/>
          <a:lstStyle/>
          <a:p>
            <a:r>
              <a:rPr lang="en-GB"/>
              <a:t>Requirements may have to be modified to match the capabilities of off-the-shelf components.</a:t>
            </a:r>
          </a:p>
          <a:p>
            <a:r>
              <a:rPr lang="en-GB"/>
              <a:t>The requirements specification may be part of the contract for the development of the system.</a:t>
            </a:r>
          </a:p>
          <a:p>
            <a:r>
              <a:rPr lang="en-GB"/>
              <a:t>There is usually a contract negotiation period to agree changes after the contractor to build a system has been selected.</a:t>
            </a:r>
          </a:p>
        </p:txBody>
      </p:sp>
    </p:spTree>
    <p:extLst>
      <p:ext uri="{BB962C8B-B14F-4D97-AF65-F5344CB8AC3E}">
        <p14:creationId xmlns:p14="http://schemas.microsoft.com/office/powerpoint/2010/main" val="3758422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Goals</a:t>
            </a:r>
            <a:endParaRPr lang="bg-BG" dirty="0"/>
          </a:p>
        </p:txBody>
      </p:sp>
      <p:sp>
        <p:nvSpPr>
          <p:cNvPr id="3" name="Content Placeholder 2"/>
          <p:cNvSpPr>
            <a:spLocks noGrp="1"/>
          </p:cNvSpPr>
          <p:nvPr>
            <p:ph idx="1"/>
          </p:nvPr>
        </p:nvSpPr>
        <p:spPr/>
        <p:txBody>
          <a:bodyPr/>
          <a:lstStyle/>
          <a:p>
            <a:r>
              <a:rPr lang="en-US" dirty="0"/>
              <a:t>You will leave the course:</a:t>
            </a:r>
          </a:p>
          <a:p>
            <a:pPr lvl="1"/>
            <a:r>
              <a:rPr lang="en-US" dirty="0" smtClean="0"/>
              <a:t>Understanding </a:t>
            </a:r>
            <a:r>
              <a:rPr lang="en-US" dirty="0"/>
              <a:t>the role of software in systems</a:t>
            </a:r>
          </a:p>
          <a:p>
            <a:pPr lvl="1"/>
            <a:r>
              <a:rPr lang="en-US" b="1" dirty="0" smtClean="0"/>
              <a:t>Understanding </a:t>
            </a:r>
            <a:r>
              <a:rPr lang="en-US" b="1" dirty="0"/>
              <a:t>why SE practices </a:t>
            </a:r>
            <a:r>
              <a:rPr lang="en-US" b="1" dirty="0" smtClean="0"/>
              <a:t>are important</a:t>
            </a:r>
            <a:endParaRPr lang="en-US" b="1" dirty="0"/>
          </a:p>
          <a:p>
            <a:pPr lvl="2"/>
            <a:r>
              <a:rPr lang="en-US" dirty="0" smtClean="0"/>
              <a:t>Reading </a:t>
            </a:r>
            <a:r>
              <a:rPr lang="en-US" dirty="0"/>
              <a:t>and analyzing historical SE failures</a:t>
            </a:r>
          </a:p>
          <a:p>
            <a:pPr lvl="2"/>
            <a:r>
              <a:rPr lang="en-US" dirty="0" smtClean="0"/>
              <a:t>Being </a:t>
            </a:r>
            <a:r>
              <a:rPr lang="en-US" dirty="0"/>
              <a:t>exposed to situations that require </a:t>
            </a:r>
            <a:r>
              <a:rPr lang="en-US" dirty="0" smtClean="0"/>
              <a:t>good SE </a:t>
            </a:r>
            <a:r>
              <a:rPr lang="en-US" dirty="0"/>
              <a:t>practices</a:t>
            </a:r>
          </a:p>
          <a:p>
            <a:pPr lvl="2"/>
            <a:r>
              <a:rPr lang="en-US" dirty="0" smtClean="0"/>
              <a:t>Using </a:t>
            </a:r>
            <a:r>
              <a:rPr lang="en-US" dirty="0"/>
              <a:t>SE practices enough to see value in them</a:t>
            </a:r>
          </a:p>
          <a:p>
            <a:pPr lvl="2"/>
            <a:r>
              <a:rPr lang="en-US" dirty="0" smtClean="0"/>
              <a:t>Reflecting </a:t>
            </a:r>
            <a:r>
              <a:rPr lang="en-US" dirty="0"/>
              <a:t>on influence of SE practices in </a:t>
            </a:r>
            <a:r>
              <a:rPr lang="en-US" dirty="0" smtClean="0"/>
              <a:t>course project</a:t>
            </a:r>
            <a:endParaRPr lang="bg-BG" dirty="0"/>
          </a:p>
        </p:txBody>
      </p:sp>
    </p:spTree>
    <p:extLst>
      <p:ext uri="{BB962C8B-B14F-4D97-AF65-F5344CB8AC3E}">
        <p14:creationId xmlns:p14="http://schemas.microsoft.com/office/powerpoint/2010/main" val="54489214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noFill/>
          <a:ln/>
        </p:spPr>
        <p:txBody>
          <a:bodyPr>
            <a:normAutofit fontScale="90000"/>
          </a:bodyPr>
          <a:lstStyle/>
          <a:p>
            <a:r>
              <a:rPr lang="en-GB"/>
              <a:t>Contractors and sub-contractors</a:t>
            </a:r>
          </a:p>
        </p:txBody>
      </p:sp>
      <p:sp>
        <p:nvSpPr>
          <p:cNvPr id="71683" name="Rectangle 3"/>
          <p:cNvSpPr>
            <a:spLocks noGrp="1" noChangeArrowheads="1"/>
          </p:cNvSpPr>
          <p:nvPr>
            <p:ph type="body" idx="1"/>
          </p:nvPr>
        </p:nvSpPr>
        <p:spPr>
          <a:noFill/>
          <a:ln/>
        </p:spPr>
        <p:txBody>
          <a:bodyPr/>
          <a:lstStyle/>
          <a:p>
            <a:r>
              <a:rPr lang="en-GB"/>
              <a:t>The procurement of large hardware/software systems is usually based around some principal contractor.</a:t>
            </a:r>
          </a:p>
          <a:p>
            <a:r>
              <a:rPr lang="en-GB"/>
              <a:t>Sub-contracts are issued to other suppliers to supply parts of the system.</a:t>
            </a:r>
          </a:p>
          <a:p>
            <a:r>
              <a:rPr lang="en-GB"/>
              <a:t>Customer liases with the principal contractor and does not deal directly with sub-contractors.</a:t>
            </a:r>
          </a:p>
        </p:txBody>
      </p:sp>
    </p:spTree>
    <p:extLst>
      <p:ext uri="{BB962C8B-B14F-4D97-AF65-F5344CB8AC3E}">
        <p14:creationId xmlns:p14="http://schemas.microsoft.com/office/powerpoint/2010/main" val="2578575501"/>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7200" y="332656"/>
            <a:ext cx="8229600" cy="1143000"/>
          </a:xfrm>
          <a:noFill/>
          <a:ln/>
        </p:spPr>
        <p:txBody>
          <a:bodyPr>
            <a:normAutofit fontScale="90000"/>
          </a:bodyPr>
          <a:lstStyle/>
          <a:p>
            <a:r>
              <a:rPr lang="en-GB" dirty="0"/>
              <a:t>Contractor/Sub-contractor model</a:t>
            </a:r>
          </a:p>
        </p:txBody>
      </p:sp>
      <p:sp>
        <p:nvSpPr>
          <p:cNvPr id="72708" name="Rectangle 4"/>
          <p:cNvSpPr>
            <a:spLocks noChangeArrowheads="1"/>
          </p:cNvSpPr>
          <p:nvPr/>
        </p:nvSpPr>
        <p:spPr bwMode="auto">
          <a:xfrm>
            <a:off x="492369" y="1676400"/>
            <a:ext cx="8370277" cy="45720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72709" name="Picture 5" descr="2.10 Contractor model.eps                                      000FCD39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905001"/>
            <a:ext cx="7596554" cy="3979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336615"/>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t>Legacy systems</a:t>
            </a:r>
          </a:p>
        </p:txBody>
      </p:sp>
      <p:sp>
        <p:nvSpPr>
          <p:cNvPr id="95235" name="Rectangle 3"/>
          <p:cNvSpPr>
            <a:spLocks noGrp="1" noChangeArrowheads="1"/>
          </p:cNvSpPr>
          <p:nvPr>
            <p:ph type="body" idx="1"/>
          </p:nvPr>
        </p:nvSpPr>
        <p:spPr/>
        <p:txBody>
          <a:bodyPr/>
          <a:lstStyle/>
          <a:p>
            <a:r>
              <a:rPr lang="en-US" sz="2400"/>
              <a:t>Socio-technical systems that have been developed using old or obsolete technology.</a:t>
            </a:r>
          </a:p>
          <a:p>
            <a:r>
              <a:rPr lang="en-US" sz="2400"/>
              <a:t>Crucial to the operation of a business and it is often too risky to discard these systems</a:t>
            </a:r>
          </a:p>
          <a:p>
            <a:pPr lvl="1"/>
            <a:r>
              <a:rPr lang="en-US" sz="2000"/>
              <a:t>Bank customer accounting system;</a:t>
            </a:r>
          </a:p>
          <a:p>
            <a:pPr lvl="1"/>
            <a:r>
              <a:rPr lang="en-US" sz="2000"/>
              <a:t>Aircraft maintenance system.</a:t>
            </a:r>
          </a:p>
          <a:p>
            <a:r>
              <a:rPr lang="en-US" sz="2400"/>
              <a:t>Legacy systems constrain new business processes and consume a high proportion of company budgets.</a:t>
            </a:r>
          </a:p>
          <a:p>
            <a:pPr lvl="1"/>
            <a:endParaRPr lang="en-US" sz="2000"/>
          </a:p>
        </p:txBody>
      </p:sp>
    </p:spTree>
    <p:extLst>
      <p:ext uri="{BB962C8B-B14F-4D97-AF65-F5344CB8AC3E}">
        <p14:creationId xmlns:p14="http://schemas.microsoft.com/office/powerpoint/2010/main" val="211663618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4"/>
          <p:cNvSpPr>
            <a:spLocks noChangeArrowheads="1"/>
          </p:cNvSpPr>
          <p:nvPr/>
        </p:nvSpPr>
        <p:spPr bwMode="auto">
          <a:xfrm>
            <a:off x="773723" y="1676400"/>
            <a:ext cx="7877908" cy="4495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90117" name="Picture 5" descr="2.11 LegacySysComponent.eps                                    000FCC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5077" y="2209800"/>
            <a:ext cx="7385538" cy="3092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967410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a:t>Legacy system components</a:t>
            </a:r>
          </a:p>
        </p:txBody>
      </p:sp>
      <p:sp>
        <p:nvSpPr>
          <p:cNvPr id="99331" name="Rectangle 3"/>
          <p:cNvSpPr>
            <a:spLocks noGrp="1" noChangeArrowheads="1"/>
          </p:cNvSpPr>
          <p:nvPr>
            <p:ph type="body" idx="1"/>
          </p:nvPr>
        </p:nvSpPr>
        <p:spPr/>
        <p:txBody>
          <a:bodyPr/>
          <a:lstStyle/>
          <a:p>
            <a:r>
              <a:rPr lang="en-US" sz="2400"/>
              <a:t>Hardware - may be obsolete mainframe hardware.</a:t>
            </a:r>
          </a:p>
          <a:p>
            <a:r>
              <a:rPr lang="en-US" sz="2400"/>
              <a:t>Support software - may rely on support software from suppliers who are no longer in business.</a:t>
            </a:r>
          </a:p>
          <a:p>
            <a:r>
              <a:rPr lang="en-US" sz="2400"/>
              <a:t>Application software - may be written in obsolete programming languages.</a:t>
            </a:r>
          </a:p>
          <a:p>
            <a:r>
              <a:rPr lang="en-US" sz="2400"/>
              <a:t>Application data - often incomplete and inconsistent.</a:t>
            </a:r>
          </a:p>
          <a:p>
            <a:r>
              <a:rPr lang="en-US" sz="2400"/>
              <a:t>Business processes - may be constrained by software structure and functionality.</a:t>
            </a:r>
          </a:p>
          <a:p>
            <a:r>
              <a:rPr lang="en-US" sz="2400"/>
              <a:t>Business policies and rules - may be implicit and embedded in the system software.</a:t>
            </a:r>
          </a:p>
        </p:txBody>
      </p:sp>
    </p:spTree>
    <p:extLst>
      <p:ext uri="{BB962C8B-B14F-4D97-AF65-F5344CB8AC3E}">
        <p14:creationId xmlns:p14="http://schemas.microsoft.com/office/powerpoint/2010/main" val="252058960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4"/>
          <p:cNvSpPr>
            <a:spLocks noChangeArrowheads="1"/>
          </p:cNvSpPr>
          <p:nvPr/>
        </p:nvSpPr>
        <p:spPr bwMode="auto">
          <a:xfrm>
            <a:off x="773723" y="1676400"/>
            <a:ext cx="7877908" cy="4495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91141" name="Picture 5" descr="2.12 LayeredLegacySys.eps                                      000FCC30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9815" y="1828800"/>
            <a:ext cx="5416062" cy="412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633929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noFill/>
          <a:ln/>
        </p:spPr>
        <p:txBody>
          <a:bodyPr/>
          <a:lstStyle/>
          <a:p>
            <a:r>
              <a:rPr lang="en-GB"/>
              <a:t>Key points</a:t>
            </a:r>
          </a:p>
        </p:txBody>
      </p:sp>
      <p:sp>
        <p:nvSpPr>
          <p:cNvPr id="66563" name="Rectangle 3"/>
          <p:cNvSpPr>
            <a:spLocks noGrp="1" noChangeArrowheads="1"/>
          </p:cNvSpPr>
          <p:nvPr>
            <p:ph type="body" idx="1"/>
          </p:nvPr>
        </p:nvSpPr>
        <p:spPr>
          <a:xfrm>
            <a:off x="536331" y="1606550"/>
            <a:ext cx="7804638" cy="4129088"/>
          </a:xfrm>
          <a:noFill/>
          <a:ln/>
        </p:spPr>
        <p:txBody>
          <a:bodyPr/>
          <a:lstStyle/>
          <a:p>
            <a:r>
              <a:rPr lang="en-GB" sz="2400"/>
              <a:t>Socio-technical systems include computer hardware, software and people and are designed to meet some business goal.</a:t>
            </a:r>
          </a:p>
          <a:p>
            <a:r>
              <a:rPr lang="en-GB" sz="2400"/>
              <a:t>Emergent properties are properties that are characteristic of the system as a whole and not its component parts.</a:t>
            </a:r>
          </a:p>
          <a:p>
            <a:r>
              <a:rPr lang="en-GB" sz="2400"/>
              <a:t>The systems engineering process includes specification, design, development, integration and testing. System integration is particularly critical.</a:t>
            </a:r>
          </a:p>
          <a:p>
            <a:endParaRPr lang="en-GB" sz="2400"/>
          </a:p>
        </p:txBody>
      </p:sp>
    </p:spTree>
    <p:extLst>
      <p:ext uri="{BB962C8B-B14F-4D97-AF65-F5344CB8AC3E}">
        <p14:creationId xmlns:p14="http://schemas.microsoft.com/office/powerpoint/2010/main" val="1317523318"/>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noFill/>
          <a:ln/>
        </p:spPr>
        <p:txBody>
          <a:bodyPr/>
          <a:lstStyle/>
          <a:p>
            <a:r>
              <a:rPr lang="en-GB"/>
              <a:t>Key points</a:t>
            </a:r>
          </a:p>
        </p:txBody>
      </p:sp>
      <p:sp>
        <p:nvSpPr>
          <p:cNvPr id="67587" name="Rectangle 3"/>
          <p:cNvSpPr>
            <a:spLocks noGrp="1" noChangeArrowheads="1"/>
          </p:cNvSpPr>
          <p:nvPr>
            <p:ph type="body" idx="1"/>
          </p:nvPr>
        </p:nvSpPr>
        <p:spPr>
          <a:noFill/>
          <a:ln/>
        </p:spPr>
        <p:txBody>
          <a:bodyPr/>
          <a:lstStyle/>
          <a:p>
            <a:r>
              <a:rPr lang="en-GB" sz="2400"/>
              <a:t>Human and organisational factors have a significant effect on the operation of socio-technical systems.</a:t>
            </a:r>
          </a:p>
          <a:p>
            <a:r>
              <a:rPr lang="en-GB" sz="2400"/>
              <a:t>There are complex interactions between the processes of system procurement, development and operation.</a:t>
            </a:r>
          </a:p>
          <a:p>
            <a:r>
              <a:rPr lang="en-GB" sz="2400"/>
              <a:t>A legacy system is an old system that continues to provide essential services.</a:t>
            </a:r>
          </a:p>
          <a:p>
            <a:r>
              <a:rPr lang="en-GB" sz="2400"/>
              <a:t>Legacy systems include business processes, application software, support software and system hardware.</a:t>
            </a:r>
          </a:p>
          <a:p>
            <a:endParaRPr lang="en-GB" sz="2400"/>
          </a:p>
        </p:txBody>
      </p:sp>
    </p:spTree>
    <p:extLst>
      <p:ext uri="{BB962C8B-B14F-4D97-AF65-F5344CB8AC3E}">
        <p14:creationId xmlns:p14="http://schemas.microsoft.com/office/powerpoint/2010/main" val="2858975903"/>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37</TotalTime>
  <Words>4337</Words>
  <Application>Microsoft Office PowerPoint</Application>
  <PresentationFormat>On-screen Show (4:3)</PresentationFormat>
  <Paragraphs>510</Paragraphs>
  <Slides>97</Slides>
  <Notes>14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97</vt:i4>
      </vt:variant>
    </vt:vector>
  </HeadingPairs>
  <TitlesOfParts>
    <vt:vector size="99" baseType="lpstr">
      <vt:lpstr>Flow</vt:lpstr>
      <vt:lpstr>Document</vt:lpstr>
      <vt:lpstr>Software Engineering</vt:lpstr>
      <vt:lpstr>How is SE in industry different from coding assignments?</vt:lpstr>
      <vt:lpstr>How is SE in industry different from coding assignments?</vt:lpstr>
      <vt:lpstr>What is Software Engineering?</vt:lpstr>
      <vt:lpstr>What is Software Engineering?</vt:lpstr>
      <vt:lpstr>How does Software differ from other engineering disciplines?</vt:lpstr>
      <vt:lpstr>How does Software differ from other engineering disciplines?</vt:lpstr>
      <vt:lpstr>Course Goals</vt:lpstr>
      <vt:lpstr>Course Goals</vt:lpstr>
      <vt:lpstr>Course Goals</vt:lpstr>
      <vt:lpstr>Course Goals</vt:lpstr>
      <vt:lpstr>Course Goals</vt:lpstr>
      <vt:lpstr>Course Goals</vt:lpstr>
      <vt:lpstr>Course Emphasis</vt:lpstr>
      <vt:lpstr>Project</vt:lpstr>
      <vt:lpstr>TextBook</vt:lpstr>
      <vt:lpstr>Course Outline</vt:lpstr>
      <vt:lpstr>An Introduction to Software Engineering</vt:lpstr>
      <vt:lpstr>Objectives</vt:lpstr>
      <vt:lpstr>Topics covered</vt:lpstr>
      <vt:lpstr>Software engineering</vt:lpstr>
      <vt:lpstr>Software costs</vt:lpstr>
      <vt:lpstr>FAQs about software engineering</vt:lpstr>
      <vt:lpstr>FAQs about software engineering</vt:lpstr>
      <vt:lpstr>What is software?</vt:lpstr>
      <vt:lpstr>What is software engineering?</vt:lpstr>
      <vt:lpstr>What is the difference between software engineering and computer science?</vt:lpstr>
      <vt:lpstr>What is the difference between software engineering and system engineering?</vt:lpstr>
      <vt:lpstr>What is a software process?</vt:lpstr>
      <vt:lpstr>What is a software process model?</vt:lpstr>
      <vt:lpstr>What are the costs of software engineering?</vt:lpstr>
      <vt:lpstr>Activity cost distribution</vt:lpstr>
      <vt:lpstr>Product development costs</vt:lpstr>
      <vt:lpstr>What are software engineering methods?</vt:lpstr>
      <vt:lpstr>What is CASE (Computer-Aided Software Engineering)</vt:lpstr>
      <vt:lpstr>What are the attributes of good software?</vt:lpstr>
      <vt:lpstr>What are the key challenges facing software engineering?</vt:lpstr>
      <vt:lpstr>Professional and ethical responsibility</vt:lpstr>
      <vt:lpstr>Issues of professional responsibility</vt:lpstr>
      <vt:lpstr>Issues of professional responsibility</vt:lpstr>
      <vt:lpstr>ACM/IEEE Code of Ethics</vt:lpstr>
      <vt:lpstr>Code of ethics - preamble</vt:lpstr>
      <vt:lpstr>Code of ethics - principles</vt:lpstr>
      <vt:lpstr>Code of ethics - principles</vt:lpstr>
      <vt:lpstr>Code of ethics - principles</vt:lpstr>
      <vt:lpstr>Ethical dilemmas</vt:lpstr>
      <vt:lpstr>Key points</vt:lpstr>
      <vt:lpstr>Key points</vt:lpstr>
      <vt:lpstr>Socio-technical Systems</vt:lpstr>
      <vt:lpstr>Objectives</vt:lpstr>
      <vt:lpstr>Topics covered</vt:lpstr>
      <vt:lpstr>What is a system?</vt:lpstr>
      <vt:lpstr>System categories</vt:lpstr>
      <vt:lpstr>Socio-technical system characteristics</vt:lpstr>
      <vt:lpstr>Emergent properties</vt:lpstr>
      <vt:lpstr>Examples of emergent properties</vt:lpstr>
      <vt:lpstr>Types of emergent property</vt:lpstr>
      <vt:lpstr>System reliability engineering</vt:lpstr>
      <vt:lpstr>Influences on reliability</vt:lpstr>
      <vt:lpstr>Reliability relationships</vt:lpstr>
      <vt:lpstr>The ‘shall-not’ properties</vt:lpstr>
      <vt:lpstr>Systems engineering</vt:lpstr>
      <vt:lpstr>The system engineering process</vt:lpstr>
      <vt:lpstr>The systems engineering process</vt:lpstr>
      <vt:lpstr>Inter-disciplinary involvement</vt:lpstr>
      <vt:lpstr>System requirements definition</vt:lpstr>
      <vt:lpstr>System objectives</vt:lpstr>
      <vt:lpstr>System requirements problems</vt:lpstr>
      <vt:lpstr>The system design process</vt:lpstr>
      <vt:lpstr>The system design process</vt:lpstr>
      <vt:lpstr>System design problems</vt:lpstr>
      <vt:lpstr>Requirements and design</vt:lpstr>
      <vt:lpstr>Spiral model of requirements/design</vt:lpstr>
      <vt:lpstr>System modelling</vt:lpstr>
      <vt:lpstr>Burglar alarm system</vt:lpstr>
      <vt:lpstr>Sub-system description</vt:lpstr>
      <vt:lpstr>ATC system architecture</vt:lpstr>
      <vt:lpstr>Sub-system development</vt:lpstr>
      <vt:lpstr>System integration</vt:lpstr>
      <vt:lpstr>System installation</vt:lpstr>
      <vt:lpstr>System evolution</vt:lpstr>
      <vt:lpstr>System decommissioning</vt:lpstr>
      <vt:lpstr>Organisations/people/systems</vt:lpstr>
      <vt:lpstr>Human and organisational factors</vt:lpstr>
      <vt:lpstr>Organisational processes</vt:lpstr>
      <vt:lpstr>Procurement/development processes</vt:lpstr>
      <vt:lpstr>System procurement</vt:lpstr>
      <vt:lpstr>The system procurement process</vt:lpstr>
      <vt:lpstr>Procurement issues</vt:lpstr>
      <vt:lpstr>Contractors and sub-contractors</vt:lpstr>
      <vt:lpstr>Contractor/Sub-contractor model</vt:lpstr>
      <vt:lpstr>Legacy systems</vt:lpstr>
      <vt:lpstr>PowerPoint Presentation</vt:lpstr>
      <vt:lpstr>Legacy system components</vt:lpstr>
      <vt:lpstr>PowerPoint Presentation</vt:lpstr>
      <vt:lpstr>Key points</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Introduction to Software Engineering</dc:title>
  <dc:creator>USER</dc:creator>
  <cp:lastModifiedBy>USER</cp:lastModifiedBy>
  <cp:revision>4</cp:revision>
  <dcterms:created xsi:type="dcterms:W3CDTF">2011-12-04T06:24:30Z</dcterms:created>
  <dcterms:modified xsi:type="dcterms:W3CDTF">2011-12-04T09:03:19Z</dcterms:modified>
</cp:coreProperties>
</file>