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46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629614-32D5-4FAE-8333-B7F53A853EAD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18780-5923-4A97-BC72-93F590D97D7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28063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843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741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355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662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505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wmf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1.w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wmf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7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8.w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9.wmf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0.w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1.wmf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2.wmf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6000" dirty="0"/>
              <a:t>Software Processes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10931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Evolutionary development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994745" y="1759115"/>
            <a:ext cx="7728402" cy="451251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30725" name="Picture 5" descr="4.2 Evolutionary-dev.eps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20" y="2065049"/>
            <a:ext cx="6963213" cy="375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49099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552573" cy="1109007"/>
          </a:xfrm>
          <a:noFill/>
          <a:ln/>
        </p:spPr>
        <p:txBody>
          <a:bodyPr lIns="90840" tIns="44623" rIns="90840" bIns="44623"/>
          <a:lstStyle/>
          <a:p>
            <a:r>
              <a:rPr lang="en-GB"/>
              <a:t>Evolutionary development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Problems</a:t>
            </a:r>
          </a:p>
          <a:p>
            <a:pPr lvl="1"/>
            <a:r>
              <a:rPr lang="en-GB"/>
              <a:t>Lack of process visibility;</a:t>
            </a:r>
          </a:p>
          <a:p>
            <a:pPr lvl="1"/>
            <a:r>
              <a:rPr lang="en-GB"/>
              <a:t>Systems are often poorly structured;</a:t>
            </a:r>
          </a:p>
          <a:p>
            <a:pPr lvl="1"/>
            <a:r>
              <a:rPr lang="en-GB"/>
              <a:t>Special skills (e.g. in languages for rapid prototyping) may be required.</a:t>
            </a:r>
          </a:p>
          <a:p>
            <a:r>
              <a:rPr lang="en-GB"/>
              <a:t>Applicability</a:t>
            </a:r>
          </a:p>
          <a:p>
            <a:pPr lvl="1"/>
            <a:r>
              <a:rPr lang="en-GB"/>
              <a:t>For small or medium-size interactive systems;</a:t>
            </a:r>
          </a:p>
          <a:p>
            <a:pPr lvl="1"/>
            <a:r>
              <a:rPr lang="en-GB"/>
              <a:t>For parts of large systems (e.g. the user interface);</a:t>
            </a:r>
          </a:p>
          <a:p>
            <a:pPr lvl="1"/>
            <a:r>
              <a:rPr lang="en-GB"/>
              <a:t>For short-lifetime systems.</a:t>
            </a:r>
          </a:p>
        </p:txBody>
      </p:sp>
    </p:spTree>
    <p:extLst>
      <p:ext uri="{BB962C8B-B14F-4D97-AF65-F5344CB8AC3E}">
        <p14:creationId xmlns:p14="http://schemas.microsoft.com/office/powerpoint/2010/main" val="395307915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 sz="3200"/>
              <a:t>Component-based software engineering</a:t>
            </a:r>
            <a:endParaRPr lang="en-GB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Based on systematic reuse where systems are integrated from existing components or COTS (Commercial-off-the-shelf) systems.</a:t>
            </a:r>
          </a:p>
          <a:p>
            <a:pPr>
              <a:lnSpc>
                <a:spcPct val="90000"/>
              </a:lnSpc>
            </a:pPr>
            <a:r>
              <a:rPr lang="en-GB"/>
              <a:t>Process stages</a:t>
            </a:r>
          </a:p>
          <a:p>
            <a:pPr lvl="1">
              <a:lnSpc>
                <a:spcPct val="90000"/>
              </a:lnSpc>
            </a:pPr>
            <a:r>
              <a:rPr lang="en-GB"/>
              <a:t>Component analysis;</a:t>
            </a:r>
          </a:p>
          <a:p>
            <a:pPr lvl="1">
              <a:lnSpc>
                <a:spcPct val="90000"/>
              </a:lnSpc>
            </a:pPr>
            <a:r>
              <a:rPr lang="en-GB"/>
              <a:t>Requirements modification;</a:t>
            </a:r>
          </a:p>
          <a:p>
            <a:pPr lvl="1">
              <a:lnSpc>
                <a:spcPct val="90000"/>
              </a:lnSpc>
            </a:pPr>
            <a:r>
              <a:rPr lang="en-GB"/>
              <a:t>System design with reuse;</a:t>
            </a:r>
          </a:p>
          <a:p>
            <a:pPr lvl="1">
              <a:lnSpc>
                <a:spcPct val="90000"/>
              </a:lnSpc>
            </a:pPr>
            <a:r>
              <a:rPr lang="en-GB"/>
              <a:t>Development and integration.</a:t>
            </a:r>
          </a:p>
          <a:p>
            <a:pPr>
              <a:lnSpc>
                <a:spcPct val="90000"/>
              </a:lnSpc>
            </a:pPr>
            <a:r>
              <a:rPr lang="en-GB"/>
              <a:t>This approach is becoming increasingly used as component standards have emerged.</a:t>
            </a:r>
          </a:p>
        </p:txBody>
      </p:sp>
    </p:spTree>
    <p:extLst>
      <p:ext uri="{BB962C8B-B14F-4D97-AF65-F5344CB8AC3E}">
        <p14:creationId xmlns:p14="http://schemas.microsoft.com/office/powerpoint/2010/main" val="946306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Reuse-oriented development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994745" y="2141531"/>
            <a:ext cx="7422326" cy="275339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2710" name="Picture 6" descr="4.3 Component-basedSE.eps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82" y="2753398"/>
            <a:ext cx="7116251" cy="148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092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Process iteration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System requirements ALWAYS evolve in the course of a project so process iteration where earlier stages are reworked is always part of the process for large systems.</a:t>
            </a:r>
          </a:p>
          <a:p>
            <a:r>
              <a:rPr lang="en-GB"/>
              <a:t>Iteration can be applied to any of the generic process models.</a:t>
            </a:r>
          </a:p>
          <a:p>
            <a:r>
              <a:rPr lang="en-GB"/>
              <a:t>Two (related) approaches</a:t>
            </a:r>
          </a:p>
          <a:p>
            <a:pPr lvl="1"/>
            <a:r>
              <a:rPr lang="en-GB"/>
              <a:t>Incremental delivery;</a:t>
            </a:r>
          </a:p>
          <a:p>
            <a:pPr lvl="1"/>
            <a:r>
              <a:rPr lang="en-GB"/>
              <a:t>Spiral development.</a:t>
            </a:r>
          </a:p>
        </p:txBody>
      </p:sp>
    </p:spTree>
    <p:extLst>
      <p:ext uri="{BB962C8B-B14F-4D97-AF65-F5344CB8AC3E}">
        <p14:creationId xmlns:p14="http://schemas.microsoft.com/office/powerpoint/2010/main" val="2703226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 tIns="45898"/>
          <a:lstStyle/>
          <a:p>
            <a:r>
              <a:rPr lang="en-GB" dirty="0"/>
              <a:t>Incremental delivery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669" y="1606149"/>
            <a:ext cx="7804921" cy="4130097"/>
          </a:xfrm>
        </p:spPr>
        <p:txBody>
          <a:bodyPr lIns="91797" tIns="45898" rIns="91797" bIns="45898"/>
          <a:lstStyle/>
          <a:p>
            <a:r>
              <a:rPr lang="en-GB" sz="2300"/>
              <a:t>Rather than deliver the system as a single delivery, the development and delivery is broken down into increments with each increment delivering part of the required functionality.</a:t>
            </a:r>
          </a:p>
          <a:p>
            <a:r>
              <a:rPr lang="en-GB" sz="2300"/>
              <a:t>User requirements are prioritised and the highest priority requirements are included in early increments.</a:t>
            </a:r>
          </a:p>
          <a:p>
            <a:r>
              <a:rPr lang="en-GB" sz="2300"/>
              <a:t>Once the development of an increment is started, the requirements are frozen though requirements for later increments can continue to evolve.</a:t>
            </a:r>
          </a:p>
        </p:txBody>
      </p:sp>
    </p:spTree>
    <p:extLst>
      <p:ext uri="{BB962C8B-B14F-4D97-AF65-F5344CB8AC3E}">
        <p14:creationId xmlns:p14="http://schemas.microsoft.com/office/powerpoint/2010/main" val="1348108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Incremental development</a:t>
            </a: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765188" y="2370982"/>
            <a:ext cx="7881439" cy="2906364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3734" name="Picture 6" descr="4.4 Incremental-delivery.eps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7" y="2676915"/>
            <a:ext cx="7728402" cy="225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689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 sz="3400"/>
              <a:t>Incremental development advantages</a:t>
            </a:r>
            <a:endParaRPr lang="en-GB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Customer value can be delivered with each increment so system functionality is available earlier.</a:t>
            </a:r>
          </a:p>
          <a:p>
            <a:r>
              <a:rPr lang="en-GB"/>
              <a:t>Early increments act as a prototype to help elicit requirements for later increments.</a:t>
            </a:r>
          </a:p>
          <a:p>
            <a:r>
              <a:rPr lang="en-GB"/>
              <a:t>Lower risk of overall project failure.</a:t>
            </a:r>
          </a:p>
          <a:p>
            <a:r>
              <a:rPr lang="en-GB"/>
              <a:t>The highest priority system services tend to receive the most testing.</a:t>
            </a:r>
          </a:p>
        </p:txBody>
      </p:sp>
    </p:spTree>
    <p:extLst>
      <p:ext uri="{BB962C8B-B14F-4D97-AF65-F5344CB8AC3E}">
        <p14:creationId xmlns:p14="http://schemas.microsoft.com/office/powerpoint/2010/main" val="4213292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Extreme programming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An approach to development based on the development and delivery of very small increments of functionality.</a:t>
            </a:r>
          </a:p>
          <a:p>
            <a:r>
              <a:rPr lang="en-GB"/>
              <a:t>Relies on constant code improvement, user involvement in the development team and pairwise programming.</a:t>
            </a:r>
          </a:p>
          <a:p>
            <a:r>
              <a:rPr lang="en-GB"/>
              <a:t>Covered in Chapter 17</a:t>
            </a:r>
          </a:p>
        </p:txBody>
      </p:sp>
    </p:spTree>
    <p:extLst>
      <p:ext uri="{BB962C8B-B14F-4D97-AF65-F5344CB8AC3E}">
        <p14:creationId xmlns:p14="http://schemas.microsoft.com/office/powerpoint/2010/main" val="3781073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Spiral development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Process is represented as a spiral rather than as a sequence of activities with backtracking.</a:t>
            </a:r>
          </a:p>
          <a:p>
            <a:r>
              <a:rPr lang="en-GB"/>
              <a:t>Each loop in the spiral represents a phase in the process. </a:t>
            </a:r>
          </a:p>
          <a:p>
            <a:r>
              <a:rPr lang="en-GB"/>
              <a:t>No fixed phases such as specification or design - loops in the spiral are chosen depending on what is required.</a:t>
            </a:r>
          </a:p>
          <a:p>
            <a:r>
              <a:rPr lang="en-GB"/>
              <a:t>Risks are explicitly assessed and resolved throughout the process.</a:t>
            </a:r>
          </a:p>
        </p:txBody>
      </p:sp>
    </p:spTree>
    <p:extLst>
      <p:ext uri="{BB962C8B-B14F-4D97-AF65-F5344CB8AC3E}">
        <p14:creationId xmlns:p14="http://schemas.microsoft.com/office/powerpoint/2010/main" val="37260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To introduce software process models</a:t>
            </a:r>
          </a:p>
          <a:p>
            <a:pPr>
              <a:lnSpc>
                <a:spcPct val="90000"/>
              </a:lnSpc>
            </a:pPr>
            <a:r>
              <a:rPr lang="en-GB"/>
              <a:t>To describe three generic process models and when they may be used</a:t>
            </a:r>
          </a:p>
          <a:p>
            <a:pPr>
              <a:lnSpc>
                <a:spcPct val="90000"/>
              </a:lnSpc>
            </a:pPr>
            <a:r>
              <a:rPr lang="en-GB"/>
              <a:t>To describe outline process models for requirements engineering, software development, testing and evolution</a:t>
            </a:r>
          </a:p>
          <a:p>
            <a:pPr>
              <a:lnSpc>
                <a:spcPct val="90000"/>
              </a:lnSpc>
            </a:pPr>
            <a:r>
              <a:rPr lang="en-GB"/>
              <a:t>To explain the Rational Unified Process model</a:t>
            </a:r>
          </a:p>
          <a:p>
            <a:pPr>
              <a:lnSpc>
                <a:spcPct val="90000"/>
              </a:lnSpc>
            </a:pPr>
            <a:r>
              <a:rPr lang="en-GB"/>
              <a:t>To introduce CASE technology to support software process activities</a:t>
            </a:r>
          </a:p>
        </p:txBody>
      </p:sp>
    </p:spTree>
    <p:extLst>
      <p:ext uri="{BB962C8B-B14F-4D97-AF65-F5344CB8AC3E}">
        <p14:creationId xmlns:p14="http://schemas.microsoft.com/office/powerpoint/2010/main" val="247849523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519793"/>
            <a:ext cx="8476054" cy="1109007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 dirty="0"/>
              <a:t>Spiral model of the software process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535632" y="1606149"/>
            <a:ext cx="8264033" cy="4894929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40965" name="Picture 5" descr="4.5 Spiral-model.eps   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263" y="1682633"/>
            <a:ext cx="6886695" cy="4683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77265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Spiral model sectors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 sz="2300"/>
              <a:t>Objective setting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Specific objectives for the phase are identified.</a:t>
            </a:r>
          </a:p>
          <a:p>
            <a:pPr>
              <a:lnSpc>
                <a:spcPct val="90000"/>
              </a:lnSpc>
            </a:pPr>
            <a:r>
              <a:rPr lang="en-GB" sz="2300"/>
              <a:t>Risk assessment and reduction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Risks are assessed and activities put in place to reduce the key risks.</a:t>
            </a:r>
          </a:p>
          <a:p>
            <a:pPr>
              <a:lnSpc>
                <a:spcPct val="90000"/>
              </a:lnSpc>
            </a:pPr>
            <a:r>
              <a:rPr lang="en-GB" sz="2300"/>
              <a:t>Development and validation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A development model for the system is chosen  which can be any of the generic models.</a:t>
            </a:r>
          </a:p>
          <a:p>
            <a:pPr>
              <a:lnSpc>
                <a:spcPct val="90000"/>
              </a:lnSpc>
            </a:pPr>
            <a:r>
              <a:rPr lang="en-GB" sz="2300"/>
              <a:t>Planning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The project is reviewed and the next phase of the spiral is planned.</a:t>
            </a:r>
          </a:p>
        </p:txBody>
      </p:sp>
    </p:spTree>
    <p:extLst>
      <p:ext uri="{BB962C8B-B14F-4D97-AF65-F5344CB8AC3E}">
        <p14:creationId xmlns:p14="http://schemas.microsoft.com/office/powerpoint/2010/main" val="2406110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Process activities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Software specification</a:t>
            </a:r>
          </a:p>
          <a:p>
            <a:r>
              <a:rPr lang="en-US"/>
              <a:t>Software design and implementation</a:t>
            </a:r>
          </a:p>
          <a:p>
            <a:r>
              <a:rPr lang="en-US"/>
              <a:t>Software validation</a:t>
            </a:r>
          </a:p>
          <a:p>
            <a:r>
              <a:rPr lang="en-US"/>
              <a:t>Software evolution</a:t>
            </a:r>
          </a:p>
        </p:txBody>
      </p:sp>
    </p:spTree>
    <p:extLst>
      <p:ext uri="{BB962C8B-B14F-4D97-AF65-F5344CB8AC3E}">
        <p14:creationId xmlns:p14="http://schemas.microsoft.com/office/powerpoint/2010/main" val="3635080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Software specification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The process of establishing what services are required and the constraints on the system’s operation and development.</a:t>
            </a:r>
          </a:p>
          <a:p>
            <a:r>
              <a:rPr lang="en-GB"/>
              <a:t>Requirements engineering process</a:t>
            </a:r>
          </a:p>
          <a:p>
            <a:pPr lvl="1"/>
            <a:r>
              <a:rPr lang="en-GB"/>
              <a:t>Feasibility study;</a:t>
            </a:r>
          </a:p>
          <a:p>
            <a:pPr lvl="1"/>
            <a:r>
              <a:rPr lang="en-GB"/>
              <a:t>Requirements elicitation and analysis;</a:t>
            </a:r>
          </a:p>
          <a:p>
            <a:pPr lvl="1"/>
            <a:r>
              <a:rPr lang="en-GB"/>
              <a:t>Requirements specification;</a:t>
            </a:r>
          </a:p>
          <a:p>
            <a:pPr lvl="1"/>
            <a:r>
              <a:rPr lang="en-GB"/>
              <a:t>Requirements validation.</a:t>
            </a:r>
          </a:p>
        </p:txBody>
      </p:sp>
    </p:spTree>
    <p:extLst>
      <p:ext uri="{BB962C8B-B14F-4D97-AF65-F5344CB8AC3E}">
        <p14:creationId xmlns:p14="http://schemas.microsoft.com/office/powerpoint/2010/main" val="7129391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418665" cy="1109007"/>
          </a:xfrm>
        </p:spPr>
        <p:txBody>
          <a:bodyPr tIns="45898"/>
          <a:lstStyle/>
          <a:p>
            <a:r>
              <a:rPr lang="en-GB" sz="3400"/>
              <a:t>The requirements engineering process</a:t>
            </a:r>
            <a:endParaRPr lang="en-GB"/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535632" y="1682632"/>
            <a:ext cx="8110996" cy="466548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4758" name="Picture 6" descr="4.6 RE-process.eps     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8" y="1988565"/>
            <a:ext cx="7651883" cy="399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782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 sz="3400"/>
              <a:t>Software design and implementation</a:t>
            </a:r>
            <a:endParaRPr lang="en-GB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The process of converting the system specification into an executable system.</a:t>
            </a:r>
          </a:p>
          <a:p>
            <a:pPr>
              <a:lnSpc>
                <a:spcPct val="90000"/>
              </a:lnSpc>
            </a:pPr>
            <a:r>
              <a:rPr lang="en-GB"/>
              <a:t>Software design</a:t>
            </a:r>
          </a:p>
          <a:p>
            <a:pPr lvl="1">
              <a:lnSpc>
                <a:spcPct val="90000"/>
              </a:lnSpc>
            </a:pPr>
            <a:r>
              <a:rPr lang="en-GB"/>
              <a:t>Design a software structure that realises the specification;</a:t>
            </a:r>
          </a:p>
          <a:p>
            <a:pPr>
              <a:lnSpc>
                <a:spcPct val="90000"/>
              </a:lnSpc>
            </a:pPr>
            <a:r>
              <a:rPr lang="en-GB"/>
              <a:t>Implementation</a:t>
            </a:r>
          </a:p>
          <a:p>
            <a:pPr lvl="1">
              <a:lnSpc>
                <a:spcPct val="90000"/>
              </a:lnSpc>
            </a:pPr>
            <a:r>
              <a:rPr lang="en-GB"/>
              <a:t>Translate this structure into an executable program;</a:t>
            </a:r>
          </a:p>
          <a:p>
            <a:pPr>
              <a:lnSpc>
                <a:spcPct val="90000"/>
              </a:lnSpc>
            </a:pPr>
            <a:r>
              <a:rPr lang="en-GB"/>
              <a:t>The activities of design and implementation are closely related and may be inter-leaved.</a:t>
            </a:r>
          </a:p>
        </p:txBody>
      </p:sp>
    </p:spTree>
    <p:extLst>
      <p:ext uri="{BB962C8B-B14F-4D97-AF65-F5344CB8AC3E}">
        <p14:creationId xmlns:p14="http://schemas.microsoft.com/office/powerpoint/2010/main" val="18557670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Design process activities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Architectural design</a:t>
            </a:r>
          </a:p>
          <a:p>
            <a:r>
              <a:rPr lang="en-GB"/>
              <a:t>Abstract specification</a:t>
            </a:r>
          </a:p>
          <a:p>
            <a:r>
              <a:rPr lang="en-GB"/>
              <a:t>Interface design</a:t>
            </a:r>
          </a:p>
          <a:p>
            <a:r>
              <a:rPr lang="en-GB"/>
              <a:t>Component design</a:t>
            </a:r>
          </a:p>
          <a:p>
            <a:r>
              <a:rPr lang="en-GB"/>
              <a:t>Data structure design</a:t>
            </a:r>
          </a:p>
          <a:p>
            <a:r>
              <a:rPr lang="en-GB"/>
              <a:t>Algorithm design</a:t>
            </a:r>
          </a:p>
        </p:txBody>
      </p:sp>
    </p:spTree>
    <p:extLst>
      <p:ext uri="{BB962C8B-B14F-4D97-AF65-F5344CB8AC3E}">
        <p14:creationId xmlns:p14="http://schemas.microsoft.com/office/powerpoint/2010/main" val="2395188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The software design process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382594" y="1988565"/>
            <a:ext cx="8570109" cy="413009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5783" name="Picture 7" descr="4.7 Design-process.eps 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32" y="2370982"/>
            <a:ext cx="8340552" cy="3231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369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Structured methods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Systematic approaches to developing a software design.</a:t>
            </a:r>
          </a:p>
          <a:p>
            <a:pPr>
              <a:lnSpc>
                <a:spcPct val="90000"/>
              </a:lnSpc>
            </a:pPr>
            <a:r>
              <a:rPr lang="en-GB"/>
              <a:t>The design is usually documented as a set of graphical models.</a:t>
            </a:r>
          </a:p>
          <a:p>
            <a:pPr>
              <a:lnSpc>
                <a:spcPct val="90000"/>
              </a:lnSpc>
            </a:pPr>
            <a:r>
              <a:rPr lang="en-GB"/>
              <a:t>Possible models</a:t>
            </a:r>
          </a:p>
          <a:p>
            <a:pPr lvl="1">
              <a:lnSpc>
                <a:spcPct val="90000"/>
              </a:lnSpc>
            </a:pPr>
            <a:r>
              <a:rPr lang="en-GB"/>
              <a:t>Object model;</a:t>
            </a:r>
          </a:p>
          <a:p>
            <a:pPr lvl="1">
              <a:lnSpc>
                <a:spcPct val="90000"/>
              </a:lnSpc>
            </a:pPr>
            <a:r>
              <a:rPr lang="en-GB"/>
              <a:t>Sequence model;</a:t>
            </a:r>
          </a:p>
          <a:p>
            <a:pPr lvl="1">
              <a:lnSpc>
                <a:spcPct val="90000"/>
              </a:lnSpc>
            </a:pPr>
            <a:r>
              <a:rPr lang="en-GB"/>
              <a:t>State transition model;</a:t>
            </a:r>
          </a:p>
          <a:p>
            <a:pPr lvl="1">
              <a:lnSpc>
                <a:spcPct val="90000"/>
              </a:lnSpc>
            </a:pPr>
            <a:r>
              <a:rPr lang="en-GB"/>
              <a:t>Structural model;</a:t>
            </a:r>
          </a:p>
          <a:p>
            <a:pPr lvl="1">
              <a:lnSpc>
                <a:spcPct val="90000"/>
              </a:lnSpc>
            </a:pPr>
            <a:r>
              <a:rPr lang="en-GB"/>
              <a:t>Data-flow model.</a:t>
            </a:r>
          </a:p>
        </p:txBody>
      </p:sp>
    </p:spTree>
    <p:extLst>
      <p:ext uri="{BB962C8B-B14F-4D97-AF65-F5344CB8AC3E}">
        <p14:creationId xmlns:p14="http://schemas.microsoft.com/office/powerpoint/2010/main" val="27764318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Programming and debugging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Translating a design into a program and removing errors from that program.</a:t>
            </a:r>
          </a:p>
          <a:p>
            <a:r>
              <a:rPr lang="en-GB"/>
              <a:t>Programming is a personal activity - there is no generic programming process.</a:t>
            </a:r>
          </a:p>
          <a:p>
            <a:r>
              <a:rPr lang="en-GB"/>
              <a:t>Programmers carry out some program testing to discover faults in the program and remove these faults in the debugging process.</a:t>
            </a:r>
          </a:p>
        </p:txBody>
      </p:sp>
    </p:spTree>
    <p:extLst>
      <p:ext uri="{BB962C8B-B14F-4D97-AF65-F5344CB8AC3E}">
        <p14:creationId xmlns:p14="http://schemas.microsoft.com/office/powerpoint/2010/main" val="765046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Software process models</a:t>
            </a:r>
          </a:p>
          <a:p>
            <a:r>
              <a:rPr lang="en-GB"/>
              <a:t>Process iteration</a:t>
            </a:r>
          </a:p>
          <a:p>
            <a:r>
              <a:rPr lang="en-GB"/>
              <a:t>Process activities</a:t>
            </a:r>
          </a:p>
          <a:p>
            <a:r>
              <a:rPr lang="en-GB"/>
              <a:t>The Rational Unified Process</a:t>
            </a:r>
          </a:p>
          <a:p>
            <a:r>
              <a:rPr lang="en-GB"/>
              <a:t>Computer-aided software engineering</a:t>
            </a:r>
          </a:p>
        </p:txBody>
      </p:sp>
    </p:spTree>
    <p:extLst>
      <p:ext uri="{BB962C8B-B14F-4D97-AF65-F5344CB8AC3E}">
        <p14:creationId xmlns:p14="http://schemas.microsoft.com/office/powerpoint/2010/main" val="70067330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The debugging process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612151" y="2294498"/>
            <a:ext cx="8034477" cy="2600431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6806" name="Picture 6" descr="4.8 Debugging-process.eps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07" y="3212298"/>
            <a:ext cx="7575364" cy="76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0753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Software validation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Verification and validation (V &amp; V) is intended to show that a system conforms to its specification and meets the requirements of the system customer.</a:t>
            </a:r>
          </a:p>
          <a:p>
            <a:pPr>
              <a:lnSpc>
                <a:spcPct val="90000"/>
              </a:lnSpc>
            </a:pPr>
            <a:r>
              <a:rPr lang="en-GB"/>
              <a:t>Involves checking and review processes and system testing.</a:t>
            </a:r>
          </a:p>
          <a:p>
            <a:pPr>
              <a:lnSpc>
                <a:spcPct val="90000"/>
              </a:lnSpc>
            </a:pPr>
            <a:r>
              <a:rPr lang="en-GB"/>
              <a:t>System testing involves executing the system with test cases that are derived from the specification of the real data to be processed by the system.</a:t>
            </a:r>
          </a:p>
        </p:txBody>
      </p:sp>
    </p:spTree>
    <p:extLst>
      <p:ext uri="{BB962C8B-B14F-4D97-AF65-F5344CB8AC3E}">
        <p14:creationId xmlns:p14="http://schemas.microsoft.com/office/powerpoint/2010/main" val="37034601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The testing process</a:t>
            </a: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612151" y="2294498"/>
            <a:ext cx="7957958" cy="2676914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7835" name="Picture 11" descr="4.9 TestingProcess.eps 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82" y="2600432"/>
            <a:ext cx="7345808" cy="172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36" name="Line 12"/>
          <p:cNvSpPr>
            <a:spLocks noChangeShapeType="1"/>
          </p:cNvSpPr>
          <p:nvPr/>
        </p:nvSpPr>
        <p:spPr bwMode="auto">
          <a:xfrm>
            <a:off x="5050243" y="4283063"/>
            <a:ext cx="260164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108660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 tIns="45898"/>
          <a:lstStyle/>
          <a:p>
            <a:r>
              <a:rPr lang="en-GB" dirty="0"/>
              <a:t>Testing stages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669" y="1529665"/>
            <a:ext cx="7804921" cy="4130097"/>
          </a:xfrm>
        </p:spPr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Component or unit testing</a:t>
            </a:r>
          </a:p>
          <a:p>
            <a:pPr lvl="1">
              <a:lnSpc>
                <a:spcPct val="90000"/>
              </a:lnSpc>
            </a:pPr>
            <a:r>
              <a:rPr lang="en-GB"/>
              <a:t>Individual components are tested independently; </a:t>
            </a:r>
          </a:p>
          <a:p>
            <a:pPr lvl="1">
              <a:lnSpc>
                <a:spcPct val="90000"/>
              </a:lnSpc>
            </a:pPr>
            <a:r>
              <a:rPr lang="en-GB"/>
              <a:t>Components may be functions or objects or coherent groupings of these entities.</a:t>
            </a:r>
          </a:p>
          <a:p>
            <a:pPr>
              <a:lnSpc>
                <a:spcPct val="90000"/>
              </a:lnSpc>
            </a:pPr>
            <a:r>
              <a:rPr lang="en-GB"/>
              <a:t>System testing</a:t>
            </a:r>
          </a:p>
          <a:p>
            <a:pPr lvl="1">
              <a:lnSpc>
                <a:spcPct val="90000"/>
              </a:lnSpc>
            </a:pPr>
            <a:r>
              <a:rPr lang="en-GB"/>
              <a:t>Testing of the system as a whole. Testing of emergent properties is particularly important.</a:t>
            </a:r>
          </a:p>
          <a:p>
            <a:pPr>
              <a:lnSpc>
                <a:spcPct val="90000"/>
              </a:lnSpc>
            </a:pPr>
            <a:r>
              <a:rPr lang="en-GB"/>
              <a:t>Acceptance testing</a:t>
            </a:r>
          </a:p>
          <a:p>
            <a:pPr lvl="1">
              <a:lnSpc>
                <a:spcPct val="90000"/>
              </a:lnSpc>
            </a:pPr>
            <a:r>
              <a:rPr lang="en-GB"/>
              <a:t>Testing with customer data to check that the system meets the customer’s needs.</a:t>
            </a:r>
          </a:p>
        </p:txBody>
      </p:sp>
    </p:spTree>
    <p:extLst>
      <p:ext uri="{BB962C8B-B14F-4D97-AF65-F5344CB8AC3E}">
        <p14:creationId xmlns:p14="http://schemas.microsoft.com/office/powerpoint/2010/main" val="41877773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Testing phases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59113" y="2141532"/>
            <a:ext cx="8493590" cy="3900647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8854" name="Picture 6" descr="4.10 Testing-phases.eps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32" y="2676914"/>
            <a:ext cx="8264033" cy="281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7580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Software evolution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Software is inherently flexible and can change. </a:t>
            </a:r>
          </a:p>
          <a:p>
            <a:r>
              <a:rPr lang="en-GB"/>
              <a:t>As requirements change through changing business circumstances, the software that supports the business must also evolve and change.</a:t>
            </a:r>
          </a:p>
          <a:p>
            <a:r>
              <a:rPr lang="en-GB"/>
              <a:t>Although there has been a demarcation between development and evolution (maintenance) this is increasingly irrelevant as fewer and fewer systems are completely new.</a:t>
            </a:r>
          </a:p>
        </p:txBody>
      </p:sp>
    </p:spTree>
    <p:extLst>
      <p:ext uri="{BB962C8B-B14F-4D97-AF65-F5344CB8AC3E}">
        <p14:creationId xmlns:p14="http://schemas.microsoft.com/office/powerpoint/2010/main" val="3838115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System evolution</a:t>
            </a: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612151" y="2218015"/>
            <a:ext cx="8264033" cy="35182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79878" name="Picture 6" descr="4.11 System evolution.eps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88" y="2676914"/>
            <a:ext cx="7957958" cy="244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3038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The Rational Unified Process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A modern process model derived from the work on the UML and associated process.</a:t>
            </a:r>
          </a:p>
          <a:p>
            <a:r>
              <a:rPr lang="en-US"/>
              <a:t>Normally described from 3 perspectives</a:t>
            </a:r>
          </a:p>
          <a:p>
            <a:pPr lvl="1"/>
            <a:r>
              <a:rPr lang="en-US"/>
              <a:t>A dynamic perspective that shows phases over time;</a:t>
            </a:r>
          </a:p>
          <a:p>
            <a:pPr lvl="1"/>
            <a:r>
              <a:rPr lang="en-US"/>
              <a:t>A static perspective that shows process activities;</a:t>
            </a:r>
          </a:p>
          <a:p>
            <a:pPr lvl="1"/>
            <a:r>
              <a:rPr lang="en-US"/>
              <a:t>A practive perspective that suggests good practice.</a:t>
            </a:r>
          </a:p>
        </p:txBody>
      </p:sp>
    </p:spTree>
    <p:extLst>
      <p:ext uri="{BB962C8B-B14F-4D97-AF65-F5344CB8AC3E}">
        <p14:creationId xmlns:p14="http://schemas.microsoft.com/office/powerpoint/2010/main" val="5224381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RUP phase model</a:t>
            </a: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612151" y="2447465"/>
            <a:ext cx="8110996" cy="252394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23909" name="Picture 5" descr="4.12 RUP phases.eps    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26" y="2829881"/>
            <a:ext cx="7498845" cy="181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5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RUP phases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Inception</a:t>
            </a:r>
          </a:p>
          <a:p>
            <a:pPr lvl="1"/>
            <a:r>
              <a:rPr lang="en-US"/>
              <a:t>Establish the business case for the system.</a:t>
            </a:r>
          </a:p>
          <a:p>
            <a:r>
              <a:rPr lang="en-US"/>
              <a:t>Elaboration</a:t>
            </a:r>
          </a:p>
          <a:p>
            <a:pPr lvl="1"/>
            <a:r>
              <a:rPr lang="en-US"/>
              <a:t>Develop an understanding of the problem domain and the system architecture.</a:t>
            </a:r>
          </a:p>
          <a:p>
            <a:r>
              <a:rPr lang="en-US"/>
              <a:t>Construction</a:t>
            </a:r>
          </a:p>
          <a:p>
            <a:pPr lvl="1"/>
            <a:r>
              <a:rPr lang="en-US"/>
              <a:t>System design, programming and testing.</a:t>
            </a:r>
          </a:p>
          <a:p>
            <a:r>
              <a:rPr lang="en-US"/>
              <a:t>Transition</a:t>
            </a:r>
          </a:p>
          <a:p>
            <a:pPr lvl="1"/>
            <a:r>
              <a:rPr lang="en-US"/>
              <a:t>Deploy the system in its operating environment.</a:t>
            </a:r>
          </a:p>
        </p:txBody>
      </p:sp>
    </p:spTree>
    <p:extLst>
      <p:ext uri="{BB962C8B-B14F-4D97-AF65-F5344CB8AC3E}">
        <p14:creationId xmlns:p14="http://schemas.microsoft.com/office/powerpoint/2010/main" val="359108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software process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A structured set of activities required to develop a </a:t>
            </a:r>
            <a:br>
              <a:rPr lang="en-GB" sz="2300"/>
            </a:br>
            <a:r>
              <a:rPr lang="en-GB" sz="2300"/>
              <a:t>software system</a:t>
            </a:r>
          </a:p>
          <a:p>
            <a:pPr lvl="1"/>
            <a:r>
              <a:rPr lang="en-GB" sz="2100"/>
              <a:t>Specification;</a:t>
            </a:r>
          </a:p>
          <a:p>
            <a:pPr lvl="1"/>
            <a:r>
              <a:rPr lang="en-GB" sz="2100"/>
              <a:t>Design;</a:t>
            </a:r>
          </a:p>
          <a:p>
            <a:pPr lvl="1"/>
            <a:r>
              <a:rPr lang="en-GB" sz="2100"/>
              <a:t>Validation;</a:t>
            </a:r>
          </a:p>
          <a:p>
            <a:pPr lvl="1"/>
            <a:r>
              <a:rPr lang="en-GB" sz="2100"/>
              <a:t>Evolution.</a:t>
            </a:r>
          </a:p>
          <a:p>
            <a:r>
              <a:rPr lang="en-GB" sz="2300"/>
              <a:t>A software process model is an abstract representation of a process. It presents a description of a process from some particular perspective.</a:t>
            </a:r>
          </a:p>
        </p:txBody>
      </p:sp>
    </p:spTree>
    <p:extLst>
      <p:ext uri="{BB962C8B-B14F-4D97-AF65-F5344CB8AC3E}">
        <p14:creationId xmlns:p14="http://schemas.microsoft.com/office/powerpoint/2010/main" val="10277905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RUP good practice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Develop software iteratively</a:t>
            </a:r>
          </a:p>
          <a:p>
            <a:r>
              <a:rPr lang="en-US"/>
              <a:t>Manage requirements</a:t>
            </a:r>
          </a:p>
          <a:p>
            <a:r>
              <a:rPr lang="en-US"/>
              <a:t>Use component-based architectures</a:t>
            </a:r>
          </a:p>
          <a:p>
            <a:r>
              <a:rPr lang="en-US"/>
              <a:t>Visually model software</a:t>
            </a:r>
          </a:p>
          <a:p>
            <a:r>
              <a:rPr lang="en-US"/>
              <a:t>Verify software quality</a:t>
            </a:r>
          </a:p>
          <a:p>
            <a:r>
              <a:rPr lang="en-US"/>
              <a:t>Control changes to software</a:t>
            </a:r>
          </a:p>
        </p:txBody>
      </p:sp>
    </p:spTree>
    <p:extLst>
      <p:ext uri="{BB962C8B-B14F-4D97-AF65-F5344CB8AC3E}">
        <p14:creationId xmlns:p14="http://schemas.microsoft.com/office/powerpoint/2010/main" val="1189518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 tIns="45898"/>
          <a:lstStyle/>
          <a:p>
            <a:r>
              <a:rPr lang="en-US" dirty="0"/>
              <a:t>Static workflows</a:t>
            </a:r>
          </a:p>
        </p:txBody>
      </p:sp>
      <p:sp>
        <p:nvSpPr>
          <p:cNvPr id="125957" name="Rectangle 5"/>
          <p:cNvSpPr>
            <a:spLocks noChangeArrowheads="1"/>
          </p:cNvSpPr>
          <p:nvPr/>
        </p:nvSpPr>
        <p:spPr bwMode="auto">
          <a:xfrm>
            <a:off x="918226" y="1529666"/>
            <a:ext cx="7498845" cy="4894929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25959" name="Object 7"/>
          <p:cNvGraphicFramePr>
            <a:graphicFrameLocks noChangeAspect="1"/>
          </p:cNvGraphicFramePr>
          <p:nvPr/>
        </p:nvGraphicFramePr>
        <p:xfrm>
          <a:off x="1224301" y="1682633"/>
          <a:ext cx="6198025" cy="480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6083808" imgH="4715256" progId="Word.Document.8">
                  <p:embed/>
                </p:oleObj>
              </mc:Choice>
              <mc:Fallback>
                <p:oleObj name="Document" r:id="rId3" imgW="6083808" imgH="471525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4301" y="1682633"/>
                        <a:ext cx="6198025" cy="4802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80278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 sz="3400"/>
              <a:t>Computer-aided software engineering</a:t>
            </a:r>
            <a:endParaRPr lang="en-GB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 sz="2300"/>
              <a:t>Computer-aided software engineering (CASE) is software to support software development and evolution processes.</a:t>
            </a:r>
          </a:p>
          <a:p>
            <a:r>
              <a:rPr lang="en-GB" sz="2300"/>
              <a:t>Activity automation</a:t>
            </a:r>
          </a:p>
          <a:p>
            <a:pPr lvl="1"/>
            <a:r>
              <a:rPr lang="en-GB" sz="2100"/>
              <a:t>Graphical editors for system model development;</a:t>
            </a:r>
          </a:p>
          <a:p>
            <a:pPr lvl="1"/>
            <a:r>
              <a:rPr lang="en-GB" sz="2100"/>
              <a:t>Data dictionary to manage design entities;</a:t>
            </a:r>
          </a:p>
          <a:p>
            <a:pPr lvl="1"/>
            <a:r>
              <a:rPr lang="en-GB" sz="2100"/>
              <a:t>Graphical UI builder for user interface construction;</a:t>
            </a:r>
          </a:p>
          <a:p>
            <a:pPr lvl="1"/>
            <a:r>
              <a:rPr lang="en-GB" sz="2100"/>
              <a:t>Debuggers to support program fault finding;</a:t>
            </a:r>
          </a:p>
          <a:p>
            <a:pPr lvl="1"/>
            <a:r>
              <a:rPr lang="en-GB" sz="2100"/>
              <a:t>Automated translators to generate new versions of a program.</a:t>
            </a:r>
          </a:p>
        </p:txBody>
      </p:sp>
    </p:spTree>
    <p:extLst>
      <p:ext uri="{BB962C8B-B14F-4D97-AF65-F5344CB8AC3E}">
        <p14:creationId xmlns:p14="http://schemas.microsoft.com/office/powerpoint/2010/main" val="1096882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Case technology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Case technology has led to significant improvements in the software process. However, these are not the order of magnitude improvements that were once predicted</a:t>
            </a:r>
          </a:p>
          <a:p>
            <a:pPr lvl="1"/>
            <a:r>
              <a:rPr lang="en-GB"/>
              <a:t>Software engineering requires creative thought - this is not readily automated;</a:t>
            </a:r>
          </a:p>
          <a:p>
            <a:pPr lvl="1"/>
            <a:r>
              <a:rPr lang="en-GB"/>
              <a:t>Software engineering is a team activity and, for large projects, much time is spent in team interactions. CASE technology does not really support these.</a:t>
            </a:r>
          </a:p>
        </p:txBody>
      </p:sp>
    </p:spTree>
    <p:extLst>
      <p:ext uri="{BB962C8B-B14F-4D97-AF65-F5344CB8AC3E}">
        <p14:creationId xmlns:p14="http://schemas.microsoft.com/office/powerpoint/2010/main" val="924751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CASE classification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 sz="2300"/>
              <a:t>Classification helps us understand the different types of CASE tools and their support for process activities.</a:t>
            </a:r>
          </a:p>
          <a:p>
            <a:r>
              <a:rPr lang="en-GB" sz="2300"/>
              <a:t>Functional perspective</a:t>
            </a:r>
          </a:p>
          <a:p>
            <a:pPr lvl="1"/>
            <a:r>
              <a:rPr lang="en-GB" sz="2100"/>
              <a:t>Tools are classified according to their specific function.</a:t>
            </a:r>
          </a:p>
          <a:p>
            <a:r>
              <a:rPr lang="en-GB" sz="2300"/>
              <a:t>Process perspective</a:t>
            </a:r>
          </a:p>
          <a:p>
            <a:pPr lvl="1"/>
            <a:r>
              <a:rPr lang="en-GB" sz="2100"/>
              <a:t>Tools are classified according to process activities that are supported.</a:t>
            </a:r>
          </a:p>
          <a:p>
            <a:r>
              <a:rPr lang="en-GB" sz="2300"/>
              <a:t>Integration perspective</a:t>
            </a:r>
          </a:p>
          <a:p>
            <a:pPr lvl="1"/>
            <a:r>
              <a:rPr lang="en-GB" sz="2100"/>
              <a:t>Tools are classified according to their organisation into integrated units.	</a:t>
            </a:r>
          </a:p>
        </p:txBody>
      </p:sp>
    </p:spTree>
    <p:extLst>
      <p:ext uri="{BB962C8B-B14F-4D97-AF65-F5344CB8AC3E}">
        <p14:creationId xmlns:p14="http://schemas.microsoft.com/office/powerpoint/2010/main" val="42229046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 tIns="45898"/>
          <a:lstStyle/>
          <a:p>
            <a:r>
              <a:rPr lang="en-GB" dirty="0"/>
              <a:t>Functional tool classification</a:t>
            </a:r>
          </a:p>
        </p:txBody>
      </p:sp>
      <p:sp>
        <p:nvSpPr>
          <p:cNvPr id="105482" name="Rectangle 10"/>
          <p:cNvSpPr>
            <a:spLocks noChangeArrowheads="1"/>
          </p:cNvSpPr>
          <p:nvPr/>
        </p:nvSpPr>
        <p:spPr bwMode="auto">
          <a:xfrm>
            <a:off x="382594" y="1606149"/>
            <a:ext cx="8340552" cy="481844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105483" name="Object 11"/>
          <p:cNvGraphicFramePr>
            <a:graphicFrameLocks noChangeAspect="1"/>
          </p:cNvGraphicFramePr>
          <p:nvPr/>
        </p:nvGraphicFramePr>
        <p:xfrm>
          <a:off x="688669" y="1759116"/>
          <a:ext cx="7651883" cy="4587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4" imgW="5605272" imgH="3361944" progId="Word.Document.8">
                  <p:embed/>
                </p:oleObj>
              </mc:Choice>
              <mc:Fallback>
                <p:oleObj name="Document" r:id="rId4" imgW="5605272" imgH="336194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669" y="1759116"/>
                        <a:ext cx="7651883" cy="45874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51317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 tIns="45898">
            <a:normAutofit fontScale="90000"/>
          </a:bodyPr>
          <a:lstStyle/>
          <a:p>
            <a:r>
              <a:rPr lang="en-US" dirty="0"/>
              <a:t>Activity-based tool classification</a:t>
            </a:r>
          </a:p>
        </p:txBody>
      </p:sp>
      <p:sp>
        <p:nvSpPr>
          <p:cNvPr id="128004" name="Rectangle 4"/>
          <p:cNvSpPr>
            <a:spLocks noChangeArrowheads="1"/>
          </p:cNvSpPr>
          <p:nvPr/>
        </p:nvSpPr>
        <p:spPr bwMode="auto">
          <a:xfrm>
            <a:off x="382594" y="1453182"/>
            <a:ext cx="8034477" cy="497141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28005" name="Picture 5" descr="4.15 Activity-based class.eps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52" y="1759115"/>
            <a:ext cx="4973724" cy="455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3251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CASE integration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Tools</a:t>
            </a:r>
          </a:p>
          <a:p>
            <a:pPr lvl="1">
              <a:lnSpc>
                <a:spcPct val="90000"/>
              </a:lnSpc>
            </a:pPr>
            <a:r>
              <a:rPr lang="en-GB"/>
              <a:t>Support individual process tasks such as design consistency checking, text editing, etc.</a:t>
            </a:r>
          </a:p>
          <a:p>
            <a:pPr>
              <a:lnSpc>
                <a:spcPct val="90000"/>
              </a:lnSpc>
            </a:pPr>
            <a:r>
              <a:rPr lang="en-GB"/>
              <a:t>Workbenches</a:t>
            </a:r>
          </a:p>
          <a:p>
            <a:pPr lvl="1">
              <a:lnSpc>
                <a:spcPct val="90000"/>
              </a:lnSpc>
            </a:pPr>
            <a:r>
              <a:rPr lang="en-GB"/>
              <a:t>Support a process phase such as specification or design, Normally include a number of integrated tools.</a:t>
            </a:r>
          </a:p>
          <a:p>
            <a:pPr>
              <a:lnSpc>
                <a:spcPct val="90000"/>
              </a:lnSpc>
            </a:pPr>
            <a:r>
              <a:rPr lang="en-GB"/>
              <a:t>Environments</a:t>
            </a:r>
          </a:p>
          <a:p>
            <a:pPr lvl="1">
              <a:lnSpc>
                <a:spcPct val="90000"/>
              </a:lnSpc>
            </a:pPr>
            <a:r>
              <a:rPr lang="en-GB"/>
              <a:t>Support all or a substantial part of an entire software process. Normally include several integrated workbenches.</a:t>
            </a:r>
          </a:p>
        </p:txBody>
      </p:sp>
    </p:spTree>
    <p:extLst>
      <p:ext uri="{BB962C8B-B14F-4D97-AF65-F5344CB8AC3E}">
        <p14:creationId xmlns:p14="http://schemas.microsoft.com/office/powerpoint/2010/main" val="27727741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399535" cy="1109007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Tools, workbenches, environments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535632" y="1529666"/>
            <a:ext cx="8264033" cy="4894929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101381" name="Picture 5" descr="4.16 Tools, wbs,envs.eps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01" y="1682632"/>
            <a:ext cx="6580619" cy="45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219163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Key points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 sz="2300"/>
              <a:t>Software processes are the activities involved in producing and evolving a software system. </a:t>
            </a:r>
          </a:p>
          <a:p>
            <a:pPr>
              <a:lnSpc>
                <a:spcPct val="90000"/>
              </a:lnSpc>
            </a:pPr>
            <a:r>
              <a:rPr lang="en-GB" sz="2300"/>
              <a:t>Software process models are abstract representations of these processes.</a:t>
            </a:r>
          </a:p>
          <a:p>
            <a:pPr>
              <a:lnSpc>
                <a:spcPct val="90000"/>
              </a:lnSpc>
            </a:pPr>
            <a:r>
              <a:rPr lang="en-GB" sz="2300"/>
              <a:t>General activities are specification, design and implementation, validation and evolution.</a:t>
            </a:r>
          </a:p>
          <a:p>
            <a:pPr>
              <a:lnSpc>
                <a:spcPct val="90000"/>
              </a:lnSpc>
            </a:pPr>
            <a:r>
              <a:rPr lang="en-GB" sz="2300"/>
              <a:t>Generic process models describe the organisation of software processes. Examples include the waterfall model, evolutionary development and component-based software engineering.</a:t>
            </a:r>
          </a:p>
          <a:p>
            <a:pPr>
              <a:lnSpc>
                <a:spcPct val="90000"/>
              </a:lnSpc>
            </a:pPr>
            <a:r>
              <a:rPr lang="en-GB" sz="2300"/>
              <a:t>Iterative process models describe the software process as a cycle of activities.</a:t>
            </a:r>
          </a:p>
        </p:txBody>
      </p:sp>
    </p:spTree>
    <p:extLst>
      <p:ext uri="{BB962C8B-B14F-4D97-AF65-F5344CB8AC3E}">
        <p14:creationId xmlns:p14="http://schemas.microsoft.com/office/powerpoint/2010/main" val="3972691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552573" cy="1109007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Generic software process models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300"/>
              <a:t>The waterfall model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Separate and distinct phases of specification and development.</a:t>
            </a:r>
          </a:p>
          <a:p>
            <a:pPr>
              <a:lnSpc>
                <a:spcPct val="90000"/>
              </a:lnSpc>
            </a:pPr>
            <a:r>
              <a:rPr lang="en-GB" sz="2300"/>
              <a:t>Evolutionary development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Specification, development and validation are interleaved.</a:t>
            </a:r>
          </a:p>
          <a:p>
            <a:pPr>
              <a:lnSpc>
                <a:spcPct val="90000"/>
              </a:lnSpc>
            </a:pPr>
            <a:r>
              <a:rPr lang="en-GB" sz="2300"/>
              <a:t>Component-based software engineering</a:t>
            </a:r>
          </a:p>
          <a:p>
            <a:pPr lvl="1">
              <a:lnSpc>
                <a:spcPct val="90000"/>
              </a:lnSpc>
            </a:pPr>
            <a:r>
              <a:rPr lang="en-GB" sz="2100"/>
              <a:t>The system is assembled from existing components.</a:t>
            </a:r>
          </a:p>
          <a:p>
            <a:pPr>
              <a:lnSpc>
                <a:spcPct val="90000"/>
              </a:lnSpc>
            </a:pPr>
            <a:r>
              <a:rPr lang="en-GB" sz="2300"/>
              <a:t>There are many variants of these models e.g. formal development where a waterfall-like process is used but the specification is a formal specification that is refined through several stages to an implementable design.</a:t>
            </a:r>
          </a:p>
        </p:txBody>
      </p:sp>
    </p:spTree>
    <p:extLst>
      <p:ext uri="{BB962C8B-B14F-4D97-AF65-F5344CB8AC3E}">
        <p14:creationId xmlns:p14="http://schemas.microsoft.com/office/powerpoint/2010/main" val="4062012358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Key points</a:t>
            </a:r>
            <a:endParaRPr lang="en-GB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mtClean="0"/>
              <a:t>Requirements engineering is the process of developing a software specification.</a:t>
            </a:r>
          </a:p>
          <a:p>
            <a:r>
              <a:rPr lang="en-GB" smtClean="0"/>
              <a:t>Design and implementation processes transform the specification to an executable program.</a:t>
            </a:r>
          </a:p>
          <a:p>
            <a:r>
              <a:rPr lang="en-GB" smtClean="0"/>
              <a:t>Validation involves checking that the system meets to its specification and user needs.</a:t>
            </a:r>
          </a:p>
          <a:p>
            <a:r>
              <a:rPr lang="en-GB" smtClean="0"/>
              <a:t>Evolution is concerned with modifying the system after it is in use.</a:t>
            </a:r>
          </a:p>
          <a:p>
            <a:r>
              <a:rPr lang="en-GB" smtClean="0"/>
              <a:t>The Rational Unified Process is a generic process model that separates activities from phases.</a:t>
            </a:r>
          </a:p>
          <a:p>
            <a:r>
              <a:rPr lang="en-GB" smtClean="0"/>
              <a:t>CASE technology supports software process activities.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4696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dirty="0"/>
              <a:t>Project management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834146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To explain the main tasks undertaken by project managers</a:t>
            </a:r>
          </a:p>
          <a:p>
            <a:r>
              <a:rPr lang="en-GB" sz="2300"/>
              <a:t>To introduce software project management and to describe its distinctive characteristics</a:t>
            </a:r>
          </a:p>
          <a:p>
            <a:r>
              <a:rPr lang="en-GB" sz="2300"/>
              <a:t>To discuss project planning and the planning process</a:t>
            </a:r>
          </a:p>
          <a:p>
            <a:r>
              <a:rPr lang="en-GB" sz="2300"/>
              <a:t>To show how graphical schedule representations are used by project management</a:t>
            </a:r>
          </a:p>
          <a:p>
            <a:r>
              <a:rPr lang="en-GB" sz="2300"/>
              <a:t>To discuss the notion of risks and the risk management process</a:t>
            </a:r>
          </a:p>
        </p:txBody>
      </p:sp>
    </p:spTree>
    <p:extLst>
      <p:ext uri="{BB962C8B-B14F-4D97-AF65-F5344CB8AC3E}">
        <p14:creationId xmlns:p14="http://schemas.microsoft.com/office/powerpoint/2010/main" val="402483075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Management activities</a:t>
            </a:r>
          </a:p>
          <a:p>
            <a:r>
              <a:rPr lang="en-GB"/>
              <a:t>Project planning</a:t>
            </a:r>
          </a:p>
          <a:p>
            <a:r>
              <a:rPr lang="en-GB"/>
              <a:t>Project scheduling</a:t>
            </a:r>
          </a:p>
          <a:p>
            <a:r>
              <a:rPr lang="en-GB"/>
              <a:t>Risk management</a:t>
            </a:r>
          </a:p>
        </p:txBody>
      </p:sp>
    </p:spTree>
    <p:extLst>
      <p:ext uri="{BB962C8B-B14F-4D97-AF65-F5344CB8AC3E}">
        <p14:creationId xmlns:p14="http://schemas.microsoft.com/office/powerpoint/2010/main" val="2553638633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Concerned with activities involved in ensuring </a:t>
            </a:r>
            <a:br>
              <a:rPr lang="en-GB"/>
            </a:br>
            <a:r>
              <a:rPr lang="en-GB"/>
              <a:t>that software is delivered on time and on </a:t>
            </a:r>
            <a:br>
              <a:rPr lang="en-GB"/>
            </a:br>
            <a:r>
              <a:rPr lang="en-GB"/>
              <a:t>schedule and in accordance with the </a:t>
            </a:r>
            <a:br>
              <a:rPr lang="en-GB"/>
            </a:br>
            <a:r>
              <a:rPr lang="en-GB"/>
              <a:t>requirements of the organisations developing </a:t>
            </a:r>
            <a:br>
              <a:rPr lang="en-GB"/>
            </a:br>
            <a:r>
              <a:rPr lang="en-GB"/>
              <a:t>and procuring the software.</a:t>
            </a:r>
          </a:p>
          <a:p>
            <a:r>
              <a:rPr lang="en-GB"/>
              <a:t>Project management is needed because software development is always subject to budget and schedule constraints that are set by the organisation developing the software.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Software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3290024471"/>
      </p:ext>
    </p:extLst>
  </p:cSld>
  <p:clrMapOvr>
    <a:masterClrMapping/>
  </p:clrMapOvr>
  <p:transition advTm="2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product is intangible.</a:t>
            </a:r>
          </a:p>
          <a:p>
            <a:r>
              <a:rPr lang="en-GB"/>
              <a:t>The product is uniquely flexible.</a:t>
            </a:r>
          </a:p>
          <a:p>
            <a:r>
              <a:rPr lang="en-GB"/>
              <a:t>Software engineering is not recognized as an </a:t>
            </a:r>
            <a:br>
              <a:rPr lang="en-GB"/>
            </a:br>
            <a:r>
              <a:rPr lang="en-GB"/>
              <a:t>engineering discipline with the sane status as </a:t>
            </a:r>
            <a:br>
              <a:rPr lang="en-GB"/>
            </a:br>
            <a:r>
              <a:rPr lang="en-GB"/>
              <a:t>mechanical, electrical engineering, etc.</a:t>
            </a:r>
          </a:p>
          <a:p>
            <a:r>
              <a:rPr lang="en-GB"/>
              <a:t>The software development process is not </a:t>
            </a:r>
            <a:br>
              <a:rPr lang="en-GB"/>
            </a:br>
            <a:r>
              <a:rPr lang="en-GB"/>
              <a:t>standardised.</a:t>
            </a:r>
          </a:p>
          <a:p>
            <a:r>
              <a:rPr lang="en-GB"/>
              <a:t>Many software projects are 'one-off' projects.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1" y="262912"/>
            <a:ext cx="8476054" cy="1109007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Software management distinctions</a:t>
            </a:r>
          </a:p>
        </p:txBody>
      </p:sp>
    </p:spTree>
    <p:extLst>
      <p:ext uri="{BB962C8B-B14F-4D97-AF65-F5344CB8AC3E}">
        <p14:creationId xmlns:p14="http://schemas.microsoft.com/office/powerpoint/2010/main" val="323573731"/>
      </p:ext>
    </p:extLst>
  </p:cSld>
  <p:clrMapOvr>
    <a:masterClrMapping/>
  </p:clrMapOvr>
  <p:transition advTm="2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Proposal writing.</a:t>
            </a:r>
          </a:p>
          <a:p>
            <a:r>
              <a:rPr lang="en-GB"/>
              <a:t>Project planning and scheduling.</a:t>
            </a:r>
          </a:p>
          <a:p>
            <a:r>
              <a:rPr lang="en-GB"/>
              <a:t>Project costing.</a:t>
            </a:r>
          </a:p>
          <a:p>
            <a:r>
              <a:rPr lang="en-GB"/>
              <a:t>Project monitoring and reviews.</a:t>
            </a:r>
          </a:p>
          <a:p>
            <a:r>
              <a:rPr lang="en-GB"/>
              <a:t>Personnel selection and evaluation.</a:t>
            </a:r>
          </a:p>
          <a:p>
            <a:r>
              <a:rPr lang="en-GB"/>
              <a:t>Report writing and presentations.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Management activities</a:t>
            </a:r>
          </a:p>
        </p:txBody>
      </p:sp>
    </p:spTree>
    <p:extLst>
      <p:ext uri="{BB962C8B-B14F-4D97-AF65-F5344CB8AC3E}">
        <p14:creationId xmlns:p14="http://schemas.microsoft.com/office/powerpoint/2010/main" val="554934366"/>
      </p:ext>
    </p:extLst>
  </p:cSld>
  <p:clrMapOvr>
    <a:masterClrMapping/>
  </p:clrMapOvr>
  <p:transition advTm="2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These activities are not peculiar to software </a:t>
            </a:r>
            <a:br>
              <a:rPr lang="en-GB"/>
            </a:br>
            <a:r>
              <a:rPr lang="en-GB"/>
              <a:t>management.</a:t>
            </a:r>
          </a:p>
          <a:p>
            <a:r>
              <a:rPr lang="en-GB"/>
              <a:t>Many techniques of engineering project </a:t>
            </a:r>
            <a:br>
              <a:rPr lang="en-GB"/>
            </a:br>
            <a:r>
              <a:rPr lang="en-GB"/>
              <a:t>management are equally applicable to software project management.</a:t>
            </a:r>
          </a:p>
          <a:p>
            <a:r>
              <a:rPr lang="en-GB"/>
              <a:t>Technically complex engineering systems tend </a:t>
            </a:r>
            <a:br>
              <a:rPr lang="en-GB"/>
            </a:br>
            <a:r>
              <a:rPr lang="en-GB"/>
              <a:t>to suffer from the same problems as software </a:t>
            </a:r>
            <a:br>
              <a:rPr lang="en-GB"/>
            </a:br>
            <a:r>
              <a:rPr lang="en-GB"/>
              <a:t>systems.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Management commonalities</a:t>
            </a:r>
          </a:p>
        </p:txBody>
      </p:sp>
    </p:spTree>
    <p:extLst>
      <p:ext uri="{BB962C8B-B14F-4D97-AF65-F5344CB8AC3E}">
        <p14:creationId xmlns:p14="http://schemas.microsoft.com/office/powerpoint/2010/main" val="3637359318"/>
      </p:ext>
    </p:extLst>
  </p:cSld>
  <p:clrMapOvr>
    <a:masterClrMapping/>
  </p:clrMapOvr>
  <p:transition advTm="2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staffing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May not be possible to appoint the ideal people to work on a project</a:t>
            </a:r>
          </a:p>
          <a:p>
            <a:pPr lvl="1"/>
            <a:r>
              <a:rPr lang="en-GB" sz="2100"/>
              <a:t>Project budget may not allow for the use of highly-paid staff;</a:t>
            </a:r>
          </a:p>
          <a:p>
            <a:pPr lvl="1"/>
            <a:r>
              <a:rPr lang="en-GB" sz="2100"/>
              <a:t>Staff with the appropriate experience may not be available;</a:t>
            </a:r>
          </a:p>
          <a:p>
            <a:pPr lvl="1"/>
            <a:r>
              <a:rPr lang="en-GB" sz="2100"/>
              <a:t>An organisation may wish to develop employee skills on a software project.</a:t>
            </a:r>
          </a:p>
          <a:p>
            <a:r>
              <a:rPr lang="en-GB" sz="2300"/>
              <a:t>Managers have to work within these constraints especially when there are shortages of trained staff.</a:t>
            </a:r>
          </a:p>
        </p:txBody>
      </p:sp>
    </p:spTree>
    <p:extLst>
      <p:ext uri="{BB962C8B-B14F-4D97-AF65-F5344CB8AC3E}">
        <p14:creationId xmlns:p14="http://schemas.microsoft.com/office/powerpoint/2010/main" val="3191069039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planning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Probably the most time-consuming  project management activity.</a:t>
            </a:r>
          </a:p>
          <a:p>
            <a:r>
              <a:rPr lang="en-GB"/>
              <a:t>Continuous activity from initial concept through </a:t>
            </a:r>
            <a:br>
              <a:rPr lang="en-GB"/>
            </a:br>
            <a:r>
              <a:rPr lang="en-GB"/>
              <a:t>to system delivery. Plans must be regularly revised as new information becomes available.</a:t>
            </a:r>
          </a:p>
          <a:p>
            <a:r>
              <a:rPr lang="en-GB"/>
              <a:t>Various different types of plan may be developed to support the main software project plan that is concerned with schedule and budget. </a:t>
            </a:r>
          </a:p>
        </p:txBody>
      </p:sp>
    </p:spTree>
    <p:extLst>
      <p:ext uri="{BB962C8B-B14F-4D97-AF65-F5344CB8AC3E}">
        <p14:creationId xmlns:p14="http://schemas.microsoft.com/office/powerpoint/2010/main" val="327965761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Waterfall model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759933" y="1759115"/>
            <a:ext cx="6963213" cy="44360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pic>
        <p:nvPicPr>
          <p:cNvPr id="27653" name="Picture 5" descr="4.1. SW-life-cycle.eps                                         000FF8EC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008" y="1940763"/>
            <a:ext cx="6427582" cy="399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58314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Types of project plan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88670" y="1835598"/>
            <a:ext cx="7881439" cy="4130097"/>
          </a:xfrm>
          <a:prstGeom prst="rect">
            <a:avLst/>
          </a:prstGeom>
          <a:solidFill>
            <a:srgbClr val="DBFDFF"/>
          </a:solidFill>
          <a:ln w="12700">
            <a:solidFill>
              <a:srgbClr val="DBFD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918226" y="2065048"/>
          <a:ext cx="9029222" cy="3513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5785104" imgH="2252472" progId="Word.Document.8">
                  <p:embed/>
                </p:oleObj>
              </mc:Choice>
              <mc:Fallback>
                <p:oleObj name="Document" r:id="rId3" imgW="5785104" imgH="22524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226" y="2065048"/>
                        <a:ext cx="9029222" cy="35134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7454327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Project planning process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12151" y="1682632"/>
            <a:ext cx="8110996" cy="4665480"/>
          </a:xfrm>
          <a:prstGeom prst="rect">
            <a:avLst/>
          </a:prstGeom>
          <a:solidFill>
            <a:srgbClr val="DBFDFF"/>
          </a:solidFill>
          <a:ln w="12700">
            <a:solidFill>
              <a:srgbClr val="DBFD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r>
              <a:rPr lang="en-US">
                <a:solidFill>
                  <a:srgbClr val="000000"/>
                </a:solidFill>
                <a:latin typeface="Arial" charset="0"/>
              </a:rPr>
              <a:t>Establish the project constraints 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Make initial assessments of the project parameters 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Define project milestones and deliverables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while project has not been completed or cancelled loop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	Draw up project schedule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	Initiate activities according to schedule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Wait ( for a while )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Review project progress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Revise estimates of project parameters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Update the project schedule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Re-negotiate project constraints and deliverables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if ( problems arise ) then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	Initiate technical review and possible revision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 	end if</a:t>
            </a:r>
          </a:p>
          <a:p>
            <a:r>
              <a:rPr lang="en-US">
                <a:solidFill>
                  <a:srgbClr val="000000"/>
                </a:solidFill>
                <a:latin typeface="Arial" charset="0"/>
              </a:rPr>
              <a:t>end loop </a:t>
            </a:r>
          </a:p>
          <a:p>
            <a:endParaRPr lang="en-US" sz="200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843344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The project plan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US"/>
              <a:t>The project plan sets out:</a:t>
            </a:r>
          </a:p>
          <a:p>
            <a:pPr lvl="1"/>
            <a:r>
              <a:rPr lang="en-US"/>
              <a:t>The resources available to the project;</a:t>
            </a:r>
          </a:p>
          <a:p>
            <a:pPr lvl="1"/>
            <a:r>
              <a:rPr lang="en-US"/>
              <a:t>The work breakdown;</a:t>
            </a:r>
          </a:p>
          <a:p>
            <a:pPr lvl="1"/>
            <a:r>
              <a:rPr lang="en-US"/>
              <a:t>A schedule for the work.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405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plan structure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Introduction.</a:t>
            </a:r>
          </a:p>
          <a:p>
            <a:r>
              <a:rPr lang="en-GB"/>
              <a:t>Project organisation.</a:t>
            </a:r>
          </a:p>
          <a:p>
            <a:r>
              <a:rPr lang="en-GB"/>
              <a:t>Risk analysis.</a:t>
            </a:r>
          </a:p>
          <a:p>
            <a:r>
              <a:rPr lang="en-GB"/>
              <a:t>Hardware and software resource requirements.</a:t>
            </a:r>
          </a:p>
          <a:p>
            <a:r>
              <a:rPr lang="en-GB"/>
              <a:t>Work breakdown.</a:t>
            </a:r>
          </a:p>
          <a:p>
            <a:r>
              <a:rPr lang="en-GB"/>
              <a:t>Project schedule.</a:t>
            </a:r>
          </a:p>
          <a:p>
            <a:r>
              <a:rPr lang="en-GB"/>
              <a:t>Monitoring and reporting mechanisms.</a:t>
            </a:r>
          </a:p>
        </p:txBody>
      </p:sp>
    </p:spTree>
    <p:extLst>
      <p:ext uri="{BB962C8B-B14F-4D97-AF65-F5344CB8AC3E}">
        <p14:creationId xmlns:p14="http://schemas.microsoft.com/office/powerpoint/2010/main" val="3835649848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Activity organization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Activities in a project should be organised to produce tangible outputs for management to judge progress.</a:t>
            </a:r>
          </a:p>
          <a:p>
            <a:pPr>
              <a:lnSpc>
                <a:spcPct val="90000"/>
              </a:lnSpc>
            </a:pPr>
            <a:r>
              <a:rPr lang="en-GB" i="1"/>
              <a:t>Milestones</a:t>
            </a:r>
            <a:r>
              <a:rPr lang="en-GB"/>
              <a:t> are the end-point of a process activity.</a:t>
            </a:r>
          </a:p>
          <a:p>
            <a:pPr>
              <a:lnSpc>
                <a:spcPct val="90000"/>
              </a:lnSpc>
            </a:pPr>
            <a:r>
              <a:rPr lang="en-GB" i="1"/>
              <a:t>Deliverables</a:t>
            </a:r>
            <a:r>
              <a:rPr lang="en-GB"/>
              <a:t> are project results delivered to customers.</a:t>
            </a:r>
          </a:p>
          <a:p>
            <a:pPr>
              <a:lnSpc>
                <a:spcPct val="90000"/>
              </a:lnSpc>
            </a:pPr>
            <a:r>
              <a:rPr lang="en-GB"/>
              <a:t>The waterfall process allows for the straightforward definition of progress milestones.</a:t>
            </a:r>
          </a:p>
        </p:txBody>
      </p:sp>
    </p:spTree>
    <p:extLst>
      <p:ext uri="{BB962C8B-B14F-4D97-AF65-F5344CB8AC3E}">
        <p14:creationId xmlns:p14="http://schemas.microsoft.com/office/powerpoint/2010/main" val="3325219311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229556" y="2218015"/>
            <a:ext cx="8646628" cy="298284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Milestones in the RE process</a:t>
            </a:r>
          </a:p>
        </p:txBody>
      </p:sp>
      <p:pic>
        <p:nvPicPr>
          <p:cNvPr id="26629" name="Picture 5" descr="5.3.RE milestones.eps                                          000FF90E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3" y="2370982"/>
            <a:ext cx="8187515" cy="243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121453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Project scheduling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Split project into tasks and estimate time and resources required to complete each task.</a:t>
            </a:r>
          </a:p>
          <a:p>
            <a:r>
              <a:rPr lang="en-GB"/>
              <a:t>Organize tasks concurrently to make optimal </a:t>
            </a:r>
            <a:br>
              <a:rPr lang="en-GB"/>
            </a:br>
            <a:r>
              <a:rPr lang="en-GB"/>
              <a:t>use of workforce.</a:t>
            </a:r>
          </a:p>
          <a:p>
            <a:r>
              <a:rPr lang="en-GB"/>
              <a:t>Minimize task dependencies to avoid delays </a:t>
            </a:r>
            <a:br>
              <a:rPr lang="en-GB"/>
            </a:br>
            <a:r>
              <a:rPr lang="en-GB"/>
              <a:t>caused by one task waiting for another to complete.</a:t>
            </a:r>
          </a:p>
          <a:p>
            <a:r>
              <a:rPr lang="en-GB"/>
              <a:t>Dependent on project managers intuition and experience.</a:t>
            </a:r>
          </a:p>
        </p:txBody>
      </p:sp>
    </p:spTree>
    <p:extLst>
      <p:ext uri="{BB962C8B-B14F-4D97-AF65-F5344CB8AC3E}">
        <p14:creationId xmlns:p14="http://schemas.microsoft.com/office/powerpoint/2010/main" val="2675161645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229557" y="2447465"/>
            <a:ext cx="8723146" cy="2523948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The project scheduling process</a:t>
            </a:r>
          </a:p>
        </p:txBody>
      </p:sp>
      <p:pic>
        <p:nvPicPr>
          <p:cNvPr id="46086" name="Picture 6" descr="5.4.Scheduling-process.eps                                     000FF90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94" y="2829881"/>
            <a:ext cx="8417071" cy="172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4668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Scheduling problems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Estimating the difficulty of problems and hence the cost of developing a solution is hard.</a:t>
            </a:r>
          </a:p>
          <a:p>
            <a:r>
              <a:rPr lang="en-GB"/>
              <a:t>Productivity is not proportional to the number of people working on a task.</a:t>
            </a:r>
          </a:p>
          <a:p>
            <a:r>
              <a:rPr lang="en-GB"/>
              <a:t>Adding people to a late project makes it later because of communication overheads.</a:t>
            </a:r>
          </a:p>
          <a:p>
            <a:r>
              <a:rPr lang="en-GB"/>
              <a:t>The unexpected always happens. Always allow contingency in planning.</a:t>
            </a:r>
          </a:p>
        </p:txBody>
      </p:sp>
    </p:spTree>
    <p:extLst>
      <p:ext uri="{BB962C8B-B14F-4D97-AF65-F5344CB8AC3E}">
        <p14:creationId xmlns:p14="http://schemas.microsoft.com/office/powerpoint/2010/main" val="3753669251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Bar charts and activity networks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Graphical notations used to illustrate the project schedule.</a:t>
            </a:r>
          </a:p>
          <a:p>
            <a:r>
              <a:rPr lang="en-GB"/>
              <a:t>Show project breakdown into tasks. Tasks should not be too small. They should take about a week or two.</a:t>
            </a:r>
          </a:p>
          <a:p>
            <a:r>
              <a:rPr lang="en-GB"/>
              <a:t>Activity charts show task dependencies and the the critical path.</a:t>
            </a:r>
          </a:p>
          <a:p>
            <a:r>
              <a:rPr lang="en-GB"/>
              <a:t>Bar charts show schedule against calendar time.</a:t>
            </a:r>
          </a:p>
        </p:txBody>
      </p:sp>
    </p:spTree>
    <p:extLst>
      <p:ext uri="{BB962C8B-B14F-4D97-AF65-F5344CB8AC3E}">
        <p14:creationId xmlns:p14="http://schemas.microsoft.com/office/powerpoint/2010/main" val="325199071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Waterfall model phases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Requirements analysis and definition</a:t>
            </a:r>
          </a:p>
          <a:p>
            <a:pPr>
              <a:lnSpc>
                <a:spcPct val="90000"/>
              </a:lnSpc>
            </a:pPr>
            <a:r>
              <a:rPr lang="en-GB"/>
              <a:t>System and software design</a:t>
            </a:r>
          </a:p>
          <a:p>
            <a:pPr>
              <a:lnSpc>
                <a:spcPct val="90000"/>
              </a:lnSpc>
            </a:pPr>
            <a:r>
              <a:rPr lang="en-GB"/>
              <a:t>Implementation and unit testing</a:t>
            </a:r>
          </a:p>
          <a:p>
            <a:pPr>
              <a:lnSpc>
                <a:spcPct val="90000"/>
              </a:lnSpc>
            </a:pPr>
            <a:r>
              <a:rPr lang="en-GB"/>
              <a:t>Integration and system testing</a:t>
            </a:r>
          </a:p>
          <a:p>
            <a:pPr>
              <a:lnSpc>
                <a:spcPct val="90000"/>
              </a:lnSpc>
            </a:pPr>
            <a:r>
              <a:rPr lang="en-GB"/>
              <a:t>Operation and maintenance</a:t>
            </a:r>
          </a:p>
          <a:p>
            <a:pPr>
              <a:lnSpc>
                <a:spcPct val="90000"/>
              </a:lnSpc>
            </a:pPr>
            <a:r>
              <a:rPr lang="en-GB"/>
              <a:t>The main drawback of the waterfall model is the difficulty of accommodating change after the process is underway. One phase has to be complete before moving onto the next phase.</a:t>
            </a:r>
          </a:p>
        </p:txBody>
      </p:sp>
    </p:spTree>
    <p:extLst>
      <p:ext uri="{BB962C8B-B14F-4D97-AF65-F5344CB8AC3E}">
        <p14:creationId xmlns:p14="http://schemas.microsoft.com/office/powerpoint/2010/main" val="1978183735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224301" y="1606149"/>
            <a:ext cx="6274544" cy="481844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 dirty="0"/>
              <a:t>Task durations and dependencies</a:t>
            </a:r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1224301" y="1759115"/>
          <a:ext cx="9641372" cy="4467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3" imgW="5486400" imgH="2545080" progId="Word.Document.8">
                  <p:embed/>
                </p:oleObj>
              </mc:Choice>
              <mc:Fallback>
                <p:oleObj name="Document" r:id="rId3" imgW="5486400" imgH="25450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4301" y="1759115"/>
                        <a:ext cx="9641372" cy="44678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2573616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918226" y="1453182"/>
            <a:ext cx="7192770" cy="504789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Activity network</a:t>
            </a:r>
          </a:p>
        </p:txBody>
      </p:sp>
      <p:pic>
        <p:nvPicPr>
          <p:cNvPr id="35847" name="Picture 7" descr="5.6 Activity-network(4.6*).eps                                 001BE227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20" y="1606149"/>
            <a:ext cx="6504100" cy="480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74034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Activity timeline</a:t>
            </a:r>
          </a:p>
        </p:txBody>
      </p:sp>
      <p:pic>
        <p:nvPicPr>
          <p:cNvPr id="37893" name="Picture 5" descr="5.7 Activity-bar-chart.eps                                     000FF90E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01" y="1453182"/>
            <a:ext cx="5968469" cy="49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435688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Staff allocation</a:t>
            </a:r>
          </a:p>
        </p:txBody>
      </p:sp>
      <p:pic>
        <p:nvPicPr>
          <p:cNvPr id="39940" name="Picture 4" descr="5.8 Staff-alloc-chart.eps                                      000FF90E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45" y="1682632"/>
            <a:ext cx="7345808" cy="441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682967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management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Risk management is concerned with identifying risks and drawing up plans to minimise their effect on a project.</a:t>
            </a:r>
          </a:p>
          <a:p>
            <a:pPr>
              <a:lnSpc>
                <a:spcPct val="90000"/>
              </a:lnSpc>
            </a:pPr>
            <a:r>
              <a:rPr lang="en-GB"/>
              <a:t>A risk is a probability that some adverse circumstance will occur </a:t>
            </a:r>
          </a:p>
          <a:p>
            <a:pPr lvl="1">
              <a:lnSpc>
                <a:spcPct val="90000"/>
              </a:lnSpc>
            </a:pPr>
            <a:r>
              <a:rPr lang="en-GB"/>
              <a:t>Project risks affect schedule or resources;</a:t>
            </a:r>
          </a:p>
          <a:p>
            <a:pPr lvl="1">
              <a:lnSpc>
                <a:spcPct val="90000"/>
              </a:lnSpc>
            </a:pPr>
            <a:r>
              <a:rPr lang="en-GB"/>
              <a:t>Product risks affect the quality or performance of the software being developed;</a:t>
            </a:r>
          </a:p>
          <a:p>
            <a:pPr lvl="1">
              <a:lnSpc>
                <a:spcPct val="90000"/>
              </a:lnSpc>
            </a:pPr>
            <a:r>
              <a:rPr lang="en-GB"/>
              <a:t>Business risks affect the organisation developing or procuring the software.</a:t>
            </a:r>
          </a:p>
        </p:txBody>
      </p:sp>
    </p:spTree>
    <p:extLst>
      <p:ext uri="{BB962C8B-B14F-4D97-AF65-F5344CB8AC3E}">
        <p14:creationId xmlns:p14="http://schemas.microsoft.com/office/powerpoint/2010/main" val="14932864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841707" y="1453182"/>
            <a:ext cx="7498845" cy="47419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 tIns="45898"/>
          <a:lstStyle/>
          <a:p>
            <a:r>
              <a:rPr lang="en-GB" dirty="0"/>
              <a:t>Software risks</a:t>
            </a:r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994745" y="1529666"/>
          <a:ext cx="7039732" cy="4759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3" imgW="5641848" imgH="3816096" progId="Word.Document.8">
                  <p:embed/>
                </p:oleObj>
              </mc:Choice>
              <mc:Fallback>
                <p:oleObj name="Document" r:id="rId3" imgW="5641848" imgH="3816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745" y="1529666"/>
                        <a:ext cx="7039732" cy="47594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201603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The risk management process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Risk identification</a:t>
            </a:r>
          </a:p>
          <a:p>
            <a:pPr lvl="1">
              <a:lnSpc>
                <a:spcPct val="90000"/>
              </a:lnSpc>
            </a:pPr>
            <a:r>
              <a:rPr lang="en-GB"/>
              <a:t>Identify project, product and business risks;</a:t>
            </a:r>
          </a:p>
          <a:p>
            <a:pPr>
              <a:lnSpc>
                <a:spcPct val="90000"/>
              </a:lnSpc>
            </a:pPr>
            <a:r>
              <a:rPr lang="en-GB"/>
              <a:t>Risk analysis</a:t>
            </a:r>
          </a:p>
          <a:p>
            <a:pPr lvl="1">
              <a:lnSpc>
                <a:spcPct val="90000"/>
              </a:lnSpc>
            </a:pPr>
            <a:r>
              <a:rPr lang="en-GB"/>
              <a:t>Assess the likelihood and consequences of these risks;</a:t>
            </a:r>
          </a:p>
          <a:p>
            <a:pPr>
              <a:lnSpc>
                <a:spcPct val="90000"/>
              </a:lnSpc>
            </a:pPr>
            <a:r>
              <a:rPr lang="en-GB"/>
              <a:t>Risk planning</a:t>
            </a:r>
          </a:p>
          <a:p>
            <a:pPr lvl="1">
              <a:lnSpc>
                <a:spcPct val="90000"/>
              </a:lnSpc>
            </a:pPr>
            <a:r>
              <a:rPr lang="en-GB"/>
              <a:t>Draw up plans to avoid or minimise the effects of the risk;</a:t>
            </a:r>
          </a:p>
          <a:p>
            <a:pPr>
              <a:lnSpc>
                <a:spcPct val="90000"/>
              </a:lnSpc>
            </a:pPr>
            <a:r>
              <a:rPr lang="en-GB"/>
              <a:t>Risk monitoring</a:t>
            </a:r>
          </a:p>
          <a:p>
            <a:pPr lvl="1">
              <a:lnSpc>
                <a:spcPct val="90000"/>
              </a:lnSpc>
            </a:pPr>
            <a:r>
              <a:rPr lang="en-GB"/>
              <a:t>Monitor the risks throughout the project;</a:t>
            </a:r>
          </a:p>
        </p:txBody>
      </p:sp>
    </p:spTree>
    <p:extLst>
      <p:ext uri="{BB962C8B-B14F-4D97-AF65-F5344CB8AC3E}">
        <p14:creationId xmlns:p14="http://schemas.microsoft.com/office/powerpoint/2010/main" val="271559716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229556" y="2218015"/>
            <a:ext cx="8570109" cy="3135814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The risk management process</a:t>
            </a:r>
          </a:p>
        </p:txBody>
      </p:sp>
      <p:pic>
        <p:nvPicPr>
          <p:cNvPr id="54277" name="Picture 5" descr="5.10 Risk-man-process.eps                                      000FF90E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1" y="2523949"/>
            <a:ext cx="7881439" cy="232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84400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identification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Technology risks.</a:t>
            </a:r>
          </a:p>
          <a:p>
            <a:r>
              <a:rPr lang="en-GB"/>
              <a:t>People risks.</a:t>
            </a:r>
          </a:p>
          <a:p>
            <a:r>
              <a:rPr lang="en-GB"/>
              <a:t>Organisational risks.</a:t>
            </a:r>
          </a:p>
          <a:p>
            <a:r>
              <a:rPr lang="en-GB"/>
              <a:t>Requirements risks.</a:t>
            </a:r>
          </a:p>
          <a:p>
            <a:r>
              <a:rPr lang="en-GB"/>
              <a:t>Estimation risks.</a:t>
            </a:r>
          </a:p>
        </p:txBody>
      </p:sp>
    </p:spTree>
    <p:extLst>
      <p:ext uri="{BB962C8B-B14F-4D97-AF65-F5344CB8AC3E}">
        <p14:creationId xmlns:p14="http://schemas.microsoft.com/office/powerpoint/2010/main" val="161297285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 tIns="45898"/>
          <a:lstStyle/>
          <a:p>
            <a:r>
              <a:rPr lang="en-GB" dirty="0"/>
              <a:t>Risks and risk types</a:t>
            </a: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459113" y="1529665"/>
            <a:ext cx="8187515" cy="47419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49159" name="Object 7"/>
          <p:cNvGraphicFramePr>
            <a:graphicFrameLocks noChangeAspect="1"/>
          </p:cNvGraphicFramePr>
          <p:nvPr/>
        </p:nvGraphicFramePr>
        <p:xfrm>
          <a:off x="765188" y="1606149"/>
          <a:ext cx="7039732" cy="454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ocument" r:id="rId3" imgW="6312408" imgH="4081272" progId="Word.Document.8">
                  <p:embed/>
                </p:oleObj>
              </mc:Choice>
              <mc:Fallback>
                <p:oleObj name="Document" r:id="rId3" imgW="6312408" imgH="40812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188" y="1606149"/>
                        <a:ext cx="7039732" cy="4549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2443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Waterfall model problems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 sz="2300"/>
              <a:t>Inflexible partitioning of the project into distinct stages makes it difficult to respond to changing customer requirements.</a:t>
            </a:r>
          </a:p>
          <a:p>
            <a:r>
              <a:rPr lang="en-GB" sz="2300"/>
              <a:t>Therefore, this model is only appropriate when the requirements are well-understood and changes will be fairly limited during the design process. </a:t>
            </a:r>
          </a:p>
          <a:p>
            <a:r>
              <a:rPr lang="en-GB" sz="2300"/>
              <a:t>Few business systems have stable requirements.</a:t>
            </a:r>
          </a:p>
          <a:p>
            <a:r>
              <a:rPr lang="en-GB" sz="2300"/>
              <a:t>The waterfall model is mostly used for large systems engineering projects where a system is developed at several sites. </a:t>
            </a:r>
          </a:p>
        </p:txBody>
      </p:sp>
    </p:spTree>
    <p:extLst>
      <p:ext uri="{BB962C8B-B14F-4D97-AF65-F5344CB8AC3E}">
        <p14:creationId xmlns:p14="http://schemas.microsoft.com/office/powerpoint/2010/main" val="326616792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analysis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Assess probability and seriousness of each risk.</a:t>
            </a:r>
          </a:p>
          <a:p>
            <a:r>
              <a:rPr lang="en-GB"/>
              <a:t>Probability may be very low, low, moderate, high or very high.</a:t>
            </a:r>
          </a:p>
          <a:p>
            <a:r>
              <a:rPr lang="en-GB"/>
              <a:t>Risk effects might be catastrophic, serious, tolerable or insignificant.</a:t>
            </a:r>
          </a:p>
        </p:txBody>
      </p:sp>
    </p:spTree>
    <p:extLst>
      <p:ext uri="{BB962C8B-B14F-4D97-AF65-F5344CB8AC3E}">
        <p14:creationId xmlns:p14="http://schemas.microsoft.com/office/powerpoint/2010/main" val="112328354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306075" y="1759115"/>
            <a:ext cx="8417071" cy="435954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analysis (i)</a:t>
            </a:r>
          </a:p>
        </p:txBody>
      </p:sp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306075" y="1988565"/>
          <a:ext cx="8187515" cy="408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Document" r:id="rId3" imgW="6068568" imgH="3029712" progId="Word.Document.8">
                  <p:embed/>
                </p:oleObj>
              </mc:Choice>
              <mc:Fallback>
                <p:oleObj name="Document" r:id="rId3" imgW="6068568" imgH="30297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5" y="1988565"/>
                        <a:ext cx="8187515" cy="408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151850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US"/>
              <a:t>Risk analysis (ii)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688670" y="1759115"/>
            <a:ext cx="7957958" cy="435954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918226" y="1988565"/>
          <a:ext cx="7498845" cy="3967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Document" r:id="rId3" imgW="6068568" imgH="3212592" progId="Word.Document.8">
                  <p:embed/>
                </p:oleObj>
              </mc:Choice>
              <mc:Fallback>
                <p:oleObj name="Document" r:id="rId3" imgW="6068568" imgH="3212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226" y="1988565"/>
                        <a:ext cx="7498845" cy="39675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38865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planning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pPr>
              <a:lnSpc>
                <a:spcPct val="90000"/>
              </a:lnSpc>
            </a:pPr>
            <a:r>
              <a:rPr lang="en-GB"/>
              <a:t>Consider each risk and develop a strategy to manage that risk.</a:t>
            </a:r>
          </a:p>
          <a:p>
            <a:pPr>
              <a:lnSpc>
                <a:spcPct val="90000"/>
              </a:lnSpc>
            </a:pPr>
            <a:r>
              <a:rPr lang="en-GB"/>
              <a:t>Avoidance strategies</a:t>
            </a:r>
          </a:p>
          <a:p>
            <a:pPr lvl="1">
              <a:lnSpc>
                <a:spcPct val="90000"/>
              </a:lnSpc>
            </a:pPr>
            <a:r>
              <a:rPr lang="en-GB"/>
              <a:t>The probability that the risk will arise is reduced;</a:t>
            </a:r>
          </a:p>
          <a:p>
            <a:pPr>
              <a:lnSpc>
                <a:spcPct val="90000"/>
              </a:lnSpc>
            </a:pPr>
            <a:r>
              <a:rPr lang="en-GB"/>
              <a:t>Minimisation strategies</a:t>
            </a:r>
          </a:p>
          <a:p>
            <a:pPr lvl="1">
              <a:lnSpc>
                <a:spcPct val="90000"/>
              </a:lnSpc>
            </a:pPr>
            <a:r>
              <a:rPr lang="en-GB"/>
              <a:t>The impact of the risk on the project or product will be reduced;</a:t>
            </a:r>
          </a:p>
          <a:p>
            <a:pPr>
              <a:lnSpc>
                <a:spcPct val="90000"/>
              </a:lnSpc>
            </a:pPr>
            <a:r>
              <a:rPr lang="en-GB"/>
              <a:t>Contingency plans</a:t>
            </a:r>
          </a:p>
          <a:p>
            <a:pPr lvl="1">
              <a:lnSpc>
                <a:spcPct val="90000"/>
              </a:lnSpc>
            </a:pPr>
            <a:r>
              <a:rPr lang="en-GB"/>
              <a:t>If the risk arises, contingency plans are plans to deal with that risk;</a:t>
            </a:r>
          </a:p>
        </p:txBody>
      </p:sp>
    </p:spTree>
    <p:extLst>
      <p:ext uri="{BB962C8B-B14F-4D97-AF65-F5344CB8AC3E}">
        <p14:creationId xmlns:p14="http://schemas.microsoft.com/office/powerpoint/2010/main" val="18322769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management strategies (i)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229556" y="1835598"/>
            <a:ext cx="8493590" cy="44360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51207" name="Object 7"/>
          <p:cNvGraphicFramePr>
            <a:graphicFrameLocks noChangeAspect="1"/>
          </p:cNvGraphicFramePr>
          <p:nvPr/>
        </p:nvGraphicFramePr>
        <p:xfrm>
          <a:off x="535632" y="1988565"/>
          <a:ext cx="9029222" cy="4275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Document" r:id="rId3" imgW="5641848" imgH="2673096" progId="Word.Document.8">
                  <p:embed/>
                </p:oleObj>
              </mc:Choice>
              <mc:Fallback>
                <p:oleObj name="Document" r:id="rId3" imgW="5641848" imgH="26730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32" y="1988565"/>
                        <a:ext cx="9029222" cy="4275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262744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63" name="Rectangle 27"/>
          <p:cNvSpPr>
            <a:spLocks noChangeArrowheads="1"/>
          </p:cNvSpPr>
          <p:nvPr/>
        </p:nvSpPr>
        <p:spPr bwMode="auto">
          <a:xfrm>
            <a:off x="306075" y="1606149"/>
            <a:ext cx="8340552" cy="443603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 tIns="45898"/>
          <a:lstStyle/>
          <a:p>
            <a:r>
              <a:rPr lang="en-GB" dirty="0"/>
              <a:t>Risk management strategies (ii)</a:t>
            </a:r>
            <a:endParaRPr lang="en-US" dirty="0"/>
          </a:p>
        </p:txBody>
      </p:sp>
      <p:graphicFrame>
        <p:nvGraphicFramePr>
          <p:cNvPr id="65562" name="Object 26"/>
          <p:cNvGraphicFramePr>
            <a:graphicFrameLocks noChangeAspect="1"/>
          </p:cNvGraphicFramePr>
          <p:nvPr/>
        </p:nvGraphicFramePr>
        <p:xfrm>
          <a:off x="573891" y="1759115"/>
          <a:ext cx="8570109" cy="416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Document" r:id="rId3" imgW="5641848" imgH="2743200" progId="Word.Document.8">
                  <p:embed/>
                </p:oleObj>
              </mc:Choice>
              <mc:Fallback>
                <p:oleObj name="Document" r:id="rId3" imgW="5641848" imgH="274320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891" y="1759115"/>
                        <a:ext cx="8570109" cy="4161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840892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 tIns="45898"/>
          <a:lstStyle/>
          <a:p>
            <a:r>
              <a:rPr lang="en-GB"/>
              <a:t>Risk monitoring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797" tIns="45898" rIns="91797" bIns="45898"/>
          <a:lstStyle/>
          <a:p>
            <a:r>
              <a:rPr lang="en-GB"/>
              <a:t>Assess each identified risks regularly to decide whether or not it is becoming less or more probable.</a:t>
            </a:r>
          </a:p>
          <a:p>
            <a:r>
              <a:rPr lang="en-GB"/>
              <a:t>Also assess whether the effects of the risk have changed.</a:t>
            </a:r>
          </a:p>
          <a:p>
            <a:r>
              <a:rPr lang="en-GB"/>
              <a:t>Each key risk should be discussed at management progress meetings.</a:t>
            </a:r>
          </a:p>
        </p:txBody>
      </p:sp>
    </p:spTree>
    <p:extLst>
      <p:ext uri="{BB962C8B-B14F-4D97-AF65-F5344CB8AC3E}">
        <p14:creationId xmlns:p14="http://schemas.microsoft.com/office/powerpoint/2010/main" val="137089042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 tIns="45898"/>
          <a:lstStyle/>
          <a:p>
            <a:r>
              <a:rPr lang="en-GB" dirty="0"/>
              <a:t>Risk indicators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06075" y="1606149"/>
            <a:ext cx="8493590" cy="4588996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797" tIns="45898" rIns="91797" bIns="45898" anchor="ctr"/>
          <a:lstStyle/>
          <a:p>
            <a:endParaRPr lang="bg-BG"/>
          </a:p>
        </p:txBody>
      </p:sp>
      <p:graphicFrame>
        <p:nvGraphicFramePr>
          <p:cNvPr id="52231" name="Object 7"/>
          <p:cNvGraphicFramePr>
            <a:graphicFrameLocks noChangeAspect="1"/>
          </p:cNvGraphicFramePr>
          <p:nvPr/>
        </p:nvGraphicFramePr>
        <p:xfrm>
          <a:off x="612151" y="1835598"/>
          <a:ext cx="8110996" cy="4093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Document" r:id="rId3" imgW="5641848" imgH="2849880" progId="Word.Document.8">
                  <p:embed/>
                </p:oleObj>
              </mc:Choice>
              <mc:Fallback>
                <p:oleObj name="Document" r:id="rId3" imgW="5641848" imgH="28498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151" y="1835598"/>
                        <a:ext cx="8110996" cy="4093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15804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300"/>
              <a:t>Good project management is essential for project success.</a:t>
            </a:r>
          </a:p>
          <a:p>
            <a:r>
              <a:rPr lang="en-GB" sz="2300"/>
              <a:t>The intangible nature of software causes problems for management.</a:t>
            </a:r>
          </a:p>
          <a:p>
            <a:r>
              <a:rPr lang="en-GB" sz="2300"/>
              <a:t>Managers have diverse roles but their most significant activities are planning, estimating and scheduling.</a:t>
            </a:r>
          </a:p>
          <a:p>
            <a:r>
              <a:rPr lang="en-GB" sz="2300"/>
              <a:t>Planning and estimating are iterative processes </a:t>
            </a:r>
            <a:br>
              <a:rPr lang="en-GB" sz="2300"/>
            </a:br>
            <a:r>
              <a:rPr lang="en-GB" sz="2300"/>
              <a:t>which continue throughout the course of a </a:t>
            </a:r>
            <a:br>
              <a:rPr lang="en-GB" sz="2300"/>
            </a:br>
            <a:r>
              <a:rPr lang="en-GB" sz="2300"/>
              <a:t>project.</a:t>
            </a:r>
          </a:p>
        </p:txBody>
      </p:sp>
    </p:spTree>
    <p:extLst>
      <p:ext uri="{BB962C8B-B14F-4D97-AF65-F5344CB8AC3E}">
        <p14:creationId xmlns:p14="http://schemas.microsoft.com/office/powerpoint/2010/main" val="2425351466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 project milestone is a predictable state where a formal report of progress is presented to management. </a:t>
            </a:r>
          </a:p>
          <a:p>
            <a:pPr>
              <a:lnSpc>
                <a:spcPct val="90000"/>
              </a:lnSpc>
            </a:pPr>
            <a:r>
              <a:rPr lang="en-GB"/>
              <a:t>Project scheduling involves preparing various graphical representations showing project activities, their durations and staffing. </a:t>
            </a:r>
          </a:p>
          <a:p>
            <a:pPr>
              <a:lnSpc>
                <a:spcPct val="90000"/>
              </a:lnSpc>
            </a:pPr>
            <a:r>
              <a:rPr lang="en-GB"/>
              <a:t>Risk management is concerned with identifying risks which may affect the project and planning to ensure that these risks do not develop into major threats.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</p:spTree>
    <p:extLst>
      <p:ext uri="{BB962C8B-B14F-4D97-AF65-F5344CB8AC3E}">
        <p14:creationId xmlns:p14="http://schemas.microsoft.com/office/powerpoint/2010/main" val="206152617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Evolutionary development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Exploratory development </a:t>
            </a:r>
          </a:p>
          <a:p>
            <a:pPr lvl="1"/>
            <a:r>
              <a:rPr lang="en-GB"/>
              <a:t>Objective is to work with customers and to evolve a final system from an initial outline specification. Should start with well-understood requirements and add new features as proposed by the customer.</a:t>
            </a:r>
          </a:p>
          <a:p>
            <a:r>
              <a:rPr lang="en-GB"/>
              <a:t>Throw-away prototyping</a:t>
            </a:r>
          </a:p>
          <a:p>
            <a:pPr lvl="1"/>
            <a:r>
              <a:rPr lang="en-GB"/>
              <a:t>Objective is to understand the system requirements. Should start with poorly understood requirements to clarify what is really needed.</a:t>
            </a:r>
          </a:p>
        </p:txBody>
      </p:sp>
    </p:spTree>
    <p:extLst>
      <p:ext uri="{BB962C8B-B14F-4D97-AF65-F5344CB8AC3E}">
        <p14:creationId xmlns:p14="http://schemas.microsoft.com/office/powerpoint/2010/main" val="2926603772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</TotalTime>
  <Words>2620</Words>
  <Application>Microsoft Office PowerPoint</Application>
  <PresentationFormat>On-screen Show (4:3)</PresentationFormat>
  <Paragraphs>381</Paragraphs>
  <Slides>89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1" baseType="lpstr">
      <vt:lpstr>Flow</vt:lpstr>
      <vt:lpstr>Microsoft Word Document</vt:lpstr>
      <vt:lpstr>Software Processes</vt:lpstr>
      <vt:lpstr>Objectives</vt:lpstr>
      <vt:lpstr>Topics covered</vt:lpstr>
      <vt:lpstr>The software process</vt:lpstr>
      <vt:lpstr>Generic software process models</vt:lpstr>
      <vt:lpstr>Waterfall model</vt:lpstr>
      <vt:lpstr>Waterfall model phases</vt:lpstr>
      <vt:lpstr>Waterfall model problems</vt:lpstr>
      <vt:lpstr>Evolutionary development</vt:lpstr>
      <vt:lpstr>Evolutionary development</vt:lpstr>
      <vt:lpstr>Evolutionary development</vt:lpstr>
      <vt:lpstr>Component-based software engineering</vt:lpstr>
      <vt:lpstr>Reuse-oriented development</vt:lpstr>
      <vt:lpstr>Process iteration</vt:lpstr>
      <vt:lpstr>Incremental delivery</vt:lpstr>
      <vt:lpstr>Incremental development</vt:lpstr>
      <vt:lpstr>Incremental development advantages</vt:lpstr>
      <vt:lpstr>Extreme programming</vt:lpstr>
      <vt:lpstr>Spiral development</vt:lpstr>
      <vt:lpstr>Spiral model of the software process</vt:lpstr>
      <vt:lpstr>Spiral model sectors</vt:lpstr>
      <vt:lpstr>Process activities</vt:lpstr>
      <vt:lpstr>Software specification</vt:lpstr>
      <vt:lpstr>The requirements engineering process</vt:lpstr>
      <vt:lpstr>Software design and implementation</vt:lpstr>
      <vt:lpstr>Design process activities</vt:lpstr>
      <vt:lpstr>The software design process</vt:lpstr>
      <vt:lpstr>Structured methods</vt:lpstr>
      <vt:lpstr>Programming and debugging</vt:lpstr>
      <vt:lpstr>The debugging process</vt:lpstr>
      <vt:lpstr>Software validation</vt:lpstr>
      <vt:lpstr>The testing process</vt:lpstr>
      <vt:lpstr>Testing stages</vt:lpstr>
      <vt:lpstr>Testing phases</vt:lpstr>
      <vt:lpstr>Software evolution</vt:lpstr>
      <vt:lpstr>System evolution</vt:lpstr>
      <vt:lpstr>The Rational Unified Process</vt:lpstr>
      <vt:lpstr>RUP phase model</vt:lpstr>
      <vt:lpstr>RUP phases</vt:lpstr>
      <vt:lpstr>RUP good practice</vt:lpstr>
      <vt:lpstr>Static workflows</vt:lpstr>
      <vt:lpstr>Computer-aided software engineering</vt:lpstr>
      <vt:lpstr>Case technology</vt:lpstr>
      <vt:lpstr>CASE classification</vt:lpstr>
      <vt:lpstr>Functional tool classification</vt:lpstr>
      <vt:lpstr>Activity-based tool classification</vt:lpstr>
      <vt:lpstr>CASE integration</vt:lpstr>
      <vt:lpstr>Tools, workbenches, environments</vt:lpstr>
      <vt:lpstr>Key points</vt:lpstr>
      <vt:lpstr>Key points</vt:lpstr>
      <vt:lpstr>Project management</vt:lpstr>
      <vt:lpstr>Objectives</vt:lpstr>
      <vt:lpstr>Topics covered</vt:lpstr>
      <vt:lpstr>Software project management</vt:lpstr>
      <vt:lpstr>Software management distinctions</vt:lpstr>
      <vt:lpstr>Management activities</vt:lpstr>
      <vt:lpstr>Management commonalities</vt:lpstr>
      <vt:lpstr>Project staffing</vt:lpstr>
      <vt:lpstr>Project planning</vt:lpstr>
      <vt:lpstr>Types of project plan</vt:lpstr>
      <vt:lpstr>Project planning process</vt:lpstr>
      <vt:lpstr>The project plan</vt:lpstr>
      <vt:lpstr>Project plan structure</vt:lpstr>
      <vt:lpstr>Activity organization</vt:lpstr>
      <vt:lpstr>Milestones in the RE process</vt:lpstr>
      <vt:lpstr>Project scheduling</vt:lpstr>
      <vt:lpstr>The project scheduling process</vt:lpstr>
      <vt:lpstr>Scheduling problems</vt:lpstr>
      <vt:lpstr>Bar charts and activity networks</vt:lpstr>
      <vt:lpstr>Task durations and dependencies</vt:lpstr>
      <vt:lpstr>Activity network</vt:lpstr>
      <vt:lpstr>Activity timeline</vt:lpstr>
      <vt:lpstr>Staff allocation</vt:lpstr>
      <vt:lpstr>Risk management</vt:lpstr>
      <vt:lpstr>Software risks</vt:lpstr>
      <vt:lpstr>The risk management process</vt:lpstr>
      <vt:lpstr>The risk management process</vt:lpstr>
      <vt:lpstr>Risk identification</vt:lpstr>
      <vt:lpstr>Risks and risk types</vt:lpstr>
      <vt:lpstr>Risk analysis</vt:lpstr>
      <vt:lpstr>Risk analysis (i)</vt:lpstr>
      <vt:lpstr>Risk analysis (ii)</vt:lpstr>
      <vt:lpstr>Risk planning</vt:lpstr>
      <vt:lpstr>Risk management strategies (i)</vt:lpstr>
      <vt:lpstr>Risk management strategies (ii)</vt:lpstr>
      <vt:lpstr>Risk monitoring</vt:lpstr>
      <vt:lpstr>Risk indicators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Software Processes</dc:title>
  <dc:creator>USER</dc:creator>
  <cp:lastModifiedBy>USER</cp:lastModifiedBy>
  <cp:revision>1</cp:revision>
  <dcterms:created xsi:type="dcterms:W3CDTF">2011-12-04T06:39:23Z</dcterms:created>
  <dcterms:modified xsi:type="dcterms:W3CDTF">2011-12-04T06:46:46Z</dcterms:modified>
</cp:coreProperties>
</file>