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38C0F7-0F14-4E0E-924C-EF2947BAA923}"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74BBE0-12CE-4325-92CA-F9017C237852}" type="slidenum">
              <a:rPr lang="bg-BG" smtClean="0"/>
              <a:t>‹#›</a:t>
            </a:fld>
            <a:endParaRPr lang="bg-BG"/>
          </a:p>
        </p:txBody>
      </p:sp>
    </p:spTree>
    <p:extLst>
      <p:ext uri="{BB962C8B-B14F-4D97-AF65-F5344CB8AC3E}">
        <p14:creationId xmlns:p14="http://schemas.microsoft.com/office/powerpoint/2010/main" val="4012951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26"/>
          <p:cNvSpPr>
            <a:spLocks noChangeArrowheads="1" noTextEdit="1"/>
          </p:cNvSpPr>
          <p:nvPr>
            <p:ph type="sldImg"/>
          </p:nvPr>
        </p:nvSpPr>
        <p:spPr>
          <a:ln/>
        </p:spPr>
      </p:sp>
      <p:sp>
        <p:nvSpPr>
          <p:cNvPr id="66563"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ChangeArrowheads="1" noTextEdit="1"/>
          </p:cNvSpPr>
          <p:nvPr>
            <p:ph type="sldImg"/>
          </p:nvPr>
        </p:nvSpPr>
        <p:spPr>
          <a:ln/>
        </p:spPr>
      </p:sp>
      <p:sp>
        <p:nvSpPr>
          <p:cNvPr id="6041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26"/>
          <p:cNvSpPr>
            <a:spLocks noChangeArrowheads="1" noTextEdit="1"/>
          </p:cNvSpPr>
          <p:nvPr>
            <p:ph type="sldImg"/>
          </p:nvPr>
        </p:nvSpPr>
        <p:spPr>
          <a:ln/>
        </p:spPr>
      </p:sp>
      <p:sp>
        <p:nvSpPr>
          <p:cNvPr id="5939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26"/>
          <p:cNvSpPr>
            <a:spLocks noChangeArrowheads="1" noTextEdit="1"/>
          </p:cNvSpPr>
          <p:nvPr>
            <p:ph type="sldImg"/>
          </p:nvPr>
        </p:nvSpPr>
        <p:spPr>
          <a:ln/>
        </p:spPr>
      </p:sp>
      <p:sp>
        <p:nvSpPr>
          <p:cNvPr id="5837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26"/>
          <p:cNvSpPr>
            <a:spLocks noChangeArrowheads="1" noTextEdit="1"/>
          </p:cNvSpPr>
          <p:nvPr>
            <p:ph type="sldImg"/>
          </p:nvPr>
        </p:nvSpPr>
        <p:spPr>
          <a:ln/>
        </p:spPr>
      </p:sp>
      <p:sp>
        <p:nvSpPr>
          <p:cNvPr id="5734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xfrm>
            <a:off x="914619" y="4346369"/>
            <a:ext cx="5028763" cy="3852059"/>
          </a:xfrm>
          <a:ln/>
        </p:spPr>
        <p:txBody>
          <a:bodyPr/>
          <a:lstStyle/>
          <a:p>
            <a:endParaRPr lang="en-US"/>
          </a:p>
        </p:txBody>
      </p:sp>
      <p:sp>
        <p:nvSpPr>
          <p:cNvPr id="10243" name="Rectangle 3"/>
          <p:cNvSpPr>
            <a:spLocks noChangeArrowheads="1" noTextEdit="1"/>
          </p:cNvSpPr>
          <p:nvPr>
            <p:ph type="sldImg"/>
          </p:nvPr>
        </p:nvSpPr>
        <p:spPr>
          <a:xfrm>
            <a:off x="1298575" y="800100"/>
            <a:ext cx="4262438" cy="3197225"/>
          </a:xfrm>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914619" y="4346369"/>
            <a:ext cx="5028763" cy="3852059"/>
          </a:xfrm>
          <a:ln/>
        </p:spPr>
        <p:txBody>
          <a:bodyPr/>
          <a:lstStyle/>
          <a:p>
            <a:endParaRPr lang="en-US"/>
          </a:p>
        </p:txBody>
      </p:sp>
      <p:sp>
        <p:nvSpPr>
          <p:cNvPr id="12291" name="Rectangle 3"/>
          <p:cNvSpPr>
            <a:spLocks noChangeArrowheads="1" noTextEdit="1"/>
          </p:cNvSpPr>
          <p:nvPr>
            <p:ph type="sldImg"/>
          </p:nvPr>
        </p:nvSpPr>
        <p:spPr>
          <a:xfrm>
            <a:off x="1298575" y="800100"/>
            <a:ext cx="4262438" cy="3197225"/>
          </a:xfrm>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914619" y="4346369"/>
            <a:ext cx="5028763" cy="3852059"/>
          </a:xfrm>
          <a:ln/>
        </p:spPr>
        <p:txBody>
          <a:bodyPr/>
          <a:lstStyle/>
          <a:p>
            <a:endParaRPr lang="en-US"/>
          </a:p>
        </p:txBody>
      </p:sp>
      <p:sp>
        <p:nvSpPr>
          <p:cNvPr id="17411" name="Rectangle 3"/>
          <p:cNvSpPr>
            <a:spLocks noChangeArrowheads="1" noTextEdit="1"/>
          </p:cNvSpPr>
          <p:nvPr>
            <p:ph type="sldImg"/>
          </p:nvPr>
        </p:nvSpPr>
        <p:spPr>
          <a:xfrm>
            <a:off x="1065416" y="794163"/>
            <a:ext cx="4727168" cy="3210790"/>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ChangeArrowheads="1" noTextEdit="1"/>
          </p:cNvSpPr>
          <p:nvPr>
            <p:ph type="sldImg"/>
          </p:nvPr>
        </p:nvSpPr>
        <p:spPr>
          <a:ln/>
        </p:spPr>
      </p:sp>
      <p:sp>
        <p:nvSpPr>
          <p:cNvPr id="65539"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914619" y="4346369"/>
            <a:ext cx="5028763" cy="3852059"/>
          </a:xfrm>
          <a:ln/>
        </p:spPr>
        <p:txBody>
          <a:bodyPr/>
          <a:lstStyle/>
          <a:p>
            <a:endParaRPr lang="en-US"/>
          </a:p>
        </p:txBody>
      </p:sp>
      <p:sp>
        <p:nvSpPr>
          <p:cNvPr id="23555" name="Rectangle 3"/>
          <p:cNvSpPr>
            <a:spLocks noChangeArrowheads="1" noTextEdit="1"/>
          </p:cNvSpPr>
          <p:nvPr>
            <p:ph type="sldImg"/>
          </p:nvPr>
        </p:nvSpPr>
        <p:spPr>
          <a:xfrm>
            <a:off x="1065416" y="794163"/>
            <a:ext cx="4727168" cy="3210790"/>
          </a:xfrm>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914619" y="4346369"/>
            <a:ext cx="5028763" cy="3852059"/>
          </a:xfrm>
          <a:ln/>
        </p:spPr>
        <p:txBody>
          <a:bodyPr/>
          <a:lstStyle/>
          <a:p>
            <a:endParaRPr lang="en-US"/>
          </a:p>
        </p:txBody>
      </p:sp>
      <p:sp>
        <p:nvSpPr>
          <p:cNvPr id="25603" name="Rectangle 3"/>
          <p:cNvSpPr>
            <a:spLocks noChangeArrowheads="1" noTextEdit="1"/>
          </p:cNvSpPr>
          <p:nvPr>
            <p:ph type="sldImg"/>
          </p:nvPr>
        </p:nvSpPr>
        <p:spPr>
          <a:xfrm>
            <a:off x="1065416" y="794163"/>
            <a:ext cx="4727168" cy="3210790"/>
          </a:xfrm>
          <a:ln cap="fla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914619" y="4346369"/>
            <a:ext cx="5028763" cy="3852059"/>
          </a:xfrm>
          <a:ln/>
        </p:spPr>
        <p:txBody>
          <a:bodyPr/>
          <a:lstStyle/>
          <a:p>
            <a:endParaRPr lang="en-US"/>
          </a:p>
        </p:txBody>
      </p:sp>
      <p:sp>
        <p:nvSpPr>
          <p:cNvPr id="19459" name="Rectangle 3"/>
          <p:cNvSpPr>
            <a:spLocks noChangeArrowheads="1" noTextEdit="1"/>
          </p:cNvSpPr>
          <p:nvPr>
            <p:ph type="sldImg"/>
          </p:nvPr>
        </p:nvSpPr>
        <p:spPr>
          <a:xfrm>
            <a:off x="1287463" y="793750"/>
            <a:ext cx="4283075" cy="3211513"/>
          </a:xfrm>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26"/>
          <p:cNvSpPr>
            <a:spLocks noChangeArrowheads="1" noTextEdit="1"/>
          </p:cNvSpPr>
          <p:nvPr>
            <p:ph type="sldImg"/>
          </p:nvPr>
        </p:nvSpPr>
        <p:spPr>
          <a:ln/>
        </p:spPr>
      </p:sp>
      <p:sp>
        <p:nvSpPr>
          <p:cNvPr id="64515"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026"/>
          <p:cNvSpPr>
            <a:spLocks noChangeArrowheads="1" noTextEdit="1"/>
          </p:cNvSpPr>
          <p:nvPr>
            <p:ph type="sldImg"/>
          </p:nvPr>
        </p:nvSpPr>
        <p:spPr>
          <a:ln/>
        </p:spPr>
      </p:sp>
      <p:sp>
        <p:nvSpPr>
          <p:cNvPr id="78851"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ChangeArrowheads="1" noTextEdit="1"/>
          </p:cNvSpPr>
          <p:nvPr>
            <p:ph type="sldImg"/>
          </p:nvPr>
        </p:nvSpPr>
        <p:spPr>
          <a:ln/>
        </p:spPr>
      </p:sp>
      <p:sp>
        <p:nvSpPr>
          <p:cNvPr id="63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noTextEdit="1"/>
          </p:cNvSpPr>
          <p:nvPr>
            <p:ph type="sldImg"/>
          </p:nvPr>
        </p:nvSpPr>
        <p:spPr>
          <a:ln/>
        </p:spPr>
      </p:sp>
      <p:sp>
        <p:nvSpPr>
          <p:cNvPr id="7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xfrm>
            <a:off x="914619" y="4346369"/>
            <a:ext cx="5028763" cy="3852059"/>
          </a:xfrm>
          <a:ln/>
        </p:spPr>
        <p:txBody>
          <a:bodyPr/>
          <a:lstStyle/>
          <a:p>
            <a:endParaRPr lang="en-US"/>
          </a:p>
        </p:txBody>
      </p:sp>
      <p:sp>
        <p:nvSpPr>
          <p:cNvPr id="14339" name="Rectangle 3"/>
          <p:cNvSpPr>
            <a:spLocks noChangeArrowheads="1" noTextEdit="1"/>
          </p:cNvSpPr>
          <p:nvPr>
            <p:ph type="sldImg"/>
          </p:nvPr>
        </p:nvSpPr>
        <p:spPr>
          <a:xfrm>
            <a:off x="1298575" y="800100"/>
            <a:ext cx="4262438" cy="3197225"/>
          </a:xfrm>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26"/>
          <p:cNvSpPr>
            <a:spLocks noChangeArrowheads="1" noTextEdit="1"/>
          </p:cNvSpPr>
          <p:nvPr>
            <p:ph type="sldImg"/>
          </p:nvPr>
        </p:nvSpPr>
        <p:spPr>
          <a:ln/>
        </p:spPr>
      </p:sp>
      <p:sp>
        <p:nvSpPr>
          <p:cNvPr id="6246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26"/>
          <p:cNvSpPr>
            <a:spLocks noChangeArrowheads="1" noTextEdit="1"/>
          </p:cNvSpPr>
          <p:nvPr>
            <p:ph type="sldImg"/>
          </p:nvPr>
        </p:nvSpPr>
        <p:spPr>
          <a:ln/>
        </p:spPr>
      </p:sp>
      <p:sp>
        <p:nvSpPr>
          <p:cNvPr id="61443" name="Rectangle 1027"/>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9925" y="306388"/>
            <a:ext cx="7804150" cy="917575"/>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990600" y="1676400"/>
            <a:ext cx="3825875" cy="4130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968875" y="1676400"/>
            <a:ext cx="3825875" cy="41306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Tree>
    <p:extLst>
      <p:ext uri="{BB962C8B-B14F-4D97-AF65-F5344CB8AC3E}">
        <p14:creationId xmlns:p14="http://schemas.microsoft.com/office/powerpoint/2010/main" val="2972865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0.wmf"/><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6000" dirty="0"/>
              <a:t>Critical Systems</a:t>
            </a:r>
            <a:endParaRPr lang="bg-BG" dirty="0"/>
          </a:p>
        </p:txBody>
      </p:sp>
      <p:sp>
        <p:nvSpPr>
          <p:cNvPr id="3" name="Subtitle 2"/>
          <p:cNvSpPr>
            <a:spLocks noGrp="1"/>
          </p:cNvSpPr>
          <p:nvPr>
            <p:ph type="subTitle" idx="1"/>
          </p:nvPr>
        </p:nvSpPr>
        <p:spPr/>
        <p:txBody>
          <a:bodyPr/>
          <a:lstStyle/>
          <a:p>
            <a:r>
              <a:rPr lang="en-US" dirty="0" smtClean="0"/>
              <a:t>Lecture 2</a:t>
            </a:r>
            <a:endParaRPr lang="bg-BG" dirty="0"/>
          </a:p>
        </p:txBody>
      </p:sp>
    </p:spTree>
    <p:extLst>
      <p:ext uri="{BB962C8B-B14F-4D97-AF65-F5344CB8AC3E}">
        <p14:creationId xmlns:p14="http://schemas.microsoft.com/office/powerpoint/2010/main" val="3406243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5"/>
          <p:cNvSpPr>
            <a:spLocks noChangeArrowheads="1"/>
          </p:cNvSpPr>
          <p:nvPr/>
        </p:nvSpPr>
        <p:spPr bwMode="auto">
          <a:xfrm>
            <a:off x="838200" y="1447800"/>
            <a:ext cx="7620000" cy="50292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026" name="Rectangle 2"/>
          <p:cNvSpPr>
            <a:spLocks noGrp="1" noChangeArrowheads="1"/>
          </p:cNvSpPr>
          <p:nvPr>
            <p:ph type="title"/>
          </p:nvPr>
        </p:nvSpPr>
        <p:spPr>
          <a:xfrm>
            <a:off x="457200" y="260648"/>
            <a:ext cx="8229600" cy="1143000"/>
          </a:xfrm>
        </p:spPr>
        <p:txBody>
          <a:bodyPr/>
          <a:lstStyle/>
          <a:p>
            <a:r>
              <a:rPr lang="en-US" dirty="0"/>
              <a:t>Insulin pump </a:t>
            </a:r>
            <a:r>
              <a:rPr lang="en-US" dirty="0" err="1"/>
              <a:t>organisation</a:t>
            </a:r>
            <a:endParaRPr lang="en-US" dirty="0"/>
          </a:p>
        </p:txBody>
      </p:sp>
      <p:pic>
        <p:nvPicPr>
          <p:cNvPr id="1028" name="Picture 4" descr="3.1 InsulinPumpStruct.eps                                      000FCD5F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752600"/>
            <a:ext cx="6858000" cy="436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463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Rectangle 5"/>
          <p:cNvSpPr>
            <a:spLocks noChangeArrowheads="1"/>
          </p:cNvSpPr>
          <p:nvPr/>
        </p:nvSpPr>
        <p:spPr bwMode="auto">
          <a:xfrm>
            <a:off x="381000" y="1447800"/>
            <a:ext cx="8382000" cy="50292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83970" name="Rectangle 2"/>
          <p:cNvSpPr>
            <a:spLocks noGrp="1" noChangeArrowheads="1"/>
          </p:cNvSpPr>
          <p:nvPr>
            <p:ph type="title"/>
          </p:nvPr>
        </p:nvSpPr>
        <p:spPr>
          <a:xfrm>
            <a:off x="457200" y="260648"/>
            <a:ext cx="8229600" cy="1143000"/>
          </a:xfrm>
        </p:spPr>
        <p:txBody>
          <a:bodyPr/>
          <a:lstStyle/>
          <a:p>
            <a:r>
              <a:rPr lang="en-US" dirty="0"/>
              <a:t>Insulin pump data-flow</a:t>
            </a:r>
          </a:p>
        </p:txBody>
      </p:sp>
      <p:pic>
        <p:nvPicPr>
          <p:cNvPr id="83972" name="Picture 4" descr="3.2 InsulinPumpDFD.eps                                         000FCD5F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981200"/>
            <a:ext cx="7848600" cy="342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035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t>Dependability requirements</a:t>
            </a:r>
          </a:p>
        </p:txBody>
      </p:sp>
      <p:sp>
        <p:nvSpPr>
          <p:cNvPr id="91139" name="Rectangle 3"/>
          <p:cNvSpPr>
            <a:spLocks noGrp="1" noChangeArrowheads="1"/>
          </p:cNvSpPr>
          <p:nvPr>
            <p:ph type="body" idx="1"/>
          </p:nvPr>
        </p:nvSpPr>
        <p:spPr/>
        <p:txBody>
          <a:bodyPr/>
          <a:lstStyle/>
          <a:p>
            <a:r>
              <a:rPr lang="en-US"/>
              <a:t>The system shall be available to deliver insulin when required to do so.</a:t>
            </a:r>
          </a:p>
          <a:p>
            <a:r>
              <a:rPr lang="en-US"/>
              <a:t>The system shall perform reliability and deliver the correct amount of insulin to counteract the current level of blood sugar.</a:t>
            </a:r>
          </a:p>
          <a:p>
            <a:r>
              <a:rPr lang="en-US"/>
              <a:t>The essential safety requirement is that excessive doses of insulin should never be delivered as this is potentially life threatening.</a:t>
            </a:r>
          </a:p>
        </p:txBody>
      </p:sp>
    </p:spTree>
    <p:extLst>
      <p:ext uri="{BB962C8B-B14F-4D97-AF65-F5344CB8AC3E}">
        <p14:creationId xmlns:p14="http://schemas.microsoft.com/office/powerpoint/2010/main" val="3628212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t>Dependability</a:t>
            </a:r>
          </a:p>
        </p:txBody>
      </p:sp>
      <p:sp>
        <p:nvSpPr>
          <p:cNvPr id="92163" name="Rectangle 3"/>
          <p:cNvSpPr>
            <a:spLocks noGrp="1" noChangeArrowheads="1"/>
          </p:cNvSpPr>
          <p:nvPr>
            <p:ph type="body" idx="1"/>
          </p:nvPr>
        </p:nvSpPr>
        <p:spPr/>
        <p:txBody>
          <a:bodyPr/>
          <a:lstStyle/>
          <a:p>
            <a:pPr>
              <a:lnSpc>
                <a:spcPct val="90000"/>
              </a:lnSpc>
            </a:pPr>
            <a:r>
              <a:rPr lang="en-US"/>
              <a:t>The dependability of a system equates to its trustworthiness.</a:t>
            </a:r>
          </a:p>
          <a:p>
            <a:pPr>
              <a:lnSpc>
                <a:spcPct val="90000"/>
              </a:lnSpc>
            </a:pPr>
            <a:r>
              <a:rPr lang="en-US"/>
              <a:t>A dependable system is a system that is trusted by its users.</a:t>
            </a:r>
          </a:p>
          <a:p>
            <a:pPr>
              <a:lnSpc>
                <a:spcPct val="90000"/>
              </a:lnSpc>
            </a:pPr>
            <a:r>
              <a:rPr lang="en-US"/>
              <a:t>Principal dimensions of dependability are:</a:t>
            </a:r>
          </a:p>
          <a:p>
            <a:pPr lvl="1">
              <a:lnSpc>
                <a:spcPct val="90000"/>
              </a:lnSpc>
            </a:pPr>
            <a:r>
              <a:rPr lang="en-US"/>
              <a:t>Availability;</a:t>
            </a:r>
          </a:p>
          <a:p>
            <a:pPr lvl="1">
              <a:lnSpc>
                <a:spcPct val="90000"/>
              </a:lnSpc>
            </a:pPr>
            <a:r>
              <a:rPr lang="en-US"/>
              <a:t>Reliability;</a:t>
            </a:r>
          </a:p>
          <a:p>
            <a:pPr lvl="1">
              <a:lnSpc>
                <a:spcPct val="90000"/>
              </a:lnSpc>
            </a:pPr>
            <a:r>
              <a:rPr lang="en-US"/>
              <a:t>Safety;</a:t>
            </a:r>
          </a:p>
          <a:p>
            <a:pPr lvl="1">
              <a:lnSpc>
                <a:spcPct val="90000"/>
              </a:lnSpc>
            </a:pPr>
            <a:r>
              <a:rPr lang="en-US"/>
              <a:t>Security</a:t>
            </a:r>
          </a:p>
        </p:txBody>
      </p:sp>
    </p:spTree>
    <p:extLst>
      <p:ext uri="{BB962C8B-B14F-4D97-AF65-F5344CB8AC3E}">
        <p14:creationId xmlns:p14="http://schemas.microsoft.com/office/powerpoint/2010/main" val="743255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6" name="Rectangle 8"/>
          <p:cNvSpPr>
            <a:spLocks noChangeArrowheads="1"/>
          </p:cNvSpPr>
          <p:nvPr/>
        </p:nvSpPr>
        <p:spPr bwMode="auto">
          <a:xfrm>
            <a:off x="609600" y="1524000"/>
            <a:ext cx="8077200" cy="44196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27650" name="Rectangle 2"/>
          <p:cNvSpPr>
            <a:spLocks noGrp="1" noChangeArrowheads="1"/>
          </p:cNvSpPr>
          <p:nvPr>
            <p:ph type="title"/>
          </p:nvPr>
        </p:nvSpPr>
        <p:spPr>
          <a:xfrm>
            <a:off x="457200" y="404664"/>
            <a:ext cx="8229600" cy="1143000"/>
          </a:xfrm>
          <a:noFill/>
        </p:spPr>
        <p:txBody>
          <a:bodyPr anchor="ctr"/>
          <a:lstStyle/>
          <a:p>
            <a:r>
              <a:rPr lang="en-GB" dirty="0"/>
              <a:t>Dimensions of dependability</a:t>
            </a:r>
          </a:p>
        </p:txBody>
      </p:sp>
      <p:pic>
        <p:nvPicPr>
          <p:cNvPr id="27654" name="Picture 6" descr="3.3 DependDimensions.eps                                       000FCD5F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057400"/>
            <a:ext cx="7848600" cy="3211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669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Other dependability properties</a:t>
            </a:r>
          </a:p>
        </p:txBody>
      </p:sp>
      <p:sp>
        <p:nvSpPr>
          <p:cNvPr id="93187" name="Rectangle 3"/>
          <p:cNvSpPr>
            <a:spLocks noGrp="1" noChangeArrowheads="1"/>
          </p:cNvSpPr>
          <p:nvPr>
            <p:ph type="body" idx="1"/>
          </p:nvPr>
        </p:nvSpPr>
        <p:spPr/>
        <p:txBody>
          <a:bodyPr/>
          <a:lstStyle/>
          <a:p>
            <a:pPr>
              <a:lnSpc>
                <a:spcPct val="90000"/>
              </a:lnSpc>
            </a:pPr>
            <a:r>
              <a:rPr lang="en-US" sz="2400"/>
              <a:t>Repairability</a:t>
            </a:r>
          </a:p>
          <a:p>
            <a:pPr lvl="1">
              <a:lnSpc>
                <a:spcPct val="90000"/>
              </a:lnSpc>
            </a:pPr>
            <a:r>
              <a:rPr lang="en-US" sz="2000"/>
              <a:t>Reflects the extent to which the system can be repaired in the event of a failure</a:t>
            </a:r>
          </a:p>
          <a:p>
            <a:pPr>
              <a:lnSpc>
                <a:spcPct val="90000"/>
              </a:lnSpc>
            </a:pPr>
            <a:r>
              <a:rPr lang="en-US" sz="2400"/>
              <a:t>Maintainability</a:t>
            </a:r>
          </a:p>
          <a:p>
            <a:pPr lvl="1">
              <a:lnSpc>
                <a:spcPct val="90000"/>
              </a:lnSpc>
            </a:pPr>
            <a:r>
              <a:rPr lang="en-US" sz="2000"/>
              <a:t>Reflects the extent to which the system can be adapted to new requirements;</a:t>
            </a:r>
          </a:p>
          <a:p>
            <a:pPr>
              <a:lnSpc>
                <a:spcPct val="90000"/>
              </a:lnSpc>
            </a:pPr>
            <a:r>
              <a:rPr lang="en-US" sz="2400"/>
              <a:t>Survivability</a:t>
            </a:r>
          </a:p>
          <a:p>
            <a:pPr lvl="1">
              <a:lnSpc>
                <a:spcPct val="90000"/>
              </a:lnSpc>
            </a:pPr>
            <a:r>
              <a:rPr lang="en-US" sz="2000"/>
              <a:t>Reflects the extent to which the system can deliver services whilst under hostile attack;</a:t>
            </a:r>
          </a:p>
          <a:p>
            <a:pPr>
              <a:lnSpc>
                <a:spcPct val="90000"/>
              </a:lnSpc>
            </a:pPr>
            <a:r>
              <a:rPr lang="en-US" sz="2400"/>
              <a:t>Error tolerance</a:t>
            </a:r>
          </a:p>
          <a:p>
            <a:pPr lvl="1">
              <a:lnSpc>
                <a:spcPct val="90000"/>
              </a:lnSpc>
            </a:pPr>
            <a:r>
              <a:rPr lang="en-US" sz="2000"/>
              <a:t>Reflects the extent to which user input errors can be avoided and tolerated.</a:t>
            </a:r>
          </a:p>
        </p:txBody>
      </p:sp>
    </p:spTree>
    <p:extLst>
      <p:ext uri="{BB962C8B-B14F-4D97-AF65-F5344CB8AC3E}">
        <p14:creationId xmlns:p14="http://schemas.microsoft.com/office/powerpoint/2010/main" val="2304570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p:spPr>
        <p:txBody>
          <a:bodyPr anchor="ctr"/>
          <a:lstStyle/>
          <a:p>
            <a:r>
              <a:rPr lang="en-GB"/>
              <a:t>Maintainability</a:t>
            </a:r>
          </a:p>
        </p:txBody>
      </p:sp>
      <p:sp>
        <p:nvSpPr>
          <p:cNvPr id="28675" name="Rectangle 3"/>
          <p:cNvSpPr>
            <a:spLocks noGrp="1" noChangeArrowheads="1"/>
          </p:cNvSpPr>
          <p:nvPr>
            <p:ph type="body" idx="1"/>
          </p:nvPr>
        </p:nvSpPr>
        <p:spPr/>
        <p:txBody>
          <a:bodyPr/>
          <a:lstStyle/>
          <a:p>
            <a:pPr>
              <a:lnSpc>
                <a:spcPct val="90000"/>
              </a:lnSpc>
            </a:pPr>
            <a:r>
              <a:rPr lang="en-GB" sz="2400"/>
              <a:t>A system attribute that is concerned with the ease of repairing the system after a failure has been discovered or changing the system to include new features</a:t>
            </a:r>
          </a:p>
          <a:p>
            <a:pPr>
              <a:lnSpc>
                <a:spcPct val="90000"/>
              </a:lnSpc>
            </a:pPr>
            <a:r>
              <a:rPr lang="en-GB" sz="2400"/>
              <a:t>Very important for critical systems as faults are often introduced into a system because of maintenance problems</a:t>
            </a:r>
          </a:p>
          <a:p>
            <a:pPr>
              <a:lnSpc>
                <a:spcPct val="90000"/>
              </a:lnSpc>
            </a:pPr>
            <a:r>
              <a:rPr lang="en-GB" sz="2400"/>
              <a:t>Maintainability is distinct from other dimensions of dependability because it is a static and not a dynamic system attribute. I do not cover it in this course.</a:t>
            </a:r>
          </a:p>
          <a:p>
            <a:pPr>
              <a:lnSpc>
                <a:spcPct val="90000"/>
              </a:lnSpc>
            </a:pPr>
            <a:endParaRPr lang="en-GB" sz="2400"/>
          </a:p>
        </p:txBody>
      </p:sp>
    </p:spTree>
    <p:extLst>
      <p:ext uri="{BB962C8B-B14F-4D97-AF65-F5344CB8AC3E}">
        <p14:creationId xmlns:p14="http://schemas.microsoft.com/office/powerpoint/2010/main" val="183673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GB"/>
              <a:t>Survivability</a:t>
            </a:r>
          </a:p>
        </p:txBody>
      </p:sp>
      <p:sp>
        <p:nvSpPr>
          <p:cNvPr id="71683" name="Rectangle 3"/>
          <p:cNvSpPr>
            <a:spLocks noGrp="1" noChangeArrowheads="1"/>
          </p:cNvSpPr>
          <p:nvPr>
            <p:ph type="body" idx="1"/>
          </p:nvPr>
        </p:nvSpPr>
        <p:spPr/>
        <p:txBody>
          <a:bodyPr/>
          <a:lstStyle/>
          <a:p>
            <a:r>
              <a:rPr lang="en-GB"/>
              <a:t>The ability of a system to continue to deliver its services to users in the face of deliberate or accidental attack</a:t>
            </a:r>
          </a:p>
          <a:p>
            <a:r>
              <a:rPr lang="en-GB"/>
              <a:t>This is an increasingly important attribute for distributed systems whose security can be compromised</a:t>
            </a:r>
          </a:p>
          <a:p>
            <a:r>
              <a:rPr lang="en-GB"/>
              <a:t>Survivability subsumes the notion of resilience - the ability of a system to continue in operation in spite of component failures </a:t>
            </a:r>
          </a:p>
        </p:txBody>
      </p:sp>
    </p:spTree>
    <p:extLst>
      <p:ext uri="{BB962C8B-B14F-4D97-AF65-F5344CB8AC3E}">
        <p14:creationId xmlns:p14="http://schemas.microsoft.com/office/powerpoint/2010/main" val="3697911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GB"/>
              <a:t>Dependability vs performance</a:t>
            </a:r>
          </a:p>
        </p:txBody>
      </p:sp>
      <p:sp>
        <p:nvSpPr>
          <p:cNvPr id="29699" name="Rectangle 3"/>
          <p:cNvSpPr>
            <a:spLocks noGrp="1" noChangeArrowheads="1"/>
          </p:cNvSpPr>
          <p:nvPr>
            <p:ph type="body" idx="1"/>
          </p:nvPr>
        </p:nvSpPr>
        <p:spPr/>
        <p:txBody>
          <a:bodyPr/>
          <a:lstStyle/>
          <a:p>
            <a:r>
              <a:rPr lang="en-GB" sz="2400"/>
              <a:t>Untrustworthy systems may be rejected by their users</a:t>
            </a:r>
          </a:p>
          <a:p>
            <a:r>
              <a:rPr lang="en-GB" sz="2400"/>
              <a:t>System failure costs may be very high</a:t>
            </a:r>
          </a:p>
          <a:p>
            <a:r>
              <a:rPr lang="en-GB" sz="2400"/>
              <a:t>It is very difficult to tune systems to make them more dependable</a:t>
            </a:r>
          </a:p>
          <a:p>
            <a:r>
              <a:rPr lang="en-GB" sz="2400"/>
              <a:t>It may be possible to compensate for poor performance</a:t>
            </a:r>
          </a:p>
          <a:p>
            <a:r>
              <a:rPr lang="en-GB" sz="2400"/>
              <a:t>Untrustworthy systems may cause loss of valuable information</a:t>
            </a:r>
          </a:p>
          <a:p>
            <a:endParaRPr lang="en-GB" sz="2400"/>
          </a:p>
        </p:txBody>
      </p:sp>
    </p:spTree>
    <p:extLst>
      <p:ext uri="{BB962C8B-B14F-4D97-AF65-F5344CB8AC3E}">
        <p14:creationId xmlns:p14="http://schemas.microsoft.com/office/powerpoint/2010/main" val="2673556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en-GB"/>
              <a:t>Dependability costs</a:t>
            </a:r>
          </a:p>
        </p:txBody>
      </p:sp>
      <p:sp>
        <p:nvSpPr>
          <p:cNvPr id="72707" name="Rectangle 3"/>
          <p:cNvSpPr>
            <a:spLocks noGrp="1" noChangeArrowheads="1"/>
          </p:cNvSpPr>
          <p:nvPr>
            <p:ph type="body" idx="1"/>
          </p:nvPr>
        </p:nvSpPr>
        <p:spPr/>
        <p:txBody>
          <a:bodyPr/>
          <a:lstStyle/>
          <a:p>
            <a:r>
              <a:rPr lang="en-GB" sz="2400"/>
              <a:t>Dependability costs tend to increase exponentially as increasing levels of dependability are required</a:t>
            </a:r>
          </a:p>
          <a:p>
            <a:r>
              <a:rPr lang="en-GB" sz="2400"/>
              <a:t>There are two reasons for this</a:t>
            </a:r>
          </a:p>
          <a:p>
            <a:pPr lvl="1"/>
            <a:r>
              <a:rPr lang="en-GB" sz="2000"/>
              <a:t>The use of more expensive development techniques and hardware that are required to achieve the higher levels of dependability</a:t>
            </a:r>
          </a:p>
          <a:p>
            <a:pPr lvl="1"/>
            <a:r>
              <a:rPr lang="en-GB" sz="2000"/>
              <a:t>The increased testing and system validation that is required to convince the system client that the required levels of dependability have been achieved</a:t>
            </a:r>
          </a:p>
        </p:txBody>
      </p:sp>
    </p:spTree>
    <p:extLst>
      <p:ext uri="{BB962C8B-B14F-4D97-AF65-F5344CB8AC3E}">
        <p14:creationId xmlns:p14="http://schemas.microsoft.com/office/powerpoint/2010/main" val="16872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026"/>
          <p:cNvSpPr>
            <a:spLocks noGrp="1" noChangeArrowheads="1"/>
          </p:cNvSpPr>
          <p:nvPr>
            <p:ph type="title"/>
          </p:nvPr>
        </p:nvSpPr>
        <p:spPr/>
        <p:txBody>
          <a:bodyPr/>
          <a:lstStyle/>
          <a:p>
            <a:r>
              <a:rPr lang="en-US"/>
              <a:t>Objectives</a:t>
            </a:r>
          </a:p>
        </p:txBody>
      </p:sp>
      <p:sp>
        <p:nvSpPr>
          <p:cNvPr id="96259" name="Rectangle 1027"/>
          <p:cNvSpPr>
            <a:spLocks noGrp="1" noChangeArrowheads="1"/>
          </p:cNvSpPr>
          <p:nvPr>
            <p:ph type="body" idx="1"/>
          </p:nvPr>
        </p:nvSpPr>
        <p:spPr/>
        <p:txBody>
          <a:bodyPr/>
          <a:lstStyle/>
          <a:p>
            <a:r>
              <a:rPr lang="en-US"/>
              <a:t>To explain what is meant by a critical system where system failure can have severe human or economic consequence.</a:t>
            </a:r>
          </a:p>
          <a:p>
            <a:r>
              <a:rPr lang="en-US"/>
              <a:t>To explain four dimensions of dependability - availability, reliability, safety and security.</a:t>
            </a:r>
          </a:p>
          <a:p>
            <a:r>
              <a:rPr lang="en-US"/>
              <a:t>To explain that, to achieve dependability, you need to avoid mistakes, detect and remove errors and limit damage caused by failure.</a:t>
            </a:r>
          </a:p>
        </p:txBody>
      </p:sp>
    </p:spTree>
    <p:extLst>
      <p:ext uri="{BB962C8B-B14F-4D97-AF65-F5344CB8AC3E}">
        <p14:creationId xmlns:p14="http://schemas.microsoft.com/office/powerpoint/2010/main" val="3392033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56" name="Rectangle 44"/>
          <p:cNvSpPr>
            <a:spLocks noChangeArrowheads="1"/>
          </p:cNvSpPr>
          <p:nvPr/>
        </p:nvSpPr>
        <p:spPr bwMode="auto">
          <a:xfrm>
            <a:off x="1447800" y="1447800"/>
            <a:ext cx="6629400" cy="50292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3314" name="Rectangle 2"/>
          <p:cNvSpPr>
            <a:spLocks noGrp="1" noChangeArrowheads="1"/>
          </p:cNvSpPr>
          <p:nvPr>
            <p:ph type="title"/>
          </p:nvPr>
        </p:nvSpPr>
        <p:spPr>
          <a:xfrm>
            <a:off x="457200" y="188640"/>
            <a:ext cx="8229600" cy="1143000"/>
          </a:xfrm>
          <a:noFill/>
          <a:ln/>
        </p:spPr>
        <p:txBody>
          <a:bodyPr lIns="90840" tIns="44623" rIns="90840" bIns="44623">
            <a:normAutofit fontScale="90000"/>
          </a:bodyPr>
          <a:lstStyle/>
          <a:p>
            <a:r>
              <a:rPr lang="en-GB" dirty="0"/>
              <a:t>Costs of increasing dependability</a:t>
            </a:r>
          </a:p>
        </p:txBody>
      </p:sp>
      <p:pic>
        <p:nvPicPr>
          <p:cNvPr id="13355" name="Picture 43" descr="3.4 CostDependability.eps                                      000FCD5F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676400"/>
            <a:ext cx="5486400" cy="4659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353505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a:ln/>
        </p:spPr>
        <p:txBody>
          <a:bodyPr lIns="90840" tIns="44623" rIns="90840" bIns="44623"/>
          <a:lstStyle/>
          <a:p>
            <a:r>
              <a:rPr lang="en-GB"/>
              <a:t>Dependability economics</a:t>
            </a:r>
          </a:p>
        </p:txBody>
      </p:sp>
      <p:sp>
        <p:nvSpPr>
          <p:cNvPr id="15363" name="Rectangle 3"/>
          <p:cNvSpPr>
            <a:spLocks noGrp="1" noChangeArrowheads="1"/>
          </p:cNvSpPr>
          <p:nvPr>
            <p:ph type="body" idx="1"/>
          </p:nvPr>
        </p:nvSpPr>
        <p:spPr>
          <a:noFill/>
          <a:ln/>
        </p:spPr>
        <p:txBody>
          <a:bodyPr lIns="90840" tIns="44623" rIns="90840" bIns="44623"/>
          <a:lstStyle/>
          <a:p>
            <a:pPr>
              <a:lnSpc>
                <a:spcPct val="90000"/>
              </a:lnSpc>
            </a:pPr>
            <a:r>
              <a:rPr lang="en-GB"/>
              <a:t>Because of very high costs of dependability achievement, it may be more cost effective to accept untrustworthy systems and pay for failure costs</a:t>
            </a:r>
          </a:p>
          <a:p>
            <a:pPr>
              <a:lnSpc>
                <a:spcPct val="90000"/>
              </a:lnSpc>
            </a:pPr>
            <a:r>
              <a:rPr lang="en-GB"/>
              <a:t>However, this depends on social and political factors. A reputation for products  that can’t be trusted may lose future business</a:t>
            </a:r>
          </a:p>
          <a:p>
            <a:pPr>
              <a:lnSpc>
                <a:spcPct val="90000"/>
              </a:lnSpc>
            </a:pPr>
            <a:r>
              <a:rPr lang="en-GB"/>
              <a:t>Depends on system type - for business systems in particular, modest levels of dependability may be adequate</a:t>
            </a:r>
          </a:p>
        </p:txBody>
      </p:sp>
    </p:spTree>
    <p:extLst>
      <p:ext uri="{BB962C8B-B14F-4D97-AF65-F5344CB8AC3E}">
        <p14:creationId xmlns:p14="http://schemas.microsoft.com/office/powerpoint/2010/main" val="51809010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GB"/>
              <a:t>Availability and reliability</a:t>
            </a:r>
          </a:p>
        </p:txBody>
      </p:sp>
      <p:sp>
        <p:nvSpPr>
          <p:cNvPr id="30723" name="Rectangle 3"/>
          <p:cNvSpPr>
            <a:spLocks noGrp="1" noChangeArrowheads="1"/>
          </p:cNvSpPr>
          <p:nvPr>
            <p:ph type="body" idx="1"/>
          </p:nvPr>
        </p:nvSpPr>
        <p:spPr/>
        <p:txBody>
          <a:bodyPr/>
          <a:lstStyle/>
          <a:p>
            <a:pPr>
              <a:lnSpc>
                <a:spcPct val="90000"/>
              </a:lnSpc>
            </a:pPr>
            <a:r>
              <a:rPr lang="en-GB"/>
              <a:t>Reliability</a:t>
            </a:r>
          </a:p>
          <a:p>
            <a:pPr lvl="1">
              <a:lnSpc>
                <a:spcPct val="90000"/>
              </a:lnSpc>
            </a:pPr>
            <a:r>
              <a:rPr lang="en-GB"/>
              <a:t>The probability of failure-free system operation over a specified time in a given environment for a given purpose</a:t>
            </a:r>
          </a:p>
          <a:p>
            <a:pPr>
              <a:lnSpc>
                <a:spcPct val="90000"/>
              </a:lnSpc>
            </a:pPr>
            <a:r>
              <a:rPr lang="en-GB"/>
              <a:t>Availability</a:t>
            </a:r>
          </a:p>
          <a:p>
            <a:pPr lvl="1">
              <a:lnSpc>
                <a:spcPct val="90000"/>
              </a:lnSpc>
            </a:pPr>
            <a:r>
              <a:rPr lang="en-GB"/>
              <a:t>The probability that a system, at a point in time, will be operational and able to deliver the requested services</a:t>
            </a:r>
          </a:p>
          <a:p>
            <a:pPr>
              <a:lnSpc>
                <a:spcPct val="90000"/>
              </a:lnSpc>
            </a:pPr>
            <a:r>
              <a:rPr lang="en-GB"/>
              <a:t>Both of these attributes can be expressed quantitatively </a:t>
            </a:r>
          </a:p>
        </p:txBody>
      </p:sp>
    </p:spTree>
    <p:extLst>
      <p:ext uri="{BB962C8B-B14F-4D97-AF65-F5344CB8AC3E}">
        <p14:creationId xmlns:p14="http://schemas.microsoft.com/office/powerpoint/2010/main" val="1451735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GB"/>
              <a:t>Availability and reliability</a:t>
            </a:r>
          </a:p>
        </p:txBody>
      </p:sp>
      <p:sp>
        <p:nvSpPr>
          <p:cNvPr id="31747" name="Rectangle 3"/>
          <p:cNvSpPr>
            <a:spLocks noGrp="1" noChangeArrowheads="1"/>
          </p:cNvSpPr>
          <p:nvPr>
            <p:ph type="body" idx="1"/>
          </p:nvPr>
        </p:nvSpPr>
        <p:spPr/>
        <p:txBody>
          <a:bodyPr/>
          <a:lstStyle/>
          <a:p>
            <a:pPr>
              <a:lnSpc>
                <a:spcPct val="90000"/>
              </a:lnSpc>
            </a:pPr>
            <a:r>
              <a:rPr lang="en-GB"/>
              <a:t>It is sometimes possible to subsume system availability under system reliability</a:t>
            </a:r>
          </a:p>
          <a:p>
            <a:pPr lvl="1">
              <a:lnSpc>
                <a:spcPct val="90000"/>
              </a:lnSpc>
            </a:pPr>
            <a:r>
              <a:rPr lang="en-GB"/>
              <a:t>Obviously if a system is unavailable it is not delivering the specified system services</a:t>
            </a:r>
          </a:p>
          <a:p>
            <a:pPr>
              <a:lnSpc>
                <a:spcPct val="90000"/>
              </a:lnSpc>
            </a:pPr>
            <a:r>
              <a:rPr lang="en-GB"/>
              <a:t>However, it is possible to have systems with low reliability that must be available. So long as system failures can be repaired quickly and do not damage data, low reliability may not be a problem</a:t>
            </a:r>
          </a:p>
          <a:p>
            <a:pPr>
              <a:lnSpc>
                <a:spcPct val="90000"/>
              </a:lnSpc>
            </a:pPr>
            <a:r>
              <a:rPr lang="en-GB"/>
              <a:t>Availability takes repair time into account</a:t>
            </a:r>
          </a:p>
        </p:txBody>
      </p:sp>
    </p:spTree>
    <p:extLst>
      <p:ext uri="{BB962C8B-B14F-4D97-AF65-F5344CB8AC3E}">
        <p14:creationId xmlns:p14="http://schemas.microsoft.com/office/powerpoint/2010/main" val="2109916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332656"/>
            <a:ext cx="8229600" cy="1143000"/>
          </a:xfrm>
        </p:spPr>
        <p:txBody>
          <a:bodyPr/>
          <a:lstStyle/>
          <a:p>
            <a:r>
              <a:rPr lang="en-GB" dirty="0"/>
              <a:t>Reliability terminology</a:t>
            </a:r>
          </a:p>
        </p:txBody>
      </p:sp>
      <p:sp>
        <p:nvSpPr>
          <p:cNvPr id="32776" name="Rectangle 8"/>
          <p:cNvSpPr>
            <a:spLocks noChangeArrowheads="1"/>
          </p:cNvSpPr>
          <p:nvPr/>
        </p:nvSpPr>
        <p:spPr bwMode="auto">
          <a:xfrm>
            <a:off x="914400" y="1676400"/>
            <a:ext cx="7772400" cy="4419600"/>
          </a:xfrm>
          <a:prstGeom prst="rect">
            <a:avLst/>
          </a:prstGeom>
          <a:solidFill>
            <a:srgbClr val="E0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32777" name="Object 9"/>
          <p:cNvGraphicFramePr>
            <a:graphicFrameLocks noChangeAspect="1"/>
          </p:cNvGraphicFramePr>
          <p:nvPr/>
        </p:nvGraphicFramePr>
        <p:xfrm>
          <a:off x="457200" y="1752600"/>
          <a:ext cx="8153400" cy="4222750"/>
        </p:xfrm>
        <a:graphic>
          <a:graphicData uri="http://schemas.openxmlformats.org/presentationml/2006/ole">
            <mc:AlternateContent xmlns:mc="http://schemas.openxmlformats.org/markup-compatibility/2006">
              <mc:Choice xmlns:v="urn:schemas-microsoft-com:vml" Requires="v">
                <p:oleObj spid="_x0000_s1026" name="Document" r:id="rId4" imgW="5486400" imgH="2843784" progId="Word.Document.8">
                  <p:embed/>
                </p:oleObj>
              </mc:Choice>
              <mc:Fallback>
                <p:oleObj name="Document" r:id="rId4" imgW="5486400" imgH="284378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752600"/>
                        <a:ext cx="8153400" cy="422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74263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GB"/>
              <a:t>Faults and failures</a:t>
            </a:r>
          </a:p>
        </p:txBody>
      </p:sp>
      <p:sp>
        <p:nvSpPr>
          <p:cNvPr id="33795" name="Rectangle 3"/>
          <p:cNvSpPr>
            <a:spLocks noGrp="1" noChangeArrowheads="1"/>
          </p:cNvSpPr>
          <p:nvPr>
            <p:ph type="body" idx="1"/>
          </p:nvPr>
        </p:nvSpPr>
        <p:spPr/>
        <p:txBody>
          <a:bodyPr/>
          <a:lstStyle/>
          <a:p>
            <a:pPr>
              <a:lnSpc>
                <a:spcPct val="90000"/>
              </a:lnSpc>
            </a:pPr>
            <a:r>
              <a:rPr lang="en-GB" sz="2400"/>
              <a:t>Failures are a usually a result of system errors that are derived from faults in the system</a:t>
            </a:r>
          </a:p>
          <a:p>
            <a:pPr>
              <a:lnSpc>
                <a:spcPct val="90000"/>
              </a:lnSpc>
            </a:pPr>
            <a:r>
              <a:rPr lang="en-GB" sz="2400"/>
              <a:t>However, faults do not necessarily result in system errors</a:t>
            </a:r>
          </a:p>
          <a:p>
            <a:pPr lvl="1">
              <a:lnSpc>
                <a:spcPct val="90000"/>
              </a:lnSpc>
            </a:pPr>
            <a:r>
              <a:rPr lang="en-GB" sz="2000"/>
              <a:t>The faulty system state may be transient and ‘corrected’ before an error arises</a:t>
            </a:r>
          </a:p>
          <a:p>
            <a:pPr>
              <a:lnSpc>
                <a:spcPct val="90000"/>
              </a:lnSpc>
            </a:pPr>
            <a:r>
              <a:rPr lang="en-GB" sz="2400"/>
              <a:t>Errors do not necessarily lead to system failures</a:t>
            </a:r>
          </a:p>
          <a:p>
            <a:pPr lvl="1">
              <a:lnSpc>
                <a:spcPct val="90000"/>
              </a:lnSpc>
            </a:pPr>
            <a:r>
              <a:rPr lang="en-GB" sz="2000"/>
              <a:t>The error can be corrected by built-in error detection and recovery </a:t>
            </a:r>
          </a:p>
          <a:p>
            <a:pPr lvl="1">
              <a:lnSpc>
                <a:spcPct val="90000"/>
              </a:lnSpc>
            </a:pPr>
            <a:r>
              <a:rPr lang="en-GB" sz="2000"/>
              <a:t>The failure can be protected against by built-in protection facilities. These may, for example, protect system resources from system errors</a:t>
            </a:r>
          </a:p>
        </p:txBody>
      </p:sp>
    </p:spTree>
    <p:extLst>
      <p:ext uri="{BB962C8B-B14F-4D97-AF65-F5344CB8AC3E}">
        <p14:creationId xmlns:p14="http://schemas.microsoft.com/office/powerpoint/2010/main" val="3626241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GB"/>
              <a:t>Perceptions of reliability</a:t>
            </a:r>
          </a:p>
        </p:txBody>
      </p:sp>
      <p:sp>
        <p:nvSpPr>
          <p:cNvPr id="38915" name="Rectangle 3"/>
          <p:cNvSpPr>
            <a:spLocks noGrp="1" noChangeArrowheads="1"/>
          </p:cNvSpPr>
          <p:nvPr>
            <p:ph type="body" idx="1"/>
          </p:nvPr>
        </p:nvSpPr>
        <p:spPr/>
        <p:txBody>
          <a:bodyPr/>
          <a:lstStyle/>
          <a:p>
            <a:pPr>
              <a:lnSpc>
                <a:spcPct val="90000"/>
              </a:lnSpc>
            </a:pPr>
            <a:r>
              <a:rPr lang="en-GB" sz="2400"/>
              <a:t>The formal definition of reliability does not always reflect the user’s perception of a system’s reliability</a:t>
            </a:r>
          </a:p>
          <a:p>
            <a:pPr lvl="1">
              <a:lnSpc>
                <a:spcPct val="90000"/>
              </a:lnSpc>
            </a:pPr>
            <a:r>
              <a:rPr lang="en-GB" sz="2000"/>
              <a:t>The assumptions that are made about the environment where a system will be used may be incorrect</a:t>
            </a:r>
          </a:p>
          <a:p>
            <a:pPr lvl="2">
              <a:lnSpc>
                <a:spcPct val="90000"/>
              </a:lnSpc>
            </a:pPr>
            <a:r>
              <a:rPr lang="en-GB" sz="1800"/>
              <a:t>Usage of a system in an office environment is likely to be quite different from usage of the same system in a university environment</a:t>
            </a:r>
          </a:p>
          <a:p>
            <a:pPr lvl="1">
              <a:lnSpc>
                <a:spcPct val="90000"/>
              </a:lnSpc>
            </a:pPr>
            <a:r>
              <a:rPr lang="en-GB" sz="2000"/>
              <a:t>The consequences of system failures affects the perception of reliability</a:t>
            </a:r>
          </a:p>
          <a:p>
            <a:pPr lvl="2">
              <a:lnSpc>
                <a:spcPct val="90000"/>
              </a:lnSpc>
            </a:pPr>
            <a:r>
              <a:rPr lang="en-GB" sz="1800"/>
              <a:t>Unreliable windscreen wipers in a car may be irrelevant in a dry climate</a:t>
            </a:r>
          </a:p>
          <a:p>
            <a:pPr lvl="2">
              <a:lnSpc>
                <a:spcPct val="90000"/>
              </a:lnSpc>
            </a:pPr>
            <a:r>
              <a:rPr lang="en-GB" sz="1800"/>
              <a:t>Failures that have serious consequences (such as an engine breakdown in a car) are given greater weight by users than failures that are inconvenient</a:t>
            </a:r>
          </a:p>
        </p:txBody>
      </p:sp>
    </p:spTree>
    <p:extLst>
      <p:ext uri="{BB962C8B-B14F-4D97-AF65-F5344CB8AC3E}">
        <p14:creationId xmlns:p14="http://schemas.microsoft.com/office/powerpoint/2010/main" val="152610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GB"/>
              <a:t>Reliability achievement</a:t>
            </a:r>
          </a:p>
        </p:txBody>
      </p:sp>
      <p:sp>
        <p:nvSpPr>
          <p:cNvPr id="34819" name="Rectangle 3"/>
          <p:cNvSpPr>
            <a:spLocks noGrp="1" noChangeArrowheads="1"/>
          </p:cNvSpPr>
          <p:nvPr>
            <p:ph type="body" idx="1"/>
          </p:nvPr>
        </p:nvSpPr>
        <p:spPr/>
        <p:txBody>
          <a:bodyPr/>
          <a:lstStyle/>
          <a:p>
            <a:pPr>
              <a:lnSpc>
                <a:spcPct val="90000"/>
              </a:lnSpc>
            </a:pPr>
            <a:r>
              <a:rPr lang="en-GB" sz="2400"/>
              <a:t>Fault avoidance</a:t>
            </a:r>
          </a:p>
          <a:p>
            <a:pPr lvl="1">
              <a:lnSpc>
                <a:spcPct val="90000"/>
              </a:lnSpc>
            </a:pPr>
            <a:r>
              <a:rPr lang="en-GB" sz="2000"/>
              <a:t>Development technique are used that either minimise the possibility of mistakes or trap mistakes before they result in the introduction of system faults</a:t>
            </a:r>
          </a:p>
          <a:p>
            <a:pPr>
              <a:lnSpc>
                <a:spcPct val="90000"/>
              </a:lnSpc>
            </a:pPr>
            <a:r>
              <a:rPr lang="en-GB" sz="2400"/>
              <a:t>Fault detection and removal</a:t>
            </a:r>
          </a:p>
          <a:p>
            <a:pPr lvl="1">
              <a:lnSpc>
                <a:spcPct val="90000"/>
              </a:lnSpc>
            </a:pPr>
            <a:r>
              <a:rPr lang="en-GB" sz="2000"/>
              <a:t>Verification and validation techniques that increase the probability of detecting and correcting errors before the system goes into service are used</a:t>
            </a:r>
          </a:p>
          <a:p>
            <a:pPr>
              <a:lnSpc>
                <a:spcPct val="90000"/>
              </a:lnSpc>
            </a:pPr>
            <a:r>
              <a:rPr lang="en-GB" sz="2400"/>
              <a:t>Fault tolerance</a:t>
            </a:r>
          </a:p>
          <a:p>
            <a:pPr lvl="1">
              <a:lnSpc>
                <a:spcPct val="90000"/>
              </a:lnSpc>
            </a:pPr>
            <a:r>
              <a:rPr lang="en-GB" sz="2000"/>
              <a:t>Run-time techniques are used to ensure that system faults do not result in system errors and/or that system errors do not lead to system failures</a:t>
            </a:r>
          </a:p>
        </p:txBody>
      </p:sp>
    </p:spTree>
    <p:extLst>
      <p:ext uri="{BB962C8B-B14F-4D97-AF65-F5344CB8AC3E}">
        <p14:creationId xmlns:p14="http://schemas.microsoft.com/office/powerpoint/2010/main" val="2905600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GB"/>
              <a:t>Reliability modelling</a:t>
            </a:r>
          </a:p>
        </p:txBody>
      </p:sp>
      <p:sp>
        <p:nvSpPr>
          <p:cNvPr id="73731" name="Rectangle 3"/>
          <p:cNvSpPr>
            <a:spLocks noGrp="1" noChangeArrowheads="1"/>
          </p:cNvSpPr>
          <p:nvPr>
            <p:ph type="body" idx="1"/>
          </p:nvPr>
        </p:nvSpPr>
        <p:spPr/>
        <p:txBody>
          <a:bodyPr/>
          <a:lstStyle/>
          <a:p>
            <a:pPr>
              <a:lnSpc>
                <a:spcPct val="90000"/>
              </a:lnSpc>
            </a:pPr>
            <a:r>
              <a:rPr lang="en-GB"/>
              <a:t>You can model a system as an input-output mapping where some inputs will result in erroneous outputs</a:t>
            </a:r>
          </a:p>
          <a:p>
            <a:pPr>
              <a:lnSpc>
                <a:spcPct val="90000"/>
              </a:lnSpc>
            </a:pPr>
            <a:r>
              <a:rPr lang="en-GB"/>
              <a:t>The reliability of the system is the probability that a particular input will lie in the set of inputs that cause erroneous outputs</a:t>
            </a:r>
          </a:p>
          <a:p>
            <a:pPr>
              <a:lnSpc>
                <a:spcPct val="90000"/>
              </a:lnSpc>
            </a:pPr>
            <a:r>
              <a:rPr lang="en-GB"/>
              <a:t>Different people will use the system in different ways so this probability is not a static system attribute but depends on the system’s environment</a:t>
            </a:r>
          </a:p>
        </p:txBody>
      </p:sp>
    </p:spTree>
    <p:extLst>
      <p:ext uri="{BB962C8B-B14F-4D97-AF65-F5344CB8AC3E}">
        <p14:creationId xmlns:p14="http://schemas.microsoft.com/office/powerpoint/2010/main" val="3627119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ChangeArrowheads="1"/>
          </p:cNvSpPr>
          <p:nvPr/>
        </p:nvSpPr>
        <p:spPr bwMode="auto">
          <a:xfrm>
            <a:off x="990600" y="1447800"/>
            <a:ext cx="7391400" cy="50292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218" name="Rectangle 2"/>
          <p:cNvSpPr>
            <a:spLocks noGrp="1" noChangeArrowheads="1"/>
          </p:cNvSpPr>
          <p:nvPr>
            <p:ph type="title"/>
          </p:nvPr>
        </p:nvSpPr>
        <p:spPr>
          <a:xfrm>
            <a:off x="457200" y="260648"/>
            <a:ext cx="8229600" cy="1143000"/>
          </a:xfrm>
          <a:noFill/>
          <a:ln/>
        </p:spPr>
        <p:txBody>
          <a:bodyPr lIns="90840" tIns="44623" rIns="90840" bIns="44623"/>
          <a:lstStyle/>
          <a:p>
            <a:r>
              <a:rPr lang="en-GB" dirty="0"/>
              <a:t>Input/output mapping</a:t>
            </a:r>
          </a:p>
        </p:txBody>
      </p:sp>
      <p:pic>
        <p:nvPicPr>
          <p:cNvPr id="9220" name="Picture 4" descr="3.6 IOMapping.eps                                              000FCD5F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752600"/>
            <a:ext cx="5791200" cy="449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10923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026"/>
          <p:cNvSpPr>
            <a:spLocks noGrp="1" noChangeArrowheads="1"/>
          </p:cNvSpPr>
          <p:nvPr>
            <p:ph type="title"/>
          </p:nvPr>
        </p:nvSpPr>
        <p:spPr/>
        <p:txBody>
          <a:bodyPr/>
          <a:lstStyle/>
          <a:p>
            <a:r>
              <a:rPr lang="en-US"/>
              <a:t>Topics covered</a:t>
            </a:r>
          </a:p>
        </p:txBody>
      </p:sp>
      <p:sp>
        <p:nvSpPr>
          <p:cNvPr id="97283" name="Rectangle 1027"/>
          <p:cNvSpPr>
            <a:spLocks noGrp="1" noChangeArrowheads="1"/>
          </p:cNvSpPr>
          <p:nvPr>
            <p:ph type="body" sz="half" idx="1"/>
          </p:nvPr>
        </p:nvSpPr>
        <p:spPr>
          <a:xfrm>
            <a:off x="990600" y="1600200"/>
            <a:ext cx="7543800" cy="4038600"/>
          </a:xfrm>
        </p:spPr>
        <p:txBody>
          <a:bodyPr/>
          <a:lstStyle/>
          <a:p>
            <a:r>
              <a:rPr lang="en-US" sz="2400"/>
              <a:t>A simple safety-critical system</a:t>
            </a:r>
          </a:p>
          <a:p>
            <a:r>
              <a:rPr lang="en-US" sz="2400"/>
              <a:t>System dependability</a:t>
            </a:r>
          </a:p>
          <a:p>
            <a:r>
              <a:rPr lang="en-US" sz="2400"/>
              <a:t>Availability and reliability</a:t>
            </a:r>
          </a:p>
          <a:p>
            <a:r>
              <a:rPr lang="en-US" sz="2400"/>
              <a:t>Safety</a:t>
            </a:r>
          </a:p>
          <a:p>
            <a:r>
              <a:rPr lang="en-US" sz="2400"/>
              <a:t>Security</a:t>
            </a:r>
          </a:p>
        </p:txBody>
      </p:sp>
    </p:spTree>
    <p:extLst>
      <p:ext uri="{BB962C8B-B14F-4D97-AF65-F5344CB8AC3E}">
        <p14:creationId xmlns:p14="http://schemas.microsoft.com/office/powerpoint/2010/main" val="19093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p:cNvSpPr>
            <a:spLocks noChangeArrowheads="1"/>
          </p:cNvSpPr>
          <p:nvPr/>
        </p:nvSpPr>
        <p:spPr bwMode="auto">
          <a:xfrm>
            <a:off x="990600" y="1447800"/>
            <a:ext cx="7391400" cy="5029200"/>
          </a:xfrm>
          <a:prstGeom prst="rect">
            <a:avLst/>
          </a:prstGeom>
          <a:solidFill>
            <a:srgbClr val="DBFDFF"/>
          </a:solidFill>
          <a:ln w="12700">
            <a:solidFill>
              <a:srgbClr val="DBFD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266" name="Rectangle 2"/>
          <p:cNvSpPr>
            <a:spLocks noGrp="1" noChangeArrowheads="1"/>
          </p:cNvSpPr>
          <p:nvPr>
            <p:ph type="title"/>
          </p:nvPr>
        </p:nvSpPr>
        <p:spPr>
          <a:xfrm>
            <a:off x="457200" y="404664"/>
            <a:ext cx="8229600" cy="1143000"/>
          </a:xfrm>
          <a:noFill/>
          <a:ln/>
        </p:spPr>
        <p:txBody>
          <a:bodyPr lIns="90840" tIns="44623" rIns="90840" bIns="44623" anchor="ctr"/>
          <a:lstStyle/>
          <a:p>
            <a:r>
              <a:rPr lang="en-GB" dirty="0"/>
              <a:t>Reliability perception</a:t>
            </a:r>
          </a:p>
        </p:txBody>
      </p:sp>
      <p:pic>
        <p:nvPicPr>
          <p:cNvPr id="11268" name="Picture 4" descr="3.7 UsagePatterns.eps                                          000FCD5F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905000"/>
            <a:ext cx="5486400" cy="4335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53273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GB"/>
              <a:t>Reliability improvement</a:t>
            </a:r>
          </a:p>
        </p:txBody>
      </p:sp>
      <p:sp>
        <p:nvSpPr>
          <p:cNvPr id="46083" name="Rectangle 3"/>
          <p:cNvSpPr>
            <a:spLocks noGrp="1" noChangeArrowheads="1"/>
          </p:cNvSpPr>
          <p:nvPr>
            <p:ph type="body" idx="1"/>
          </p:nvPr>
        </p:nvSpPr>
        <p:spPr/>
        <p:txBody>
          <a:bodyPr/>
          <a:lstStyle/>
          <a:p>
            <a:r>
              <a:rPr lang="en-GB" sz="2400"/>
              <a:t>Removing X% of the faults in a system will not necessarily improve the reliability by X%.  A study at IBM showed that removing 60% of product defects resulted in a 3% improvement in reliability</a:t>
            </a:r>
          </a:p>
          <a:p>
            <a:r>
              <a:rPr lang="en-GB" sz="2400"/>
              <a:t>Program defects may be in rarely executed sections of the code so may never be encountered by users. Removing these does not affect the perceived reliability</a:t>
            </a:r>
          </a:p>
          <a:p>
            <a:r>
              <a:rPr lang="en-GB" sz="2400"/>
              <a:t>A program with known faults may therefore still be seen as reliable by its users</a:t>
            </a:r>
          </a:p>
        </p:txBody>
      </p:sp>
    </p:spTree>
    <p:extLst>
      <p:ext uri="{BB962C8B-B14F-4D97-AF65-F5344CB8AC3E}">
        <p14:creationId xmlns:p14="http://schemas.microsoft.com/office/powerpoint/2010/main" val="1889089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GB"/>
              <a:t>Safety</a:t>
            </a:r>
          </a:p>
        </p:txBody>
      </p:sp>
      <p:sp>
        <p:nvSpPr>
          <p:cNvPr id="39939" name="Rectangle 3"/>
          <p:cNvSpPr>
            <a:spLocks noGrp="1" noChangeArrowheads="1"/>
          </p:cNvSpPr>
          <p:nvPr>
            <p:ph type="body" idx="1"/>
          </p:nvPr>
        </p:nvSpPr>
        <p:spPr/>
        <p:txBody>
          <a:bodyPr/>
          <a:lstStyle/>
          <a:p>
            <a:r>
              <a:rPr lang="en-GB" sz="2400"/>
              <a:t>Safety is a property of a system that reflects the system’s ability to operate, normally or abnormally, without danger of causing human injury or death and without damage to the system’s environment</a:t>
            </a:r>
          </a:p>
          <a:p>
            <a:r>
              <a:rPr lang="en-GB" sz="2400"/>
              <a:t>It is increasingly important to consider software safety as more and more devices incorporate software-based control systems </a:t>
            </a:r>
          </a:p>
          <a:p>
            <a:r>
              <a:rPr lang="en-GB" sz="2400"/>
              <a:t>Safety requirements are exclusive requirements i.e. they exclude undesirable situations rather than specify required system services</a:t>
            </a:r>
          </a:p>
        </p:txBody>
      </p:sp>
    </p:spTree>
    <p:extLst>
      <p:ext uri="{BB962C8B-B14F-4D97-AF65-F5344CB8AC3E}">
        <p14:creationId xmlns:p14="http://schemas.microsoft.com/office/powerpoint/2010/main" val="16358254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noFill/>
          <a:ln/>
        </p:spPr>
        <p:txBody>
          <a:bodyPr lIns="90487" tIns="44450" rIns="90487" bIns="44450"/>
          <a:lstStyle/>
          <a:p>
            <a:r>
              <a:rPr lang="en-GB" sz="2400"/>
              <a:t>Primary safety-critical systems</a:t>
            </a:r>
          </a:p>
          <a:p>
            <a:pPr lvl="1"/>
            <a:r>
              <a:rPr lang="en-GB" sz="2000"/>
              <a:t>Embedded software systems whose failure can cause the associated hardware to fail and directly threaten people.</a:t>
            </a:r>
          </a:p>
          <a:p>
            <a:r>
              <a:rPr lang="en-GB" sz="2400"/>
              <a:t>Secondary safety-critical systems</a:t>
            </a:r>
          </a:p>
          <a:p>
            <a:pPr lvl="1"/>
            <a:r>
              <a:rPr lang="en-GB" sz="2000"/>
              <a:t>Systems whose failure results in faults in other systems which can threaten people</a:t>
            </a:r>
          </a:p>
          <a:p>
            <a:r>
              <a:rPr lang="en-GB" sz="2400"/>
              <a:t>Discussion here focuses on primary safety-critical systems</a:t>
            </a:r>
          </a:p>
          <a:p>
            <a:pPr lvl="1"/>
            <a:r>
              <a:rPr lang="en-GB" sz="2000"/>
              <a:t>Secondary safety-critical systems can only be considered on a one-off basis</a:t>
            </a:r>
          </a:p>
        </p:txBody>
      </p:sp>
      <p:sp>
        <p:nvSpPr>
          <p:cNvPr id="16387" name="Rectangle 3"/>
          <p:cNvSpPr>
            <a:spLocks noGrp="1" noChangeArrowheads="1"/>
          </p:cNvSpPr>
          <p:nvPr>
            <p:ph type="title"/>
          </p:nvPr>
        </p:nvSpPr>
        <p:spPr>
          <a:noFill/>
          <a:ln/>
        </p:spPr>
        <p:txBody>
          <a:bodyPr lIns="90487" tIns="44450" rIns="90487" bIns="44450"/>
          <a:lstStyle/>
          <a:p>
            <a:r>
              <a:rPr lang="en-GB"/>
              <a:t>Safety criticality</a:t>
            </a:r>
          </a:p>
        </p:txBody>
      </p:sp>
    </p:spTree>
    <p:extLst>
      <p:ext uri="{BB962C8B-B14F-4D97-AF65-F5344CB8AC3E}">
        <p14:creationId xmlns:p14="http://schemas.microsoft.com/office/powerpoint/2010/main" val="225857287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noFill/>
          <a:ln/>
        </p:spPr>
        <p:txBody>
          <a:bodyPr lIns="90487" tIns="44450" rIns="90487" bIns="44450"/>
          <a:lstStyle/>
          <a:p>
            <a:pPr>
              <a:lnSpc>
                <a:spcPct val="90000"/>
              </a:lnSpc>
            </a:pPr>
            <a:r>
              <a:rPr lang="en-GB"/>
              <a:t>Safety and reliability are related but distinct</a:t>
            </a:r>
          </a:p>
          <a:p>
            <a:pPr lvl="1">
              <a:lnSpc>
                <a:spcPct val="90000"/>
              </a:lnSpc>
            </a:pPr>
            <a:r>
              <a:rPr lang="en-GB"/>
              <a:t>In general, reliability and availability are necessary but not sufficient conditions for system safety </a:t>
            </a:r>
          </a:p>
          <a:p>
            <a:pPr>
              <a:lnSpc>
                <a:spcPct val="90000"/>
              </a:lnSpc>
            </a:pPr>
            <a:r>
              <a:rPr lang="en-GB"/>
              <a:t>Reliability is concerned with conformance to a given specification and delivery of service</a:t>
            </a:r>
          </a:p>
          <a:p>
            <a:pPr>
              <a:lnSpc>
                <a:spcPct val="90000"/>
              </a:lnSpc>
            </a:pPr>
            <a:r>
              <a:rPr lang="en-GB"/>
              <a:t>Safety is concerned with ensuring system cannot cause damage irrespective of whether </a:t>
            </a:r>
            <a:br>
              <a:rPr lang="en-GB"/>
            </a:br>
            <a:r>
              <a:rPr lang="en-GB"/>
              <a:t>or not it conforms to its specification</a:t>
            </a:r>
          </a:p>
        </p:txBody>
      </p:sp>
      <p:sp>
        <p:nvSpPr>
          <p:cNvPr id="22531" name="Rectangle 3"/>
          <p:cNvSpPr>
            <a:spLocks noGrp="1" noChangeArrowheads="1"/>
          </p:cNvSpPr>
          <p:nvPr>
            <p:ph type="title"/>
          </p:nvPr>
        </p:nvSpPr>
        <p:spPr>
          <a:noFill/>
          <a:ln/>
        </p:spPr>
        <p:txBody>
          <a:bodyPr lIns="90487" tIns="44450" rIns="90487" bIns="44450"/>
          <a:lstStyle/>
          <a:p>
            <a:r>
              <a:rPr lang="en-GB"/>
              <a:t>Safety and reliability</a:t>
            </a:r>
          </a:p>
        </p:txBody>
      </p:sp>
    </p:spTree>
    <p:extLst>
      <p:ext uri="{BB962C8B-B14F-4D97-AF65-F5344CB8AC3E}">
        <p14:creationId xmlns:p14="http://schemas.microsoft.com/office/powerpoint/2010/main" val="140078611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noFill/>
          <a:ln/>
        </p:spPr>
        <p:txBody>
          <a:bodyPr lIns="90487" tIns="44450" rIns="90487" bIns="44450"/>
          <a:lstStyle/>
          <a:p>
            <a:r>
              <a:rPr lang="en-GB"/>
              <a:t>Specification errors</a:t>
            </a:r>
          </a:p>
          <a:p>
            <a:pPr lvl="1"/>
            <a:r>
              <a:rPr lang="en-GB"/>
              <a:t>If the system specification is incorrect then the system can behave as specified but still cause an accident</a:t>
            </a:r>
          </a:p>
          <a:p>
            <a:r>
              <a:rPr lang="en-GB"/>
              <a:t>Hardware failures generating spurious inputs</a:t>
            </a:r>
          </a:p>
          <a:p>
            <a:pPr lvl="1"/>
            <a:r>
              <a:rPr lang="en-GB"/>
              <a:t>Hard to anticipate in the specification</a:t>
            </a:r>
          </a:p>
          <a:p>
            <a:r>
              <a:rPr lang="en-GB"/>
              <a:t>Context-sensitive commands i.e. issuing the right command at the wrong time</a:t>
            </a:r>
          </a:p>
          <a:p>
            <a:pPr lvl="1"/>
            <a:r>
              <a:rPr lang="en-GB"/>
              <a:t>Often the result of operator error</a:t>
            </a:r>
          </a:p>
        </p:txBody>
      </p:sp>
      <p:sp>
        <p:nvSpPr>
          <p:cNvPr id="24579" name="Rectangle 3"/>
          <p:cNvSpPr>
            <a:spLocks noGrp="1" noChangeArrowheads="1"/>
          </p:cNvSpPr>
          <p:nvPr>
            <p:ph type="title"/>
          </p:nvPr>
        </p:nvSpPr>
        <p:spPr>
          <a:xfrm>
            <a:off x="228600" y="609600"/>
            <a:ext cx="8247063" cy="687388"/>
          </a:xfrm>
          <a:noFill/>
          <a:ln/>
        </p:spPr>
        <p:txBody>
          <a:bodyPr lIns="90487" tIns="44450" rIns="90487" bIns="44450">
            <a:normAutofit fontScale="90000"/>
          </a:bodyPr>
          <a:lstStyle/>
          <a:p>
            <a:r>
              <a:rPr lang="en-GB"/>
              <a:t>Unsafe reliable systems</a:t>
            </a:r>
          </a:p>
        </p:txBody>
      </p:sp>
    </p:spTree>
    <p:extLst>
      <p:ext uri="{BB962C8B-B14F-4D97-AF65-F5344CB8AC3E}">
        <p14:creationId xmlns:p14="http://schemas.microsoft.com/office/powerpoint/2010/main" val="353831790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type="title"/>
          </p:nvPr>
        </p:nvSpPr>
        <p:spPr>
          <a:xfrm>
            <a:off x="457200" y="332656"/>
            <a:ext cx="8229600" cy="1143000"/>
          </a:xfrm>
          <a:noFill/>
          <a:ln/>
        </p:spPr>
        <p:txBody>
          <a:bodyPr lIns="90487" tIns="44450" rIns="90487" bIns="44450"/>
          <a:lstStyle/>
          <a:p>
            <a:r>
              <a:rPr lang="en-GB" dirty="0"/>
              <a:t>Safety terminology</a:t>
            </a:r>
          </a:p>
        </p:txBody>
      </p:sp>
      <p:sp>
        <p:nvSpPr>
          <p:cNvPr id="18443" name="Rectangle 11"/>
          <p:cNvSpPr>
            <a:spLocks noChangeArrowheads="1"/>
          </p:cNvSpPr>
          <p:nvPr/>
        </p:nvSpPr>
        <p:spPr bwMode="auto">
          <a:xfrm>
            <a:off x="533400" y="1676400"/>
            <a:ext cx="8229600" cy="4648200"/>
          </a:xfrm>
          <a:prstGeom prst="rect">
            <a:avLst/>
          </a:prstGeom>
          <a:solidFill>
            <a:srgbClr val="E0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8448" name="Object 16"/>
          <p:cNvGraphicFramePr>
            <a:graphicFrameLocks noChangeAspect="1"/>
          </p:cNvGraphicFramePr>
          <p:nvPr/>
        </p:nvGraphicFramePr>
        <p:xfrm>
          <a:off x="838200" y="1752600"/>
          <a:ext cx="7467600" cy="4467225"/>
        </p:xfrm>
        <a:graphic>
          <a:graphicData uri="http://schemas.openxmlformats.org/presentationml/2006/ole">
            <mc:AlternateContent xmlns:mc="http://schemas.openxmlformats.org/markup-compatibility/2006">
              <mc:Choice xmlns:v="urn:schemas-microsoft-com:vml" Requires="v">
                <p:oleObj spid="_x0000_s2050" name="Document" r:id="rId4" imgW="6525768" imgH="3904488" progId="Word.Document.8">
                  <p:embed/>
                </p:oleObj>
              </mc:Choice>
              <mc:Fallback>
                <p:oleObj name="Document" r:id="rId4" imgW="6525768" imgH="3904488"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752600"/>
                        <a:ext cx="7467600" cy="4467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92817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GB"/>
              <a:t>Safety achievement</a:t>
            </a:r>
          </a:p>
        </p:txBody>
      </p:sp>
      <p:sp>
        <p:nvSpPr>
          <p:cNvPr id="40963" name="Rectangle 3"/>
          <p:cNvSpPr>
            <a:spLocks noGrp="1" noChangeArrowheads="1"/>
          </p:cNvSpPr>
          <p:nvPr>
            <p:ph type="body" idx="1"/>
          </p:nvPr>
        </p:nvSpPr>
        <p:spPr/>
        <p:txBody>
          <a:bodyPr/>
          <a:lstStyle/>
          <a:p>
            <a:r>
              <a:rPr lang="en-GB" sz="2400"/>
              <a:t>Hazard avoidance</a:t>
            </a:r>
          </a:p>
          <a:p>
            <a:pPr lvl="1"/>
            <a:r>
              <a:rPr lang="en-GB" sz="2000"/>
              <a:t>The system is designed so that some classes of hazard simply cannot arise.     </a:t>
            </a:r>
          </a:p>
          <a:p>
            <a:r>
              <a:rPr lang="en-GB" sz="2400"/>
              <a:t>Hazard detection and removal</a:t>
            </a:r>
          </a:p>
          <a:p>
            <a:pPr lvl="1"/>
            <a:r>
              <a:rPr lang="en-GB" sz="2000"/>
              <a:t>The system is designed so that hazards are detected and removed before they result in an accident</a:t>
            </a:r>
          </a:p>
          <a:p>
            <a:r>
              <a:rPr lang="en-GB" sz="2400"/>
              <a:t>Damage limitation</a:t>
            </a:r>
          </a:p>
          <a:p>
            <a:pPr lvl="1"/>
            <a:r>
              <a:rPr lang="en-GB" sz="2000"/>
              <a:t>The system includes protection features that minimise the damage that may result from an accident</a:t>
            </a:r>
          </a:p>
        </p:txBody>
      </p:sp>
    </p:spTree>
    <p:extLst>
      <p:ext uri="{BB962C8B-B14F-4D97-AF65-F5344CB8AC3E}">
        <p14:creationId xmlns:p14="http://schemas.microsoft.com/office/powerpoint/2010/main" val="22843094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GB"/>
              <a:t>Normal accidents</a:t>
            </a:r>
          </a:p>
        </p:txBody>
      </p:sp>
      <p:sp>
        <p:nvSpPr>
          <p:cNvPr id="41987" name="Rectangle 3"/>
          <p:cNvSpPr>
            <a:spLocks noGrp="1" noChangeArrowheads="1"/>
          </p:cNvSpPr>
          <p:nvPr>
            <p:ph type="body" idx="1"/>
          </p:nvPr>
        </p:nvSpPr>
        <p:spPr/>
        <p:txBody>
          <a:bodyPr/>
          <a:lstStyle/>
          <a:p>
            <a:pPr>
              <a:lnSpc>
                <a:spcPct val="90000"/>
              </a:lnSpc>
            </a:pPr>
            <a:r>
              <a:rPr lang="en-GB" sz="2400"/>
              <a:t>Accidents in complex systems rarely have a single cause as these systems are designed to be resilient to a single point of failure</a:t>
            </a:r>
          </a:p>
          <a:p>
            <a:pPr lvl="1">
              <a:lnSpc>
                <a:spcPct val="90000"/>
              </a:lnSpc>
            </a:pPr>
            <a:r>
              <a:rPr lang="en-GB" sz="2000"/>
              <a:t>Designing systems so that a single point of failure does not cause an accident is a fundamental principle of safe systems design</a:t>
            </a:r>
          </a:p>
          <a:p>
            <a:pPr>
              <a:lnSpc>
                <a:spcPct val="90000"/>
              </a:lnSpc>
            </a:pPr>
            <a:r>
              <a:rPr lang="en-GB" sz="2400"/>
              <a:t>Almost all accidents are a result of combinations of malfunctions</a:t>
            </a:r>
          </a:p>
          <a:p>
            <a:pPr>
              <a:lnSpc>
                <a:spcPct val="90000"/>
              </a:lnSpc>
            </a:pPr>
            <a:r>
              <a:rPr lang="en-GB" sz="2400"/>
              <a:t>It is probably the case that anticipating all problem combinations, especially, in software controlled systems is impossible so achieving complete safety is impossible</a:t>
            </a:r>
          </a:p>
        </p:txBody>
      </p:sp>
    </p:spTree>
    <p:extLst>
      <p:ext uri="{BB962C8B-B14F-4D97-AF65-F5344CB8AC3E}">
        <p14:creationId xmlns:p14="http://schemas.microsoft.com/office/powerpoint/2010/main" val="33122572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GB"/>
              <a:t>Security</a:t>
            </a:r>
          </a:p>
        </p:txBody>
      </p:sp>
      <p:sp>
        <p:nvSpPr>
          <p:cNvPr id="43011" name="Rectangle 3"/>
          <p:cNvSpPr>
            <a:spLocks noGrp="1" noChangeArrowheads="1"/>
          </p:cNvSpPr>
          <p:nvPr>
            <p:ph type="body" idx="1"/>
          </p:nvPr>
        </p:nvSpPr>
        <p:spPr/>
        <p:txBody>
          <a:bodyPr/>
          <a:lstStyle/>
          <a:p>
            <a:pPr>
              <a:lnSpc>
                <a:spcPct val="90000"/>
              </a:lnSpc>
            </a:pPr>
            <a:r>
              <a:rPr lang="en-GB"/>
              <a:t>The security of a system is a system property that reflects the system’s ability to protect itself from accidental or deliberate external attack</a:t>
            </a:r>
          </a:p>
          <a:p>
            <a:pPr>
              <a:lnSpc>
                <a:spcPct val="90000"/>
              </a:lnSpc>
            </a:pPr>
            <a:r>
              <a:rPr lang="en-GB"/>
              <a:t>Security is becoming increasingly important as systems are networked so that external access to the system through the Internet is possible</a:t>
            </a:r>
          </a:p>
          <a:p>
            <a:pPr>
              <a:lnSpc>
                <a:spcPct val="90000"/>
              </a:lnSpc>
            </a:pPr>
            <a:r>
              <a:rPr lang="en-GB"/>
              <a:t>Security is an essential pre-requisite for availability, reliability and safety</a:t>
            </a:r>
          </a:p>
        </p:txBody>
      </p:sp>
    </p:spTree>
    <p:extLst>
      <p:ext uri="{BB962C8B-B14F-4D97-AF65-F5344CB8AC3E}">
        <p14:creationId xmlns:p14="http://schemas.microsoft.com/office/powerpoint/2010/main" val="39312948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t>Critical Systems</a:t>
            </a:r>
          </a:p>
        </p:txBody>
      </p:sp>
      <p:sp>
        <p:nvSpPr>
          <p:cNvPr id="87043" name="Rectangle 3"/>
          <p:cNvSpPr>
            <a:spLocks noGrp="1" noChangeArrowheads="1"/>
          </p:cNvSpPr>
          <p:nvPr>
            <p:ph type="body" idx="1"/>
          </p:nvPr>
        </p:nvSpPr>
        <p:spPr/>
        <p:txBody>
          <a:bodyPr/>
          <a:lstStyle/>
          <a:p>
            <a:r>
              <a:rPr lang="en-US" sz="2400"/>
              <a:t>Safety-critical systems</a:t>
            </a:r>
          </a:p>
          <a:p>
            <a:pPr lvl="1"/>
            <a:r>
              <a:rPr lang="en-US" sz="2000"/>
              <a:t>Failure results in loss of life, injury or damage to the environment;</a:t>
            </a:r>
          </a:p>
          <a:p>
            <a:pPr lvl="1"/>
            <a:r>
              <a:rPr lang="en-US" sz="2000"/>
              <a:t>Chemical plant protection system;</a:t>
            </a:r>
          </a:p>
          <a:p>
            <a:r>
              <a:rPr lang="en-US" sz="2400"/>
              <a:t>Mission-critical systems</a:t>
            </a:r>
          </a:p>
          <a:p>
            <a:pPr lvl="1"/>
            <a:r>
              <a:rPr lang="en-US" sz="2000"/>
              <a:t>Failure results in failure of some goal-directed activity;</a:t>
            </a:r>
          </a:p>
          <a:p>
            <a:pPr lvl="1"/>
            <a:r>
              <a:rPr lang="en-US" sz="2000"/>
              <a:t>Spacecraft navigation system;</a:t>
            </a:r>
          </a:p>
          <a:p>
            <a:r>
              <a:rPr lang="en-US" sz="2400"/>
              <a:t>Business-critical systems</a:t>
            </a:r>
          </a:p>
          <a:p>
            <a:pPr lvl="1"/>
            <a:r>
              <a:rPr lang="en-US" sz="2000"/>
              <a:t>Failure results in high economic losses;</a:t>
            </a:r>
          </a:p>
          <a:p>
            <a:pPr lvl="1"/>
            <a:r>
              <a:rPr lang="en-US" sz="2000"/>
              <a:t>Customer accounting system in a bank;</a:t>
            </a:r>
          </a:p>
        </p:txBody>
      </p:sp>
    </p:spTree>
    <p:extLst>
      <p:ext uri="{BB962C8B-B14F-4D97-AF65-F5344CB8AC3E}">
        <p14:creationId xmlns:p14="http://schemas.microsoft.com/office/powerpoint/2010/main" val="9170649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GB"/>
              <a:t>Fundamental security</a:t>
            </a:r>
          </a:p>
        </p:txBody>
      </p:sp>
      <p:sp>
        <p:nvSpPr>
          <p:cNvPr id="74755" name="Rectangle 3"/>
          <p:cNvSpPr>
            <a:spLocks noGrp="1" noChangeArrowheads="1"/>
          </p:cNvSpPr>
          <p:nvPr>
            <p:ph type="body" idx="1"/>
          </p:nvPr>
        </p:nvSpPr>
        <p:spPr/>
        <p:txBody>
          <a:bodyPr/>
          <a:lstStyle/>
          <a:p>
            <a:r>
              <a:rPr lang="en-GB"/>
              <a:t>If a system is a networked system and is insecure then statements about its reliability and its safety are unreliable</a:t>
            </a:r>
          </a:p>
          <a:p>
            <a:r>
              <a:rPr lang="en-GB"/>
              <a:t>These statements depend on the executing system and the developed system being the same. However, intrusion can change the executing system and/or its data</a:t>
            </a:r>
          </a:p>
          <a:p>
            <a:r>
              <a:rPr lang="en-GB"/>
              <a:t>Therefore, the reliability and safety assurance is no longer valid</a:t>
            </a:r>
          </a:p>
        </p:txBody>
      </p:sp>
    </p:spTree>
    <p:extLst>
      <p:ext uri="{BB962C8B-B14F-4D97-AF65-F5344CB8AC3E}">
        <p14:creationId xmlns:p14="http://schemas.microsoft.com/office/powerpoint/2010/main" val="40579030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332656"/>
            <a:ext cx="8229600" cy="1143000"/>
          </a:xfrm>
        </p:spPr>
        <p:txBody>
          <a:bodyPr/>
          <a:lstStyle/>
          <a:p>
            <a:r>
              <a:rPr lang="en-GB" dirty="0"/>
              <a:t>Security terminology</a:t>
            </a:r>
          </a:p>
        </p:txBody>
      </p:sp>
      <p:sp>
        <p:nvSpPr>
          <p:cNvPr id="35847" name="Rectangle 7"/>
          <p:cNvSpPr>
            <a:spLocks noChangeArrowheads="1"/>
          </p:cNvSpPr>
          <p:nvPr/>
        </p:nvSpPr>
        <p:spPr bwMode="auto">
          <a:xfrm>
            <a:off x="685800" y="1676400"/>
            <a:ext cx="8077200" cy="4419600"/>
          </a:xfrm>
          <a:prstGeom prst="rect">
            <a:avLst/>
          </a:prstGeom>
          <a:solidFill>
            <a:srgbClr val="E0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35848" name="Object 8"/>
          <p:cNvGraphicFramePr>
            <a:graphicFrameLocks noChangeAspect="1"/>
          </p:cNvGraphicFramePr>
          <p:nvPr/>
        </p:nvGraphicFramePr>
        <p:xfrm>
          <a:off x="1066800" y="1828800"/>
          <a:ext cx="7239000" cy="3989388"/>
        </p:xfrm>
        <a:graphic>
          <a:graphicData uri="http://schemas.openxmlformats.org/presentationml/2006/ole">
            <mc:AlternateContent xmlns:mc="http://schemas.openxmlformats.org/markup-compatibility/2006">
              <mc:Choice xmlns:v="urn:schemas-microsoft-com:vml" Requires="v">
                <p:oleObj spid="_x0000_s3074" name="Document" r:id="rId4" imgW="5641848" imgH="3108960" progId="Word.Document.8">
                  <p:embed/>
                </p:oleObj>
              </mc:Choice>
              <mc:Fallback>
                <p:oleObj name="Document" r:id="rId4" imgW="5641848" imgH="3108960"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828800"/>
                        <a:ext cx="7239000" cy="3989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177979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GB"/>
              <a:t>Damage from insecurity</a:t>
            </a:r>
          </a:p>
        </p:txBody>
      </p:sp>
      <p:sp>
        <p:nvSpPr>
          <p:cNvPr id="37891" name="Rectangle 3"/>
          <p:cNvSpPr>
            <a:spLocks noGrp="1" noChangeArrowheads="1"/>
          </p:cNvSpPr>
          <p:nvPr>
            <p:ph type="body" idx="1"/>
          </p:nvPr>
        </p:nvSpPr>
        <p:spPr/>
        <p:txBody>
          <a:bodyPr/>
          <a:lstStyle/>
          <a:p>
            <a:r>
              <a:rPr lang="en-GB" sz="2400"/>
              <a:t>Denial of service</a:t>
            </a:r>
          </a:p>
          <a:p>
            <a:pPr lvl="1"/>
            <a:r>
              <a:rPr lang="en-GB" sz="2000"/>
              <a:t>The system is forced into a state where normal services are unavailable or where service provision is significantly degraded</a:t>
            </a:r>
          </a:p>
          <a:p>
            <a:r>
              <a:rPr lang="en-GB" sz="2400"/>
              <a:t>Corruption of programs or data</a:t>
            </a:r>
          </a:p>
          <a:p>
            <a:pPr lvl="1"/>
            <a:r>
              <a:rPr lang="en-GB" sz="2000"/>
              <a:t>The programs or data in the system may be modified in an unauthorised way</a:t>
            </a:r>
          </a:p>
          <a:p>
            <a:r>
              <a:rPr lang="en-GB" sz="2400"/>
              <a:t>Disclosure of confidential information</a:t>
            </a:r>
          </a:p>
          <a:p>
            <a:pPr lvl="1"/>
            <a:r>
              <a:rPr lang="en-GB" sz="2000"/>
              <a:t>Information that is managed by the system may be exposed to people who are not authorised to read or use that information</a:t>
            </a:r>
          </a:p>
        </p:txBody>
      </p:sp>
    </p:spTree>
    <p:extLst>
      <p:ext uri="{BB962C8B-B14F-4D97-AF65-F5344CB8AC3E}">
        <p14:creationId xmlns:p14="http://schemas.microsoft.com/office/powerpoint/2010/main" val="3621926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noFill/>
        </p:spPr>
        <p:txBody>
          <a:bodyPr/>
          <a:lstStyle/>
          <a:p>
            <a:r>
              <a:rPr lang="en-GB"/>
              <a:t>Security assurance</a:t>
            </a:r>
          </a:p>
        </p:txBody>
      </p:sp>
      <p:sp>
        <p:nvSpPr>
          <p:cNvPr id="36867" name="Rectangle 3"/>
          <p:cNvSpPr>
            <a:spLocks noGrp="1" noChangeArrowheads="1"/>
          </p:cNvSpPr>
          <p:nvPr>
            <p:ph type="body" idx="1"/>
          </p:nvPr>
        </p:nvSpPr>
        <p:spPr/>
        <p:txBody>
          <a:bodyPr/>
          <a:lstStyle/>
          <a:p>
            <a:pPr>
              <a:lnSpc>
                <a:spcPct val="90000"/>
              </a:lnSpc>
            </a:pPr>
            <a:r>
              <a:rPr lang="en-GB" sz="2400"/>
              <a:t>Vulnerability avoidance</a:t>
            </a:r>
          </a:p>
          <a:p>
            <a:pPr lvl="1">
              <a:lnSpc>
                <a:spcPct val="90000"/>
              </a:lnSpc>
            </a:pPr>
            <a:r>
              <a:rPr lang="en-GB" sz="2000"/>
              <a:t>The system is designed so that vulnerabilities do not occur. For example, if there is no external network connection then external attack is impossible</a:t>
            </a:r>
          </a:p>
          <a:p>
            <a:pPr>
              <a:lnSpc>
                <a:spcPct val="90000"/>
              </a:lnSpc>
            </a:pPr>
            <a:r>
              <a:rPr lang="en-GB" sz="2400"/>
              <a:t>Attack detection and elimination</a:t>
            </a:r>
          </a:p>
          <a:p>
            <a:pPr lvl="1">
              <a:lnSpc>
                <a:spcPct val="90000"/>
              </a:lnSpc>
            </a:pPr>
            <a:r>
              <a:rPr lang="en-GB" sz="2000"/>
              <a:t>The system is designed so that attacks on vulnerabilities are detected and neutralised before they result in an exposure. For example, virus checkers find and remove viruses before they infect a system</a:t>
            </a:r>
          </a:p>
          <a:p>
            <a:pPr>
              <a:lnSpc>
                <a:spcPct val="90000"/>
              </a:lnSpc>
            </a:pPr>
            <a:r>
              <a:rPr lang="en-GB" sz="2400"/>
              <a:t>Exposure limitation</a:t>
            </a:r>
          </a:p>
          <a:p>
            <a:pPr lvl="1">
              <a:lnSpc>
                <a:spcPct val="90000"/>
              </a:lnSpc>
            </a:pPr>
            <a:r>
              <a:rPr lang="en-GB" sz="2000"/>
              <a:t>The system is designed so that the adverse consequences of a successful attack are minimised. For example, a backup policy allows damaged information to be restored</a:t>
            </a:r>
          </a:p>
        </p:txBody>
      </p:sp>
    </p:spTree>
    <p:extLst>
      <p:ext uri="{BB962C8B-B14F-4D97-AF65-F5344CB8AC3E}">
        <p14:creationId xmlns:p14="http://schemas.microsoft.com/office/powerpoint/2010/main" val="2500930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487" tIns="44450" rIns="90487" bIns="44450"/>
          <a:lstStyle/>
          <a:p>
            <a:r>
              <a:rPr lang="en-GB"/>
              <a:t>Key points</a:t>
            </a:r>
          </a:p>
        </p:txBody>
      </p:sp>
      <p:sp>
        <p:nvSpPr>
          <p:cNvPr id="7171" name="Rectangle 3"/>
          <p:cNvSpPr>
            <a:spLocks noGrp="1" noChangeArrowheads="1"/>
          </p:cNvSpPr>
          <p:nvPr>
            <p:ph type="body" idx="1"/>
          </p:nvPr>
        </p:nvSpPr>
        <p:spPr>
          <a:noFill/>
          <a:ln/>
        </p:spPr>
        <p:txBody>
          <a:bodyPr lIns="90487" tIns="44450" rIns="90487" bIns="44450"/>
          <a:lstStyle/>
          <a:p>
            <a:pPr>
              <a:lnSpc>
                <a:spcPct val="90000"/>
              </a:lnSpc>
            </a:pPr>
            <a:r>
              <a:rPr lang="en-GB" sz="2400"/>
              <a:t>A critical system is a system where failure can lead to high economic loss, physical damage or threats to life.</a:t>
            </a:r>
          </a:p>
          <a:p>
            <a:pPr>
              <a:lnSpc>
                <a:spcPct val="90000"/>
              </a:lnSpc>
            </a:pPr>
            <a:r>
              <a:rPr lang="en-GB" sz="2400"/>
              <a:t>The dependability in a system reflects the user’s trust in that system</a:t>
            </a:r>
          </a:p>
          <a:p>
            <a:pPr>
              <a:lnSpc>
                <a:spcPct val="90000"/>
              </a:lnSpc>
            </a:pPr>
            <a:r>
              <a:rPr lang="en-GB" sz="2400"/>
              <a:t>The availability of a system is the probability that it will be available to deliver services when requested</a:t>
            </a:r>
          </a:p>
          <a:p>
            <a:pPr>
              <a:lnSpc>
                <a:spcPct val="90000"/>
              </a:lnSpc>
            </a:pPr>
            <a:r>
              <a:rPr lang="en-GB" sz="2400"/>
              <a:t>The reliability of a system is the probability that system services will be delivered as specified</a:t>
            </a:r>
          </a:p>
          <a:p>
            <a:pPr>
              <a:lnSpc>
                <a:spcPct val="90000"/>
              </a:lnSpc>
            </a:pPr>
            <a:r>
              <a:rPr lang="en-GB" sz="2400"/>
              <a:t>Reliability and availability are generally seen as necessary but not sufficient conditions for safety and security</a:t>
            </a:r>
          </a:p>
        </p:txBody>
      </p:sp>
    </p:spTree>
    <p:extLst>
      <p:ext uri="{BB962C8B-B14F-4D97-AF65-F5344CB8AC3E}">
        <p14:creationId xmlns:p14="http://schemas.microsoft.com/office/powerpoint/2010/main" val="230534726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GB"/>
              <a:t>Key points</a:t>
            </a:r>
          </a:p>
        </p:txBody>
      </p:sp>
      <p:sp>
        <p:nvSpPr>
          <p:cNvPr id="47107" name="Rectangle 3"/>
          <p:cNvSpPr>
            <a:spLocks noGrp="1" noChangeArrowheads="1"/>
          </p:cNvSpPr>
          <p:nvPr>
            <p:ph type="body" idx="1"/>
          </p:nvPr>
        </p:nvSpPr>
        <p:spPr/>
        <p:txBody>
          <a:bodyPr/>
          <a:lstStyle/>
          <a:p>
            <a:pPr>
              <a:lnSpc>
                <a:spcPct val="90000"/>
              </a:lnSpc>
            </a:pPr>
            <a:r>
              <a:rPr lang="en-GB" sz="2400"/>
              <a:t>Reliability is related to the probability of an error occurring in operational use. A system with known faults may be reliable</a:t>
            </a:r>
          </a:p>
          <a:p>
            <a:pPr>
              <a:lnSpc>
                <a:spcPct val="90000"/>
              </a:lnSpc>
            </a:pPr>
            <a:r>
              <a:rPr lang="en-GB" sz="2400"/>
              <a:t>Safety is a system attribute that reflects the system’s ability to operate without threatening people or the environment</a:t>
            </a:r>
          </a:p>
          <a:p>
            <a:pPr>
              <a:lnSpc>
                <a:spcPct val="90000"/>
              </a:lnSpc>
            </a:pPr>
            <a:r>
              <a:rPr lang="en-GB" sz="2400"/>
              <a:t>Security is a system attribute that reflects the system’s ability to protect itself from external attack</a:t>
            </a:r>
          </a:p>
          <a:p>
            <a:pPr>
              <a:lnSpc>
                <a:spcPct val="90000"/>
              </a:lnSpc>
            </a:pPr>
            <a:r>
              <a:rPr lang="en-GB" sz="2400"/>
              <a:t>Dependability improvement requires a socio-technical approach to design where you consider the humans as well as the hardware and software</a:t>
            </a:r>
          </a:p>
        </p:txBody>
      </p:sp>
    </p:spTree>
    <p:extLst>
      <p:ext uri="{BB962C8B-B14F-4D97-AF65-F5344CB8AC3E}">
        <p14:creationId xmlns:p14="http://schemas.microsoft.com/office/powerpoint/2010/main" val="2076677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GB"/>
              <a:t>System dependability</a:t>
            </a:r>
          </a:p>
        </p:txBody>
      </p:sp>
      <p:sp>
        <p:nvSpPr>
          <p:cNvPr id="26627" name="Rectangle 3"/>
          <p:cNvSpPr>
            <a:spLocks noGrp="1" noChangeArrowheads="1"/>
          </p:cNvSpPr>
          <p:nvPr>
            <p:ph type="body" idx="1"/>
          </p:nvPr>
        </p:nvSpPr>
        <p:spPr/>
        <p:txBody>
          <a:bodyPr/>
          <a:lstStyle/>
          <a:p>
            <a:r>
              <a:rPr lang="en-GB" sz="2400"/>
              <a:t>For critical systems, it is usually the case that the most important system property is the dependability of the system.</a:t>
            </a:r>
          </a:p>
          <a:p>
            <a:r>
              <a:rPr lang="en-GB" sz="2400"/>
              <a:t>The dependability of a system reflects the user’s degree of trust in that system. It reflects the extent of the user’s confidence that it will operate as users expect and that it will not ‘fail’ in normal use.</a:t>
            </a:r>
          </a:p>
          <a:p>
            <a:r>
              <a:rPr lang="en-GB" sz="2400"/>
              <a:t>Usefulness and trustworthiness are not the same thing. A system does not have to be trusted to be useful.</a:t>
            </a:r>
          </a:p>
        </p:txBody>
      </p:sp>
    </p:spTree>
    <p:extLst>
      <p:ext uri="{BB962C8B-B14F-4D97-AF65-F5344CB8AC3E}">
        <p14:creationId xmlns:p14="http://schemas.microsoft.com/office/powerpoint/2010/main" val="1212037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t>Importance of dependability</a:t>
            </a:r>
          </a:p>
        </p:txBody>
      </p:sp>
      <p:sp>
        <p:nvSpPr>
          <p:cNvPr id="88067" name="Rectangle 3"/>
          <p:cNvSpPr>
            <a:spLocks noGrp="1" noChangeArrowheads="1"/>
          </p:cNvSpPr>
          <p:nvPr>
            <p:ph type="body" idx="1"/>
          </p:nvPr>
        </p:nvSpPr>
        <p:spPr/>
        <p:txBody>
          <a:bodyPr/>
          <a:lstStyle/>
          <a:p>
            <a:r>
              <a:rPr lang="en-US"/>
              <a:t>Systems that are not dependable and are unreliable, unsafe or insecure may be rejected by their users.</a:t>
            </a:r>
          </a:p>
          <a:p>
            <a:r>
              <a:rPr lang="en-US"/>
              <a:t>The costs of system failure may be very high.</a:t>
            </a:r>
          </a:p>
          <a:p>
            <a:r>
              <a:rPr lang="en-US"/>
              <a:t>Undependable systems may cause information loss with a high consequent recovery cost.</a:t>
            </a:r>
          </a:p>
        </p:txBody>
      </p:sp>
    </p:spTree>
    <p:extLst>
      <p:ext uri="{BB962C8B-B14F-4D97-AF65-F5344CB8AC3E}">
        <p14:creationId xmlns:p14="http://schemas.microsoft.com/office/powerpoint/2010/main" val="458677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1026"/>
          <p:cNvSpPr>
            <a:spLocks noGrp="1" noChangeArrowheads="1"/>
          </p:cNvSpPr>
          <p:nvPr>
            <p:ph type="title"/>
          </p:nvPr>
        </p:nvSpPr>
        <p:spPr>
          <a:xfrm>
            <a:off x="228600" y="306388"/>
            <a:ext cx="8686800" cy="917575"/>
          </a:xfrm>
        </p:spPr>
        <p:txBody>
          <a:bodyPr/>
          <a:lstStyle/>
          <a:p>
            <a:r>
              <a:rPr lang="en-US" sz="3600"/>
              <a:t>Development methods for critical systems</a:t>
            </a:r>
            <a:endParaRPr lang="en-US"/>
          </a:p>
        </p:txBody>
      </p:sp>
      <p:sp>
        <p:nvSpPr>
          <p:cNvPr id="98307" name="Rectangle 1027"/>
          <p:cNvSpPr>
            <a:spLocks noGrp="1" noChangeArrowheads="1"/>
          </p:cNvSpPr>
          <p:nvPr>
            <p:ph type="body" idx="1"/>
          </p:nvPr>
        </p:nvSpPr>
        <p:spPr/>
        <p:txBody>
          <a:bodyPr/>
          <a:lstStyle/>
          <a:p>
            <a:r>
              <a:rPr lang="en-US"/>
              <a:t>The costs of critical system failure are so high that development methods may be used that are not cost-effective for other types of system.</a:t>
            </a:r>
          </a:p>
          <a:p>
            <a:r>
              <a:rPr lang="en-US"/>
              <a:t>Examples of development methods</a:t>
            </a:r>
          </a:p>
          <a:p>
            <a:pPr lvl="1"/>
            <a:r>
              <a:rPr lang="en-US"/>
              <a:t>Formal methods of software development</a:t>
            </a:r>
          </a:p>
          <a:p>
            <a:pPr lvl="1"/>
            <a:r>
              <a:rPr lang="en-US"/>
              <a:t>Static analysis</a:t>
            </a:r>
          </a:p>
          <a:p>
            <a:pPr lvl="1"/>
            <a:r>
              <a:rPr lang="en-US"/>
              <a:t>External quality assurance</a:t>
            </a:r>
          </a:p>
        </p:txBody>
      </p:sp>
    </p:spTree>
    <p:extLst>
      <p:ext uri="{BB962C8B-B14F-4D97-AF65-F5344CB8AC3E}">
        <p14:creationId xmlns:p14="http://schemas.microsoft.com/office/powerpoint/2010/main" val="4082215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1026"/>
          <p:cNvSpPr>
            <a:spLocks noGrp="1" noChangeArrowheads="1"/>
          </p:cNvSpPr>
          <p:nvPr>
            <p:ph type="title"/>
          </p:nvPr>
        </p:nvSpPr>
        <p:spPr/>
        <p:txBody>
          <a:bodyPr/>
          <a:lstStyle/>
          <a:p>
            <a:r>
              <a:rPr lang="en-US"/>
              <a:t>Socio-technical critical systems</a:t>
            </a:r>
          </a:p>
        </p:txBody>
      </p:sp>
      <p:sp>
        <p:nvSpPr>
          <p:cNvPr id="99331" name="Rectangle 1027"/>
          <p:cNvSpPr>
            <a:spLocks noGrp="1" noChangeArrowheads="1"/>
          </p:cNvSpPr>
          <p:nvPr>
            <p:ph type="body" idx="1"/>
          </p:nvPr>
        </p:nvSpPr>
        <p:spPr/>
        <p:txBody>
          <a:bodyPr/>
          <a:lstStyle/>
          <a:p>
            <a:pPr>
              <a:lnSpc>
                <a:spcPct val="90000"/>
              </a:lnSpc>
            </a:pPr>
            <a:r>
              <a:rPr lang="en-US"/>
              <a:t>Hardware failure</a:t>
            </a:r>
          </a:p>
          <a:p>
            <a:pPr lvl="1">
              <a:lnSpc>
                <a:spcPct val="90000"/>
              </a:lnSpc>
            </a:pPr>
            <a:r>
              <a:rPr lang="en-US"/>
              <a:t>Hardware fails because of design and manufacturing errors or because components have reached the end of their natural life.</a:t>
            </a:r>
          </a:p>
          <a:p>
            <a:pPr>
              <a:lnSpc>
                <a:spcPct val="90000"/>
              </a:lnSpc>
            </a:pPr>
            <a:r>
              <a:rPr lang="en-US"/>
              <a:t>Software failure</a:t>
            </a:r>
          </a:p>
          <a:p>
            <a:pPr lvl="1">
              <a:lnSpc>
                <a:spcPct val="90000"/>
              </a:lnSpc>
            </a:pPr>
            <a:r>
              <a:rPr lang="en-US"/>
              <a:t>Software fails due to errors in its specification, design or implementation.</a:t>
            </a:r>
          </a:p>
          <a:p>
            <a:pPr>
              <a:lnSpc>
                <a:spcPct val="90000"/>
              </a:lnSpc>
            </a:pPr>
            <a:r>
              <a:rPr lang="en-US"/>
              <a:t>Operational failure</a:t>
            </a:r>
          </a:p>
          <a:p>
            <a:pPr lvl="1">
              <a:lnSpc>
                <a:spcPct val="90000"/>
              </a:lnSpc>
            </a:pPr>
            <a:r>
              <a:rPr lang="en-US"/>
              <a:t>Human operators make mistakes. Now perhaps the largest single cause of system failures.</a:t>
            </a:r>
          </a:p>
        </p:txBody>
      </p:sp>
    </p:spTree>
    <p:extLst>
      <p:ext uri="{BB962C8B-B14F-4D97-AF65-F5344CB8AC3E}">
        <p14:creationId xmlns:p14="http://schemas.microsoft.com/office/powerpoint/2010/main" val="1606596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sz="3600"/>
              <a:t>A software-controlled insulin pump</a:t>
            </a:r>
            <a:endParaRPr lang="en-US"/>
          </a:p>
        </p:txBody>
      </p:sp>
      <p:sp>
        <p:nvSpPr>
          <p:cNvPr id="90115" name="Rectangle 3"/>
          <p:cNvSpPr>
            <a:spLocks noGrp="1" noChangeArrowheads="1"/>
          </p:cNvSpPr>
          <p:nvPr>
            <p:ph type="body" idx="1"/>
          </p:nvPr>
        </p:nvSpPr>
        <p:spPr/>
        <p:txBody>
          <a:bodyPr/>
          <a:lstStyle/>
          <a:p>
            <a:r>
              <a:rPr lang="en-US"/>
              <a:t>Used by diabetics to simulate the function of the pancreas which manufactures insulin, an essential hormone that metabolises blood glucose.</a:t>
            </a:r>
          </a:p>
          <a:p>
            <a:r>
              <a:rPr lang="en-US"/>
              <a:t>Measures blood glucose (sugar) using a micro-sensor and computes the insulin dose required to metabolise the glucose.</a:t>
            </a:r>
          </a:p>
        </p:txBody>
      </p:sp>
    </p:spTree>
    <p:extLst>
      <p:ext uri="{BB962C8B-B14F-4D97-AF65-F5344CB8AC3E}">
        <p14:creationId xmlns:p14="http://schemas.microsoft.com/office/powerpoint/2010/main" val="103769661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2263</Words>
  <Application>Microsoft Office PowerPoint</Application>
  <PresentationFormat>On-screen Show (4:3)</PresentationFormat>
  <Paragraphs>207</Paragraphs>
  <Slides>45</Slides>
  <Notes>30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Flow</vt:lpstr>
      <vt:lpstr>Microsoft Word Document</vt:lpstr>
      <vt:lpstr>Critical Systems</vt:lpstr>
      <vt:lpstr>Objectives</vt:lpstr>
      <vt:lpstr>Topics covered</vt:lpstr>
      <vt:lpstr>Critical Systems</vt:lpstr>
      <vt:lpstr>System dependability</vt:lpstr>
      <vt:lpstr>Importance of dependability</vt:lpstr>
      <vt:lpstr>Development methods for critical systems</vt:lpstr>
      <vt:lpstr>Socio-technical critical systems</vt:lpstr>
      <vt:lpstr>A software-controlled insulin pump</vt:lpstr>
      <vt:lpstr>Insulin pump organisation</vt:lpstr>
      <vt:lpstr>Insulin pump data-flow</vt:lpstr>
      <vt:lpstr>Dependability requirements</vt:lpstr>
      <vt:lpstr>Dependability</vt:lpstr>
      <vt:lpstr>Dimensions of dependability</vt:lpstr>
      <vt:lpstr>Other dependability properties</vt:lpstr>
      <vt:lpstr>Maintainability</vt:lpstr>
      <vt:lpstr>Survivability</vt:lpstr>
      <vt:lpstr>Dependability vs performance</vt:lpstr>
      <vt:lpstr>Dependability costs</vt:lpstr>
      <vt:lpstr>Costs of increasing dependability</vt:lpstr>
      <vt:lpstr>Dependability economics</vt:lpstr>
      <vt:lpstr>Availability and reliability</vt:lpstr>
      <vt:lpstr>Availability and reliability</vt:lpstr>
      <vt:lpstr>Reliability terminology</vt:lpstr>
      <vt:lpstr>Faults and failures</vt:lpstr>
      <vt:lpstr>Perceptions of reliability</vt:lpstr>
      <vt:lpstr>Reliability achievement</vt:lpstr>
      <vt:lpstr>Reliability modelling</vt:lpstr>
      <vt:lpstr>Input/output mapping</vt:lpstr>
      <vt:lpstr>Reliability perception</vt:lpstr>
      <vt:lpstr>Reliability improvement</vt:lpstr>
      <vt:lpstr>Safety</vt:lpstr>
      <vt:lpstr>Safety criticality</vt:lpstr>
      <vt:lpstr>Safety and reliability</vt:lpstr>
      <vt:lpstr>Unsafe reliable systems</vt:lpstr>
      <vt:lpstr>Safety terminology</vt:lpstr>
      <vt:lpstr>Safety achievement</vt:lpstr>
      <vt:lpstr>Normal accidents</vt:lpstr>
      <vt:lpstr>Security</vt:lpstr>
      <vt:lpstr>Fundamental security</vt:lpstr>
      <vt:lpstr>Security terminology</vt:lpstr>
      <vt:lpstr>Damage from insecurity</vt:lpstr>
      <vt:lpstr>Security assurance</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Critical Systems</dc:title>
  <dc:creator>USER</dc:creator>
  <cp:lastModifiedBy>USER</cp:lastModifiedBy>
  <cp:revision>1</cp:revision>
  <dcterms:created xsi:type="dcterms:W3CDTF">2011-12-04T06:29:27Z</dcterms:created>
  <dcterms:modified xsi:type="dcterms:W3CDTF">2011-12-04T06:32:07Z</dcterms:modified>
</cp:coreProperties>
</file>