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4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E10707-A3E0-4BBA-A8AF-D66518435F26}"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162C4D-6A82-4816-AC8A-38E2801405D0}" type="slidenum">
              <a:rPr lang="bg-BG" smtClean="0"/>
              <a:t>‹#›</a:t>
            </a:fld>
            <a:endParaRPr lang="bg-BG"/>
          </a:p>
        </p:txBody>
      </p:sp>
    </p:spTree>
    <p:extLst>
      <p:ext uri="{BB962C8B-B14F-4D97-AF65-F5344CB8AC3E}">
        <p14:creationId xmlns:p14="http://schemas.microsoft.com/office/powerpoint/2010/main" val="2153315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ChangeArrowheads="1" noTextEdit="1"/>
          </p:cNvSpPr>
          <p:nvPr>
            <p:ph type="sldImg"/>
          </p:nvPr>
        </p:nvSpPr>
        <p:spPr>
          <a:ln/>
        </p:spPr>
      </p:sp>
      <p:sp>
        <p:nvSpPr>
          <p:cNvPr id="149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ChangeArrowheads="1" noTextEdit="1"/>
          </p:cNvSpPr>
          <p:nvPr>
            <p:ph type="sldImg"/>
          </p:nvPr>
        </p:nvSpPr>
        <p:spPr>
          <a:ln/>
        </p:spPr>
      </p:sp>
      <p:sp>
        <p:nvSpPr>
          <p:cNvPr id="152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noTextEdit="1"/>
          </p:cNvSpPr>
          <p:nvPr>
            <p:ph type="sldImg"/>
          </p:nvPr>
        </p:nvSpPr>
        <p:spPr>
          <a:ln/>
        </p:spPr>
      </p:sp>
      <p:sp>
        <p:nvSpPr>
          <p:cNvPr id="153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ln/>
        </p:spPr>
        <p:txBody>
          <a:bodyPr/>
          <a:lstStyle/>
          <a:p>
            <a:endParaRPr lang="en-US"/>
          </a:p>
        </p:txBody>
      </p:sp>
      <p:sp>
        <p:nvSpPr>
          <p:cNvPr id="43011" name="Rectangle 3"/>
          <p:cNvSpPr>
            <a:spLocks noChangeArrowheads="1" noTextEdit="1"/>
          </p:cNvSpPr>
          <p:nvPr>
            <p:ph type="sldImg"/>
          </p:nvPr>
        </p:nvSpPr>
        <p:spPr>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noTextEdit="1"/>
          </p:cNvSpPr>
          <p:nvPr>
            <p:ph type="sldImg"/>
          </p:nvPr>
        </p:nvSpPr>
        <p:spPr>
          <a:ln/>
        </p:spPr>
      </p:sp>
      <p:sp>
        <p:nvSpPr>
          <p:cNvPr id="154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ph type="body" idx="1"/>
          </p:nvPr>
        </p:nvSpPr>
        <p:spPr bwMode="auto">
          <a:xfrm>
            <a:off x="827690" y="4345781"/>
            <a:ext cx="5202621" cy="38576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31075" name="Rectangle 3"/>
          <p:cNvSpPr>
            <a:spLocks noChangeArrowheads="1"/>
          </p:cNvSpPr>
          <p:nvPr>
            <p:ph type="sldImg"/>
          </p:nvPr>
        </p:nvSpPr>
        <p:spPr bwMode="auto">
          <a:xfrm>
            <a:off x="1293813" y="798513"/>
            <a:ext cx="4270375" cy="3201987"/>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noTextEdit="1"/>
          </p:cNvSpPr>
          <p:nvPr>
            <p:ph type="sldImg"/>
          </p:nvPr>
        </p:nvSpPr>
        <p:spPr>
          <a:ln/>
        </p:spPr>
      </p:sp>
      <p:sp>
        <p:nvSpPr>
          <p:cNvPr id="155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ln/>
        </p:spPr>
        <p:txBody>
          <a:bodyPr/>
          <a:lstStyle/>
          <a:p>
            <a:endParaRPr lang="en-US"/>
          </a:p>
        </p:txBody>
      </p:sp>
      <p:sp>
        <p:nvSpPr>
          <p:cNvPr id="14339" name="Rectangle 3"/>
          <p:cNvSpPr>
            <a:spLocks noChangeArrowheads="1" noTextEdit="1"/>
          </p:cNvSpPr>
          <p:nvPr>
            <p:ph type="sldImg"/>
          </p:nvPr>
        </p:nvSpPr>
        <p:spPr>
          <a:ln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ln/>
        </p:spPr>
        <p:txBody>
          <a:bodyPr/>
          <a:lstStyle/>
          <a:p>
            <a:endParaRPr lang="en-US"/>
          </a:p>
        </p:txBody>
      </p:sp>
      <p:sp>
        <p:nvSpPr>
          <p:cNvPr id="60419" name="Rectangle 3"/>
          <p:cNvSpPr>
            <a:spLocks noChangeArrowheads="1" noTextEdit="1"/>
          </p:cNvSpPr>
          <p:nvPr>
            <p:ph type="sldImg"/>
          </p:nvPr>
        </p:nvSpPr>
        <p:spPr>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noTextEdit="1"/>
          </p:cNvSpPr>
          <p:nvPr>
            <p:ph type="sldImg"/>
          </p:nvPr>
        </p:nvSpPr>
        <p:spPr>
          <a:ln/>
        </p:spPr>
      </p:sp>
      <p:sp>
        <p:nvSpPr>
          <p:cNvPr id="157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ln/>
        </p:spPr>
        <p:txBody>
          <a:bodyPr/>
          <a:lstStyle/>
          <a:p>
            <a:endParaRPr lang="en-US"/>
          </a:p>
        </p:txBody>
      </p:sp>
      <p:sp>
        <p:nvSpPr>
          <p:cNvPr id="63491" name="Rectangle 3"/>
          <p:cNvSpPr>
            <a:spLocks noChangeArrowheads="1" noTextEdit="1"/>
          </p:cNvSpPr>
          <p:nvPr>
            <p:ph type="sldImg"/>
          </p:nvPr>
        </p:nvSpPr>
        <p:spPr>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ChangeArrowheads="1" noTextEdit="1"/>
          </p:cNvSpPr>
          <p:nvPr>
            <p:ph type="sldImg"/>
          </p:nvPr>
        </p:nvSpPr>
        <p:spPr>
          <a:ln cap="flat"/>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noTextEdit="1"/>
          </p:cNvSpPr>
          <p:nvPr>
            <p:ph type="sldImg"/>
          </p:nvPr>
        </p:nvSpPr>
        <p:spPr>
          <a:ln/>
        </p:spPr>
      </p:sp>
      <p:sp>
        <p:nvSpPr>
          <p:cNvPr id="159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ln/>
        </p:spPr>
        <p:txBody>
          <a:bodyPr/>
          <a:lstStyle/>
          <a:p>
            <a:endParaRPr lang="en-US"/>
          </a:p>
        </p:txBody>
      </p:sp>
      <p:sp>
        <p:nvSpPr>
          <p:cNvPr id="67587" name="Rectangle 3"/>
          <p:cNvSpPr>
            <a:spLocks noChangeArrowheads="1" noTextEdit="1"/>
          </p:cNvSpPr>
          <p:nvPr>
            <p:ph type="sldImg"/>
          </p:nvPr>
        </p:nvSpPr>
        <p:spPr>
          <a:ln cap="flat"/>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ln/>
        </p:spPr>
        <p:txBody>
          <a:bodyPr/>
          <a:lstStyle/>
          <a:p>
            <a:endParaRPr lang="en-US"/>
          </a:p>
        </p:txBody>
      </p:sp>
      <p:sp>
        <p:nvSpPr>
          <p:cNvPr id="69635" name="Rectangle 3"/>
          <p:cNvSpPr>
            <a:spLocks noChangeArrowheads="1" noTextEdit="1"/>
          </p:cNvSpPr>
          <p:nvPr>
            <p:ph type="sldImg"/>
          </p:nvPr>
        </p:nvSpPr>
        <p:spPr>
          <a:ln cap="fla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ln/>
        </p:spPr>
        <p:txBody>
          <a:bodyPr/>
          <a:lstStyle/>
          <a:p>
            <a:endParaRPr lang="en-US"/>
          </a:p>
        </p:txBody>
      </p:sp>
      <p:sp>
        <p:nvSpPr>
          <p:cNvPr id="71683" name="Rectangle 3"/>
          <p:cNvSpPr>
            <a:spLocks noChangeArrowheads="1" noTextEdit="1"/>
          </p:cNvSpPr>
          <p:nvPr>
            <p:ph type="sldImg"/>
          </p:nvPr>
        </p:nvSpPr>
        <p:spPr>
          <a:ln cap="flat"/>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ln/>
        </p:spPr>
        <p:txBody>
          <a:bodyPr/>
          <a:lstStyle/>
          <a:p>
            <a:endParaRPr lang="en-US"/>
          </a:p>
        </p:txBody>
      </p:sp>
      <p:sp>
        <p:nvSpPr>
          <p:cNvPr id="88067" name="Rectangle 3"/>
          <p:cNvSpPr>
            <a:spLocks noChangeArrowheads="1" noTextEdit="1"/>
          </p:cNvSpPr>
          <p:nvPr>
            <p:ph type="sldImg"/>
          </p:nvPr>
        </p:nvSpPr>
        <p:spPr>
          <a:ln cap="flat"/>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1"/>
          </p:nvPr>
        </p:nvSpPr>
        <p:spPr>
          <a:ln/>
        </p:spPr>
        <p:txBody>
          <a:bodyPr/>
          <a:lstStyle/>
          <a:p>
            <a:endParaRPr lang="en-US"/>
          </a:p>
        </p:txBody>
      </p:sp>
      <p:sp>
        <p:nvSpPr>
          <p:cNvPr id="90115" name="Rectangle 3"/>
          <p:cNvSpPr>
            <a:spLocks noChangeArrowheads="1" noTextEdit="1"/>
          </p:cNvSpPr>
          <p:nvPr>
            <p:ph type="sldImg"/>
          </p:nvPr>
        </p:nvSpPr>
        <p:spPr>
          <a:ln cap="fla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ln/>
        </p:spPr>
        <p:txBody>
          <a:bodyPr/>
          <a:lstStyle/>
          <a:p>
            <a:endParaRPr lang="en-US"/>
          </a:p>
        </p:txBody>
      </p:sp>
      <p:sp>
        <p:nvSpPr>
          <p:cNvPr id="77827" name="Rectangle 3"/>
          <p:cNvSpPr>
            <a:spLocks noChangeArrowheads="1" noTextEdit="1"/>
          </p:cNvSpPr>
          <p:nvPr>
            <p:ph type="sldImg"/>
          </p:nvPr>
        </p:nvSpPr>
        <p:spPr>
          <a:ln cap="flat"/>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ChangeArrowheads="1" noTextEdit="1"/>
          </p:cNvSpPr>
          <p:nvPr>
            <p:ph type="sldImg"/>
          </p:nvPr>
        </p:nvSpPr>
        <p:spPr>
          <a:ln/>
        </p:spPr>
      </p:sp>
      <p:sp>
        <p:nvSpPr>
          <p:cNvPr id="143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noTextEdit="1"/>
          </p:cNvSpPr>
          <p:nvPr>
            <p:ph type="sldImg"/>
          </p:nvPr>
        </p:nvSpPr>
        <p:spPr>
          <a:ln/>
        </p:spPr>
      </p:sp>
      <p:sp>
        <p:nvSpPr>
          <p:cNvPr id="145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noTextEdit="1"/>
          </p:cNvSpPr>
          <p:nvPr>
            <p:ph type="sldImg"/>
          </p:nvPr>
        </p:nvSpPr>
        <p:spPr>
          <a:ln/>
        </p:spPr>
      </p:sp>
      <p:sp>
        <p:nvSpPr>
          <p:cNvPr id="147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12/4/2011</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Object-oriented </a:t>
            </a:r>
            <a:r>
              <a:rPr lang="en-GB" dirty="0" smtClean="0"/>
              <a:t>Design</a:t>
            </a:r>
            <a:endParaRPr lang="bg-BG" dirty="0"/>
          </a:p>
        </p:txBody>
      </p:sp>
      <p:sp>
        <p:nvSpPr>
          <p:cNvPr id="3" name="Subtitle 2"/>
          <p:cNvSpPr>
            <a:spLocks noGrp="1"/>
          </p:cNvSpPr>
          <p:nvPr>
            <p:ph type="subTitle" idx="1"/>
          </p:nvPr>
        </p:nvSpPr>
        <p:spPr/>
        <p:txBody>
          <a:bodyPr/>
          <a:lstStyle/>
          <a:p>
            <a:r>
              <a:rPr lang="en-US" dirty="0" smtClean="0"/>
              <a:t>Lab 12</a:t>
            </a:r>
            <a:endParaRPr lang="bg-BG" dirty="0"/>
          </a:p>
        </p:txBody>
      </p:sp>
    </p:spTree>
    <p:extLst>
      <p:ext uri="{BB962C8B-B14F-4D97-AF65-F5344CB8AC3E}">
        <p14:creationId xmlns:p14="http://schemas.microsoft.com/office/powerpoint/2010/main" val="3249364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GB"/>
              <a:t>Layered architecture</a:t>
            </a:r>
          </a:p>
        </p:txBody>
      </p:sp>
      <p:sp>
        <p:nvSpPr>
          <p:cNvPr id="112645" name="Rectangle 5"/>
          <p:cNvSpPr>
            <a:spLocks noChangeArrowheads="1"/>
          </p:cNvSpPr>
          <p:nvPr/>
        </p:nvSpPr>
        <p:spPr bwMode="auto">
          <a:xfrm>
            <a:off x="1143000" y="1600200"/>
            <a:ext cx="7086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26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905000"/>
            <a:ext cx="5486400" cy="400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7197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GB" sz="2800"/>
              <a:t>Subsystems in the weather mapping system</a:t>
            </a:r>
            <a:endParaRPr lang="en-GB"/>
          </a:p>
        </p:txBody>
      </p:sp>
      <p:sp>
        <p:nvSpPr>
          <p:cNvPr id="109573"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95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752600"/>
            <a:ext cx="6781800" cy="429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30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a:t>Use-case models</a:t>
            </a:r>
          </a:p>
        </p:txBody>
      </p:sp>
      <p:sp>
        <p:nvSpPr>
          <p:cNvPr id="129027" name="Rectangle 3"/>
          <p:cNvSpPr>
            <a:spLocks noGrp="1" noChangeArrowheads="1"/>
          </p:cNvSpPr>
          <p:nvPr>
            <p:ph type="body" idx="1"/>
          </p:nvPr>
        </p:nvSpPr>
        <p:spPr/>
        <p:txBody>
          <a:bodyPr/>
          <a:lstStyle/>
          <a:p>
            <a:r>
              <a:rPr lang="en-US"/>
              <a:t>Use-case models are used to represent each interaction with the system.</a:t>
            </a:r>
          </a:p>
          <a:p>
            <a:r>
              <a:rPr lang="en-US"/>
              <a:t>A use-case model shows the system features as ellipses and the interacting entity as a stick figure.</a:t>
            </a:r>
          </a:p>
        </p:txBody>
      </p:sp>
    </p:spTree>
    <p:extLst>
      <p:ext uri="{BB962C8B-B14F-4D97-AF65-F5344CB8AC3E}">
        <p14:creationId xmlns:p14="http://schemas.microsoft.com/office/powerpoint/2010/main" val="32502759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GB" sz="3600"/>
              <a:t>Use-cases for the weather station</a:t>
            </a:r>
            <a:endParaRPr lang="en-GB"/>
          </a:p>
        </p:txBody>
      </p:sp>
      <p:sp>
        <p:nvSpPr>
          <p:cNvPr id="110597" name="Rectangle 5"/>
          <p:cNvSpPr>
            <a:spLocks noChangeArrowheads="1"/>
          </p:cNvSpPr>
          <p:nvPr/>
        </p:nvSpPr>
        <p:spPr bwMode="auto">
          <a:xfrm>
            <a:off x="1828800" y="1524000"/>
            <a:ext cx="5181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05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752600"/>
            <a:ext cx="3502025"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743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1" name="Rectangle 5"/>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1618" name="Rectangle 2"/>
          <p:cNvSpPr>
            <a:spLocks noGrp="1" noChangeArrowheads="1"/>
          </p:cNvSpPr>
          <p:nvPr>
            <p:ph type="title"/>
          </p:nvPr>
        </p:nvSpPr>
        <p:spPr/>
        <p:txBody>
          <a:bodyPr/>
          <a:lstStyle/>
          <a:p>
            <a:r>
              <a:rPr lang="en-GB"/>
              <a:t>Use-case description</a:t>
            </a:r>
          </a:p>
        </p:txBody>
      </p:sp>
      <p:graphicFrame>
        <p:nvGraphicFramePr>
          <p:cNvPr id="111620" name="Object 4"/>
          <p:cNvGraphicFramePr>
            <a:graphicFrameLocks noChangeAspect="1"/>
          </p:cNvGraphicFramePr>
          <p:nvPr/>
        </p:nvGraphicFramePr>
        <p:xfrm>
          <a:off x="381000" y="1752600"/>
          <a:ext cx="8264525" cy="4589463"/>
        </p:xfrm>
        <a:graphic>
          <a:graphicData uri="http://schemas.openxmlformats.org/presentationml/2006/ole">
            <mc:AlternateContent xmlns:mc="http://schemas.openxmlformats.org/markup-compatibility/2006">
              <mc:Choice xmlns:v="urn:schemas-microsoft-com:vml" Requires="v">
                <p:oleObj spid="_x0000_s1026" name="Document" r:id="rId4" imgW="5724144" imgH="3017520" progId="Word.Document.8">
                  <p:embed/>
                </p:oleObj>
              </mc:Choice>
              <mc:Fallback>
                <p:oleObj name="Document" r:id="rId4" imgW="5724144" imgH="301752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752600"/>
                        <a:ext cx="8264525" cy="458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24892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GB"/>
              <a:t>Architecture</a:t>
            </a:r>
          </a:p>
        </p:txBody>
      </p:sp>
      <p:sp>
        <p:nvSpPr>
          <p:cNvPr id="120835" name="Rectangle 3"/>
          <p:cNvSpPr>
            <a:spLocks noGrp="1" noChangeArrowheads="1"/>
          </p:cNvSpPr>
          <p:nvPr>
            <p:ph type="body" idx="1"/>
          </p:nvPr>
        </p:nvSpPr>
        <p:spPr/>
        <p:txBody>
          <a:bodyPr>
            <a:normAutofit fontScale="92500" lnSpcReduction="10000"/>
          </a:bodyPr>
          <a:lstStyle/>
          <a:p>
            <a:r>
              <a:rPr lang="en-GB" sz="2400"/>
              <a:t>Once interactions between the system and its environment have been understood, you use this information for designing the system architecture.</a:t>
            </a:r>
          </a:p>
          <a:p>
            <a:r>
              <a:rPr lang="en-GB" sz="2400"/>
              <a:t>A layered architecture as discussed in Chapter 11 is appropriate for the weather station</a:t>
            </a:r>
          </a:p>
          <a:p>
            <a:pPr lvl="1"/>
            <a:r>
              <a:rPr lang="en-GB" sz="2000"/>
              <a:t>Interface layer for handling communications;</a:t>
            </a:r>
          </a:p>
          <a:p>
            <a:pPr lvl="1"/>
            <a:r>
              <a:rPr lang="en-GB" sz="2000"/>
              <a:t>Data collection layer for managing instruments;</a:t>
            </a:r>
          </a:p>
          <a:p>
            <a:pPr lvl="1"/>
            <a:r>
              <a:rPr lang="en-GB" sz="2000"/>
              <a:t>Instruments layer for collecting data.</a:t>
            </a:r>
          </a:p>
          <a:p>
            <a:r>
              <a:rPr lang="en-GB" sz="2400"/>
              <a:t>There should normally be no more than 7 entities in an architectural model.</a:t>
            </a:r>
          </a:p>
        </p:txBody>
      </p:sp>
    </p:spTree>
    <p:extLst>
      <p:ext uri="{BB962C8B-B14F-4D97-AF65-F5344CB8AC3E}">
        <p14:creationId xmlns:p14="http://schemas.microsoft.com/office/powerpoint/2010/main" val="3101179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GB"/>
              <a:t>Weather station architecture</a:t>
            </a:r>
          </a:p>
        </p:txBody>
      </p:sp>
      <p:sp>
        <p:nvSpPr>
          <p:cNvPr id="114693"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69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905000"/>
            <a:ext cx="6553200" cy="3967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4063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lIns="90840" tIns="44623" rIns="90840" bIns="44623"/>
          <a:lstStyle/>
          <a:p>
            <a:r>
              <a:rPr lang="en-GB"/>
              <a:t>Objects</a:t>
            </a:r>
          </a:p>
        </p:txBody>
      </p:sp>
      <p:sp>
        <p:nvSpPr>
          <p:cNvPr id="41987" name="Rectangle 3"/>
          <p:cNvSpPr>
            <a:spLocks noGrp="1" noChangeArrowheads="1"/>
          </p:cNvSpPr>
          <p:nvPr>
            <p:ph type="body" idx="1"/>
          </p:nvPr>
        </p:nvSpPr>
        <p:spPr>
          <a:noFill/>
          <a:ln/>
        </p:spPr>
        <p:txBody>
          <a:bodyPr lIns="90840" tIns="44623" rIns="90840" bIns="44623"/>
          <a:lstStyle/>
          <a:p>
            <a:r>
              <a:rPr lang="en-GB"/>
              <a:t>Identifying objects (or object classes) is the most difficult part of object oriented design.</a:t>
            </a:r>
          </a:p>
          <a:p>
            <a:r>
              <a:rPr lang="en-GB"/>
              <a:t>There is no 'magic formula' for object identification. It relies on the skill, experience </a:t>
            </a:r>
            <a:br>
              <a:rPr lang="en-GB"/>
            </a:br>
            <a:r>
              <a:rPr lang="en-GB"/>
              <a:t>and domain knowledge of system designers.</a:t>
            </a:r>
          </a:p>
          <a:p>
            <a:r>
              <a:rPr lang="en-GB"/>
              <a:t>Object identification is an iterative process. You are unlikely to get it right first time.</a:t>
            </a:r>
          </a:p>
        </p:txBody>
      </p:sp>
    </p:spTree>
    <p:extLst>
      <p:ext uri="{BB962C8B-B14F-4D97-AF65-F5344CB8AC3E}">
        <p14:creationId xmlns:p14="http://schemas.microsoft.com/office/powerpoint/2010/main" val="147837748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a:ln/>
        </p:spPr>
        <p:txBody>
          <a:bodyPr lIns="90840" tIns="44623" rIns="90840" bIns="44623"/>
          <a:lstStyle/>
          <a:p>
            <a:r>
              <a:rPr lang="en-GB"/>
              <a:t>Approaches to identification</a:t>
            </a:r>
          </a:p>
        </p:txBody>
      </p:sp>
      <p:sp>
        <p:nvSpPr>
          <p:cNvPr id="44035" name="Rectangle 3"/>
          <p:cNvSpPr>
            <a:spLocks noGrp="1" noChangeArrowheads="1"/>
          </p:cNvSpPr>
          <p:nvPr>
            <p:ph type="body" idx="1"/>
          </p:nvPr>
        </p:nvSpPr>
        <p:spPr>
          <a:noFill/>
          <a:ln/>
        </p:spPr>
        <p:txBody>
          <a:bodyPr lIns="90840" tIns="44623" rIns="90840" bIns="44623">
            <a:normAutofit lnSpcReduction="10000"/>
          </a:bodyPr>
          <a:lstStyle/>
          <a:p>
            <a:r>
              <a:rPr lang="en-GB" sz="2400"/>
              <a:t>Use a grammatical approach based on a natural language description of the system (used in Hood OOD method).</a:t>
            </a:r>
          </a:p>
          <a:p>
            <a:r>
              <a:rPr lang="en-GB" sz="2400"/>
              <a:t>Base the identification on tangible things in the application domain.</a:t>
            </a:r>
          </a:p>
          <a:p>
            <a:r>
              <a:rPr lang="en-GB" sz="2400"/>
              <a:t>Use a behavioural approach and identify objects based on what participates in what behaviour.</a:t>
            </a:r>
          </a:p>
          <a:p>
            <a:r>
              <a:rPr lang="en-GB" sz="2400"/>
              <a:t>Use a scenario-based analysis.  The objects, attributes and methods in each scenario are identified.</a:t>
            </a:r>
          </a:p>
        </p:txBody>
      </p:sp>
    </p:spTree>
    <p:extLst>
      <p:ext uri="{BB962C8B-B14F-4D97-AF65-F5344CB8AC3E}">
        <p14:creationId xmlns:p14="http://schemas.microsoft.com/office/powerpoint/2010/main" val="271199130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noFill/>
          <a:ln/>
        </p:spPr>
        <p:txBody>
          <a:bodyPr lIns="90840" tIns="44623" rIns="90840" bIns="44623"/>
          <a:lstStyle/>
          <a:p>
            <a:r>
              <a:rPr lang="en-GB"/>
              <a:t>Weather station description</a:t>
            </a:r>
          </a:p>
        </p:txBody>
      </p:sp>
      <p:sp>
        <p:nvSpPr>
          <p:cNvPr id="130051" name="Rectangle 3"/>
          <p:cNvSpPr>
            <a:spLocks noChangeArrowheads="1"/>
          </p:cNvSpPr>
          <p:nvPr/>
        </p:nvSpPr>
        <p:spPr bwMode="auto">
          <a:xfrm>
            <a:off x="349250" y="2708101"/>
            <a:ext cx="835342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40" tIns="44623" rIns="90840" bIns="44623">
            <a:spAutoFit/>
          </a:bodyPr>
          <a:lstStyle/>
          <a:p>
            <a:pPr defTabSz="917575"/>
            <a:r>
              <a:rPr lang="en-GB" dirty="0"/>
              <a:t>A </a:t>
            </a:r>
            <a:r>
              <a:rPr lang="en-GB" dirty="0">
                <a:solidFill>
                  <a:schemeClr val="accent1"/>
                </a:solidFill>
              </a:rPr>
              <a:t>weather station</a:t>
            </a:r>
            <a:r>
              <a:rPr lang="en-GB" dirty="0"/>
              <a:t> is a package of software controlled instruments which collects data, performs some data processing and transmits this data for further processing. The instruments include air and ground thermometers, an anemometer, a wind vane, a barometer and a rain gauge. Data is collected periodically. </a:t>
            </a:r>
          </a:p>
          <a:p>
            <a:pPr defTabSz="917575"/>
            <a:endParaRPr lang="en-GB" dirty="0"/>
          </a:p>
          <a:p>
            <a:pPr defTabSz="917575"/>
            <a:r>
              <a:rPr lang="en-GB" dirty="0"/>
              <a:t>When a command is issued to transmit the weather data, the weather station processes and summarises the collected data. The summarised data is transmitted to the mapping computer when a request is received.</a:t>
            </a:r>
          </a:p>
          <a:p>
            <a:pPr algn="ctr" defTabSz="917575"/>
            <a:endParaRPr lang="en-GB" dirty="0"/>
          </a:p>
        </p:txBody>
      </p:sp>
    </p:spTree>
    <p:extLst>
      <p:ext uri="{BB962C8B-B14F-4D97-AF65-F5344CB8AC3E}">
        <p14:creationId xmlns:p14="http://schemas.microsoft.com/office/powerpoint/2010/main" val="235113027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840" tIns="44623" rIns="90840" bIns="44623"/>
          <a:lstStyle/>
          <a:p>
            <a:r>
              <a:rPr lang="en-GB"/>
              <a:t>Objectives</a:t>
            </a:r>
          </a:p>
        </p:txBody>
      </p:sp>
      <p:sp>
        <p:nvSpPr>
          <p:cNvPr id="6147" name="Rectangle 3"/>
          <p:cNvSpPr>
            <a:spLocks noGrp="1" noChangeArrowheads="1"/>
          </p:cNvSpPr>
          <p:nvPr>
            <p:ph type="body" idx="1"/>
          </p:nvPr>
        </p:nvSpPr>
        <p:spPr>
          <a:noFill/>
          <a:ln/>
        </p:spPr>
        <p:txBody>
          <a:bodyPr lIns="90840" tIns="44623" rIns="90840" bIns="44623"/>
          <a:lstStyle/>
          <a:p>
            <a:r>
              <a:rPr lang="en-GB"/>
              <a:t>To introduce an object-oriented design process for developing OO software.</a:t>
            </a:r>
          </a:p>
          <a:p>
            <a:r>
              <a:rPr lang="en-GB"/>
              <a:t>To develop a case study (based on a weather monitoring system) that illustrates some of the models developed as part of an OO process.</a:t>
            </a:r>
          </a:p>
          <a:p>
            <a:r>
              <a:rPr lang="en-GB"/>
              <a:t>To illustrate how an OO approach can lead to systems that can evolve in response to new requirements.</a:t>
            </a:r>
          </a:p>
        </p:txBody>
      </p:sp>
    </p:spTree>
    <p:extLst>
      <p:ext uri="{BB962C8B-B14F-4D97-AF65-F5344CB8AC3E}">
        <p14:creationId xmlns:p14="http://schemas.microsoft.com/office/powerpoint/2010/main" val="246853176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GB"/>
              <a:t>Weather station object classes</a:t>
            </a:r>
          </a:p>
        </p:txBody>
      </p:sp>
      <p:sp>
        <p:nvSpPr>
          <p:cNvPr id="121859" name="Rectangle 3"/>
          <p:cNvSpPr>
            <a:spLocks noGrp="1" noChangeArrowheads="1"/>
          </p:cNvSpPr>
          <p:nvPr>
            <p:ph type="body" idx="1"/>
          </p:nvPr>
        </p:nvSpPr>
        <p:spPr/>
        <p:txBody>
          <a:bodyPr/>
          <a:lstStyle/>
          <a:p>
            <a:r>
              <a:rPr lang="en-GB" sz="2400"/>
              <a:t>Ground thermometer, Anemometer, Barometer</a:t>
            </a:r>
          </a:p>
          <a:p>
            <a:pPr lvl="1"/>
            <a:r>
              <a:rPr lang="en-GB" sz="2000"/>
              <a:t>Application domain objects that are ‘hardware’ objects related to the instruments in the system.</a:t>
            </a:r>
          </a:p>
          <a:p>
            <a:r>
              <a:rPr lang="en-GB" sz="2400"/>
              <a:t>Weather station</a:t>
            </a:r>
          </a:p>
          <a:p>
            <a:pPr lvl="1"/>
            <a:r>
              <a:rPr lang="en-GB" sz="2000"/>
              <a:t>The basic interface of the weather station to its environment. It therefore reflects the interactions identified in the use-case model.</a:t>
            </a:r>
          </a:p>
          <a:p>
            <a:r>
              <a:rPr lang="en-GB" sz="2400"/>
              <a:t>Weather data</a:t>
            </a:r>
          </a:p>
          <a:p>
            <a:pPr lvl="1"/>
            <a:r>
              <a:rPr lang="en-GB" sz="2000"/>
              <a:t>Encapsulates the summarised data from the instruments.</a:t>
            </a:r>
          </a:p>
        </p:txBody>
      </p:sp>
    </p:spTree>
    <p:extLst>
      <p:ext uri="{BB962C8B-B14F-4D97-AF65-F5344CB8AC3E}">
        <p14:creationId xmlns:p14="http://schemas.microsoft.com/office/powerpoint/2010/main" val="13848805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t>Key points</a:t>
            </a:r>
          </a:p>
        </p:txBody>
      </p:sp>
      <p:sp>
        <p:nvSpPr>
          <p:cNvPr id="176131" name="Rectangle 3"/>
          <p:cNvSpPr>
            <a:spLocks noGrp="1" noChangeArrowheads="1"/>
          </p:cNvSpPr>
          <p:nvPr>
            <p:ph type="body" idx="1"/>
          </p:nvPr>
        </p:nvSpPr>
        <p:spPr/>
        <p:txBody>
          <a:bodyPr>
            <a:normAutofit lnSpcReduction="10000"/>
          </a:bodyPr>
          <a:lstStyle/>
          <a:p>
            <a:pPr>
              <a:lnSpc>
                <a:spcPct val="90000"/>
              </a:lnSpc>
            </a:pPr>
            <a:r>
              <a:rPr lang="en-US"/>
              <a:t>Object-oriented development involves adopting an OO approach at all stages from specification through to programming</a:t>
            </a:r>
          </a:p>
          <a:p>
            <a:pPr>
              <a:lnSpc>
                <a:spcPct val="90000"/>
              </a:lnSpc>
            </a:pPr>
            <a:r>
              <a:rPr lang="en-US"/>
              <a:t>OO design involves designing the system using objects as the fundamental abstraction and representing the system as an associated set of models in the UML</a:t>
            </a:r>
          </a:p>
          <a:p>
            <a:pPr>
              <a:lnSpc>
                <a:spcPct val="90000"/>
              </a:lnSpc>
            </a:pPr>
            <a:r>
              <a:rPr lang="en-US"/>
              <a:t>The OO design process involves several stages - discussed here were Context, Architecture and Objects.</a:t>
            </a:r>
          </a:p>
        </p:txBody>
      </p:sp>
    </p:spTree>
    <p:extLst>
      <p:ext uri="{BB962C8B-B14F-4D97-AF65-F5344CB8AC3E}">
        <p14:creationId xmlns:p14="http://schemas.microsoft.com/office/powerpoint/2010/main" val="1245174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ctrTitle"/>
          </p:nvPr>
        </p:nvSpPr>
        <p:spPr>
          <a:xfrm>
            <a:off x="685800" y="2286000"/>
            <a:ext cx="7772400" cy="1143000"/>
          </a:xfrm>
        </p:spPr>
        <p:txBody>
          <a:bodyPr/>
          <a:lstStyle/>
          <a:p>
            <a:r>
              <a:rPr lang="en-US"/>
              <a:t>Object-oriented design 2</a:t>
            </a:r>
          </a:p>
        </p:txBody>
      </p:sp>
      <p:sp>
        <p:nvSpPr>
          <p:cNvPr id="177155" name="Rectangle 3"/>
          <p:cNvSpPr>
            <a:spLocks noGrp="1" noChangeArrowheads="1"/>
          </p:cNvSpPr>
          <p:nvPr>
            <p:ph type="subTitle" idx="1"/>
          </p:nvPr>
        </p:nvSpPr>
        <p:spPr/>
        <p:txBody>
          <a:bodyPr/>
          <a:lstStyle/>
          <a:p>
            <a:r>
              <a:rPr lang="en-US" dirty="0" smtClean="0"/>
              <a:t>Lab 13</a:t>
            </a:r>
            <a:endParaRPr lang="en-US" dirty="0"/>
          </a:p>
        </p:txBody>
      </p:sp>
    </p:spTree>
    <p:extLst>
      <p:ext uri="{BB962C8B-B14F-4D97-AF65-F5344CB8AC3E}">
        <p14:creationId xmlns:p14="http://schemas.microsoft.com/office/powerpoint/2010/main" val="974120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a:t>Recap</a:t>
            </a:r>
          </a:p>
        </p:txBody>
      </p:sp>
      <p:sp>
        <p:nvSpPr>
          <p:cNvPr id="178179" name="Rectangle 3"/>
          <p:cNvSpPr>
            <a:spLocks noGrp="1" noChangeArrowheads="1"/>
          </p:cNvSpPr>
          <p:nvPr>
            <p:ph type="body" idx="1"/>
          </p:nvPr>
        </p:nvSpPr>
        <p:spPr/>
        <p:txBody>
          <a:bodyPr/>
          <a:lstStyle/>
          <a:p>
            <a:r>
              <a:rPr lang="en-US" dirty="0"/>
              <a:t>The stages in the OO design process are:</a:t>
            </a:r>
          </a:p>
          <a:p>
            <a:pPr lvl="1"/>
            <a:r>
              <a:rPr lang="en-GB" dirty="0"/>
              <a:t>Context: Define the context and modes of use of the system;</a:t>
            </a:r>
          </a:p>
          <a:p>
            <a:pPr lvl="1"/>
            <a:r>
              <a:rPr lang="en-GB" dirty="0"/>
              <a:t>Architecture: Design the system architecture;</a:t>
            </a:r>
          </a:p>
          <a:p>
            <a:pPr lvl="1"/>
            <a:r>
              <a:rPr lang="en-GB" dirty="0"/>
              <a:t>Objects: Identify the principal system objects;</a:t>
            </a:r>
          </a:p>
          <a:p>
            <a:pPr lvl="1"/>
            <a:r>
              <a:rPr lang="en-GB" dirty="0">
                <a:solidFill>
                  <a:srgbClr val="FF0000"/>
                </a:solidFill>
              </a:rPr>
              <a:t>Models: Develop design models;</a:t>
            </a:r>
          </a:p>
          <a:p>
            <a:pPr lvl="1"/>
            <a:r>
              <a:rPr lang="en-GB" dirty="0">
                <a:solidFill>
                  <a:srgbClr val="FF0000"/>
                </a:solidFill>
              </a:rPr>
              <a:t>Interfaces: Specify object interfaces.</a:t>
            </a:r>
            <a:endParaRPr lang="en-US" dirty="0">
              <a:solidFill>
                <a:srgbClr val="FF0000"/>
              </a:solidFill>
            </a:endParaRPr>
          </a:p>
        </p:txBody>
      </p:sp>
    </p:spTree>
    <p:extLst>
      <p:ext uri="{BB962C8B-B14F-4D97-AF65-F5344CB8AC3E}">
        <p14:creationId xmlns:p14="http://schemas.microsoft.com/office/powerpoint/2010/main" val="4150952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GB"/>
              <a:t>Models</a:t>
            </a:r>
          </a:p>
        </p:txBody>
      </p:sp>
      <p:sp>
        <p:nvSpPr>
          <p:cNvPr id="115717" name="Rectangle 5"/>
          <p:cNvSpPr>
            <a:spLocks noChangeArrowheads="1"/>
          </p:cNvSpPr>
          <p:nvPr/>
        </p:nvSpPr>
        <p:spPr bwMode="auto">
          <a:xfrm>
            <a:off x="914400" y="1600200"/>
            <a:ext cx="7010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57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828800"/>
            <a:ext cx="5562600" cy="4135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6632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noFill/>
          <a:ln/>
        </p:spPr>
        <p:txBody>
          <a:bodyPr lIns="90840" tIns="44623" rIns="90840" bIns="44623"/>
          <a:lstStyle/>
          <a:p>
            <a:r>
              <a:rPr lang="en-GB" sz="3200"/>
              <a:t>Further objects and object refinement</a:t>
            </a:r>
            <a:endParaRPr lang="en-GB"/>
          </a:p>
        </p:txBody>
      </p:sp>
      <p:sp>
        <p:nvSpPr>
          <p:cNvPr id="59395" name="Rectangle 3"/>
          <p:cNvSpPr>
            <a:spLocks noGrp="1" noChangeArrowheads="1"/>
          </p:cNvSpPr>
          <p:nvPr>
            <p:ph type="body" idx="1"/>
          </p:nvPr>
        </p:nvSpPr>
        <p:spPr>
          <a:noFill/>
          <a:ln/>
        </p:spPr>
        <p:txBody>
          <a:bodyPr lIns="90840" tIns="44623" rIns="90840" bIns="44623">
            <a:normAutofit lnSpcReduction="10000"/>
          </a:bodyPr>
          <a:lstStyle/>
          <a:p>
            <a:r>
              <a:rPr lang="en-GB" sz="2400"/>
              <a:t>Use domain knowledge to identify more objects and operations</a:t>
            </a:r>
          </a:p>
          <a:p>
            <a:pPr lvl="1"/>
            <a:r>
              <a:rPr lang="en-GB" sz="2000"/>
              <a:t>Weather stations should have a unique identifier;</a:t>
            </a:r>
          </a:p>
          <a:p>
            <a:pPr lvl="1"/>
            <a:r>
              <a:rPr lang="en-GB" sz="2000"/>
              <a:t>Weather stations are remotely situated so instrument failures have to be reported automatically. Therefore attributes and operations for self-checking are required.</a:t>
            </a:r>
          </a:p>
          <a:p>
            <a:r>
              <a:rPr lang="en-GB" sz="2400"/>
              <a:t>Active or passive objects</a:t>
            </a:r>
          </a:p>
          <a:p>
            <a:pPr lvl="1"/>
            <a:r>
              <a:rPr lang="en-GB" sz="2000"/>
              <a:t>In this case, objects are passive and collect data on request rather than autonomously. This introduces flexibility at the expense of controller processing time.</a:t>
            </a:r>
          </a:p>
        </p:txBody>
      </p:sp>
    </p:spTree>
    <p:extLst>
      <p:ext uri="{BB962C8B-B14F-4D97-AF65-F5344CB8AC3E}">
        <p14:creationId xmlns:p14="http://schemas.microsoft.com/office/powerpoint/2010/main" val="75542020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p:txBody>
          <a:bodyPr/>
          <a:lstStyle/>
          <a:p>
            <a:r>
              <a:rPr lang="en-GB"/>
              <a:t>Design models</a:t>
            </a:r>
          </a:p>
        </p:txBody>
      </p:sp>
      <p:sp>
        <p:nvSpPr>
          <p:cNvPr id="61445" name="Rectangle 5"/>
          <p:cNvSpPr>
            <a:spLocks noGrp="1" noChangeArrowheads="1"/>
          </p:cNvSpPr>
          <p:nvPr>
            <p:ph type="body" idx="1"/>
          </p:nvPr>
        </p:nvSpPr>
        <p:spPr/>
        <p:txBody>
          <a:bodyPr/>
          <a:lstStyle/>
          <a:p>
            <a:r>
              <a:rPr lang="en-GB"/>
              <a:t>Design models show the objects and object classes and relationships between these entities.</a:t>
            </a:r>
          </a:p>
          <a:p>
            <a:r>
              <a:rPr lang="en-GB"/>
              <a:t>Static models describe the static structure of the system in terms of object classes and relationships.</a:t>
            </a:r>
          </a:p>
          <a:p>
            <a:r>
              <a:rPr lang="en-GB"/>
              <a:t>Dynamic models describe the dynamic interactions between objects.</a:t>
            </a:r>
          </a:p>
        </p:txBody>
      </p:sp>
    </p:spTree>
    <p:extLst>
      <p:ext uri="{BB962C8B-B14F-4D97-AF65-F5344CB8AC3E}">
        <p14:creationId xmlns:p14="http://schemas.microsoft.com/office/powerpoint/2010/main" val="279571508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p:spPr>
        <p:txBody>
          <a:bodyPr lIns="90840" tIns="44623" rIns="90840" bIns="44623"/>
          <a:lstStyle/>
          <a:p>
            <a:r>
              <a:rPr lang="en-GB"/>
              <a:t>Examples of design models</a:t>
            </a:r>
          </a:p>
        </p:txBody>
      </p:sp>
      <p:sp>
        <p:nvSpPr>
          <p:cNvPr id="62467" name="Rectangle 3"/>
          <p:cNvSpPr>
            <a:spLocks noGrp="1" noChangeArrowheads="1"/>
          </p:cNvSpPr>
          <p:nvPr>
            <p:ph type="body" idx="1"/>
          </p:nvPr>
        </p:nvSpPr>
        <p:spPr>
          <a:noFill/>
          <a:ln/>
        </p:spPr>
        <p:txBody>
          <a:bodyPr lIns="90840" tIns="44623" rIns="90840" bIns="44623"/>
          <a:lstStyle/>
          <a:p>
            <a:r>
              <a:rPr lang="en-GB" sz="2400"/>
              <a:t>Sub-system models that show logical groupings of objects into coherent subsystems.</a:t>
            </a:r>
          </a:p>
          <a:p>
            <a:r>
              <a:rPr lang="en-GB" sz="2400"/>
              <a:t>Sequence models that show the sequence of object interactions.</a:t>
            </a:r>
          </a:p>
          <a:p>
            <a:r>
              <a:rPr lang="en-GB" sz="2400"/>
              <a:t>State machine models that show how individual objects change their state in response to events.</a:t>
            </a:r>
          </a:p>
          <a:p>
            <a:r>
              <a:rPr lang="en-GB" sz="2400"/>
              <a:t>Other models include use-case models, aggregation models, generalisation models, etc.</a:t>
            </a:r>
          </a:p>
        </p:txBody>
      </p:sp>
    </p:spTree>
    <p:extLst>
      <p:ext uri="{BB962C8B-B14F-4D97-AF65-F5344CB8AC3E}">
        <p14:creationId xmlns:p14="http://schemas.microsoft.com/office/powerpoint/2010/main" val="99600279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GB"/>
              <a:t>Subsystem models</a:t>
            </a:r>
          </a:p>
        </p:txBody>
      </p:sp>
      <p:sp>
        <p:nvSpPr>
          <p:cNvPr id="122883" name="Rectangle 3"/>
          <p:cNvSpPr>
            <a:spLocks noGrp="1" noChangeArrowheads="1"/>
          </p:cNvSpPr>
          <p:nvPr>
            <p:ph type="body" idx="1"/>
          </p:nvPr>
        </p:nvSpPr>
        <p:spPr/>
        <p:txBody>
          <a:bodyPr/>
          <a:lstStyle/>
          <a:p>
            <a:r>
              <a:rPr lang="en-GB"/>
              <a:t>Shows how the design is organised into logically related groups of objects.</a:t>
            </a:r>
          </a:p>
          <a:p>
            <a:r>
              <a:rPr lang="en-GB"/>
              <a:t>In the UML, these are shown using packages - an encapsulation construct. </a:t>
            </a:r>
          </a:p>
          <a:p>
            <a:r>
              <a:rPr lang="en-GB"/>
              <a:t>The UML stereotype annotation is used to label packages as sub-systems.</a:t>
            </a:r>
          </a:p>
        </p:txBody>
      </p:sp>
    </p:spTree>
    <p:extLst>
      <p:ext uri="{BB962C8B-B14F-4D97-AF65-F5344CB8AC3E}">
        <p14:creationId xmlns:p14="http://schemas.microsoft.com/office/powerpoint/2010/main" val="15419508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noFill/>
          <a:ln/>
        </p:spPr>
        <p:txBody>
          <a:bodyPr lIns="90840" tIns="44623" rIns="90840" bIns="44623"/>
          <a:lstStyle/>
          <a:p>
            <a:r>
              <a:rPr lang="en-GB"/>
              <a:t>Weather station subsystems</a:t>
            </a:r>
          </a:p>
        </p:txBody>
      </p:sp>
      <p:sp>
        <p:nvSpPr>
          <p:cNvPr id="64517" name="Rectangle 5"/>
          <p:cNvSpPr>
            <a:spLocks noChangeArrowheads="1"/>
          </p:cNvSpPr>
          <p:nvPr/>
        </p:nvSpPr>
        <p:spPr bwMode="auto">
          <a:xfrm>
            <a:off x="1524000" y="1600200"/>
            <a:ext cx="5486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45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76400"/>
            <a:ext cx="4225925"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72475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lIns="90840" tIns="44623" rIns="90840" bIns="44623"/>
          <a:lstStyle/>
          <a:p>
            <a:r>
              <a:rPr lang="en-GB"/>
              <a:t>Object-oriented development</a:t>
            </a:r>
          </a:p>
        </p:txBody>
      </p:sp>
      <p:sp>
        <p:nvSpPr>
          <p:cNvPr id="13315" name="Rectangle 3"/>
          <p:cNvSpPr>
            <a:spLocks noGrp="1" noChangeArrowheads="1"/>
          </p:cNvSpPr>
          <p:nvPr>
            <p:ph type="body" idx="1"/>
          </p:nvPr>
        </p:nvSpPr>
        <p:spPr>
          <a:noFill/>
          <a:ln/>
        </p:spPr>
        <p:txBody>
          <a:bodyPr lIns="90840" tIns="44623" rIns="90840" bIns="44623"/>
          <a:lstStyle/>
          <a:p>
            <a:r>
              <a:rPr lang="en-GB" sz="2400"/>
              <a:t>Object-oriented analysis, design and programming are related but distinct.</a:t>
            </a:r>
          </a:p>
          <a:p>
            <a:r>
              <a:rPr lang="en-GB" sz="2400"/>
              <a:t>OOA is concerned with developing an object model of the application domain.</a:t>
            </a:r>
          </a:p>
          <a:p>
            <a:r>
              <a:rPr lang="en-GB" sz="2400"/>
              <a:t>OOD is concerned with developing an object-oriented system model to implement requirements.</a:t>
            </a:r>
          </a:p>
          <a:p>
            <a:r>
              <a:rPr lang="en-GB" sz="2400"/>
              <a:t>OOP is concerned with realising an OOD using an OO programming language such as Java, C++ or C#.</a:t>
            </a:r>
          </a:p>
        </p:txBody>
      </p:sp>
    </p:spTree>
    <p:extLst>
      <p:ext uri="{BB962C8B-B14F-4D97-AF65-F5344CB8AC3E}">
        <p14:creationId xmlns:p14="http://schemas.microsoft.com/office/powerpoint/2010/main" val="315992767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t>Subsystem decomposition</a:t>
            </a:r>
          </a:p>
        </p:txBody>
      </p:sp>
      <p:sp>
        <p:nvSpPr>
          <p:cNvPr id="163843" name="Rectangle 3"/>
          <p:cNvSpPr>
            <a:spLocks noGrp="1" noChangeArrowheads="1"/>
          </p:cNvSpPr>
          <p:nvPr>
            <p:ph type="body" idx="1"/>
          </p:nvPr>
        </p:nvSpPr>
        <p:spPr/>
        <p:txBody>
          <a:bodyPr>
            <a:normAutofit fontScale="92500" lnSpcReduction="10000"/>
          </a:bodyPr>
          <a:lstStyle/>
          <a:p>
            <a:pPr>
              <a:lnSpc>
                <a:spcPct val="90000"/>
              </a:lnSpc>
            </a:pPr>
            <a:r>
              <a:rPr lang="en-US" sz="2400"/>
              <a:t>Interface subsystem</a:t>
            </a:r>
          </a:p>
          <a:p>
            <a:pPr lvl="1">
              <a:lnSpc>
                <a:spcPct val="90000"/>
              </a:lnSpc>
            </a:pPr>
            <a:r>
              <a:rPr lang="en-US" sz="2000"/>
              <a:t>Includes the objects in the system that are concerned with interfacing the weather station to external systems</a:t>
            </a:r>
          </a:p>
          <a:p>
            <a:pPr lvl="1">
              <a:lnSpc>
                <a:spcPct val="90000"/>
              </a:lnSpc>
            </a:pPr>
            <a:r>
              <a:rPr lang="en-US" sz="2000"/>
              <a:t>May include other objects from those shown here - e.g. a user interface for testing.</a:t>
            </a:r>
          </a:p>
          <a:p>
            <a:pPr>
              <a:lnSpc>
                <a:spcPct val="90000"/>
              </a:lnSpc>
            </a:pPr>
            <a:r>
              <a:rPr lang="en-US" sz="2400"/>
              <a:t>Data collection subsystem</a:t>
            </a:r>
          </a:p>
          <a:p>
            <a:pPr lvl="1">
              <a:lnSpc>
                <a:spcPct val="90000"/>
              </a:lnSpc>
            </a:pPr>
            <a:r>
              <a:rPr lang="en-US" sz="2000"/>
              <a:t>Includes objects that implement the strategies adoped for data collection</a:t>
            </a:r>
          </a:p>
          <a:p>
            <a:pPr lvl="1">
              <a:lnSpc>
                <a:spcPct val="90000"/>
              </a:lnSpc>
            </a:pPr>
            <a:r>
              <a:rPr lang="en-US" sz="2000"/>
              <a:t>These are deliberately separated from the actual data collection to allow for changes to these strategies</a:t>
            </a:r>
          </a:p>
          <a:p>
            <a:pPr>
              <a:lnSpc>
                <a:spcPct val="90000"/>
              </a:lnSpc>
            </a:pPr>
            <a:r>
              <a:rPr lang="en-US" sz="2400"/>
              <a:t>Instruments subsystem</a:t>
            </a:r>
          </a:p>
          <a:p>
            <a:pPr lvl="1">
              <a:lnSpc>
                <a:spcPct val="90000"/>
              </a:lnSpc>
            </a:pPr>
            <a:r>
              <a:rPr lang="en-US" sz="2000"/>
              <a:t>Includes all objects that interface to the instrument hardware</a:t>
            </a:r>
          </a:p>
          <a:p>
            <a:pPr>
              <a:lnSpc>
                <a:spcPct val="90000"/>
              </a:lnSpc>
            </a:pPr>
            <a:endParaRPr lang="en-US" sz="2400"/>
          </a:p>
        </p:txBody>
      </p:sp>
    </p:spTree>
    <p:extLst>
      <p:ext uri="{BB962C8B-B14F-4D97-AF65-F5344CB8AC3E}">
        <p14:creationId xmlns:p14="http://schemas.microsoft.com/office/powerpoint/2010/main" val="4107393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GB"/>
              <a:t>Sequence models</a:t>
            </a:r>
          </a:p>
        </p:txBody>
      </p:sp>
      <p:sp>
        <p:nvSpPr>
          <p:cNvPr id="123907" name="Rectangle 3"/>
          <p:cNvSpPr>
            <a:spLocks noGrp="1" noChangeArrowheads="1"/>
          </p:cNvSpPr>
          <p:nvPr>
            <p:ph type="body" idx="1"/>
          </p:nvPr>
        </p:nvSpPr>
        <p:spPr/>
        <p:txBody>
          <a:bodyPr/>
          <a:lstStyle/>
          <a:p>
            <a:pPr>
              <a:lnSpc>
                <a:spcPct val="90000"/>
              </a:lnSpc>
            </a:pPr>
            <a:r>
              <a:rPr lang="en-GB"/>
              <a:t>Sequence models show the sequence of object interactions that take place</a:t>
            </a:r>
          </a:p>
          <a:p>
            <a:pPr lvl="1">
              <a:lnSpc>
                <a:spcPct val="90000"/>
              </a:lnSpc>
            </a:pPr>
            <a:r>
              <a:rPr lang="en-GB"/>
              <a:t>Objects are arranged horizontally across the top;</a:t>
            </a:r>
          </a:p>
          <a:p>
            <a:pPr lvl="1">
              <a:lnSpc>
                <a:spcPct val="90000"/>
              </a:lnSpc>
            </a:pPr>
            <a:r>
              <a:rPr lang="en-GB"/>
              <a:t>Time is represented vertically so models are read top to bottom;</a:t>
            </a:r>
          </a:p>
          <a:p>
            <a:pPr lvl="1">
              <a:lnSpc>
                <a:spcPct val="90000"/>
              </a:lnSpc>
            </a:pPr>
            <a:r>
              <a:rPr lang="en-GB"/>
              <a:t>Interactions are represented by labelled arrows, Different styles of arrow represent different types of interaction;</a:t>
            </a:r>
          </a:p>
          <a:p>
            <a:pPr lvl="1">
              <a:lnSpc>
                <a:spcPct val="90000"/>
              </a:lnSpc>
            </a:pPr>
            <a:r>
              <a:rPr lang="en-GB"/>
              <a:t>A thin rectangle in an object lifeline represents the time when the object is the controlling object in the system.</a:t>
            </a:r>
            <a:endParaRPr lang="en-GB" sz="2000"/>
          </a:p>
        </p:txBody>
      </p:sp>
    </p:spTree>
    <p:extLst>
      <p:ext uri="{BB962C8B-B14F-4D97-AF65-F5344CB8AC3E}">
        <p14:creationId xmlns:p14="http://schemas.microsoft.com/office/powerpoint/2010/main" val="5973589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lIns="90840" tIns="44623" rIns="90840" bIns="44623"/>
          <a:lstStyle/>
          <a:p>
            <a:r>
              <a:rPr lang="en-GB"/>
              <a:t>Data collection sequence</a:t>
            </a:r>
          </a:p>
        </p:txBody>
      </p:sp>
      <p:sp>
        <p:nvSpPr>
          <p:cNvPr id="66566" name="Rectangle 6"/>
          <p:cNvSpPr>
            <a:spLocks noChangeArrowheads="1"/>
          </p:cNvSpPr>
          <p:nvPr/>
        </p:nvSpPr>
        <p:spPr bwMode="auto">
          <a:xfrm>
            <a:off x="1219200" y="1524000"/>
            <a:ext cx="7086600" cy="4800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65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752600"/>
            <a:ext cx="5867400" cy="436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4828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US"/>
              <a:t>Sequence of operations</a:t>
            </a:r>
          </a:p>
        </p:txBody>
      </p:sp>
      <p:sp>
        <p:nvSpPr>
          <p:cNvPr id="164867" name="Rectangle 3"/>
          <p:cNvSpPr>
            <a:spLocks noGrp="1" noChangeArrowheads="1"/>
          </p:cNvSpPr>
          <p:nvPr>
            <p:ph type="body" idx="1"/>
          </p:nvPr>
        </p:nvSpPr>
        <p:spPr/>
        <p:txBody>
          <a:bodyPr/>
          <a:lstStyle/>
          <a:p>
            <a:r>
              <a:rPr lang="en-US" sz="2400"/>
              <a:t>The sequence diagram shows:</a:t>
            </a:r>
          </a:p>
          <a:p>
            <a:pPr lvl="1"/>
            <a:r>
              <a:rPr lang="en-US" sz="2000"/>
              <a:t>An external entity, shown as a stick man, (it can be a person or another system) initiates the data collection by sending a request to the interface object</a:t>
            </a:r>
          </a:p>
          <a:p>
            <a:pPr lvl="1"/>
            <a:r>
              <a:rPr lang="en-US" sz="2000"/>
              <a:t>The interface object sends a request to the weather station to provide a report for transmission</a:t>
            </a:r>
          </a:p>
          <a:p>
            <a:pPr lvl="1"/>
            <a:r>
              <a:rPr lang="en-US" sz="2000"/>
              <a:t>The weather station requests the WeatherData object which maintains all raw weather data to provide a summary that will be included in this report</a:t>
            </a:r>
          </a:p>
        </p:txBody>
      </p:sp>
    </p:spTree>
    <p:extLst>
      <p:ext uri="{BB962C8B-B14F-4D97-AF65-F5344CB8AC3E}">
        <p14:creationId xmlns:p14="http://schemas.microsoft.com/office/powerpoint/2010/main" val="1534273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GB"/>
              <a:t>Statecharts</a:t>
            </a:r>
          </a:p>
        </p:txBody>
      </p:sp>
      <p:sp>
        <p:nvSpPr>
          <p:cNvPr id="124931" name="Rectangle 3"/>
          <p:cNvSpPr>
            <a:spLocks noGrp="1" noChangeArrowheads="1"/>
          </p:cNvSpPr>
          <p:nvPr>
            <p:ph type="body" idx="1"/>
          </p:nvPr>
        </p:nvSpPr>
        <p:spPr/>
        <p:txBody>
          <a:bodyPr/>
          <a:lstStyle/>
          <a:p>
            <a:r>
              <a:rPr lang="en-GB"/>
              <a:t>Show how objects respond to different service requests and the state transitions triggered by these requests</a:t>
            </a:r>
          </a:p>
          <a:p>
            <a:r>
              <a:rPr lang="en-GB"/>
              <a:t>The states are represented as rounded rectangles</a:t>
            </a:r>
          </a:p>
          <a:p>
            <a:r>
              <a:rPr lang="en-GB"/>
              <a:t>State transitions are labelled links between these rectangles</a:t>
            </a:r>
          </a:p>
        </p:txBody>
      </p:sp>
    </p:spTree>
    <p:extLst>
      <p:ext uri="{BB962C8B-B14F-4D97-AF65-F5344CB8AC3E}">
        <p14:creationId xmlns:p14="http://schemas.microsoft.com/office/powerpoint/2010/main" val="12620679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p:spPr>
        <p:txBody>
          <a:bodyPr lIns="90840" tIns="44623" rIns="90840" bIns="44623"/>
          <a:lstStyle/>
          <a:p>
            <a:r>
              <a:rPr lang="en-GB"/>
              <a:t>Weather station state diagram</a:t>
            </a:r>
          </a:p>
        </p:txBody>
      </p:sp>
      <p:sp>
        <p:nvSpPr>
          <p:cNvPr id="68613" name="Rectangle 5"/>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86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57400"/>
            <a:ext cx="7315200" cy="3763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392457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t>Weather station system states</a:t>
            </a:r>
          </a:p>
        </p:txBody>
      </p:sp>
      <p:sp>
        <p:nvSpPr>
          <p:cNvPr id="165891" name="Rectangle 3"/>
          <p:cNvSpPr>
            <a:spLocks noGrp="1" noChangeArrowheads="1"/>
          </p:cNvSpPr>
          <p:nvPr>
            <p:ph type="body" idx="1"/>
          </p:nvPr>
        </p:nvSpPr>
        <p:spPr/>
        <p:txBody>
          <a:bodyPr/>
          <a:lstStyle/>
          <a:p>
            <a:pPr>
              <a:lnSpc>
                <a:spcPct val="90000"/>
              </a:lnSpc>
            </a:pPr>
            <a:r>
              <a:rPr lang="en-GB" sz="2400"/>
              <a:t>If object state is Shutdown then it responds to a Startup() message;</a:t>
            </a:r>
          </a:p>
          <a:p>
            <a:pPr>
              <a:lnSpc>
                <a:spcPct val="90000"/>
              </a:lnSpc>
            </a:pPr>
            <a:r>
              <a:rPr lang="en-GB" sz="2400"/>
              <a:t>In the waiting state the object is waiting for further messages;</a:t>
            </a:r>
          </a:p>
          <a:p>
            <a:pPr>
              <a:lnSpc>
                <a:spcPct val="90000"/>
              </a:lnSpc>
            </a:pPr>
            <a:r>
              <a:rPr lang="en-GB" sz="2400"/>
              <a:t>If reportWeather () then system moves to summarising state;</a:t>
            </a:r>
          </a:p>
          <a:p>
            <a:pPr>
              <a:lnSpc>
                <a:spcPct val="90000"/>
              </a:lnSpc>
            </a:pPr>
            <a:r>
              <a:rPr lang="en-GB" sz="2400"/>
              <a:t>If calibrate () the system moves to a calibrating state;</a:t>
            </a:r>
          </a:p>
          <a:p>
            <a:pPr>
              <a:lnSpc>
                <a:spcPct val="90000"/>
              </a:lnSpc>
            </a:pPr>
            <a:r>
              <a:rPr lang="en-GB" sz="2400"/>
              <a:t>A collecting state is entered when a clock signal is received.</a:t>
            </a:r>
          </a:p>
          <a:p>
            <a:pPr>
              <a:lnSpc>
                <a:spcPct val="90000"/>
              </a:lnSpc>
            </a:pPr>
            <a:endParaRPr lang="en-US" sz="2400"/>
          </a:p>
        </p:txBody>
      </p:sp>
    </p:spTree>
    <p:extLst>
      <p:ext uri="{BB962C8B-B14F-4D97-AF65-F5344CB8AC3E}">
        <p14:creationId xmlns:p14="http://schemas.microsoft.com/office/powerpoint/2010/main" val="14547863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GB"/>
              <a:t>Interfaces</a:t>
            </a:r>
          </a:p>
        </p:txBody>
      </p:sp>
      <p:sp>
        <p:nvSpPr>
          <p:cNvPr id="116739" name="Rectangle 3"/>
          <p:cNvSpPr>
            <a:spLocks noGrp="1" noChangeArrowheads="1"/>
          </p:cNvSpPr>
          <p:nvPr>
            <p:ph type="body" idx="1"/>
          </p:nvPr>
        </p:nvSpPr>
        <p:spPr/>
        <p:txBody>
          <a:bodyPr>
            <a:normAutofit fontScale="92500"/>
          </a:bodyPr>
          <a:lstStyle/>
          <a:p>
            <a:r>
              <a:rPr lang="en-GB" sz="2400"/>
              <a:t>Object interfaces have to be specified so that the objects and other components can be designed in parallel.</a:t>
            </a:r>
          </a:p>
          <a:p>
            <a:r>
              <a:rPr lang="en-GB" sz="2400"/>
              <a:t>Designers should avoid designing the interface representation but should hide this in the object itself.</a:t>
            </a:r>
          </a:p>
          <a:p>
            <a:r>
              <a:rPr lang="en-GB" sz="2400"/>
              <a:t>Objects may have several interfaces which are viewpoints on the methods provided.</a:t>
            </a:r>
          </a:p>
          <a:p>
            <a:r>
              <a:rPr lang="en-GB" sz="2400"/>
              <a:t>The UML uses class diagrams for interface specification but Java may also be used.</a:t>
            </a:r>
          </a:p>
        </p:txBody>
      </p:sp>
    </p:spTree>
    <p:extLst>
      <p:ext uri="{BB962C8B-B14F-4D97-AF65-F5344CB8AC3E}">
        <p14:creationId xmlns:p14="http://schemas.microsoft.com/office/powerpoint/2010/main" val="7741363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2" name="Rectangle 6"/>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70658" name="Rectangle 2"/>
          <p:cNvSpPr>
            <a:spLocks noGrp="1" noChangeArrowheads="1"/>
          </p:cNvSpPr>
          <p:nvPr>
            <p:ph type="title"/>
          </p:nvPr>
        </p:nvSpPr>
        <p:spPr>
          <a:noFill/>
          <a:ln/>
        </p:spPr>
        <p:txBody>
          <a:bodyPr lIns="90840" tIns="44623" rIns="90840" bIns="44623"/>
          <a:lstStyle/>
          <a:p>
            <a:r>
              <a:rPr lang="en-GB"/>
              <a:t>Weather station interface</a:t>
            </a:r>
          </a:p>
        </p:txBody>
      </p:sp>
      <p:graphicFrame>
        <p:nvGraphicFramePr>
          <p:cNvPr id="70661" name="Object 5"/>
          <p:cNvGraphicFramePr>
            <a:graphicFrameLocks noChangeAspect="1"/>
          </p:cNvGraphicFramePr>
          <p:nvPr/>
        </p:nvGraphicFramePr>
        <p:xfrm>
          <a:off x="0" y="1752600"/>
          <a:ext cx="8686800" cy="4676775"/>
        </p:xfrm>
        <a:graphic>
          <a:graphicData uri="http://schemas.openxmlformats.org/presentationml/2006/ole">
            <mc:AlternateContent xmlns:mc="http://schemas.openxmlformats.org/markup-compatibility/2006">
              <mc:Choice xmlns:v="urn:schemas-microsoft-com:vml" Requires="v">
                <p:oleObj spid="_x0000_s2050" name="Document" r:id="rId4" imgW="5486400" imgH="2953512" progId="Word.Document.8">
                  <p:embed/>
                </p:oleObj>
              </mc:Choice>
              <mc:Fallback>
                <p:oleObj name="Document" r:id="rId4" imgW="5486400" imgH="295351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52600"/>
                        <a:ext cx="8686800"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34239727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noFill/>
          <a:ln/>
        </p:spPr>
        <p:txBody>
          <a:bodyPr lIns="90840" tIns="44623" rIns="90840" bIns="44623"/>
          <a:lstStyle/>
          <a:p>
            <a:r>
              <a:rPr lang="en-GB"/>
              <a:t>Design evolution</a:t>
            </a:r>
          </a:p>
        </p:txBody>
      </p:sp>
      <p:sp>
        <p:nvSpPr>
          <p:cNvPr id="87043" name="Rectangle 3"/>
          <p:cNvSpPr>
            <a:spLocks noGrp="1" noChangeArrowheads="1"/>
          </p:cNvSpPr>
          <p:nvPr>
            <p:ph type="body" idx="1"/>
          </p:nvPr>
        </p:nvSpPr>
        <p:spPr>
          <a:noFill/>
          <a:ln/>
        </p:spPr>
        <p:txBody>
          <a:bodyPr lIns="90840" tIns="44623" rIns="90840" bIns="44623">
            <a:normAutofit lnSpcReduction="10000"/>
          </a:bodyPr>
          <a:lstStyle/>
          <a:p>
            <a:r>
              <a:rPr lang="en-GB" sz="2400"/>
              <a:t>Hiding information inside objects means that </a:t>
            </a:r>
            <a:br>
              <a:rPr lang="en-GB" sz="2400"/>
            </a:br>
            <a:r>
              <a:rPr lang="en-GB" sz="2400"/>
              <a:t>changes made to an object do not affect other </a:t>
            </a:r>
            <a:br>
              <a:rPr lang="en-GB" sz="2400"/>
            </a:br>
            <a:r>
              <a:rPr lang="en-GB" sz="2400"/>
              <a:t>objects in an unpredictable way.</a:t>
            </a:r>
          </a:p>
          <a:p>
            <a:r>
              <a:rPr lang="en-GB" sz="2400"/>
              <a:t>Assume pollution monitoring facilities are to be </a:t>
            </a:r>
            <a:br>
              <a:rPr lang="en-GB" sz="2400"/>
            </a:br>
            <a:r>
              <a:rPr lang="en-GB" sz="2400"/>
              <a:t>added to weather stations. These sample the </a:t>
            </a:r>
            <a:br>
              <a:rPr lang="en-GB" sz="2400"/>
            </a:br>
            <a:r>
              <a:rPr lang="en-GB" sz="2400"/>
              <a:t>air and compute the amount of different </a:t>
            </a:r>
            <a:br>
              <a:rPr lang="en-GB" sz="2400"/>
            </a:br>
            <a:r>
              <a:rPr lang="en-GB" sz="2400"/>
              <a:t>pollutants in the atmosphere.</a:t>
            </a:r>
          </a:p>
          <a:p>
            <a:r>
              <a:rPr lang="en-GB" sz="2400"/>
              <a:t>Pollution readings are transmitted with weather </a:t>
            </a:r>
            <a:br>
              <a:rPr lang="en-GB" sz="2400"/>
            </a:br>
            <a:r>
              <a:rPr lang="en-GB" sz="2400"/>
              <a:t>data.</a:t>
            </a:r>
          </a:p>
        </p:txBody>
      </p:sp>
    </p:spTree>
    <p:extLst>
      <p:ext uri="{BB962C8B-B14F-4D97-AF65-F5344CB8AC3E}">
        <p14:creationId xmlns:p14="http://schemas.microsoft.com/office/powerpoint/2010/main" val="225850030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0840" tIns="44623" rIns="90840" bIns="44623"/>
          <a:lstStyle/>
          <a:p>
            <a:r>
              <a:rPr lang="en-GB"/>
              <a:t>Characteristics of OOD</a:t>
            </a:r>
          </a:p>
        </p:txBody>
      </p:sp>
      <p:sp>
        <p:nvSpPr>
          <p:cNvPr id="8195" name="Rectangle 3"/>
          <p:cNvSpPr>
            <a:spLocks noGrp="1" noChangeArrowheads="1"/>
          </p:cNvSpPr>
          <p:nvPr>
            <p:ph type="body" idx="1"/>
          </p:nvPr>
        </p:nvSpPr>
        <p:spPr>
          <a:noFill/>
          <a:ln/>
        </p:spPr>
        <p:txBody>
          <a:bodyPr lIns="90840" tIns="44623" rIns="90840" bIns="44623">
            <a:normAutofit fontScale="92500" lnSpcReduction="10000"/>
          </a:bodyPr>
          <a:lstStyle/>
          <a:p>
            <a:r>
              <a:rPr lang="en-GB" sz="2400"/>
              <a:t>Objects are abstractions of real-world or system entities and manage themselves.</a:t>
            </a:r>
          </a:p>
          <a:p>
            <a:r>
              <a:rPr lang="en-GB" sz="2400"/>
              <a:t>Objects are independent and encapsulate state and representation information. </a:t>
            </a:r>
          </a:p>
          <a:p>
            <a:r>
              <a:rPr lang="en-GB" sz="2400"/>
              <a:t>System functionality is expressed in terms of object services.</a:t>
            </a:r>
          </a:p>
          <a:p>
            <a:r>
              <a:rPr lang="en-GB" sz="2400"/>
              <a:t>Shared data areas are eliminated. Objects </a:t>
            </a:r>
            <a:br>
              <a:rPr lang="en-GB" sz="2400"/>
            </a:br>
            <a:r>
              <a:rPr lang="en-GB" sz="2400"/>
              <a:t>communicate by message passing.</a:t>
            </a:r>
          </a:p>
          <a:p>
            <a:r>
              <a:rPr lang="en-GB" sz="2400"/>
              <a:t>Objects may be distributed and may execute </a:t>
            </a:r>
            <a:br>
              <a:rPr lang="en-GB" sz="2400"/>
            </a:br>
            <a:r>
              <a:rPr lang="en-GB" sz="2400"/>
              <a:t>sequentially or in parallel.</a:t>
            </a:r>
          </a:p>
        </p:txBody>
      </p:sp>
    </p:spTree>
    <p:extLst>
      <p:ext uri="{BB962C8B-B14F-4D97-AF65-F5344CB8AC3E}">
        <p14:creationId xmlns:p14="http://schemas.microsoft.com/office/powerpoint/2010/main" val="416102755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noFill/>
          <a:ln/>
        </p:spPr>
        <p:txBody>
          <a:bodyPr lIns="90840" tIns="44623" rIns="90840" bIns="44623"/>
          <a:lstStyle/>
          <a:p>
            <a:r>
              <a:rPr lang="en-GB"/>
              <a:t>Changes required</a:t>
            </a:r>
          </a:p>
        </p:txBody>
      </p:sp>
      <p:sp>
        <p:nvSpPr>
          <p:cNvPr id="89091" name="Rectangle 3"/>
          <p:cNvSpPr>
            <a:spLocks noGrp="1" noChangeArrowheads="1"/>
          </p:cNvSpPr>
          <p:nvPr>
            <p:ph type="body" idx="1"/>
          </p:nvPr>
        </p:nvSpPr>
        <p:spPr>
          <a:noFill/>
          <a:ln/>
        </p:spPr>
        <p:txBody>
          <a:bodyPr lIns="90840" tIns="44623" rIns="90840" bIns="44623"/>
          <a:lstStyle/>
          <a:p>
            <a:r>
              <a:rPr lang="en-GB"/>
              <a:t>Add an object class called </a:t>
            </a:r>
            <a:r>
              <a:rPr lang="en-GB">
                <a:solidFill>
                  <a:schemeClr val="accent1"/>
                </a:solidFill>
              </a:rPr>
              <a:t>Air quality</a:t>
            </a:r>
            <a:r>
              <a:rPr lang="en-GB"/>
              <a:t> as part of </a:t>
            </a:r>
            <a:r>
              <a:rPr lang="en-GB">
                <a:solidFill>
                  <a:schemeClr val="accent1"/>
                </a:solidFill>
              </a:rPr>
              <a:t>WeatherStation</a:t>
            </a:r>
            <a:r>
              <a:rPr lang="en-GB"/>
              <a:t>.</a:t>
            </a:r>
          </a:p>
          <a:p>
            <a:r>
              <a:rPr lang="en-GB"/>
              <a:t>Add an operation </a:t>
            </a:r>
            <a:r>
              <a:rPr lang="en-GB">
                <a:solidFill>
                  <a:schemeClr val="accent1"/>
                </a:solidFill>
              </a:rPr>
              <a:t>reportAirQuality</a:t>
            </a:r>
            <a:r>
              <a:rPr lang="en-GB"/>
              <a:t> to </a:t>
            </a:r>
            <a:r>
              <a:rPr lang="en-GB">
                <a:solidFill>
                  <a:schemeClr val="accent1"/>
                </a:solidFill>
              </a:rPr>
              <a:t>WeatherStation</a:t>
            </a:r>
            <a:r>
              <a:rPr lang="en-GB"/>
              <a:t>. Modify the control software to collect pollution readings.</a:t>
            </a:r>
          </a:p>
          <a:p>
            <a:r>
              <a:rPr lang="en-GB"/>
              <a:t>Add objects representing pollution monitoring instruments.</a:t>
            </a:r>
          </a:p>
        </p:txBody>
      </p:sp>
    </p:spTree>
    <p:extLst>
      <p:ext uri="{BB962C8B-B14F-4D97-AF65-F5344CB8AC3E}">
        <p14:creationId xmlns:p14="http://schemas.microsoft.com/office/powerpoint/2010/main" val="207706309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81000" y="263525"/>
            <a:ext cx="8399463" cy="1108075"/>
          </a:xfrm>
          <a:noFill/>
          <a:ln/>
        </p:spPr>
        <p:txBody>
          <a:bodyPr lIns="90840" tIns="44623" rIns="90840" bIns="44623"/>
          <a:lstStyle/>
          <a:p>
            <a:r>
              <a:rPr lang="en-GB"/>
              <a:t>Pollution monitoring</a:t>
            </a:r>
          </a:p>
        </p:txBody>
      </p:sp>
      <p:sp>
        <p:nvSpPr>
          <p:cNvPr id="76806" name="Rectangle 6"/>
          <p:cNvSpPr>
            <a:spLocks noChangeArrowheads="1"/>
          </p:cNvSpPr>
          <p:nvPr/>
        </p:nvSpPr>
        <p:spPr bwMode="auto">
          <a:xfrm>
            <a:off x="1600200" y="1676400"/>
            <a:ext cx="57150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68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828800"/>
            <a:ext cx="4319588"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92411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noFill/>
          <a:ln/>
        </p:spPr>
        <p:txBody>
          <a:bodyPr lIns="90840" tIns="44623" rIns="90840" bIns="44623"/>
          <a:lstStyle/>
          <a:p>
            <a:r>
              <a:rPr lang="en-GB"/>
              <a:t>Key points</a:t>
            </a:r>
          </a:p>
        </p:txBody>
      </p:sp>
      <p:sp>
        <p:nvSpPr>
          <p:cNvPr id="105475" name="Rectangle 3"/>
          <p:cNvSpPr>
            <a:spLocks noGrp="1" noChangeArrowheads="1"/>
          </p:cNvSpPr>
          <p:nvPr>
            <p:ph type="body" idx="1"/>
          </p:nvPr>
        </p:nvSpPr>
        <p:spPr>
          <a:noFill/>
          <a:ln/>
        </p:spPr>
        <p:txBody>
          <a:bodyPr lIns="90840" tIns="44623" rIns="90840" bIns="44623"/>
          <a:lstStyle/>
          <a:p>
            <a:r>
              <a:rPr lang="en-GB"/>
              <a:t>A range of different models may be produced during an object-oriented design process. These include static and dynamic system models.</a:t>
            </a:r>
          </a:p>
          <a:p>
            <a:r>
              <a:rPr lang="en-GB"/>
              <a:t>Object interfaces should be defined precisely using e.g. a programming language like Java.</a:t>
            </a:r>
          </a:p>
          <a:p>
            <a:r>
              <a:rPr lang="en-GB"/>
              <a:t>Object-oriented design potentially simplifies  system evolution.</a:t>
            </a:r>
          </a:p>
        </p:txBody>
      </p:sp>
    </p:spTree>
    <p:extLst>
      <p:ext uri="{BB962C8B-B14F-4D97-AF65-F5344CB8AC3E}">
        <p14:creationId xmlns:p14="http://schemas.microsoft.com/office/powerpoint/2010/main" val="86962128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r>
              <a:rPr lang="en-US"/>
              <a:t>Object oriented modelling</a:t>
            </a:r>
          </a:p>
        </p:txBody>
      </p:sp>
      <p:sp>
        <p:nvSpPr>
          <p:cNvPr id="175107" name="Rectangle 3"/>
          <p:cNvSpPr>
            <a:spLocks noGrp="1" noChangeArrowheads="1"/>
          </p:cNvSpPr>
          <p:nvPr>
            <p:ph type="body" idx="1"/>
          </p:nvPr>
        </p:nvSpPr>
        <p:spPr/>
        <p:txBody>
          <a:bodyPr/>
          <a:lstStyle/>
          <a:p>
            <a:r>
              <a:rPr lang="en-US"/>
              <a:t>An inherent part of object-oriented development is to develop UML models to represent the system.</a:t>
            </a:r>
          </a:p>
          <a:p>
            <a:r>
              <a:rPr lang="en-US"/>
              <a:t>Structural and behavioural UML models have already been introduced in previous lectures on system modelling.</a:t>
            </a:r>
          </a:p>
          <a:p>
            <a:r>
              <a:rPr lang="en-US"/>
              <a:t>Diagram types used here are from UML 1 rather than UML 2 but differences are minimal.</a:t>
            </a:r>
          </a:p>
        </p:txBody>
      </p:sp>
    </p:spTree>
    <p:extLst>
      <p:ext uri="{BB962C8B-B14F-4D97-AF65-F5344CB8AC3E}">
        <p14:creationId xmlns:p14="http://schemas.microsoft.com/office/powerpoint/2010/main" val="236653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669925" y="306388"/>
            <a:ext cx="8093075" cy="917575"/>
          </a:xfrm>
        </p:spPr>
        <p:txBody>
          <a:bodyPr>
            <a:normAutofit fontScale="90000"/>
          </a:bodyPr>
          <a:lstStyle/>
          <a:p>
            <a:r>
              <a:rPr lang="en-US"/>
              <a:t>An object-oriented design process</a:t>
            </a:r>
          </a:p>
        </p:txBody>
      </p:sp>
      <p:sp>
        <p:nvSpPr>
          <p:cNvPr id="126979" name="Rectangle 3"/>
          <p:cNvSpPr>
            <a:spLocks noGrp="1" noChangeArrowheads="1"/>
          </p:cNvSpPr>
          <p:nvPr>
            <p:ph type="body" idx="1"/>
          </p:nvPr>
        </p:nvSpPr>
        <p:spPr/>
        <p:txBody>
          <a:bodyPr/>
          <a:lstStyle/>
          <a:p>
            <a:pPr>
              <a:lnSpc>
                <a:spcPct val="90000"/>
              </a:lnSpc>
            </a:pPr>
            <a:r>
              <a:rPr lang="en-US"/>
              <a:t>Structured design processes involve developing a number of different system models.</a:t>
            </a:r>
          </a:p>
          <a:p>
            <a:pPr>
              <a:lnSpc>
                <a:spcPct val="90000"/>
              </a:lnSpc>
            </a:pPr>
            <a:r>
              <a:rPr lang="en-US"/>
              <a:t>They require a lot of effort for development and maintenance of these models and, for small systems, this may not be cost-effective.</a:t>
            </a:r>
          </a:p>
          <a:p>
            <a:pPr>
              <a:lnSpc>
                <a:spcPct val="90000"/>
              </a:lnSpc>
            </a:pPr>
            <a:r>
              <a:rPr lang="en-US"/>
              <a:t>However, for large systems developed by different groups design models are an essential communication mechanism.</a:t>
            </a:r>
          </a:p>
        </p:txBody>
      </p:sp>
    </p:spTree>
    <p:extLst>
      <p:ext uri="{BB962C8B-B14F-4D97-AF65-F5344CB8AC3E}">
        <p14:creationId xmlns:p14="http://schemas.microsoft.com/office/powerpoint/2010/main" val="4967741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GB" sz="3600"/>
              <a:t>Process stages</a:t>
            </a:r>
            <a:endParaRPr lang="en-GB"/>
          </a:p>
        </p:txBody>
      </p:sp>
      <p:sp>
        <p:nvSpPr>
          <p:cNvPr id="107523" name="Rectangle 3"/>
          <p:cNvSpPr>
            <a:spLocks noGrp="1" noChangeArrowheads="1"/>
          </p:cNvSpPr>
          <p:nvPr>
            <p:ph type="body" idx="1"/>
          </p:nvPr>
        </p:nvSpPr>
        <p:spPr/>
        <p:txBody>
          <a:bodyPr/>
          <a:lstStyle/>
          <a:p>
            <a:r>
              <a:rPr lang="en-GB"/>
              <a:t>The principal activities in any OO design process include:</a:t>
            </a:r>
          </a:p>
          <a:p>
            <a:pPr lvl="1"/>
            <a:r>
              <a:rPr lang="en-GB"/>
              <a:t>Context: Define the context and modes of use of the system;</a:t>
            </a:r>
          </a:p>
          <a:p>
            <a:pPr lvl="1"/>
            <a:r>
              <a:rPr lang="en-GB"/>
              <a:t>Architecture: Design the system architecture;</a:t>
            </a:r>
          </a:p>
          <a:p>
            <a:pPr lvl="1"/>
            <a:r>
              <a:rPr lang="en-GB"/>
              <a:t>Objects: Identify the principal system objects;</a:t>
            </a:r>
          </a:p>
          <a:p>
            <a:pPr lvl="1"/>
            <a:r>
              <a:rPr lang="en-GB"/>
              <a:t>Models: Develop design models;</a:t>
            </a:r>
          </a:p>
          <a:p>
            <a:pPr lvl="1"/>
            <a:r>
              <a:rPr lang="en-GB"/>
              <a:t>Interfaces: Specify object interfaces.</a:t>
            </a:r>
          </a:p>
        </p:txBody>
      </p:sp>
    </p:spTree>
    <p:extLst>
      <p:ext uri="{BB962C8B-B14F-4D97-AF65-F5344CB8AC3E}">
        <p14:creationId xmlns:p14="http://schemas.microsoft.com/office/powerpoint/2010/main" val="681939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p:spPr>
        <p:txBody>
          <a:bodyPr lIns="90840" tIns="44623" rIns="90840" bIns="44623"/>
          <a:lstStyle/>
          <a:p>
            <a:r>
              <a:rPr lang="en-GB"/>
              <a:t>Weather system description</a:t>
            </a:r>
          </a:p>
        </p:txBody>
      </p:sp>
      <p:sp>
        <p:nvSpPr>
          <p:cNvPr id="52227" name="Rectangle 3"/>
          <p:cNvSpPr>
            <a:spLocks noChangeArrowheads="1"/>
          </p:cNvSpPr>
          <p:nvPr/>
        </p:nvSpPr>
        <p:spPr bwMode="auto">
          <a:xfrm>
            <a:off x="655638" y="2579588"/>
            <a:ext cx="7970837"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40" tIns="44623" rIns="90840" bIns="44623">
            <a:spAutoFit/>
          </a:bodyPr>
          <a:lstStyle/>
          <a:p>
            <a:pPr defTabSz="917575"/>
            <a:r>
              <a:rPr lang="en-GB" sz="2000" dirty="0"/>
              <a:t>A </a:t>
            </a:r>
            <a:r>
              <a:rPr lang="en-GB" sz="2000" dirty="0">
                <a:solidFill>
                  <a:schemeClr val="accent1"/>
                </a:solidFill>
              </a:rPr>
              <a:t>weather mapping system</a:t>
            </a:r>
            <a:r>
              <a:rPr lang="en-GB" sz="2000" dirty="0"/>
              <a:t> is required to generate weather maps on a regular basis using data collected from remote, unattended weather stations and other data sources such as weather observers, balloons and satellites. Weather stations transmit their data to the area computer in response to a request from that machine.</a:t>
            </a:r>
          </a:p>
          <a:p>
            <a:pPr defTabSz="917575"/>
            <a:endParaRPr lang="en-GB" sz="2000" dirty="0"/>
          </a:p>
          <a:p>
            <a:pPr defTabSz="917575"/>
            <a:r>
              <a:rPr lang="en-GB" sz="2000" dirty="0"/>
              <a:t>The area computer system validates the collected data and integrates it with the data from different sources. The integrated data is archived and, using data from this archive and a digitised map database  a set of local weather maps is created. Maps may be printed for distribution on a special-purpose map printer or may be displayed in a number of different formats.</a:t>
            </a:r>
          </a:p>
        </p:txBody>
      </p:sp>
    </p:spTree>
    <p:extLst>
      <p:ext uri="{BB962C8B-B14F-4D97-AF65-F5344CB8AC3E}">
        <p14:creationId xmlns:p14="http://schemas.microsoft.com/office/powerpoint/2010/main" val="101927434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GB" sz="3600"/>
              <a:t>Context</a:t>
            </a:r>
            <a:endParaRPr lang="en-GB"/>
          </a:p>
        </p:txBody>
      </p:sp>
      <p:sp>
        <p:nvSpPr>
          <p:cNvPr id="108547" name="Rectangle 3"/>
          <p:cNvSpPr>
            <a:spLocks noGrp="1" noChangeArrowheads="1"/>
          </p:cNvSpPr>
          <p:nvPr>
            <p:ph type="body" idx="1"/>
          </p:nvPr>
        </p:nvSpPr>
        <p:spPr/>
        <p:txBody>
          <a:bodyPr>
            <a:normAutofit fontScale="92500"/>
          </a:bodyPr>
          <a:lstStyle/>
          <a:p>
            <a:r>
              <a:rPr lang="en-GB" sz="2400"/>
              <a:t>Develop an understanding of the relationships between the software being designed and its external environment</a:t>
            </a:r>
          </a:p>
          <a:p>
            <a:r>
              <a:rPr lang="en-GB" sz="2400"/>
              <a:t>System context</a:t>
            </a:r>
          </a:p>
          <a:p>
            <a:pPr lvl="1"/>
            <a:r>
              <a:rPr lang="en-GB" sz="2000"/>
              <a:t>A static model that describes other systems in the environment. Use a subsystem model to show other systems. Following slide shows the systems around the weather station system.</a:t>
            </a:r>
          </a:p>
          <a:p>
            <a:r>
              <a:rPr lang="en-GB" sz="2400"/>
              <a:t>Model of system use</a:t>
            </a:r>
          </a:p>
          <a:p>
            <a:pPr lvl="1"/>
            <a:r>
              <a:rPr lang="en-GB" sz="2000"/>
              <a:t>A dynamic model that describes how the system interacts with its environment. Use use-cases to show interactions</a:t>
            </a:r>
          </a:p>
        </p:txBody>
      </p:sp>
    </p:spTree>
    <p:extLst>
      <p:ext uri="{BB962C8B-B14F-4D97-AF65-F5344CB8AC3E}">
        <p14:creationId xmlns:p14="http://schemas.microsoft.com/office/powerpoint/2010/main" val="35111611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TotalTime>
  <Words>1718</Words>
  <Application>Microsoft Office PowerPoint</Application>
  <PresentationFormat>On-screen Show (4:3)</PresentationFormat>
  <Paragraphs>162</Paragraphs>
  <Slides>42</Slides>
  <Notes>34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Waveform</vt:lpstr>
      <vt:lpstr>Microsoft Word Document</vt:lpstr>
      <vt:lpstr>Object-oriented Design</vt:lpstr>
      <vt:lpstr>Objectives</vt:lpstr>
      <vt:lpstr>Object-oriented development</vt:lpstr>
      <vt:lpstr>Characteristics of OOD</vt:lpstr>
      <vt:lpstr>Object oriented modelling</vt:lpstr>
      <vt:lpstr>An object-oriented design process</vt:lpstr>
      <vt:lpstr>Process stages</vt:lpstr>
      <vt:lpstr>Weather system description</vt:lpstr>
      <vt:lpstr>Context</vt:lpstr>
      <vt:lpstr>Layered architecture</vt:lpstr>
      <vt:lpstr>Subsystems in the weather mapping system</vt:lpstr>
      <vt:lpstr>Use-case models</vt:lpstr>
      <vt:lpstr>Use-cases for the weather station</vt:lpstr>
      <vt:lpstr>Use-case description</vt:lpstr>
      <vt:lpstr>Architecture</vt:lpstr>
      <vt:lpstr>Weather station architecture</vt:lpstr>
      <vt:lpstr>Objects</vt:lpstr>
      <vt:lpstr>Approaches to identification</vt:lpstr>
      <vt:lpstr>Weather station description</vt:lpstr>
      <vt:lpstr>Weather station object classes</vt:lpstr>
      <vt:lpstr>Key points</vt:lpstr>
      <vt:lpstr>Object-oriented design 2</vt:lpstr>
      <vt:lpstr>Recap</vt:lpstr>
      <vt:lpstr>Models</vt:lpstr>
      <vt:lpstr>Further objects and object refinement</vt:lpstr>
      <vt:lpstr>Design models</vt:lpstr>
      <vt:lpstr>Examples of design models</vt:lpstr>
      <vt:lpstr>Subsystem models</vt:lpstr>
      <vt:lpstr>Weather station subsystems</vt:lpstr>
      <vt:lpstr>Subsystem decomposition</vt:lpstr>
      <vt:lpstr>Sequence models</vt:lpstr>
      <vt:lpstr>Data collection sequence</vt:lpstr>
      <vt:lpstr>Sequence of operations</vt:lpstr>
      <vt:lpstr>Statecharts</vt:lpstr>
      <vt:lpstr>Weather station state diagram</vt:lpstr>
      <vt:lpstr>Weather station system states</vt:lpstr>
      <vt:lpstr>Interfaces</vt:lpstr>
      <vt:lpstr>Weather station interface</vt:lpstr>
      <vt:lpstr>Design evolution</vt:lpstr>
      <vt:lpstr>Changes required</vt:lpstr>
      <vt:lpstr>Pollution monitoring</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Object-oriented Design</dc:title>
  <dc:creator>USER</dc:creator>
  <cp:lastModifiedBy>USER</cp:lastModifiedBy>
  <cp:revision>1</cp:revision>
  <dcterms:created xsi:type="dcterms:W3CDTF">2011-12-04T08:23:44Z</dcterms:created>
  <dcterms:modified xsi:type="dcterms:W3CDTF">2011-12-04T08:25:44Z</dcterms:modified>
</cp:coreProperties>
</file>