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12/4/2011</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System </a:t>
            </a:r>
            <a:r>
              <a:rPr lang="en-GB" dirty="0" err="1"/>
              <a:t>modeling</a:t>
            </a:r>
            <a:r>
              <a:rPr lang="en-GB" dirty="0"/>
              <a:t> 2</a:t>
            </a:r>
            <a:endParaRPr lang="bg-BG" dirty="0"/>
          </a:p>
        </p:txBody>
      </p:sp>
      <p:sp>
        <p:nvSpPr>
          <p:cNvPr id="3" name="Subtitle 2"/>
          <p:cNvSpPr>
            <a:spLocks noGrp="1"/>
          </p:cNvSpPr>
          <p:nvPr>
            <p:ph type="subTitle" idx="1"/>
          </p:nvPr>
        </p:nvSpPr>
        <p:spPr/>
        <p:txBody>
          <a:bodyPr/>
          <a:lstStyle/>
          <a:p>
            <a:r>
              <a:rPr lang="en-US" dirty="0" smtClean="0"/>
              <a:t>Lab 11</a:t>
            </a:r>
            <a:endParaRPr lang="bg-BG" dirty="0"/>
          </a:p>
        </p:txBody>
      </p:sp>
    </p:spTree>
    <p:extLst>
      <p:ext uri="{BB962C8B-B14F-4D97-AF65-F5344CB8AC3E}">
        <p14:creationId xmlns:p14="http://schemas.microsoft.com/office/powerpoint/2010/main" val="4261724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Rectangle 6"/>
          <p:cNvSpPr>
            <a:spLocks noGrp="1" noChangeArrowheads="1"/>
          </p:cNvSpPr>
          <p:nvPr>
            <p:ph type="title"/>
          </p:nvPr>
        </p:nvSpPr>
        <p:spPr/>
        <p:txBody>
          <a:bodyPr/>
          <a:lstStyle/>
          <a:p>
            <a:r>
              <a:rPr lang="en-GB"/>
              <a:t>Library class hierarchy</a:t>
            </a:r>
          </a:p>
        </p:txBody>
      </p:sp>
      <p:sp>
        <p:nvSpPr>
          <p:cNvPr id="21512" name="Rectangle 8"/>
          <p:cNvSpPr>
            <a:spLocks noChangeArrowheads="1"/>
          </p:cNvSpPr>
          <p:nvPr/>
        </p:nvSpPr>
        <p:spPr bwMode="auto">
          <a:xfrm>
            <a:off x="838200" y="1676400"/>
            <a:ext cx="7315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151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752600"/>
            <a:ext cx="4876800" cy="447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91889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Rectangle 6"/>
          <p:cNvSpPr>
            <a:spLocks noGrp="1" noChangeArrowheads="1"/>
          </p:cNvSpPr>
          <p:nvPr>
            <p:ph type="title"/>
          </p:nvPr>
        </p:nvSpPr>
        <p:spPr/>
        <p:txBody>
          <a:bodyPr/>
          <a:lstStyle/>
          <a:p>
            <a:r>
              <a:rPr lang="en-GB"/>
              <a:t>User class hierarchy</a:t>
            </a:r>
          </a:p>
        </p:txBody>
      </p:sp>
      <p:sp>
        <p:nvSpPr>
          <p:cNvPr id="22536" name="Rectangle 8"/>
          <p:cNvSpPr>
            <a:spLocks noChangeArrowheads="1"/>
          </p:cNvSpPr>
          <p:nvPr/>
        </p:nvSpPr>
        <p:spPr bwMode="auto">
          <a:xfrm>
            <a:off x="1143000" y="1600200"/>
            <a:ext cx="71628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253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752600"/>
            <a:ext cx="5257800" cy="419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57707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a:ln/>
        </p:spPr>
        <p:txBody>
          <a:bodyPr lIns="90487" tIns="44450" rIns="90487" bIns="44450"/>
          <a:lstStyle/>
          <a:p>
            <a:r>
              <a:rPr lang="en-GB"/>
              <a:t>Multiple inheritance</a:t>
            </a:r>
          </a:p>
        </p:txBody>
      </p:sp>
      <p:sp>
        <p:nvSpPr>
          <p:cNvPr id="23555" name="Rectangle 3"/>
          <p:cNvSpPr>
            <a:spLocks noGrp="1" noChangeArrowheads="1"/>
          </p:cNvSpPr>
          <p:nvPr>
            <p:ph type="body" idx="1"/>
          </p:nvPr>
        </p:nvSpPr>
        <p:spPr>
          <a:noFill/>
          <a:ln/>
        </p:spPr>
        <p:txBody>
          <a:bodyPr lIns="90487" tIns="44450" rIns="90487" bIns="44450">
            <a:normAutofit lnSpcReduction="10000"/>
          </a:bodyPr>
          <a:lstStyle/>
          <a:p>
            <a:r>
              <a:rPr lang="en-GB" sz="2400"/>
              <a:t>Rather than inheriting the attributes and services from a single parent class, a system which supports multiple inheritance allows object classes to inherit from several super-classes.</a:t>
            </a:r>
          </a:p>
          <a:p>
            <a:r>
              <a:rPr lang="en-GB" sz="2400"/>
              <a:t>This can lead to semantic conflicts where attributes/services with the same name in different super-classes have different semantics.</a:t>
            </a:r>
          </a:p>
          <a:p>
            <a:r>
              <a:rPr lang="en-GB" sz="2400"/>
              <a:t>Multiple inheritance makes class hierarchy reorganisation more complex.</a:t>
            </a:r>
          </a:p>
        </p:txBody>
      </p:sp>
    </p:spTree>
    <p:extLst>
      <p:ext uri="{BB962C8B-B14F-4D97-AF65-F5344CB8AC3E}">
        <p14:creationId xmlns:p14="http://schemas.microsoft.com/office/powerpoint/2010/main" val="42385419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p:spPr>
        <p:txBody>
          <a:bodyPr lIns="90487" tIns="44450" rIns="90487" bIns="44450"/>
          <a:lstStyle/>
          <a:p>
            <a:r>
              <a:rPr lang="en-GB"/>
              <a:t>Multiple inheritance</a:t>
            </a:r>
          </a:p>
        </p:txBody>
      </p:sp>
      <p:sp>
        <p:nvSpPr>
          <p:cNvPr id="24582" name="Rectangle 6"/>
          <p:cNvSpPr>
            <a:spLocks noChangeArrowheads="1"/>
          </p:cNvSpPr>
          <p:nvPr/>
        </p:nvSpPr>
        <p:spPr bwMode="auto">
          <a:xfrm>
            <a:off x="1066800" y="1676400"/>
            <a:ext cx="71628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458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981200"/>
            <a:ext cx="4953000" cy="4189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51321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p:spPr>
        <p:txBody>
          <a:bodyPr lIns="90487" tIns="44450" rIns="90487" bIns="44450"/>
          <a:lstStyle/>
          <a:p>
            <a:r>
              <a:rPr lang="en-GB"/>
              <a:t>Object aggregation</a:t>
            </a:r>
          </a:p>
        </p:txBody>
      </p:sp>
      <p:sp>
        <p:nvSpPr>
          <p:cNvPr id="25603" name="Rectangle 3"/>
          <p:cNvSpPr>
            <a:spLocks noGrp="1" noChangeArrowheads="1"/>
          </p:cNvSpPr>
          <p:nvPr>
            <p:ph type="body" idx="1"/>
          </p:nvPr>
        </p:nvSpPr>
        <p:spPr>
          <a:noFill/>
          <a:ln/>
        </p:spPr>
        <p:txBody>
          <a:bodyPr lIns="90487" tIns="44450" rIns="90487" bIns="44450"/>
          <a:lstStyle/>
          <a:p>
            <a:r>
              <a:rPr lang="en-GB"/>
              <a:t>An aggregation model shows how classes that are collections are composed of other classes.</a:t>
            </a:r>
          </a:p>
          <a:p>
            <a:r>
              <a:rPr lang="en-GB"/>
              <a:t>Aggregation models are similar to the part-of relationship in semantic data models.</a:t>
            </a:r>
          </a:p>
        </p:txBody>
      </p:sp>
    </p:spTree>
    <p:extLst>
      <p:ext uri="{BB962C8B-B14F-4D97-AF65-F5344CB8AC3E}">
        <p14:creationId xmlns:p14="http://schemas.microsoft.com/office/powerpoint/2010/main" val="78958697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noFill/>
          <a:ln/>
        </p:spPr>
        <p:txBody>
          <a:bodyPr lIns="90487" tIns="44450" rIns="90487" bIns="44450"/>
          <a:lstStyle/>
          <a:p>
            <a:r>
              <a:rPr lang="en-GB"/>
              <a:t>Object aggregation</a:t>
            </a:r>
          </a:p>
        </p:txBody>
      </p:sp>
      <p:sp>
        <p:nvSpPr>
          <p:cNvPr id="26629" name="Rectangle 5"/>
          <p:cNvSpPr>
            <a:spLocks noChangeArrowheads="1"/>
          </p:cNvSpPr>
          <p:nvPr/>
        </p:nvSpPr>
        <p:spPr bwMode="auto">
          <a:xfrm>
            <a:off x="685800" y="1600200"/>
            <a:ext cx="75438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66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752600"/>
            <a:ext cx="6400800" cy="424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45565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GB"/>
              <a:t>Object behaviour modelling</a:t>
            </a:r>
          </a:p>
        </p:txBody>
      </p:sp>
      <p:sp>
        <p:nvSpPr>
          <p:cNvPr id="59395" name="Rectangle 3"/>
          <p:cNvSpPr>
            <a:spLocks noGrp="1" noChangeArrowheads="1"/>
          </p:cNvSpPr>
          <p:nvPr>
            <p:ph type="body" idx="1"/>
          </p:nvPr>
        </p:nvSpPr>
        <p:spPr/>
        <p:txBody>
          <a:bodyPr/>
          <a:lstStyle/>
          <a:p>
            <a:r>
              <a:rPr lang="en-GB"/>
              <a:t>A behavioural model shows the interactions between objects to produce some particular system behaviour that is specified as a use-case.</a:t>
            </a:r>
          </a:p>
          <a:p>
            <a:r>
              <a:rPr lang="en-GB"/>
              <a:t>Sequence diagrams (or collaboration diagrams) in the UML are used to model interaction between objects.</a:t>
            </a:r>
          </a:p>
        </p:txBody>
      </p:sp>
    </p:spTree>
    <p:extLst>
      <p:ext uri="{BB962C8B-B14F-4D97-AF65-F5344CB8AC3E}">
        <p14:creationId xmlns:p14="http://schemas.microsoft.com/office/powerpoint/2010/main" val="235093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GB"/>
              <a:t>Issue of electronic items</a:t>
            </a:r>
          </a:p>
        </p:txBody>
      </p:sp>
      <p:sp>
        <p:nvSpPr>
          <p:cNvPr id="45061" name="Rectangle 5"/>
          <p:cNvSpPr>
            <a:spLocks noChangeArrowheads="1"/>
          </p:cNvSpPr>
          <p:nvPr/>
        </p:nvSpPr>
        <p:spPr bwMode="auto">
          <a:xfrm>
            <a:off x="990600" y="1600200"/>
            <a:ext cx="7086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450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752600"/>
            <a:ext cx="5410200"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505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GB" sz="3200"/>
              <a:t>Structured analysis and design</a:t>
            </a:r>
            <a:endParaRPr lang="en-GB"/>
          </a:p>
        </p:txBody>
      </p:sp>
      <p:sp>
        <p:nvSpPr>
          <p:cNvPr id="61443" name="Rectangle 3"/>
          <p:cNvSpPr>
            <a:spLocks noGrp="1" noChangeArrowheads="1"/>
          </p:cNvSpPr>
          <p:nvPr>
            <p:ph type="body" idx="1"/>
          </p:nvPr>
        </p:nvSpPr>
        <p:spPr/>
        <p:txBody>
          <a:bodyPr/>
          <a:lstStyle/>
          <a:p>
            <a:r>
              <a:rPr lang="en-GB"/>
              <a:t>Structured analysis and design methods incorporate system modelling as an inherent part of the method.</a:t>
            </a:r>
          </a:p>
          <a:p>
            <a:r>
              <a:rPr lang="en-GB"/>
              <a:t>Methods define a set of models, a process for deriving these models and rules and guidelines that should apply to the models.</a:t>
            </a:r>
          </a:p>
          <a:p>
            <a:r>
              <a:rPr lang="en-GB"/>
              <a:t>CASE tools support system modelling as part of the structured method.</a:t>
            </a:r>
          </a:p>
        </p:txBody>
      </p:sp>
    </p:spTree>
    <p:extLst>
      <p:ext uri="{BB962C8B-B14F-4D97-AF65-F5344CB8AC3E}">
        <p14:creationId xmlns:p14="http://schemas.microsoft.com/office/powerpoint/2010/main" val="2169501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GB"/>
              <a:t>Method weaknesses</a:t>
            </a:r>
          </a:p>
        </p:txBody>
      </p:sp>
      <p:sp>
        <p:nvSpPr>
          <p:cNvPr id="62467" name="Rectangle 3"/>
          <p:cNvSpPr>
            <a:spLocks noGrp="1" noChangeArrowheads="1"/>
          </p:cNvSpPr>
          <p:nvPr>
            <p:ph type="body" idx="1"/>
          </p:nvPr>
        </p:nvSpPr>
        <p:spPr/>
        <p:txBody>
          <a:bodyPr/>
          <a:lstStyle/>
          <a:p>
            <a:r>
              <a:rPr lang="en-GB"/>
              <a:t>They do not model non-functional system requirements.</a:t>
            </a:r>
          </a:p>
          <a:p>
            <a:r>
              <a:rPr lang="en-GB"/>
              <a:t>They do not usually include information about whether a method is appropriate for a given problem.</a:t>
            </a:r>
          </a:p>
          <a:p>
            <a:r>
              <a:rPr lang="en-GB"/>
              <a:t>The may produce too much documentation.</a:t>
            </a:r>
          </a:p>
          <a:p>
            <a:r>
              <a:rPr lang="en-GB"/>
              <a:t>The system models are sometimes too detailed and difficult for users to understand.</a:t>
            </a:r>
          </a:p>
        </p:txBody>
      </p:sp>
    </p:spTree>
    <p:extLst>
      <p:ext uri="{BB962C8B-B14F-4D97-AF65-F5344CB8AC3E}">
        <p14:creationId xmlns:p14="http://schemas.microsoft.com/office/powerpoint/2010/main" val="3815148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p:spPr>
        <p:txBody>
          <a:bodyPr lIns="90487" tIns="44450" rIns="90487" bIns="44450"/>
          <a:lstStyle/>
          <a:p>
            <a:r>
              <a:rPr lang="en-GB"/>
              <a:t>Semantic data models</a:t>
            </a:r>
          </a:p>
        </p:txBody>
      </p:sp>
      <p:sp>
        <p:nvSpPr>
          <p:cNvPr id="14339" name="Rectangle 3"/>
          <p:cNvSpPr>
            <a:spLocks noGrp="1" noChangeArrowheads="1"/>
          </p:cNvSpPr>
          <p:nvPr>
            <p:ph type="body" idx="1"/>
          </p:nvPr>
        </p:nvSpPr>
        <p:spPr>
          <a:noFill/>
          <a:ln/>
        </p:spPr>
        <p:txBody>
          <a:bodyPr lIns="90487" tIns="44450" rIns="90487" bIns="44450">
            <a:normAutofit lnSpcReduction="10000"/>
          </a:bodyPr>
          <a:lstStyle/>
          <a:p>
            <a:r>
              <a:rPr lang="en-GB" sz="2400"/>
              <a:t>Used to describe the logical structure of data processed by the system.</a:t>
            </a:r>
          </a:p>
          <a:p>
            <a:r>
              <a:rPr lang="en-GB" sz="2400"/>
              <a:t>An entity-relation-attribute  model sets out the entities in the system, the relationships between these entities and the entity attributes</a:t>
            </a:r>
          </a:p>
          <a:p>
            <a:r>
              <a:rPr lang="en-GB" sz="2400"/>
              <a:t>Widely used in database design. Can readily be implemented using relational databases.</a:t>
            </a:r>
          </a:p>
          <a:p>
            <a:r>
              <a:rPr lang="en-GB" sz="2400"/>
              <a:t>In the UML, objects and associations may be used for semantic data modelling.</a:t>
            </a:r>
          </a:p>
        </p:txBody>
      </p:sp>
    </p:spTree>
    <p:extLst>
      <p:ext uri="{BB962C8B-B14F-4D97-AF65-F5344CB8AC3E}">
        <p14:creationId xmlns:p14="http://schemas.microsoft.com/office/powerpoint/2010/main" val="373150707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GB"/>
              <a:t>CASE workbenches</a:t>
            </a:r>
          </a:p>
        </p:txBody>
      </p:sp>
      <p:sp>
        <p:nvSpPr>
          <p:cNvPr id="46083" name="Rectangle 3"/>
          <p:cNvSpPr>
            <a:spLocks noGrp="1" noChangeArrowheads="1"/>
          </p:cNvSpPr>
          <p:nvPr>
            <p:ph type="body" idx="1"/>
          </p:nvPr>
        </p:nvSpPr>
        <p:spPr/>
        <p:txBody>
          <a:bodyPr/>
          <a:lstStyle/>
          <a:p>
            <a:pPr>
              <a:lnSpc>
                <a:spcPct val="90000"/>
              </a:lnSpc>
            </a:pPr>
            <a:r>
              <a:rPr lang="en-GB"/>
              <a:t>A coherent set of tools that is designed to support related software process activities such as analysis, design or testing. May be incorporated in an IDE such as ECLIPSE.</a:t>
            </a:r>
          </a:p>
          <a:p>
            <a:pPr>
              <a:lnSpc>
                <a:spcPct val="90000"/>
              </a:lnSpc>
            </a:pPr>
            <a:r>
              <a:rPr lang="en-GB"/>
              <a:t>Support system modelling during both requirements engineering and system design.</a:t>
            </a:r>
          </a:p>
          <a:p>
            <a:pPr>
              <a:lnSpc>
                <a:spcPct val="90000"/>
              </a:lnSpc>
            </a:pPr>
            <a:r>
              <a:rPr lang="en-GB"/>
              <a:t>UML workbenches provide support for all UML diagrams and, usually, some automatic code generation. Java, C++ or C# may be generated.</a:t>
            </a:r>
            <a:endParaRPr lang="en-GB" sz="2400"/>
          </a:p>
        </p:txBody>
      </p:sp>
    </p:spTree>
    <p:extLst>
      <p:ext uri="{BB962C8B-B14F-4D97-AF65-F5344CB8AC3E}">
        <p14:creationId xmlns:p14="http://schemas.microsoft.com/office/powerpoint/2010/main" val="2569285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81000" y="263525"/>
            <a:ext cx="8323263" cy="1108075"/>
          </a:xfrm>
          <a:noFill/>
          <a:ln/>
        </p:spPr>
        <p:txBody>
          <a:bodyPr lIns="90840" tIns="44623" rIns="90840" bIns="44623"/>
          <a:lstStyle/>
          <a:p>
            <a:r>
              <a:rPr lang="en-GB"/>
              <a:t>An analysis and design workbench</a:t>
            </a:r>
          </a:p>
        </p:txBody>
      </p:sp>
      <p:sp>
        <p:nvSpPr>
          <p:cNvPr id="47108" name="Rectangle 4"/>
          <p:cNvSpPr>
            <a:spLocks noChangeArrowheads="1"/>
          </p:cNvSpPr>
          <p:nvPr/>
        </p:nvSpPr>
        <p:spPr bwMode="auto">
          <a:xfrm>
            <a:off x="533400" y="1676400"/>
            <a:ext cx="7696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471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057400"/>
            <a:ext cx="6400800" cy="3997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18051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noFill/>
          <a:ln/>
        </p:spPr>
        <p:txBody>
          <a:bodyPr lIns="90840" tIns="44623" rIns="90840" bIns="44623"/>
          <a:lstStyle/>
          <a:p>
            <a:r>
              <a:rPr lang="en-GB"/>
              <a:t>Analysis workbench components</a:t>
            </a:r>
          </a:p>
        </p:txBody>
      </p:sp>
      <p:sp>
        <p:nvSpPr>
          <p:cNvPr id="49155" name="Rectangle 3"/>
          <p:cNvSpPr>
            <a:spLocks noGrp="1" noChangeArrowheads="1"/>
          </p:cNvSpPr>
          <p:nvPr>
            <p:ph type="body" idx="1"/>
          </p:nvPr>
        </p:nvSpPr>
        <p:spPr>
          <a:noFill/>
          <a:ln/>
        </p:spPr>
        <p:txBody>
          <a:bodyPr lIns="90840" tIns="44623" rIns="90840" bIns="44623">
            <a:normAutofit lnSpcReduction="10000"/>
          </a:bodyPr>
          <a:lstStyle/>
          <a:p>
            <a:r>
              <a:rPr lang="en-GB"/>
              <a:t>Diagram editors</a:t>
            </a:r>
          </a:p>
          <a:p>
            <a:r>
              <a:rPr lang="en-GB"/>
              <a:t>Model analysis and checking tools</a:t>
            </a:r>
          </a:p>
          <a:p>
            <a:r>
              <a:rPr lang="en-GB"/>
              <a:t>Repository and associated query language</a:t>
            </a:r>
          </a:p>
          <a:p>
            <a:r>
              <a:rPr lang="en-GB"/>
              <a:t>Data dictionary</a:t>
            </a:r>
          </a:p>
          <a:p>
            <a:r>
              <a:rPr lang="en-GB"/>
              <a:t>Report definition and generation tools</a:t>
            </a:r>
          </a:p>
          <a:p>
            <a:r>
              <a:rPr lang="en-GB"/>
              <a:t>Forms definition tools</a:t>
            </a:r>
          </a:p>
          <a:p>
            <a:r>
              <a:rPr lang="en-GB"/>
              <a:t>Import/export translators</a:t>
            </a:r>
          </a:p>
          <a:p>
            <a:r>
              <a:rPr lang="en-GB"/>
              <a:t>Code generation tools</a:t>
            </a:r>
          </a:p>
        </p:txBody>
      </p:sp>
    </p:spTree>
    <p:extLst>
      <p:ext uri="{BB962C8B-B14F-4D97-AF65-F5344CB8AC3E}">
        <p14:creationId xmlns:p14="http://schemas.microsoft.com/office/powerpoint/2010/main" val="402533368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a:ln/>
        </p:spPr>
        <p:txBody>
          <a:bodyPr lIns="90487" tIns="44450" rIns="90487" bIns="44450"/>
          <a:lstStyle/>
          <a:p>
            <a:r>
              <a:rPr lang="en-GB"/>
              <a:t>Key points</a:t>
            </a:r>
          </a:p>
        </p:txBody>
      </p:sp>
      <p:sp>
        <p:nvSpPr>
          <p:cNvPr id="34819" name="Rectangle 3"/>
          <p:cNvSpPr>
            <a:spLocks noGrp="1" noChangeArrowheads="1"/>
          </p:cNvSpPr>
          <p:nvPr>
            <p:ph type="body" idx="1"/>
          </p:nvPr>
        </p:nvSpPr>
        <p:spPr>
          <a:noFill/>
          <a:ln/>
        </p:spPr>
        <p:txBody>
          <a:bodyPr lIns="90487" tIns="44450" rIns="90487" bIns="44450"/>
          <a:lstStyle/>
          <a:p>
            <a:pPr>
              <a:lnSpc>
                <a:spcPct val="90000"/>
              </a:lnSpc>
            </a:pPr>
            <a:r>
              <a:rPr lang="en-GB"/>
              <a:t>Semantic data models describe the logical structure of data which is imported to or exported by the systems.</a:t>
            </a:r>
          </a:p>
          <a:p>
            <a:pPr>
              <a:lnSpc>
                <a:spcPct val="90000"/>
              </a:lnSpc>
            </a:pPr>
            <a:r>
              <a:rPr lang="en-GB"/>
              <a:t>Object models describe logical system entities, their classification and aggregation.</a:t>
            </a:r>
          </a:p>
          <a:p>
            <a:pPr>
              <a:lnSpc>
                <a:spcPct val="90000"/>
              </a:lnSpc>
            </a:pPr>
            <a:r>
              <a:rPr lang="en-GB"/>
              <a:t>Sequence models show the interactions between actors and the system objects that they use.</a:t>
            </a:r>
          </a:p>
          <a:p>
            <a:pPr>
              <a:lnSpc>
                <a:spcPct val="90000"/>
              </a:lnSpc>
            </a:pPr>
            <a:r>
              <a:rPr lang="en-GB"/>
              <a:t>Structured methods provide a framework for developing system models.</a:t>
            </a:r>
          </a:p>
        </p:txBody>
      </p:sp>
    </p:spTree>
    <p:extLst>
      <p:ext uri="{BB962C8B-B14F-4D97-AF65-F5344CB8AC3E}">
        <p14:creationId xmlns:p14="http://schemas.microsoft.com/office/powerpoint/2010/main" val="412779613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a:t>Library semantic model</a:t>
            </a:r>
          </a:p>
        </p:txBody>
      </p:sp>
      <p:sp>
        <p:nvSpPr>
          <p:cNvPr id="16389" name="Rectangle 5"/>
          <p:cNvSpPr>
            <a:spLocks noChangeArrowheads="1"/>
          </p:cNvSpPr>
          <p:nvPr/>
        </p:nvSpPr>
        <p:spPr bwMode="auto">
          <a:xfrm>
            <a:off x="1447800" y="1676400"/>
            <a:ext cx="5867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63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905000"/>
            <a:ext cx="41402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61445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GB"/>
              <a:t>Data dictionaries</a:t>
            </a:r>
          </a:p>
        </p:txBody>
      </p:sp>
      <p:sp>
        <p:nvSpPr>
          <p:cNvPr id="43011" name="Rectangle 3"/>
          <p:cNvSpPr>
            <a:spLocks noGrp="1" noChangeArrowheads="1"/>
          </p:cNvSpPr>
          <p:nvPr>
            <p:ph type="body" idx="1"/>
          </p:nvPr>
        </p:nvSpPr>
        <p:spPr/>
        <p:txBody>
          <a:bodyPr>
            <a:normAutofit lnSpcReduction="10000"/>
          </a:bodyPr>
          <a:lstStyle/>
          <a:p>
            <a:r>
              <a:rPr lang="en-GB" sz="2400"/>
              <a:t>Data dictionaries are lists of all of the names used in the system models. Descriptions of the entities, relationships and attributes are also included.</a:t>
            </a:r>
          </a:p>
          <a:p>
            <a:r>
              <a:rPr lang="en-GB" sz="2400"/>
              <a:t>Advantages</a:t>
            </a:r>
          </a:p>
          <a:p>
            <a:pPr lvl="1"/>
            <a:r>
              <a:rPr lang="en-GB" sz="2000"/>
              <a:t>Support name management and avoid duplication;</a:t>
            </a:r>
          </a:p>
          <a:p>
            <a:pPr lvl="1"/>
            <a:r>
              <a:rPr lang="en-GB" sz="2000"/>
              <a:t>Store of organisational knowledge linking analysis, design and implementation;</a:t>
            </a:r>
          </a:p>
          <a:p>
            <a:r>
              <a:rPr lang="en-GB" sz="2400"/>
              <a:t>CASE tools can sometimes automatically generate  data dictionaries from system models.</a:t>
            </a:r>
          </a:p>
        </p:txBody>
      </p:sp>
    </p:spTree>
    <p:extLst>
      <p:ext uri="{BB962C8B-B14F-4D97-AF65-F5344CB8AC3E}">
        <p14:creationId xmlns:p14="http://schemas.microsoft.com/office/powerpoint/2010/main" val="710870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44034" name="Rectangle 2"/>
          <p:cNvSpPr>
            <a:spLocks noGrp="1" noChangeArrowheads="1"/>
          </p:cNvSpPr>
          <p:nvPr>
            <p:ph type="title"/>
          </p:nvPr>
        </p:nvSpPr>
        <p:spPr/>
        <p:txBody>
          <a:bodyPr/>
          <a:lstStyle/>
          <a:p>
            <a:r>
              <a:rPr lang="en-GB"/>
              <a:t>Data dictionary entries</a:t>
            </a:r>
          </a:p>
        </p:txBody>
      </p:sp>
      <p:graphicFrame>
        <p:nvGraphicFramePr>
          <p:cNvPr id="44039" name="Object 7"/>
          <p:cNvGraphicFramePr>
            <a:graphicFrameLocks noChangeAspect="1"/>
          </p:cNvGraphicFramePr>
          <p:nvPr/>
        </p:nvGraphicFramePr>
        <p:xfrm>
          <a:off x="533400" y="1828800"/>
          <a:ext cx="8153400" cy="4062413"/>
        </p:xfrm>
        <a:graphic>
          <a:graphicData uri="http://schemas.openxmlformats.org/presentationml/2006/ole">
            <mc:AlternateContent xmlns:mc="http://schemas.openxmlformats.org/markup-compatibility/2006">
              <mc:Choice xmlns:v="urn:schemas-microsoft-com:vml" Requires="v">
                <p:oleObj spid="_x0000_s1027" name="Document" r:id="rId3" imgW="5605272" imgH="2581656" progId="Word.Document.8">
                  <p:embed/>
                </p:oleObj>
              </mc:Choice>
              <mc:Fallback>
                <p:oleObj name="Document" r:id="rId3" imgW="5605272" imgH="258165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7562"/>
                      <a:stretch>
                        <a:fillRect/>
                      </a:stretch>
                    </p:blipFill>
                    <p:spPr bwMode="auto">
                      <a:xfrm>
                        <a:off x="533400" y="1828800"/>
                        <a:ext cx="8153400" cy="406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69231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noFill/>
          <a:ln/>
        </p:spPr>
        <p:txBody>
          <a:bodyPr lIns="90487" tIns="44450" rIns="90487" bIns="44450"/>
          <a:lstStyle/>
          <a:p>
            <a:r>
              <a:rPr lang="en-GB"/>
              <a:t>Object models</a:t>
            </a:r>
          </a:p>
        </p:txBody>
      </p:sp>
      <p:sp>
        <p:nvSpPr>
          <p:cNvPr id="17411" name="Rectangle 3"/>
          <p:cNvSpPr>
            <a:spLocks noGrp="1" noChangeArrowheads="1"/>
          </p:cNvSpPr>
          <p:nvPr>
            <p:ph type="body" idx="1"/>
          </p:nvPr>
        </p:nvSpPr>
        <p:spPr>
          <a:noFill/>
          <a:ln/>
        </p:spPr>
        <p:txBody>
          <a:bodyPr lIns="90487" tIns="44450" rIns="90487" bIns="44450">
            <a:normAutofit lnSpcReduction="10000"/>
          </a:bodyPr>
          <a:lstStyle/>
          <a:p>
            <a:r>
              <a:rPr lang="en-GB" sz="2400"/>
              <a:t>Object models describe the system in terms of object classes and their associations.</a:t>
            </a:r>
          </a:p>
          <a:p>
            <a:r>
              <a:rPr lang="en-GB" sz="2400"/>
              <a:t>An object class is an abstraction over a set of objects with common attributes and the services (operations) provided by each object.</a:t>
            </a:r>
          </a:p>
          <a:p>
            <a:r>
              <a:rPr lang="en-GB" sz="2400"/>
              <a:t>Various object models may be produced</a:t>
            </a:r>
          </a:p>
          <a:p>
            <a:pPr lvl="1"/>
            <a:r>
              <a:rPr lang="en-GB" sz="2000"/>
              <a:t>Inheritance models;</a:t>
            </a:r>
          </a:p>
          <a:p>
            <a:pPr lvl="1"/>
            <a:r>
              <a:rPr lang="en-GB" sz="2000"/>
              <a:t>Aggregation models;</a:t>
            </a:r>
          </a:p>
          <a:p>
            <a:pPr lvl="1"/>
            <a:r>
              <a:rPr lang="en-GB" sz="2000"/>
              <a:t>Interaction models.</a:t>
            </a:r>
          </a:p>
        </p:txBody>
      </p:sp>
    </p:spTree>
    <p:extLst>
      <p:ext uri="{BB962C8B-B14F-4D97-AF65-F5344CB8AC3E}">
        <p14:creationId xmlns:p14="http://schemas.microsoft.com/office/powerpoint/2010/main" val="70685708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lIns="90487" tIns="44450" rIns="90487" bIns="44450"/>
          <a:lstStyle/>
          <a:p>
            <a:r>
              <a:rPr lang="en-GB"/>
              <a:t>Object models</a:t>
            </a:r>
          </a:p>
        </p:txBody>
      </p:sp>
      <p:sp>
        <p:nvSpPr>
          <p:cNvPr id="18435" name="Rectangle 3"/>
          <p:cNvSpPr>
            <a:spLocks noGrp="1" noChangeArrowheads="1"/>
          </p:cNvSpPr>
          <p:nvPr>
            <p:ph type="body" idx="1"/>
          </p:nvPr>
        </p:nvSpPr>
        <p:spPr>
          <a:noFill/>
          <a:ln/>
        </p:spPr>
        <p:txBody>
          <a:bodyPr lIns="90487" tIns="44450" rIns="90487" bIns="44450"/>
          <a:lstStyle/>
          <a:p>
            <a:pPr>
              <a:lnSpc>
                <a:spcPct val="90000"/>
              </a:lnSpc>
            </a:pPr>
            <a:r>
              <a:rPr lang="en-GB"/>
              <a:t>Natural ways of reflecting the real-world entities manipulated by the system</a:t>
            </a:r>
          </a:p>
          <a:p>
            <a:pPr>
              <a:lnSpc>
                <a:spcPct val="90000"/>
              </a:lnSpc>
            </a:pPr>
            <a:r>
              <a:rPr lang="en-GB"/>
              <a:t>More abstract entities are more difficult to model using this approach</a:t>
            </a:r>
          </a:p>
          <a:p>
            <a:pPr>
              <a:lnSpc>
                <a:spcPct val="90000"/>
              </a:lnSpc>
            </a:pPr>
            <a:r>
              <a:rPr lang="en-GB"/>
              <a:t>Object class identification is recognised as a difficult process requiring a deep understanding of the application domain</a:t>
            </a:r>
          </a:p>
          <a:p>
            <a:pPr>
              <a:lnSpc>
                <a:spcPct val="90000"/>
              </a:lnSpc>
            </a:pPr>
            <a:r>
              <a:rPr lang="en-GB"/>
              <a:t>Object classes reflecting domain entities are reusable across systems</a:t>
            </a:r>
          </a:p>
        </p:txBody>
      </p:sp>
    </p:spTree>
    <p:extLst>
      <p:ext uri="{BB962C8B-B14F-4D97-AF65-F5344CB8AC3E}">
        <p14:creationId xmlns:p14="http://schemas.microsoft.com/office/powerpoint/2010/main" val="26724506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noFill/>
          <a:ln/>
        </p:spPr>
        <p:txBody>
          <a:bodyPr lIns="90487" tIns="44450" rIns="90487" bIns="44450"/>
          <a:lstStyle/>
          <a:p>
            <a:r>
              <a:rPr lang="en-GB"/>
              <a:t>Inheritance models</a:t>
            </a:r>
          </a:p>
        </p:txBody>
      </p:sp>
      <p:sp>
        <p:nvSpPr>
          <p:cNvPr id="20483" name="Rectangle 3"/>
          <p:cNvSpPr>
            <a:spLocks noGrp="1" noChangeArrowheads="1"/>
          </p:cNvSpPr>
          <p:nvPr>
            <p:ph type="body" idx="1"/>
          </p:nvPr>
        </p:nvSpPr>
        <p:spPr>
          <a:noFill/>
          <a:ln/>
        </p:spPr>
        <p:txBody>
          <a:bodyPr lIns="90487" tIns="44450" rIns="90487" bIns="44450"/>
          <a:lstStyle/>
          <a:p>
            <a:r>
              <a:rPr lang="en-GB" sz="2400"/>
              <a:t>Organise the domain object classes into a hierarchy.</a:t>
            </a:r>
          </a:p>
          <a:p>
            <a:r>
              <a:rPr lang="en-GB" sz="2400"/>
              <a:t>Classes at the top of the hierarchy reflect the common features of all classes.</a:t>
            </a:r>
          </a:p>
          <a:p>
            <a:r>
              <a:rPr lang="en-GB" sz="2400"/>
              <a:t>Object classes inherit their attributes and services from one or more super-classes. these may then be specialised as necessary.</a:t>
            </a:r>
          </a:p>
          <a:p>
            <a:r>
              <a:rPr lang="en-GB" sz="2400"/>
              <a:t>Class hierarchy design can be a difficult process if duplication in different branches is to be avoided.</a:t>
            </a:r>
          </a:p>
        </p:txBody>
      </p:sp>
    </p:spTree>
    <p:extLst>
      <p:ext uri="{BB962C8B-B14F-4D97-AF65-F5344CB8AC3E}">
        <p14:creationId xmlns:p14="http://schemas.microsoft.com/office/powerpoint/2010/main" val="55784105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GB"/>
              <a:t>UML notation</a:t>
            </a:r>
          </a:p>
        </p:txBody>
      </p:sp>
      <p:sp>
        <p:nvSpPr>
          <p:cNvPr id="58371" name="Rectangle 3"/>
          <p:cNvSpPr>
            <a:spLocks noGrp="1" noChangeArrowheads="1"/>
          </p:cNvSpPr>
          <p:nvPr>
            <p:ph type="body" idx="1"/>
          </p:nvPr>
        </p:nvSpPr>
        <p:spPr/>
        <p:txBody>
          <a:bodyPr>
            <a:normAutofit fontScale="92500" lnSpcReduction="20000"/>
          </a:bodyPr>
          <a:lstStyle/>
          <a:p>
            <a:pPr>
              <a:lnSpc>
                <a:spcPct val="90000"/>
              </a:lnSpc>
              <a:buFont typeface="Zapf Dingbats" pitchFamily="-16" charset="2"/>
              <a:buNone/>
            </a:pPr>
            <a:endParaRPr lang="en-GB" sz="2400"/>
          </a:p>
          <a:p>
            <a:pPr>
              <a:lnSpc>
                <a:spcPct val="90000"/>
              </a:lnSpc>
            </a:pPr>
            <a:r>
              <a:rPr lang="en-GB" sz="2400"/>
              <a:t>Object classes are rectangles with the name at the top, attributes in the middle section and operations in the bottom section.</a:t>
            </a:r>
          </a:p>
          <a:p>
            <a:pPr>
              <a:lnSpc>
                <a:spcPct val="90000"/>
              </a:lnSpc>
            </a:pPr>
            <a:r>
              <a:rPr lang="en-GB" sz="2400"/>
              <a:t>Relationships between object classes (known as associations) are shown as lines linking objects. Associations may be annotated with the type of association or special arrow symbols may be used to denote the association type (e.g. inheritance is a triangular white arrowhead)</a:t>
            </a:r>
          </a:p>
          <a:p>
            <a:pPr>
              <a:lnSpc>
                <a:spcPct val="90000"/>
              </a:lnSpc>
            </a:pPr>
            <a:r>
              <a:rPr lang="en-GB" sz="2400"/>
              <a:t>Inheritance is referred to as generalisation and is shown ‘upwards’ rather than ‘downwards’ in a hierarchy.</a:t>
            </a:r>
          </a:p>
        </p:txBody>
      </p:sp>
    </p:spTree>
    <p:extLst>
      <p:ext uri="{BB962C8B-B14F-4D97-AF65-F5344CB8AC3E}">
        <p14:creationId xmlns:p14="http://schemas.microsoft.com/office/powerpoint/2010/main" val="10072708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13</TotalTime>
  <Words>814</Words>
  <Application>Microsoft Office PowerPoint</Application>
  <PresentationFormat>On-screen Show (4:3)</PresentationFormat>
  <Paragraphs>80</Paragraphs>
  <Slides>23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Waveform</vt:lpstr>
      <vt:lpstr>Microsoft Word Document</vt:lpstr>
      <vt:lpstr>System modeling 2</vt:lpstr>
      <vt:lpstr>Semantic data models</vt:lpstr>
      <vt:lpstr>Library semantic model</vt:lpstr>
      <vt:lpstr>Data dictionaries</vt:lpstr>
      <vt:lpstr>Data dictionary entries</vt:lpstr>
      <vt:lpstr>Object models</vt:lpstr>
      <vt:lpstr>Object models</vt:lpstr>
      <vt:lpstr>Inheritance models</vt:lpstr>
      <vt:lpstr>UML notation</vt:lpstr>
      <vt:lpstr>Library class hierarchy</vt:lpstr>
      <vt:lpstr>User class hierarchy</vt:lpstr>
      <vt:lpstr>Multiple inheritance</vt:lpstr>
      <vt:lpstr>Multiple inheritance</vt:lpstr>
      <vt:lpstr>Object aggregation</vt:lpstr>
      <vt:lpstr>Object aggregation</vt:lpstr>
      <vt:lpstr>Object behaviour modelling</vt:lpstr>
      <vt:lpstr>Issue of electronic items</vt:lpstr>
      <vt:lpstr>Structured analysis and design</vt:lpstr>
      <vt:lpstr>Method weaknesses</vt:lpstr>
      <vt:lpstr>CASE workbenches</vt:lpstr>
      <vt:lpstr>An analysis and design workbench</vt:lpstr>
      <vt:lpstr>Analysis workbench components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modeling 2</dc:title>
  <dc:creator>USER</dc:creator>
  <cp:lastModifiedBy>USER</cp:lastModifiedBy>
  <cp:revision>2</cp:revision>
  <dcterms:created xsi:type="dcterms:W3CDTF">2011-12-04T08:09:40Z</dcterms:created>
  <dcterms:modified xsi:type="dcterms:W3CDTF">2011-12-04T08:22:53Z</dcterms:modified>
</cp:coreProperties>
</file>