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8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344381-563B-4A6A-AE05-641596A6B68A}" type="datetimeFigureOut">
              <a:rPr lang="bg-BG" smtClean="0"/>
              <a:t>4.12.2011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63F5BD-B28B-4C8C-AF33-605C1DA0C12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901713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7651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33795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38915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40963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9219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43011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45059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3315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5363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3555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3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4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Project </a:t>
            </a:r>
            <a:r>
              <a:rPr lang="en-GB" dirty="0" smtClean="0"/>
              <a:t>management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Lab 4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194654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Project plan structure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Introduction.</a:t>
            </a:r>
          </a:p>
          <a:p>
            <a:r>
              <a:rPr lang="en-GB"/>
              <a:t>Project organisation.</a:t>
            </a:r>
          </a:p>
          <a:p>
            <a:r>
              <a:rPr lang="en-GB"/>
              <a:t>Risk analysis.</a:t>
            </a:r>
          </a:p>
          <a:p>
            <a:r>
              <a:rPr lang="en-GB"/>
              <a:t>Hardware and software resource requirements.</a:t>
            </a:r>
          </a:p>
          <a:p>
            <a:r>
              <a:rPr lang="en-GB"/>
              <a:t>Work breakdown.</a:t>
            </a:r>
          </a:p>
          <a:p>
            <a:r>
              <a:rPr lang="en-GB"/>
              <a:t>Project schedule.</a:t>
            </a:r>
          </a:p>
          <a:p>
            <a:r>
              <a:rPr lang="en-GB"/>
              <a:t>Monitoring and reporting mechanisms.</a:t>
            </a:r>
          </a:p>
        </p:txBody>
      </p:sp>
    </p:spTree>
    <p:extLst>
      <p:ext uri="{BB962C8B-B14F-4D97-AF65-F5344CB8AC3E}">
        <p14:creationId xmlns:p14="http://schemas.microsoft.com/office/powerpoint/2010/main" val="8200593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Activity organization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/>
              <a:t>Activities in a project should be organised to produce tangible outputs for management to judge progress.</a:t>
            </a:r>
          </a:p>
          <a:p>
            <a:pPr>
              <a:lnSpc>
                <a:spcPct val="90000"/>
              </a:lnSpc>
            </a:pPr>
            <a:r>
              <a:rPr lang="en-GB" i="1"/>
              <a:t>Milestones</a:t>
            </a:r>
            <a:r>
              <a:rPr lang="en-GB"/>
              <a:t> are the end-point of a process activity.</a:t>
            </a:r>
          </a:p>
          <a:p>
            <a:pPr>
              <a:lnSpc>
                <a:spcPct val="90000"/>
              </a:lnSpc>
            </a:pPr>
            <a:r>
              <a:rPr lang="en-GB" i="1"/>
              <a:t>Deliverables</a:t>
            </a:r>
            <a:r>
              <a:rPr lang="en-GB"/>
              <a:t> are project results delivered to customers.</a:t>
            </a:r>
          </a:p>
          <a:p>
            <a:pPr>
              <a:lnSpc>
                <a:spcPct val="90000"/>
              </a:lnSpc>
            </a:pPr>
            <a:r>
              <a:rPr lang="en-GB"/>
              <a:t>The waterfall process allows for the straightforward definition of progress milestones.</a:t>
            </a:r>
          </a:p>
        </p:txBody>
      </p:sp>
    </p:spTree>
    <p:extLst>
      <p:ext uri="{BB962C8B-B14F-4D97-AF65-F5344CB8AC3E}">
        <p14:creationId xmlns:p14="http://schemas.microsoft.com/office/powerpoint/2010/main" val="42732919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229556" y="2218015"/>
            <a:ext cx="8646628" cy="2982848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Milestones in the RE process</a:t>
            </a:r>
          </a:p>
        </p:txBody>
      </p:sp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13" y="2370982"/>
            <a:ext cx="8187515" cy="243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95004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Project scheduling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Split project into tasks and estimate time and resources required to complete each task.</a:t>
            </a:r>
          </a:p>
          <a:p>
            <a:r>
              <a:rPr lang="en-GB"/>
              <a:t>Organize tasks concurrently to make optimal </a:t>
            </a:r>
            <a:br>
              <a:rPr lang="en-GB"/>
            </a:br>
            <a:r>
              <a:rPr lang="en-GB"/>
              <a:t>use of workforce.</a:t>
            </a:r>
          </a:p>
          <a:p>
            <a:r>
              <a:rPr lang="en-GB"/>
              <a:t>Minimize task dependencies to avoid delays </a:t>
            </a:r>
            <a:br>
              <a:rPr lang="en-GB"/>
            </a:br>
            <a:r>
              <a:rPr lang="en-GB"/>
              <a:t>caused by one task waiting for another to complete.</a:t>
            </a:r>
          </a:p>
          <a:p>
            <a:r>
              <a:rPr lang="en-GB"/>
              <a:t>Dependent on project managers intuition and experience.</a:t>
            </a:r>
          </a:p>
        </p:txBody>
      </p:sp>
    </p:spTree>
    <p:extLst>
      <p:ext uri="{BB962C8B-B14F-4D97-AF65-F5344CB8AC3E}">
        <p14:creationId xmlns:p14="http://schemas.microsoft.com/office/powerpoint/2010/main" val="6052993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Rectangle 1029"/>
          <p:cNvSpPr>
            <a:spLocks noChangeArrowheads="1"/>
          </p:cNvSpPr>
          <p:nvPr/>
        </p:nvSpPr>
        <p:spPr bwMode="auto">
          <a:xfrm>
            <a:off x="229557" y="2447465"/>
            <a:ext cx="8723146" cy="2523948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sp>
        <p:nvSpPr>
          <p:cNvPr id="4608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The project scheduling process</a:t>
            </a:r>
          </a:p>
        </p:txBody>
      </p:sp>
      <p:pic>
        <p:nvPicPr>
          <p:cNvPr id="46086" name="Picture 10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94" y="2829881"/>
            <a:ext cx="8417071" cy="1722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614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Scheduling problems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Estimating the difficulty of problems and hence the cost of developing a solution is hard.</a:t>
            </a:r>
          </a:p>
          <a:p>
            <a:r>
              <a:rPr lang="en-GB"/>
              <a:t>Productivity is not proportional to the number of people working on a task.</a:t>
            </a:r>
          </a:p>
          <a:p>
            <a:r>
              <a:rPr lang="en-GB"/>
              <a:t>Adding people to a late project makes it later because of communication overheads.</a:t>
            </a:r>
          </a:p>
          <a:p>
            <a:r>
              <a:rPr lang="en-GB"/>
              <a:t>The unexpected always happens. Always allow contingency in planning.</a:t>
            </a:r>
          </a:p>
        </p:txBody>
      </p:sp>
    </p:spTree>
    <p:extLst>
      <p:ext uri="{BB962C8B-B14F-4D97-AF65-F5344CB8AC3E}">
        <p14:creationId xmlns:p14="http://schemas.microsoft.com/office/powerpoint/2010/main" val="26053149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Bar charts and activity networks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Graphical notations used to illustrate the project schedule.</a:t>
            </a:r>
          </a:p>
          <a:p>
            <a:r>
              <a:rPr lang="en-GB"/>
              <a:t>Show project breakdown into tasks. Tasks should not be too small. They should take about a week or two.</a:t>
            </a:r>
          </a:p>
          <a:p>
            <a:r>
              <a:rPr lang="en-GB"/>
              <a:t>Activity charts show task dependencies and the the critical path.</a:t>
            </a:r>
          </a:p>
          <a:p>
            <a:r>
              <a:rPr lang="en-GB"/>
              <a:t>Bar charts show schedule against calendar time.</a:t>
            </a:r>
          </a:p>
        </p:txBody>
      </p:sp>
    </p:spTree>
    <p:extLst>
      <p:ext uri="{BB962C8B-B14F-4D97-AF65-F5344CB8AC3E}">
        <p14:creationId xmlns:p14="http://schemas.microsoft.com/office/powerpoint/2010/main" val="24581824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1224301" y="1606149"/>
            <a:ext cx="6274544" cy="4818446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Task durations and dependencies</a:t>
            </a:r>
          </a:p>
        </p:txBody>
      </p:sp>
      <p:graphicFrame>
        <p:nvGraphicFramePr>
          <p:cNvPr id="34821" name="Object 5"/>
          <p:cNvGraphicFramePr>
            <a:graphicFrameLocks noChangeAspect="1"/>
          </p:cNvGraphicFramePr>
          <p:nvPr/>
        </p:nvGraphicFramePr>
        <p:xfrm>
          <a:off x="1224301" y="1759115"/>
          <a:ext cx="9641372" cy="44678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Document" r:id="rId4" imgW="5486400" imgH="2545080" progId="Word.Document.8">
                  <p:embed/>
                </p:oleObj>
              </mc:Choice>
              <mc:Fallback>
                <p:oleObj name="Document" r:id="rId4" imgW="5486400" imgH="254508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4301" y="1759115"/>
                        <a:ext cx="9641372" cy="44678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075877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918226" y="1453182"/>
            <a:ext cx="7192770" cy="5047896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Activity network</a:t>
            </a:r>
          </a:p>
        </p:txBody>
      </p:sp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820" y="1606149"/>
            <a:ext cx="6504100" cy="4800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66367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Activity timeline</a:t>
            </a:r>
          </a:p>
        </p:txBody>
      </p:sp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01" y="1453182"/>
            <a:ext cx="5968469" cy="4901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91165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Objectives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 sz="2300"/>
              <a:t>To explain the main tasks undertaken by project managers</a:t>
            </a:r>
          </a:p>
          <a:p>
            <a:r>
              <a:rPr lang="en-GB" sz="2300"/>
              <a:t>To introduce software project management and to describe its distinctive characteristics</a:t>
            </a:r>
          </a:p>
          <a:p>
            <a:r>
              <a:rPr lang="en-GB" sz="2300"/>
              <a:t>To discuss project planning and the planning process</a:t>
            </a:r>
          </a:p>
          <a:p>
            <a:r>
              <a:rPr lang="en-GB" sz="2300"/>
              <a:t>To show how graphical schedule representations are used by project management</a:t>
            </a:r>
          </a:p>
        </p:txBody>
      </p:sp>
    </p:spTree>
    <p:extLst>
      <p:ext uri="{BB962C8B-B14F-4D97-AF65-F5344CB8AC3E}">
        <p14:creationId xmlns:p14="http://schemas.microsoft.com/office/powerpoint/2010/main" val="38241808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Staff allocation</a:t>
            </a:r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745" y="1682632"/>
            <a:ext cx="7345808" cy="4410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2576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Risk management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GB"/>
              <a:t>Risk management is concerned with identifying risks and drawing up plans to minimise their effect on a project.</a:t>
            </a:r>
          </a:p>
          <a:p>
            <a:pPr>
              <a:lnSpc>
                <a:spcPct val="90000"/>
              </a:lnSpc>
            </a:pPr>
            <a:r>
              <a:rPr lang="en-GB"/>
              <a:t>A risk is a probability that some adverse circumstance will occur </a:t>
            </a:r>
          </a:p>
          <a:p>
            <a:pPr lvl="1">
              <a:lnSpc>
                <a:spcPct val="90000"/>
              </a:lnSpc>
            </a:pPr>
            <a:r>
              <a:rPr lang="en-GB"/>
              <a:t>Project risks affect schedule or resources;</a:t>
            </a:r>
          </a:p>
          <a:p>
            <a:pPr lvl="1">
              <a:lnSpc>
                <a:spcPct val="90000"/>
              </a:lnSpc>
            </a:pPr>
            <a:r>
              <a:rPr lang="en-GB"/>
              <a:t>Product risks affect the quality or performance of the software being developed;</a:t>
            </a:r>
          </a:p>
          <a:p>
            <a:pPr lvl="1">
              <a:lnSpc>
                <a:spcPct val="90000"/>
              </a:lnSpc>
            </a:pPr>
            <a:r>
              <a:rPr lang="en-GB"/>
              <a:t>Business risks affect the organisation developing or procuring the software.</a:t>
            </a:r>
          </a:p>
        </p:txBody>
      </p:sp>
    </p:spTree>
    <p:extLst>
      <p:ext uri="{BB962C8B-B14F-4D97-AF65-F5344CB8AC3E}">
        <p14:creationId xmlns:p14="http://schemas.microsoft.com/office/powerpoint/2010/main" val="408374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841707" y="1453182"/>
            <a:ext cx="7498845" cy="4741963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Software risks</a:t>
            </a:r>
          </a:p>
        </p:txBody>
      </p:sp>
      <p:graphicFrame>
        <p:nvGraphicFramePr>
          <p:cNvPr id="48133" name="Object 5"/>
          <p:cNvGraphicFramePr>
            <a:graphicFrameLocks noChangeAspect="1"/>
          </p:cNvGraphicFramePr>
          <p:nvPr/>
        </p:nvGraphicFramePr>
        <p:xfrm>
          <a:off x="994745" y="1529666"/>
          <a:ext cx="7039732" cy="47594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Document" r:id="rId4" imgW="5641848" imgH="3816096" progId="Word.Document.8">
                  <p:embed/>
                </p:oleObj>
              </mc:Choice>
              <mc:Fallback>
                <p:oleObj name="Document" r:id="rId4" imgW="5641848" imgH="38160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4745" y="1529666"/>
                        <a:ext cx="7039732" cy="47594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408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8" name="Rectangle 1030"/>
          <p:cNvSpPr>
            <a:spLocks noChangeArrowheads="1"/>
          </p:cNvSpPr>
          <p:nvPr/>
        </p:nvSpPr>
        <p:spPr bwMode="auto">
          <a:xfrm>
            <a:off x="229556" y="2218015"/>
            <a:ext cx="8570109" cy="3135814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sp>
        <p:nvSpPr>
          <p:cNvPr id="5427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The risk management process</a:t>
            </a:r>
          </a:p>
        </p:txBody>
      </p:sp>
      <p:pic>
        <p:nvPicPr>
          <p:cNvPr id="54277" name="Picture 10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51" y="2523949"/>
            <a:ext cx="7881439" cy="2323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216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Risk indicators</a:t>
            </a:r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306075" y="1606149"/>
            <a:ext cx="8493590" cy="4588996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graphicFrame>
        <p:nvGraphicFramePr>
          <p:cNvPr id="52231" name="Object 7"/>
          <p:cNvGraphicFramePr>
            <a:graphicFrameLocks noChangeAspect="1"/>
          </p:cNvGraphicFramePr>
          <p:nvPr/>
        </p:nvGraphicFramePr>
        <p:xfrm>
          <a:off x="612151" y="1835598"/>
          <a:ext cx="8110996" cy="4093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Document" r:id="rId4" imgW="5641848" imgH="2849880" progId="Word.Document.8">
                  <p:embed/>
                </p:oleObj>
              </mc:Choice>
              <mc:Fallback>
                <p:oleObj name="Document" r:id="rId4" imgW="5641848" imgH="284988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151" y="1835598"/>
                        <a:ext cx="8110996" cy="40934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847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Key points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>
            <a:normAutofit lnSpcReduction="10000"/>
          </a:bodyPr>
          <a:lstStyle/>
          <a:p>
            <a:r>
              <a:rPr lang="en-GB" sz="2300"/>
              <a:t>Good project management is essential for project success.</a:t>
            </a:r>
          </a:p>
          <a:p>
            <a:r>
              <a:rPr lang="en-GB" sz="2300"/>
              <a:t>The intangible nature of software causes problems for management.</a:t>
            </a:r>
          </a:p>
          <a:p>
            <a:r>
              <a:rPr lang="en-GB" sz="2300"/>
              <a:t>Managers have diverse roles but their most significant activities are planning, estimating and scheduling.</a:t>
            </a:r>
          </a:p>
          <a:p>
            <a:r>
              <a:rPr lang="en-GB" sz="2300"/>
              <a:t>Planning and estimating are iterative processes </a:t>
            </a:r>
            <a:br>
              <a:rPr lang="en-GB" sz="2300"/>
            </a:br>
            <a:r>
              <a:rPr lang="en-GB" sz="2300"/>
              <a:t>which continue throughout the course of a </a:t>
            </a:r>
            <a:br>
              <a:rPr lang="en-GB" sz="2300"/>
            </a:br>
            <a:r>
              <a:rPr lang="en-GB" sz="2300"/>
              <a:t>project.</a:t>
            </a:r>
          </a:p>
        </p:txBody>
      </p:sp>
    </p:spTree>
    <p:extLst>
      <p:ext uri="{BB962C8B-B14F-4D97-AF65-F5344CB8AC3E}">
        <p14:creationId xmlns:p14="http://schemas.microsoft.com/office/powerpoint/2010/main" val="7394810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/>
              <a:t>A project milestone is a predictable state where a formal report of progress is presented to management. </a:t>
            </a:r>
          </a:p>
          <a:p>
            <a:pPr>
              <a:lnSpc>
                <a:spcPct val="90000"/>
              </a:lnSpc>
            </a:pPr>
            <a:r>
              <a:rPr lang="en-GB"/>
              <a:t>Project scheduling involves preparing various graphical representations showing project activities, their durations and staffing. </a:t>
            </a:r>
          </a:p>
          <a:p>
            <a:pPr>
              <a:lnSpc>
                <a:spcPct val="90000"/>
              </a:lnSpc>
            </a:pPr>
            <a:r>
              <a:rPr lang="en-GB"/>
              <a:t>Risk management is concerned with identifying risks which may affect the project and planning to ensure that these risks do not develop into major threats.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Key points</a:t>
            </a:r>
          </a:p>
        </p:txBody>
      </p:sp>
    </p:spTree>
    <p:extLst>
      <p:ext uri="{BB962C8B-B14F-4D97-AF65-F5344CB8AC3E}">
        <p14:creationId xmlns:p14="http://schemas.microsoft.com/office/powerpoint/2010/main" val="23491973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>
            <a:normAutofit lnSpcReduction="10000"/>
          </a:bodyPr>
          <a:lstStyle/>
          <a:p>
            <a:r>
              <a:rPr lang="en-GB"/>
              <a:t>Concerned with activities involved in ensuring </a:t>
            </a:r>
            <a:br>
              <a:rPr lang="en-GB"/>
            </a:br>
            <a:r>
              <a:rPr lang="en-GB"/>
              <a:t>that software is delivered on time and on </a:t>
            </a:r>
            <a:br>
              <a:rPr lang="en-GB"/>
            </a:br>
            <a:r>
              <a:rPr lang="en-GB"/>
              <a:t>schedule and in accordance with the </a:t>
            </a:r>
            <a:br>
              <a:rPr lang="en-GB"/>
            </a:br>
            <a:r>
              <a:rPr lang="en-GB"/>
              <a:t>requirements of the organisations developing </a:t>
            </a:r>
            <a:br>
              <a:rPr lang="en-GB"/>
            </a:br>
            <a:r>
              <a:rPr lang="en-GB"/>
              <a:t>and procuring the software.</a:t>
            </a:r>
          </a:p>
          <a:p>
            <a:r>
              <a:rPr lang="en-GB"/>
              <a:t>Project management is needed because software development is always subject to budget and schedule constraints that are set by the organisation developing the software.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Software project management</a:t>
            </a:r>
          </a:p>
        </p:txBody>
      </p:sp>
    </p:spTree>
    <p:extLst>
      <p:ext uri="{BB962C8B-B14F-4D97-AF65-F5344CB8AC3E}">
        <p14:creationId xmlns:p14="http://schemas.microsoft.com/office/powerpoint/2010/main" val="1982115075"/>
      </p:ext>
    </p:extLst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The product is intangible.</a:t>
            </a:r>
          </a:p>
          <a:p>
            <a:r>
              <a:rPr lang="en-GB"/>
              <a:t>The product is uniquely flexible.</a:t>
            </a:r>
          </a:p>
          <a:p>
            <a:r>
              <a:rPr lang="en-GB"/>
              <a:t>Software engineering is not recognized as an </a:t>
            </a:r>
            <a:br>
              <a:rPr lang="en-GB"/>
            </a:br>
            <a:r>
              <a:rPr lang="en-GB"/>
              <a:t>engineering discipline with the sane status as </a:t>
            </a:r>
            <a:br>
              <a:rPr lang="en-GB"/>
            </a:br>
            <a:r>
              <a:rPr lang="en-GB"/>
              <a:t>mechanical, electrical engineering, etc.</a:t>
            </a:r>
          </a:p>
          <a:p>
            <a:r>
              <a:rPr lang="en-GB"/>
              <a:t>The software development process is not </a:t>
            </a:r>
            <a:br>
              <a:rPr lang="en-GB"/>
            </a:br>
            <a:r>
              <a:rPr lang="en-GB"/>
              <a:t>standardised.</a:t>
            </a:r>
          </a:p>
          <a:p>
            <a:r>
              <a:rPr lang="en-GB"/>
              <a:t>Many software projects are 'one-off' projects.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1" y="262912"/>
            <a:ext cx="8476054" cy="1109007"/>
          </a:xfrm>
          <a:noFill/>
          <a:ln/>
        </p:spPr>
        <p:txBody>
          <a:bodyPr lIns="90840" tIns="44623" rIns="90840" bIns="44623"/>
          <a:lstStyle/>
          <a:p>
            <a:r>
              <a:rPr lang="en-GB"/>
              <a:t>Software management distinctions</a:t>
            </a:r>
          </a:p>
        </p:txBody>
      </p:sp>
    </p:spTree>
    <p:extLst>
      <p:ext uri="{BB962C8B-B14F-4D97-AF65-F5344CB8AC3E}">
        <p14:creationId xmlns:p14="http://schemas.microsoft.com/office/powerpoint/2010/main" val="893039318"/>
      </p:ext>
    </p:extLst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Proposal writing.</a:t>
            </a:r>
          </a:p>
          <a:p>
            <a:r>
              <a:rPr lang="en-GB"/>
              <a:t>Project planning and scheduling.</a:t>
            </a:r>
          </a:p>
          <a:p>
            <a:r>
              <a:rPr lang="en-GB"/>
              <a:t>Project costing.</a:t>
            </a:r>
          </a:p>
          <a:p>
            <a:r>
              <a:rPr lang="en-GB"/>
              <a:t>Project monitoring and reviews.</a:t>
            </a:r>
          </a:p>
          <a:p>
            <a:r>
              <a:rPr lang="en-GB"/>
              <a:t>Personnel selection and evaluation.</a:t>
            </a:r>
          </a:p>
          <a:p>
            <a:r>
              <a:rPr lang="en-GB"/>
              <a:t>Report writing and presentations.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Management activities</a:t>
            </a:r>
          </a:p>
        </p:txBody>
      </p:sp>
    </p:spTree>
    <p:extLst>
      <p:ext uri="{BB962C8B-B14F-4D97-AF65-F5344CB8AC3E}">
        <p14:creationId xmlns:p14="http://schemas.microsoft.com/office/powerpoint/2010/main" val="2284343675"/>
      </p:ext>
    </p:extLst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Project planning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Probably the most time-consuming  project management activity.</a:t>
            </a:r>
          </a:p>
          <a:p>
            <a:r>
              <a:rPr lang="en-GB"/>
              <a:t>Continuous activity from initial concept through </a:t>
            </a:r>
            <a:br>
              <a:rPr lang="en-GB"/>
            </a:br>
            <a:r>
              <a:rPr lang="en-GB"/>
              <a:t>to system delivery. Plans must be regularly revised as new information becomes available.</a:t>
            </a:r>
          </a:p>
          <a:p>
            <a:r>
              <a:rPr lang="en-GB"/>
              <a:t>Various different types of plan may be developed to support the main software project plan that is concerned with schedule and budget. </a:t>
            </a:r>
          </a:p>
        </p:txBody>
      </p:sp>
    </p:spTree>
    <p:extLst>
      <p:ext uri="{BB962C8B-B14F-4D97-AF65-F5344CB8AC3E}">
        <p14:creationId xmlns:p14="http://schemas.microsoft.com/office/powerpoint/2010/main" val="6647748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Types of project plan</a:t>
            </a: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688670" y="1835598"/>
            <a:ext cx="7881439" cy="4130097"/>
          </a:xfrm>
          <a:prstGeom prst="rect">
            <a:avLst/>
          </a:prstGeom>
          <a:solidFill>
            <a:srgbClr val="DBFDFF"/>
          </a:solidFill>
          <a:ln w="12700">
            <a:solidFill>
              <a:srgbClr val="DBFD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graphicFrame>
        <p:nvGraphicFramePr>
          <p:cNvPr id="21510" name="Object 6"/>
          <p:cNvGraphicFramePr>
            <a:graphicFrameLocks noChangeAspect="1"/>
          </p:cNvGraphicFramePr>
          <p:nvPr/>
        </p:nvGraphicFramePr>
        <p:xfrm>
          <a:off x="918226" y="2065048"/>
          <a:ext cx="9029222" cy="35134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4" imgW="5785104" imgH="2252472" progId="Word.Document.8">
                  <p:embed/>
                </p:oleObj>
              </mc:Choice>
              <mc:Fallback>
                <p:oleObj name="Document" r:id="rId4" imgW="5785104" imgH="225247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8226" y="2065048"/>
                        <a:ext cx="9029222" cy="35134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17486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2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Project planning process</a:t>
            </a:r>
          </a:p>
        </p:txBody>
      </p:sp>
      <p:sp>
        <p:nvSpPr>
          <p:cNvPr id="22534" name="Rectangle 1030"/>
          <p:cNvSpPr>
            <a:spLocks noChangeArrowheads="1"/>
          </p:cNvSpPr>
          <p:nvPr/>
        </p:nvSpPr>
        <p:spPr bwMode="auto">
          <a:xfrm>
            <a:off x="612151" y="1682632"/>
            <a:ext cx="8110996" cy="4665480"/>
          </a:xfrm>
          <a:prstGeom prst="rect">
            <a:avLst/>
          </a:prstGeom>
          <a:solidFill>
            <a:srgbClr val="DBFDFF"/>
          </a:solidFill>
          <a:ln w="12700">
            <a:solidFill>
              <a:srgbClr val="DBFD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r>
              <a:rPr lang="en-US">
                <a:solidFill>
                  <a:srgbClr val="000000"/>
                </a:solidFill>
                <a:latin typeface="Arial" charset="0"/>
              </a:rPr>
              <a:t>Establish the project constraints 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Make initial assessments of the project parameters 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Define project milestones and deliverables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while project has not been completed or cancelled loop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	Draw up project schedule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	Initiate activities according to schedule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 	Wait ( for a while )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 	Review project progress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 	Revise estimates of project parameters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 	Update the project schedule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 	Re-negotiate project constraints and deliverables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 	if ( problems arise ) then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 		Initiate technical review and possible revision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 	end if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end loop </a:t>
            </a:r>
          </a:p>
          <a:p>
            <a:endParaRPr lang="en-US" sz="2000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4614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project plan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project plan sets out:</a:t>
            </a:r>
          </a:p>
          <a:p>
            <a:pPr lvl="1"/>
            <a:r>
              <a:rPr lang="en-US"/>
              <a:t>The resources available to the project;</a:t>
            </a:r>
          </a:p>
          <a:p>
            <a:pPr lvl="1"/>
            <a:r>
              <a:rPr lang="en-US"/>
              <a:t>The work breakdown;</a:t>
            </a:r>
          </a:p>
          <a:p>
            <a:pPr lvl="1"/>
            <a:r>
              <a:rPr lang="en-US"/>
              <a:t>A schedule for the work.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74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582</Words>
  <Application>Microsoft Office PowerPoint</Application>
  <PresentationFormat>On-screen Show (4:3)</PresentationFormat>
  <Paragraphs>101</Paragraphs>
  <Slides>26</Slides>
  <Notes>25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Waveform</vt:lpstr>
      <vt:lpstr>Microsoft Word Document</vt:lpstr>
      <vt:lpstr>Project management</vt:lpstr>
      <vt:lpstr>Objectives</vt:lpstr>
      <vt:lpstr>Software project management</vt:lpstr>
      <vt:lpstr>Software management distinctions</vt:lpstr>
      <vt:lpstr>Management activities</vt:lpstr>
      <vt:lpstr>Project planning</vt:lpstr>
      <vt:lpstr>Types of project plan</vt:lpstr>
      <vt:lpstr>Project planning process</vt:lpstr>
      <vt:lpstr>The project plan</vt:lpstr>
      <vt:lpstr>Project plan structure</vt:lpstr>
      <vt:lpstr>Activity organization</vt:lpstr>
      <vt:lpstr>Milestones in the RE process</vt:lpstr>
      <vt:lpstr>Project scheduling</vt:lpstr>
      <vt:lpstr>The project scheduling process</vt:lpstr>
      <vt:lpstr>Scheduling problems</vt:lpstr>
      <vt:lpstr>Bar charts and activity networks</vt:lpstr>
      <vt:lpstr>Task durations and dependencies</vt:lpstr>
      <vt:lpstr>Activity network</vt:lpstr>
      <vt:lpstr>Activity timeline</vt:lpstr>
      <vt:lpstr>Staff allocation</vt:lpstr>
      <vt:lpstr>Risk management</vt:lpstr>
      <vt:lpstr>Software risks</vt:lpstr>
      <vt:lpstr>The risk management process</vt:lpstr>
      <vt:lpstr>Risk indicators</vt:lpstr>
      <vt:lpstr>Key points</vt:lpstr>
      <vt:lpstr>Key points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management</dc:title>
  <dc:creator>USER</dc:creator>
  <cp:lastModifiedBy>USER</cp:lastModifiedBy>
  <cp:revision>1</cp:revision>
  <dcterms:created xsi:type="dcterms:W3CDTF">2011-12-04T07:59:38Z</dcterms:created>
  <dcterms:modified xsi:type="dcterms:W3CDTF">2011-12-04T08:00:26Z</dcterms:modified>
</cp:coreProperties>
</file>