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307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93D84-5B4E-4111-B002-3C6AB299E153}" type="datetimeFigureOut">
              <a:rPr lang="bg-BG" smtClean="0"/>
              <a:t>4.12.2011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D5A6A-5223-4387-89F4-475489735FD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46833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205EE4-7F7F-4EFC-9231-8FA6E7DB6B46}" type="slidenum">
              <a:rPr lang="en-US"/>
              <a:pPr/>
              <a:t>2</a:t>
            </a:fld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7E7C46-C430-4A13-950A-3085000BEE37}" type="slidenum">
              <a:rPr lang="en-US"/>
              <a:pPr/>
              <a:t>11</a:t>
            </a:fld>
            <a:endParaRPr lang="en-US"/>
          </a:p>
        </p:txBody>
      </p:sp>
      <p:sp>
        <p:nvSpPr>
          <p:cNvPr id="2867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00C6D0-AA6B-4375-8A95-304203EB1FF5}" type="slidenum">
              <a:rPr lang="en-US"/>
              <a:pPr/>
              <a:t>12</a:t>
            </a:fld>
            <a:endParaRPr lang="en-US"/>
          </a:p>
        </p:txBody>
      </p:sp>
      <p:sp>
        <p:nvSpPr>
          <p:cNvPr id="3072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47F34F-3359-4EAE-80EC-357005545FB5}" type="slidenum">
              <a:rPr lang="en-US"/>
              <a:pPr/>
              <a:t>13</a:t>
            </a:fld>
            <a:endParaRPr lang="en-US"/>
          </a:p>
        </p:txBody>
      </p:sp>
      <p:sp>
        <p:nvSpPr>
          <p:cNvPr id="3277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A37543-6F0F-4390-B94E-B9D7F9F82829}" type="slidenum">
              <a:rPr lang="en-US"/>
              <a:pPr/>
              <a:t>14</a:t>
            </a:fld>
            <a:endParaRPr lang="en-US"/>
          </a:p>
        </p:txBody>
      </p:sp>
      <p:sp>
        <p:nvSpPr>
          <p:cNvPr id="3481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D792D1-70EC-4664-8F86-65E446096A0F}" type="slidenum">
              <a:rPr lang="en-US"/>
              <a:pPr/>
              <a:t>15</a:t>
            </a:fld>
            <a:endParaRPr lang="en-US"/>
          </a:p>
        </p:txBody>
      </p:sp>
      <p:sp>
        <p:nvSpPr>
          <p:cNvPr id="3686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80212B-A34E-4DC9-9B93-E5C18046D1F8}" type="slidenum">
              <a:rPr lang="en-US"/>
              <a:pPr/>
              <a:t>16</a:t>
            </a:fld>
            <a:endParaRPr lang="en-US"/>
          </a:p>
        </p:txBody>
      </p:sp>
      <p:sp>
        <p:nvSpPr>
          <p:cNvPr id="3891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E27CB0-4FB8-43CD-A678-3AB9AC6798BD}" type="slidenum">
              <a:rPr lang="en-US"/>
              <a:pPr/>
              <a:t>17</a:t>
            </a:fld>
            <a:endParaRPr lang="en-US"/>
          </a:p>
        </p:txBody>
      </p:sp>
      <p:sp>
        <p:nvSpPr>
          <p:cNvPr id="4096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E2C3BA-7903-4D54-BE71-F89C2700956F}" type="slidenum">
              <a:rPr lang="en-US"/>
              <a:pPr/>
              <a:t>18</a:t>
            </a:fld>
            <a:endParaRPr lang="en-US"/>
          </a:p>
        </p:txBody>
      </p:sp>
      <p:sp>
        <p:nvSpPr>
          <p:cNvPr id="4301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3B4324-E3D8-495D-BF9D-B7E4A99C3B9C}" type="slidenum">
              <a:rPr lang="en-US"/>
              <a:pPr/>
              <a:t>19</a:t>
            </a:fld>
            <a:endParaRPr lang="en-US"/>
          </a:p>
        </p:txBody>
      </p:sp>
      <p:sp>
        <p:nvSpPr>
          <p:cNvPr id="4505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BC294A-EE61-4558-BD78-9236B852485B}" type="slidenum">
              <a:rPr lang="en-US"/>
              <a:pPr/>
              <a:t>20</a:t>
            </a:fld>
            <a:endParaRPr lang="en-US"/>
          </a:p>
        </p:txBody>
      </p:sp>
      <p:sp>
        <p:nvSpPr>
          <p:cNvPr id="4710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67184B-E046-43E0-9C63-85C1BE243CD8}" type="slidenum">
              <a:rPr lang="en-US"/>
              <a:pPr/>
              <a:t>3</a:t>
            </a:fld>
            <a:endParaRPr lang="en-US"/>
          </a:p>
        </p:txBody>
      </p:sp>
      <p:sp>
        <p:nvSpPr>
          <p:cNvPr id="1229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5A5976-50F0-4E69-A88C-278C6078D0D2}" type="slidenum">
              <a:rPr lang="en-US"/>
              <a:pPr/>
              <a:t>21</a:t>
            </a:fld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697C36-8825-41A9-93FD-B515CA247F94}" type="slidenum">
              <a:rPr lang="en-US"/>
              <a:pPr/>
              <a:t>22</a:t>
            </a:fld>
            <a:endParaRPr lang="en-US"/>
          </a:p>
        </p:txBody>
      </p:sp>
      <p:sp>
        <p:nvSpPr>
          <p:cNvPr id="5120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082593-A27D-4E7E-874B-C453CE7DA298}" type="slidenum">
              <a:rPr lang="en-US"/>
              <a:pPr/>
              <a:t>23</a:t>
            </a:fld>
            <a:endParaRPr lang="en-US"/>
          </a:p>
        </p:txBody>
      </p:sp>
      <p:sp>
        <p:nvSpPr>
          <p:cNvPr id="5325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52137D-88A2-4C2A-968B-5014EF0345DF}" type="slidenum">
              <a:rPr lang="en-US"/>
              <a:pPr/>
              <a:t>24</a:t>
            </a:fld>
            <a:endParaRPr lang="en-US"/>
          </a:p>
        </p:txBody>
      </p:sp>
      <p:sp>
        <p:nvSpPr>
          <p:cNvPr id="5529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9F01A4-79A1-45A8-8F0C-53B7888821AF}" type="slidenum">
              <a:rPr lang="en-US"/>
              <a:pPr/>
              <a:t>25</a:t>
            </a:fld>
            <a:endParaRPr lang="en-US"/>
          </a:p>
        </p:txBody>
      </p:sp>
      <p:sp>
        <p:nvSpPr>
          <p:cNvPr id="5734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CDADD2-6C7F-4DE4-B0C9-1102E55663BC}" type="slidenum">
              <a:rPr lang="en-US"/>
              <a:pPr/>
              <a:t>27</a:t>
            </a:fld>
            <a:endParaRPr lang="en-US"/>
          </a:p>
        </p:txBody>
      </p:sp>
      <p:sp>
        <p:nvSpPr>
          <p:cNvPr id="5837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E86010-9B6F-4008-94EA-47D14196FEA9}" type="slidenum">
              <a:rPr lang="en-US"/>
              <a:pPr/>
              <a:t>28</a:t>
            </a:fld>
            <a:endParaRPr lang="en-US"/>
          </a:p>
        </p:txBody>
      </p:sp>
      <p:sp>
        <p:nvSpPr>
          <p:cNvPr id="6041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54C776-0A72-442E-B496-C63AD2AF87BC}" type="slidenum">
              <a:rPr lang="en-US"/>
              <a:pPr/>
              <a:t>29</a:t>
            </a:fld>
            <a:endParaRPr lang="en-US"/>
          </a:p>
        </p:txBody>
      </p:sp>
      <p:sp>
        <p:nvSpPr>
          <p:cNvPr id="6246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AA3630-BEFF-4A20-BBAE-2F23A35F76F2}" type="slidenum">
              <a:rPr lang="en-US"/>
              <a:pPr/>
              <a:t>30</a:t>
            </a:fld>
            <a:endParaRPr lang="en-US"/>
          </a:p>
        </p:txBody>
      </p:sp>
      <p:sp>
        <p:nvSpPr>
          <p:cNvPr id="6451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2966D9-93DC-49BC-8AEF-7942AF7D83CD}" type="slidenum">
              <a:rPr lang="en-US"/>
              <a:pPr/>
              <a:t>31</a:t>
            </a:fld>
            <a:endParaRPr lang="en-US"/>
          </a:p>
        </p:txBody>
      </p:sp>
      <p:sp>
        <p:nvSpPr>
          <p:cNvPr id="6656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D764B7-8C16-4CA9-98A7-11C859255096}" type="slidenum">
              <a:rPr lang="en-US"/>
              <a:pPr/>
              <a:t>4</a:t>
            </a:fld>
            <a:endParaRPr lang="en-US"/>
          </a:p>
        </p:txBody>
      </p:sp>
      <p:sp>
        <p:nvSpPr>
          <p:cNvPr id="1433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044F74-2032-4066-B607-C240AB149602}" type="slidenum">
              <a:rPr lang="en-US"/>
              <a:pPr/>
              <a:t>32</a:t>
            </a:fld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656B46-65F1-4426-8926-71DD2458D988}" type="slidenum">
              <a:rPr lang="en-US"/>
              <a:pPr/>
              <a:t>33</a:t>
            </a:fld>
            <a:endParaRPr lang="en-US"/>
          </a:p>
        </p:txBody>
      </p:sp>
      <p:sp>
        <p:nvSpPr>
          <p:cNvPr id="7065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756B7F-410E-40FE-91BC-430E1513F4E1}" type="slidenum">
              <a:rPr lang="en-US"/>
              <a:pPr/>
              <a:t>34</a:t>
            </a:fld>
            <a:endParaRPr lang="en-US"/>
          </a:p>
        </p:txBody>
      </p:sp>
      <p:sp>
        <p:nvSpPr>
          <p:cNvPr id="7270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34EFC1-B0C3-42B2-A830-BA2CED18BFE3}" type="slidenum">
              <a:rPr lang="en-US"/>
              <a:pPr/>
              <a:t>35</a:t>
            </a:fld>
            <a:endParaRPr lang="en-US"/>
          </a:p>
        </p:txBody>
      </p:sp>
      <p:sp>
        <p:nvSpPr>
          <p:cNvPr id="7475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47E3AD-AE74-4437-B507-1DD3BBE4B2D3}" type="slidenum">
              <a:rPr lang="en-US"/>
              <a:pPr/>
              <a:t>36</a:t>
            </a:fld>
            <a:endParaRPr lang="en-US"/>
          </a:p>
        </p:txBody>
      </p:sp>
      <p:sp>
        <p:nvSpPr>
          <p:cNvPr id="7680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21039E-E59A-4E9B-83B5-B4412EF6A3C8}" type="slidenum">
              <a:rPr lang="en-US"/>
              <a:pPr/>
              <a:t>37</a:t>
            </a:fld>
            <a:endParaRPr lang="en-US"/>
          </a:p>
        </p:txBody>
      </p:sp>
      <p:sp>
        <p:nvSpPr>
          <p:cNvPr id="7885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2C3397-2359-47AB-83A5-EE45899BFA8A}" type="slidenum">
              <a:rPr lang="en-US"/>
              <a:pPr/>
              <a:t>38</a:t>
            </a:fld>
            <a:endParaRPr lang="en-US"/>
          </a:p>
        </p:txBody>
      </p:sp>
      <p:sp>
        <p:nvSpPr>
          <p:cNvPr id="8089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AED7FC-4523-49B6-8690-0E3BE4198BC6}" type="slidenum">
              <a:rPr lang="en-US"/>
              <a:pPr/>
              <a:t>39</a:t>
            </a:fld>
            <a:endParaRPr lang="en-US"/>
          </a:p>
        </p:txBody>
      </p:sp>
      <p:sp>
        <p:nvSpPr>
          <p:cNvPr id="8294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8B7A3-0802-4B6F-A46E-C4931DE73DE9}" type="slidenum">
              <a:rPr lang="en-US"/>
              <a:pPr/>
              <a:t>40</a:t>
            </a:fld>
            <a:endParaRPr lang="en-US"/>
          </a:p>
        </p:txBody>
      </p:sp>
      <p:sp>
        <p:nvSpPr>
          <p:cNvPr id="8499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D0CBB1-1B92-421A-A648-5AE03DA3BE22}" type="slidenum">
              <a:rPr lang="en-US"/>
              <a:pPr/>
              <a:t>41</a:t>
            </a:fld>
            <a:endParaRPr lang="en-US"/>
          </a:p>
        </p:txBody>
      </p:sp>
      <p:sp>
        <p:nvSpPr>
          <p:cNvPr id="8704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D9B709-E169-47D6-8656-EEADFB90BC26}" type="slidenum">
              <a:rPr lang="en-US"/>
              <a:pPr/>
              <a:t>5</a:t>
            </a:fld>
            <a:endParaRPr lang="en-US"/>
          </a:p>
        </p:txBody>
      </p:sp>
      <p:sp>
        <p:nvSpPr>
          <p:cNvPr id="1638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C576DD-7526-4405-AD50-2390A13C4AC6}" type="slidenum">
              <a:rPr lang="en-US"/>
              <a:pPr/>
              <a:t>42</a:t>
            </a:fld>
            <a:endParaRPr lang="en-US"/>
          </a:p>
        </p:txBody>
      </p:sp>
      <p:sp>
        <p:nvSpPr>
          <p:cNvPr id="8909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B99BCC-9A4C-4319-8029-91206CFAAD5A}" type="slidenum">
              <a:rPr lang="en-US"/>
              <a:pPr/>
              <a:t>43</a:t>
            </a:fld>
            <a:endParaRPr lang="en-US"/>
          </a:p>
        </p:txBody>
      </p:sp>
      <p:sp>
        <p:nvSpPr>
          <p:cNvPr id="9113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43705D-9C65-4168-B0C1-D1A02B8F7BF0}" type="slidenum">
              <a:rPr lang="en-US"/>
              <a:pPr/>
              <a:t>44</a:t>
            </a:fld>
            <a:endParaRPr lang="en-US"/>
          </a:p>
        </p:txBody>
      </p:sp>
      <p:sp>
        <p:nvSpPr>
          <p:cNvPr id="9318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06D705-4216-46D0-9B57-B337FD314D63}" type="slidenum">
              <a:rPr lang="en-US"/>
              <a:pPr/>
              <a:t>45</a:t>
            </a:fld>
            <a:endParaRPr lang="en-US"/>
          </a:p>
        </p:txBody>
      </p:sp>
      <p:sp>
        <p:nvSpPr>
          <p:cNvPr id="9523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4790AD-0FEA-446A-BB2B-E9E2469AF23B}" type="slidenum">
              <a:rPr lang="en-US"/>
              <a:pPr/>
              <a:t>46</a:t>
            </a:fld>
            <a:endParaRPr lang="en-US"/>
          </a:p>
        </p:txBody>
      </p:sp>
      <p:sp>
        <p:nvSpPr>
          <p:cNvPr id="9728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F7C398-6E9C-46EB-BFEC-3A8A106326D0}" type="slidenum">
              <a:rPr lang="en-US"/>
              <a:pPr/>
              <a:t>47</a:t>
            </a:fld>
            <a:endParaRPr lang="en-US"/>
          </a:p>
        </p:txBody>
      </p:sp>
      <p:sp>
        <p:nvSpPr>
          <p:cNvPr id="9933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C134AC-1591-46CA-A947-0C969783E266}" type="slidenum">
              <a:rPr lang="en-US"/>
              <a:pPr/>
              <a:t>48</a:t>
            </a:fld>
            <a:endParaRPr lang="en-US"/>
          </a:p>
        </p:txBody>
      </p:sp>
      <p:sp>
        <p:nvSpPr>
          <p:cNvPr id="10137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F4E305-FF84-4DFA-B875-3E57B09C8E61}" type="slidenum">
              <a:rPr lang="en-US"/>
              <a:pPr/>
              <a:t>49</a:t>
            </a:fld>
            <a:endParaRPr lang="en-US"/>
          </a:p>
        </p:txBody>
      </p:sp>
      <p:sp>
        <p:nvSpPr>
          <p:cNvPr id="10342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206C9B-1407-4156-8A2A-1AA1AFB1209F}" type="slidenum">
              <a:rPr lang="en-US"/>
              <a:pPr/>
              <a:t>50</a:t>
            </a:fld>
            <a:endParaRPr lang="en-US"/>
          </a:p>
        </p:txBody>
      </p:sp>
      <p:sp>
        <p:nvSpPr>
          <p:cNvPr id="10752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704763-6766-40FD-9176-93E96344B520}" type="slidenum">
              <a:rPr lang="en-US"/>
              <a:pPr/>
              <a:t>6</a:t>
            </a:fld>
            <a:endParaRPr lang="en-US"/>
          </a:p>
        </p:txBody>
      </p:sp>
      <p:sp>
        <p:nvSpPr>
          <p:cNvPr id="1843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B59504-7440-4E84-A76E-14CC0E255E28}" type="slidenum">
              <a:rPr lang="en-US"/>
              <a:pPr/>
              <a:t>7</a:t>
            </a:fld>
            <a:endParaRPr lang="en-US"/>
          </a:p>
        </p:txBody>
      </p:sp>
      <p:sp>
        <p:nvSpPr>
          <p:cNvPr id="2048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E621AE-0B91-44D2-A44D-3E84BCCD454D}" type="slidenum">
              <a:rPr lang="en-US"/>
              <a:pPr/>
              <a:t>8</a:t>
            </a:fld>
            <a:endParaRPr lang="en-US"/>
          </a:p>
        </p:txBody>
      </p:sp>
      <p:sp>
        <p:nvSpPr>
          <p:cNvPr id="2253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F9BC07-5DB2-488D-BECE-2F48C945ADA3}" type="slidenum">
              <a:rPr lang="en-US"/>
              <a:pPr/>
              <a:t>9</a:t>
            </a:fld>
            <a:endParaRPr lang="en-US"/>
          </a:p>
        </p:txBody>
      </p:sp>
      <p:sp>
        <p:nvSpPr>
          <p:cNvPr id="2457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A9F966-DC76-4FC4-9612-4485BDD8065B}" type="slidenum">
              <a:rPr lang="en-US"/>
              <a:pPr/>
              <a:t>10</a:t>
            </a:fld>
            <a:endParaRPr lang="en-US"/>
          </a:p>
        </p:txBody>
      </p:sp>
      <p:sp>
        <p:nvSpPr>
          <p:cNvPr id="2662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285875" y="792163"/>
            <a:ext cx="4286250" cy="3214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27088" y="4346575"/>
            <a:ext cx="5203825" cy="3857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Architectural Design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Lab 9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49433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Box and line diagrams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Very abstract - they do not show the nature of component relationships nor the externally visible properties of the sub-systems.</a:t>
            </a:r>
          </a:p>
          <a:p>
            <a:r>
              <a:rPr lang="en-US"/>
              <a:t>However, useful for communication with stakeholders and for project planning.</a:t>
            </a:r>
          </a:p>
        </p:txBody>
      </p:sp>
    </p:spTree>
    <p:extLst>
      <p:ext uri="{BB962C8B-B14F-4D97-AF65-F5344CB8AC3E}">
        <p14:creationId xmlns:p14="http://schemas.microsoft.com/office/powerpoint/2010/main" val="1560268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Architectural design decisions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Architectural design is a creative process so the process differs depending on the type of system being developed.</a:t>
            </a:r>
          </a:p>
          <a:p>
            <a:r>
              <a:rPr lang="en-US"/>
              <a:t>However, a number of common decisions span all design processes.</a:t>
            </a:r>
          </a:p>
        </p:txBody>
      </p:sp>
    </p:spTree>
    <p:extLst>
      <p:ext uri="{BB962C8B-B14F-4D97-AF65-F5344CB8AC3E}">
        <p14:creationId xmlns:p14="http://schemas.microsoft.com/office/powerpoint/2010/main" val="4260985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Architectural design decisions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/>
              <a:t>Is there a generic application architecture that can be used?</a:t>
            </a:r>
          </a:p>
          <a:p>
            <a:r>
              <a:rPr lang="en-US" sz="2400"/>
              <a:t>How will the system be distributed?</a:t>
            </a:r>
          </a:p>
          <a:p>
            <a:r>
              <a:rPr lang="en-US" sz="2400"/>
              <a:t>What architectural styles are appropriate?</a:t>
            </a:r>
          </a:p>
          <a:p>
            <a:r>
              <a:rPr lang="en-US" sz="2400"/>
              <a:t>What approach will be used to structure the system?</a:t>
            </a:r>
          </a:p>
          <a:p>
            <a:r>
              <a:rPr lang="en-US" sz="2400"/>
              <a:t>How will the system be decomposed into modules?</a:t>
            </a:r>
          </a:p>
          <a:p>
            <a:r>
              <a:rPr lang="en-US" sz="2400"/>
              <a:t>What control strategy should be used?</a:t>
            </a:r>
          </a:p>
          <a:p>
            <a:r>
              <a:rPr lang="en-US" sz="2400"/>
              <a:t>How will the architectural design be evaluated?</a:t>
            </a:r>
          </a:p>
          <a:p>
            <a:r>
              <a:rPr lang="en-US" sz="2400"/>
              <a:t>How should the architecture be documented?</a:t>
            </a:r>
          </a:p>
        </p:txBody>
      </p:sp>
    </p:spTree>
    <p:extLst>
      <p:ext uri="{BB962C8B-B14F-4D97-AF65-F5344CB8AC3E}">
        <p14:creationId xmlns:p14="http://schemas.microsoft.com/office/powerpoint/2010/main" val="3487403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Architecture reuse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Systems in the same domain often have similar architectures that reflect domain concepts.</a:t>
            </a:r>
          </a:p>
          <a:p>
            <a:r>
              <a:rPr lang="en-US"/>
              <a:t>Application product lines are built around a core architecture with variants that satisfy particular customer requirements.</a:t>
            </a:r>
          </a:p>
          <a:p>
            <a:r>
              <a:rPr lang="en-US"/>
              <a:t>Application architectures are covered in Chapter 13 and product lines in Chapter 18.</a:t>
            </a:r>
          </a:p>
        </p:txBody>
      </p:sp>
    </p:spTree>
    <p:extLst>
      <p:ext uri="{BB962C8B-B14F-4D97-AF65-F5344CB8AC3E}">
        <p14:creationId xmlns:p14="http://schemas.microsoft.com/office/powerpoint/2010/main" val="2948537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Architectural styles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architectural model of a system may conform to a generic architectural model or style.</a:t>
            </a:r>
          </a:p>
          <a:p>
            <a:r>
              <a:rPr lang="en-GB"/>
              <a:t>An awareness of these styles can simplify the problem of defining system architectures.</a:t>
            </a:r>
          </a:p>
          <a:p>
            <a:r>
              <a:rPr lang="en-GB"/>
              <a:t>However, most large systems are heterogeneous and do not follow a single architectural style.</a:t>
            </a:r>
          </a:p>
        </p:txBody>
      </p:sp>
    </p:spTree>
    <p:extLst>
      <p:ext uri="{BB962C8B-B14F-4D97-AF65-F5344CB8AC3E}">
        <p14:creationId xmlns:p14="http://schemas.microsoft.com/office/powerpoint/2010/main" val="2563498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Architectural models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2400"/>
              <a:t>Used to document an architectural design.</a:t>
            </a:r>
          </a:p>
          <a:p>
            <a:r>
              <a:rPr lang="en-GB" sz="2400"/>
              <a:t>Static structural model that shows the major system components.</a:t>
            </a:r>
          </a:p>
          <a:p>
            <a:r>
              <a:rPr lang="en-GB" sz="2400"/>
              <a:t>Dynamic process model that shows the process structure of the system.</a:t>
            </a:r>
          </a:p>
          <a:p>
            <a:r>
              <a:rPr lang="en-GB" sz="2400"/>
              <a:t>Interface model that defines sub-system interfaces.</a:t>
            </a:r>
          </a:p>
          <a:p>
            <a:r>
              <a:rPr lang="en-GB" sz="2400"/>
              <a:t>Relationships model such as a data-flow model that shows sub-system relationships.</a:t>
            </a:r>
          </a:p>
          <a:p>
            <a:r>
              <a:rPr lang="en-GB" sz="2400"/>
              <a:t>Distribution model that shows how sub-systems are distributed across computers.</a:t>
            </a:r>
          </a:p>
        </p:txBody>
      </p:sp>
    </p:spTree>
    <p:extLst>
      <p:ext uri="{BB962C8B-B14F-4D97-AF65-F5344CB8AC3E}">
        <p14:creationId xmlns:p14="http://schemas.microsoft.com/office/powerpoint/2010/main" val="856739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organisation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Reflects the basic strategy that is used to structure a system.</a:t>
            </a:r>
          </a:p>
          <a:p>
            <a:r>
              <a:rPr lang="en-US"/>
              <a:t>Three organisational styles are widely used:</a:t>
            </a:r>
          </a:p>
          <a:p>
            <a:pPr lvl="1"/>
            <a:r>
              <a:rPr lang="en-US"/>
              <a:t>A shared data repository style;</a:t>
            </a:r>
          </a:p>
          <a:p>
            <a:pPr lvl="1"/>
            <a:r>
              <a:rPr lang="en-US"/>
              <a:t>A shared services and servers style;</a:t>
            </a:r>
          </a:p>
          <a:p>
            <a:pPr lvl="1"/>
            <a:r>
              <a:rPr lang="en-US"/>
              <a:t>An abstract machine or layered style.</a:t>
            </a:r>
          </a:p>
        </p:txBody>
      </p:sp>
    </p:spTree>
    <p:extLst>
      <p:ext uri="{BB962C8B-B14F-4D97-AF65-F5344CB8AC3E}">
        <p14:creationId xmlns:p14="http://schemas.microsoft.com/office/powerpoint/2010/main" val="1421654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The repository model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Sub-systems must exchange data. This may be done in two ways:</a:t>
            </a:r>
          </a:p>
          <a:p>
            <a:pPr lvl="1">
              <a:lnSpc>
                <a:spcPct val="90000"/>
              </a:lnSpc>
            </a:pPr>
            <a:r>
              <a:rPr lang="en-GB"/>
              <a:t>Shared data is held in a central database or repository and may be accessed by all sub-systems;</a:t>
            </a:r>
          </a:p>
          <a:p>
            <a:pPr lvl="1">
              <a:lnSpc>
                <a:spcPct val="90000"/>
              </a:lnSpc>
            </a:pPr>
            <a:r>
              <a:rPr lang="en-GB"/>
              <a:t>Each sub-system maintains its own database and passes data explicitly to other sub-systems.</a:t>
            </a:r>
          </a:p>
          <a:p>
            <a:pPr>
              <a:lnSpc>
                <a:spcPct val="90000"/>
              </a:lnSpc>
            </a:pPr>
            <a:r>
              <a:rPr lang="en-GB"/>
              <a:t>When large amounts of data are to be shared, the repository model of sharing is most commonly used.</a:t>
            </a:r>
          </a:p>
        </p:txBody>
      </p:sp>
    </p:spTree>
    <p:extLst>
      <p:ext uri="{BB962C8B-B14F-4D97-AF65-F5344CB8AC3E}">
        <p14:creationId xmlns:p14="http://schemas.microsoft.com/office/powerpoint/2010/main" val="307877223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CASE toolset architecture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09800"/>
            <a:ext cx="7391400" cy="329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24887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Repository model characteristics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 sz="2400"/>
              <a:t>Advantages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Efficient way to share large amounts of data;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Sub-systems need not be concerned with how data is produced Centralised management e.g. backup, security, etc.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Sharing model is published as the repository schema.</a:t>
            </a:r>
          </a:p>
          <a:p>
            <a:pPr>
              <a:lnSpc>
                <a:spcPct val="90000"/>
              </a:lnSpc>
            </a:pPr>
            <a:r>
              <a:rPr lang="en-GB" sz="2400"/>
              <a:t>Disadvantages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Sub-systems must agree on a repository data model. Inevitably a compromise;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Data evolution is difficult and expensive;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No scope for specific management policies;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Difficult to distribute efficiently.</a:t>
            </a:r>
          </a:p>
        </p:txBody>
      </p:sp>
    </p:spTree>
    <p:extLst>
      <p:ext uri="{BB962C8B-B14F-4D97-AF65-F5344CB8AC3E}">
        <p14:creationId xmlns:p14="http://schemas.microsoft.com/office/powerpoint/2010/main" val="2181733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To introduce architectural design and to discuss its importance</a:t>
            </a:r>
          </a:p>
          <a:p>
            <a:pPr>
              <a:lnSpc>
                <a:spcPct val="90000"/>
              </a:lnSpc>
            </a:pPr>
            <a:r>
              <a:rPr lang="en-GB"/>
              <a:t>To explain the architectural design decisions that have to be made</a:t>
            </a:r>
          </a:p>
          <a:p>
            <a:pPr>
              <a:lnSpc>
                <a:spcPct val="90000"/>
              </a:lnSpc>
            </a:pPr>
            <a:r>
              <a:rPr lang="en-GB"/>
              <a:t>To introduce three complementary architectural styles covering organisation, decomposition and control</a:t>
            </a:r>
          </a:p>
          <a:p>
            <a:pPr>
              <a:lnSpc>
                <a:spcPct val="90000"/>
              </a:lnSpc>
            </a:pPr>
            <a:r>
              <a:rPr lang="en-GB"/>
              <a:t>To discuss reference architectures are used to communicate and compare architectures</a:t>
            </a:r>
          </a:p>
        </p:txBody>
      </p:sp>
    </p:spTree>
    <p:extLst>
      <p:ext uri="{BB962C8B-B14F-4D97-AF65-F5344CB8AC3E}">
        <p14:creationId xmlns:p14="http://schemas.microsoft.com/office/powerpoint/2010/main" val="290885434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Client-server model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Distributed system model which shows how data and processing is distributed across a range of components.</a:t>
            </a:r>
          </a:p>
          <a:p>
            <a:pPr>
              <a:lnSpc>
                <a:spcPct val="90000"/>
              </a:lnSpc>
            </a:pPr>
            <a:r>
              <a:rPr lang="en-GB"/>
              <a:t>Set of stand-alone servers which provide specific services such as printing, data management, etc.</a:t>
            </a:r>
          </a:p>
          <a:p>
            <a:pPr>
              <a:lnSpc>
                <a:spcPct val="90000"/>
              </a:lnSpc>
            </a:pPr>
            <a:r>
              <a:rPr lang="en-GB"/>
              <a:t>Set of clients which call on these services.</a:t>
            </a:r>
          </a:p>
          <a:p>
            <a:pPr>
              <a:lnSpc>
                <a:spcPct val="90000"/>
              </a:lnSpc>
            </a:pPr>
            <a:r>
              <a:rPr lang="en-GB"/>
              <a:t>Network which allows clients to access servers.</a:t>
            </a:r>
          </a:p>
        </p:txBody>
      </p:sp>
    </p:spTree>
    <p:extLst>
      <p:ext uri="{BB962C8B-B14F-4D97-AF65-F5344CB8AC3E}">
        <p14:creationId xmlns:p14="http://schemas.microsoft.com/office/powerpoint/2010/main" val="2179870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Film and picture library</a:t>
            </a: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048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57400"/>
            <a:ext cx="7086600" cy="397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697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Client-server characteristics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>
            <a:normAutofit fontScale="92500" lnSpcReduction="20000"/>
          </a:bodyPr>
          <a:lstStyle/>
          <a:p>
            <a:r>
              <a:rPr lang="en-GB" sz="2400"/>
              <a:t>Advantages</a:t>
            </a:r>
          </a:p>
          <a:p>
            <a:pPr lvl="1"/>
            <a:r>
              <a:rPr lang="en-GB" sz="2000"/>
              <a:t>Distribution of data is straightforward;</a:t>
            </a:r>
          </a:p>
          <a:p>
            <a:pPr lvl="1"/>
            <a:r>
              <a:rPr lang="en-GB" sz="2000"/>
              <a:t>Makes effective use of networked systems. May require cheaper hardware;</a:t>
            </a:r>
          </a:p>
          <a:p>
            <a:pPr lvl="1"/>
            <a:r>
              <a:rPr lang="en-GB" sz="2000"/>
              <a:t>Easy to add new servers or upgrade existing servers.</a:t>
            </a:r>
          </a:p>
          <a:p>
            <a:r>
              <a:rPr lang="en-GB" sz="2400"/>
              <a:t>Disadvantages</a:t>
            </a:r>
          </a:p>
          <a:p>
            <a:pPr lvl="1"/>
            <a:r>
              <a:rPr lang="en-GB" sz="2000"/>
              <a:t>No shared data model so sub-systems use different data organisation. Data interchange may be inefficient;</a:t>
            </a:r>
          </a:p>
          <a:p>
            <a:pPr lvl="1"/>
            <a:r>
              <a:rPr lang="en-GB" sz="2000"/>
              <a:t>Redundant management in each server;</a:t>
            </a:r>
          </a:p>
          <a:p>
            <a:pPr lvl="1"/>
            <a:r>
              <a:rPr lang="en-GB" sz="2000"/>
              <a:t>No central register of names and services - it may be hard to find out what servers and services are available.</a:t>
            </a:r>
          </a:p>
        </p:txBody>
      </p:sp>
    </p:spTree>
    <p:extLst>
      <p:ext uri="{BB962C8B-B14F-4D97-AF65-F5344CB8AC3E}">
        <p14:creationId xmlns:p14="http://schemas.microsoft.com/office/powerpoint/2010/main" val="3295309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Abstract machine (layered) model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Used to model the interfacing of sub-systems.</a:t>
            </a:r>
          </a:p>
          <a:p>
            <a:r>
              <a:rPr lang="en-GB" sz="2400"/>
              <a:t>Organises the system into a set of layers (or abstract machines) each of which provide a set of services.</a:t>
            </a:r>
          </a:p>
          <a:p>
            <a:r>
              <a:rPr lang="en-GB" sz="2400"/>
              <a:t>Supports the incremental development of sub-systems in different layers. When a layer interface changes, only the adjacent layer is affected.</a:t>
            </a:r>
          </a:p>
          <a:p>
            <a:r>
              <a:rPr lang="en-GB" sz="2400"/>
              <a:t>However, often artificial to structure systems in this way.</a:t>
            </a:r>
          </a:p>
        </p:txBody>
      </p:sp>
    </p:spTree>
    <p:extLst>
      <p:ext uri="{BB962C8B-B14F-4D97-AF65-F5344CB8AC3E}">
        <p14:creationId xmlns:p14="http://schemas.microsoft.com/office/powerpoint/2010/main" val="2040856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Version management system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1066800" y="1676400"/>
            <a:ext cx="7162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1200"/>
            <a:ext cx="5029200" cy="412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552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Key points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 sz="2000"/>
              <a:t>The software architecture is the fundamental framework for structuring the system.</a:t>
            </a:r>
          </a:p>
          <a:p>
            <a:pPr>
              <a:lnSpc>
                <a:spcPct val="90000"/>
              </a:lnSpc>
            </a:pPr>
            <a:r>
              <a:rPr lang="en-GB" sz="2000"/>
              <a:t>Architectural design decisions include decisions on the application architecture, the distribution and the architectural styles to be used.</a:t>
            </a:r>
          </a:p>
          <a:p>
            <a:pPr>
              <a:lnSpc>
                <a:spcPct val="90000"/>
              </a:lnSpc>
            </a:pPr>
            <a:r>
              <a:rPr lang="en-GB" sz="2000"/>
              <a:t>Different architectural models such as a structural model, a control model and a decomposition model may be developed.</a:t>
            </a:r>
          </a:p>
          <a:p>
            <a:pPr>
              <a:lnSpc>
                <a:spcPct val="90000"/>
              </a:lnSpc>
            </a:pPr>
            <a:r>
              <a:rPr lang="en-GB" sz="2000"/>
              <a:t>System organisational models include repository models, client-server models and abstract machine models.</a:t>
            </a:r>
          </a:p>
          <a:p>
            <a:pPr>
              <a:lnSpc>
                <a:spcPct val="90000"/>
              </a:lnSpc>
            </a:pPr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344600681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Architectural </a:t>
            </a:r>
            <a:r>
              <a:rPr lang="en-GB" dirty="0" smtClean="0"/>
              <a:t>Design 2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Lab 10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81299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Modular decomposition styles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Styles of decomposing sub-systems into modules.</a:t>
            </a:r>
          </a:p>
          <a:p>
            <a:r>
              <a:rPr lang="en-US"/>
              <a:t>No rigid distinction between system organisation and modular decomposition.</a:t>
            </a:r>
          </a:p>
        </p:txBody>
      </p:sp>
    </p:spTree>
    <p:extLst>
      <p:ext uri="{BB962C8B-B14F-4D97-AF65-F5344CB8AC3E}">
        <p14:creationId xmlns:p14="http://schemas.microsoft.com/office/powerpoint/2010/main" val="426789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Sub-systems and modules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 sub-system is a system in its own right whose operation is independent of the services provided by other sub-systems.</a:t>
            </a:r>
          </a:p>
          <a:p>
            <a:r>
              <a:rPr lang="en-GB"/>
              <a:t>A module is a system component that provides services to other components but would not normally be considered as a separate system.</a:t>
            </a:r>
          </a:p>
        </p:txBody>
      </p:sp>
    </p:spTree>
    <p:extLst>
      <p:ext uri="{BB962C8B-B14F-4D97-AF65-F5344CB8AC3E}">
        <p14:creationId xmlns:p14="http://schemas.microsoft.com/office/powerpoint/2010/main" val="33987182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Modular decomposition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000"/>
              <a:t>Another structural level where sub-systems are decomposed into modules.</a:t>
            </a:r>
          </a:p>
          <a:p>
            <a:r>
              <a:rPr lang="en-GB" sz="2000"/>
              <a:t>Two modular decomposition models covered</a:t>
            </a:r>
          </a:p>
          <a:p>
            <a:pPr lvl="1"/>
            <a:r>
              <a:rPr lang="en-GB" sz="1800"/>
              <a:t>An object model where the system is decomposed into interacting object;</a:t>
            </a:r>
          </a:p>
          <a:p>
            <a:pPr lvl="1"/>
            <a:r>
              <a:rPr lang="en-GB" sz="1800"/>
              <a:t>A pipeline or data-flow model where the system is decomposed into functional modules which transform inputs to outputs. </a:t>
            </a:r>
          </a:p>
          <a:p>
            <a:r>
              <a:rPr lang="en-GB" sz="2000"/>
              <a:t>If possible, decisions about concurrency should be delayed until modules are implemented.</a:t>
            </a:r>
          </a:p>
        </p:txBody>
      </p:sp>
    </p:spTree>
    <p:extLst>
      <p:ext uri="{BB962C8B-B14F-4D97-AF65-F5344CB8AC3E}">
        <p14:creationId xmlns:p14="http://schemas.microsoft.com/office/powerpoint/2010/main" val="2698397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Software architecture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design process for identifying the sub-systems making up a system and the framework for sub-system control and communication is </a:t>
            </a:r>
            <a:r>
              <a:rPr lang="en-GB">
                <a:solidFill>
                  <a:schemeClr val="accent1"/>
                </a:solidFill>
              </a:rPr>
              <a:t>architectural design</a:t>
            </a:r>
            <a:r>
              <a:rPr lang="en-GB" i="1"/>
              <a:t>.</a:t>
            </a:r>
          </a:p>
          <a:p>
            <a:r>
              <a:rPr lang="en-GB"/>
              <a:t>The output of this design process is a description of the</a:t>
            </a:r>
            <a:r>
              <a:rPr lang="en-GB" i="1"/>
              <a:t> </a:t>
            </a:r>
            <a:r>
              <a:rPr lang="en-GB">
                <a:solidFill>
                  <a:schemeClr val="accent1"/>
                </a:solidFill>
              </a:rPr>
              <a:t>software architecture.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1503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 models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Structure the system into a set of loosely coupled objects with well-defined interfaces.</a:t>
            </a:r>
          </a:p>
          <a:p>
            <a:r>
              <a:rPr lang="en-GB"/>
              <a:t>Object-oriented decomposition is concerned with identifying object classes, their attributes and operations.</a:t>
            </a:r>
          </a:p>
          <a:p>
            <a:r>
              <a:rPr lang="en-GB"/>
              <a:t>When implemented, objects are created from these classes and some control model used to coordinate object operations.</a:t>
            </a:r>
          </a:p>
        </p:txBody>
      </p:sp>
    </p:spTree>
    <p:extLst>
      <p:ext uri="{BB962C8B-B14F-4D97-AF65-F5344CB8AC3E}">
        <p14:creationId xmlns:p14="http://schemas.microsoft.com/office/powerpoint/2010/main" val="59518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Invoice processing system</a:t>
            </a: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3048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57400"/>
            <a:ext cx="70104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717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 model advantages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Objects are loosely coupled so their implementation can be modified without affecting other objects.</a:t>
            </a:r>
          </a:p>
          <a:p>
            <a:pPr>
              <a:lnSpc>
                <a:spcPct val="90000"/>
              </a:lnSpc>
            </a:pPr>
            <a:r>
              <a:rPr lang="en-US"/>
              <a:t>The objects may reflect real-world entities.</a:t>
            </a:r>
          </a:p>
          <a:p>
            <a:pPr>
              <a:lnSpc>
                <a:spcPct val="90000"/>
              </a:lnSpc>
            </a:pPr>
            <a:r>
              <a:rPr lang="en-US"/>
              <a:t>OO implementation languages are widely used.</a:t>
            </a:r>
          </a:p>
          <a:p>
            <a:pPr>
              <a:lnSpc>
                <a:spcPct val="90000"/>
              </a:lnSpc>
            </a:pPr>
            <a:r>
              <a:rPr lang="en-US"/>
              <a:t>However, object interface changes may cause problems and complex entities may be hard to represent as objects.</a:t>
            </a:r>
          </a:p>
        </p:txBody>
      </p:sp>
    </p:spTree>
    <p:extLst>
      <p:ext uri="{BB962C8B-B14F-4D97-AF65-F5344CB8AC3E}">
        <p14:creationId xmlns:p14="http://schemas.microsoft.com/office/powerpoint/2010/main" val="423620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Function-oriented pipelining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Functional transformations process their inputs to produce outputs.</a:t>
            </a:r>
          </a:p>
          <a:p>
            <a:pPr>
              <a:lnSpc>
                <a:spcPct val="90000"/>
              </a:lnSpc>
            </a:pPr>
            <a:r>
              <a:rPr lang="en-GB"/>
              <a:t>May be referred to as a pipe and filter model (as in UNIX shell).</a:t>
            </a:r>
          </a:p>
          <a:p>
            <a:pPr>
              <a:lnSpc>
                <a:spcPct val="90000"/>
              </a:lnSpc>
            </a:pPr>
            <a:r>
              <a:rPr lang="en-GB"/>
              <a:t>Variants of this approach are very common. When transformations are sequential, this is a batch sequential model which is extensively used in data processing systems.</a:t>
            </a:r>
          </a:p>
          <a:p>
            <a:pPr>
              <a:lnSpc>
                <a:spcPct val="90000"/>
              </a:lnSpc>
            </a:pPr>
            <a:r>
              <a:rPr lang="en-GB"/>
              <a:t>Not really suitable for interactive systems.</a:t>
            </a:r>
          </a:p>
        </p:txBody>
      </p:sp>
    </p:spTree>
    <p:extLst>
      <p:ext uri="{BB962C8B-B14F-4D97-AF65-F5344CB8AC3E}">
        <p14:creationId xmlns:p14="http://schemas.microsoft.com/office/powerpoint/2010/main" val="1103399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Invoice processing system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304800" y="1905000"/>
            <a:ext cx="8458200" cy="3962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19400"/>
            <a:ext cx="7620000" cy="217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735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Pipeline model advantages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Supports transformation reuse.</a:t>
            </a:r>
          </a:p>
          <a:p>
            <a:pPr>
              <a:lnSpc>
                <a:spcPct val="90000"/>
              </a:lnSpc>
            </a:pPr>
            <a:r>
              <a:rPr lang="en-US"/>
              <a:t>Intuitive organisation for stakeholder communication.</a:t>
            </a:r>
          </a:p>
          <a:p>
            <a:pPr>
              <a:lnSpc>
                <a:spcPct val="90000"/>
              </a:lnSpc>
            </a:pPr>
            <a:r>
              <a:rPr lang="en-US"/>
              <a:t>Easy to add new transformations.</a:t>
            </a:r>
          </a:p>
          <a:p>
            <a:pPr>
              <a:lnSpc>
                <a:spcPct val="90000"/>
              </a:lnSpc>
            </a:pPr>
            <a:r>
              <a:rPr lang="en-US"/>
              <a:t>Relatively simple to implement as either a concurrent or sequential system.</a:t>
            </a:r>
          </a:p>
          <a:p>
            <a:pPr>
              <a:lnSpc>
                <a:spcPct val="90000"/>
              </a:lnSpc>
            </a:pPr>
            <a:r>
              <a:rPr lang="en-US"/>
              <a:t>However, requires a common format for data transfer along the pipeline and difficult to support event-based interaction.</a:t>
            </a:r>
          </a:p>
        </p:txBody>
      </p:sp>
    </p:spTree>
    <p:extLst>
      <p:ext uri="{BB962C8B-B14F-4D97-AF65-F5344CB8AC3E}">
        <p14:creationId xmlns:p14="http://schemas.microsoft.com/office/powerpoint/2010/main" val="32943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Control styles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/>
              <a:t>Are concerned with the control flow between sub-systems. Distinct from the system decomposition model.</a:t>
            </a:r>
          </a:p>
          <a:p>
            <a:pPr>
              <a:lnSpc>
                <a:spcPct val="90000"/>
              </a:lnSpc>
            </a:pPr>
            <a:r>
              <a:rPr lang="en-GB"/>
              <a:t>Centralised control</a:t>
            </a:r>
          </a:p>
          <a:p>
            <a:pPr lvl="1">
              <a:lnSpc>
                <a:spcPct val="90000"/>
              </a:lnSpc>
            </a:pPr>
            <a:r>
              <a:rPr lang="en-GB"/>
              <a:t>One sub-system has overall responsibility for control and starts and stops other sub-systems.</a:t>
            </a:r>
          </a:p>
          <a:p>
            <a:pPr>
              <a:lnSpc>
                <a:spcPct val="90000"/>
              </a:lnSpc>
            </a:pPr>
            <a:r>
              <a:rPr lang="en-GB"/>
              <a:t>Event-based control</a:t>
            </a:r>
          </a:p>
          <a:p>
            <a:pPr lvl="1">
              <a:lnSpc>
                <a:spcPct val="90000"/>
              </a:lnSpc>
            </a:pPr>
            <a:r>
              <a:rPr lang="en-GB"/>
              <a:t>Each sub-system can respond to externally generated events from other sub-systems or the system’s environment.</a:t>
            </a:r>
          </a:p>
        </p:txBody>
      </p:sp>
    </p:spTree>
    <p:extLst>
      <p:ext uri="{BB962C8B-B14F-4D97-AF65-F5344CB8AC3E}">
        <p14:creationId xmlns:p14="http://schemas.microsoft.com/office/powerpoint/2010/main" val="27509340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Centralised control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000"/>
              <a:t>A control sub-system takes responsibility for managing the execution of other sub-systems.</a:t>
            </a:r>
          </a:p>
          <a:p>
            <a:r>
              <a:rPr lang="en-GB" sz="2000"/>
              <a:t>Call-return model</a:t>
            </a:r>
          </a:p>
          <a:p>
            <a:pPr lvl="1"/>
            <a:r>
              <a:rPr lang="en-GB" sz="1800"/>
              <a:t>Top-down subroutine model where control starts at the top of a subroutine hierarchy and moves downwards. Applicable to sequential systems.</a:t>
            </a:r>
          </a:p>
          <a:p>
            <a:r>
              <a:rPr lang="en-GB" sz="2000"/>
              <a:t>Manager model</a:t>
            </a:r>
          </a:p>
          <a:p>
            <a:pPr lvl="1"/>
            <a:r>
              <a:rPr lang="en-GB" sz="1800"/>
              <a:t>Applicable to concurrent systems. One system component controls the stopping, starting and coordination of other system processes. Can be implemented in sequential systems as a case statement.</a:t>
            </a:r>
          </a:p>
        </p:txBody>
      </p:sp>
    </p:spTree>
    <p:extLst>
      <p:ext uri="{BB962C8B-B14F-4D97-AF65-F5344CB8AC3E}">
        <p14:creationId xmlns:p14="http://schemas.microsoft.com/office/powerpoint/2010/main" val="1218588462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Call-return model</a:t>
            </a: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381000" y="1981200"/>
            <a:ext cx="8458200" cy="4038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62200"/>
            <a:ext cx="723900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06731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Real-time system control</a:t>
            </a: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685800" y="1600200"/>
            <a:ext cx="76200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6172200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85629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Architectural design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An early stage of the system design process.</a:t>
            </a:r>
          </a:p>
          <a:p>
            <a:r>
              <a:rPr lang="en-GB"/>
              <a:t>Represents the link between specification and design processes.</a:t>
            </a:r>
          </a:p>
          <a:p>
            <a:r>
              <a:rPr lang="en-GB"/>
              <a:t>Often carried out in parallel with some specification activities.</a:t>
            </a:r>
          </a:p>
          <a:p>
            <a:r>
              <a:rPr lang="en-GB"/>
              <a:t>It involves identifying major system components and their communications.</a:t>
            </a:r>
          </a:p>
        </p:txBody>
      </p:sp>
    </p:spTree>
    <p:extLst>
      <p:ext uri="{BB962C8B-B14F-4D97-AF65-F5344CB8AC3E}">
        <p14:creationId xmlns:p14="http://schemas.microsoft.com/office/powerpoint/2010/main" val="2972665332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Event-driven systems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 sz="2400"/>
              <a:t>Driven by externally generated events where the timing of the event is outwith the control of the sub-systems which process the event.</a:t>
            </a:r>
          </a:p>
          <a:p>
            <a:pPr>
              <a:lnSpc>
                <a:spcPct val="90000"/>
              </a:lnSpc>
            </a:pPr>
            <a:r>
              <a:rPr lang="en-GB" sz="2400"/>
              <a:t>Two principal event-driven models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Broadcast models. An event is broadcast to all sub-systems. Any sub-system which can  handle the event may do so;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Interrupt-driven models. Used in real-time systems where interrupts are detected by an interrupt handler and passed to some other component for processing.</a:t>
            </a:r>
          </a:p>
          <a:p>
            <a:pPr>
              <a:lnSpc>
                <a:spcPct val="90000"/>
              </a:lnSpc>
            </a:pPr>
            <a:r>
              <a:rPr lang="en-GB" sz="2400"/>
              <a:t>Other event driven models include spreadsheets and production systems.</a:t>
            </a:r>
          </a:p>
        </p:txBody>
      </p:sp>
    </p:spTree>
    <p:extLst>
      <p:ext uri="{BB962C8B-B14F-4D97-AF65-F5344CB8AC3E}">
        <p14:creationId xmlns:p14="http://schemas.microsoft.com/office/powerpoint/2010/main" val="839547008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Broadcast model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000"/>
              <a:t>Effective in integrating sub-systems on different computers in a network.</a:t>
            </a:r>
          </a:p>
          <a:p>
            <a:r>
              <a:rPr lang="en-GB" sz="2000"/>
              <a:t>Sub-systems register an interest in specific events. When these occur, control is transferred to the sub-system which can handle the event.</a:t>
            </a:r>
          </a:p>
          <a:p>
            <a:r>
              <a:rPr lang="en-GB" sz="2000"/>
              <a:t>Control policy is not embedded in the event and message handler. Sub-systems decide on events of interest to them.</a:t>
            </a:r>
          </a:p>
          <a:p>
            <a:r>
              <a:rPr lang="en-GB" sz="2000"/>
              <a:t>However, sub-systems don’t know if or when an event will be handled.</a:t>
            </a:r>
          </a:p>
        </p:txBody>
      </p:sp>
    </p:spTree>
    <p:extLst>
      <p:ext uri="{BB962C8B-B14F-4D97-AF65-F5344CB8AC3E}">
        <p14:creationId xmlns:p14="http://schemas.microsoft.com/office/powerpoint/2010/main" val="1424329091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Selective broadcasting</a:t>
            </a:r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381000" y="2133600"/>
            <a:ext cx="8458200" cy="3200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67000"/>
            <a:ext cx="74676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436662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Interrupt-driven systems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Used in real-time systems where fast response to an event is essential.</a:t>
            </a:r>
          </a:p>
          <a:p>
            <a:pPr>
              <a:lnSpc>
                <a:spcPct val="90000"/>
              </a:lnSpc>
            </a:pPr>
            <a:r>
              <a:rPr lang="en-GB"/>
              <a:t>There are known interrupt types with a handler defined for each type.</a:t>
            </a:r>
          </a:p>
          <a:p>
            <a:pPr>
              <a:lnSpc>
                <a:spcPct val="90000"/>
              </a:lnSpc>
            </a:pPr>
            <a:r>
              <a:rPr lang="en-GB"/>
              <a:t>Each type is associated with a memory location and a hardware switch causes transfer to its handler.</a:t>
            </a:r>
          </a:p>
          <a:p>
            <a:pPr>
              <a:lnSpc>
                <a:spcPct val="90000"/>
              </a:lnSpc>
            </a:pPr>
            <a:r>
              <a:rPr lang="en-GB"/>
              <a:t>Allows fast response but complex to program and difficult to validate.</a:t>
            </a:r>
          </a:p>
        </p:txBody>
      </p:sp>
    </p:spTree>
    <p:extLst>
      <p:ext uri="{BB962C8B-B14F-4D97-AF65-F5344CB8AC3E}">
        <p14:creationId xmlns:p14="http://schemas.microsoft.com/office/powerpoint/2010/main" val="2232278192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Interrupt-driven control</a:t>
            </a:r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685800" y="1676400"/>
            <a:ext cx="7696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5715000" cy="398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496726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Reference architectures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>
            <a:normAutofit lnSpcReduction="10000"/>
          </a:bodyPr>
          <a:lstStyle/>
          <a:p>
            <a:r>
              <a:rPr lang="en-GB" sz="2000"/>
              <a:t>Architectural models may be specific to some application domain.</a:t>
            </a:r>
          </a:p>
          <a:p>
            <a:r>
              <a:rPr lang="en-GB" sz="2000"/>
              <a:t>Two types of domain-specific model</a:t>
            </a:r>
          </a:p>
          <a:p>
            <a:pPr lvl="1"/>
            <a:r>
              <a:rPr lang="en-GB" sz="1800"/>
              <a:t>Generic models which are abstractions from a number of real systems and which encapsulate the principal characteristics of these systems. Covered in Chapter 13.</a:t>
            </a:r>
          </a:p>
          <a:p>
            <a:pPr lvl="1"/>
            <a:r>
              <a:rPr lang="en-GB" sz="1800"/>
              <a:t>Reference models which are more abstract, idealised model. Provide a means of information about that class of system and of comparing different architectures.</a:t>
            </a:r>
          </a:p>
          <a:p>
            <a:r>
              <a:rPr lang="en-GB" sz="2000"/>
              <a:t>Generic models are usually bottom-up models; Reference models are top-down models.</a:t>
            </a:r>
          </a:p>
        </p:txBody>
      </p:sp>
    </p:spTree>
    <p:extLst>
      <p:ext uri="{BB962C8B-B14F-4D97-AF65-F5344CB8AC3E}">
        <p14:creationId xmlns:p14="http://schemas.microsoft.com/office/powerpoint/2010/main" val="1396114005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Reference architectures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Reference models are derived from a study of the application domain rather than from existing systems.</a:t>
            </a:r>
          </a:p>
          <a:p>
            <a:r>
              <a:rPr lang="en-GB"/>
              <a:t>May be used as a basis for system implementation or to compare different systems. It acts as a standard against which systems can be evaluated.</a:t>
            </a:r>
          </a:p>
          <a:p>
            <a:r>
              <a:rPr lang="en-GB"/>
              <a:t>OSI model is a layered model for communication systems.</a:t>
            </a:r>
          </a:p>
        </p:txBody>
      </p:sp>
    </p:spTree>
    <p:extLst>
      <p:ext uri="{BB962C8B-B14F-4D97-AF65-F5344CB8AC3E}">
        <p14:creationId xmlns:p14="http://schemas.microsoft.com/office/powerpoint/2010/main" val="2488680162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OSI reference model</a:t>
            </a: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685800" y="1600200"/>
            <a:ext cx="7924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81200"/>
            <a:ext cx="6248400" cy="401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18550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Case reference model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/>
              <a:t>Data repository services</a:t>
            </a:r>
          </a:p>
          <a:p>
            <a:pPr lvl="1"/>
            <a:r>
              <a:rPr lang="en-US" sz="1800"/>
              <a:t>Storage and management of data items.</a:t>
            </a:r>
          </a:p>
          <a:p>
            <a:r>
              <a:rPr lang="en-US" sz="2000"/>
              <a:t>Data integration services</a:t>
            </a:r>
          </a:p>
          <a:p>
            <a:pPr lvl="1"/>
            <a:r>
              <a:rPr lang="en-US" sz="1800"/>
              <a:t>Managing groups of entities.</a:t>
            </a:r>
          </a:p>
          <a:p>
            <a:r>
              <a:rPr lang="en-US" sz="2000"/>
              <a:t>Task management services</a:t>
            </a:r>
          </a:p>
          <a:p>
            <a:pPr lvl="1"/>
            <a:r>
              <a:rPr lang="en-US" sz="1800"/>
              <a:t>Definition and enaction of process models.</a:t>
            </a:r>
          </a:p>
          <a:p>
            <a:r>
              <a:rPr lang="en-US" sz="2000"/>
              <a:t>Messaging services</a:t>
            </a:r>
          </a:p>
          <a:p>
            <a:pPr lvl="1"/>
            <a:r>
              <a:rPr lang="en-US" sz="1800"/>
              <a:t>Tool-tool and tool-environment communication.</a:t>
            </a:r>
          </a:p>
          <a:p>
            <a:r>
              <a:rPr lang="en-US" sz="2000"/>
              <a:t>User interface services</a:t>
            </a:r>
          </a:p>
          <a:p>
            <a:pPr lvl="1"/>
            <a:r>
              <a:rPr lang="en-US" sz="1800"/>
              <a:t>User interface development.</a:t>
            </a:r>
          </a:p>
        </p:txBody>
      </p:sp>
    </p:spTree>
    <p:extLst>
      <p:ext uri="{BB962C8B-B14F-4D97-AF65-F5344CB8AC3E}">
        <p14:creationId xmlns:p14="http://schemas.microsoft.com/office/powerpoint/2010/main" val="2908862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ECMA reference model</a:t>
            </a:r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685800" y="1600200"/>
            <a:ext cx="7924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828800"/>
            <a:ext cx="6934200" cy="399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706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Advantages of explicit architecture</a:t>
            </a:r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Stakeholder communication</a:t>
            </a:r>
          </a:p>
          <a:p>
            <a:pPr lvl="1">
              <a:lnSpc>
                <a:spcPct val="90000"/>
              </a:lnSpc>
            </a:pPr>
            <a:r>
              <a:rPr lang="en-GB"/>
              <a:t>Architecture may be used as a focus of discussion by system stakeholders.</a:t>
            </a:r>
          </a:p>
          <a:p>
            <a:pPr>
              <a:lnSpc>
                <a:spcPct val="90000"/>
              </a:lnSpc>
            </a:pPr>
            <a:r>
              <a:rPr lang="en-GB"/>
              <a:t>System analysis</a:t>
            </a:r>
          </a:p>
          <a:p>
            <a:pPr lvl="1">
              <a:lnSpc>
                <a:spcPct val="90000"/>
              </a:lnSpc>
            </a:pPr>
            <a:r>
              <a:rPr lang="en-GB"/>
              <a:t>Means that analysis of whether the system can meet its non-functional requirements is possible.</a:t>
            </a:r>
          </a:p>
          <a:p>
            <a:pPr>
              <a:lnSpc>
                <a:spcPct val="90000"/>
              </a:lnSpc>
            </a:pPr>
            <a:r>
              <a:rPr lang="en-GB"/>
              <a:t>Large-scale reuse</a:t>
            </a:r>
          </a:p>
          <a:p>
            <a:pPr lvl="1">
              <a:lnSpc>
                <a:spcPct val="90000"/>
              </a:lnSpc>
            </a:pPr>
            <a:r>
              <a:rPr lang="en-GB"/>
              <a:t>The architecture may be reusable across a range of systems.</a:t>
            </a:r>
          </a:p>
        </p:txBody>
      </p:sp>
    </p:spTree>
    <p:extLst>
      <p:ext uri="{BB962C8B-B14F-4D97-AF65-F5344CB8AC3E}">
        <p14:creationId xmlns:p14="http://schemas.microsoft.com/office/powerpoint/2010/main" val="351267708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Key points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Modular decomposition models include object models and pipelining models.</a:t>
            </a:r>
          </a:p>
          <a:p>
            <a:r>
              <a:rPr lang="en-GB"/>
              <a:t>Control models include centralised control and event-driven models.</a:t>
            </a:r>
          </a:p>
          <a:p>
            <a:r>
              <a:rPr lang="en-GB"/>
              <a:t>Reference architectures may be used to communicate domain-specific architectures and to assess and compare architectural designs.</a:t>
            </a:r>
          </a:p>
        </p:txBody>
      </p:sp>
    </p:spTree>
    <p:extLst>
      <p:ext uri="{BB962C8B-B14F-4D97-AF65-F5344CB8AC3E}">
        <p14:creationId xmlns:p14="http://schemas.microsoft.com/office/powerpoint/2010/main" val="345431899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6388"/>
            <a:ext cx="8305800" cy="917575"/>
          </a:xfrm>
        </p:spPr>
        <p:txBody>
          <a:bodyPr/>
          <a:lstStyle/>
          <a:p>
            <a:r>
              <a:rPr lang="en-US" sz="3600"/>
              <a:t>Architecture and system characteristics</a:t>
            </a: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394669"/>
            <a:ext cx="8229600" cy="41306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/>
              <a:t>Performance</a:t>
            </a:r>
          </a:p>
          <a:p>
            <a:pPr lvl="1">
              <a:lnSpc>
                <a:spcPct val="90000"/>
              </a:lnSpc>
            </a:pPr>
            <a:r>
              <a:rPr lang="en-US" sz="1800" dirty="0" err="1"/>
              <a:t>Localise</a:t>
            </a:r>
            <a:r>
              <a:rPr lang="en-US" sz="1800" dirty="0"/>
              <a:t> critical operations and </a:t>
            </a:r>
            <a:r>
              <a:rPr lang="en-US" sz="1800" dirty="0" err="1"/>
              <a:t>minimise</a:t>
            </a:r>
            <a:r>
              <a:rPr lang="en-US" sz="1800" dirty="0"/>
              <a:t> communications. Use large rather than fine-grain components.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Security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Use a layered architecture with critical assets in the inner layers.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Safety</a:t>
            </a:r>
          </a:p>
          <a:p>
            <a:pPr lvl="1">
              <a:lnSpc>
                <a:spcPct val="90000"/>
              </a:lnSpc>
            </a:pPr>
            <a:r>
              <a:rPr lang="en-US" sz="1800" dirty="0" err="1"/>
              <a:t>Localise</a:t>
            </a:r>
            <a:r>
              <a:rPr lang="en-US" sz="1800" dirty="0"/>
              <a:t> safety-critical features in a small number of sub-systems.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Availability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Include redundant components and mechanisms for fault tolerance.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Maintainability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Use fine-grain, replaceable components.</a:t>
            </a:r>
          </a:p>
        </p:txBody>
      </p:sp>
    </p:spTree>
    <p:extLst>
      <p:ext uri="{BB962C8B-B14F-4D97-AF65-F5344CB8AC3E}">
        <p14:creationId xmlns:p14="http://schemas.microsoft.com/office/powerpoint/2010/main" val="1571875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Architectural conflicts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Using large-grain components improves performance but reduces maintainability.</a:t>
            </a:r>
          </a:p>
          <a:p>
            <a:r>
              <a:rPr lang="en-US"/>
              <a:t>Introducing redundant data improves availability but makes security more difficult.</a:t>
            </a:r>
          </a:p>
          <a:p>
            <a:r>
              <a:rPr lang="en-US"/>
              <a:t>Localising safety-related features usually means more communication so degraded performance.</a:t>
            </a:r>
          </a:p>
        </p:txBody>
      </p:sp>
    </p:spTree>
    <p:extLst>
      <p:ext uri="{BB962C8B-B14F-4D97-AF65-F5344CB8AC3E}">
        <p14:creationId xmlns:p14="http://schemas.microsoft.com/office/powerpoint/2010/main" val="2143107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System structuring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Concerned with decomposing the system into interacting sub-systems.</a:t>
            </a:r>
          </a:p>
          <a:p>
            <a:r>
              <a:rPr lang="en-GB"/>
              <a:t>The architectural design is normally expressed as a block diagram presenting an overview of the system structure.</a:t>
            </a:r>
          </a:p>
          <a:p>
            <a:r>
              <a:rPr lang="en-GB"/>
              <a:t>More specific models showing how sub-systems share data, are distributed and interface with each other may also be developed.</a:t>
            </a:r>
          </a:p>
        </p:txBody>
      </p:sp>
    </p:spTree>
    <p:extLst>
      <p:ext uri="{BB962C8B-B14F-4D97-AF65-F5344CB8AC3E}">
        <p14:creationId xmlns:p14="http://schemas.microsoft.com/office/powerpoint/2010/main" val="426711703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Packing robot control system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838200" y="1600200"/>
            <a:ext cx="6781800" cy="4724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752600"/>
            <a:ext cx="4953000" cy="441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489086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</TotalTime>
  <Words>2056</Words>
  <Application>Microsoft Office PowerPoint</Application>
  <PresentationFormat>On-screen Show (4:3)</PresentationFormat>
  <Paragraphs>263</Paragraphs>
  <Slides>50</Slides>
  <Notes>48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Waveform</vt:lpstr>
      <vt:lpstr>Architectural Design</vt:lpstr>
      <vt:lpstr>Objectives</vt:lpstr>
      <vt:lpstr>Software architecture</vt:lpstr>
      <vt:lpstr>Architectural design</vt:lpstr>
      <vt:lpstr>Advantages of explicit architecture</vt:lpstr>
      <vt:lpstr>Architecture and system characteristics</vt:lpstr>
      <vt:lpstr>Architectural conflicts</vt:lpstr>
      <vt:lpstr>System structuring</vt:lpstr>
      <vt:lpstr>Packing robot control system</vt:lpstr>
      <vt:lpstr>Box and line diagrams</vt:lpstr>
      <vt:lpstr>Architectural design decisions</vt:lpstr>
      <vt:lpstr>Architectural design decisions</vt:lpstr>
      <vt:lpstr>Architecture reuse</vt:lpstr>
      <vt:lpstr>Architectural styles</vt:lpstr>
      <vt:lpstr>Architectural models</vt:lpstr>
      <vt:lpstr>System organisation</vt:lpstr>
      <vt:lpstr>The repository model</vt:lpstr>
      <vt:lpstr>CASE toolset architecture</vt:lpstr>
      <vt:lpstr>Repository model characteristics</vt:lpstr>
      <vt:lpstr>Client-server model</vt:lpstr>
      <vt:lpstr>Film and picture library</vt:lpstr>
      <vt:lpstr>Client-server characteristics</vt:lpstr>
      <vt:lpstr>Abstract machine (layered) model</vt:lpstr>
      <vt:lpstr>Version management system</vt:lpstr>
      <vt:lpstr>Key points</vt:lpstr>
      <vt:lpstr>Architectural Design 2</vt:lpstr>
      <vt:lpstr>Modular decomposition styles</vt:lpstr>
      <vt:lpstr>Sub-systems and modules</vt:lpstr>
      <vt:lpstr>Modular decomposition</vt:lpstr>
      <vt:lpstr>Object models</vt:lpstr>
      <vt:lpstr>Invoice processing system</vt:lpstr>
      <vt:lpstr>Object model advantages</vt:lpstr>
      <vt:lpstr>Function-oriented pipelining</vt:lpstr>
      <vt:lpstr>Invoice processing system</vt:lpstr>
      <vt:lpstr>Pipeline model advantages</vt:lpstr>
      <vt:lpstr>Control styles</vt:lpstr>
      <vt:lpstr>Centralised control</vt:lpstr>
      <vt:lpstr>Call-return model</vt:lpstr>
      <vt:lpstr>Real-time system control</vt:lpstr>
      <vt:lpstr>Event-driven systems</vt:lpstr>
      <vt:lpstr>Broadcast model</vt:lpstr>
      <vt:lpstr>Selective broadcasting</vt:lpstr>
      <vt:lpstr>Interrupt-driven systems</vt:lpstr>
      <vt:lpstr>Interrupt-driven control</vt:lpstr>
      <vt:lpstr>Reference architectures</vt:lpstr>
      <vt:lpstr>Reference architectures</vt:lpstr>
      <vt:lpstr>OSI reference model</vt:lpstr>
      <vt:lpstr>Case reference model</vt:lpstr>
      <vt:lpstr>The ECMA reference model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Architectural Design</dc:title>
  <dc:creator>USER</dc:creator>
  <cp:lastModifiedBy>USER</cp:lastModifiedBy>
  <cp:revision>1</cp:revision>
  <dcterms:created xsi:type="dcterms:W3CDTF">2011-12-04T08:06:22Z</dcterms:created>
  <dcterms:modified xsi:type="dcterms:W3CDTF">2011-12-04T08:09:22Z</dcterms:modified>
</cp:coreProperties>
</file>