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1F811-BA6F-4EB6-9864-4235CC5FB958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5515F-2DB6-49F9-BB96-CD40850818E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0981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F7A20C-2247-4DAD-9E5D-702F7689766C}" type="slidenum">
              <a:rPr lang="en-US"/>
              <a:pPr/>
              <a:t>2</a:t>
            </a:fld>
            <a:endParaRPr lang="en-US"/>
          </a:p>
        </p:txBody>
      </p:sp>
      <p:sp>
        <p:nvSpPr>
          <p:cNvPr id="717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8BF238-AD42-4D09-A9C7-D91AC9B8A28A}" type="slidenum">
              <a:rPr lang="en-US"/>
              <a:pPr/>
              <a:t>11</a:t>
            </a:fld>
            <a:endParaRPr lang="en-US"/>
          </a:p>
        </p:txBody>
      </p:sp>
      <p:sp>
        <p:nvSpPr>
          <p:cNvPr id="256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B48896-5156-4E38-8E2D-9E36FF370FBF}" type="slidenum">
              <a:rPr lang="en-US"/>
              <a:pPr/>
              <a:t>12</a:t>
            </a:fld>
            <a:endParaRPr lang="en-US"/>
          </a:p>
        </p:txBody>
      </p:sp>
      <p:sp>
        <p:nvSpPr>
          <p:cNvPr id="2765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6545BB-0DD8-43CF-85F3-A8BFD3210510}" type="slidenum">
              <a:rPr lang="en-US"/>
              <a:pPr/>
              <a:t>13</a:t>
            </a:fld>
            <a:endParaRPr lang="en-US"/>
          </a:p>
        </p:txBody>
      </p:sp>
      <p:sp>
        <p:nvSpPr>
          <p:cNvPr id="2969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850B93-367D-40EA-901C-77266BEAEAB8}" type="slidenum">
              <a:rPr lang="en-US"/>
              <a:pPr/>
              <a:t>14</a:t>
            </a:fld>
            <a:endParaRPr lang="en-US"/>
          </a:p>
        </p:txBody>
      </p:sp>
      <p:sp>
        <p:nvSpPr>
          <p:cNvPr id="3174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129AA7-3E61-4D95-B3E7-1FF9C2C22386}" type="slidenum">
              <a:rPr lang="en-US"/>
              <a:pPr/>
              <a:t>15</a:t>
            </a:fld>
            <a:endParaRPr lang="en-US"/>
          </a:p>
        </p:txBody>
      </p:sp>
      <p:sp>
        <p:nvSpPr>
          <p:cNvPr id="337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A51BA6-5F2F-4FAD-A5E2-BCA75830BD98}" type="slidenum">
              <a:rPr lang="en-US"/>
              <a:pPr/>
              <a:t>16</a:t>
            </a:fld>
            <a:endParaRPr lang="en-US"/>
          </a:p>
        </p:txBody>
      </p:sp>
      <p:sp>
        <p:nvSpPr>
          <p:cNvPr id="3584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BC9265-1B55-4384-8C9B-A65025145B96}" type="slidenum">
              <a:rPr lang="en-US"/>
              <a:pPr/>
              <a:t>17</a:t>
            </a:fld>
            <a:endParaRPr lang="en-US"/>
          </a:p>
        </p:txBody>
      </p:sp>
      <p:sp>
        <p:nvSpPr>
          <p:cNvPr id="3789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B851C2-3FC6-4BDB-AD7D-9364F31FFFCC}" type="slidenum">
              <a:rPr lang="en-US"/>
              <a:pPr/>
              <a:t>18</a:t>
            </a:fld>
            <a:endParaRPr lang="en-US"/>
          </a:p>
        </p:txBody>
      </p:sp>
      <p:sp>
        <p:nvSpPr>
          <p:cNvPr id="3993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91CAA0-2FD9-457B-8229-9178B0E5DA11}" type="slidenum">
              <a:rPr lang="en-US"/>
              <a:pPr/>
              <a:t>19</a:t>
            </a:fld>
            <a:endParaRPr lang="en-US"/>
          </a:p>
        </p:txBody>
      </p:sp>
      <p:sp>
        <p:nvSpPr>
          <p:cNvPr id="4198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7" tIns="44450" rIns="90487" bIns="44450"/>
          <a:lstStyle/>
          <a:p>
            <a:endParaRPr lang="bg-BG"/>
          </a:p>
        </p:txBody>
      </p:sp>
      <p:sp>
        <p:nvSpPr>
          <p:cNvPr id="41987" name="Rectangle 3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860023-0C04-42F2-9D95-8458581EFD59}" type="slidenum">
              <a:rPr lang="en-US"/>
              <a:pPr/>
              <a:t>20</a:t>
            </a:fld>
            <a:endParaRPr lang="en-US"/>
          </a:p>
        </p:txBody>
      </p:sp>
      <p:sp>
        <p:nvSpPr>
          <p:cNvPr id="440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57A54A-CA94-4908-8BB2-424A93FB6577}" type="slidenum">
              <a:rPr lang="en-US"/>
              <a:pPr/>
              <a:t>3</a:t>
            </a:fld>
            <a:endParaRPr lang="en-US"/>
          </a:p>
        </p:txBody>
      </p:sp>
      <p:sp>
        <p:nvSpPr>
          <p:cNvPr id="9218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7" tIns="44450" rIns="90487" bIns="44450"/>
          <a:lstStyle/>
          <a:p>
            <a:endParaRPr lang="bg-BG"/>
          </a:p>
        </p:txBody>
      </p:sp>
      <p:sp>
        <p:nvSpPr>
          <p:cNvPr id="9219" name="Rectangle 3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723EB8-5406-4752-A5CC-182FDDAE8BD8}" type="slidenum">
              <a:rPr lang="en-US"/>
              <a:pPr/>
              <a:t>21</a:t>
            </a:fld>
            <a:endParaRPr lang="en-US"/>
          </a:p>
        </p:txBody>
      </p:sp>
      <p:sp>
        <p:nvSpPr>
          <p:cNvPr id="471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F2908-8D7E-4748-BD9A-EE756BE80E16}" type="slidenum">
              <a:rPr lang="en-US"/>
              <a:pPr/>
              <a:t>23</a:t>
            </a:fld>
            <a:endParaRPr lang="en-US"/>
          </a:p>
        </p:txBody>
      </p:sp>
      <p:sp>
        <p:nvSpPr>
          <p:cNvPr id="512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744B6B-83F8-4A93-A1CD-5AA430157F58}" type="slidenum">
              <a:rPr lang="en-US"/>
              <a:pPr/>
              <a:t>24</a:t>
            </a:fld>
            <a:endParaRPr lang="en-US"/>
          </a:p>
        </p:txBody>
      </p:sp>
      <p:sp>
        <p:nvSpPr>
          <p:cNvPr id="717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3A49F3-CD6E-47F4-A6EB-07EB369EF883}" type="slidenum">
              <a:rPr lang="en-US"/>
              <a:pPr/>
              <a:t>25</a:t>
            </a:fld>
            <a:endParaRPr lang="en-US"/>
          </a:p>
        </p:txBody>
      </p:sp>
      <p:sp>
        <p:nvSpPr>
          <p:cNvPr id="921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6ECD93-7219-437A-A3BF-89791411BE34}" type="slidenum">
              <a:rPr lang="en-US"/>
              <a:pPr/>
              <a:t>26</a:t>
            </a:fld>
            <a:endParaRPr lang="en-US"/>
          </a:p>
        </p:txBody>
      </p:sp>
      <p:sp>
        <p:nvSpPr>
          <p:cNvPr id="1126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4F92CC-EF2E-4E3B-A385-5FE6DC0E1F3F}" type="slidenum">
              <a:rPr lang="en-US"/>
              <a:pPr/>
              <a:t>27</a:t>
            </a:fld>
            <a:endParaRPr lang="en-US"/>
          </a:p>
        </p:txBody>
      </p:sp>
      <p:sp>
        <p:nvSpPr>
          <p:cNvPr id="1331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D3F2BC-727A-4A6A-B511-6B38010A2AE9}" type="slidenum">
              <a:rPr lang="en-US"/>
              <a:pPr/>
              <a:t>28</a:t>
            </a:fld>
            <a:endParaRPr lang="en-US"/>
          </a:p>
        </p:txBody>
      </p:sp>
      <p:sp>
        <p:nvSpPr>
          <p:cNvPr id="153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F226A4-13D1-43D4-9168-7F83D13984EB}" type="slidenum">
              <a:rPr lang="en-US"/>
              <a:pPr/>
              <a:t>29</a:t>
            </a:fld>
            <a:endParaRPr lang="en-US"/>
          </a:p>
        </p:txBody>
      </p:sp>
      <p:sp>
        <p:nvSpPr>
          <p:cNvPr id="174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9E4DF0-EB8A-4840-A8D7-4E4191A3CC6E}" type="slidenum">
              <a:rPr lang="en-US"/>
              <a:pPr/>
              <a:t>30</a:t>
            </a:fld>
            <a:endParaRPr lang="en-US"/>
          </a:p>
        </p:txBody>
      </p:sp>
      <p:sp>
        <p:nvSpPr>
          <p:cNvPr id="1945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85E9F-B0C6-4A4D-AC5F-86E163BA1916}" type="slidenum">
              <a:rPr lang="en-US"/>
              <a:pPr/>
              <a:t>31</a:t>
            </a:fld>
            <a:endParaRPr lang="en-US"/>
          </a:p>
        </p:txBody>
      </p:sp>
      <p:sp>
        <p:nvSpPr>
          <p:cNvPr id="2355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64152F-DD59-4345-9D8D-5B8314C43FF6}" type="slidenum">
              <a:rPr lang="en-US"/>
              <a:pPr/>
              <a:t>4</a:t>
            </a:fld>
            <a:endParaRPr lang="en-US"/>
          </a:p>
        </p:txBody>
      </p:sp>
      <p:sp>
        <p:nvSpPr>
          <p:cNvPr id="1126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7" tIns="44450" rIns="90487" bIns="44450"/>
          <a:lstStyle/>
          <a:p>
            <a:endParaRPr lang="bg-BG"/>
          </a:p>
        </p:txBody>
      </p:sp>
      <p:sp>
        <p:nvSpPr>
          <p:cNvPr id="11267" name="Rectangle 3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F84BD4-93FD-4DD5-AF16-37A077A260EE}" type="slidenum">
              <a:rPr lang="en-US"/>
              <a:pPr/>
              <a:t>32</a:t>
            </a:fld>
            <a:endParaRPr lang="en-US"/>
          </a:p>
        </p:txBody>
      </p:sp>
      <p:sp>
        <p:nvSpPr>
          <p:cNvPr id="256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A14435-EC52-4099-941C-43B6192B9346}" type="slidenum">
              <a:rPr lang="en-US"/>
              <a:pPr/>
              <a:t>33</a:t>
            </a:fld>
            <a:endParaRPr lang="en-US"/>
          </a:p>
        </p:txBody>
      </p:sp>
      <p:sp>
        <p:nvSpPr>
          <p:cNvPr id="2969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26D50B-7B72-415F-BA44-C49B7D9F0386}" type="slidenum">
              <a:rPr lang="en-US"/>
              <a:pPr/>
              <a:t>34</a:t>
            </a:fld>
            <a:endParaRPr lang="en-US"/>
          </a:p>
        </p:txBody>
      </p:sp>
      <p:sp>
        <p:nvSpPr>
          <p:cNvPr id="3174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C99B42-D287-47D7-8169-FC466AD1C80A}" type="slidenum">
              <a:rPr lang="en-US"/>
              <a:pPr/>
              <a:t>35</a:t>
            </a:fld>
            <a:endParaRPr lang="en-US"/>
          </a:p>
        </p:txBody>
      </p:sp>
      <p:sp>
        <p:nvSpPr>
          <p:cNvPr id="337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0C262E-F0BB-411B-80BB-5A2BFD78CD08}" type="slidenum">
              <a:rPr lang="en-US"/>
              <a:pPr/>
              <a:t>36</a:t>
            </a:fld>
            <a:endParaRPr lang="en-US"/>
          </a:p>
        </p:txBody>
      </p:sp>
      <p:sp>
        <p:nvSpPr>
          <p:cNvPr id="3584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420024-9E32-442C-9332-72A202B0A0BE}" type="slidenum">
              <a:rPr lang="en-US"/>
              <a:pPr/>
              <a:t>37</a:t>
            </a:fld>
            <a:endParaRPr lang="en-US"/>
          </a:p>
        </p:txBody>
      </p:sp>
      <p:sp>
        <p:nvSpPr>
          <p:cNvPr id="3789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D4DDEE-303C-4DD3-88DF-8E6222232ACE}" type="slidenum">
              <a:rPr lang="en-US"/>
              <a:pPr/>
              <a:t>38</a:t>
            </a:fld>
            <a:endParaRPr lang="en-US"/>
          </a:p>
        </p:txBody>
      </p:sp>
      <p:sp>
        <p:nvSpPr>
          <p:cNvPr id="3993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1E9D73-2AAD-4B7C-91B4-0120F2E15EA9}" type="slidenum">
              <a:rPr lang="en-US"/>
              <a:pPr/>
              <a:t>39</a:t>
            </a:fld>
            <a:endParaRPr lang="en-US"/>
          </a:p>
        </p:txBody>
      </p:sp>
      <p:sp>
        <p:nvSpPr>
          <p:cNvPr id="4198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83FA5-167B-45B7-A53C-2E590445BEA7}" type="slidenum">
              <a:rPr lang="en-US"/>
              <a:pPr/>
              <a:t>40</a:t>
            </a:fld>
            <a:endParaRPr lang="en-US"/>
          </a:p>
        </p:txBody>
      </p:sp>
      <p:sp>
        <p:nvSpPr>
          <p:cNvPr id="440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DD8AB1-D589-4B4F-AC87-13EF32D2C045}" type="slidenum">
              <a:rPr lang="en-US"/>
              <a:pPr/>
              <a:t>41</a:t>
            </a:fld>
            <a:endParaRPr lang="en-US"/>
          </a:p>
        </p:txBody>
      </p:sp>
      <p:sp>
        <p:nvSpPr>
          <p:cNvPr id="4608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9D4F95-2AA2-455A-957A-249E4E96CB8C}" type="slidenum">
              <a:rPr lang="en-US"/>
              <a:pPr/>
              <a:t>5</a:t>
            </a:fld>
            <a:endParaRPr lang="en-US"/>
          </a:p>
        </p:txBody>
      </p:sp>
      <p:sp>
        <p:nvSpPr>
          <p:cNvPr id="13314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7" tIns="44450" rIns="90487" bIns="44450"/>
          <a:lstStyle/>
          <a:p>
            <a:endParaRPr lang="bg-BG"/>
          </a:p>
        </p:txBody>
      </p:sp>
      <p:sp>
        <p:nvSpPr>
          <p:cNvPr id="13315" name="Rectangle 3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C005A6-C03A-4E6E-946E-3E195B977EF7}" type="slidenum">
              <a:rPr lang="en-US"/>
              <a:pPr/>
              <a:t>42</a:t>
            </a:fld>
            <a:endParaRPr lang="en-US"/>
          </a:p>
        </p:txBody>
      </p:sp>
      <p:sp>
        <p:nvSpPr>
          <p:cNvPr id="4813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9357F3-36C6-4E65-81E3-2FC4A38444FE}" type="slidenum">
              <a:rPr lang="en-US"/>
              <a:pPr/>
              <a:t>43</a:t>
            </a:fld>
            <a:endParaRPr lang="en-US"/>
          </a:p>
        </p:txBody>
      </p:sp>
      <p:sp>
        <p:nvSpPr>
          <p:cNvPr id="5017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B0467B-FB92-41B8-AC87-AE0D66795A42}" type="slidenum">
              <a:rPr lang="en-US"/>
              <a:pPr/>
              <a:t>44</a:t>
            </a:fld>
            <a:endParaRPr lang="en-US"/>
          </a:p>
        </p:txBody>
      </p:sp>
      <p:sp>
        <p:nvSpPr>
          <p:cNvPr id="5427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15080A-9353-4D54-9FC1-0F216452590C}" type="slidenum">
              <a:rPr lang="en-US"/>
              <a:pPr/>
              <a:t>45</a:t>
            </a:fld>
            <a:endParaRPr lang="en-US"/>
          </a:p>
        </p:txBody>
      </p:sp>
      <p:sp>
        <p:nvSpPr>
          <p:cNvPr id="6246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250180-850B-489F-A7B1-40998091EDBA}" type="slidenum">
              <a:rPr lang="en-US"/>
              <a:pPr/>
              <a:t>6</a:t>
            </a:fld>
            <a:endParaRPr lang="en-US"/>
          </a:p>
        </p:txBody>
      </p:sp>
      <p:sp>
        <p:nvSpPr>
          <p:cNvPr id="153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898C3C-C415-4D74-9DAC-7E05D9088C64}" type="slidenum">
              <a:rPr lang="en-US"/>
              <a:pPr/>
              <a:t>7</a:t>
            </a:fld>
            <a:endParaRPr lang="en-US"/>
          </a:p>
        </p:txBody>
      </p:sp>
      <p:sp>
        <p:nvSpPr>
          <p:cNvPr id="174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E56885-4EEF-4168-ADAE-E19AE82D9A16}" type="slidenum">
              <a:rPr lang="en-US"/>
              <a:pPr/>
              <a:t>8</a:t>
            </a:fld>
            <a:endParaRPr lang="en-US"/>
          </a:p>
        </p:txBody>
      </p:sp>
      <p:sp>
        <p:nvSpPr>
          <p:cNvPr id="19458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7" tIns="44450" rIns="90487" bIns="44450"/>
          <a:lstStyle/>
          <a:p>
            <a:endParaRPr lang="bg-BG"/>
          </a:p>
        </p:txBody>
      </p:sp>
      <p:sp>
        <p:nvSpPr>
          <p:cNvPr id="19459" name="Rectangle 3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235F47-0F11-4806-B7FB-7D185302C3E1}" type="slidenum">
              <a:rPr lang="en-US"/>
              <a:pPr/>
              <a:t>9</a:t>
            </a:fld>
            <a:endParaRPr lang="en-US"/>
          </a:p>
        </p:txBody>
      </p:sp>
      <p:sp>
        <p:nvSpPr>
          <p:cNvPr id="215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275FBF-AB57-4662-AF12-44C48EA86927}" type="slidenum">
              <a:rPr lang="en-US"/>
              <a:pPr/>
              <a:t>10</a:t>
            </a:fld>
            <a:endParaRPr lang="en-US"/>
          </a:p>
        </p:txBody>
      </p:sp>
      <p:sp>
        <p:nvSpPr>
          <p:cNvPr id="2355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98575" y="800100"/>
            <a:ext cx="4262438" cy="31988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52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Software Processes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Lab 2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9090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551863" cy="1108075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Evolutionary development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>
            <a:normAutofit lnSpcReduction="10000"/>
          </a:bodyPr>
          <a:lstStyle/>
          <a:p>
            <a:r>
              <a:rPr lang="en-GB"/>
              <a:t>Problems</a:t>
            </a:r>
          </a:p>
          <a:p>
            <a:pPr lvl="1"/>
            <a:r>
              <a:rPr lang="en-GB"/>
              <a:t>Lack of process visibility;</a:t>
            </a:r>
          </a:p>
          <a:p>
            <a:pPr lvl="1"/>
            <a:r>
              <a:rPr lang="en-GB"/>
              <a:t>Systems are often poorly structured;</a:t>
            </a:r>
          </a:p>
          <a:p>
            <a:pPr lvl="1"/>
            <a:r>
              <a:rPr lang="en-GB"/>
              <a:t>Special skills (e.g. in languages for rapid prototyping) may be required.</a:t>
            </a:r>
          </a:p>
          <a:p>
            <a:r>
              <a:rPr lang="en-GB"/>
              <a:t>Applicability</a:t>
            </a:r>
          </a:p>
          <a:p>
            <a:pPr lvl="1"/>
            <a:r>
              <a:rPr lang="en-GB"/>
              <a:t>For small or medium-size interactive systems;</a:t>
            </a:r>
          </a:p>
          <a:p>
            <a:pPr lvl="1"/>
            <a:r>
              <a:rPr lang="en-GB"/>
              <a:t>For parts of large systems (e.g. the user interface);</a:t>
            </a:r>
          </a:p>
          <a:p>
            <a:pPr lvl="1"/>
            <a:r>
              <a:rPr lang="en-GB"/>
              <a:t>For short-lifetime systems.</a:t>
            </a:r>
          </a:p>
        </p:txBody>
      </p:sp>
    </p:spTree>
    <p:extLst>
      <p:ext uri="{BB962C8B-B14F-4D97-AF65-F5344CB8AC3E}">
        <p14:creationId xmlns:p14="http://schemas.microsoft.com/office/powerpoint/2010/main" val="36935120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Component-based software engineering</a:t>
            </a: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465138" indent="-465138">
              <a:lnSpc>
                <a:spcPct val="90000"/>
              </a:lnSpc>
            </a:pPr>
            <a:r>
              <a:rPr lang="en-GB"/>
              <a:t>Based on systematic reuse where systems are integrated from existing components or COTS (Commercial-off-the-shelf) systems.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Process stages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Component analysis;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Requirements modification;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System design with reuse;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Development and integration.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This approach is becoming increasingly used as component standards have emerged.</a:t>
            </a:r>
          </a:p>
        </p:txBody>
      </p:sp>
    </p:spTree>
    <p:extLst>
      <p:ext uri="{BB962C8B-B14F-4D97-AF65-F5344CB8AC3E}">
        <p14:creationId xmlns:p14="http://schemas.microsoft.com/office/powerpoint/2010/main" val="35142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Reuse-oriented development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95363" y="2141538"/>
            <a:ext cx="7421562" cy="27527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2752725"/>
            <a:ext cx="7116762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34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Process iteration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System requirements ALWAYS evolve in the course of a project so process iteration where earlier stages are reworked is always part of the process for large systems.</a:t>
            </a:r>
          </a:p>
          <a:p>
            <a:r>
              <a:rPr lang="en-GB"/>
              <a:t>Iteration can be applied to any of the generic process models.</a:t>
            </a:r>
          </a:p>
          <a:p>
            <a:r>
              <a:rPr lang="en-GB"/>
              <a:t>Two (related) approaches</a:t>
            </a:r>
          </a:p>
          <a:p>
            <a:pPr lvl="1"/>
            <a:r>
              <a:rPr lang="en-GB"/>
              <a:t>Incremental delivery;</a:t>
            </a:r>
          </a:p>
          <a:p>
            <a:pPr lvl="1"/>
            <a:r>
              <a:rPr lang="en-GB"/>
              <a:t>Spiral development.</a:t>
            </a:r>
          </a:p>
        </p:txBody>
      </p:sp>
    </p:spTree>
    <p:extLst>
      <p:ext uri="{BB962C8B-B14F-4D97-AF65-F5344CB8AC3E}">
        <p14:creationId xmlns:p14="http://schemas.microsoft.com/office/powerpoint/2010/main" val="281020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Incremental delivery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276872"/>
            <a:ext cx="7804150" cy="4129088"/>
          </a:xfrm>
        </p:spPr>
        <p:txBody>
          <a:bodyPr/>
          <a:lstStyle/>
          <a:p>
            <a:r>
              <a:rPr lang="en-GB" sz="2300" dirty="0"/>
              <a:t>Rather than deliver the system as a single delivery, the development and delivery is broken down into increments with each increment delivering part of the required functionality.</a:t>
            </a:r>
          </a:p>
          <a:p>
            <a:r>
              <a:rPr lang="en-GB" sz="2300" dirty="0"/>
              <a:t>User requirements are prioritised and the highest priority requirements are included in early increments.</a:t>
            </a:r>
          </a:p>
          <a:p>
            <a:r>
              <a:rPr lang="en-GB" sz="2300" dirty="0"/>
              <a:t>Once the development of an increment is started, the requirements are frozen though requirements for later increments can continue to evolve.</a:t>
            </a:r>
          </a:p>
        </p:txBody>
      </p:sp>
    </p:spTree>
    <p:extLst>
      <p:ext uri="{BB962C8B-B14F-4D97-AF65-F5344CB8AC3E}">
        <p14:creationId xmlns:p14="http://schemas.microsoft.com/office/powerpoint/2010/main" val="4633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Incremental development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765175" y="2371725"/>
            <a:ext cx="7881938" cy="29051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2676525"/>
            <a:ext cx="7727950" cy="225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60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/>
              <a:t>Incremental development advantages</a:t>
            </a:r>
            <a:endParaRPr lang="en-GB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Customer value can be delivered with each increment so system functionality is available earlier.</a:t>
            </a:r>
          </a:p>
          <a:p>
            <a:r>
              <a:rPr lang="en-GB"/>
              <a:t>Early increments act as a prototype to help elicit requirements for later increments.</a:t>
            </a:r>
          </a:p>
          <a:p>
            <a:r>
              <a:rPr lang="en-GB"/>
              <a:t>Lower risk of overall project failure.</a:t>
            </a:r>
          </a:p>
          <a:p>
            <a:r>
              <a:rPr lang="en-GB"/>
              <a:t>The highest priority system services tend to receive the most testing.</a:t>
            </a:r>
          </a:p>
        </p:txBody>
      </p:sp>
    </p:spTree>
    <p:extLst>
      <p:ext uri="{BB962C8B-B14F-4D97-AF65-F5344CB8AC3E}">
        <p14:creationId xmlns:p14="http://schemas.microsoft.com/office/powerpoint/2010/main" val="150567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Extreme programming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 approach to development based on the development and delivery of very small increments of functionality.</a:t>
            </a:r>
          </a:p>
          <a:p>
            <a:r>
              <a:rPr lang="en-GB"/>
              <a:t>Relies on constant code improvement, user involvement in the development team and pairwise programming.</a:t>
            </a:r>
          </a:p>
          <a:p>
            <a:r>
              <a:rPr lang="en-GB"/>
              <a:t>Covered in Chapter 17</a:t>
            </a:r>
          </a:p>
        </p:txBody>
      </p:sp>
    </p:spTree>
    <p:extLst>
      <p:ext uri="{BB962C8B-B14F-4D97-AF65-F5344CB8AC3E}">
        <p14:creationId xmlns:p14="http://schemas.microsoft.com/office/powerpoint/2010/main" val="32278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Spiral development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Process is represented as a spiral rather than as a sequence of activities with backtracking.</a:t>
            </a:r>
          </a:p>
          <a:p>
            <a:r>
              <a:rPr lang="en-GB"/>
              <a:t>Each loop in the spiral represents a phase in the process. </a:t>
            </a:r>
          </a:p>
          <a:p>
            <a:r>
              <a:rPr lang="en-GB"/>
              <a:t>No fixed phases such as specification or design - loops in the spiral are chosen depending on what is required.</a:t>
            </a:r>
          </a:p>
          <a:p>
            <a:r>
              <a:rPr lang="en-GB"/>
              <a:t>Risks are explicitly assessed and resolved throughout the process.</a:t>
            </a:r>
          </a:p>
        </p:txBody>
      </p:sp>
    </p:spTree>
    <p:extLst>
      <p:ext uri="{BB962C8B-B14F-4D97-AF65-F5344CB8AC3E}">
        <p14:creationId xmlns:p14="http://schemas.microsoft.com/office/powerpoint/2010/main" val="369460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475663" cy="11080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Spiral model of the software process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4988" y="1606550"/>
            <a:ext cx="8264525" cy="48942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682750"/>
            <a:ext cx="6886575" cy="468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314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 marL="465138" indent="-465138">
              <a:lnSpc>
                <a:spcPct val="90000"/>
              </a:lnSpc>
            </a:pPr>
            <a:r>
              <a:rPr lang="en-GB"/>
              <a:t>To introduce software process models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To describe three generic process models and when they may be used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To describe outline process models for requirements engineering, software development, testing and evolution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To explain the Rational Unified Process model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To introduce CASE technology to support software process activities</a:t>
            </a:r>
          </a:p>
        </p:txBody>
      </p:sp>
    </p:spTree>
    <p:extLst>
      <p:ext uri="{BB962C8B-B14F-4D97-AF65-F5344CB8AC3E}">
        <p14:creationId xmlns:p14="http://schemas.microsoft.com/office/powerpoint/2010/main" val="3514046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Spiral model sectors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465138" indent="-465138">
              <a:lnSpc>
                <a:spcPct val="90000"/>
              </a:lnSpc>
            </a:pPr>
            <a:r>
              <a:rPr lang="en-GB" sz="2300"/>
              <a:t>Objective setting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100"/>
              <a:t>Specific objectives for the phase are identified.</a:t>
            </a:r>
          </a:p>
          <a:p>
            <a:pPr marL="465138" indent="-465138">
              <a:lnSpc>
                <a:spcPct val="90000"/>
              </a:lnSpc>
            </a:pPr>
            <a:r>
              <a:rPr lang="en-GB" sz="2300"/>
              <a:t>Risk assessment and reduction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100"/>
              <a:t>Risks are assessed and activities put in place to reduce the key risks.</a:t>
            </a:r>
          </a:p>
          <a:p>
            <a:pPr marL="465138" indent="-465138">
              <a:lnSpc>
                <a:spcPct val="90000"/>
              </a:lnSpc>
            </a:pPr>
            <a:r>
              <a:rPr lang="en-GB" sz="2300"/>
              <a:t>Development and validation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100"/>
              <a:t>A development model for the system is chosen  which can be any of the generic models.</a:t>
            </a:r>
          </a:p>
          <a:p>
            <a:pPr marL="465138" indent="-465138">
              <a:lnSpc>
                <a:spcPct val="90000"/>
              </a:lnSpc>
            </a:pPr>
            <a:r>
              <a:rPr lang="en-GB" sz="2300"/>
              <a:t>Planning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 sz="2100"/>
              <a:t>The project is reviewed and the next phase of the spiral is planned.</a:t>
            </a:r>
          </a:p>
        </p:txBody>
      </p:sp>
    </p:spTree>
    <p:extLst>
      <p:ext uri="{BB962C8B-B14F-4D97-AF65-F5344CB8AC3E}">
        <p14:creationId xmlns:p14="http://schemas.microsoft.com/office/powerpoint/2010/main" val="259497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Key points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sz="2100"/>
              <a:t>Software processes are the activities involved in producing and evolving a software system. </a:t>
            </a:r>
          </a:p>
          <a:p>
            <a:pPr>
              <a:lnSpc>
                <a:spcPct val="90000"/>
              </a:lnSpc>
            </a:pPr>
            <a:r>
              <a:rPr lang="en-GB" sz="2100"/>
              <a:t>Software process models are abstract representations of these processes.</a:t>
            </a:r>
          </a:p>
          <a:p>
            <a:pPr>
              <a:lnSpc>
                <a:spcPct val="90000"/>
              </a:lnSpc>
            </a:pPr>
            <a:r>
              <a:rPr lang="en-GB" sz="2100"/>
              <a:t>General activities are specification, design and implementation, validation and evolution.</a:t>
            </a:r>
          </a:p>
          <a:p>
            <a:pPr>
              <a:lnSpc>
                <a:spcPct val="90000"/>
              </a:lnSpc>
            </a:pPr>
            <a:r>
              <a:rPr lang="en-GB" sz="2100"/>
              <a:t>Generic process models describe the organisation of software processes. Examples include the waterfall model, evolutionary development and component-based software engineering.</a:t>
            </a:r>
          </a:p>
          <a:p>
            <a:pPr>
              <a:lnSpc>
                <a:spcPct val="90000"/>
              </a:lnSpc>
            </a:pPr>
            <a:r>
              <a:rPr lang="en-GB" sz="2100"/>
              <a:t>Iterative process models describe the software process as a cycle of activities.</a:t>
            </a:r>
          </a:p>
        </p:txBody>
      </p:sp>
    </p:spTree>
    <p:extLst>
      <p:ext uri="{BB962C8B-B14F-4D97-AF65-F5344CB8AC3E}">
        <p14:creationId xmlns:p14="http://schemas.microsoft.com/office/powerpoint/2010/main" val="27928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/>
              <a:t>Software processes 2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Lab 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524227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activities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Software specification</a:t>
            </a:r>
          </a:p>
          <a:p>
            <a:r>
              <a:rPr lang="en-US"/>
              <a:t>Software design and implementation</a:t>
            </a:r>
          </a:p>
          <a:p>
            <a:r>
              <a:rPr lang="en-US"/>
              <a:t>Software validation</a:t>
            </a:r>
          </a:p>
          <a:p>
            <a:r>
              <a:rPr lang="en-US"/>
              <a:t>Software evolution</a:t>
            </a:r>
          </a:p>
        </p:txBody>
      </p:sp>
    </p:spTree>
    <p:extLst>
      <p:ext uri="{BB962C8B-B14F-4D97-AF65-F5344CB8AC3E}">
        <p14:creationId xmlns:p14="http://schemas.microsoft.com/office/powerpoint/2010/main" val="62659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specification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process of establishing what services are required and the constraints on the system’s operation and development.</a:t>
            </a:r>
          </a:p>
          <a:p>
            <a:r>
              <a:rPr lang="en-GB"/>
              <a:t>Requirements engineering process</a:t>
            </a:r>
          </a:p>
          <a:p>
            <a:pPr lvl="1"/>
            <a:r>
              <a:rPr lang="en-GB"/>
              <a:t>Feasibility study;</a:t>
            </a:r>
          </a:p>
          <a:p>
            <a:pPr lvl="1"/>
            <a:r>
              <a:rPr lang="en-GB"/>
              <a:t>Requirements elicitation and analysis;</a:t>
            </a:r>
          </a:p>
          <a:p>
            <a:pPr lvl="1"/>
            <a:r>
              <a:rPr lang="en-GB"/>
              <a:t>Requirements specification;</a:t>
            </a:r>
          </a:p>
          <a:p>
            <a:pPr lvl="1"/>
            <a:r>
              <a:rPr lang="en-GB"/>
              <a:t>Requirements validation.</a:t>
            </a:r>
          </a:p>
        </p:txBody>
      </p:sp>
    </p:spTree>
    <p:extLst>
      <p:ext uri="{BB962C8B-B14F-4D97-AF65-F5344CB8AC3E}">
        <p14:creationId xmlns:p14="http://schemas.microsoft.com/office/powerpoint/2010/main" val="306327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418513" cy="1108075"/>
          </a:xfrm>
        </p:spPr>
        <p:txBody>
          <a:bodyPr/>
          <a:lstStyle/>
          <a:p>
            <a:r>
              <a:rPr lang="en-GB" sz="3400"/>
              <a:t>The requirements engineering process</a:t>
            </a:r>
            <a:endParaRPr lang="en-GB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34988" y="1931689"/>
            <a:ext cx="8112125" cy="46656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989138"/>
            <a:ext cx="7651750" cy="39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36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/>
              <a:t>Software design and implementation</a:t>
            </a: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5138" indent="-465138">
              <a:lnSpc>
                <a:spcPct val="90000"/>
              </a:lnSpc>
            </a:pPr>
            <a:r>
              <a:rPr lang="en-GB"/>
              <a:t>The process of converting the system specification into an executable system.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Software design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Design a software structure that realises the specification;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Implementation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Translate this structure into an executable program;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The activities of design and implementation are closely related and may be inter-leaved.</a:t>
            </a:r>
          </a:p>
        </p:txBody>
      </p:sp>
    </p:spTree>
    <p:extLst>
      <p:ext uri="{BB962C8B-B14F-4D97-AF65-F5344CB8AC3E}">
        <p14:creationId xmlns:p14="http://schemas.microsoft.com/office/powerpoint/2010/main" val="28516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Design process activities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Architectural design</a:t>
            </a:r>
          </a:p>
          <a:p>
            <a:r>
              <a:rPr lang="en-GB"/>
              <a:t>Abstract specification</a:t>
            </a:r>
          </a:p>
          <a:p>
            <a:r>
              <a:rPr lang="en-GB"/>
              <a:t>Interface design</a:t>
            </a:r>
          </a:p>
          <a:p>
            <a:r>
              <a:rPr lang="en-GB"/>
              <a:t>Component design</a:t>
            </a:r>
          </a:p>
          <a:p>
            <a:r>
              <a:rPr lang="en-GB"/>
              <a:t>Data structure design</a:t>
            </a:r>
          </a:p>
          <a:p>
            <a:r>
              <a:rPr lang="en-GB"/>
              <a:t>Algorithm design</a:t>
            </a:r>
          </a:p>
        </p:txBody>
      </p:sp>
    </p:spTree>
    <p:extLst>
      <p:ext uri="{BB962C8B-B14F-4D97-AF65-F5344CB8AC3E}">
        <p14:creationId xmlns:p14="http://schemas.microsoft.com/office/powerpoint/2010/main" val="9339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software design process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2588" y="1989138"/>
            <a:ext cx="8569325" cy="412908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2371725"/>
            <a:ext cx="8340725" cy="323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89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Structured methods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465138" indent="-465138">
              <a:lnSpc>
                <a:spcPct val="90000"/>
              </a:lnSpc>
            </a:pPr>
            <a:r>
              <a:rPr lang="en-GB"/>
              <a:t>Systematic approaches to developing a software design.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The design is usually documented as a set of graphical models.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Possible models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Object model;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Sequence model;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State transition model;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Structural model;</a:t>
            </a:r>
          </a:p>
          <a:p>
            <a:pPr marL="1035050" lvl="1" indent="-455613">
              <a:lnSpc>
                <a:spcPct val="90000"/>
              </a:lnSpc>
            </a:pPr>
            <a:r>
              <a:rPr lang="en-GB"/>
              <a:t>Data-flow model.</a:t>
            </a:r>
          </a:p>
        </p:txBody>
      </p:sp>
    </p:spTree>
    <p:extLst>
      <p:ext uri="{BB962C8B-B14F-4D97-AF65-F5344CB8AC3E}">
        <p14:creationId xmlns:p14="http://schemas.microsoft.com/office/powerpoint/2010/main" val="242402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software process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A structured set of activities required to develop a </a:t>
            </a:r>
            <a:br>
              <a:rPr lang="en-GB" sz="2300"/>
            </a:br>
            <a:r>
              <a:rPr lang="en-GB" sz="2300"/>
              <a:t>software system</a:t>
            </a:r>
          </a:p>
          <a:p>
            <a:pPr lvl="1"/>
            <a:r>
              <a:rPr lang="en-GB" sz="2100"/>
              <a:t>Specification;</a:t>
            </a:r>
          </a:p>
          <a:p>
            <a:pPr lvl="1"/>
            <a:r>
              <a:rPr lang="en-GB" sz="2100"/>
              <a:t>Design;</a:t>
            </a:r>
          </a:p>
          <a:p>
            <a:pPr lvl="1"/>
            <a:r>
              <a:rPr lang="en-GB" sz="2100"/>
              <a:t>Validation;</a:t>
            </a:r>
          </a:p>
          <a:p>
            <a:pPr lvl="1"/>
            <a:r>
              <a:rPr lang="en-GB" sz="2100"/>
              <a:t>Evolution.</a:t>
            </a:r>
          </a:p>
          <a:p>
            <a:r>
              <a:rPr lang="en-GB" sz="2300"/>
              <a:t>A software process model is an abstract representation of a process. It presents a description of a process from some particular perspective.</a:t>
            </a:r>
          </a:p>
        </p:txBody>
      </p:sp>
    </p:spTree>
    <p:extLst>
      <p:ext uri="{BB962C8B-B14F-4D97-AF65-F5344CB8AC3E}">
        <p14:creationId xmlns:p14="http://schemas.microsoft.com/office/powerpoint/2010/main" val="3569859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Programming and debugging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Translating a design into a program and removing errors from that program.</a:t>
            </a:r>
          </a:p>
          <a:p>
            <a:r>
              <a:rPr lang="en-GB"/>
              <a:t>Programming is a personal activity - there is no generic programming process.</a:t>
            </a:r>
          </a:p>
          <a:p>
            <a:r>
              <a:rPr lang="en-GB"/>
              <a:t>Programmers carry out some program testing to discover faults in the program and remove these faults in the debugging process.</a:t>
            </a:r>
          </a:p>
        </p:txBody>
      </p:sp>
    </p:spTree>
    <p:extLst>
      <p:ext uri="{BB962C8B-B14F-4D97-AF65-F5344CB8AC3E}">
        <p14:creationId xmlns:p14="http://schemas.microsoft.com/office/powerpoint/2010/main" val="232501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validation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5138" indent="-465138">
              <a:lnSpc>
                <a:spcPct val="90000"/>
              </a:lnSpc>
            </a:pPr>
            <a:r>
              <a:rPr lang="en-GB"/>
              <a:t>Verification and validation (V &amp; V) is intended to show that a system conforms to its specification and meets the requirements of the system customer.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Involves checking and review processes and system testing.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System testing involves executing the system with test cases that are derived from the specification of the real data to be processed by the system.</a:t>
            </a:r>
          </a:p>
        </p:txBody>
      </p:sp>
    </p:spTree>
    <p:extLst>
      <p:ext uri="{BB962C8B-B14F-4D97-AF65-F5344CB8AC3E}">
        <p14:creationId xmlns:p14="http://schemas.microsoft.com/office/powerpoint/2010/main" val="319865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testing process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12775" y="2293938"/>
            <a:ext cx="7956550" cy="267811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2600325"/>
            <a:ext cx="7345362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5049838" y="4283075"/>
            <a:ext cx="26019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1390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phases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58788" y="2141538"/>
            <a:ext cx="8493125" cy="390048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2676525"/>
            <a:ext cx="8264525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79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evolution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Software is inherently flexible and can change. </a:t>
            </a:r>
          </a:p>
          <a:p>
            <a:r>
              <a:rPr lang="en-GB"/>
              <a:t>As requirements change through changing business circumstances, the software that supports the business must also evolve and change.</a:t>
            </a:r>
          </a:p>
          <a:p>
            <a:r>
              <a:rPr lang="en-GB"/>
              <a:t>Although there has been a demarcation between development and evolution (maintenance) this is increasingly irrelevant as fewer and fewer systems are completely new.</a:t>
            </a:r>
          </a:p>
        </p:txBody>
      </p:sp>
    </p:spTree>
    <p:extLst>
      <p:ext uri="{BB962C8B-B14F-4D97-AF65-F5344CB8AC3E}">
        <p14:creationId xmlns:p14="http://schemas.microsoft.com/office/powerpoint/2010/main" val="85624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System evolution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12775" y="2217738"/>
            <a:ext cx="8262938" cy="35179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2676525"/>
            <a:ext cx="7958138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59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Rational Unified Process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modern process model derived from the work on the UML and associated process.</a:t>
            </a:r>
          </a:p>
          <a:p>
            <a:r>
              <a:rPr lang="en-US"/>
              <a:t>Normally described from 3 perspectives</a:t>
            </a:r>
          </a:p>
          <a:p>
            <a:pPr lvl="1"/>
            <a:r>
              <a:rPr lang="en-US"/>
              <a:t>A dynamic perspective that shows phases over time;</a:t>
            </a:r>
          </a:p>
          <a:p>
            <a:pPr lvl="1"/>
            <a:r>
              <a:rPr lang="en-US"/>
              <a:t>A static perspective that shows process activities;</a:t>
            </a:r>
          </a:p>
          <a:p>
            <a:pPr lvl="1"/>
            <a:r>
              <a:rPr lang="en-US"/>
              <a:t>A practive perspective that suggests good practice.</a:t>
            </a:r>
          </a:p>
        </p:txBody>
      </p:sp>
    </p:spTree>
    <p:extLst>
      <p:ext uri="{BB962C8B-B14F-4D97-AF65-F5344CB8AC3E}">
        <p14:creationId xmlns:p14="http://schemas.microsoft.com/office/powerpoint/2010/main" val="411665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RUP phase model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12775" y="2447925"/>
            <a:ext cx="8110538" cy="25241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2830513"/>
            <a:ext cx="7499350" cy="181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21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RUP phases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Inception</a:t>
            </a:r>
          </a:p>
          <a:p>
            <a:pPr lvl="1"/>
            <a:r>
              <a:rPr lang="en-US"/>
              <a:t>Establish the business case for the system.</a:t>
            </a:r>
          </a:p>
          <a:p>
            <a:r>
              <a:rPr lang="en-US"/>
              <a:t>Elaboration</a:t>
            </a:r>
          </a:p>
          <a:p>
            <a:pPr lvl="1"/>
            <a:r>
              <a:rPr lang="en-US"/>
              <a:t>Develop an understanding of the problem domain and the system architecture.</a:t>
            </a:r>
          </a:p>
          <a:p>
            <a:r>
              <a:rPr lang="en-US"/>
              <a:t>Construction</a:t>
            </a:r>
          </a:p>
          <a:p>
            <a:pPr lvl="1"/>
            <a:r>
              <a:rPr lang="en-US"/>
              <a:t>System design, programming and testing.</a:t>
            </a:r>
          </a:p>
          <a:p>
            <a:r>
              <a:rPr lang="en-US"/>
              <a:t>Transition</a:t>
            </a:r>
          </a:p>
          <a:p>
            <a:pPr lvl="1"/>
            <a:r>
              <a:rPr lang="en-US"/>
              <a:t>Deploy the system in its operating environment.</a:t>
            </a:r>
          </a:p>
        </p:txBody>
      </p:sp>
    </p:spTree>
    <p:extLst>
      <p:ext uri="{BB962C8B-B14F-4D97-AF65-F5344CB8AC3E}">
        <p14:creationId xmlns:p14="http://schemas.microsoft.com/office/powerpoint/2010/main" val="34257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RUP good practice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Develop software iteratively</a:t>
            </a:r>
          </a:p>
          <a:p>
            <a:r>
              <a:rPr lang="en-US"/>
              <a:t>Manage requirements</a:t>
            </a:r>
          </a:p>
          <a:p>
            <a:r>
              <a:rPr lang="en-US"/>
              <a:t>Use component-based architectures</a:t>
            </a:r>
          </a:p>
          <a:p>
            <a:r>
              <a:rPr lang="en-US"/>
              <a:t>Visually model software</a:t>
            </a:r>
          </a:p>
          <a:p>
            <a:r>
              <a:rPr lang="en-US"/>
              <a:t>Verify software quality</a:t>
            </a:r>
          </a:p>
          <a:p>
            <a:r>
              <a:rPr lang="en-US"/>
              <a:t>Control changes to software</a:t>
            </a:r>
          </a:p>
        </p:txBody>
      </p:sp>
    </p:spTree>
    <p:extLst>
      <p:ext uri="{BB962C8B-B14F-4D97-AF65-F5344CB8AC3E}">
        <p14:creationId xmlns:p14="http://schemas.microsoft.com/office/powerpoint/2010/main" val="14895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551863" cy="1108075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Generic software process models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100"/>
              <a:t>The waterfall model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Separate and distinct phases of specification and development.</a:t>
            </a:r>
          </a:p>
          <a:p>
            <a:pPr>
              <a:lnSpc>
                <a:spcPct val="90000"/>
              </a:lnSpc>
            </a:pPr>
            <a:r>
              <a:rPr lang="en-GB" sz="2100"/>
              <a:t>Evolutionary development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Specification, development and validation are interleaved.</a:t>
            </a:r>
          </a:p>
          <a:p>
            <a:pPr>
              <a:lnSpc>
                <a:spcPct val="90000"/>
              </a:lnSpc>
            </a:pPr>
            <a:r>
              <a:rPr lang="en-GB" sz="2100"/>
              <a:t>Component-based software engineering</a:t>
            </a:r>
          </a:p>
          <a:p>
            <a:pPr lvl="1">
              <a:lnSpc>
                <a:spcPct val="90000"/>
              </a:lnSpc>
            </a:pPr>
            <a:r>
              <a:rPr lang="en-GB" sz="1900"/>
              <a:t>The system is assembled from existing components.</a:t>
            </a:r>
          </a:p>
          <a:p>
            <a:pPr>
              <a:lnSpc>
                <a:spcPct val="90000"/>
              </a:lnSpc>
            </a:pPr>
            <a:r>
              <a:rPr lang="en-GB" sz="2100"/>
              <a:t>There are many variants of these models e.g. formal development where a waterfall-like process is used but the specification is a formal specification that is refined through several stages to an implementable design.</a:t>
            </a:r>
          </a:p>
        </p:txBody>
      </p:sp>
    </p:spTree>
    <p:extLst>
      <p:ext uri="{BB962C8B-B14F-4D97-AF65-F5344CB8AC3E}">
        <p14:creationId xmlns:p14="http://schemas.microsoft.com/office/powerpoint/2010/main" val="3011195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Static workflows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917575" y="1530350"/>
            <a:ext cx="7499350" cy="48942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1225550" y="1682750"/>
          <a:ext cx="6196013" cy="480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6083808" imgH="4715256" progId="Word.Document.8">
                  <p:embed/>
                </p:oleObj>
              </mc:Choice>
              <mc:Fallback>
                <p:oleObj name="Document" r:id="rId4" imgW="6083808" imgH="471525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550" y="1682750"/>
                        <a:ext cx="6196013" cy="480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42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/>
              <a:t>Computer-aided software engineering</a:t>
            </a: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300"/>
              <a:t>Computer-aided software engineering (CASE) is software to support software development and evolution processes.</a:t>
            </a:r>
          </a:p>
          <a:p>
            <a:r>
              <a:rPr lang="en-GB" sz="2300"/>
              <a:t>Activity automation</a:t>
            </a:r>
          </a:p>
          <a:p>
            <a:pPr lvl="1"/>
            <a:r>
              <a:rPr lang="en-GB" sz="2100"/>
              <a:t>Graphical editors for system model development;</a:t>
            </a:r>
          </a:p>
          <a:p>
            <a:pPr lvl="1"/>
            <a:r>
              <a:rPr lang="en-GB" sz="2100"/>
              <a:t>Data dictionary to manage design entities;</a:t>
            </a:r>
          </a:p>
          <a:p>
            <a:pPr lvl="1"/>
            <a:r>
              <a:rPr lang="en-GB" sz="2100"/>
              <a:t>Graphical UI builder for user interface construction;</a:t>
            </a:r>
          </a:p>
          <a:p>
            <a:pPr lvl="1"/>
            <a:r>
              <a:rPr lang="en-GB" sz="2100"/>
              <a:t>Debuggers to support program fault finding;</a:t>
            </a:r>
          </a:p>
          <a:p>
            <a:pPr lvl="1"/>
            <a:r>
              <a:rPr lang="en-GB" sz="2100"/>
              <a:t>Automated translators to generate new versions of a program.</a:t>
            </a:r>
          </a:p>
        </p:txBody>
      </p:sp>
    </p:spTree>
    <p:extLst>
      <p:ext uri="{BB962C8B-B14F-4D97-AF65-F5344CB8AC3E}">
        <p14:creationId xmlns:p14="http://schemas.microsoft.com/office/powerpoint/2010/main" val="116751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Case technology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Case technology has led to significant improvements in the software process. However, these are not the order of magnitude improvements that were once predicted</a:t>
            </a:r>
          </a:p>
          <a:p>
            <a:pPr lvl="1"/>
            <a:r>
              <a:rPr lang="en-GB"/>
              <a:t>Software engineering requires creative thought - this is not readily automated;</a:t>
            </a:r>
          </a:p>
          <a:p>
            <a:pPr lvl="1"/>
            <a:r>
              <a:rPr lang="en-GB"/>
              <a:t>Software engineering is a team activity and, for large projects, much time is spent in team interactions. CASE technology does not really support these.</a:t>
            </a:r>
          </a:p>
        </p:txBody>
      </p:sp>
    </p:spTree>
    <p:extLst>
      <p:ext uri="{BB962C8B-B14F-4D97-AF65-F5344CB8AC3E}">
        <p14:creationId xmlns:p14="http://schemas.microsoft.com/office/powerpoint/2010/main" val="202008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CASE classification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300"/>
              <a:t>Classification helps us understand the different types of CASE tools and their support for process activities.</a:t>
            </a:r>
          </a:p>
          <a:p>
            <a:r>
              <a:rPr lang="en-GB" sz="2300"/>
              <a:t>Functional perspective</a:t>
            </a:r>
          </a:p>
          <a:p>
            <a:pPr lvl="1"/>
            <a:r>
              <a:rPr lang="en-GB" sz="2100"/>
              <a:t>Tools are classified according to their specific function.</a:t>
            </a:r>
          </a:p>
          <a:p>
            <a:r>
              <a:rPr lang="en-GB" sz="2300"/>
              <a:t>Process perspective</a:t>
            </a:r>
          </a:p>
          <a:p>
            <a:pPr lvl="1"/>
            <a:r>
              <a:rPr lang="en-GB" sz="2100"/>
              <a:t>Tools are classified according to process activities that are supported.</a:t>
            </a:r>
          </a:p>
          <a:p>
            <a:r>
              <a:rPr lang="en-GB" sz="2300"/>
              <a:t>Integration perspective</a:t>
            </a:r>
          </a:p>
          <a:p>
            <a:pPr lvl="1"/>
            <a:r>
              <a:rPr lang="en-GB" sz="2100"/>
              <a:t>Tools are classified according to their organisation into integrated units.	</a:t>
            </a:r>
          </a:p>
        </p:txBody>
      </p:sp>
    </p:spTree>
    <p:extLst>
      <p:ext uri="{BB962C8B-B14F-4D97-AF65-F5344CB8AC3E}">
        <p14:creationId xmlns:p14="http://schemas.microsoft.com/office/powerpoint/2010/main" val="26578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Activity-based tool classification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382588" y="1452563"/>
            <a:ext cx="8034337" cy="49720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1758950"/>
            <a:ext cx="4973637" cy="455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12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Key points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300"/>
              <a:t>Requirements engineering is the process of developing a software specification.</a:t>
            </a:r>
          </a:p>
          <a:p>
            <a:pPr>
              <a:lnSpc>
                <a:spcPct val="90000"/>
              </a:lnSpc>
            </a:pPr>
            <a:r>
              <a:rPr lang="en-GB" sz="2300"/>
              <a:t>Design and implementation processes transform the specification to an executable program.</a:t>
            </a:r>
          </a:p>
          <a:p>
            <a:pPr>
              <a:lnSpc>
                <a:spcPct val="90000"/>
              </a:lnSpc>
            </a:pPr>
            <a:r>
              <a:rPr lang="en-GB" sz="2300"/>
              <a:t>Validation involves checking that the system meets to its specification and user needs.</a:t>
            </a:r>
          </a:p>
          <a:p>
            <a:pPr>
              <a:lnSpc>
                <a:spcPct val="90000"/>
              </a:lnSpc>
            </a:pPr>
            <a:r>
              <a:rPr lang="en-GB" sz="2300"/>
              <a:t>Evolution is concerned with modifying the system after it is in use.</a:t>
            </a:r>
          </a:p>
          <a:p>
            <a:pPr>
              <a:lnSpc>
                <a:spcPct val="90000"/>
              </a:lnSpc>
            </a:pPr>
            <a:r>
              <a:rPr lang="en-GB" sz="2300"/>
              <a:t>The Rational Unified Process is a generic process model that separates activities from phases.</a:t>
            </a:r>
          </a:p>
          <a:p>
            <a:pPr>
              <a:lnSpc>
                <a:spcPct val="90000"/>
              </a:lnSpc>
            </a:pPr>
            <a:r>
              <a:rPr lang="en-GB" sz="2300"/>
              <a:t>CASE technology supports software process activities.</a:t>
            </a:r>
          </a:p>
        </p:txBody>
      </p:sp>
    </p:spTree>
    <p:extLst>
      <p:ext uri="{BB962C8B-B14F-4D97-AF65-F5344CB8AC3E}">
        <p14:creationId xmlns:p14="http://schemas.microsoft.com/office/powerpoint/2010/main" val="4169016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Waterfall model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60538" y="1758950"/>
            <a:ext cx="6962775" cy="443547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8" y="1941513"/>
            <a:ext cx="6427787" cy="399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954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Waterfall model phases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 marL="465138" indent="-465138">
              <a:lnSpc>
                <a:spcPct val="90000"/>
              </a:lnSpc>
            </a:pPr>
            <a:r>
              <a:rPr lang="en-GB"/>
              <a:t>Requirements analysis and definition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System and software design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Implementation and unit testing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Integration and system testing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Operation and maintenance</a:t>
            </a:r>
          </a:p>
          <a:p>
            <a:pPr marL="465138" indent="-465138">
              <a:lnSpc>
                <a:spcPct val="90000"/>
              </a:lnSpc>
            </a:pPr>
            <a:r>
              <a:rPr lang="en-GB"/>
              <a:t>The main drawback of the waterfall model is the difficulty of accommodating change after the process is underway. One phase has to be complete before moving onto the next phase.</a:t>
            </a:r>
          </a:p>
        </p:txBody>
      </p:sp>
    </p:spTree>
    <p:extLst>
      <p:ext uri="{BB962C8B-B14F-4D97-AF65-F5344CB8AC3E}">
        <p14:creationId xmlns:p14="http://schemas.microsoft.com/office/powerpoint/2010/main" val="2413032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Waterfall model problems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2300"/>
              <a:t>Inflexible partitioning of the project into distinct stages makes it difficult to respond to changing customer requirements.</a:t>
            </a:r>
          </a:p>
          <a:p>
            <a:r>
              <a:rPr lang="en-GB" sz="2300"/>
              <a:t>Therefore, this model is only appropriate when the requirements are well-understood and changes will be fairly limited during the design process. </a:t>
            </a:r>
          </a:p>
          <a:p>
            <a:r>
              <a:rPr lang="en-GB" sz="2300"/>
              <a:t>Few business systems have stable requirements.</a:t>
            </a:r>
          </a:p>
          <a:p>
            <a:r>
              <a:rPr lang="en-GB" sz="2300"/>
              <a:t>The waterfall model is mostly used for large systems engineering projects where a system is developed at several sites. </a:t>
            </a:r>
          </a:p>
        </p:txBody>
      </p:sp>
    </p:spTree>
    <p:extLst>
      <p:ext uri="{BB962C8B-B14F-4D97-AF65-F5344CB8AC3E}">
        <p14:creationId xmlns:p14="http://schemas.microsoft.com/office/powerpoint/2010/main" val="347388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Evolutionary development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Exploratory development </a:t>
            </a:r>
          </a:p>
          <a:p>
            <a:pPr lvl="1"/>
            <a:r>
              <a:rPr lang="en-GB"/>
              <a:t>Objective is to work with customers and to evolve a final system from an initial outline specification. Should start with well-understood requirements and add new features as proposed by the customer.</a:t>
            </a:r>
          </a:p>
          <a:p>
            <a:r>
              <a:rPr lang="en-GB"/>
              <a:t>Throw-away prototyping</a:t>
            </a:r>
          </a:p>
          <a:p>
            <a:pPr lvl="1"/>
            <a:r>
              <a:rPr lang="en-GB"/>
              <a:t>Objective is to understand the system requirements. Should start with poorly understood requirements to clarify what is really needed.</a:t>
            </a:r>
          </a:p>
        </p:txBody>
      </p:sp>
    </p:spTree>
    <p:extLst>
      <p:ext uri="{BB962C8B-B14F-4D97-AF65-F5344CB8AC3E}">
        <p14:creationId xmlns:p14="http://schemas.microsoft.com/office/powerpoint/2010/main" val="3738743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Evolutionary development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95363" y="1758950"/>
            <a:ext cx="7727950" cy="45132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2065338"/>
            <a:ext cx="6964362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9169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</TotalTime>
  <Words>1619</Words>
  <Application>Microsoft Office PowerPoint</Application>
  <PresentationFormat>On-screen Show (4:3)</PresentationFormat>
  <Paragraphs>250</Paragraphs>
  <Slides>45</Slides>
  <Notes>43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Waveform</vt:lpstr>
      <vt:lpstr>Microsoft Word Document</vt:lpstr>
      <vt:lpstr>Software Processes</vt:lpstr>
      <vt:lpstr>Objectives</vt:lpstr>
      <vt:lpstr>The software process</vt:lpstr>
      <vt:lpstr>Generic software process models</vt:lpstr>
      <vt:lpstr>Waterfall model</vt:lpstr>
      <vt:lpstr>Waterfall model phases</vt:lpstr>
      <vt:lpstr>Waterfall model problems</vt:lpstr>
      <vt:lpstr>Evolutionary development</vt:lpstr>
      <vt:lpstr>Evolutionary development</vt:lpstr>
      <vt:lpstr>Evolutionary development</vt:lpstr>
      <vt:lpstr>Component-based software engineering</vt:lpstr>
      <vt:lpstr>Reuse-oriented development</vt:lpstr>
      <vt:lpstr>Process iteration</vt:lpstr>
      <vt:lpstr>Incremental delivery</vt:lpstr>
      <vt:lpstr>Incremental development</vt:lpstr>
      <vt:lpstr>Incremental development advantages</vt:lpstr>
      <vt:lpstr>Extreme programming</vt:lpstr>
      <vt:lpstr>Spiral development</vt:lpstr>
      <vt:lpstr>Spiral model of the software process</vt:lpstr>
      <vt:lpstr>Spiral model sectors</vt:lpstr>
      <vt:lpstr>Key points</vt:lpstr>
      <vt:lpstr>Software processes 2</vt:lpstr>
      <vt:lpstr>Process activities</vt:lpstr>
      <vt:lpstr>Software specification</vt:lpstr>
      <vt:lpstr>The requirements engineering process</vt:lpstr>
      <vt:lpstr>Software design and implementation</vt:lpstr>
      <vt:lpstr>Design process activities</vt:lpstr>
      <vt:lpstr>The software design process</vt:lpstr>
      <vt:lpstr>Structured methods</vt:lpstr>
      <vt:lpstr>Programming and debugging</vt:lpstr>
      <vt:lpstr>Software validation</vt:lpstr>
      <vt:lpstr>The testing process</vt:lpstr>
      <vt:lpstr>Testing phases</vt:lpstr>
      <vt:lpstr>Software evolution</vt:lpstr>
      <vt:lpstr>System evolution</vt:lpstr>
      <vt:lpstr>The Rational Unified Process</vt:lpstr>
      <vt:lpstr>RUP phase model</vt:lpstr>
      <vt:lpstr>RUP phases</vt:lpstr>
      <vt:lpstr>RUP good practice</vt:lpstr>
      <vt:lpstr>Static workflows</vt:lpstr>
      <vt:lpstr>Computer-aided software engineering</vt:lpstr>
      <vt:lpstr>Case technology</vt:lpstr>
      <vt:lpstr>CASE classification</vt:lpstr>
      <vt:lpstr>Activity-based tool classification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Processes</dc:title>
  <dc:creator>USER</dc:creator>
  <cp:lastModifiedBy>USER</cp:lastModifiedBy>
  <cp:revision>1</cp:revision>
  <dcterms:created xsi:type="dcterms:W3CDTF">2011-12-04T07:56:21Z</dcterms:created>
  <dcterms:modified xsi:type="dcterms:W3CDTF">2011-12-04T07:59:06Z</dcterms:modified>
</cp:coreProperties>
</file>