
<file path=[Content_Types].xml><?xml version="1.0" encoding="utf-8"?>
<Types xmlns="http://schemas.openxmlformats.org/package/2006/content-types">
  <Default Extension="jpeg" ContentType="image/jpeg"/>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44" r:id="rId1"/>
  </p:sldMasterIdLst>
  <p:notesMasterIdLst>
    <p:notesMasterId r:id="rId23"/>
  </p:notesMasterIdLst>
  <p:sldIdLst>
    <p:sldId id="256" r:id="rId2"/>
    <p:sldId id="258" r:id="rId3"/>
    <p:sldId id="259" r:id="rId4"/>
    <p:sldId id="260" r:id="rId5"/>
    <p:sldId id="261" r:id="rId6"/>
    <p:sldId id="262" r:id="rId7"/>
    <p:sldId id="263" r:id="rId8"/>
    <p:sldId id="264" r:id="rId9"/>
    <p:sldId id="265" r:id="rId10"/>
    <p:sldId id="266" r:id="rId11"/>
    <p:sldId id="267" r:id="rId12"/>
    <p:sldId id="268" r:id="rId13"/>
    <p:sldId id="269" r:id="rId14"/>
    <p:sldId id="270" r:id="rId15"/>
    <p:sldId id="271" r:id="rId16"/>
    <p:sldId id="272" r:id="rId17"/>
    <p:sldId id="273" r:id="rId18"/>
    <p:sldId id="274" r:id="rId19"/>
    <p:sldId id="275" r:id="rId20"/>
    <p:sldId id="276" r:id="rId21"/>
    <p:sldId id="277" r:id="rId2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9" d="100"/>
          <a:sy n="69" d="100"/>
        </p:scale>
        <p:origin x="-1416" y="-96"/>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bg-BG"/>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17C7913-94FF-44E2-B56D-064D746BE27C}" type="datetimeFigureOut">
              <a:rPr lang="bg-BG" smtClean="0"/>
              <a:t>4.12.2011 г.</a:t>
            </a:fld>
            <a:endParaRPr lang="bg-BG"/>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bg-BG"/>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bg-BG"/>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bg-BG"/>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B00E4F8-F644-4AD8-AAFA-C50B6A368A6A}" type="slidenum">
              <a:rPr lang="bg-BG" smtClean="0"/>
              <a:t>‹#›</a:t>
            </a:fld>
            <a:endParaRPr lang="bg-BG"/>
          </a:p>
        </p:txBody>
      </p:sp>
    </p:spTree>
    <p:extLst>
      <p:ext uri="{BB962C8B-B14F-4D97-AF65-F5344CB8AC3E}">
        <p14:creationId xmlns:p14="http://schemas.microsoft.com/office/powerpoint/2010/main" val="198653886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2"/>
          <p:cNvSpPr>
            <a:spLocks noGrp="1" noChangeArrowheads="1"/>
          </p:cNvSpPr>
          <p:nvPr>
            <p:ph type="body" idx="1"/>
          </p:nvPr>
        </p:nvSpPr>
        <p:spPr>
          <a:xfrm>
            <a:off x="914730" y="4345781"/>
            <a:ext cx="5028543" cy="3853161"/>
          </a:xfrm>
          <a:ln/>
        </p:spPr>
        <p:txBody>
          <a:bodyPr lIns="89166" tIns="43801" rIns="89166" bIns="43801"/>
          <a:lstStyle/>
          <a:p>
            <a:endParaRPr lang="en-US"/>
          </a:p>
        </p:txBody>
      </p:sp>
      <p:sp>
        <p:nvSpPr>
          <p:cNvPr id="65539" name="Rectangle 3"/>
          <p:cNvSpPr>
            <a:spLocks noChangeArrowheads="1" noTextEdit="1"/>
          </p:cNvSpPr>
          <p:nvPr>
            <p:ph type="sldImg"/>
          </p:nvPr>
        </p:nvSpPr>
        <p:spPr>
          <a:xfrm>
            <a:off x="880242" y="799208"/>
            <a:ext cx="5097517" cy="3199805"/>
          </a:xfrm>
          <a:ln cap="flat"/>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2"/>
          <p:cNvSpPr>
            <a:spLocks noGrp="1" noChangeArrowheads="1"/>
          </p:cNvSpPr>
          <p:nvPr>
            <p:ph type="body" idx="1"/>
          </p:nvPr>
        </p:nvSpPr>
        <p:spPr>
          <a:xfrm>
            <a:off x="914730" y="4345781"/>
            <a:ext cx="5028543" cy="3853161"/>
          </a:xfrm>
          <a:ln/>
        </p:spPr>
        <p:txBody>
          <a:bodyPr lIns="89166" tIns="43801" rIns="89166" bIns="43801"/>
          <a:lstStyle/>
          <a:p>
            <a:endParaRPr lang="en-US"/>
          </a:p>
        </p:txBody>
      </p:sp>
      <p:sp>
        <p:nvSpPr>
          <p:cNvPr id="67587" name="Rectangle 3"/>
          <p:cNvSpPr>
            <a:spLocks noChangeArrowheads="1" noTextEdit="1"/>
          </p:cNvSpPr>
          <p:nvPr>
            <p:ph type="sldImg"/>
          </p:nvPr>
        </p:nvSpPr>
        <p:spPr>
          <a:xfrm>
            <a:off x="880242" y="799208"/>
            <a:ext cx="5097517" cy="3199805"/>
          </a:xfrm>
          <a:ln cap="flat"/>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noChangeArrowheads="1"/>
          </p:cNvSpPr>
          <p:nvPr>
            <p:ph type="body" idx="1"/>
          </p:nvPr>
        </p:nvSpPr>
        <p:spPr>
          <a:ln/>
        </p:spPr>
        <p:txBody>
          <a:bodyPr/>
          <a:lstStyle/>
          <a:p>
            <a:endParaRPr lang="en-US"/>
          </a:p>
        </p:txBody>
      </p:sp>
      <p:sp>
        <p:nvSpPr>
          <p:cNvPr id="43011" name="Rectangle 3"/>
          <p:cNvSpPr>
            <a:spLocks noChangeArrowheads="1" noTextEdit="1"/>
          </p:cNvSpPr>
          <p:nvPr>
            <p:ph type="sldImg"/>
          </p:nvPr>
        </p:nvSpPr>
        <p:spPr>
          <a:ln cap="flat"/>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16" name="Rounded Rectangle 15"/>
          <p:cNvSpPr/>
          <p:nvPr/>
        </p:nvSpPr>
        <p:spPr>
          <a:xfrm>
            <a:off x="228600" y="228600"/>
            <a:ext cx="8695944" cy="6035040"/>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7" name="Group 9"/>
          <p:cNvGrpSpPr>
            <a:grpSpLocks noChangeAspect="1"/>
          </p:cNvGrpSpPr>
          <p:nvPr/>
        </p:nvGrpSpPr>
        <p:grpSpPr bwMode="hidden">
          <a:xfrm>
            <a:off x="211665" y="5353963"/>
            <a:ext cx="8723376" cy="1331580"/>
            <a:chOff x="-3905250" y="4294188"/>
            <a:chExt cx="13011150" cy="1892300"/>
          </a:xfrm>
        </p:grpSpPr>
        <p:sp>
          <p:nvSpPr>
            <p:cNvPr id="11"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2"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3"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4"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15" name="Freeform 10"/>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Title 1"/>
          <p:cNvSpPr>
            <a:spLocks noGrp="1"/>
          </p:cNvSpPr>
          <p:nvPr>
            <p:ph type="ctrTitle"/>
          </p:nvPr>
        </p:nvSpPr>
        <p:spPr>
          <a:xfrm>
            <a:off x="685800" y="1600200"/>
            <a:ext cx="7772400" cy="1780108"/>
          </a:xfrm>
        </p:spPr>
        <p:txBody>
          <a:bodyPr anchor="b">
            <a:normAutofit/>
          </a:bodyPr>
          <a:lstStyle>
            <a:lvl1pPr>
              <a:defRPr sz="4400">
                <a:solidFill>
                  <a:srgbClr val="FFFFFF"/>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371600" y="3556001"/>
            <a:ext cx="6400800" cy="1473200"/>
          </a:xfrm>
        </p:spPr>
        <p:txBody>
          <a:bodyPr>
            <a:normAutofit/>
          </a:bodyPr>
          <a:lstStyle>
            <a:lvl1pPr marL="0" indent="0" algn="ctr">
              <a:buNone/>
              <a:defRPr sz="200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E30E2307-1E40-4E12-8716-25BFDA8E7013}" type="datetime1">
              <a:rPr lang="en-US" smtClean="0"/>
              <a:pPr/>
              <a:t>12/4/2011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87D7A59-36E2-48B9-B146-C1E59501F63F}"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nchor="ctr"/>
          <a:lstStyle>
            <a:lvl1pPr algn="l">
              <a:defRPr/>
            </a:lvl1pPr>
            <a:lvl2pPr algn="l">
              <a:defRPr/>
            </a:lvl2pPr>
            <a:lvl3pPr algn="l">
              <a:defRPr/>
            </a:lvl3pPr>
            <a:lvl4pPr algn="l">
              <a:defRPr/>
            </a:lvl4pPr>
            <a:lvl5pPr algn="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E5CFCF5A-EA79-452C-A52C-1A2668C2E7DF}" type="datetime1">
              <a:rPr lang="en-US" smtClean="0"/>
              <a:pPr/>
              <a:t>12/4/2011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87D7A59-36E2-48B9-B146-C1E59501F63F}"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1" name="Rounded Rectangle 20"/>
          <p:cNvSpPr/>
          <p:nvPr/>
        </p:nvSpPr>
        <p:spPr bwMode="hidden">
          <a:xfrm>
            <a:off x="228600" y="228600"/>
            <a:ext cx="8695944" cy="1426464"/>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Date Placeholder 3"/>
          <p:cNvSpPr>
            <a:spLocks noGrp="1"/>
          </p:cNvSpPr>
          <p:nvPr>
            <p:ph type="dt" sz="half" idx="10"/>
          </p:nvPr>
        </p:nvSpPr>
        <p:spPr/>
        <p:txBody>
          <a:bodyPr/>
          <a:lstStyle/>
          <a:p>
            <a:fld id="{2E5C4C28-BD4B-4892-9A2D-6E19BD753A9A}" type="datetime1">
              <a:rPr lang="en-US" smtClean="0"/>
              <a:pPr/>
              <a:t>12/4/2011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87D7A59-36E2-48B9-B146-C1E59501F63F}" type="slidenum">
              <a:rPr lang="en-US" smtClean="0"/>
              <a:pPr/>
              <a:t>‹#›</a:t>
            </a:fld>
            <a:endParaRPr lang="en-US"/>
          </a:p>
        </p:txBody>
      </p:sp>
      <p:grpSp>
        <p:nvGrpSpPr>
          <p:cNvPr id="15" name="Group 14"/>
          <p:cNvGrpSpPr>
            <a:grpSpLocks noChangeAspect="1"/>
          </p:cNvGrpSpPr>
          <p:nvPr/>
        </p:nvGrpSpPr>
        <p:grpSpPr bwMode="hidden">
          <a:xfrm>
            <a:off x="211665" y="714191"/>
            <a:ext cx="8723376" cy="1331580"/>
            <a:chOff x="-3905250" y="4294188"/>
            <a:chExt cx="13011150" cy="1892300"/>
          </a:xfrm>
        </p:grpSpPr>
        <p:sp>
          <p:nvSpPr>
            <p:cNvPr id="16"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7"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8"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9"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20" name="Freeform 19"/>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Vertical Title 1"/>
          <p:cNvSpPr>
            <a:spLocks noGrp="1"/>
          </p:cNvSpPr>
          <p:nvPr>
            <p:ph type="title" orient="vert"/>
          </p:nvPr>
        </p:nvSpPr>
        <p:spPr>
          <a:xfrm>
            <a:off x="6629400" y="1447800"/>
            <a:ext cx="2057400" cy="4487333"/>
          </a:xfrm>
        </p:spPr>
        <p:txBody>
          <a:bodyPr vert="eaVert" anchor="ctr"/>
          <a:lstStyle>
            <a:lvl1pPr algn="l">
              <a:defRPr>
                <a:solidFill>
                  <a:schemeClr val="tx2"/>
                </a:solidFill>
              </a:defRPr>
            </a:lvl1pP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457200" y="1447800"/>
            <a:ext cx="6019800" cy="4487334"/>
          </a:xfrm>
        </p:spPr>
        <p:txBody>
          <a:bodyPr vert="eaVert"/>
          <a:lstStyle>
            <a:lvl1pPr>
              <a:buClr>
                <a:schemeClr val="accent1"/>
              </a:buClr>
              <a:defRPr/>
            </a:lvl1pPr>
            <a:lvl2pPr>
              <a:buClr>
                <a:schemeClr val="accent1"/>
              </a:buClr>
              <a:defRPr/>
            </a:lvl2pPr>
            <a:lvl3pPr>
              <a:buClr>
                <a:schemeClr val="accent1"/>
              </a:buClr>
              <a:defRPr/>
            </a:lvl3pPr>
            <a:lvl4pPr>
              <a:buClr>
                <a:schemeClr val="accent1"/>
              </a:buClr>
              <a:defRPr/>
            </a:lvl4pPr>
            <a:lvl5pPr>
              <a:buClr>
                <a:schemeClr val="accent1"/>
              </a:buClr>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1FD9D02-426E-46C9-9EE9-0DE1EF8B2838}" type="datetime1">
              <a:rPr lang="en-US" smtClean="0"/>
              <a:pPr/>
              <a:t>12/4/2011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87D7A59-36E2-48B9-B146-C1E59501F63F}" type="slidenum">
              <a:rPr lang="en-US" smtClean="0"/>
              <a:pPr/>
              <a:t>‹#›</a:t>
            </a:fld>
            <a:endParaRPr lang="en-US"/>
          </a:p>
        </p:txBody>
      </p:sp>
      <p:sp>
        <p:nvSpPr>
          <p:cNvPr id="7" name="Title 6"/>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14" name="Rounded Rectangle 13"/>
          <p:cNvSpPr/>
          <p:nvPr/>
        </p:nvSpPr>
        <p:spPr>
          <a:xfrm>
            <a:off x="228600" y="228600"/>
            <a:ext cx="8695944" cy="4736592"/>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Freeform 14"/>
          <p:cNvSpPr>
            <a:spLocks/>
          </p:cNvSpPr>
          <p:nvPr/>
        </p:nvSpPr>
        <p:spPr bwMode="hidden">
          <a:xfrm>
            <a:off x="6047438" y="4203592"/>
            <a:ext cx="2876429" cy="714026"/>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0" name="Freeform 18"/>
          <p:cNvSpPr>
            <a:spLocks/>
          </p:cNvSpPr>
          <p:nvPr/>
        </p:nvSpPr>
        <p:spPr bwMode="hidden">
          <a:xfrm>
            <a:off x="2619320" y="4075290"/>
            <a:ext cx="5544515" cy="850138"/>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1" name="Freeform 22"/>
          <p:cNvSpPr>
            <a:spLocks/>
          </p:cNvSpPr>
          <p:nvPr/>
        </p:nvSpPr>
        <p:spPr bwMode="hidden">
          <a:xfrm>
            <a:off x="2828728" y="4087562"/>
            <a:ext cx="5467980" cy="774272"/>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2" name="Freeform 26"/>
          <p:cNvSpPr>
            <a:spLocks/>
          </p:cNvSpPr>
          <p:nvPr/>
        </p:nvSpPr>
        <p:spPr bwMode="hidden">
          <a:xfrm>
            <a:off x="5609489" y="4074174"/>
            <a:ext cx="3308000" cy="651549"/>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13" name="Freeform 10"/>
          <p:cNvSpPr>
            <a:spLocks/>
          </p:cNvSpPr>
          <p:nvPr/>
        </p:nvSpPr>
        <p:spPr bwMode="hidden">
          <a:xfrm>
            <a:off x="211665" y="4058555"/>
            <a:ext cx="8723376" cy="1329874"/>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 name="Title 1"/>
          <p:cNvSpPr>
            <a:spLocks noGrp="1"/>
          </p:cNvSpPr>
          <p:nvPr>
            <p:ph type="title"/>
          </p:nvPr>
        </p:nvSpPr>
        <p:spPr>
          <a:xfrm>
            <a:off x="690032" y="2463560"/>
            <a:ext cx="7772400" cy="1524000"/>
          </a:xfrm>
        </p:spPr>
        <p:txBody>
          <a:bodyPr anchor="t">
            <a:normAutofit/>
          </a:bodyPr>
          <a:lstStyle>
            <a:lvl1pPr algn="ctr">
              <a:defRPr sz="44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1367365" y="1437448"/>
            <a:ext cx="6417734" cy="939801"/>
          </a:xfrm>
        </p:spPr>
        <p:txBody>
          <a:bodyPr anchor="b">
            <a:normAutofit/>
          </a:bodyPr>
          <a:lstStyle>
            <a:lvl1pPr marL="0" indent="0" algn="ctr">
              <a:buNone/>
              <a:defRPr sz="2000">
                <a:solidFill>
                  <a:srgbClr val="FFFFFF"/>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7B8AEBBE-F8B2-42CF-9895-E86A608384EB}" type="datetime1">
              <a:rPr lang="en-US" smtClean="0"/>
              <a:pPr/>
              <a:t>12/4/2011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87D7A59-36E2-48B9-B146-C1E59501F63F}"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5" name="Date Placeholder 4"/>
          <p:cNvSpPr>
            <a:spLocks noGrp="1"/>
          </p:cNvSpPr>
          <p:nvPr>
            <p:ph type="dt" sz="half" idx="10"/>
          </p:nvPr>
        </p:nvSpPr>
        <p:spPr/>
        <p:txBody>
          <a:bodyPr/>
          <a:lstStyle/>
          <a:p>
            <a:fld id="{E1FAA6B6-10E5-4810-BC9F-DA72D8452E73}" type="datetime1">
              <a:rPr lang="en-US" smtClean="0"/>
              <a:pPr/>
              <a:t>12/4/2011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87D7A59-36E2-48B9-B146-C1E59501F63F}" type="slidenum">
              <a:rPr lang="en-US" smtClean="0"/>
              <a:pPr/>
              <a:t>‹#›</a:t>
            </a:fld>
            <a:endParaRPr lang="en-US"/>
          </a:p>
        </p:txBody>
      </p:sp>
      <p:sp>
        <p:nvSpPr>
          <p:cNvPr id="9" name="Content Placeholder 8"/>
          <p:cNvSpPr>
            <a:spLocks noGrp="1"/>
          </p:cNvSpPr>
          <p:nvPr>
            <p:ph sz="quarter" idx="13"/>
          </p:nvPr>
        </p:nvSpPr>
        <p:spPr>
          <a:xfrm>
            <a:off x="676655" y="2679192"/>
            <a:ext cx="3822192" cy="34472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1" name="Content Placeholder 10"/>
          <p:cNvSpPr>
            <a:spLocks noGrp="1"/>
          </p:cNvSpPr>
          <p:nvPr>
            <p:ph sz="quarter" idx="14"/>
          </p:nvPr>
        </p:nvSpPr>
        <p:spPr>
          <a:xfrm>
            <a:off x="4645152" y="2679192"/>
            <a:ext cx="3822192" cy="34472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76656" y="2678114"/>
            <a:ext cx="3822192" cy="639762"/>
          </a:xfrm>
        </p:spPr>
        <p:txBody>
          <a:bodyPr anchor="ctr"/>
          <a:lstStyle>
            <a:lvl1pPr marL="0" indent="0" algn="ctr">
              <a:buNone/>
              <a:defRPr sz="2400" b="0">
                <a:solidFill>
                  <a:schemeClr val="tx2"/>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77332" y="3429000"/>
            <a:ext cx="3820055" cy="2697163"/>
          </a:xfrm>
        </p:spPr>
        <p:txBody>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48200" y="2678113"/>
            <a:ext cx="3822192" cy="639762"/>
          </a:xfrm>
        </p:spPr>
        <p:txBody>
          <a:bodyPr anchor="ctr"/>
          <a:lstStyle>
            <a:lvl1pPr marL="0" indent="0" algn="ctr">
              <a:buNone/>
              <a:defRPr sz="2400" b="0" i="0">
                <a:solidFill>
                  <a:schemeClr val="tx2"/>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3429000"/>
            <a:ext cx="3822192" cy="2697163"/>
          </a:xfrm>
        </p:spPr>
        <p:txBody>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6D18D072-EF12-4AA2-BD71-ABC68B06D0E2}" type="datetime1">
              <a:rPr lang="en-US" smtClean="0"/>
              <a:pPr/>
              <a:t>12/4/2011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687D7A59-36E2-48B9-B146-C1E59501F63F}"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B8CDBF60-6CC3-4B74-A60D-3486985E4346}" type="datetime1">
              <a:rPr lang="en-US" smtClean="0"/>
              <a:pPr/>
              <a:t>12/4/2011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687D7A59-36E2-48B9-B146-C1E59501F63F}"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12" name="Rounded Rectangle 11"/>
          <p:cNvSpPr/>
          <p:nvPr/>
        </p:nvSpPr>
        <p:spPr>
          <a:xfrm>
            <a:off x="228600" y="228600"/>
            <a:ext cx="8695944" cy="1426464"/>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6" name="Group 5"/>
          <p:cNvGrpSpPr>
            <a:grpSpLocks noChangeAspect="1"/>
          </p:cNvGrpSpPr>
          <p:nvPr/>
        </p:nvGrpSpPr>
        <p:grpSpPr bwMode="hidden">
          <a:xfrm>
            <a:off x="211665" y="714191"/>
            <a:ext cx="8723376" cy="1329874"/>
            <a:chOff x="-3905251" y="4294188"/>
            <a:chExt cx="13027839" cy="1892300"/>
          </a:xfrm>
        </p:grpSpPr>
        <p:sp>
          <p:nvSpPr>
            <p:cNvPr id="7"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9"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0"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11" name="Freeform 10"/>
            <p:cNvSpPr>
              <a:spLocks/>
            </p:cNvSpPr>
            <p:nvPr/>
          </p:nvSpPr>
          <p:spPr bwMode="hidden">
            <a:xfrm>
              <a:off x="-3905251" y="4294188"/>
              <a:ext cx="13027839"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Date Placeholder 1"/>
          <p:cNvSpPr>
            <a:spLocks noGrp="1"/>
          </p:cNvSpPr>
          <p:nvPr>
            <p:ph type="dt" sz="half" idx="10"/>
          </p:nvPr>
        </p:nvSpPr>
        <p:spPr/>
        <p:txBody>
          <a:bodyPr/>
          <a:lstStyle/>
          <a:p>
            <a:fld id="{22714818-984F-4759-BF72-A33BDC1963BD}" type="datetime1">
              <a:rPr lang="en-US" smtClean="0"/>
              <a:pPr/>
              <a:t>12/4/2011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687D7A59-36E2-48B9-B146-C1E59501F63F}"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15" name="Rounded Rectangle 14"/>
          <p:cNvSpPr/>
          <p:nvPr/>
        </p:nvSpPr>
        <p:spPr>
          <a:xfrm>
            <a:off x="228600" y="228600"/>
            <a:ext cx="8695944" cy="1426464"/>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Date Placeholder 4"/>
          <p:cNvSpPr>
            <a:spLocks noGrp="1"/>
          </p:cNvSpPr>
          <p:nvPr>
            <p:ph type="dt" sz="half" idx="10"/>
          </p:nvPr>
        </p:nvSpPr>
        <p:spPr/>
        <p:txBody>
          <a:bodyPr/>
          <a:lstStyle/>
          <a:p>
            <a:fld id="{9EA7E191-5F94-4FC1-B823-BD7CABF7FA06}" type="datetime1">
              <a:rPr lang="en-US" smtClean="0"/>
              <a:pPr/>
              <a:t>12/4/2011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87D7A59-36E2-48B9-B146-C1E59501F63F}" type="slidenum">
              <a:rPr lang="en-US" smtClean="0"/>
              <a:pPr/>
              <a:t>‹#›</a:t>
            </a:fld>
            <a:endParaRPr lang="en-US"/>
          </a:p>
        </p:txBody>
      </p:sp>
      <p:sp>
        <p:nvSpPr>
          <p:cNvPr id="4" name="Text Placeholder 3"/>
          <p:cNvSpPr>
            <a:spLocks noGrp="1"/>
          </p:cNvSpPr>
          <p:nvPr>
            <p:ph type="body" sz="half" idx="2"/>
          </p:nvPr>
        </p:nvSpPr>
        <p:spPr>
          <a:xfrm>
            <a:off x="914400" y="3581400"/>
            <a:ext cx="3352800" cy="1905001"/>
          </a:xfrm>
        </p:spPr>
        <p:txBody>
          <a:bodyPr anchor="t">
            <a:normAutofit/>
          </a:bodyPr>
          <a:lstStyle>
            <a:lvl1pPr marL="0" indent="0">
              <a:spcBef>
                <a:spcPts val="0"/>
              </a:spcBef>
              <a:spcAft>
                <a:spcPts val="600"/>
              </a:spcAft>
              <a:buNone/>
              <a:defRPr sz="1800">
                <a:solidFill>
                  <a:schemeClr val="tx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grpSp>
        <p:nvGrpSpPr>
          <p:cNvPr id="2" name="Group 23"/>
          <p:cNvGrpSpPr>
            <a:grpSpLocks noChangeAspect="1"/>
          </p:cNvGrpSpPr>
          <p:nvPr/>
        </p:nvGrpSpPr>
        <p:grpSpPr bwMode="hidden">
          <a:xfrm>
            <a:off x="211665" y="714191"/>
            <a:ext cx="8723376" cy="1331580"/>
            <a:chOff x="-3905250" y="4294188"/>
            <a:chExt cx="13011150" cy="1892300"/>
          </a:xfrm>
        </p:grpSpPr>
        <p:sp>
          <p:nvSpPr>
            <p:cNvPr id="25"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6"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7"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8"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29" name="Freeform 28"/>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2" name="Title 21"/>
          <p:cNvSpPr>
            <a:spLocks noGrp="1"/>
          </p:cNvSpPr>
          <p:nvPr>
            <p:ph type="title"/>
          </p:nvPr>
        </p:nvSpPr>
        <p:spPr>
          <a:xfrm>
            <a:off x="914400" y="2286000"/>
            <a:ext cx="3352800" cy="1252728"/>
          </a:xfrm>
        </p:spPr>
        <p:txBody>
          <a:bodyPr anchor="b">
            <a:noAutofit/>
          </a:bodyPr>
          <a:lstStyle>
            <a:lvl1pPr algn="l">
              <a:defRPr sz="3200">
                <a:solidFill>
                  <a:schemeClr val="tx2"/>
                </a:solidFill>
              </a:defRPr>
            </a:lvl1pPr>
          </a:lstStyle>
          <a:p>
            <a:r>
              <a:rPr lang="en-US" smtClean="0"/>
              <a:t>Click to edit Master title style</a:t>
            </a:r>
            <a:endParaRPr lang="en-US" dirty="0"/>
          </a:p>
        </p:txBody>
      </p:sp>
      <p:sp>
        <p:nvSpPr>
          <p:cNvPr id="3" name="Content Placeholder 2"/>
          <p:cNvSpPr>
            <a:spLocks noGrp="1"/>
          </p:cNvSpPr>
          <p:nvPr>
            <p:ph idx="1"/>
          </p:nvPr>
        </p:nvSpPr>
        <p:spPr>
          <a:xfrm>
            <a:off x="4651962" y="1828800"/>
            <a:ext cx="3904076" cy="3810000"/>
          </a:xfrm>
        </p:spPr>
        <p:txBody>
          <a:bodyPr anchor="ctr"/>
          <a:lstStyle>
            <a:lvl1pPr>
              <a:buClr>
                <a:schemeClr val="bg1"/>
              </a:buClr>
              <a:defRPr sz="2200">
                <a:solidFill>
                  <a:schemeClr val="tx2"/>
                </a:solidFill>
              </a:defRPr>
            </a:lvl1pPr>
            <a:lvl2pPr>
              <a:buClr>
                <a:schemeClr val="bg1"/>
              </a:buClr>
              <a:defRPr sz="2000">
                <a:solidFill>
                  <a:schemeClr val="tx2"/>
                </a:solidFill>
              </a:defRPr>
            </a:lvl2pPr>
            <a:lvl3pPr>
              <a:buClr>
                <a:schemeClr val="bg1"/>
              </a:buClr>
              <a:defRPr sz="1800">
                <a:solidFill>
                  <a:schemeClr val="tx2"/>
                </a:solidFill>
              </a:defRPr>
            </a:lvl3pPr>
            <a:lvl4pPr>
              <a:buClr>
                <a:schemeClr val="bg1"/>
              </a:buClr>
              <a:defRPr sz="1600">
                <a:solidFill>
                  <a:schemeClr val="tx2"/>
                </a:solidFill>
              </a:defRPr>
            </a:lvl4pPr>
            <a:lvl5pPr>
              <a:buClr>
                <a:schemeClr val="bg1"/>
              </a:buClr>
              <a:defRPr sz="1600">
                <a:solidFill>
                  <a:schemeClr val="tx2"/>
                </a:solidFill>
              </a:defRPr>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15" name="Rounded Rectangle 14"/>
          <p:cNvSpPr/>
          <p:nvPr/>
        </p:nvSpPr>
        <p:spPr>
          <a:xfrm>
            <a:off x="228600" y="228600"/>
            <a:ext cx="8695944" cy="6035040"/>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9" name="Group 8"/>
          <p:cNvGrpSpPr>
            <a:grpSpLocks noChangeAspect="1"/>
          </p:cNvGrpSpPr>
          <p:nvPr/>
        </p:nvGrpSpPr>
        <p:grpSpPr bwMode="hidden">
          <a:xfrm>
            <a:off x="211665" y="5353963"/>
            <a:ext cx="8723376" cy="1331580"/>
            <a:chOff x="-3905250" y="4294188"/>
            <a:chExt cx="13011150" cy="1892300"/>
          </a:xfrm>
        </p:grpSpPr>
        <p:sp>
          <p:nvSpPr>
            <p:cNvPr id="10"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1"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2"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14" name="Freeform 10"/>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Title 1"/>
          <p:cNvSpPr>
            <a:spLocks noGrp="1"/>
          </p:cNvSpPr>
          <p:nvPr>
            <p:ph type="title"/>
          </p:nvPr>
        </p:nvSpPr>
        <p:spPr>
          <a:xfrm>
            <a:off x="4874155" y="338667"/>
            <a:ext cx="3812645" cy="2429934"/>
          </a:xfrm>
        </p:spPr>
        <p:txBody>
          <a:bodyPr anchor="b">
            <a:normAutofit/>
          </a:bodyPr>
          <a:lstStyle>
            <a:lvl1pPr algn="l">
              <a:defRPr sz="2800" b="0">
                <a:solidFill>
                  <a:srgbClr val="FFFFFF"/>
                </a:solidFill>
              </a:defRPr>
            </a:lvl1pPr>
          </a:lstStyle>
          <a:p>
            <a:r>
              <a:rPr lang="en-US" smtClean="0"/>
              <a:t>Click to edit Master title style</a:t>
            </a:r>
            <a:endParaRPr lang="en-US" dirty="0"/>
          </a:p>
        </p:txBody>
      </p:sp>
      <p:sp>
        <p:nvSpPr>
          <p:cNvPr id="4" name="Text Placeholder 3"/>
          <p:cNvSpPr>
            <a:spLocks noGrp="1"/>
          </p:cNvSpPr>
          <p:nvPr>
            <p:ph type="body" sz="half" idx="2"/>
          </p:nvPr>
        </p:nvSpPr>
        <p:spPr>
          <a:xfrm>
            <a:off x="4868333" y="2785533"/>
            <a:ext cx="3818467" cy="2421467"/>
          </a:xfrm>
        </p:spPr>
        <p:txBody>
          <a:bodyPr>
            <a:normAutofit/>
          </a:bodyPr>
          <a:lstStyle>
            <a:lvl1pPr marL="0" indent="0">
              <a:buNone/>
              <a:defRPr sz="18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8856D55-EFBE-4F9B-8A5F-09D42CA22A9B}" type="datetime1">
              <a:rPr lang="en-US" smtClean="0"/>
              <a:pPr/>
              <a:t>12/4/2011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87D7A59-36E2-48B9-B146-C1E59501F63F}" type="slidenum">
              <a:rPr lang="en-US" smtClean="0"/>
              <a:pPr/>
              <a:t>‹#›</a:t>
            </a:fld>
            <a:endParaRPr lang="en-US"/>
          </a:p>
        </p:txBody>
      </p:sp>
      <p:sp>
        <p:nvSpPr>
          <p:cNvPr id="3" name="Picture Placeholder 2"/>
          <p:cNvSpPr>
            <a:spLocks noGrp="1"/>
          </p:cNvSpPr>
          <p:nvPr>
            <p:ph type="pic" idx="1"/>
          </p:nvPr>
        </p:nvSpPr>
        <p:spPr>
          <a:xfrm>
            <a:off x="838200" y="1371600"/>
            <a:ext cx="3566160" cy="2926080"/>
          </a:xfrm>
          <a:prstGeom prst="roundRect">
            <a:avLst>
              <a:gd name="adj" fmla="val 3924"/>
            </a:avLst>
          </a:prstGeom>
          <a:solidFill>
            <a:schemeClr val="accent1"/>
          </a:solidFill>
          <a:ln>
            <a:noFill/>
          </a:ln>
          <a:effectLst>
            <a:reflection blurRad="12700" stA="30000" endPos="30000" dist="5000" dir="5400000" sy="-100000" algn="bl" rotWithShape="0"/>
          </a:effectLst>
          <a:scene3d>
            <a:camera prst="perspectiveContrastingLeftFacing" fov="600000">
              <a:rot lat="240000" lon="19799999" rev="0"/>
            </a:camera>
            <a:lightRig rig="threePt" dir="t">
              <a:rot lat="0" lon="0" rev="2700000"/>
            </a:lightRig>
          </a:scene3d>
          <a:sp3d>
            <a:bevelT w="44450" h="31750"/>
          </a:sp3d>
        </p:spPr>
        <p:txBody>
          <a:bodyPr/>
          <a:lstStyle>
            <a:lvl1pPr marL="0" indent="0" algn="ctr">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4" name="Rounded Rectangle 13"/>
          <p:cNvSpPr/>
          <p:nvPr/>
        </p:nvSpPr>
        <p:spPr>
          <a:xfrm>
            <a:off x="228600" y="228600"/>
            <a:ext cx="8695944" cy="2468880"/>
          </a:xfrm>
          <a:prstGeom prst="roundRect">
            <a:avLst>
              <a:gd name="adj" fmla="val 3362"/>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8" name="Group 15"/>
          <p:cNvGrpSpPr>
            <a:grpSpLocks noChangeAspect="1"/>
          </p:cNvGrpSpPr>
          <p:nvPr/>
        </p:nvGrpSpPr>
        <p:grpSpPr bwMode="hidden">
          <a:xfrm>
            <a:off x="211665" y="1679429"/>
            <a:ext cx="8723376" cy="1329874"/>
            <a:chOff x="-3905251" y="4294188"/>
            <a:chExt cx="13027839" cy="1892300"/>
          </a:xfrm>
        </p:grpSpPr>
        <p:sp>
          <p:nvSpPr>
            <p:cNvPr id="17"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8"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9"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0"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21" name="Freeform 10"/>
            <p:cNvSpPr>
              <a:spLocks/>
            </p:cNvSpPr>
            <p:nvPr/>
          </p:nvSpPr>
          <p:spPr bwMode="hidden">
            <a:xfrm>
              <a:off x="-3905251" y="4294188"/>
              <a:ext cx="13027839"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Title Placeholder 1"/>
          <p:cNvSpPr>
            <a:spLocks noGrp="1"/>
          </p:cNvSpPr>
          <p:nvPr>
            <p:ph type="title"/>
          </p:nvPr>
        </p:nvSpPr>
        <p:spPr>
          <a:xfrm>
            <a:off x="457200" y="338328"/>
            <a:ext cx="8229600" cy="1252728"/>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4" name="Date Placeholder 3"/>
          <p:cNvSpPr>
            <a:spLocks noGrp="1"/>
          </p:cNvSpPr>
          <p:nvPr>
            <p:ph type="dt" sz="half" idx="2"/>
          </p:nvPr>
        </p:nvSpPr>
        <p:spPr>
          <a:xfrm>
            <a:off x="5163672" y="6250164"/>
            <a:ext cx="3786690" cy="365125"/>
          </a:xfrm>
          <a:prstGeom prst="rect">
            <a:avLst/>
          </a:prstGeom>
        </p:spPr>
        <p:txBody>
          <a:bodyPr vert="horz" lIns="91440" tIns="45720" rIns="91440" bIns="45720" rtlCol="0" anchor="ctr"/>
          <a:lstStyle>
            <a:lvl1pPr algn="r">
              <a:defRPr sz="1000">
                <a:solidFill>
                  <a:schemeClr val="tx2"/>
                </a:solidFill>
              </a:defRPr>
            </a:lvl1pPr>
          </a:lstStyle>
          <a:p>
            <a:fld id="{9D1D110F-3F4E-48D9-B8AA-5D0E825AFDBA}" type="datetime1">
              <a:rPr lang="en-US" smtClean="0"/>
              <a:pPr/>
              <a:t>12/4/2011</a:t>
            </a:fld>
            <a:endParaRPr lang="en-US"/>
          </a:p>
        </p:txBody>
      </p:sp>
      <p:sp>
        <p:nvSpPr>
          <p:cNvPr id="5" name="Footer Placeholder 4"/>
          <p:cNvSpPr>
            <a:spLocks noGrp="1"/>
          </p:cNvSpPr>
          <p:nvPr>
            <p:ph type="ftr" sz="quarter" idx="3"/>
          </p:nvPr>
        </p:nvSpPr>
        <p:spPr>
          <a:xfrm>
            <a:off x="193638" y="6250164"/>
            <a:ext cx="3786691" cy="365125"/>
          </a:xfrm>
          <a:prstGeom prst="rect">
            <a:avLst/>
          </a:prstGeom>
        </p:spPr>
        <p:txBody>
          <a:bodyPr vert="horz" lIns="91440" tIns="45720" rIns="91440" bIns="45720" rtlCol="0" anchor="ctr"/>
          <a:lstStyle>
            <a:lvl1pPr algn="l">
              <a:defRPr sz="1000">
                <a:solidFill>
                  <a:schemeClr val="tx2"/>
                </a:solidFill>
              </a:defRPr>
            </a:lvl1pPr>
          </a:lstStyle>
          <a:p>
            <a:endParaRPr lang="en-US" dirty="0"/>
          </a:p>
        </p:txBody>
      </p:sp>
      <p:sp>
        <p:nvSpPr>
          <p:cNvPr id="6" name="Slide Number Placeholder 5"/>
          <p:cNvSpPr>
            <a:spLocks noGrp="1"/>
          </p:cNvSpPr>
          <p:nvPr>
            <p:ph type="sldNum" sz="quarter" idx="4"/>
          </p:nvPr>
        </p:nvSpPr>
        <p:spPr>
          <a:xfrm>
            <a:off x="3991088" y="6250163"/>
            <a:ext cx="1161826" cy="365125"/>
          </a:xfrm>
          <a:prstGeom prst="rect">
            <a:avLst/>
          </a:prstGeom>
        </p:spPr>
        <p:txBody>
          <a:bodyPr vert="horz" lIns="91440" tIns="45720" rIns="91440" bIns="45720" rtlCol="0" anchor="ctr"/>
          <a:lstStyle>
            <a:lvl1pPr algn="ctr">
              <a:defRPr sz="1000">
                <a:solidFill>
                  <a:schemeClr val="tx2"/>
                </a:solidFill>
              </a:defRPr>
            </a:lvl1pPr>
          </a:lstStyle>
          <a:p>
            <a:fld id="{687D7A59-36E2-48B9-B146-C1E59501F63F}" type="slidenum">
              <a:rPr lang="en-US" smtClean="0"/>
              <a:pPr/>
              <a:t>‹#›</a:t>
            </a:fld>
            <a:endParaRPr lang="en-US"/>
          </a:p>
        </p:txBody>
      </p:sp>
      <p:sp>
        <p:nvSpPr>
          <p:cNvPr id="3" name="Text Placeholder 2"/>
          <p:cNvSpPr>
            <a:spLocks noGrp="1"/>
          </p:cNvSpPr>
          <p:nvPr>
            <p:ph type="body" idx="1"/>
          </p:nvPr>
        </p:nvSpPr>
        <p:spPr>
          <a:xfrm>
            <a:off x="872067" y="2675467"/>
            <a:ext cx="7408333" cy="3450696"/>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 bg1="lt1" tx1="dk1" bg2="lt2" tx2="dk2" accent1="accent1" accent2="accent2" accent3="accent3" accent4="accent4" accent5="accent5" accent6="accent6" hlink="hlink" folHlink="folHlink"/>
  <p:sldLayoutIdLst>
    <p:sldLayoutId id="2147483745" r:id="rId1"/>
    <p:sldLayoutId id="2147483746" r:id="rId2"/>
    <p:sldLayoutId id="2147483747" r:id="rId3"/>
    <p:sldLayoutId id="2147483748" r:id="rId4"/>
    <p:sldLayoutId id="2147483749" r:id="rId5"/>
    <p:sldLayoutId id="2147483750" r:id="rId6"/>
    <p:sldLayoutId id="2147483751" r:id="rId7"/>
    <p:sldLayoutId id="2147483752" r:id="rId8"/>
    <p:sldLayoutId id="2147483753" r:id="rId9"/>
    <p:sldLayoutId id="2147483754" r:id="rId10"/>
    <p:sldLayoutId id="2147483755" r:id="rId11"/>
  </p:sldLayoutIdLst>
  <p:hf sldNum="0" hdr="0" ftr="0" dt="0"/>
  <p:txStyles>
    <p:title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74320" indent="-274320" algn="l" defTabSz="914400" rtl="0" eaLnBrk="1" latinLnBrk="0" hangingPunct="1">
        <a:spcBef>
          <a:spcPct val="20000"/>
        </a:spcBef>
        <a:buClr>
          <a:schemeClr val="accent1"/>
        </a:buClr>
        <a:buSzPct val="100000"/>
        <a:buFont typeface="Symbol" pitchFamily="18" charset="2"/>
        <a:buChar char=""/>
        <a:defRPr sz="2400" kern="1200">
          <a:solidFill>
            <a:schemeClr val="tx2"/>
          </a:solidFill>
          <a:latin typeface="+mn-lt"/>
          <a:ea typeface="+mn-ea"/>
          <a:cs typeface="+mn-cs"/>
        </a:defRPr>
      </a:lvl1pPr>
      <a:lvl2pPr marL="576263" indent="-274320" algn="l" defTabSz="914400" rtl="0" eaLnBrk="1" latinLnBrk="0" hangingPunct="1">
        <a:spcBef>
          <a:spcPct val="20000"/>
        </a:spcBef>
        <a:buClr>
          <a:schemeClr val="accent1"/>
        </a:buClr>
        <a:buSzPct val="100000"/>
        <a:buFont typeface="Symbol" pitchFamily="18" charset="2"/>
        <a:buChar char=""/>
        <a:defRPr sz="2200" kern="1200">
          <a:solidFill>
            <a:schemeClr val="tx2"/>
          </a:solidFill>
          <a:latin typeface="+mn-lt"/>
          <a:ea typeface="+mn-ea"/>
          <a:cs typeface="+mn-cs"/>
        </a:defRPr>
      </a:lvl2pPr>
      <a:lvl3pPr marL="855663" indent="-228600" algn="l" defTabSz="914400" rtl="0" eaLnBrk="1" latinLnBrk="0" hangingPunct="1">
        <a:spcBef>
          <a:spcPct val="20000"/>
        </a:spcBef>
        <a:buClr>
          <a:schemeClr val="accent1"/>
        </a:buClr>
        <a:buSzPct val="100000"/>
        <a:buFont typeface="Symbol"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2.wmf"/><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3.wmf"/><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lang="en-GB" dirty="0"/>
              <a:t>System and Software </a:t>
            </a:r>
            <a:r>
              <a:rPr lang="en-GB" dirty="0" smtClean="0"/>
              <a:t>Engineering</a:t>
            </a:r>
            <a:endParaRPr lang="bg-BG" dirty="0"/>
          </a:p>
        </p:txBody>
      </p:sp>
      <p:sp>
        <p:nvSpPr>
          <p:cNvPr id="3" name="Subtitle 2"/>
          <p:cNvSpPr>
            <a:spLocks noGrp="1"/>
          </p:cNvSpPr>
          <p:nvPr>
            <p:ph type="subTitle" idx="1"/>
          </p:nvPr>
        </p:nvSpPr>
        <p:spPr/>
        <p:txBody>
          <a:bodyPr/>
          <a:lstStyle/>
          <a:p>
            <a:r>
              <a:rPr lang="en-US" dirty="0" smtClean="0"/>
              <a:t>Lab 1</a:t>
            </a:r>
          </a:p>
        </p:txBody>
      </p:sp>
    </p:spTree>
    <p:extLst>
      <p:ext uri="{BB962C8B-B14F-4D97-AF65-F5344CB8AC3E}">
        <p14:creationId xmlns:p14="http://schemas.microsoft.com/office/powerpoint/2010/main" val="411740637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8" name="Rectangle 4"/>
          <p:cNvSpPr>
            <a:spLocks noGrp="1" noChangeArrowheads="1"/>
          </p:cNvSpPr>
          <p:nvPr>
            <p:ph type="title"/>
          </p:nvPr>
        </p:nvSpPr>
        <p:spPr/>
        <p:txBody>
          <a:bodyPr/>
          <a:lstStyle/>
          <a:p>
            <a:r>
              <a:rPr lang="en-GB" sz="3200"/>
              <a:t>What is the difference between software engineering and computer science?</a:t>
            </a:r>
            <a:endParaRPr lang="en-GB"/>
          </a:p>
        </p:txBody>
      </p:sp>
      <p:sp>
        <p:nvSpPr>
          <p:cNvPr id="72709" name="Rectangle 5"/>
          <p:cNvSpPr>
            <a:spLocks noGrp="1" noChangeArrowheads="1"/>
          </p:cNvSpPr>
          <p:nvPr>
            <p:ph type="body" idx="1"/>
          </p:nvPr>
        </p:nvSpPr>
        <p:spPr/>
        <p:txBody>
          <a:bodyPr/>
          <a:lstStyle/>
          <a:p>
            <a:r>
              <a:rPr lang="en-GB"/>
              <a:t>Computer science is concerned with theory and fundamentals; software engineering is concerned with the practicalities of developing and delivering useful software.</a:t>
            </a:r>
          </a:p>
          <a:p>
            <a:r>
              <a:rPr lang="en-GB"/>
              <a:t>Computer science theories are still insufficient to act as a complete underpinning for software engineering (unlike e.g. physics and electrical engineering).</a:t>
            </a:r>
          </a:p>
        </p:txBody>
      </p:sp>
    </p:spTree>
    <p:extLst>
      <p:ext uri="{BB962C8B-B14F-4D97-AF65-F5344CB8AC3E}">
        <p14:creationId xmlns:p14="http://schemas.microsoft.com/office/powerpoint/2010/main" val="306837829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2" name="Rectangle 4"/>
          <p:cNvSpPr>
            <a:spLocks noGrp="1" noChangeArrowheads="1"/>
          </p:cNvSpPr>
          <p:nvPr>
            <p:ph type="title"/>
          </p:nvPr>
        </p:nvSpPr>
        <p:spPr/>
        <p:txBody>
          <a:bodyPr/>
          <a:lstStyle/>
          <a:p>
            <a:r>
              <a:rPr lang="en-GB" sz="3200"/>
              <a:t>What is system engineering?</a:t>
            </a:r>
            <a:endParaRPr lang="en-GB"/>
          </a:p>
        </p:txBody>
      </p:sp>
      <p:sp>
        <p:nvSpPr>
          <p:cNvPr id="73733" name="Rectangle 5"/>
          <p:cNvSpPr>
            <a:spLocks noGrp="1" noChangeArrowheads="1"/>
          </p:cNvSpPr>
          <p:nvPr>
            <p:ph type="body" idx="1"/>
          </p:nvPr>
        </p:nvSpPr>
        <p:spPr/>
        <p:txBody>
          <a:bodyPr>
            <a:normAutofit fontScale="92500"/>
          </a:bodyPr>
          <a:lstStyle/>
          <a:p>
            <a:r>
              <a:rPr lang="en-GB" sz="2400"/>
              <a:t>System engineering is concerned with all aspects of computer-based systems development including hardware, software and process engineering. </a:t>
            </a:r>
          </a:p>
          <a:p>
            <a:r>
              <a:rPr lang="en-GB" sz="2400"/>
              <a:t>System engineers are involved in system specification, architectural design, integration and deployment.</a:t>
            </a:r>
          </a:p>
          <a:p>
            <a:r>
              <a:rPr lang="en-GB" sz="2400"/>
              <a:t>Software engineering is part of this process concerned with developing the software infrastructure, control, applications and databases in the system.</a:t>
            </a:r>
          </a:p>
          <a:p>
            <a:endParaRPr lang="en-GB" sz="2400"/>
          </a:p>
        </p:txBody>
      </p:sp>
    </p:spTree>
    <p:extLst>
      <p:ext uri="{BB962C8B-B14F-4D97-AF65-F5344CB8AC3E}">
        <p14:creationId xmlns:p14="http://schemas.microsoft.com/office/powerpoint/2010/main" val="56345189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6" name="Rectangle 4"/>
          <p:cNvSpPr>
            <a:spLocks noGrp="1" noChangeArrowheads="1"/>
          </p:cNvSpPr>
          <p:nvPr>
            <p:ph type="title"/>
          </p:nvPr>
        </p:nvSpPr>
        <p:spPr/>
        <p:txBody>
          <a:bodyPr/>
          <a:lstStyle/>
          <a:p>
            <a:r>
              <a:rPr lang="en-GB"/>
              <a:t>What is a software process?</a:t>
            </a:r>
          </a:p>
        </p:txBody>
      </p:sp>
      <p:sp>
        <p:nvSpPr>
          <p:cNvPr id="74757" name="Rectangle 5"/>
          <p:cNvSpPr>
            <a:spLocks noGrp="1" noChangeArrowheads="1"/>
          </p:cNvSpPr>
          <p:nvPr>
            <p:ph type="body" idx="1"/>
          </p:nvPr>
        </p:nvSpPr>
        <p:spPr/>
        <p:txBody>
          <a:bodyPr>
            <a:normAutofit lnSpcReduction="10000"/>
          </a:bodyPr>
          <a:lstStyle/>
          <a:p>
            <a:pPr>
              <a:lnSpc>
                <a:spcPct val="90000"/>
              </a:lnSpc>
            </a:pPr>
            <a:r>
              <a:rPr lang="en-GB"/>
              <a:t>A set of activities whose goal is the development or evolution of software.</a:t>
            </a:r>
          </a:p>
          <a:p>
            <a:pPr>
              <a:lnSpc>
                <a:spcPct val="90000"/>
              </a:lnSpc>
            </a:pPr>
            <a:r>
              <a:rPr lang="en-GB"/>
              <a:t>Generic activities in all software processes are:</a:t>
            </a:r>
          </a:p>
          <a:p>
            <a:pPr lvl="1">
              <a:lnSpc>
                <a:spcPct val="90000"/>
              </a:lnSpc>
            </a:pPr>
            <a:r>
              <a:rPr lang="en-GB"/>
              <a:t>Specification - what the system should do and its development constraints</a:t>
            </a:r>
          </a:p>
          <a:p>
            <a:pPr lvl="1">
              <a:lnSpc>
                <a:spcPct val="90000"/>
              </a:lnSpc>
            </a:pPr>
            <a:r>
              <a:rPr lang="en-GB"/>
              <a:t>Development - production of the software system</a:t>
            </a:r>
          </a:p>
          <a:p>
            <a:pPr lvl="1">
              <a:lnSpc>
                <a:spcPct val="90000"/>
              </a:lnSpc>
            </a:pPr>
            <a:r>
              <a:rPr lang="en-GB"/>
              <a:t>Validation - checking that the software is what the customer wants</a:t>
            </a:r>
          </a:p>
          <a:p>
            <a:pPr lvl="1">
              <a:lnSpc>
                <a:spcPct val="90000"/>
              </a:lnSpc>
            </a:pPr>
            <a:r>
              <a:rPr lang="en-GB"/>
              <a:t>Evolution - changing the software in response to changing demands.</a:t>
            </a:r>
          </a:p>
        </p:txBody>
      </p:sp>
    </p:spTree>
    <p:extLst>
      <p:ext uri="{BB962C8B-B14F-4D97-AF65-F5344CB8AC3E}">
        <p14:creationId xmlns:p14="http://schemas.microsoft.com/office/powerpoint/2010/main" val="186020403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80" name="Rectangle 4"/>
          <p:cNvSpPr>
            <a:spLocks noGrp="1" noChangeArrowheads="1"/>
          </p:cNvSpPr>
          <p:nvPr>
            <p:ph type="title"/>
          </p:nvPr>
        </p:nvSpPr>
        <p:spPr/>
        <p:txBody>
          <a:bodyPr>
            <a:normAutofit fontScale="90000"/>
          </a:bodyPr>
          <a:lstStyle/>
          <a:p>
            <a:r>
              <a:rPr lang="en-GB"/>
              <a:t>What is a software process model?</a:t>
            </a:r>
          </a:p>
        </p:txBody>
      </p:sp>
      <p:sp>
        <p:nvSpPr>
          <p:cNvPr id="75781" name="Rectangle 5"/>
          <p:cNvSpPr>
            <a:spLocks noGrp="1" noChangeArrowheads="1"/>
          </p:cNvSpPr>
          <p:nvPr>
            <p:ph type="body" idx="1"/>
          </p:nvPr>
        </p:nvSpPr>
        <p:spPr/>
        <p:txBody>
          <a:bodyPr>
            <a:normAutofit fontScale="92500" lnSpcReduction="10000"/>
          </a:bodyPr>
          <a:lstStyle/>
          <a:p>
            <a:r>
              <a:rPr lang="en-GB" sz="2400"/>
              <a:t>A simplified representation of a software process, presented from a specific perspective.</a:t>
            </a:r>
          </a:p>
          <a:p>
            <a:r>
              <a:rPr lang="en-GB" sz="2400"/>
              <a:t>Examples of process perspectives are</a:t>
            </a:r>
          </a:p>
          <a:p>
            <a:pPr lvl="1"/>
            <a:r>
              <a:rPr lang="en-GB" sz="2000"/>
              <a:t>Workflow perspective - sequence of activities;</a:t>
            </a:r>
          </a:p>
          <a:p>
            <a:pPr lvl="1"/>
            <a:r>
              <a:rPr lang="en-GB" sz="2000"/>
              <a:t>Data-flow perspective - information flow;</a:t>
            </a:r>
          </a:p>
          <a:p>
            <a:pPr lvl="1"/>
            <a:r>
              <a:rPr lang="en-GB" sz="2000"/>
              <a:t>Role/action perspective - who does what.</a:t>
            </a:r>
          </a:p>
          <a:p>
            <a:r>
              <a:rPr lang="en-GB" sz="2400"/>
              <a:t>Generic process models	</a:t>
            </a:r>
          </a:p>
          <a:p>
            <a:pPr lvl="1"/>
            <a:r>
              <a:rPr lang="en-GB" sz="2000"/>
              <a:t>Waterfall;</a:t>
            </a:r>
          </a:p>
          <a:p>
            <a:pPr lvl="1"/>
            <a:r>
              <a:rPr lang="en-GB" sz="2000"/>
              <a:t>Iterative development;</a:t>
            </a:r>
          </a:p>
          <a:p>
            <a:pPr lvl="1"/>
            <a:r>
              <a:rPr lang="en-GB" sz="2000"/>
              <a:t>Component-based software engineering.</a:t>
            </a:r>
          </a:p>
        </p:txBody>
      </p:sp>
    </p:spTree>
    <p:extLst>
      <p:ext uri="{BB962C8B-B14F-4D97-AF65-F5344CB8AC3E}">
        <p14:creationId xmlns:p14="http://schemas.microsoft.com/office/powerpoint/2010/main" val="30033449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4" name="Rectangle 4"/>
          <p:cNvSpPr>
            <a:spLocks noGrp="1" noChangeArrowheads="1"/>
          </p:cNvSpPr>
          <p:nvPr>
            <p:ph type="title"/>
          </p:nvPr>
        </p:nvSpPr>
        <p:spPr/>
        <p:txBody>
          <a:bodyPr/>
          <a:lstStyle/>
          <a:p>
            <a:r>
              <a:rPr lang="en-GB" sz="3200"/>
              <a:t>What are the costs of software engineering?</a:t>
            </a:r>
            <a:endParaRPr lang="en-GB"/>
          </a:p>
        </p:txBody>
      </p:sp>
      <p:sp>
        <p:nvSpPr>
          <p:cNvPr id="76805" name="Rectangle 5"/>
          <p:cNvSpPr>
            <a:spLocks noGrp="1" noChangeArrowheads="1"/>
          </p:cNvSpPr>
          <p:nvPr>
            <p:ph type="body" idx="1"/>
          </p:nvPr>
        </p:nvSpPr>
        <p:spPr/>
        <p:txBody>
          <a:bodyPr/>
          <a:lstStyle/>
          <a:p>
            <a:r>
              <a:rPr lang="en-GB"/>
              <a:t>Roughly 60% of costs are development costs, 40% are testing costs. For custom software, evolution costs often exceed development costs.</a:t>
            </a:r>
          </a:p>
          <a:p>
            <a:r>
              <a:rPr lang="en-GB"/>
              <a:t>Costs vary depending on the type of system being developed and the requirements of system attributes such as performance and system reliability.</a:t>
            </a:r>
          </a:p>
          <a:p>
            <a:r>
              <a:rPr lang="en-GB"/>
              <a:t>Distribution of costs depends on the development model that is used.</a:t>
            </a:r>
          </a:p>
        </p:txBody>
      </p:sp>
    </p:spTree>
    <p:extLst>
      <p:ext uri="{BB962C8B-B14F-4D97-AF65-F5344CB8AC3E}">
        <p14:creationId xmlns:p14="http://schemas.microsoft.com/office/powerpoint/2010/main" val="98369246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91" name="Rectangle 7"/>
          <p:cNvSpPr>
            <a:spLocks noChangeArrowheads="1"/>
          </p:cNvSpPr>
          <p:nvPr/>
        </p:nvSpPr>
        <p:spPr bwMode="auto">
          <a:xfrm>
            <a:off x="1828800" y="1524000"/>
            <a:ext cx="5767754" cy="4876800"/>
          </a:xfrm>
          <a:prstGeom prst="rect">
            <a:avLst/>
          </a:prstGeom>
          <a:solidFill>
            <a:srgbClr val="DBFDFF"/>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bg-BG"/>
          </a:p>
        </p:txBody>
      </p:sp>
      <p:sp>
        <p:nvSpPr>
          <p:cNvPr id="93186" name="Rectangle 2"/>
          <p:cNvSpPr>
            <a:spLocks noGrp="1" noChangeArrowheads="1"/>
          </p:cNvSpPr>
          <p:nvPr>
            <p:ph type="title"/>
          </p:nvPr>
        </p:nvSpPr>
        <p:spPr/>
        <p:txBody>
          <a:bodyPr/>
          <a:lstStyle/>
          <a:p>
            <a:r>
              <a:rPr lang="en-US"/>
              <a:t>Activity cost distribution</a:t>
            </a:r>
          </a:p>
        </p:txBody>
      </p:sp>
      <p:pic>
        <p:nvPicPr>
          <p:cNvPr id="93188"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80492" y="1524000"/>
            <a:ext cx="5064369" cy="48831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9075790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6" name="Rectangle 6"/>
          <p:cNvSpPr>
            <a:spLocks noChangeArrowheads="1"/>
          </p:cNvSpPr>
          <p:nvPr/>
        </p:nvSpPr>
        <p:spPr bwMode="auto">
          <a:xfrm>
            <a:off x="562708" y="2667000"/>
            <a:ext cx="8088923" cy="2057400"/>
          </a:xfrm>
          <a:prstGeom prst="rect">
            <a:avLst/>
          </a:prstGeom>
          <a:solidFill>
            <a:srgbClr val="DBFDFF"/>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bg-BG"/>
          </a:p>
        </p:txBody>
      </p:sp>
      <p:sp>
        <p:nvSpPr>
          <p:cNvPr id="107522" name="Rectangle 2"/>
          <p:cNvSpPr>
            <a:spLocks noGrp="1" noChangeArrowheads="1"/>
          </p:cNvSpPr>
          <p:nvPr>
            <p:ph type="title"/>
          </p:nvPr>
        </p:nvSpPr>
        <p:spPr>
          <a:noFill/>
        </p:spPr>
        <p:txBody>
          <a:bodyPr anchor="ctr"/>
          <a:lstStyle/>
          <a:p>
            <a:r>
              <a:rPr lang="en-US"/>
              <a:t>Product development costs</a:t>
            </a:r>
          </a:p>
        </p:txBody>
      </p:sp>
      <p:pic>
        <p:nvPicPr>
          <p:cNvPr id="107524"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44061" y="3048001"/>
            <a:ext cx="7596554" cy="11461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7969728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8" name="Rectangle 4"/>
          <p:cNvSpPr>
            <a:spLocks noGrp="1" noChangeArrowheads="1"/>
          </p:cNvSpPr>
          <p:nvPr>
            <p:ph type="title"/>
          </p:nvPr>
        </p:nvSpPr>
        <p:spPr>
          <a:noFill/>
        </p:spPr>
        <p:txBody>
          <a:bodyPr anchor="ctr"/>
          <a:lstStyle/>
          <a:p>
            <a:r>
              <a:rPr lang="en-GB" sz="3200"/>
              <a:t>What are software engineering methods?</a:t>
            </a:r>
            <a:endParaRPr lang="en-GB"/>
          </a:p>
        </p:txBody>
      </p:sp>
      <p:sp>
        <p:nvSpPr>
          <p:cNvPr id="77829" name="Rectangle 5"/>
          <p:cNvSpPr>
            <a:spLocks noGrp="1" noChangeArrowheads="1"/>
          </p:cNvSpPr>
          <p:nvPr>
            <p:ph type="body" idx="1"/>
          </p:nvPr>
        </p:nvSpPr>
        <p:spPr/>
        <p:txBody>
          <a:bodyPr>
            <a:normAutofit fontScale="92500" lnSpcReduction="10000"/>
          </a:bodyPr>
          <a:lstStyle/>
          <a:p>
            <a:pPr>
              <a:lnSpc>
                <a:spcPct val="90000"/>
              </a:lnSpc>
            </a:pPr>
            <a:r>
              <a:rPr lang="en-GB" sz="2400"/>
              <a:t>Structured approaches to software development which include system models, notations, rules, design advice and process guidance.</a:t>
            </a:r>
          </a:p>
          <a:p>
            <a:pPr>
              <a:lnSpc>
                <a:spcPct val="90000"/>
              </a:lnSpc>
            </a:pPr>
            <a:r>
              <a:rPr lang="en-GB" sz="2400"/>
              <a:t>Model descriptions	</a:t>
            </a:r>
          </a:p>
          <a:p>
            <a:pPr lvl="1">
              <a:lnSpc>
                <a:spcPct val="90000"/>
              </a:lnSpc>
            </a:pPr>
            <a:r>
              <a:rPr lang="en-GB" sz="2000"/>
              <a:t>Descriptions of graphical models which should be produced;</a:t>
            </a:r>
          </a:p>
          <a:p>
            <a:pPr>
              <a:lnSpc>
                <a:spcPct val="90000"/>
              </a:lnSpc>
            </a:pPr>
            <a:r>
              <a:rPr lang="en-GB" sz="2400"/>
              <a:t>Rules</a:t>
            </a:r>
          </a:p>
          <a:p>
            <a:pPr lvl="1">
              <a:lnSpc>
                <a:spcPct val="90000"/>
              </a:lnSpc>
            </a:pPr>
            <a:r>
              <a:rPr lang="en-GB" sz="2000"/>
              <a:t>Constraints applied to system models;</a:t>
            </a:r>
          </a:p>
          <a:p>
            <a:pPr>
              <a:lnSpc>
                <a:spcPct val="90000"/>
              </a:lnSpc>
            </a:pPr>
            <a:r>
              <a:rPr lang="en-GB" sz="2400"/>
              <a:t>Recommendations</a:t>
            </a:r>
          </a:p>
          <a:p>
            <a:pPr lvl="1">
              <a:lnSpc>
                <a:spcPct val="90000"/>
              </a:lnSpc>
            </a:pPr>
            <a:r>
              <a:rPr lang="en-GB" sz="2000"/>
              <a:t>Advice on good design practice;</a:t>
            </a:r>
          </a:p>
          <a:p>
            <a:pPr>
              <a:lnSpc>
                <a:spcPct val="90000"/>
              </a:lnSpc>
            </a:pPr>
            <a:r>
              <a:rPr lang="en-GB" sz="2400"/>
              <a:t>Process guidance</a:t>
            </a:r>
          </a:p>
          <a:p>
            <a:pPr lvl="1">
              <a:lnSpc>
                <a:spcPct val="90000"/>
              </a:lnSpc>
            </a:pPr>
            <a:r>
              <a:rPr lang="en-GB" sz="2000"/>
              <a:t>What activities to follow.</a:t>
            </a:r>
          </a:p>
        </p:txBody>
      </p:sp>
    </p:spTree>
    <p:extLst>
      <p:ext uri="{BB962C8B-B14F-4D97-AF65-F5344CB8AC3E}">
        <p14:creationId xmlns:p14="http://schemas.microsoft.com/office/powerpoint/2010/main" val="256814025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2" name="Rectangle 4"/>
          <p:cNvSpPr>
            <a:spLocks noGrp="1" noChangeArrowheads="1"/>
          </p:cNvSpPr>
          <p:nvPr>
            <p:ph type="title"/>
          </p:nvPr>
        </p:nvSpPr>
        <p:spPr/>
        <p:txBody>
          <a:bodyPr/>
          <a:lstStyle/>
          <a:p>
            <a:r>
              <a:rPr lang="en-GB" sz="3200"/>
              <a:t>What is CASE (Computer-Aided Software Engineering)</a:t>
            </a:r>
            <a:endParaRPr lang="en-GB"/>
          </a:p>
        </p:txBody>
      </p:sp>
      <p:sp>
        <p:nvSpPr>
          <p:cNvPr id="78853" name="Rectangle 5"/>
          <p:cNvSpPr>
            <a:spLocks noGrp="1" noChangeArrowheads="1"/>
          </p:cNvSpPr>
          <p:nvPr>
            <p:ph type="body" idx="1"/>
          </p:nvPr>
        </p:nvSpPr>
        <p:spPr/>
        <p:txBody>
          <a:bodyPr>
            <a:normAutofit lnSpcReduction="10000"/>
          </a:bodyPr>
          <a:lstStyle/>
          <a:p>
            <a:r>
              <a:rPr lang="en-GB" sz="2400"/>
              <a:t>Software systems that are intended to provide automated support for software process activities. </a:t>
            </a:r>
          </a:p>
          <a:p>
            <a:r>
              <a:rPr lang="en-GB" sz="2400"/>
              <a:t>CASE systems are often used for method support.</a:t>
            </a:r>
          </a:p>
          <a:p>
            <a:r>
              <a:rPr lang="en-GB" sz="2400"/>
              <a:t>Upper-CASE</a:t>
            </a:r>
          </a:p>
          <a:p>
            <a:pPr lvl="1"/>
            <a:r>
              <a:rPr lang="en-GB" sz="2000"/>
              <a:t>Tools to support the early process activities of requirements and design;</a:t>
            </a:r>
          </a:p>
          <a:p>
            <a:r>
              <a:rPr lang="en-GB" sz="2400"/>
              <a:t>Lower-CASE</a:t>
            </a:r>
          </a:p>
          <a:p>
            <a:pPr lvl="1"/>
            <a:r>
              <a:rPr lang="en-GB" sz="2000"/>
              <a:t>Tools to support later activities such as programming, debugging and testing.</a:t>
            </a:r>
          </a:p>
        </p:txBody>
      </p:sp>
    </p:spTree>
    <p:extLst>
      <p:ext uri="{BB962C8B-B14F-4D97-AF65-F5344CB8AC3E}">
        <p14:creationId xmlns:p14="http://schemas.microsoft.com/office/powerpoint/2010/main" val="290119165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6" name="Rectangle 4"/>
          <p:cNvSpPr>
            <a:spLocks noGrp="1" noChangeArrowheads="1"/>
          </p:cNvSpPr>
          <p:nvPr>
            <p:ph type="title"/>
          </p:nvPr>
        </p:nvSpPr>
        <p:spPr>
          <a:noFill/>
        </p:spPr>
        <p:txBody>
          <a:bodyPr anchor="ctr"/>
          <a:lstStyle/>
          <a:p>
            <a:r>
              <a:rPr lang="en-GB" sz="3200"/>
              <a:t>What are the attributes of good software?</a:t>
            </a:r>
            <a:endParaRPr lang="en-GB"/>
          </a:p>
        </p:txBody>
      </p:sp>
      <p:sp>
        <p:nvSpPr>
          <p:cNvPr id="79877" name="Rectangle 5"/>
          <p:cNvSpPr>
            <a:spLocks noGrp="1" noChangeArrowheads="1"/>
          </p:cNvSpPr>
          <p:nvPr>
            <p:ph type="body" idx="1"/>
          </p:nvPr>
        </p:nvSpPr>
        <p:spPr/>
        <p:txBody>
          <a:bodyPr>
            <a:normAutofit fontScale="92500" lnSpcReduction="20000"/>
          </a:bodyPr>
          <a:lstStyle/>
          <a:p>
            <a:pPr>
              <a:lnSpc>
                <a:spcPct val="90000"/>
              </a:lnSpc>
            </a:pPr>
            <a:r>
              <a:rPr lang="en-GB" sz="2400"/>
              <a:t>The software should deliver the required functionality and performance to the user and should be maintainable, dependable and acceptable.</a:t>
            </a:r>
          </a:p>
          <a:p>
            <a:pPr>
              <a:lnSpc>
                <a:spcPct val="90000"/>
              </a:lnSpc>
            </a:pPr>
            <a:r>
              <a:rPr lang="en-GB" sz="2400"/>
              <a:t>Maintainability</a:t>
            </a:r>
          </a:p>
          <a:p>
            <a:pPr lvl="1">
              <a:lnSpc>
                <a:spcPct val="90000"/>
              </a:lnSpc>
            </a:pPr>
            <a:r>
              <a:rPr lang="en-GB" sz="2000"/>
              <a:t>Software must evolve to meet changing needs;</a:t>
            </a:r>
          </a:p>
          <a:p>
            <a:pPr>
              <a:lnSpc>
                <a:spcPct val="90000"/>
              </a:lnSpc>
            </a:pPr>
            <a:r>
              <a:rPr lang="en-GB" sz="2400"/>
              <a:t>Dependability</a:t>
            </a:r>
          </a:p>
          <a:p>
            <a:pPr lvl="1">
              <a:lnSpc>
                <a:spcPct val="90000"/>
              </a:lnSpc>
            </a:pPr>
            <a:r>
              <a:rPr lang="en-GB" sz="2000"/>
              <a:t>Software must be trustworthy;</a:t>
            </a:r>
          </a:p>
          <a:p>
            <a:pPr>
              <a:lnSpc>
                <a:spcPct val="90000"/>
              </a:lnSpc>
            </a:pPr>
            <a:r>
              <a:rPr lang="en-GB" sz="2400"/>
              <a:t>Efficiency</a:t>
            </a:r>
          </a:p>
          <a:p>
            <a:pPr lvl="1">
              <a:lnSpc>
                <a:spcPct val="90000"/>
              </a:lnSpc>
            </a:pPr>
            <a:r>
              <a:rPr lang="en-GB" sz="2000"/>
              <a:t>Software should not make wasteful use of system resources;</a:t>
            </a:r>
          </a:p>
          <a:p>
            <a:pPr>
              <a:lnSpc>
                <a:spcPct val="90000"/>
              </a:lnSpc>
            </a:pPr>
            <a:r>
              <a:rPr lang="en-GB" sz="2400"/>
              <a:t>Acceptability</a:t>
            </a:r>
          </a:p>
          <a:p>
            <a:pPr lvl="1">
              <a:lnSpc>
                <a:spcPct val="90000"/>
              </a:lnSpc>
            </a:pPr>
            <a:r>
              <a:rPr lang="en-GB" sz="2000"/>
              <a:t>Software must accepted by the users for which it was designed. This means it must be understandable, usable and compatible with other systems.</a:t>
            </a:r>
          </a:p>
        </p:txBody>
      </p:sp>
    </p:spTree>
    <p:extLst>
      <p:ext uri="{BB962C8B-B14F-4D97-AF65-F5344CB8AC3E}">
        <p14:creationId xmlns:p14="http://schemas.microsoft.com/office/powerpoint/2010/main" val="323351726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8" name="Rectangle 4"/>
          <p:cNvSpPr>
            <a:spLocks noGrp="1" noChangeArrowheads="1"/>
          </p:cNvSpPr>
          <p:nvPr>
            <p:ph type="title"/>
          </p:nvPr>
        </p:nvSpPr>
        <p:spPr/>
        <p:txBody>
          <a:bodyPr/>
          <a:lstStyle/>
          <a:p>
            <a:r>
              <a:rPr lang="en-GB"/>
              <a:t>Objectives</a:t>
            </a:r>
          </a:p>
        </p:txBody>
      </p:sp>
      <p:sp>
        <p:nvSpPr>
          <p:cNvPr id="6149" name="Rectangle 5"/>
          <p:cNvSpPr>
            <a:spLocks noGrp="1" noChangeArrowheads="1"/>
          </p:cNvSpPr>
          <p:nvPr>
            <p:ph type="body" idx="1"/>
          </p:nvPr>
        </p:nvSpPr>
        <p:spPr/>
        <p:txBody>
          <a:bodyPr/>
          <a:lstStyle/>
          <a:p>
            <a:r>
              <a:rPr lang="en-GB"/>
              <a:t>To introduce software engineering and to explain its importance</a:t>
            </a:r>
          </a:p>
          <a:p>
            <a:r>
              <a:rPr lang="en-GB"/>
              <a:t>To set out the answers to key questions about software engineering</a:t>
            </a:r>
          </a:p>
        </p:txBody>
      </p:sp>
    </p:spTree>
    <p:extLst>
      <p:ext uri="{BB962C8B-B14F-4D97-AF65-F5344CB8AC3E}">
        <p14:creationId xmlns:p14="http://schemas.microsoft.com/office/powerpoint/2010/main" val="2465585820"/>
      </p:ext>
    </p:extLst>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6" name="Rectangle 4"/>
          <p:cNvSpPr>
            <a:spLocks noGrp="1" noChangeArrowheads="1"/>
          </p:cNvSpPr>
          <p:nvPr>
            <p:ph type="title"/>
          </p:nvPr>
        </p:nvSpPr>
        <p:spPr/>
        <p:txBody>
          <a:bodyPr/>
          <a:lstStyle/>
          <a:p>
            <a:r>
              <a:rPr lang="en-GB" sz="3200"/>
              <a:t>What are the key challenges facing software engineering?</a:t>
            </a:r>
            <a:endParaRPr lang="en-GB"/>
          </a:p>
        </p:txBody>
      </p:sp>
      <p:sp>
        <p:nvSpPr>
          <p:cNvPr id="69637" name="Rectangle 5"/>
          <p:cNvSpPr>
            <a:spLocks noGrp="1" noChangeArrowheads="1"/>
          </p:cNvSpPr>
          <p:nvPr>
            <p:ph type="body" idx="1"/>
          </p:nvPr>
        </p:nvSpPr>
        <p:spPr/>
        <p:txBody>
          <a:bodyPr>
            <a:normAutofit fontScale="92500"/>
          </a:bodyPr>
          <a:lstStyle/>
          <a:p>
            <a:r>
              <a:rPr lang="en-GB" sz="2400"/>
              <a:t>Heterogeneity, delivery and trust.</a:t>
            </a:r>
          </a:p>
          <a:p>
            <a:r>
              <a:rPr lang="en-GB" sz="2400"/>
              <a:t>Heterogeneity</a:t>
            </a:r>
          </a:p>
          <a:p>
            <a:pPr lvl="1"/>
            <a:r>
              <a:rPr lang="en-GB" sz="2000"/>
              <a:t>Developing techniques for building software that can cope with heterogeneous platforms and execution environments;</a:t>
            </a:r>
          </a:p>
          <a:p>
            <a:r>
              <a:rPr lang="en-GB" sz="2400"/>
              <a:t>Delivery</a:t>
            </a:r>
          </a:p>
          <a:p>
            <a:pPr lvl="1"/>
            <a:r>
              <a:rPr lang="en-GB" sz="2000"/>
              <a:t>Developing techniques that lead to faster delivery of software;</a:t>
            </a:r>
          </a:p>
          <a:p>
            <a:r>
              <a:rPr lang="en-GB" sz="2400"/>
              <a:t>Trust</a:t>
            </a:r>
          </a:p>
          <a:p>
            <a:pPr lvl="1"/>
            <a:r>
              <a:rPr lang="en-GB" sz="2000"/>
              <a:t>Developing techniques that demonstrate that software can be trusted by its users.</a:t>
            </a:r>
          </a:p>
        </p:txBody>
      </p:sp>
    </p:spTree>
    <p:extLst>
      <p:ext uri="{BB962C8B-B14F-4D97-AF65-F5344CB8AC3E}">
        <p14:creationId xmlns:p14="http://schemas.microsoft.com/office/powerpoint/2010/main" val="49172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8" name="Rectangle 4"/>
          <p:cNvSpPr>
            <a:spLocks noGrp="1" noChangeArrowheads="1"/>
          </p:cNvSpPr>
          <p:nvPr>
            <p:ph type="title"/>
          </p:nvPr>
        </p:nvSpPr>
        <p:spPr/>
        <p:txBody>
          <a:bodyPr/>
          <a:lstStyle/>
          <a:p>
            <a:r>
              <a:rPr lang="en-GB"/>
              <a:t>Key points</a:t>
            </a:r>
          </a:p>
        </p:txBody>
      </p:sp>
      <p:sp>
        <p:nvSpPr>
          <p:cNvPr id="41989" name="Rectangle 5"/>
          <p:cNvSpPr>
            <a:spLocks noGrp="1" noChangeArrowheads="1"/>
          </p:cNvSpPr>
          <p:nvPr>
            <p:ph type="body" idx="1"/>
          </p:nvPr>
        </p:nvSpPr>
        <p:spPr/>
        <p:txBody>
          <a:bodyPr>
            <a:normAutofit fontScale="92500" lnSpcReduction="20000"/>
          </a:bodyPr>
          <a:lstStyle/>
          <a:p>
            <a:pPr>
              <a:lnSpc>
                <a:spcPct val="90000"/>
              </a:lnSpc>
            </a:pPr>
            <a:r>
              <a:rPr lang="en-GB" sz="2400"/>
              <a:t>Software engineering is an engineering discipline that is concerned with all aspects of software production.</a:t>
            </a:r>
          </a:p>
          <a:p>
            <a:pPr>
              <a:lnSpc>
                <a:spcPct val="90000"/>
              </a:lnSpc>
            </a:pPr>
            <a:r>
              <a:rPr lang="en-GB" sz="2400"/>
              <a:t>Software products consist of developed programs and associated documentation. Essential product attributes are maintainability, dependability, efficiency and usability.</a:t>
            </a:r>
          </a:p>
          <a:p>
            <a:pPr>
              <a:lnSpc>
                <a:spcPct val="90000"/>
              </a:lnSpc>
            </a:pPr>
            <a:r>
              <a:rPr lang="en-GB" sz="2400"/>
              <a:t>The software process consists of activities that are involved in developing software products. Basic activities are software specification, development, validation and evolution.</a:t>
            </a:r>
          </a:p>
          <a:p>
            <a:pPr>
              <a:lnSpc>
                <a:spcPct val="90000"/>
              </a:lnSpc>
            </a:pPr>
            <a:r>
              <a:rPr lang="en-GB" sz="2400"/>
              <a:t>Methods are organised ways of producing software. They include suggestions for the process to be followed, the notations to be used, rules governing the system descriptions which are produced and design guidelines.</a:t>
            </a:r>
          </a:p>
        </p:txBody>
      </p:sp>
    </p:spTree>
    <p:extLst>
      <p:ext uri="{BB962C8B-B14F-4D97-AF65-F5344CB8AC3E}">
        <p14:creationId xmlns:p14="http://schemas.microsoft.com/office/powerpoint/2010/main" val="1400376553"/>
      </p:ext>
    </p:extLst>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6" name="Rectangle 4"/>
          <p:cNvSpPr>
            <a:spLocks noGrp="1" noChangeArrowheads="1"/>
          </p:cNvSpPr>
          <p:nvPr>
            <p:ph type="title"/>
          </p:nvPr>
        </p:nvSpPr>
        <p:spPr/>
        <p:txBody>
          <a:bodyPr/>
          <a:lstStyle/>
          <a:p>
            <a:r>
              <a:rPr lang="en-GB"/>
              <a:t>Software engineering</a:t>
            </a:r>
          </a:p>
        </p:txBody>
      </p:sp>
      <p:sp>
        <p:nvSpPr>
          <p:cNvPr id="64517" name="Rectangle 5"/>
          <p:cNvSpPr>
            <a:spLocks noGrp="1" noChangeArrowheads="1"/>
          </p:cNvSpPr>
          <p:nvPr>
            <p:ph type="body" idx="1"/>
          </p:nvPr>
        </p:nvSpPr>
        <p:spPr/>
        <p:txBody>
          <a:bodyPr/>
          <a:lstStyle/>
          <a:p>
            <a:pPr>
              <a:lnSpc>
                <a:spcPct val="90000"/>
              </a:lnSpc>
            </a:pPr>
            <a:r>
              <a:rPr lang="en-GB"/>
              <a:t>The economies of ALL developed nations are </a:t>
            </a:r>
            <a:br>
              <a:rPr lang="en-GB"/>
            </a:br>
            <a:r>
              <a:rPr lang="en-GB"/>
              <a:t>dependent on software.</a:t>
            </a:r>
          </a:p>
          <a:p>
            <a:pPr>
              <a:lnSpc>
                <a:spcPct val="90000"/>
              </a:lnSpc>
            </a:pPr>
            <a:r>
              <a:rPr lang="en-GB"/>
              <a:t>More and more systems are software controlled</a:t>
            </a:r>
          </a:p>
          <a:p>
            <a:pPr>
              <a:lnSpc>
                <a:spcPct val="90000"/>
              </a:lnSpc>
            </a:pPr>
            <a:r>
              <a:rPr lang="en-GB"/>
              <a:t>Software engineering is concerned with theories, methods and tools for professional software development.</a:t>
            </a:r>
          </a:p>
          <a:p>
            <a:pPr>
              <a:lnSpc>
                <a:spcPct val="90000"/>
              </a:lnSpc>
            </a:pPr>
            <a:r>
              <a:rPr lang="en-GB"/>
              <a:t>Expenditure on software represents a </a:t>
            </a:r>
            <a:br>
              <a:rPr lang="en-GB"/>
            </a:br>
            <a:r>
              <a:rPr lang="en-GB"/>
              <a:t>significant fraction of GNP in all developed countries.</a:t>
            </a:r>
          </a:p>
        </p:txBody>
      </p:sp>
    </p:spTree>
    <p:extLst>
      <p:ext uri="{BB962C8B-B14F-4D97-AF65-F5344CB8AC3E}">
        <p14:creationId xmlns:p14="http://schemas.microsoft.com/office/powerpoint/2010/main" val="600200388"/>
      </p:ext>
    </p:extLst>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4" name="Rectangle 4"/>
          <p:cNvSpPr>
            <a:spLocks noGrp="1" noChangeArrowheads="1"/>
          </p:cNvSpPr>
          <p:nvPr>
            <p:ph type="title"/>
          </p:nvPr>
        </p:nvSpPr>
        <p:spPr/>
        <p:txBody>
          <a:bodyPr/>
          <a:lstStyle/>
          <a:p>
            <a:r>
              <a:rPr lang="en-GB"/>
              <a:t>Software costs</a:t>
            </a:r>
          </a:p>
        </p:txBody>
      </p:sp>
      <p:sp>
        <p:nvSpPr>
          <p:cNvPr id="66565" name="Rectangle 5"/>
          <p:cNvSpPr>
            <a:spLocks noGrp="1" noChangeArrowheads="1"/>
          </p:cNvSpPr>
          <p:nvPr>
            <p:ph type="body" idx="1"/>
          </p:nvPr>
        </p:nvSpPr>
        <p:spPr/>
        <p:txBody>
          <a:bodyPr/>
          <a:lstStyle/>
          <a:p>
            <a:r>
              <a:rPr lang="en-GB"/>
              <a:t>Software costs often dominate computer system costs. The costs of software on a PC are often greater than the hardware cost.</a:t>
            </a:r>
          </a:p>
          <a:p>
            <a:r>
              <a:rPr lang="en-GB"/>
              <a:t>Software costs more to maintain than it does to develop. For systems with a long life, maintenance costs may be several times development costs.</a:t>
            </a:r>
          </a:p>
          <a:p>
            <a:r>
              <a:rPr lang="en-GB"/>
              <a:t>Software engineering is concerned with cost-effective software development.</a:t>
            </a:r>
          </a:p>
        </p:txBody>
      </p:sp>
    </p:spTree>
    <p:extLst>
      <p:ext uri="{BB962C8B-B14F-4D97-AF65-F5344CB8AC3E}">
        <p14:creationId xmlns:p14="http://schemas.microsoft.com/office/powerpoint/2010/main" val="2592326347"/>
      </p:ext>
    </p:extLst>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2" name="Rectangle 4"/>
          <p:cNvSpPr>
            <a:spLocks noGrp="1" noChangeArrowheads="1"/>
          </p:cNvSpPr>
          <p:nvPr>
            <p:ph type="title"/>
          </p:nvPr>
        </p:nvSpPr>
        <p:spPr/>
        <p:txBody>
          <a:bodyPr/>
          <a:lstStyle/>
          <a:p>
            <a:r>
              <a:rPr lang="en-GB"/>
              <a:t>FAQs about software engineering</a:t>
            </a:r>
          </a:p>
        </p:txBody>
      </p:sp>
      <p:sp>
        <p:nvSpPr>
          <p:cNvPr id="63493" name="Rectangle 5"/>
          <p:cNvSpPr>
            <a:spLocks noGrp="1" noChangeArrowheads="1"/>
          </p:cNvSpPr>
          <p:nvPr>
            <p:ph type="body" idx="1"/>
          </p:nvPr>
        </p:nvSpPr>
        <p:spPr/>
        <p:txBody>
          <a:bodyPr>
            <a:normAutofit lnSpcReduction="10000"/>
          </a:bodyPr>
          <a:lstStyle/>
          <a:p>
            <a:r>
              <a:rPr lang="en-GB"/>
              <a:t>What is software?</a:t>
            </a:r>
          </a:p>
          <a:p>
            <a:r>
              <a:rPr lang="en-GB"/>
              <a:t>What is software engineering?</a:t>
            </a:r>
          </a:p>
          <a:p>
            <a:r>
              <a:rPr lang="en-GB"/>
              <a:t>Why is software engineering important?</a:t>
            </a:r>
          </a:p>
          <a:p>
            <a:r>
              <a:rPr lang="en-GB"/>
              <a:t>What is the difference between software engineering and computer science?</a:t>
            </a:r>
          </a:p>
          <a:p>
            <a:r>
              <a:rPr lang="en-GB"/>
              <a:t>What is system engineering?</a:t>
            </a:r>
          </a:p>
          <a:p>
            <a:r>
              <a:rPr lang="en-GB"/>
              <a:t>What is a software process?</a:t>
            </a:r>
          </a:p>
          <a:p>
            <a:r>
              <a:rPr lang="en-GB"/>
              <a:t>What is a software process model?</a:t>
            </a:r>
          </a:p>
        </p:txBody>
      </p:sp>
    </p:spTree>
    <p:extLst>
      <p:ext uri="{BB962C8B-B14F-4D97-AF65-F5344CB8AC3E}">
        <p14:creationId xmlns:p14="http://schemas.microsoft.com/office/powerpoint/2010/main" val="146272219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2" name="Rectangle 4"/>
          <p:cNvSpPr>
            <a:spLocks noGrp="1" noChangeArrowheads="1"/>
          </p:cNvSpPr>
          <p:nvPr>
            <p:ph type="title"/>
          </p:nvPr>
        </p:nvSpPr>
        <p:spPr/>
        <p:txBody>
          <a:bodyPr/>
          <a:lstStyle/>
          <a:p>
            <a:r>
              <a:rPr lang="en-GB"/>
              <a:t>FAQs about software engineering</a:t>
            </a:r>
          </a:p>
        </p:txBody>
      </p:sp>
      <p:sp>
        <p:nvSpPr>
          <p:cNvPr id="68613" name="Rectangle 5"/>
          <p:cNvSpPr>
            <a:spLocks noGrp="1" noChangeArrowheads="1"/>
          </p:cNvSpPr>
          <p:nvPr>
            <p:ph type="body" idx="1"/>
          </p:nvPr>
        </p:nvSpPr>
        <p:spPr/>
        <p:txBody>
          <a:bodyPr/>
          <a:lstStyle/>
          <a:p>
            <a:r>
              <a:rPr lang="en-GB"/>
              <a:t>What are the costs of software engineering?</a:t>
            </a:r>
          </a:p>
          <a:p>
            <a:r>
              <a:rPr lang="en-GB"/>
              <a:t>What are software engineering methods?</a:t>
            </a:r>
          </a:p>
          <a:p>
            <a:r>
              <a:rPr lang="en-GB"/>
              <a:t>What is CASE (Computer-Aided Software Engineering)</a:t>
            </a:r>
          </a:p>
          <a:p>
            <a:r>
              <a:rPr lang="en-GB"/>
              <a:t>What are the attributes of good software?</a:t>
            </a:r>
          </a:p>
          <a:p>
            <a:r>
              <a:rPr lang="en-GB"/>
              <a:t>What are the key challenges facing software engineering?</a:t>
            </a:r>
          </a:p>
        </p:txBody>
      </p:sp>
    </p:spTree>
    <p:extLst>
      <p:ext uri="{BB962C8B-B14F-4D97-AF65-F5344CB8AC3E}">
        <p14:creationId xmlns:p14="http://schemas.microsoft.com/office/powerpoint/2010/main" val="40340919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60" name="Rectangle 4"/>
          <p:cNvSpPr>
            <a:spLocks noGrp="1" noChangeArrowheads="1"/>
          </p:cNvSpPr>
          <p:nvPr>
            <p:ph type="title"/>
          </p:nvPr>
        </p:nvSpPr>
        <p:spPr/>
        <p:txBody>
          <a:bodyPr/>
          <a:lstStyle/>
          <a:p>
            <a:r>
              <a:rPr lang="en-GB"/>
              <a:t>What is software?</a:t>
            </a:r>
          </a:p>
        </p:txBody>
      </p:sp>
      <p:sp>
        <p:nvSpPr>
          <p:cNvPr id="70661" name="Rectangle 5"/>
          <p:cNvSpPr>
            <a:spLocks noGrp="1" noChangeArrowheads="1"/>
          </p:cNvSpPr>
          <p:nvPr>
            <p:ph type="body" idx="1"/>
          </p:nvPr>
        </p:nvSpPr>
        <p:spPr/>
        <p:txBody>
          <a:bodyPr>
            <a:normAutofit fontScale="92500" lnSpcReduction="20000"/>
          </a:bodyPr>
          <a:lstStyle/>
          <a:p>
            <a:pPr>
              <a:lnSpc>
                <a:spcPct val="90000"/>
              </a:lnSpc>
            </a:pPr>
            <a:r>
              <a:rPr lang="en-GB" sz="2400"/>
              <a:t>Computer programs and associated documentation such as requirements, design models and user manuals.</a:t>
            </a:r>
          </a:p>
          <a:p>
            <a:pPr>
              <a:lnSpc>
                <a:spcPct val="90000"/>
              </a:lnSpc>
            </a:pPr>
            <a:r>
              <a:rPr lang="en-GB" sz="2400"/>
              <a:t>Software products may be developed for a particular customer or may be developed for a general market.</a:t>
            </a:r>
          </a:p>
          <a:p>
            <a:pPr>
              <a:lnSpc>
                <a:spcPct val="90000"/>
              </a:lnSpc>
            </a:pPr>
            <a:r>
              <a:rPr lang="en-GB" sz="2400"/>
              <a:t>Software products may be</a:t>
            </a:r>
          </a:p>
          <a:p>
            <a:pPr lvl="1">
              <a:lnSpc>
                <a:spcPct val="90000"/>
              </a:lnSpc>
            </a:pPr>
            <a:r>
              <a:rPr lang="en-GB" sz="2000"/>
              <a:t>Generic - developed to be sold to a range of different customers e.g. PC software such as Excel or Word.</a:t>
            </a:r>
          </a:p>
          <a:p>
            <a:pPr lvl="1">
              <a:lnSpc>
                <a:spcPct val="90000"/>
              </a:lnSpc>
            </a:pPr>
            <a:r>
              <a:rPr lang="en-GB" sz="2000"/>
              <a:t>Bespoke (custom) - developed for a single customer according to their specification.</a:t>
            </a:r>
          </a:p>
          <a:p>
            <a:pPr>
              <a:lnSpc>
                <a:spcPct val="90000"/>
              </a:lnSpc>
            </a:pPr>
            <a:r>
              <a:rPr lang="en-GB" sz="2400"/>
              <a:t>New software can be created by developing new programs, configuring generic software systems or reusing existing software.</a:t>
            </a:r>
          </a:p>
        </p:txBody>
      </p:sp>
    </p:spTree>
    <p:extLst>
      <p:ext uri="{BB962C8B-B14F-4D97-AF65-F5344CB8AC3E}">
        <p14:creationId xmlns:p14="http://schemas.microsoft.com/office/powerpoint/2010/main" val="67562721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4" name="Rectangle 4"/>
          <p:cNvSpPr>
            <a:spLocks noGrp="1" noChangeArrowheads="1"/>
          </p:cNvSpPr>
          <p:nvPr>
            <p:ph type="title"/>
          </p:nvPr>
        </p:nvSpPr>
        <p:spPr/>
        <p:txBody>
          <a:bodyPr/>
          <a:lstStyle/>
          <a:p>
            <a:r>
              <a:rPr lang="en-GB"/>
              <a:t>What is software engineering?</a:t>
            </a:r>
          </a:p>
        </p:txBody>
      </p:sp>
      <p:sp>
        <p:nvSpPr>
          <p:cNvPr id="71685" name="Rectangle 5"/>
          <p:cNvSpPr>
            <a:spLocks noGrp="1" noChangeArrowheads="1"/>
          </p:cNvSpPr>
          <p:nvPr>
            <p:ph type="body" idx="1"/>
          </p:nvPr>
        </p:nvSpPr>
        <p:spPr/>
        <p:txBody>
          <a:bodyPr/>
          <a:lstStyle/>
          <a:p>
            <a:r>
              <a:rPr lang="en-GB"/>
              <a:t>Software engineering is an engineering discipline that is concerned with all aspects of software production.</a:t>
            </a:r>
          </a:p>
          <a:p>
            <a:r>
              <a:rPr lang="en-GB"/>
              <a:t>Software engineers should adopt a systematic and organised approach to their work and use appropriate tools and techniques depending on the problem to be solved, the development constraints and the resources available.</a:t>
            </a:r>
          </a:p>
        </p:txBody>
      </p:sp>
    </p:spTree>
    <p:extLst>
      <p:ext uri="{BB962C8B-B14F-4D97-AF65-F5344CB8AC3E}">
        <p14:creationId xmlns:p14="http://schemas.microsoft.com/office/powerpoint/2010/main" val="138573781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Rectangle 2"/>
          <p:cNvSpPr>
            <a:spLocks noGrp="1" noChangeArrowheads="1"/>
          </p:cNvSpPr>
          <p:nvPr>
            <p:ph type="title"/>
          </p:nvPr>
        </p:nvSpPr>
        <p:spPr/>
        <p:txBody>
          <a:bodyPr/>
          <a:lstStyle/>
          <a:p>
            <a:r>
              <a:rPr lang="en-US" sz="3600"/>
              <a:t>Why is software engineering important?</a:t>
            </a:r>
            <a:endParaRPr lang="en-US"/>
          </a:p>
        </p:txBody>
      </p:sp>
      <p:sp>
        <p:nvSpPr>
          <p:cNvPr id="114691" name="Rectangle 3"/>
          <p:cNvSpPr>
            <a:spLocks noGrp="1" noChangeArrowheads="1"/>
          </p:cNvSpPr>
          <p:nvPr>
            <p:ph type="body" idx="1"/>
          </p:nvPr>
        </p:nvSpPr>
        <p:spPr/>
        <p:txBody>
          <a:bodyPr/>
          <a:lstStyle/>
          <a:p>
            <a:r>
              <a:rPr lang="en-US"/>
              <a:t>Software must be reliable, secure, usable and maintainable. Software engineering explicitly focuses on delivering software with these attributes and, unlike programming, is not just concerned with the functionality or features of a system.</a:t>
            </a:r>
          </a:p>
          <a:p>
            <a:r>
              <a:rPr lang="en-US"/>
              <a:t>Software engineering is particularly important for systems which people and businesses depend on and which are used for many years.</a:t>
            </a:r>
          </a:p>
        </p:txBody>
      </p:sp>
    </p:spTree>
    <p:extLst>
      <p:ext uri="{BB962C8B-B14F-4D97-AF65-F5344CB8AC3E}">
        <p14:creationId xmlns:p14="http://schemas.microsoft.com/office/powerpoint/2010/main" val="3639148564"/>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Waveform">
  <a:themeElements>
    <a:clrScheme name="Waveform">
      <a:dk1>
        <a:sysClr val="windowText" lastClr="000000"/>
      </a:dk1>
      <a:lt1>
        <a:sysClr val="window" lastClr="FFFFFF"/>
      </a:lt1>
      <a:dk2>
        <a:srgbClr val="073E87"/>
      </a:dk2>
      <a:lt2>
        <a:srgbClr val="C6E7FC"/>
      </a:lt2>
      <a:accent1>
        <a:srgbClr val="31B6FD"/>
      </a:accent1>
      <a:accent2>
        <a:srgbClr val="4584D3"/>
      </a:accent2>
      <a:accent3>
        <a:srgbClr val="5BD078"/>
      </a:accent3>
      <a:accent4>
        <a:srgbClr val="A5D028"/>
      </a:accent4>
      <a:accent5>
        <a:srgbClr val="F5C040"/>
      </a:accent5>
      <a:accent6>
        <a:srgbClr val="05E0DB"/>
      </a:accent6>
      <a:hlink>
        <a:srgbClr val="0080FF"/>
      </a:hlink>
      <a:folHlink>
        <a:srgbClr val="5EAEFF"/>
      </a:folHlink>
    </a:clrScheme>
    <a:fontScheme name="Waveform">
      <a:majorFont>
        <a:latin typeface="Candara"/>
        <a:ea typeface=""/>
        <a:cs typeface=""/>
        <a:font script="Jpan" typeface="HGP明朝E"/>
        <a:font script="Hang" typeface="HY그래픽M"/>
        <a:font script="Hans" typeface="华文新魏"/>
        <a:font script="Hant" typeface="標楷體"/>
        <a:font script="Arab" typeface="Arial"/>
        <a:font script="Hebr" typeface="Arial"/>
        <a:font script="Thai" typeface="Kodchiang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ndara"/>
        <a:ea typeface=""/>
        <a:cs typeface=""/>
        <a:font script="Jpan" typeface="HGP明朝E"/>
        <a:font script="Hang" typeface="HY그래픽M"/>
        <a:font script="Hans" typeface="华文楷体"/>
        <a:font script="Hant" typeface="標楷體"/>
        <a:font script="Arab" typeface="Arial"/>
        <a:font script="Hebr" typeface="Arial"/>
        <a:font script="Thai" typeface="Kodchiang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Waveform">
      <a:fillStyleLst>
        <a:solidFill>
          <a:schemeClr val="phClr"/>
        </a:solidFill>
        <a:gradFill rotWithShape="1">
          <a:gsLst>
            <a:gs pos="0">
              <a:schemeClr val="phClr">
                <a:tint val="0"/>
              </a:schemeClr>
            </a:gs>
            <a:gs pos="44000">
              <a:schemeClr val="phClr">
                <a:tint val="60000"/>
                <a:satMod val="120000"/>
              </a:schemeClr>
            </a:gs>
            <a:gs pos="100000">
              <a:schemeClr val="phClr">
                <a:tint val="90000"/>
                <a:alpha val="100000"/>
                <a:lumMod val="90000"/>
              </a:schemeClr>
            </a:gs>
          </a:gsLst>
          <a:lin ang="5400000" scaled="0"/>
        </a:gradFill>
        <a:gradFill rotWithShape="1">
          <a:gsLst>
            <a:gs pos="0">
              <a:schemeClr val="phClr">
                <a:tint val="96000"/>
                <a:satMod val="120000"/>
                <a:lumMod val="120000"/>
              </a:schemeClr>
            </a:gs>
            <a:gs pos="100000">
              <a:schemeClr val="phClr">
                <a:shade val="89000"/>
                <a:lumMod val="90000"/>
              </a:schemeClr>
            </a:gs>
          </a:gsLst>
          <a:lin ang="5400000" scaled="0"/>
        </a:gradFill>
      </a:fillStyleLst>
      <a:lnStyleLst>
        <a:ln w="9525" cap="flat" cmpd="sng" algn="ctr">
          <a:solidFill>
            <a:schemeClr val="phClr"/>
          </a:solidFill>
          <a:prstDash val="solid"/>
        </a:ln>
        <a:ln w="15875" cap="flat" cmpd="sng" algn="ctr">
          <a:solidFill>
            <a:schemeClr val="phClr">
              <a:shade val="75000"/>
              <a:lumMod val="80000"/>
            </a:schemeClr>
          </a:solidFill>
          <a:prstDash val="solid"/>
        </a:ln>
        <a:ln w="25400" cap="flat" cmpd="sng" algn="ctr">
          <a:solidFill>
            <a:schemeClr val="phClr"/>
          </a:solidFill>
          <a:prstDash val="solid"/>
        </a:ln>
      </a:lnStyleLst>
      <a:effectStyleLst>
        <a:effectStyle>
          <a:effectLst/>
        </a:effectStyle>
        <a:effectStyle>
          <a:effectLst>
            <a:outerShdw blurRad="50800" dist="25400" dir="5400000" rotWithShape="0">
              <a:srgbClr val="000000">
                <a:alpha val="38000"/>
              </a:srgbClr>
            </a:outerShdw>
          </a:effectLst>
          <a:scene3d>
            <a:camera prst="orthographicFront">
              <a:rot lat="0" lon="0" rev="0"/>
            </a:camera>
            <a:lightRig rig="flat" dir="tl">
              <a:rot lat="0" lon="0" rev="6360000"/>
            </a:lightRig>
          </a:scene3d>
          <a:sp3d prstMaterial="flat">
            <a:bevelT w="12700" h="12700"/>
          </a:sp3d>
        </a:effectStyle>
        <a:effectStyle>
          <a:effectLst>
            <a:outerShdw blurRad="50800" dist="25400" dir="5400000" rotWithShape="0">
              <a:srgbClr val="000000">
                <a:alpha val="38000"/>
              </a:srgbClr>
            </a:outerShdw>
          </a:effectLst>
          <a:scene3d>
            <a:camera prst="orthographicFront">
              <a:rot lat="0" lon="0" rev="0"/>
            </a:camera>
            <a:lightRig rig="flat" dir="tl">
              <a:rot lat="0" lon="0" rev="6360000"/>
            </a:lightRig>
          </a:scene3d>
          <a:sp3d contourW="19050" prstMaterial="flat">
            <a:bevelT w="63500" h="63500"/>
            <a:contourClr>
              <a:schemeClr val="phClr">
                <a:shade val="25000"/>
                <a:satMod val="180000"/>
              </a:schemeClr>
            </a:contourClr>
          </a:sp3d>
        </a:effectStyle>
      </a:effectStyleLst>
      <a:bgFillStyleLst>
        <a:solidFill>
          <a:schemeClr val="phClr"/>
        </a:solidFill>
        <a:gradFill rotWithShape="1">
          <a:gsLst>
            <a:gs pos="40000">
              <a:schemeClr val="phClr">
                <a:tint val="94000"/>
                <a:shade val="94000"/>
                <a:alpha val="100000"/>
                <a:satMod val="114000"/>
                <a:lumMod val="114000"/>
              </a:schemeClr>
            </a:gs>
            <a:gs pos="74000">
              <a:schemeClr val="phClr">
                <a:tint val="94000"/>
                <a:shade val="94000"/>
                <a:satMod val="128000"/>
                <a:lumMod val="100000"/>
              </a:schemeClr>
            </a:gs>
            <a:gs pos="100000">
              <a:schemeClr val="phClr">
                <a:tint val="98000"/>
                <a:shade val="100000"/>
                <a:hueMod val="98000"/>
                <a:satMod val="100000"/>
                <a:lumMod val="74000"/>
              </a:schemeClr>
            </a:gs>
          </a:gsLst>
          <a:path path="circle">
            <a:fillToRect l="20000" t="-40000" r="20000" b="140000"/>
          </a:path>
        </a:gradFill>
        <a:blipFill rotWithShape="1">
          <a:blip xmlns:r="http://schemas.openxmlformats.org/officeDocument/2006/relationships" r:embed="rId1">
            <a:duotone>
              <a:schemeClr val="phClr">
                <a:tint val="96000"/>
                <a:satMod val="130000"/>
                <a:lumMod val="50000"/>
              </a:schemeClr>
              <a:schemeClr val="phClr">
                <a:tint val="96000"/>
                <a:satMod val="114000"/>
                <a:lumMod val="114000"/>
              </a:schemeClr>
            </a:duotone>
          </a:blip>
          <a:stretch/>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Waveform</Template>
  <TotalTime>2</TotalTime>
  <Words>1044</Words>
  <Application>Microsoft Office PowerPoint</Application>
  <PresentationFormat>On-screen Show (4:3)</PresentationFormat>
  <Paragraphs>111</Paragraphs>
  <Slides>21</Slides>
  <Notes>3</Notes>
  <HiddenSlides>0</HiddenSlides>
  <MMClips>0</MMClips>
  <ScaleCrop>false</ScaleCrop>
  <HeadingPairs>
    <vt:vector size="4" baseType="variant">
      <vt:variant>
        <vt:lpstr>Theme</vt:lpstr>
      </vt:variant>
      <vt:variant>
        <vt:i4>1</vt:i4>
      </vt:variant>
      <vt:variant>
        <vt:lpstr>Slide Titles</vt:lpstr>
      </vt:variant>
      <vt:variant>
        <vt:i4>21</vt:i4>
      </vt:variant>
    </vt:vector>
  </HeadingPairs>
  <TitlesOfParts>
    <vt:vector size="22" baseType="lpstr">
      <vt:lpstr>Waveform</vt:lpstr>
      <vt:lpstr>System and Software Engineering</vt:lpstr>
      <vt:lpstr>Objectives</vt:lpstr>
      <vt:lpstr>Software engineering</vt:lpstr>
      <vt:lpstr>Software costs</vt:lpstr>
      <vt:lpstr>FAQs about software engineering</vt:lpstr>
      <vt:lpstr>FAQs about software engineering</vt:lpstr>
      <vt:lpstr>What is software?</vt:lpstr>
      <vt:lpstr>What is software engineering?</vt:lpstr>
      <vt:lpstr>Why is software engineering important?</vt:lpstr>
      <vt:lpstr>What is the difference between software engineering and computer science?</vt:lpstr>
      <vt:lpstr>What is system engineering?</vt:lpstr>
      <vt:lpstr>What is a software process?</vt:lpstr>
      <vt:lpstr>What is a software process model?</vt:lpstr>
      <vt:lpstr>What are the costs of software engineering?</vt:lpstr>
      <vt:lpstr>Activity cost distribution</vt:lpstr>
      <vt:lpstr>Product development costs</vt:lpstr>
      <vt:lpstr>What are software engineering methods?</vt:lpstr>
      <vt:lpstr>What is CASE (Computer-Aided Software Engineering)</vt:lpstr>
      <vt:lpstr>What are the attributes of good software?</vt:lpstr>
      <vt:lpstr>What are the key challenges facing software engineering?</vt:lpstr>
      <vt:lpstr>Key points</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System and Software Engineering</dc:title>
  <dc:creator>USER</dc:creator>
  <cp:lastModifiedBy>USER</cp:lastModifiedBy>
  <cp:revision>1</cp:revision>
  <dcterms:created xsi:type="dcterms:W3CDTF">2011-12-04T07:53:31Z</dcterms:created>
  <dcterms:modified xsi:type="dcterms:W3CDTF">2011-12-04T07:55:54Z</dcterms:modified>
</cp:coreProperties>
</file>