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System </a:t>
            </a:r>
            <a:r>
              <a:rPr lang="en-GB" dirty="0" err="1"/>
              <a:t>modeling</a:t>
            </a:r>
            <a:r>
              <a:rPr lang="en-GB" dirty="0"/>
              <a:t> 1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Lab 8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221328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Equipment procurement process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304800" y="1524000"/>
            <a:ext cx="8458200" cy="49530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00200"/>
            <a:ext cx="6705600" cy="471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005929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Behavioural models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Behavioural models are used to describe the overall behaviour of a system.</a:t>
            </a:r>
          </a:p>
          <a:p>
            <a:pPr>
              <a:lnSpc>
                <a:spcPct val="90000"/>
              </a:lnSpc>
            </a:pPr>
            <a:r>
              <a:rPr lang="en-GB"/>
              <a:t>Two types of behavioural model are:</a:t>
            </a:r>
          </a:p>
          <a:p>
            <a:pPr lvl="1">
              <a:lnSpc>
                <a:spcPct val="90000"/>
              </a:lnSpc>
            </a:pPr>
            <a:r>
              <a:rPr lang="en-GB"/>
              <a:t>Data processing models that show how data is processed as it moves through the system;</a:t>
            </a:r>
          </a:p>
          <a:p>
            <a:pPr lvl="1">
              <a:lnSpc>
                <a:spcPct val="90000"/>
              </a:lnSpc>
            </a:pPr>
            <a:r>
              <a:rPr lang="en-GB"/>
              <a:t>State machine models that show the systems response to events.</a:t>
            </a:r>
          </a:p>
          <a:p>
            <a:pPr>
              <a:lnSpc>
                <a:spcPct val="90000"/>
              </a:lnSpc>
            </a:pPr>
            <a:r>
              <a:rPr lang="en-GB"/>
              <a:t>These models show different perspectives so both of them are required to describe the system’s behaviour.</a:t>
            </a:r>
          </a:p>
        </p:txBody>
      </p:sp>
    </p:spTree>
    <p:extLst>
      <p:ext uri="{BB962C8B-B14F-4D97-AF65-F5344CB8AC3E}">
        <p14:creationId xmlns:p14="http://schemas.microsoft.com/office/powerpoint/2010/main" val="21383704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Data-processing models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/>
              <a:t>Data flow diagrams (DFDs) may be used to model the system’s data processing.</a:t>
            </a:r>
          </a:p>
          <a:p>
            <a:pPr>
              <a:lnSpc>
                <a:spcPct val="90000"/>
              </a:lnSpc>
            </a:pPr>
            <a:r>
              <a:rPr lang="en-GB"/>
              <a:t>These show the processing steps as data flows through a system.</a:t>
            </a:r>
          </a:p>
          <a:p>
            <a:pPr>
              <a:lnSpc>
                <a:spcPct val="90000"/>
              </a:lnSpc>
            </a:pPr>
            <a:r>
              <a:rPr lang="en-GB"/>
              <a:t>DFDs are an intrinsic part of many analysis methods.</a:t>
            </a:r>
          </a:p>
          <a:p>
            <a:pPr>
              <a:lnSpc>
                <a:spcPct val="90000"/>
              </a:lnSpc>
            </a:pPr>
            <a:r>
              <a:rPr lang="en-GB"/>
              <a:t>Simple and intuitive notation that customers can understand.</a:t>
            </a:r>
          </a:p>
          <a:p>
            <a:pPr>
              <a:lnSpc>
                <a:spcPct val="90000"/>
              </a:lnSpc>
            </a:pPr>
            <a:r>
              <a:rPr lang="en-GB"/>
              <a:t>Show end-to-end processing of data.</a:t>
            </a:r>
          </a:p>
        </p:txBody>
      </p:sp>
    </p:spTree>
    <p:extLst>
      <p:ext uri="{BB962C8B-B14F-4D97-AF65-F5344CB8AC3E}">
        <p14:creationId xmlns:p14="http://schemas.microsoft.com/office/powerpoint/2010/main" val="7499552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Order processing DFD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381000" y="1905000"/>
            <a:ext cx="8458200" cy="41148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438400"/>
            <a:ext cx="7620000" cy="309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486884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Data flow diagrams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DFDs model the system from a functional perspective.</a:t>
            </a:r>
          </a:p>
          <a:p>
            <a:r>
              <a:rPr lang="en-GB"/>
              <a:t>Tracking and documenting how the data associated with a process is helpful to develop an overall understanding of the system.</a:t>
            </a:r>
          </a:p>
          <a:p>
            <a:r>
              <a:rPr lang="en-GB"/>
              <a:t>Data flow diagrams may also be used in showing the data exchange between a system and other systems in its environment.</a:t>
            </a:r>
          </a:p>
        </p:txBody>
      </p:sp>
    </p:spTree>
    <p:extLst>
      <p:ext uri="{BB962C8B-B14F-4D97-AF65-F5344CB8AC3E}">
        <p14:creationId xmlns:p14="http://schemas.microsoft.com/office/powerpoint/2010/main" val="42247852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Insulin pump DFD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04800" y="16764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286000"/>
            <a:ext cx="7086600" cy="311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4556505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UML diagrams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 model workflow or data-flow, you can use UML 2 activity diagrams.</a:t>
            </a:r>
          </a:p>
          <a:p>
            <a:r>
              <a:rPr lang="en-US"/>
              <a:t>These provide a richer notation that that used here so translation is simple</a:t>
            </a:r>
          </a:p>
          <a:p>
            <a:r>
              <a:rPr lang="en-US"/>
              <a:t>UML state machine diagrams may be used to model how events are processed by a system </a:t>
            </a:r>
          </a:p>
        </p:txBody>
      </p:sp>
    </p:spTree>
    <p:extLst>
      <p:ext uri="{BB962C8B-B14F-4D97-AF65-F5344CB8AC3E}">
        <p14:creationId xmlns:p14="http://schemas.microsoft.com/office/powerpoint/2010/main" val="18489481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State machine models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GB" sz="2400"/>
              <a:t>These model the behaviour of the system in response to external and internal events.</a:t>
            </a:r>
          </a:p>
          <a:p>
            <a:r>
              <a:rPr lang="en-GB" sz="2400"/>
              <a:t>They show the system’s responses to stimuli so are often used for modelling real-time systems.</a:t>
            </a:r>
          </a:p>
          <a:p>
            <a:r>
              <a:rPr lang="en-GB" sz="2400"/>
              <a:t>State machine models show system states as nodes and events as arcs between these nodes. When an event occurs, the system moves from one state to another.</a:t>
            </a:r>
          </a:p>
          <a:p>
            <a:r>
              <a:rPr lang="en-GB" sz="2400"/>
              <a:t>Statecharts are an integral part of the UML and are used to represent state machine models.</a:t>
            </a:r>
          </a:p>
        </p:txBody>
      </p:sp>
    </p:spTree>
    <p:extLst>
      <p:ext uri="{BB962C8B-B14F-4D97-AF65-F5344CB8AC3E}">
        <p14:creationId xmlns:p14="http://schemas.microsoft.com/office/powerpoint/2010/main" val="14147586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Statecharts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Allow the decomposition of a model into sub-models (see following slide).</a:t>
            </a:r>
          </a:p>
          <a:p>
            <a:r>
              <a:rPr lang="en-GB"/>
              <a:t>A brief description of the actions is included following the ‘do’ in each state.</a:t>
            </a:r>
          </a:p>
          <a:p>
            <a:r>
              <a:rPr lang="en-GB"/>
              <a:t>Can be complemented by tables describing the states and the stimuli.</a:t>
            </a:r>
          </a:p>
        </p:txBody>
      </p:sp>
    </p:spTree>
    <p:extLst>
      <p:ext uri="{BB962C8B-B14F-4D97-AF65-F5344CB8AC3E}">
        <p14:creationId xmlns:p14="http://schemas.microsoft.com/office/powerpoint/2010/main" val="33445802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Microwave oven model</a:t>
            </a: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762000" y="1676400"/>
            <a:ext cx="77724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752600"/>
            <a:ext cx="6781800" cy="439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5128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Objectives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/>
              <a:t>To explain why the context of a system should be modelled as part of the RE process</a:t>
            </a:r>
          </a:p>
          <a:p>
            <a:pPr>
              <a:lnSpc>
                <a:spcPct val="90000"/>
              </a:lnSpc>
            </a:pPr>
            <a:r>
              <a:rPr lang="en-GB"/>
              <a:t>To describe behavioural modelling, data modelling and object modelling</a:t>
            </a:r>
          </a:p>
          <a:p>
            <a:pPr>
              <a:lnSpc>
                <a:spcPct val="90000"/>
              </a:lnSpc>
            </a:pPr>
            <a:r>
              <a:rPr lang="en-GB"/>
              <a:t>To introduce some of the notations used in the Unified Modeling Language (UML)</a:t>
            </a:r>
          </a:p>
          <a:p>
            <a:pPr>
              <a:lnSpc>
                <a:spcPct val="90000"/>
              </a:lnSpc>
            </a:pPr>
            <a:r>
              <a:rPr lang="en-GB"/>
              <a:t>To show how CASE workbenches support system modelling</a:t>
            </a:r>
          </a:p>
        </p:txBody>
      </p:sp>
    </p:spTree>
    <p:extLst>
      <p:ext uri="{BB962C8B-B14F-4D97-AF65-F5344CB8AC3E}">
        <p14:creationId xmlns:p14="http://schemas.microsoft.com/office/powerpoint/2010/main" val="149199648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304800" y="1752600"/>
            <a:ext cx="8458200" cy="41910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Microwave oven state description</a:t>
            </a:r>
          </a:p>
        </p:txBody>
      </p:sp>
      <p:graphicFrame>
        <p:nvGraphicFramePr>
          <p:cNvPr id="39942" name="Object 6"/>
          <p:cNvGraphicFramePr>
            <a:graphicFrameLocks noChangeAspect="1"/>
          </p:cNvGraphicFramePr>
          <p:nvPr/>
        </p:nvGraphicFramePr>
        <p:xfrm>
          <a:off x="457200" y="2057400"/>
          <a:ext cx="8229600" cy="3814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3" imgW="5949696" imgH="2758440" progId="Word.Document.8">
                  <p:embed/>
                </p:oleObj>
              </mc:Choice>
              <mc:Fallback>
                <p:oleObj name="Document" r:id="rId3" imgW="5949696" imgH="275844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057400"/>
                        <a:ext cx="8229600" cy="3814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70620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228600" y="15240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Microwave oven stimuli</a:t>
            </a:r>
          </a:p>
        </p:txBody>
      </p:sp>
      <p:graphicFrame>
        <p:nvGraphicFramePr>
          <p:cNvPr id="40966" name="Object 6"/>
          <p:cNvGraphicFramePr>
            <a:graphicFrameLocks noChangeAspect="1"/>
          </p:cNvGraphicFramePr>
          <p:nvPr/>
        </p:nvGraphicFramePr>
        <p:xfrm>
          <a:off x="304800" y="1828800"/>
          <a:ext cx="8229600" cy="380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Document" r:id="rId3" imgW="5596128" imgH="6595872" progId="Word.Document.8">
                  <p:embed/>
                </p:oleObj>
              </mc:Choice>
              <mc:Fallback>
                <p:oleObj name="Document" r:id="rId3" imgW="5596128" imgH="659587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446" t="15015" b="49182"/>
                      <a:stretch>
                        <a:fillRect/>
                      </a:stretch>
                    </p:blipFill>
                    <p:spPr bwMode="auto">
                      <a:xfrm>
                        <a:off x="304800" y="1828800"/>
                        <a:ext cx="8229600" cy="3808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05250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Microwave oven operation</a:t>
            </a: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990600" y="1524000"/>
            <a:ext cx="73914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752600"/>
            <a:ext cx="5181600" cy="416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85586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Key points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/>
              <a:t>A model is an abstract system view. Complementary types of model provide different system information.</a:t>
            </a:r>
          </a:p>
          <a:p>
            <a:pPr>
              <a:lnSpc>
                <a:spcPct val="90000"/>
              </a:lnSpc>
            </a:pPr>
            <a:r>
              <a:rPr lang="en-GB"/>
              <a:t>Context models show the position of a system in its environment with other systems and processes.</a:t>
            </a:r>
          </a:p>
          <a:p>
            <a:pPr>
              <a:lnSpc>
                <a:spcPct val="90000"/>
              </a:lnSpc>
            </a:pPr>
            <a:r>
              <a:rPr lang="en-GB"/>
              <a:t>Data flow models may be used to model the data processing in a system.</a:t>
            </a:r>
          </a:p>
          <a:p>
            <a:pPr>
              <a:lnSpc>
                <a:spcPct val="90000"/>
              </a:lnSpc>
            </a:pPr>
            <a:r>
              <a:rPr lang="en-GB"/>
              <a:t>State machine models model the system’s behaviour in response to internal or external events</a:t>
            </a:r>
          </a:p>
        </p:txBody>
      </p:sp>
    </p:spTree>
    <p:extLst>
      <p:ext uri="{BB962C8B-B14F-4D97-AF65-F5344CB8AC3E}">
        <p14:creationId xmlns:p14="http://schemas.microsoft.com/office/powerpoint/2010/main" val="364502001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System modelling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>
            <a:normAutofit fontScale="92500"/>
          </a:bodyPr>
          <a:lstStyle/>
          <a:p>
            <a:r>
              <a:rPr lang="en-GB" sz="2400"/>
              <a:t>System modelling helps the analyst to understand the functionality of the system and models are used to communicate with customers.</a:t>
            </a:r>
          </a:p>
          <a:p>
            <a:r>
              <a:rPr lang="en-GB" sz="2400"/>
              <a:t>Different models present the system from different perspectives</a:t>
            </a:r>
          </a:p>
          <a:p>
            <a:pPr lvl="1"/>
            <a:r>
              <a:rPr lang="en-GB" sz="2000"/>
              <a:t>External perspective showing the system’s context or environment;</a:t>
            </a:r>
          </a:p>
          <a:p>
            <a:pPr lvl="1"/>
            <a:r>
              <a:rPr lang="en-GB" sz="2000"/>
              <a:t>Behavioural perspective showing the behaviour of the system;</a:t>
            </a:r>
          </a:p>
          <a:p>
            <a:pPr lvl="1"/>
            <a:r>
              <a:rPr lang="en-GB" sz="2000"/>
              <a:t>Structural perspective showing the system or data architecture.</a:t>
            </a:r>
          </a:p>
        </p:txBody>
      </p:sp>
    </p:spTree>
    <p:extLst>
      <p:ext uri="{BB962C8B-B14F-4D97-AF65-F5344CB8AC3E}">
        <p14:creationId xmlns:p14="http://schemas.microsoft.com/office/powerpoint/2010/main" val="26203743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Model types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410544"/>
            <a:ext cx="7772400" cy="4114800"/>
          </a:xfrm>
        </p:spPr>
        <p:txBody>
          <a:bodyPr/>
          <a:lstStyle/>
          <a:p>
            <a:r>
              <a:rPr lang="en-GB" sz="2400" dirty="0"/>
              <a:t>Data processing model showing how the data is processed at different stages.</a:t>
            </a:r>
          </a:p>
          <a:p>
            <a:r>
              <a:rPr lang="en-GB" sz="2400" dirty="0"/>
              <a:t>Composition model showing how entities are composed of other entities.</a:t>
            </a:r>
          </a:p>
          <a:p>
            <a:r>
              <a:rPr lang="en-GB" sz="2400" dirty="0"/>
              <a:t>Architectural model showing principal sub-systems.</a:t>
            </a:r>
          </a:p>
          <a:p>
            <a:r>
              <a:rPr lang="en-GB" sz="2400" dirty="0"/>
              <a:t>Classification model showing how entities have common characteristics.</a:t>
            </a:r>
          </a:p>
          <a:p>
            <a:r>
              <a:rPr lang="en-GB" sz="2400" dirty="0"/>
              <a:t>Stimulus/response model showing the system’s reaction to events.</a:t>
            </a:r>
          </a:p>
        </p:txBody>
      </p:sp>
    </p:spTree>
    <p:extLst>
      <p:ext uri="{BB962C8B-B14F-4D97-AF65-F5344CB8AC3E}">
        <p14:creationId xmlns:p14="http://schemas.microsoft.com/office/powerpoint/2010/main" val="886499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The Unified Modeling Language (UML)</a:t>
            </a:r>
            <a:endParaRPr lang="en-US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US" sz="2400"/>
              <a:t>The UML has become a standard diagrammatic notation for developing models of object-oriented systems.</a:t>
            </a:r>
          </a:p>
          <a:p>
            <a:pPr>
              <a:lnSpc>
                <a:spcPct val="90000"/>
              </a:lnSpc>
            </a:pPr>
            <a:r>
              <a:rPr lang="en-US" sz="2400"/>
              <a:t>The UML is a unification of a range of different approaches to OO modelling that were developed in the 1990s.</a:t>
            </a:r>
          </a:p>
          <a:p>
            <a:pPr>
              <a:lnSpc>
                <a:spcPct val="90000"/>
              </a:lnSpc>
            </a:pPr>
            <a:r>
              <a:rPr lang="en-US" sz="2400"/>
              <a:t>Its latest version (UML 2) also includes more general modelling constructs.</a:t>
            </a:r>
          </a:p>
          <a:p>
            <a:pPr>
              <a:lnSpc>
                <a:spcPct val="90000"/>
              </a:lnSpc>
            </a:pPr>
            <a:r>
              <a:rPr lang="en-US" sz="2400"/>
              <a:t>UML 1 was the most widely used when this chapter was written. I have therefore used this notation here. Consequently, some diagrams such as data-flow diagrams are not expressed in the UML.</a:t>
            </a:r>
          </a:p>
        </p:txBody>
      </p:sp>
    </p:spTree>
    <p:extLst>
      <p:ext uri="{BB962C8B-B14F-4D97-AF65-F5344CB8AC3E}">
        <p14:creationId xmlns:p14="http://schemas.microsoft.com/office/powerpoint/2010/main" val="935484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UML 2 model types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/>
              <a:t>UML 2 has 13 different types of diagram that are used to model different aspects of a system</a:t>
            </a:r>
          </a:p>
          <a:p>
            <a:pPr lvl="1"/>
            <a:r>
              <a:rPr lang="en-US" sz="2000"/>
              <a:t>Behavioural diagrams are used to model behavioural features of a system. For example, use-case diagrams, activity diagrams, state machine diagrams</a:t>
            </a:r>
          </a:p>
          <a:p>
            <a:pPr lvl="1"/>
            <a:r>
              <a:rPr lang="en-US" sz="2000"/>
              <a:t>Interaction diagrams are used to model interactions between entities in the system. For example, sequence diagrams and communication diagrams.</a:t>
            </a:r>
          </a:p>
          <a:p>
            <a:pPr lvl="1"/>
            <a:r>
              <a:rPr lang="en-US" sz="2000"/>
              <a:t>Structure diagrams are used to model the organization of the system. For example, class diagrams, package diagrams, and deployment diagrams.</a:t>
            </a:r>
          </a:p>
        </p:txBody>
      </p:sp>
    </p:spTree>
    <p:extLst>
      <p:ext uri="{BB962C8B-B14F-4D97-AF65-F5344CB8AC3E}">
        <p14:creationId xmlns:p14="http://schemas.microsoft.com/office/powerpoint/2010/main" val="3263866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Context models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Context models are used to illustrate the operational context of a system - they show what lies outside the system boundaries.</a:t>
            </a:r>
          </a:p>
          <a:p>
            <a:r>
              <a:rPr lang="en-GB"/>
              <a:t>Social and organisational concerns may affect the decision on where to position system boundaries.</a:t>
            </a:r>
          </a:p>
          <a:p>
            <a:r>
              <a:rPr lang="en-GB"/>
              <a:t>Architectural models show the system and its relationship with other systems.</a:t>
            </a:r>
          </a:p>
        </p:txBody>
      </p:sp>
    </p:spTree>
    <p:extLst>
      <p:ext uri="{BB962C8B-B14F-4D97-AF65-F5344CB8AC3E}">
        <p14:creationId xmlns:p14="http://schemas.microsoft.com/office/powerpoint/2010/main" val="4065963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context of an ATM system</a:t>
            </a: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762000" y="1600200"/>
            <a:ext cx="77724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3687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905000"/>
            <a:ext cx="6400800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5349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Process models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Process models show the overall process and the processes that are supported by the system.</a:t>
            </a:r>
          </a:p>
          <a:p>
            <a:r>
              <a:rPr lang="en-GB"/>
              <a:t>Data flow models may be used to show the processes and the flow of information from one process to another.</a:t>
            </a:r>
          </a:p>
          <a:p>
            <a:r>
              <a:rPr lang="en-GB"/>
              <a:t>These types of diagram are sometimes known as workflow diagrams.</a:t>
            </a:r>
          </a:p>
        </p:txBody>
      </p:sp>
    </p:spTree>
    <p:extLst>
      <p:ext uri="{BB962C8B-B14F-4D97-AF65-F5344CB8AC3E}">
        <p14:creationId xmlns:p14="http://schemas.microsoft.com/office/powerpoint/2010/main" val="11390140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889</Words>
  <Application>Microsoft Office PowerPoint</Application>
  <PresentationFormat>On-screen Show (4:3)</PresentationFormat>
  <Paragraphs>79</Paragraphs>
  <Slides>23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Waveform</vt:lpstr>
      <vt:lpstr>Microsoft Word Document</vt:lpstr>
      <vt:lpstr>System modeling 1</vt:lpstr>
      <vt:lpstr>Objectives</vt:lpstr>
      <vt:lpstr>System modelling</vt:lpstr>
      <vt:lpstr>Model types</vt:lpstr>
      <vt:lpstr>The Unified Modeling Language (UML)</vt:lpstr>
      <vt:lpstr>UML 2 model types</vt:lpstr>
      <vt:lpstr>Context models</vt:lpstr>
      <vt:lpstr>The context of an ATM system</vt:lpstr>
      <vt:lpstr>Process models</vt:lpstr>
      <vt:lpstr>Equipment procurement process</vt:lpstr>
      <vt:lpstr>Behavioural models</vt:lpstr>
      <vt:lpstr>Data-processing models</vt:lpstr>
      <vt:lpstr>Order processing DFD</vt:lpstr>
      <vt:lpstr>Data flow diagrams</vt:lpstr>
      <vt:lpstr>Insulin pump DFD</vt:lpstr>
      <vt:lpstr>UML diagrams</vt:lpstr>
      <vt:lpstr>State machine models</vt:lpstr>
      <vt:lpstr>Statecharts</vt:lpstr>
      <vt:lpstr>Microwave oven model</vt:lpstr>
      <vt:lpstr>Microwave oven state description</vt:lpstr>
      <vt:lpstr>Microwave oven stimuli</vt:lpstr>
      <vt:lpstr>Microwave oven operation</vt:lpstr>
      <vt:lpstr>Key points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System modeling 1</dc:title>
  <dc:creator>USER</dc:creator>
  <cp:lastModifiedBy>USER</cp:lastModifiedBy>
  <cp:revision>1</cp:revision>
  <dcterms:created xsi:type="dcterms:W3CDTF">2011-12-04T08:04:49Z</dcterms:created>
  <dcterms:modified xsi:type="dcterms:W3CDTF">2011-12-04T08:05:40Z</dcterms:modified>
</cp:coreProperties>
</file>