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51" r:id="rId1"/>
  </p:sldMasterIdLst>
  <p:notesMasterIdLst>
    <p:notesMasterId r:id="rId88"/>
  </p:notesMasterIdLst>
  <p:sldIdLst>
    <p:sldId id="256" r:id="rId2"/>
    <p:sldId id="257" r:id="rId3"/>
    <p:sldId id="258" r:id="rId4"/>
    <p:sldId id="323" r:id="rId5"/>
    <p:sldId id="259" r:id="rId6"/>
    <p:sldId id="324" r:id="rId7"/>
    <p:sldId id="325" r:id="rId8"/>
    <p:sldId id="260" r:id="rId9"/>
    <p:sldId id="261" r:id="rId10"/>
    <p:sldId id="263" r:id="rId11"/>
    <p:sldId id="262" r:id="rId12"/>
    <p:sldId id="326" r:id="rId13"/>
    <p:sldId id="264" r:id="rId14"/>
    <p:sldId id="327" r:id="rId15"/>
    <p:sldId id="265" r:id="rId16"/>
    <p:sldId id="328" r:id="rId17"/>
    <p:sldId id="266" r:id="rId18"/>
    <p:sldId id="329" r:id="rId19"/>
    <p:sldId id="267" r:id="rId20"/>
    <p:sldId id="330" r:id="rId21"/>
    <p:sldId id="268" r:id="rId22"/>
    <p:sldId id="331" r:id="rId23"/>
    <p:sldId id="269" r:id="rId24"/>
    <p:sldId id="270" r:id="rId25"/>
    <p:sldId id="334" r:id="rId26"/>
    <p:sldId id="333" r:id="rId27"/>
    <p:sldId id="332" r:id="rId28"/>
    <p:sldId id="271" r:id="rId29"/>
    <p:sldId id="272" r:id="rId30"/>
    <p:sldId id="273" r:id="rId31"/>
    <p:sldId id="335" r:id="rId32"/>
    <p:sldId id="336" r:id="rId33"/>
    <p:sldId id="337" r:id="rId34"/>
    <p:sldId id="274" r:id="rId35"/>
    <p:sldId id="275" r:id="rId36"/>
    <p:sldId id="338" r:id="rId37"/>
    <p:sldId id="277" r:id="rId38"/>
    <p:sldId id="339" r:id="rId39"/>
    <p:sldId id="340" r:id="rId40"/>
    <p:sldId id="341" r:id="rId41"/>
    <p:sldId id="276" r:id="rId42"/>
    <p:sldId id="278" r:id="rId43"/>
    <p:sldId id="281" r:id="rId44"/>
    <p:sldId id="279" r:id="rId45"/>
    <p:sldId id="280" r:id="rId46"/>
    <p:sldId id="282" r:id="rId47"/>
    <p:sldId id="283" r:id="rId48"/>
    <p:sldId id="284" r:id="rId49"/>
    <p:sldId id="289" r:id="rId50"/>
    <p:sldId id="290" r:id="rId51"/>
    <p:sldId id="342" r:id="rId52"/>
    <p:sldId id="291" r:id="rId53"/>
    <p:sldId id="292" r:id="rId54"/>
    <p:sldId id="293" r:id="rId55"/>
    <p:sldId id="294" r:id="rId56"/>
    <p:sldId id="295" r:id="rId57"/>
    <p:sldId id="343" r:id="rId58"/>
    <p:sldId id="297" r:id="rId59"/>
    <p:sldId id="298" r:id="rId60"/>
    <p:sldId id="299" r:id="rId61"/>
    <p:sldId id="300" r:id="rId62"/>
    <p:sldId id="301" r:id="rId63"/>
    <p:sldId id="296" r:id="rId64"/>
    <p:sldId id="302" r:id="rId65"/>
    <p:sldId id="303" r:id="rId66"/>
    <p:sldId id="304" r:id="rId67"/>
    <p:sldId id="305" r:id="rId68"/>
    <p:sldId id="306" r:id="rId69"/>
    <p:sldId id="307" r:id="rId70"/>
    <p:sldId id="308" r:id="rId71"/>
    <p:sldId id="309" r:id="rId72"/>
    <p:sldId id="310" r:id="rId73"/>
    <p:sldId id="311" r:id="rId74"/>
    <p:sldId id="344" r:id="rId75"/>
    <p:sldId id="312" r:id="rId76"/>
    <p:sldId id="313" r:id="rId77"/>
    <p:sldId id="314" r:id="rId78"/>
    <p:sldId id="315" r:id="rId79"/>
    <p:sldId id="316" r:id="rId80"/>
    <p:sldId id="317" r:id="rId81"/>
    <p:sldId id="318" r:id="rId82"/>
    <p:sldId id="319" r:id="rId83"/>
    <p:sldId id="320" r:id="rId84"/>
    <p:sldId id="321" r:id="rId85"/>
    <p:sldId id="322" r:id="rId86"/>
    <p:sldId id="345" r:id="rId87"/>
  </p:sldIdLst>
  <p:sldSz cx="9144000" cy="6858000" type="screen4x3"/>
  <p:notesSz cx="6858000" cy="9144000"/>
  <p:defaultTextStyle>
    <a:defPPr>
      <a:defRPr lang="bg-BG"/>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notesMaster" Target="notesMasters/notesMaster1.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bg-BG"/>
          </a:p>
        </p:txBody>
      </p:sp>
      <p:sp>
        <p:nvSpPr>
          <p:cNvPr id="11267"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bg-BG"/>
          </a:p>
        </p:txBody>
      </p:sp>
      <p:sp>
        <p:nvSpPr>
          <p:cNvPr id="11268"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1269"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bg-BG" smtClean="0"/>
              <a:t>Click to edit Master text styles</a:t>
            </a:r>
          </a:p>
          <a:p>
            <a:pPr lvl="1"/>
            <a:r>
              <a:rPr lang="bg-BG" smtClean="0"/>
              <a:t>Second level</a:t>
            </a:r>
          </a:p>
          <a:p>
            <a:pPr lvl="2"/>
            <a:r>
              <a:rPr lang="bg-BG" smtClean="0"/>
              <a:t>Third level</a:t>
            </a:r>
          </a:p>
          <a:p>
            <a:pPr lvl="3"/>
            <a:r>
              <a:rPr lang="bg-BG" smtClean="0"/>
              <a:t>Fourth level</a:t>
            </a:r>
          </a:p>
          <a:p>
            <a:pPr lvl="4"/>
            <a:r>
              <a:rPr lang="bg-BG" smtClean="0"/>
              <a:t>Fifth level</a:t>
            </a:r>
          </a:p>
        </p:txBody>
      </p:sp>
      <p:sp>
        <p:nvSpPr>
          <p:cNvPr id="11270"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bg-BG"/>
          </a:p>
        </p:txBody>
      </p:sp>
      <p:sp>
        <p:nvSpPr>
          <p:cNvPr id="11271"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E6A8B752-172F-4910-A137-394962A9F79B}" type="slidenum">
              <a:rPr lang="bg-BG"/>
              <a:pPr/>
              <a:t>‹#›</a:t>
            </a:fld>
            <a:endParaRPr lang="bg-BG"/>
          </a:p>
        </p:txBody>
      </p:sp>
    </p:spTree>
    <p:extLst>
      <p:ext uri="{BB962C8B-B14F-4D97-AF65-F5344CB8AC3E}">
        <p14:creationId xmlns:p14="http://schemas.microsoft.com/office/powerpoint/2010/main" val="101139292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5280AFCD-36BB-4593-9BE1-60BF46F7ACA5}" type="slidenum">
              <a:rPr lang="bg-BG" smtClean="0"/>
              <a:pPr/>
              <a:t>‹#›</a:t>
            </a:fld>
            <a:endParaRPr lang="bg-BG"/>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A84AD485-C2FB-463E-8708-67D14AAB5153}" type="slidenum">
              <a:rPr lang="bg-BG" smtClean="0"/>
              <a:pPr/>
              <a:t>‹#›</a:t>
            </a:fld>
            <a:endParaRPr lang="bg-BG"/>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3B82AB9B-F3AF-4F10-B95E-CFFCD33C5976}" type="slidenum">
              <a:rPr lang="bg-BG" smtClean="0"/>
              <a:pPr/>
              <a:t>‹#›</a:t>
            </a:fld>
            <a:endParaRPr lang="bg-BG"/>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bg-BG"/>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bg-BG"/>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bg-BG"/>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56A33F93-59B5-460C-A893-4666303B19CA}" type="slidenum">
              <a:rPr lang="bg-BG"/>
              <a:pPr/>
              <a:t>‹#›</a:t>
            </a:fld>
            <a:endParaRPr lang="bg-BG"/>
          </a:p>
        </p:txBody>
      </p:sp>
    </p:spTree>
    <p:extLst>
      <p:ext uri="{BB962C8B-B14F-4D97-AF65-F5344CB8AC3E}">
        <p14:creationId xmlns:p14="http://schemas.microsoft.com/office/powerpoint/2010/main" val="26758397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bg-BG"/>
          </a:p>
        </p:txBody>
      </p:sp>
      <p:sp>
        <p:nvSpPr>
          <p:cNvPr id="3" name="Text Placeholder 2"/>
          <p:cNvSpPr>
            <a:spLocks noGrp="1"/>
          </p:cNvSpPr>
          <p:nvPr>
            <p:ph type="body"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Content Placeholder 3"/>
          <p:cNvSpPr>
            <a:spLocks noGrp="1"/>
          </p:cNvSpPr>
          <p:nvPr>
            <p:ph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bg-BG"/>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bg-BG"/>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95B0F56F-E1E6-4C8B-BB2B-A9ADE780006E}" type="slidenum">
              <a:rPr lang="bg-BG"/>
              <a:pPr/>
              <a:t>‹#›</a:t>
            </a:fld>
            <a:endParaRPr lang="bg-BG"/>
          </a:p>
        </p:txBody>
      </p:sp>
    </p:spTree>
    <p:extLst>
      <p:ext uri="{BB962C8B-B14F-4D97-AF65-F5344CB8AC3E}">
        <p14:creationId xmlns:p14="http://schemas.microsoft.com/office/powerpoint/2010/main" val="2293584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B3C98C34-E602-4678-A347-EE26DD2823EE}" type="slidenum">
              <a:rPr lang="bg-BG" smtClean="0"/>
              <a:pPr/>
              <a:t>‹#›</a:t>
            </a:fld>
            <a:endParaRPr lang="bg-BG"/>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65F030CF-2C5F-4EB4-97EF-63CF29757D2A}" type="slidenum">
              <a:rPr lang="bg-BG" smtClean="0"/>
              <a:pPr/>
              <a:t>‹#›</a:t>
            </a:fld>
            <a:endParaRPr lang="bg-BG"/>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endParaRPr lang="bg-BG"/>
          </a:p>
        </p:txBody>
      </p:sp>
      <p:sp>
        <p:nvSpPr>
          <p:cNvPr id="6" name="Footer Placeholder 5"/>
          <p:cNvSpPr>
            <a:spLocks noGrp="1"/>
          </p:cNvSpPr>
          <p:nvPr>
            <p:ph type="ftr" sz="quarter" idx="11"/>
          </p:nvPr>
        </p:nvSpPr>
        <p:spPr/>
        <p:txBody>
          <a:bodyPr/>
          <a:lstStyle/>
          <a:p>
            <a:endParaRPr lang="bg-BG"/>
          </a:p>
        </p:txBody>
      </p:sp>
      <p:sp>
        <p:nvSpPr>
          <p:cNvPr id="7" name="Slide Number Placeholder 6"/>
          <p:cNvSpPr>
            <a:spLocks noGrp="1"/>
          </p:cNvSpPr>
          <p:nvPr>
            <p:ph type="sldNum" sz="quarter" idx="12"/>
          </p:nvPr>
        </p:nvSpPr>
        <p:spPr/>
        <p:txBody>
          <a:bodyPr/>
          <a:lstStyle/>
          <a:p>
            <a:fld id="{B979BC6E-E3EA-4445-8D4C-6CCEE1CDB9E7}" type="slidenum">
              <a:rPr lang="bg-BG" smtClean="0"/>
              <a:pPr/>
              <a:t>‹#›</a:t>
            </a:fld>
            <a:endParaRPr lang="bg-BG"/>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bg-BG"/>
          </a:p>
        </p:txBody>
      </p:sp>
      <p:sp>
        <p:nvSpPr>
          <p:cNvPr id="8" name="Footer Placeholder 7"/>
          <p:cNvSpPr>
            <a:spLocks noGrp="1"/>
          </p:cNvSpPr>
          <p:nvPr>
            <p:ph type="ftr" sz="quarter" idx="11"/>
          </p:nvPr>
        </p:nvSpPr>
        <p:spPr/>
        <p:txBody>
          <a:bodyPr/>
          <a:lstStyle/>
          <a:p>
            <a:endParaRPr lang="bg-BG"/>
          </a:p>
        </p:txBody>
      </p:sp>
      <p:sp>
        <p:nvSpPr>
          <p:cNvPr id="9" name="Slide Number Placeholder 8"/>
          <p:cNvSpPr>
            <a:spLocks noGrp="1"/>
          </p:cNvSpPr>
          <p:nvPr>
            <p:ph type="sldNum" sz="quarter" idx="12"/>
          </p:nvPr>
        </p:nvSpPr>
        <p:spPr/>
        <p:txBody>
          <a:bodyPr/>
          <a:lstStyle/>
          <a:p>
            <a:fld id="{3BECEE15-9DBF-417C-882E-37F013CB8ABF}" type="slidenum">
              <a:rPr lang="bg-BG" smtClean="0"/>
              <a:pPr/>
              <a:t>‹#›</a:t>
            </a:fld>
            <a:endParaRPr lang="bg-BG"/>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bg-BG"/>
          </a:p>
        </p:txBody>
      </p:sp>
      <p:sp>
        <p:nvSpPr>
          <p:cNvPr id="4" name="Footer Placeholder 3"/>
          <p:cNvSpPr>
            <a:spLocks noGrp="1"/>
          </p:cNvSpPr>
          <p:nvPr>
            <p:ph type="ftr" sz="quarter" idx="11"/>
          </p:nvPr>
        </p:nvSpPr>
        <p:spPr/>
        <p:txBody>
          <a:bodyPr/>
          <a:lstStyle/>
          <a:p>
            <a:endParaRPr lang="bg-BG"/>
          </a:p>
        </p:txBody>
      </p:sp>
      <p:sp>
        <p:nvSpPr>
          <p:cNvPr id="5" name="Slide Number Placeholder 4"/>
          <p:cNvSpPr>
            <a:spLocks noGrp="1"/>
          </p:cNvSpPr>
          <p:nvPr>
            <p:ph type="sldNum" sz="quarter" idx="12"/>
          </p:nvPr>
        </p:nvSpPr>
        <p:spPr/>
        <p:txBody>
          <a:bodyPr/>
          <a:lstStyle/>
          <a:p>
            <a:fld id="{58BA0CF3-8863-4C7C-B2CA-A6C2F62D466E}" type="slidenum">
              <a:rPr lang="bg-BG" smtClean="0"/>
              <a:pPr/>
              <a:t>‹#›</a:t>
            </a:fld>
            <a:endParaRPr lang="bg-BG"/>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bg-BG"/>
          </a:p>
        </p:txBody>
      </p:sp>
      <p:sp>
        <p:nvSpPr>
          <p:cNvPr id="3" name="Footer Placeholder 2"/>
          <p:cNvSpPr>
            <a:spLocks noGrp="1"/>
          </p:cNvSpPr>
          <p:nvPr>
            <p:ph type="ftr" sz="quarter" idx="11"/>
          </p:nvPr>
        </p:nvSpPr>
        <p:spPr/>
        <p:txBody>
          <a:bodyPr/>
          <a:lstStyle/>
          <a:p>
            <a:endParaRPr lang="bg-BG"/>
          </a:p>
        </p:txBody>
      </p:sp>
      <p:sp>
        <p:nvSpPr>
          <p:cNvPr id="4" name="Slide Number Placeholder 3"/>
          <p:cNvSpPr>
            <a:spLocks noGrp="1"/>
          </p:cNvSpPr>
          <p:nvPr>
            <p:ph type="sldNum" sz="quarter" idx="12"/>
          </p:nvPr>
        </p:nvSpPr>
        <p:spPr/>
        <p:txBody>
          <a:bodyPr/>
          <a:lstStyle/>
          <a:p>
            <a:fld id="{59F0A4F7-C9CA-48AC-A902-B7BF78BE20A8}" type="slidenum">
              <a:rPr lang="bg-BG" smtClean="0"/>
              <a:pPr/>
              <a:t>‹#›</a:t>
            </a:fld>
            <a:endParaRPr lang="bg-BG"/>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bg-BG"/>
          </a:p>
        </p:txBody>
      </p:sp>
      <p:sp>
        <p:nvSpPr>
          <p:cNvPr id="6" name="Footer Placeholder 5"/>
          <p:cNvSpPr>
            <a:spLocks noGrp="1"/>
          </p:cNvSpPr>
          <p:nvPr>
            <p:ph type="ftr" sz="quarter" idx="11"/>
          </p:nvPr>
        </p:nvSpPr>
        <p:spPr/>
        <p:txBody>
          <a:bodyPr/>
          <a:lstStyle/>
          <a:p>
            <a:endParaRPr lang="bg-BG"/>
          </a:p>
        </p:txBody>
      </p:sp>
      <p:sp>
        <p:nvSpPr>
          <p:cNvPr id="7" name="Slide Number Placeholder 6"/>
          <p:cNvSpPr>
            <a:spLocks noGrp="1"/>
          </p:cNvSpPr>
          <p:nvPr>
            <p:ph type="sldNum" sz="quarter" idx="12"/>
          </p:nvPr>
        </p:nvSpPr>
        <p:spPr/>
        <p:txBody>
          <a:bodyPr/>
          <a:lstStyle/>
          <a:p>
            <a:fld id="{2591B0DB-3455-47CF-AB9E-B37964BD0695}" type="slidenum">
              <a:rPr lang="bg-BG" smtClean="0"/>
              <a:pPr/>
              <a:t>‹#›</a:t>
            </a:fld>
            <a:endParaRPr lang="bg-BG"/>
          </a:p>
        </p:txBody>
      </p:sp>
      <p:sp>
        <p:nvSpPr>
          <p:cNvPr id="9" name="Content Placeholder 8"/>
          <p:cNvSpPr>
            <a:spLocks noGrp="1"/>
          </p:cNvSpPr>
          <p:nvPr>
            <p:ph sz="quarter" idx="13"/>
          </p:nvPr>
        </p:nvSpPr>
        <p:spPr>
          <a:xfrm>
            <a:off x="304800" y="381000"/>
            <a:ext cx="77724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endParaRPr lang="bg-BG"/>
          </a:p>
        </p:txBody>
      </p:sp>
      <p:sp>
        <p:nvSpPr>
          <p:cNvPr id="9" name="Slide Number Placeholder 8"/>
          <p:cNvSpPr>
            <a:spLocks noGrp="1"/>
          </p:cNvSpPr>
          <p:nvPr>
            <p:ph type="sldNum" sz="quarter" idx="11"/>
          </p:nvPr>
        </p:nvSpPr>
        <p:spPr/>
        <p:txBody>
          <a:bodyPr/>
          <a:lstStyle/>
          <a:p>
            <a:fld id="{046F98D1-3A5B-441C-926A-7B73B809ABC4}" type="slidenum">
              <a:rPr lang="bg-BG" smtClean="0"/>
              <a:pPr/>
              <a:t>‹#›</a:t>
            </a:fld>
            <a:endParaRPr lang="bg-BG"/>
          </a:p>
        </p:txBody>
      </p:sp>
      <p:sp>
        <p:nvSpPr>
          <p:cNvPr id="10" name="Footer Placeholder 9"/>
          <p:cNvSpPr>
            <a:spLocks noGrp="1"/>
          </p:cNvSpPr>
          <p:nvPr>
            <p:ph type="ftr" sz="quarter" idx="12"/>
          </p:nvPr>
        </p:nvSpPr>
        <p:spPr/>
        <p:txBody>
          <a:bodyPr/>
          <a:lstStyle/>
          <a:p>
            <a:endParaRPr lang="bg-BG"/>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B07BE3AA-4D4A-4FB2-A435-73239CCECA45}" type="slidenum">
              <a:rPr lang="bg-BG" smtClean="0"/>
              <a:pPr/>
              <a:t>‹#›</a:t>
            </a:fld>
            <a:endParaRPr lang="bg-BG"/>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bg-BG"/>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endParaRPr lang="bg-BG"/>
          </a:p>
        </p:txBody>
      </p:sp>
    </p:spTree>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 id="2147483763" r:id="rId12"/>
    <p:sldLayoutId id="2147483764" r:id="rId13"/>
  </p:sldLayoutIdLst>
  <p:timing>
    <p:tnLst>
      <p:par>
        <p:cTn id="1" dur="indefinite" restart="never" nodeType="tmRoot"/>
      </p:par>
    </p:tnLst>
  </p:timing>
  <p:hf hdr="0" dt="0"/>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dgoceva@tu-sofia.bg" TargetMode="External"/><Relationship Id="rId2" Type="http://schemas.openxmlformats.org/officeDocument/2006/relationships/hyperlink" Target="http://dgotseva.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468313" y="1905000"/>
            <a:ext cx="8294687" cy="1736725"/>
          </a:xfrm>
        </p:spPr>
        <p:txBody>
          <a:bodyPr>
            <a:normAutofit/>
          </a:bodyPr>
          <a:lstStyle/>
          <a:p>
            <a:r>
              <a:rPr lang="en-US" sz="4000" dirty="0" smtClean="0"/>
              <a:t>Software Design </a:t>
            </a:r>
            <a:r>
              <a:rPr lang="en-US" sz="4000" dirty="0" err="1" smtClean="0"/>
              <a:t>Metodology</a:t>
            </a:r>
            <a:endParaRPr lang="bg-BG" sz="4000" dirty="0"/>
          </a:p>
        </p:txBody>
      </p:sp>
      <p:sp>
        <p:nvSpPr>
          <p:cNvPr id="2051" name="Rectangle 3"/>
          <p:cNvSpPr>
            <a:spLocks noGrp="1" noChangeArrowheads="1"/>
          </p:cNvSpPr>
          <p:nvPr>
            <p:ph type="subTitle" idx="1"/>
          </p:nvPr>
        </p:nvSpPr>
        <p:spPr>
          <a:xfrm>
            <a:off x="1403350" y="4437063"/>
            <a:ext cx="6400800" cy="1752600"/>
          </a:xfrm>
        </p:spPr>
        <p:txBody>
          <a:bodyPr/>
          <a:lstStyle/>
          <a:p>
            <a:r>
              <a:rPr lang="en-US" dirty="0" smtClean="0"/>
              <a:t>Assoc. Prof. PhD Daniela </a:t>
            </a:r>
            <a:r>
              <a:rPr lang="en-US" dirty="0" err="1" smtClean="0"/>
              <a:t>Gotseva</a:t>
            </a:r>
            <a:endParaRPr lang="bg-BG" dirty="0"/>
          </a:p>
          <a:p>
            <a:r>
              <a:rPr lang="en-US" dirty="0">
                <a:hlinkClick r:id="rId2"/>
              </a:rPr>
              <a:t>http</a:t>
            </a:r>
            <a:r>
              <a:rPr lang="en-US" dirty="0" smtClean="0">
                <a:hlinkClick r:id="rId2"/>
              </a:rPr>
              <a:t>://dgotseva.com</a:t>
            </a:r>
            <a:r>
              <a:rPr lang="en-US" dirty="0" smtClean="0"/>
              <a:t> </a:t>
            </a:r>
            <a:endParaRPr lang="en-US" dirty="0"/>
          </a:p>
          <a:p>
            <a:r>
              <a:rPr lang="en-US" dirty="0">
                <a:hlinkClick r:id="rId3"/>
              </a:rPr>
              <a:t>dgoceva@tu-sofia.bg</a:t>
            </a:r>
            <a:r>
              <a:rPr lang="en-US" dirty="0"/>
              <a:t> </a:t>
            </a:r>
            <a:endParaRPr lang="bg-BG" dirty="0"/>
          </a:p>
        </p:txBody>
      </p:sp>
      <p:sp>
        <p:nvSpPr>
          <p:cNvPr id="2" name="Footer Placeholder 1"/>
          <p:cNvSpPr>
            <a:spLocks noGrp="1"/>
          </p:cNvSpPr>
          <p:nvPr>
            <p:ph type="ftr" sz="quarter" idx="11"/>
          </p:nvPr>
        </p:nvSpPr>
        <p:spPr/>
        <p:txBody>
          <a:bodyPr/>
          <a:lstStyle/>
          <a:p>
            <a:endParaRPr lang="bg-BG"/>
          </a:p>
        </p:txBody>
      </p:sp>
      <p:sp>
        <p:nvSpPr>
          <p:cNvPr id="5" name="Slide Number Placeholder 5"/>
          <p:cNvSpPr>
            <a:spLocks noGrp="1"/>
          </p:cNvSpPr>
          <p:nvPr>
            <p:ph type="sldNum" sz="quarter" idx="12"/>
          </p:nvPr>
        </p:nvSpPr>
        <p:spPr/>
        <p:txBody>
          <a:bodyPr/>
          <a:lstStyle/>
          <a:p>
            <a:fld id="{A2E3DE7E-C76E-467A-91EA-CA5529287F92}" type="slidenum">
              <a:rPr lang="bg-BG"/>
              <a:pPr/>
              <a:t>1</a:t>
            </a:fld>
            <a:endParaRPr lang="bg-BG"/>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b="1" dirty="0"/>
              <a:t>Things in the UML</a:t>
            </a:r>
            <a:endParaRPr lang="bg-BG" dirty="0"/>
          </a:p>
        </p:txBody>
      </p:sp>
      <p:sp>
        <p:nvSpPr>
          <p:cNvPr id="20483" name="Rectangle 3"/>
          <p:cNvSpPr>
            <a:spLocks noGrp="1" noChangeArrowheads="1"/>
          </p:cNvSpPr>
          <p:nvPr>
            <p:ph idx="1"/>
          </p:nvPr>
        </p:nvSpPr>
        <p:spPr/>
        <p:txBody>
          <a:bodyPr>
            <a:normAutofit/>
          </a:bodyPr>
          <a:lstStyle/>
          <a:p>
            <a:r>
              <a:rPr lang="en-US" dirty="0"/>
              <a:t>There are four kinds of things in the UML:</a:t>
            </a:r>
          </a:p>
          <a:p>
            <a:r>
              <a:rPr lang="en-US" dirty="0"/>
              <a:t>Structural things</a:t>
            </a:r>
          </a:p>
          <a:p>
            <a:r>
              <a:rPr lang="en-US" dirty="0"/>
              <a:t>Behavioral things</a:t>
            </a:r>
          </a:p>
          <a:p>
            <a:r>
              <a:rPr lang="en-US" dirty="0"/>
              <a:t>Grouping things</a:t>
            </a:r>
          </a:p>
          <a:p>
            <a:r>
              <a:rPr lang="en-US" dirty="0" err="1"/>
              <a:t>Annotational</a:t>
            </a:r>
            <a:r>
              <a:rPr lang="en-US" dirty="0"/>
              <a:t> things</a:t>
            </a:r>
          </a:p>
          <a:p>
            <a:pPr marL="0" indent="0">
              <a:buNone/>
            </a:pPr>
            <a:endParaRPr lang="en-US" dirty="0" smtClean="0"/>
          </a:p>
          <a:p>
            <a:pPr marL="0" indent="0">
              <a:buNone/>
            </a:pPr>
            <a:r>
              <a:rPr lang="en-US" dirty="0" smtClean="0"/>
              <a:t>These </a:t>
            </a:r>
            <a:r>
              <a:rPr lang="en-US" dirty="0"/>
              <a:t>things are the basic object-oriented building blocks of the UML. You use them to write well-formed models</a:t>
            </a:r>
            <a:r>
              <a:rPr lang="en-US" dirty="0" smtClean="0"/>
              <a:t>.</a:t>
            </a:r>
            <a:endParaRPr lang="en-US" dirty="0"/>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A1FB46B5-CA92-498F-88A2-12747E4F9613}" type="slidenum">
              <a:rPr lang="bg-BG"/>
              <a:pPr/>
              <a:t>10</a:t>
            </a:fld>
            <a:endParaRPr lang="bg-BG"/>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4"/>
          <p:cNvSpPr>
            <a:spLocks noGrp="1" noChangeArrowheads="1"/>
          </p:cNvSpPr>
          <p:nvPr>
            <p:ph type="title"/>
          </p:nvPr>
        </p:nvSpPr>
        <p:spPr/>
        <p:txBody>
          <a:bodyPr/>
          <a:lstStyle/>
          <a:p>
            <a:r>
              <a:rPr lang="en-US" b="1" dirty="0"/>
              <a:t>Structural Things</a:t>
            </a:r>
            <a:endParaRPr lang="bg-BG" dirty="0"/>
          </a:p>
        </p:txBody>
      </p:sp>
      <p:sp>
        <p:nvSpPr>
          <p:cNvPr id="18435" name="Rectangle 3"/>
          <p:cNvSpPr>
            <a:spLocks noGrp="1" noChangeArrowheads="1"/>
          </p:cNvSpPr>
          <p:nvPr>
            <p:ph sz="half" idx="1"/>
          </p:nvPr>
        </p:nvSpPr>
        <p:spPr>
          <a:xfrm>
            <a:off x="457199" y="1536192"/>
            <a:ext cx="4829025" cy="4590288"/>
          </a:xfrm>
        </p:spPr>
        <p:txBody>
          <a:bodyPr>
            <a:normAutofit fontScale="92500" lnSpcReduction="20000"/>
          </a:bodyPr>
          <a:lstStyle/>
          <a:p>
            <a:pPr marL="114300" indent="0">
              <a:buNone/>
            </a:pPr>
            <a:r>
              <a:rPr lang="en-US" sz="2400" i="1" dirty="0"/>
              <a:t>Structural things</a:t>
            </a:r>
            <a:r>
              <a:rPr lang="en-US" sz="2400" dirty="0"/>
              <a:t> are the nouns of UML models. These are the mostly static parts of a model, representing elements that are either conceptual or physical. In all, there are seven kinds of structural things</a:t>
            </a:r>
            <a:r>
              <a:rPr lang="en-US" sz="2400" dirty="0" smtClean="0"/>
              <a:t>.</a:t>
            </a:r>
          </a:p>
          <a:p>
            <a:pPr marL="114300" indent="0">
              <a:buNone/>
            </a:pPr>
            <a:endParaRPr lang="en-US" sz="2400" dirty="0"/>
          </a:p>
          <a:p>
            <a:r>
              <a:rPr lang="en-US" sz="2400" dirty="0" smtClean="0"/>
              <a:t>A </a:t>
            </a:r>
            <a:r>
              <a:rPr lang="en-US" sz="2400" i="1" dirty="0"/>
              <a:t>class</a:t>
            </a:r>
            <a:r>
              <a:rPr lang="en-US" sz="2400" dirty="0"/>
              <a:t> is a description of a set of objects that share the same attributes, operations, relationships, and semantics. A class implements one or more interfaces. Graphically, a class is rendered as a rectangle, usually including its name, attributes, and operations</a:t>
            </a:r>
            <a:endParaRPr lang="bg-BG" dirty="0"/>
          </a:p>
          <a:p>
            <a:endParaRPr lang="bg-BG" sz="2400" dirty="0"/>
          </a:p>
        </p:txBody>
      </p:sp>
      <p:sp>
        <p:nvSpPr>
          <p:cNvPr id="2" name="Content Placeholder 1"/>
          <p:cNvSpPr>
            <a:spLocks noGrp="1"/>
          </p:cNvSpPr>
          <p:nvPr>
            <p:ph sz="half" idx="2"/>
          </p:nvPr>
        </p:nvSpPr>
        <p:spPr>
          <a:xfrm>
            <a:off x="5940152" y="1536192"/>
            <a:ext cx="2137048" cy="4590288"/>
          </a:xfrm>
        </p:spPr>
        <p:txBody>
          <a:bodyPr>
            <a:normAutofit fontScale="92500" lnSpcReduction="20000"/>
          </a:bodyPr>
          <a:lstStyle/>
          <a:p>
            <a:endParaRPr lang="bg-BG" dirty="0"/>
          </a:p>
        </p:txBody>
      </p:sp>
      <p:sp>
        <p:nvSpPr>
          <p:cNvPr id="8" name="Footer Placeholder 5"/>
          <p:cNvSpPr>
            <a:spLocks noGrp="1"/>
          </p:cNvSpPr>
          <p:nvPr>
            <p:ph type="ftr" sz="quarter" idx="11"/>
          </p:nvPr>
        </p:nvSpPr>
        <p:spPr/>
        <p:txBody>
          <a:bodyPr/>
          <a:lstStyle/>
          <a:p>
            <a:endParaRPr lang="bg-BG"/>
          </a:p>
        </p:txBody>
      </p:sp>
      <p:sp>
        <p:nvSpPr>
          <p:cNvPr id="9" name="Slide Number Placeholder 6"/>
          <p:cNvSpPr>
            <a:spLocks noGrp="1"/>
          </p:cNvSpPr>
          <p:nvPr>
            <p:ph type="sldNum" sz="quarter" idx="12"/>
          </p:nvPr>
        </p:nvSpPr>
        <p:spPr/>
        <p:txBody>
          <a:bodyPr/>
          <a:lstStyle/>
          <a:p>
            <a:fld id="{FFD1B718-49E8-47C1-86B5-0C78CA69A8EE}" type="slidenum">
              <a:rPr lang="bg-BG"/>
              <a:pPr/>
              <a:t>11</a:t>
            </a:fld>
            <a:endParaRPr lang="bg-BG"/>
          </a:p>
        </p:txBody>
      </p:sp>
      <p:pic>
        <p:nvPicPr>
          <p:cNvPr id="1843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18731" y="3212976"/>
            <a:ext cx="1776413" cy="297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4"/>
          <p:cNvSpPr>
            <a:spLocks noGrp="1" noChangeArrowheads="1"/>
          </p:cNvSpPr>
          <p:nvPr>
            <p:ph type="title"/>
          </p:nvPr>
        </p:nvSpPr>
        <p:spPr/>
        <p:txBody>
          <a:bodyPr/>
          <a:lstStyle/>
          <a:p>
            <a:r>
              <a:rPr lang="en-US" b="1" dirty="0"/>
              <a:t>Structural Things</a:t>
            </a:r>
            <a:endParaRPr lang="bg-BG" dirty="0"/>
          </a:p>
        </p:txBody>
      </p:sp>
      <p:sp>
        <p:nvSpPr>
          <p:cNvPr id="18435" name="Rectangle 3"/>
          <p:cNvSpPr>
            <a:spLocks noGrp="1" noChangeArrowheads="1"/>
          </p:cNvSpPr>
          <p:nvPr>
            <p:ph type="body" sz="half" idx="1"/>
          </p:nvPr>
        </p:nvSpPr>
        <p:spPr>
          <a:xfrm>
            <a:off x="457200" y="1600200"/>
            <a:ext cx="5482952" cy="4525963"/>
          </a:xfrm>
        </p:spPr>
        <p:txBody>
          <a:bodyPr>
            <a:normAutofit lnSpcReduction="10000"/>
          </a:bodyPr>
          <a:lstStyle/>
          <a:p>
            <a:r>
              <a:rPr lang="en-US" sz="2100" dirty="0" smtClean="0"/>
              <a:t>An </a:t>
            </a:r>
            <a:r>
              <a:rPr lang="en-US" sz="2100" i="1" dirty="0"/>
              <a:t>interface</a:t>
            </a:r>
            <a:r>
              <a:rPr lang="en-US" sz="2100" dirty="0"/>
              <a:t> is a collection of operations that specify a service of a class or component. </a:t>
            </a:r>
            <a:r>
              <a:rPr lang="en-US" sz="2100" dirty="0"/>
              <a:t>An interface therefore describes the externally visible behavior of that element. An interface might represent the complete behavior of a class or component or only a part of that behavior. An interface defines a set of operation specifications (that is, their signatures) but never a set of operation implementations. Graphically, an interface is rendered as a circle together with its name. An interface rarely stands alone. Rather, it is typically attached to the class or component that realizes the interface</a:t>
            </a:r>
            <a:endParaRPr lang="bg-BG" sz="2100" dirty="0"/>
          </a:p>
        </p:txBody>
      </p:sp>
      <p:sp>
        <p:nvSpPr>
          <p:cNvPr id="18439" name="Rectangle 7"/>
          <p:cNvSpPr>
            <a:spLocks noGrp="1" noChangeArrowheads="1"/>
          </p:cNvSpPr>
          <p:nvPr>
            <p:ph sz="half" idx="2"/>
          </p:nvPr>
        </p:nvSpPr>
        <p:spPr>
          <a:xfrm>
            <a:off x="6588224" y="1600200"/>
            <a:ext cx="1728192" cy="4525963"/>
          </a:xfrm>
        </p:spPr>
        <p:txBody>
          <a:bodyPr/>
          <a:lstStyle/>
          <a:p>
            <a:endParaRPr lang="en-US" sz="2400" dirty="0"/>
          </a:p>
        </p:txBody>
      </p:sp>
      <p:sp>
        <p:nvSpPr>
          <p:cNvPr id="8" name="Footer Placeholder 5"/>
          <p:cNvSpPr>
            <a:spLocks noGrp="1"/>
          </p:cNvSpPr>
          <p:nvPr>
            <p:ph type="ftr" sz="quarter" idx="11"/>
          </p:nvPr>
        </p:nvSpPr>
        <p:spPr/>
        <p:txBody>
          <a:bodyPr/>
          <a:lstStyle/>
          <a:p>
            <a:endParaRPr lang="bg-BG"/>
          </a:p>
        </p:txBody>
      </p:sp>
      <p:sp>
        <p:nvSpPr>
          <p:cNvPr id="9" name="Slide Number Placeholder 6"/>
          <p:cNvSpPr>
            <a:spLocks noGrp="1"/>
          </p:cNvSpPr>
          <p:nvPr>
            <p:ph type="sldNum" sz="quarter" idx="12"/>
          </p:nvPr>
        </p:nvSpPr>
        <p:spPr/>
        <p:txBody>
          <a:bodyPr/>
          <a:lstStyle/>
          <a:p>
            <a:fld id="{FFD1B718-49E8-47C1-86B5-0C78CA69A8EE}" type="slidenum">
              <a:rPr lang="bg-BG"/>
              <a:pPr/>
              <a:t>12</a:t>
            </a:fld>
            <a:endParaRPr lang="bg-BG"/>
          </a:p>
        </p:txBody>
      </p:sp>
      <p:pic>
        <p:nvPicPr>
          <p:cNvPr id="1844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32240" y="3501008"/>
            <a:ext cx="1295400" cy="100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2461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b="1" dirty="0"/>
              <a:t>Structural Things</a:t>
            </a:r>
            <a:endParaRPr lang="bg-BG" dirty="0"/>
          </a:p>
        </p:txBody>
      </p:sp>
      <p:sp>
        <p:nvSpPr>
          <p:cNvPr id="21513" name="Rectangle 9"/>
          <p:cNvSpPr>
            <a:spLocks noGrp="1" noChangeArrowheads="1"/>
          </p:cNvSpPr>
          <p:nvPr>
            <p:ph type="body" sz="half" idx="1"/>
          </p:nvPr>
        </p:nvSpPr>
        <p:spPr>
          <a:xfrm>
            <a:off x="457200" y="1600200"/>
            <a:ext cx="4762872" cy="4525963"/>
          </a:xfrm>
        </p:spPr>
        <p:txBody>
          <a:bodyPr>
            <a:normAutofit fontScale="92500" lnSpcReduction="10000"/>
          </a:bodyPr>
          <a:lstStyle/>
          <a:p>
            <a:r>
              <a:rPr lang="en-US" sz="2800" dirty="0"/>
              <a:t>a </a:t>
            </a:r>
            <a:r>
              <a:rPr lang="en-US" sz="2800" i="1" dirty="0"/>
              <a:t>use case</a:t>
            </a:r>
            <a:r>
              <a:rPr lang="en-US" sz="2800" dirty="0"/>
              <a:t> is a description of set of sequence of actions that a system performs that yields an observable result of value to a particular actor. A use case is used to structure the behavioral things in a model. A use case is realized by a collaboration. Graphically, a use case is rendered as an ellipse with solid lines, usually including only its </a:t>
            </a:r>
            <a:r>
              <a:rPr lang="en-US" sz="2800" dirty="0" smtClean="0"/>
              <a:t>name</a:t>
            </a:r>
            <a:endParaRPr lang="bg-BG" sz="2800" dirty="0"/>
          </a:p>
        </p:txBody>
      </p:sp>
      <p:sp>
        <p:nvSpPr>
          <p:cNvPr id="21514" name="Rectangle 10"/>
          <p:cNvSpPr>
            <a:spLocks noGrp="1" noChangeArrowheads="1"/>
          </p:cNvSpPr>
          <p:nvPr>
            <p:ph sz="half" idx="2"/>
          </p:nvPr>
        </p:nvSpPr>
        <p:spPr>
          <a:xfrm>
            <a:off x="5292080" y="1600200"/>
            <a:ext cx="2952328" cy="4525963"/>
          </a:xfrm>
        </p:spPr>
        <p:txBody>
          <a:bodyPr/>
          <a:lstStyle/>
          <a:p>
            <a:endParaRPr lang="en-US" sz="2800"/>
          </a:p>
        </p:txBody>
      </p:sp>
      <p:sp>
        <p:nvSpPr>
          <p:cNvPr id="8" name="Footer Placeholder 5"/>
          <p:cNvSpPr>
            <a:spLocks noGrp="1"/>
          </p:cNvSpPr>
          <p:nvPr>
            <p:ph type="ftr" sz="quarter" idx="11"/>
          </p:nvPr>
        </p:nvSpPr>
        <p:spPr/>
        <p:txBody>
          <a:bodyPr/>
          <a:lstStyle/>
          <a:p>
            <a:endParaRPr lang="bg-BG"/>
          </a:p>
        </p:txBody>
      </p:sp>
      <p:sp>
        <p:nvSpPr>
          <p:cNvPr id="9" name="Slide Number Placeholder 6"/>
          <p:cNvSpPr>
            <a:spLocks noGrp="1"/>
          </p:cNvSpPr>
          <p:nvPr>
            <p:ph type="sldNum" sz="quarter" idx="12"/>
          </p:nvPr>
        </p:nvSpPr>
        <p:spPr/>
        <p:txBody>
          <a:bodyPr/>
          <a:lstStyle/>
          <a:p>
            <a:fld id="{8A952AC6-3274-4BC8-A6FB-1398C95E9C19}" type="slidenum">
              <a:rPr lang="bg-BG"/>
              <a:pPr/>
              <a:t>13</a:t>
            </a:fld>
            <a:endParaRPr lang="bg-BG"/>
          </a:p>
        </p:txBody>
      </p:sp>
      <p:pic>
        <p:nvPicPr>
          <p:cNvPr id="21515" name="Pictur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15919" y="3212976"/>
            <a:ext cx="2864494" cy="1440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b="1" dirty="0"/>
              <a:t>Structural Things</a:t>
            </a:r>
            <a:endParaRPr lang="bg-BG" dirty="0"/>
          </a:p>
        </p:txBody>
      </p:sp>
      <p:sp>
        <p:nvSpPr>
          <p:cNvPr id="21513" name="Rectangle 9"/>
          <p:cNvSpPr>
            <a:spLocks noGrp="1" noChangeArrowheads="1"/>
          </p:cNvSpPr>
          <p:nvPr>
            <p:ph type="body" sz="half" idx="1"/>
          </p:nvPr>
        </p:nvSpPr>
        <p:spPr>
          <a:xfrm>
            <a:off x="457200" y="1600200"/>
            <a:ext cx="5050904" cy="4525963"/>
          </a:xfrm>
        </p:spPr>
        <p:txBody>
          <a:bodyPr>
            <a:normAutofit fontScale="85000" lnSpcReduction="10000"/>
          </a:bodyPr>
          <a:lstStyle/>
          <a:p>
            <a:r>
              <a:rPr lang="en-US" sz="2900" dirty="0" smtClean="0"/>
              <a:t>An </a:t>
            </a:r>
            <a:r>
              <a:rPr lang="en-US" sz="2900" i="1" dirty="0"/>
              <a:t>active class </a:t>
            </a:r>
            <a:r>
              <a:rPr lang="en-US" sz="2900" dirty="0"/>
              <a:t>is a class whose objects own one or more processes or threads and therefore can initiate control activity. </a:t>
            </a:r>
            <a:r>
              <a:rPr lang="en-US" sz="2900" dirty="0"/>
              <a:t>An active class is just like a class except that its objects represent elements whose behavior is concurrent with other elements. Graphically, an active class is rendered just like a class, but with heavy lines, usually including its name, attributes, and operations</a:t>
            </a:r>
            <a:endParaRPr lang="bg-BG" sz="2900" dirty="0"/>
          </a:p>
        </p:txBody>
      </p:sp>
      <p:sp>
        <p:nvSpPr>
          <p:cNvPr id="21514" name="Rectangle 10"/>
          <p:cNvSpPr>
            <a:spLocks noGrp="1" noChangeArrowheads="1"/>
          </p:cNvSpPr>
          <p:nvPr>
            <p:ph sz="half" idx="2"/>
          </p:nvPr>
        </p:nvSpPr>
        <p:spPr/>
        <p:txBody>
          <a:bodyPr/>
          <a:lstStyle/>
          <a:p>
            <a:endParaRPr lang="en-US" sz="2800"/>
          </a:p>
        </p:txBody>
      </p:sp>
      <p:sp>
        <p:nvSpPr>
          <p:cNvPr id="8" name="Footer Placeholder 5"/>
          <p:cNvSpPr>
            <a:spLocks noGrp="1"/>
          </p:cNvSpPr>
          <p:nvPr>
            <p:ph type="ftr" sz="quarter" idx="11"/>
          </p:nvPr>
        </p:nvSpPr>
        <p:spPr/>
        <p:txBody>
          <a:bodyPr/>
          <a:lstStyle/>
          <a:p>
            <a:endParaRPr lang="bg-BG"/>
          </a:p>
        </p:txBody>
      </p:sp>
      <p:sp>
        <p:nvSpPr>
          <p:cNvPr id="9" name="Slide Number Placeholder 6"/>
          <p:cNvSpPr>
            <a:spLocks noGrp="1"/>
          </p:cNvSpPr>
          <p:nvPr>
            <p:ph type="sldNum" sz="quarter" idx="12"/>
          </p:nvPr>
        </p:nvSpPr>
        <p:spPr/>
        <p:txBody>
          <a:bodyPr/>
          <a:lstStyle/>
          <a:p>
            <a:fld id="{8A952AC6-3274-4BC8-A6FB-1398C95E9C19}" type="slidenum">
              <a:rPr lang="bg-BG"/>
              <a:pPr/>
              <a:t>14</a:t>
            </a:fld>
            <a:endParaRPr lang="bg-BG"/>
          </a:p>
        </p:txBody>
      </p:sp>
      <p:pic>
        <p:nvPicPr>
          <p:cNvPr id="21516" name="Picture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1500" y="2245827"/>
            <a:ext cx="2247900"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8337103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b="1" dirty="0"/>
              <a:t>Structural Things</a:t>
            </a:r>
            <a:endParaRPr lang="bg-BG" dirty="0"/>
          </a:p>
        </p:txBody>
      </p:sp>
      <p:sp>
        <p:nvSpPr>
          <p:cNvPr id="26628" name="Rectangle 4"/>
          <p:cNvSpPr>
            <a:spLocks noGrp="1" noChangeArrowheads="1"/>
          </p:cNvSpPr>
          <p:nvPr>
            <p:ph type="body" sz="half" idx="1"/>
          </p:nvPr>
        </p:nvSpPr>
        <p:spPr>
          <a:xfrm>
            <a:off x="457200" y="1600200"/>
            <a:ext cx="5050904" cy="4525963"/>
          </a:xfrm>
        </p:spPr>
        <p:txBody>
          <a:bodyPr>
            <a:noAutofit/>
          </a:bodyPr>
          <a:lstStyle/>
          <a:p>
            <a:r>
              <a:rPr lang="en-US" sz="1800" dirty="0" smtClean="0"/>
              <a:t>A </a:t>
            </a:r>
            <a:r>
              <a:rPr lang="en-US" sz="1800" i="1" dirty="0" smtClean="0"/>
              <a:t>component</a:t>
            </a:r>
            <a:r>
              <a:rPr lang="en-US" sz="1800" dirty="0" smtClean="0"/>
              <a:t> </a:t>
            </a:r>
            <a:r>
              <a:rPr lang="en-US" sz="1800" dirty="0"/>
              <a:t>is a physical and replaceable part of a system that conforms to and provides the realization of a set of interfaces. In a system, you'll encounter different kinds of deployment components, such as COM+ components or Java Beans, as well as components that are artifacts of the development process, such as source code files. A component typically represents the physical packaging of otherwise logical elements, such as classes, interfaces, and collaborations. Graphically, a component is rendered as a rectangle with tabs, usually including only its name</a:t>
            </a:r>
            <a:endParaRPr lang="bg-BG" sz="1800" dirty="0"/>
          </a:p>
        </p:txBody>
      </p:sp>
      <p:sp>
        <p:nvSpPr>
          <p:cNvPr id="26629" name="Rectangle 5"/>
          <p:cNvSpPr>
            <a:spLocks noGrp="1" noChangeArrowheads="1"/>
          </p:cNvSpPr>
          <p:nvPr>
            <p:ph sz="half" idx="2"/>
          </p:nvPr>
        </p:nvSpPr>
        <p:spPr>
          <a:xfrm>
            <a:off x="4648200" y="1600200"/>
            <a:ext cx="3524200" cy="4525963"/>
          </a:xfrm>
        </p:spPr>
        <p:txBody>
          <a:bodyPr/>
          <a:lstStyle/>
          <a:p>
            <a:endParaRPr lang="en-US" sz="2800" dirty="0"/>
          </a:p>
        </p:txBody>
      </p:sp>
      <p:sp>
        <p:nvSpPr>
          <p:cNvPr id="8" name="Footer Placeholder 5"/>
          <p:cNvSpPr>
            <a:spLocks noGrp="1"/>
          </p:cNvSpPr>
          <p:nvPr>
            <p:ph type="ftr" sz="quarter" idx="11"/>
          </p:nvPr>
        </p:nvSpPr>
        <p:spPr/>
        <p:txBody>
          <a:bodyPr/>
          <a:lstStyle/>
          <a:p>
            <a:endParaRPr lang="bg-BG"/>
          </a:p>
        </p:txBody>
      </p:sp>
      <p:sp>
        <p:nvSpPr>
          <p:cNvPr id="9" name="Slide Number Placeholder 6"/>
          <p:cNvSpPr>
            <a:spLocks noGrp="1"/>
          </p:cNvSpPr>
          <p:nvPr>
            <p:ph type="sldNum" sz="quarter" idx="12"/>
          </p:nvPr>
        </p:nvSpPr>
        <p:spPr/>
        <p:txBody>
          <a:bodyPr/>
          <a:lstStyle/>
          <a:p>
            <a:fld id="{FCE94BD9-9B6A-4676-9330-72702DD25A26}" type="slidenum">
              <a:rPr lang="bg-BG"/>
              <a:pPr/>
              <a:t>15</a:t>
            </a:fld>
            <a:endParaRPr lang="bg-BG"/>
          </a:p>
        </p:txBody>
      </p:sp>
      <p:pic>
        <p:nvPicPr>
          <p:cNvPr id="2663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6096" y="2276872"/>
            <a:ext cx="2850528" cy="16567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b="1" dirty="0"/>
              <a:t>Structural Things</a:t>
            </a:r>
            <a:endParaRPr lang="bg-BG" dirty="0"/>
          </a:p>
        </p:txBody>
      </p:sp>
      <p:sp>
        <p:nvSpPr>
          <p:cNvPr id="26628" name="Rectangle 4"/>
          <p:cNvSpPr>
            <a:spLocks noGrp="1" noChangeArrowheads="1"/>
          </p:cNvSpPr>
          <p:nvPr>
            <p:ph type="body" sz="half" idx="1"/>
          </p:nvPr>
        </p:nvSpPr>
        <p:spPr/>
        <p:txBody>
          <a:bodyPr>
            <a:normAutofit fontScale="85000" lnSpcReduction="10000"/>
          </a:bodyPr>
          <a:lstStyle/>
          <a:p>
            <a:r>
              <a:rPr lang="en-US" sz="2800" dirty="0" smtClean="0"/>
              <a:t>A </a:t>
            </a:r>
            <a:r>
              <a:rPr lang="en-US" sz="2800" i="1" dirty="0"/>
              <a:t>node</a:t>
            </a:r>
            <a:r>
              <a:rPr lang="en-US" sz="2800" dirty="0"/>
              <a:t> is a physical element that exists at run time and represents a computational resource, generally having at least some memory and, often, processing capability. A set of components may reside on a node and may also migrate from node to node. Graphically, a node is rendered as a cube, usually including only its name</a:t>
            </a:r>
            <a:endParaRPr lang="bg-BG" sz="2800" dirty="0"/>
          </a:p>
        </p:txBody>
      </p:sp>
      <p:sp>
        <p:nvSpPr>
          <p:cNvPr id="26629" name="Rectangle 5"/>
          <p:cNvSpPr>
            <a:spLocks noGrp="1" noChangeArrowheads="1"/>
          </p:cNvSpPr>
          <p:nvPr>
            <p:ph sz="half" idx="2"/>
          </p:nvPr>
        </p:nvSpPr>
        <p:spPr/>
        <p:txBody>
          <a:bodyPr/>
          <a:lstStyle/>
          <a:p>
            <a:endParaRPr lang="en-US" sz="2800"/>
          </a:p>
        </p:txBody>
      </p:sp>
      <p:sp>
        <p:nvSpPr>
          <p:cNvPr id="8" name="Footer Placeholder 5"/>
          <p:cNvSpPr>
            <a:spLocks noGrp="1"/>
          </p:cNvSpPr>
          <p:nvPr>
            <p:ph type="ftr" sz="quarter" idx="11"/>
          </p:nvPr>
        </p:nvSpPr>
        <p:spPr/>
        <p:txBody>
          <a:bodyPr/>
          <a:lstStyle/>
          <a:p>
            <a:endParaRPr lang="bg-BG"/>
          </a:p>
        </p:txBody>
      </p:sp>
      <p:sp>
        <p:nvSpPr>
          <p:cNvPr id="9" name="Slide Number Placeholder 6"/>
          <p:cNvSpPr>
            <a:spLocks noGrp="1"/>
          </p:cNvSpPr>
          <p:nvPr>
            <p:ph type="sldNum" sz="quarter" idx="12"/>
          </p:nvPr>
        </p:nvSpPr>
        <p:spPr/>
        <p:txBody>
          <a:bodyPr/>
          <a:lstStyle/>
          <a:p>
            <a:fld id="{FCE94BD9-9B6A-4676-9330-72702DD25A26}" type="slidenum">
              <a:rPr lang="bg-BG"/>
              <a:pPr/>
              <a:t>16</a:t>
            </a:fld>
            <a:endParaRPr lang="bg-BG"/>
          </a:p>
        </p:txBody>
      </p:sp>
      <p:pic>
        <p:nvPicPr>
          <p:cNvPr id="2663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76056" y="1628800"/>
            <a:ext cx="2600325" cy="204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1691996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b="1" dirty="0"/>
              <a:t>Behavioral Things</a:t>
            </a:r>
            <a:endParaRPr lang="bg-BG" dirty="0"/>
          </a:p>
        </p:txBody>
      </p:sp>
      <p:sp>
        <p:nvSpPr>
          <p:cNvPr id="28676" name="Rectangle 4"/>
          <p:cNvSpPr>
            <a:spLocks noGrp="1" noChangeArrowheads="1"/>
          </p:cNvSpPr>
          <p:nvPr>
            <p:ph idx="1"/>
          </p:nvPr>
        </p:nvSpPr>
        <p:spPr/>
        <p:txBody>
          <a:bodyPr>
            <a:normAutofit fontScale="92500"/>
          </a:bodyPr>
          <a:lstStyle/>
          <a:p>
            <a:r>
              <a:rPr lang="en-US" sz="2400" i="1" dirty="0"/>
              <a:t>Behavioral things</a:t>
            </a:r>
            <a:r>
              <a:rPr lang="en-US" sz="2400" dirty="0"/>
              <a:t> are the dynamic parts of UML models. These are the verbs of a model, representing behavior over time and space. In all, there are two primary kinds of behavioral things.</a:t>
            </a:r>
            <a:endParaRPr lang="bg-BG" sz="2400" dirty="0"/>
          </a:p>
          <a:p>
            <a:r>
              <a:rPr lang="en-US" sz="2400" dirty="0"/>
              <a:t>an </a:t>
            </a:r>
            <a:r>
              <a:rPr lang="en-US" sz="2400" i="1" dirty="0"/>
              <a:t>interaction</a:t>
            </a:r>
            <a:r>
              <a:rPr lang="en-US" sz="2400" dirty="0"/>
              <a:t> is a behavior that comprises a set of messages exchanged among a set of objects within a particular context to accomplish a specific purpose. The behavior of a society of objects or of an individual operation may be specified with an interaction. An interaction involves a number of other elements, including messages, action sequences (the behavior invoked by a message), and links (the connection between objects). Graphically, a message is rendered as a directed line, almost always including the name of its operation</a:t>
            </a:r>
            <a:endParaRPr lang="bg-BG" sz="2400" dirty="0"/>
          </a:p>
        </p:txBody>
      </p:sp>
      <p:sp>
        <p:nvSpPr>
          <p:cNvPr id="8" name="Footer Placeholder 5"/>
          <p:cNvSpPr>
            <a:spLocks noGrp="1"/>
          </p:cNvSpPr>
          <p:nvPr>
            <p:ph type="ftr" sz="quarter" idx="11"/>
          </p:nvPr>
        </p:nvSpPr>
        <p:spPr/>
        <p:txBody>
          <a:bodyPr/>
          <a:lstStyle/>
          <a:p>
            <a:endParaRPr lang="bg-BG"/>
          </a:p>
        </p:txBody>
      </p:sp>
      <p:sp>
        <p:nvSpPr>
          <p:cNvPr id="9" name="Slide Number Placeholder 6"/>
          <p:cNvSpPr>
            <a:spLocks noGrp="1"/>
          </p:cNvSpPr>
          <p:nvPr>
            <p:ph type="sldNum" sz="quarter" idx="12"/>
          </p:nvPr>
        </p:nvSpPr>
        <p:spPr/>
        <p:txBody>
          <a:bodyPr/>
          <a:lstStyle/>
          <a:p>
            <a:fld id="{D853E1FB-01FB-4728-908C-DCB1FEF719D4}" type="slidenum">
              <a:rPr lang="bg-BG"/>
              <a:pPr/>
              <a:t>17</a:t>
            </a:fld>
            <a:endParaRPr lang="bg-BG"/>
          </a:p>
        </p:txBody>
      </p:sp>
      <p:pic>
        <p:nvPicPr>
          <p:cNvPr id="2867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5877272"/>
            <a:ext cx="4162425"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b="1" dirty="0"/>
              <a:t>Behavioral Things</a:t>
            </a:r>
            <a:endParaRPr lang="bg-BG" dirty="0"/>
          </a:p>
        </p:txBody>
      </p:sp>
      <p:sp>
        <p:nvSpPr>
          <p:cNvPr id="28676" name="Rectangle 4"/>
          <p:cNvSpPr>
            <a:spLocks noGrp="1" noChangeArrowheads="1"/>
          </p:cNvSpPr>
          <p:nvPr>
            <p:ph type="body" sz="half" idx="1"/>
          </p:nvPr>
        </p:nvSpPr>
        <p:spPr>
          <a:xfrm>
            <a:off x="457200" y="1600200"/>
            <a:ext cx="5194920" cy="4525963"/>
          </a:xfrm>
        </p:spPr>
        <p:txBody>
          <a:bodyPr>
            <a:normAutofit fontScale="92500" lnSpcReduction="20000"/>
          </a:bodyPr>
          <a:lstStyle/>
          <a:p>
            <a:r>
              <a:rPr lang="en-US" sz="2400" dirty="0"/>
              <a:t>a </a:t>
            </a:r>
            <a:r>
              <a:rPr lang="en-US" sz="2400" i="1" dirty="0"/>
              <a:t>state machine</a:t>
            </a:r>
            <a:r>
              <a:rPr lang="en-US" sz="2400" dirty="0"/>
              <a:t> is a behavior that specifies the sequences of states an object or an interaction goes through during its lifetime in response to events, together with its responses to those events. The behavior of an individual class or a collaboration of classes may be specified with a state machine. A state machine involves a number of other elements, including states, transitions (the flow from state to state), events (things that trigger a transition), and activities (the response to a transition). Graphically, a state is rendered as a rounded rectangle, usually including its name and its </a:t>
            </a:r>
            <a:r>
              <a:rPr lang="en-US" sz="2400" dirty="0" err="1"/>
              <a:t>substates</a:t>
            </a:r>
            <a:endParaRPr lang="bg-BG" sz="2400" dirty="0"/>
          </a:p>
        </p:txBody>
      </p:sp>
      <p:sp>
        <p:nvSpPr>
          <p:cNvPr id="28677" name="Rectangle 5"/>
          <p:cNvSpPr>
            <a:spLocks noGrp="1" noChangeArrowheads="1"/>
          </p:cNvSpPr>
          <p:nvPr>
            <p:ph sz="half" idx="2"/>
          </p:nvPr>
        </p:nvSpPr>
        <p:spPr>
          <a:xfrm>
            <a:off x="4648200" y="1600200"/>
            <a:ext cx="3308176" cy="4525963"/>
          </a:xfrm>
        </p:spPr>
        <p:txBody>
          <a:bodyPr/>
          <a:lstStyle/>
          <a:p>
            <a:endParaRPr lang="en-US" sz="2400" dirty="0"/>
          </a:p>
        </p:txBody>
      </p:sp>
      <p:sp>
        <p:nvSpPr>
          <p:cNvPr id="8" name="Footer Placeholder 5"/>
          <p:cNvSpPr>
            <a:spLocks noGrp="1"/>
          </p:cNvSpPr>
          <p:nvPr>
            <p:ph type="ftr" sz="quarter" idx="11"/>
          </p:nvPr>
        </p:nvSpPr>
        <p:spPr/>
        <p:txBody>
          <a:bodyPr/>
          <a:lstStyle/>
          <a:p>
            <a:endParaRPr lang="bg-BG"/>
          </a:p>
        </p:txBody>
      </p:sp>
      <p:sp>
        <p:nvSpPr>
          <p:cNvPr id="9" name="Slide Number Placeholder 6"/>
          <p:cNvSpPr>
            <a:spLocks noGrp="1"/>
          </p:cNvSpPr>
          <p:nvPr>
            <p:ph type="sldNum" sz="quarter" idx="12"/>
          </p:nvPr>
        </p:nvSpPr>
        <p:spPr/>
        <p:txBody>
          <a:bodyPr/>
          <a:lstStyle/>
          <a:p>
            <a:fld id="{D853E1FB-01FB-4728-908C-DCB1FEF719D4}" type="slidenum">
              <a:rPr lang="bg-BG"/>
              <a:pPr/>
              <a:t>18</a:t>
            </a:fld>
            <a:endParaRPr lang="bg-BG"/>
          </a:p>
        </p:txBody>
      </p:sp>
      <p:pic>
        <p:nvPicPr>
          <p:cNvPr id="28679"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49399" y="1572460"/>
            <a:ext cx="2838315" cy="1584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7169739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b="1" dirty="0"/>
              <a:t>Grouping Things</a:t>
            </a:r>
            <a:endParaRPr lang="bg-BG" dirty="0"/>
          </a:p>
        </p:txBody>
      </p:sp>
      <p:sp>
        <p:nvSpPr>
          <p:cNvPr id="30724" name="Rectangle 4"/>
          <p:cNvSpPr>
            <a:spLocks noGrp="1" noChangeArrowheads="1"/>
          </p:cNvSpPr>
          <p:nvPr>
            <p:ph type="body" sz="half" idx="1"/>
          </p:nvPr>
        </p:nvSpPr>
        <p:spPr>
          <a:xfrm>
            <a:off x="457200" y="1600200"/>
            <a:ext cx="5050904" cy="4525963"/>
          </a:xfrm>
        </p:spPr>
        <p:txBody>
          <a:bodyPr>
            <a:normAutofit fontScale="77500" lnSpcReduction="20000"/>
          </a:bodyPr>
          <a:lstStyle/>
          <a:p>
            <a:r>
              <a:rPr lang="en-US" sz="2800" i="1" dirty="0"/>
              <a:t>Grouping things</a:t>
            </a:r>
            <a:r>
              <a:rPr lang="en-US" sz="2800" dirty="0"/>
              <a:t> are the organizational parts of UML models. These are the boxes into which a model can be decomposed. In all, there is one primary kind of grouping thing, namely, packages.</a:t>
            </a:r>
          </a:p>
          <a:p>
            <a:r>
              <a:rPr lang="en-US" sz="2400" dirty="0"/>
              <a:t>A </a:t>
            </a:r>
            <a:r>
              <a:rPr lang="en-US" sz="2400" i="1" dirty="0"/>
              <a:t>package</a:t>
            </a:r>
            <a:r>
              <a:rPr lang="en-US" sz="2400" dirty="0"/>
              <a:t> is a general-purpose mechanism for organizing elements into groups. Structural things, behavioral things, and even other grouping things may be placed in a package. Unlike components (which exist at run time), a package is purely conceptual (meaning that it exists only at development time). Graphically, a package is rendered as a tabbed folder, usually including only its name and, sometimes, its </a:t>
            </a:r>
            <a:r>
              <a:rPr lang="en-US" sz="2400" dirty="0" smtClean="0"/>
              <a:t>contents</a:t>
            </a:r>
            <a:endParaRPr lang="bg-BG" sz="2800" dirty="0"/>
          </a:p>
        </p:txBody>
      </p:sp>
      <p:sp>
        <p:nvSpPr>
          <p:cNvPr id="30725" name="Rectangle 5"/>
          <p:cNvSpPr>
            <a:spLocks noGrp="1" noChangeArrowheads="1"/>
          </p:cNvSpPr>
          <p:nvPr>
            <p:ph sz="half" idx="2"/>
          </p:nvPr>
        </p:nvSpPr>
        <p:spPr/>
        <p:txBody>
          <a:bodyPr/>
          <a:lstStyle/>
          <a:p>
            <a:endParaRPr lang="en-US" sz="2800"/>
          </a:p>
        </p:txBody>
      </p:sp>
      <p:sp>
        <p:nvSpPr>
          <p:cNvPr id="8" name="Footer Placeholder 5"/>
          <p:cNvSpPr>
            <a:spLocks noGrp="1"/>
          </p:cNvSpPr>
          <p:nvPr>
            <p:ph type="ftr" sz="quarter" idx="11"/>
          </p:nvPr>
        </p:nvSpPr>
        <p:spPr/>
        <p:txBody>
          <a:bodyPr/>
          <a:lstStyle/>
          <a:p>
            <a:endParaRPr lang="bg-BG"/>
          </a:p>
        </p:txBody>
      </p:sp>
      <p:sp>
        <p:nvSpPr>
          <p:cNvPr id="9" name="Slide Number Placeholder 6"/>
          <p:cNvSpPr>
            <a:spLocks noGrp="1"/>
          </p:cNvSpPr>
          <p:nvPr>
            <p:ph type="sldNum" sz="quarter" idx="12"/>
          </p:nvPr>
        </p:nvSpPr>
        <p:spPr/>
        <p:txBody>
          <a:bodyPr/>
          <a:lstStyle/>
          <a:p>
            <a:fld id="{F5016667-C7E5-46E1-AF17-65E4FF45D53E}" type="slidenum">
              <a:rPr lang="bg-BG"/>
              <a:pPr/>
              <a:t>19</a:t>
            </a:fld>
            <a:endParaRPr lang="bg-BG"/>
          </a:p>
        </p:txBody>
      </p:sp>
      <p:pic>
        <p:nvPicPr>
          <p:cNvPr id="30726"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0112" y="3667125"/>
            <a:ext cx="2657475"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4"/>
          <p:cNvSpPr>
            <a:spLocks noGrp="1" noChangeArrowheads="1"/>
          </p:cNvSpPr>
          <p:nvPr>
            <p:ph type="ctrTitle"/>
          </p:nvPr>
        </p:nvSpPr>
        <p:spPr/>
        <p:txBody>
          <a:bodyPr>
            <a:normAutofit/>
          </a:bodyPr>
          <a:lstStyle/>
          <a:p>
            <a:r>
              <a:rPr lang="en-US" dirty="0" smtClean="0"/>
              <a:t>Introducing </a:t>
            </a:r>
            <a:r>
              <a:rPr lang="en-US" dirty="0" err="1" smtClean="0"/>
              <a:t>tne</a:t>
            </a:r>
            <a:r>
              <a:rPr lang="en-US" dirty="0" smtClean="0"/>
              <a:t> UML</a:t>
            </a:r>
            <a:endParaRPr lang="bg-BG" dirty="0"/>
          </a:p>
        </p:txBody>
      </p:sp>
      <p:sp>
        <p:nvSpPr>
          <p:cNvPr id="10245" name="Rectangle 5"/>
          <p:cNvSpPr>
            <a:spLocks noGrp="1" noChangeArrowheads="1"/>
          </p:cNvSpPr>
          <p:nvPr>
            <p:ph type="subTitle" idx="1"/>
          </p:nvPr>
        </p:nvSpPr>
        <p:spPr/>
        <p:txBody>
          <a:bodyPr/>
          <a:lstStyle/>
          <a:p>
            <a:r>
              <a:rPr lang="en-US" dirty="0" smtClean="0"/>
              <a:t>Lecture</a:t>
            </a:r>
            <a:r>
              <a:rPr lang="bg-BG" dirty="0" smtClean="0"/>
              <a:t> </a:t>
            </a:r>
            <a:r>
              <a:rPr lang="en-US" dirty="0"/>
              <a:t>No</a:t>
            </a:r>
            <a:r>
              <a:rPr lang="bg-BG" dirty="0"/>
              <a:t> 1</a:t>
            </a:r>
          </a:p>
        </p:txBody>
      </p:sp>
      <p:sp>
        <p:nvSpPr>
          <p:cNvPr id="5" name="Footer Placeholder 4"/>
          <p:cNvSpPr>
            <a:spLocks noGrp="1"/>
          </p:cNvSpPr>
          <p:nvPr>
            <p:ph type="ftr" sz="quarter" idx="11"/>
          </p:nvPr>
        </p:nvSpPr>
        <p:spPr/>
        <p:txBody>
          <a:bodyPr/>
          <a:lstStyle/>
          <a:p>
            <a:endParaRPr lang="bg-BG" dirty="0"/>
          </a:p>
        </p:txBody>
      </p:sp>
      <p:sp>
        <p:nvSpPr>
          <p:cNvPr id="6" name="Slide Number Placeholder 5"/>
          <p:cNvSpPr>
            <a:spLocks noGrp="1"/>
          </p:cNvSpPr>
          <p:nvPr>
            <p:ph type="sldNum" sz="quarter" idx="12"/>
          </p:nvPr>
        </p:nvSpPr>
        <p:spPr/>
        <p:txBody>
          <a:bodyPr/>
          <a:lstStyle/>
          <a:p>
            <a:fld id="{F5D59FD8-207F-4B2C-94C3-AC00A2208628}" type="slidenum">
              <a:rPr lang="bg-BG"/>
              <a:pPr/>
              <a:t>2</a:t>
            </a:fld>
            <a:endParaRPr lang="bg-BG"/>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b="1" dirty="0" err="1"/>
              <a:t>Annotational</a:t>
            </a:r>
            <a:r>
              <a:rPr lang="en-US" b="1" dirty="0"/>
              <a:t> Things</a:t>
            </a:r>
            <a:endParaRPr lang="bg-BG" dirty="0"/>
          </a:p>
        </p:txBody>
      </p:sp>
      <p:sp>
        <p:nvSpPr>
          <p:cNvPr id="30724" name="Rectangle 4"/>
          <p:cNvSpPr>
            <a:spLocks noGrp="1" noChangeArrowheads="1"/>
          </p:cNvSpPr>
          <p:nvPr>
            <p:ph type="body" sz="half" idx="1"/>
          </p:nvPr>
        </p:nvSpPr>
        <p:spPr>
          <a:xfrm>
            <a:off x="457200" y="1600200"/>
            <a:ext cx="4906888" cy="4525963"/>
          </a:xfrm>
        </p:spPr>
        <p:txBody>
          <a:bodyPr>
            <a:normAutofit fontScale="85000" lnSpcReduction="20000"/>
          </a:bodyPr>
          <a:lstStyle/>
          <a:p>
            <a:r>
              <a:rPr lang="en-US" sz="2800" i="1" dirty="0" err="1"/>
              <a:t>Annotational</a:t>
            </a:r>
            <a:r>
              <a:rPr lang="en-US" sz="2800" i="1" dirty="0"/>
              <a:t> </a:t>
            </a:r>
            <a:r>
              <a:rPr lang="en-US" sz="2800" i="1" dirty="0" err="1"/>
              <a:t>things</a:t>
            </a:r>
            <a:r>
              <a:rPr lang="en-US" sz="2800" dirty="0" err="1"/>
              <a:t>are</a:t>
            </a:r>
            <a:r>
              <a:rPr lang="en-US" sz="2800" dirty="0"/>
              <a:t> the explanatory parts of UML models. These are the comments you may apply to describe, illuminate, and remark about any element in a model. There is one primary kind of </a:t>
            </a:r>
            <a:r>
              <a:rPr lang="en-US" sz="2800" dirty="0" err="1"/>
              <a:t>annotational</a:t>
            </a:r>
            <a:r>
              <a:rPr lang="en-US" sz="2800" dirty="0"/>
              <a:t> thing, called a note. A </a:t>
            </a:r>
            <a:r>
              <a:rPr lang="en-US" sz="2800" i="1" dirty="0"/>
              <a:t>note</a:t>
            </a:r>
            <a:r>
              <a:rPr lang="en-US" sz="2800" dirty="0"/>
              <a:t> is simply a symbol for rendering constraints and comments attached to an element or a collection of elements. Graphically, a note is rendered as a rectangle with a dog-eared corner, together with a textual or graphical comment</a:t>
            </a:r>
            <a:endParaRPr lang="bg-BG" sz="2800" dirty="0"/>
          </a:p>
        </p:txBody>
      </p:sp>
      <p:sp>
        <p:nvSpPr>
          <p:cNvPr id="30725" name="Rectangle 5"/>
          <p:cNvSpPr>
            <a:spLocks noGrp="1" noChangeArrowheads="1"/>
          </p:cNvSpPr>
          <p:nvPr>
            <p:ph sz="half" idx="2"/>
          </p:nvPr>
        </p:nvSpPr>
        <p:spPr/>
        <p:txBody>
          <a:bodyPr/>
          <a:lstStyle/>
          <a:p>
            <a:endParaRPr lang="en-US" sz="2800"/>
          </a:p>
        </p:txBody>
      </p:sp>
      <p:sp>
        <p:nvSpPr>
          <p:cNvPr id="8" name="Footer Placeholder 5"/>
          <p:cNvSpPr>
            <a:spLocks noGrp="1"/>
          </p:cNvSpPr>
          <p:nvPr>
            <p:ph type="ftr" sz="quarter" idx="11"/>
          </p:nvPr>
        </p:nvSpPr>
        <p:spPr/>
        <p:txBody>
          <a:bodyPr/>
          <a:lstStyle/>
          <a:p>
            <a:endParaRPr lang="bg-BG"/>
          </a:p>
        </p:txBody>
      </p:sp>
      <p:sp>
        <p:nvSpPr>
          <p:cNvPr id="9" name="Slide Number Placeholder 6"/>
          <p:cNvSpPr>
            <a:spLocks noGrp="1"/>
          </p:cNvSpPr>
          <p:nvPr>
            <p:ph type="sldNum" sz="quarter" idx="12"/>
          </p:nvPr>
        </p:nvSpPr>
        <p:spPr/>
        <p:txBody>
          <a:bodyPr/>
          <a:lstStyle/>
          <a:p>
            <a:fld id="{F5016667-C7E5-46E1-AF17-65E4FF45D53E}" type="slidenum">
              <a:rPr lang="bg-BG"/>
              <a:pPr/>
              <a:t>20</a:t>
            </a:fld>
            <a:endParaRPr lang="bg-BG"/>
          </a:p>
        </p:txBody>
      </p:sp>
      <p:pic>
        <p:nvPicPr>
          <p:cNvPr id="3072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4088" y="1772816"/>
            <a:ext cx="3105150" cy="1504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1946631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b="1" dirty="0"/>
              <a:t>Relationships in the UML</a:t>
            </a:r>
            <a:endParaRPr lang="bg-BG" dirty="0"/>
          </a:p>
        </p:txBody>
      </p:sp>
      <p:sp>
        <p:nvSpPr>
          <p:cNvPr id="32772" name="Rectangle 4"/>
          <p:cNvSpPr>
            <a:spLocks noGrp="1" noChangeArrowheads="1"/>
          </p:cNvSpPr>
          <p:nvPr>
            <p:ph type="body" sz="half" idx="1"/>
          </p:nvPr>
        </p:nvSpPr>
        <p:spPr/>
        <p:txBody>
          <a:bodyPr>
            <a:normAutofit fontScale="92500" lnSpcReduction="20000"/>
          </a:bodyPr>
          <a:lstStyle/>
          <a:p>
            <a:r>
              <a:rPr lang="en-US" sz="2400" i="1" dirty="0" smtClean="0"/>
              <a:t>A dependency</a:t>
            </a:r>
            <a:r>
              <a:rPr lang="en-US" sz="2400" dirty="0" smtClean="0"/>
              <a:t> </a:t>
            </a:r>
            <a:r>
              <a:rPr lang="en-US" sz="2400" dirty="0"/>
              <a:t>is a semantic relationship between two things in which a change to one thing (the independent thing) may affect the semantics of the other thing (the dependent thing</a:t>
            </a:r>
            <a:r>
              <a:rPr lang="en-US" sz="2400" dirty="0" smtClean="0"/>
              <a:t>).</a:t>
            </a:r>
          </a:p>
          <a:p>
            <a:r>
              <a:rPr lang="en-US" sz="2400" dirty="0" smtClean="0"/>
              <a:t>An </a:t>
            </a:r>
            <a:r>
              <a:rPr lang="en-US" sz="2400" i="1" dirty="0"/>
              <a:t>association</a:t>
            </a:r>
            <a:r>
              <a:rPr lang="en-US" sz="2400" dirty="0"/>
              <a:t> is a structural relationship that describes a set of links, a link being a connection among objects. Aggregation is a special kind of association, representing a structural relationship between a whole and its parts.</a:t>
            </a:r>
          </a:p>
        </p:txBody>
      </p:sp>
      <p:sp>
        <p:nvSpPr>
          <p:cNvPr id="32773" name="Rectangle 5"/>
          <p:cNvSpPr>
            <a:spLocks noGrp="1" noChangeArrowheads="1"/>
          </p:cNvSpPr>
          <p:nvPr>
            <p:ph sz="half" idx="2"/>
          </p:nvPr>
        </p:nvSpPr>
        <p:spPr/>
        <p:txBody>
          <a:bodyPr/>
          <a:lstStyle/>
          <a:p>
            <a:pPr>
              <a:lnSpc>
                <a:spcPct val="90000"/>
              </a:lnSpc>
            </a:pPr>
            <a:endParaRPr lang="en-US" sz="2400"/>
          </a:p>
        </p:txBody>
      </p:sp>
      <p:sp>
        <p:nvSpPr>
          <p:cNvPr id="10" name="Footer Placeholder 5"/>
          <p:cNvSpPr>
            <a:spLocks noGrp="1"/>
          </p:cNvSpPr>
          <p:nvPr>
            <p:ph type="ftr" sz="quarter" idx="11"/>
          </p:nvPr>
        </p:nvSpPr>
        <p:spPr/>
        <p:txBody>
          <a:bodyPr/>
          <a:lstStyle/>
          <a:p>
            <a:endParaRPr lang="bg-BG"/>
          </a:p>
        </p:txBody>
      </p:sp>
      <p:sp>
        <p:nvSpPr>
          <p:cNvPr id="11" name="Slide Number Placeholder 6"/>
          <p:cNvSpPr>
            <a:spLocks noGrp="1"/>
          </p:cNvSpPr>
          <p:nvPr>
            <p:ph type="sldNum" sz="quarter" idx="12"/>
          </p:nvPr>
        </p:nvSpPr>
        <p:spPr/>
        <p:txBody>
          <a:bodyPr/>
          <a:lstStyle/>
          <a:p>
            <a:fld id="{B64FA0D7-2207-4674-BCE6-CA0846513492}" type="slidenum">
              <a:rPr lang="bg-BG"/>
              <a:pPr/>
              <a:t>21</a:t>
            </a:fld>
            <a:endParaRPr lang="bg-BG"/>
          </a:p>
        </p:txBody>
      </p:sp>
      <p:pic>
        <p:nvPicPr>
          <p:cNvPr id="3277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3438" y="1773238"/>
            <a:ext cx="39528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77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3438" y="3501008"/>
            <a:ext cx="4076700"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b="1" dirty="0"/>
              <a:t>Relationships in the UML</a:t>
            </a:r>
            <a:endParaRPr lang="bg-BG" dirty="0"/>
          </a:p>
        </p:txBody>
      </p:sp>
      <p:sp>
        <p:nvSpPr>
          <p:cNvPr id="32772" name="Rectangle 4"/>
          <p:cNvSpPr>
            <a:spLocks noGrp="1" noChangeArrowheads="1"/>
          </p:cNvSpPr>
          <p:nvPr>
            <p:ph type="body" sz="half" idx="1"/>
          </p:nvPr>
        </p:nvSpPr>
        <p:spPr/>
        <p:txBody>
          <a:bodyPr>
            <a:normAutofit fontScale="77500" lnSpcReduction="20000"/>
          </a:bodyPr>
          <a:lstStyle/>
          <a:p>
            <a:pPr>
              <a:lnSpc>
                <a:spcPct val="90000"/>
              </a:lnSpc>
            </a:pPr>
            <a:r>
              <a:rPr lang="en-US" sz="2400" dirty="0"/>
              <a:t>a </a:t>
            </a:r>
            <a:r>
              <a:rPr lang="en-US" sz="2400" i="1" dirty="0"/>
              <a:t>generalization</a:t>
            </a:r>
            <a:r>
              <a:rPr lang="en-US" sz="2400" dirty="0"/>
              <a:t> is a specialization/generalization relationship in which objects of the specialized element (the child) are substitutable for objects of the generalized element (the parent). In this way, the child shares the structure and the behavior of the parent</a:t>
            </a:r>
            <a:r>
              <a:rPr lang="en-US" sz="2400" dirty="0" smtClean="0"/>
              <a:t>.</a:t>
            </a:r>
          </a:p>
          <a:p>
            <a:pPr>
              <a:lnSpc>
                <a:spcPct val="90000"/>
              </a:lnSpc>
            </a:pPr>
            <a:endParaRPr lang="bg-BG" sz="2400" dirty="0"/>
          </a:p>
          <a:p>
            <a:pPr>
              <a:lnSpc>
                <a:spcPct val="90000"/>
              </a:lnSpc>
            </a:pPr>
            <a:r>
              <a:rPr lang="en-US" sz="2400" dirty="0"/>
              <a:t>a </a:t>
            </a:r>
            <a:r>
              <a:rPr lang="en-US" sz="2400" i="1" dirty="0"/>
              <a:t>realization</a:t>
            </a:r>
            <a:r>
              <a:rPr lang="en-US" sz="2400" dirty="0"/>
              <a:t> is a semantic relationship between classifiers, wherein one classifier specifies a contract that another classifier guarantees to carry out. You'll encounter realization relationships in two places: between interfaces and the classes or components that realize them, and between use cases and the collaborations that realize them. </a:t>
            </a:r>
            <a:endParaRPr lang="bg-BG" sz="2400" dirty="0"/>
          </a:p>
        </p:txBody>
      </p:sp>
      <p:sp>
        <p:nvSpPr>
          <p:cNvPr id="32773" name="Rectangle 5"/>
          <p:cNvSpPr>
            <a:spLocks noGrp="1" noChangeArrowheads="1"/>
          </p:cNvSpPr>
          <p:nvPr>
            <p:ph sz="half" idx="2"/>
          </p:nvPr>
        </p:nvSpPr>
        <p:spPr/>
        <p:txBody>
          <a:bodyPr/>
          <a:lstStyle/>
          <a:p>
            <a:pPr>
              <a:lnSpc>
                <a:spcPct val="90000"/>
              </a:lnSpc>
            </a:pPr>
            <a:endParaRPr lang="en-US" sz="2400"/>
          </a:p>
        </p:txBody>
      </p:sp>
      <p:sp>
        <p:nvSpPr>
          <p:cNvPr id="10" name="Footer Placeholder 5"/>
          <p:cNvSpPr>
            <a:spLocks noGrp="1"/>
          </p:cNvSpPr>
          <p:nvPr>
            <p:ph type="ftr" sz="quarter" idx="11"/>
          </p:nvPr>
        </p:nvSpPr>
        <p:spPr/>
        <p:txBody>
          <a:bodyPr/>
          <a:lstStyle/>
          <a:p>
            <a:endParaRPr lang="bg-BG"/>
          </a:p>
        </p:txBody>
      </p:sp>
      <p:sp>
        <p:nvSpPr>
          <p:cNvPr id="11" name="Slide Number Placeholder 6"/>
          <p:cNvSpPr>
            <a:spLocks noGrp="1"/>
          </p:cNvSpPr>
          <p:nvPr>
            <p:ph type="sldNum" sz="quarter" idx="12"/>
          </p:nvPr>
        </p:nvSpPr>
        <p:spPr/>
        <p:txBody>
          <a:bodyPr/>
          <a:lstStyle/>
          <a:p>
            <a:fld id="{B64FA0D7-2207-4674-BCE6-CA0846513492}" type="slidenum">
              <a:rPr lang="bg-BG"/>
              <a:pPr/>
              <a:t>22</a:t>
            </a:fld>
            <a:endParaRPr lang="bg-BG"/>
          </a:p>
        </p:txBody>
      </p:sp>
      <p:pic>
        <p:nvPicPr>
          <p:cNvPr id="32776"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5817" y="1556792"/>
            <a:ext cx="39243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777"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31517" y="3714179"/>
            <a:ext cx="4038600"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0742983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b="1" dirty="0"/>
              <a:t>Diagrams in the UML </a:t>
            </a:r>
            <a:endParaRPr lang="bg-BG" dirty="0"/>
          </a:p>
        </p:txBody>
      </p:sp>
      <p:sp>
        <p:nvSpPr>
          <p:cNvPr id="34819" name="Rectangle 3"/>
          <p:cNvSpPr>
            <a:spLocks noGrp="1" noChangeArrowheads="1"/>
          </p:cNvSpPr>
          <p:nvPr>
            <p:ph idx="1"/>
          </p:nvPr>
        </p:nvSpPr>
        <p:spPr/>
        <p:txBody>
          <a:bodyPr>
            <a:normAutofit/>
          </a:bodyPr>
          <a:lstStyle/>
          <a:p>
            <a:pPr indent="-342900"/>
            <a:r>
              <a:rPr lang="en-US" dirty="0"/>
              <a:t>A </a:t>
            </a:r>
            <a:r>
              <a:rPr lang="en-US" i="1" dirty="0"/>
              <a:t>diagram</a:t>
            </a:r>
            <a:r>
              <a:rPr lang="en-US" dirty="0"/>
              <a:t> is the graphical presentation of a set of elements, most often rendered as a connected graph of vertices (things) and arcs (relationships). You draw diagrams to visualize a system from different perspectives, so a diagram is a projection into a system. For all but the most trivial systems, a diagram represents an elided view of the elements that make up a system. </a:t>
            </a:r>
          </a:p>
          <a:p>
            <a:r>
              <a:rPr lang="en-US" dirty="0"/>
              <a:t>A </a:t>
            </a:r>
            <a:r>
              <a:rPr lang="en-US" i="1" dirty="0"/>
              <a:t>class diagram</a:t>
            </a:r>
            <a:r>
              <a:rPr lang="en-US" dirty="0"/>
              <a:t> shows a set of classes, interfaces, and collaborations and their relationships. These diagrams are the most common diagram found in modeling object-oriented systems. Class diagrams address the static design view of a system. Class diagrams that include active classes address the static process view of a system</a:t>
            </a:r>
            <a:r>
              <a:rPr lang="en-US" dirty="0" smtClean="0"/>
              <a:t>.</a:t>
            </a:r>
            <a:endParaRPr lang="en-US" dirty="0"/>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6033BB13-AB31-48FD-B1F4-E024791B7B21}" type="slidenum">
              <a:rPr lang="bg-BG"/>
              <a:pPr/>
              <a:t>23</a:t>
            </a:fld>
            <a:endParaRPr lang="bg-BG"/>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b="1" dirty="0"/>
              <a:t>Diagrams in the UML </a:t>
            </a:r>
            <a:endParaRPr lang="bg-BG" dirty="0"/>
          </a:p>
        </p:txBody>
      </p:sp>
      <p:sp>
        <p:nvSpPr>
          <p:cNvPr id="38915" name="Rectangle 3"/>
          <p:cNvSpPr>
            <a:spLocks noGrp="1" noChangeArrowheads="1"/>
          </p:cNvSpPr>
          <p:nvPr>
            <p:ph idx="1"/>
          </p:nvPr>
        </p:nvSpPr>
        <p:spPr/>
        <p:txBody>
          <a:bodyPr/>
          <a:lstStyle/>
          <a:p>
            <a:r>
              <a:rPr lang="en-US" dirty="0"/>
              <a:t>An </a:t>
            </a:r>
            <a:r>
              <a:rPr lang="en-US" i="1" dirty="0"/>
              <a:t>object diagram</a:t>
            </a:r>
            <a:r>
              <a:rPr lang="en-US" dirty="0"/>
              <a:t> shows a set of objects and their relationships. Object diagrams represent static snapshots of instances of the things found in class diagrams. These diagrams address the static design view or static process view of a system as do class diagrams, but from the perspective of real or prototypical cases</a:t>
            </a:r>
            <a:r>
              <a:rPr lang="en-US" dirty="0" smtClean="0"/>
              <a:t>.</a:t>
            </a:r>
          </a:p>
          <a:p>
            <a:r>
              <a:rPr lang="en-US" dirty="0"/>
              <a:t>A </a:t>
            </a:r>
            <a:r>
              <a:rPr lang="en-US" i="1" dirty="0"/>
              <a:t>use case diagram</a:t>
            </a:r>
            <a:r>
              <a:rPr lang="en-US" dirty="0"/>
              <a:t> shows a set of use cases and actors (a special kind of class) and their relationships. Use case diagrams address the static use case view of a system. These diagrams are especially important in organizing and modeling the behaviors of a system.</a:t>
            </a:r>
          </a:p>
          <a:p>
            <a:endParaRPr lang="en-US" dirty="0"/>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56ABE2CE-30B8-4761-A1FB-3E56588FD2FF}" type="slidenum">
              <a:rPr lang="bg-BG"/>
              <a:pPr/>
              <a:t>24</a:t>
            </a:fld>
            <a:endParaRPr lang="bg-BG"/>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b="1" dirty="0"/>
              <a:t>Diagrams in the UML </a:t>
            </a:r>
            <a:endParaRPr lang="bg-BG" dirty="0"/>
          </a:p>
        </p:txBody>
      </p:sp>
      <p:sp>
        <p:nvSpPr>
          <p:cNvPr id="38915" name="Rectangle 3"/>
          <p:cNvSpPr>
            <a:spLocks noGrp="1" noChangeArrowheads="1"/>
          </p:cNvSpPr>
          <p:nvPr>
            <p:ph idx="1"/>
          </p:nvPr>
        </p:nvSpPr>
        <p:spPr/>
        <p:txBody>
          <a:bodyPr/>
          <a:lstStyle/>
          <a:p>
            <a:r>
              <a:rPr lang="en-US" dirty="0"/>
              <a:t>Both sequence diagrams and collaboration diagrams are kinds of interaction diagrams. An shows an interaction, consisting of a set of objects and their relationships, including the messages that may be dispatched among them. Interaction diagrams address the dynamic view of a system. A </a:t>
            </a:r>
            <a:r>
              <a:rPr lang="en-US" i="1" dirty="0"/>
              <a:t>sequence diagram</a:t>
            </a:r>
            <a:r>
              <a:rPr lang="en-US" dirty="0"/>
              <a:t> is an interaction diagram that emphasizes the time-ordering of messages; a </a:t>
            </a:r>
            <a:r>
              <a:rPr lang="en-US" i="1" dirty="0"/>
              <a:t>collaboration diagram</a:t>
            </a:r>
            <a:r>
              <a:rPr lang="en-US" dirty="0"/>
              <a:t> is an interaction diagram that emphasizes the structural organization of the objects that send and receive messages. Sequence diagrams and collaboration diagrams are isomorphic, meaning that you can take one and transform it into the other.</a:t>
            </a:r>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56ABE2CE-30B8-4761-A1FB-3E56588FD2FF}" type="slidenum">
              <a:rPr lang="bg-BG"/>
              <a:pPr/>
              <a:t>25</a:t>
            </a:fld>
            <a:endParaRPr lang="bg-BG"/>
          </a:p>
        </p:txBody>
      </p:sp>
    </p:spTree>
    <p:extLst>
      <p:ext uri="{BB962C8B-B14F-4D97-AF65-F5344CB8AC3E}">
        <p14:creationId xmlns:p14="http://schemas.microsoft.com/office/powerpoint/2010/main" val="143944406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b="1" dirty="0"/>
              <a:t>Diagrams in the UML </a:t>
            </a:r>
            <a:endParaRPr lang="bg-BG" dirty="0"/>
          </a:p>
        </p:txBody>
      </p:sp>
      <p:sp>
        <p:nvSpPr>
          <p:cNvPr id="38915" name="Rectangle 3"/>
          <p:cNvSpPr>
            <a:spLocks noGrp="1" noChangeArrowheads="1"/>
          </p:cNvSpPr>
          <p:nvPr>
            <p:ph idx="1"/>
          </p:nvPr>
        </p:nvSpPr>
        <p:spPr/>
        <p:txBody>
          <a:bodyPr/>
          <a:lstStyle/>
          <a:p>
            <a:r>
              <a:rPr lang="en-US" dirty="0"/>
              <a:t>A </a:t>
            </a:r>
            <a:r>
              <a:rPr lang="en-US" i="1" dirty="0" err="1"/>
              <a:t>statechart</a:t>
            </a:r>
            <a:r>
              <a:rPr lang="en-US" i="1" dirty="0"/>
              <a:t> diagram</a:t>
            </a:r>
            <a:r>
              <a:rPr lang="en-US" dirty="0"/>
              <a:t> shows a state machine, consisting of states, transitions, events, and activities. </a:t>
            </a:r>
            <a:r>
              <a:rPr lang="en-US" dirty="0" err="1"/>
              <a:t>Statechart</a:t>
            </a:r>
            <a:r>
              <a:rPr lang="en-US" dirty="0"/>
              <a:t> diagrams address the dynamic view of a system. They are especially important in modeling the behavior of an interface, class, or collaboration and emphasize the event-ordered behavior of an object, which is especially useful in modeling reactive systems</a:t>
            </a:r>
            <a:r>
              <a:rPr lang="en-US" dirty="0" smtClean="0"/>
              <a:t>.</a:t>
            </a:r>
          </a:p>
          <a:p>
            <a:r>
              <a:rPr lang="en-US" dirty="0"/>
              <a:t>An </a:t>
            </a:r>
            <a:r>
              <a:rPr lang="en-US" i="1" dirty="0"/>
              <a:t>activity diagram</a:t>
            </a:r>
            <a:r>
              <a:rPr lang="en-US" dirty="0"/>
              <a:t> is a special kind of a </a:t>
            </a:r>
            <a:r>
              <a:rPr lang="en-US" dirty="0" err="1"/>
              <a:t>statechart</a:t>
            </a:r>
            <a:r>
              <a:rPr lang="en-US" dirty="0"/>
              <a:t> diagram that shows the flow from activity to activity within a system. Activity diagrams address the dynamic view of a system. They are especially important in modeling the function of a system and emphasize the flow of control among objects</a:t>
            </a:r>
            <a:r>
              <a:rPr lang="en-US" dirty="0" smtClean="0"/>
              <a:t>.</a:t>
            </a:r>
            <a:endParaRPr lang="en-US" dirty="0"/>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56ABE2CE-30B8-4761-A1FB-3E56588FD2FF}" type="slidenum">
              <a:rPr lang="bg-BG"/>
              <a:pPr/>
              <a:t>26</a:t>
            </a:fld>
            <a:endParaRPr lang="bg-BG"/>
          </a:p>
        </p:txBody>
      </p:sp>
    </p:spTree>
    <p:extLst>
      <p:ext uri="{BB962C8B-B14F-4D97-AF65-F5344CB8AC3E}">
        <p14:creationId xmlns:p14="http://schemas.microsoft.com/office/powerpoint/2010/main" val="309210115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b="1" dirty="0"/>
              <a:t>Diagrams in the UML </a:t>
            </a:r>
            <a:endParaRPr lang="bg-BG" dirty="0"/>
          </a:p>
        </p:txBody>
      </p:sp>
      <p:sp>
        <p:nvSpPr>
          <p:cNvPr id="38915" name="Rectangle 3"/>
          <p:cNvSpPr>
            <a:spLocks noGrp="1" noChangeArrowheads="1"/>
          </p:cNvSpPr>
          <p:nvPr>
            <p:ph idx="1"/>
          </p:nvPr>
        </p:nvSpPr>
        <p:spPr/>
        <p:txBody>
          <a:bodyPr/>
          <a:lstStyle/>
          <a:p>
            <a:r>
              <a:rPr lang="en-US" dirty="0"/>
              <a:t>A </a:t>
            </a:r>
            <a:r>
              <a:rPr lang="en-US" i="1" dirty="0"/>
              <a:t>component diagram</a:t>
            </a:r>
            <a:r>
              <a:rPr lang="en-US" dirty="0"/>
              <a:t> shows the organizations and dependencies among a set of components. Component diagrams address the static implementation view of a system. They are related to class diagrams in that a component typically maps to one or more classes, interfaces, or collaborations</a:t>
            </a:r>
            <a:r>
              <a:rPr lang="en-US" dirty="0" smtClean="0"/>
              <a:t>.</a:t>
            </a:r>
          </a:p>
          <a:p>
            <a:r>
              <a:rPr lang="en-US" dirty="0"/>
              <a:t>A </a:t>
            </a:r>
            <a:r>
              <a:rPr lang="en-US" i="1" dirty="0"/>
              <a:t>deployment diagram</a:t>
            </a:r>
            <a:r>
              <a:rPr lang="en-US" dirty="0"/>
              <a:t> shows the configuration of run-time processing nodes and the components that live on them. Deployment diagrams address the static deployment view of an architecture. They are related to component diagrams in that a node typically encloses one or more components</a:t>
            </a:r>
            <a:r>
              <a:rPr lang="en-US" dirty="0" smtClean="0"/>
              <a:t>.</a:t>
            </a:r>
            <a:endParaRPr lang="en-US" dirty="0"/>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56ABE2CE-30B8-4761-A1FB-3E56588FD2FF}" type="slidenum">
              <a:rPr lang="bg-BG"/>
              <a:pPr/>
              <a:t>27</a:t>
            </a:fld>
            <a:endParaRPr lang="bg-BG"/>
          </a:p>
        </p:txBody>
      </p:sp>
    </p:spTree>
    <p:extLst>
      <p:ext uri="{BB962C8B-B14F-4D97-AF65-F5344CB8AC3E}">
        <p14:creationId xmlns:p14="http://schemas.microsoft.com/office/powerpoint/2010/main" val="312631284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b="1" dirty="0"/>
              <a:t>Rules of the UML</a:t>
            </a:r>
          </a:p>
        </p:txBody>
      </p:sp>
      <p:sp>
        <p:nvSpPr>
          <p:cNvPr id="39939" name="Rectangle 3"/>
          <p:cNvSpPr>
            <a:spLocks noGrp="1" noChangeArrowheads="1"/>
          </p:cNvSpPr>
          <p:nvPr>
            <p:ph idx="1"/>
          </p:nvPr>
        </p:nvSpPr>
        <p:spPr/>
        <p:txBody>
          <a:bodyPr/>
          <a:lstStyle/>
          <a:p>
            <a:r>
              <a:rPr lang="en-US" dirty="0"/>
              <a:t>The UML's building blocks can't simply be thrown together in a random fashion. Like any language, the UML has a number of rules that specify what a well-formed model should look like. A </a:t>
            </a:r>
            <a:r>
              <a:rPr lang="en-US" i="1" dirty="0"/>
              <a:t>well-formed model</a:t>
            </a:r>
            <a:r>
              <a:rPr lang="en-US" dirty="0"/>
              <a:t> is one that is semantically self-consistent and in harmony with all its related models.</a:t>
            </a:r>
          </a:p>
          <a:p>
            <a:r>
              <a:rPr lang="en-US" dirty="0"/>
              <a:t>The UML has semantic rules for</a:t>
            </a:r>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89D1F9FC-8A23-485A-8996-89592E01BE27}" type="slidenum">
              <a:rPr lang="bg-BG"/>
              <a:pPr/>
              <a:t>28</a:t>
            </a:fld>
            <a:endParaRPr lang="bg-BG"/>
          </a:p>
        </p:txBody>
      </p:sp>
      <p:pic>
        <p:nvPicPr>
          <p:cNvPr id="3994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3795433"/>
            <a:ext cx="7600986" cy="1728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b="1" dirty="0"/>
              <a:t>Rules of the UML</a:t>
            </a:r>
            <a:endParaRPr lang="bg-BG" dirty="0"/>
          </a:p>
        </p:txBody>
      </p:sp>
      <p:sp>
        <p:nvSpPr>
          <p:cNvPr id="40963" name="Rectangle 3"/>
          <p:cNvSpPr>
            <a:spLocks noGrp="1" noChangeArrowheads="1"/>
          </p:cNvSpPr>
          <p:nvPr>
            <p:ph idx="1"/>
          </p:nvPr>
        </p:nvSpPr>
        <p:spPr/>
        <p:txBody>
          <a:bodyPr/>
          <a:lstStyle/>
          <a:p>
            <a:r>
              <a:rPr lang="en-US" dirty="0"/>
              <a:t>Models built during the development of a software-intensive system tend to evolve and may be viewed by many stakeholders in different ways and at different times. For this reason, it is common for the development team to not only build models that are well-formed, but also to build models that are</a:t>
            </a:r>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DDF0ABFC-0DAD-4922-A97F-240300892B0A}" type="slidenum">
              <a:rPr lang="bg-BG"/>
              <a:pPr/>
              <a:t>29</a:t>
            </a:fld>
            <a:endParaRPr lang="bg-BG"/>
          </a:p>
        </p:txBody>
      </p:sp>
      <p:pic>
        <p:nvPicPr>
          <p:cNvPr id="4096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3801774"/>
            <a:ext cx="7943662" cy="11393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US" dirty="0" smtClean="0"/>
              <a:t>UML characteristics</a:t>
            </a:r>
            <a:endParaRPr lang="bg-BG" dirty="0"/>
          </a:p>
        </p:txBody>
      </p:sp>
      <p:sp>
        <p:nvSpPr>
          <p:cNvPr id="13315" name="Rectangle 3"/>
          <p:cNvSpPr>
            <a:spLocks noGrp="1" noChangeArrowheads="1"/>
          </p:cNvSpPr>
          <p:nvPr>
            <p:ph idx="1"/>
          </p:nvPr>
        </p:nvSpPr>
        <p:spPr/>
        <p:txBody>
          <a:bodyPr>
            <a:normAutofit/>
          </a:bodyPr>
          <a:lstStyle/>
          <a:p>
            <a:r>
              <a:rPr lang="en-US" b="1" dirty="0"/>
              <a:t>The UML Is a Language</a:t>
            </a:r>
          </a:p>
          <a:p>
            <a:pPr lvl="1"/>
            <a:r>
              <a:rPr lang="en-US" dirty="0"/>
              <a:t>A language provides a vocabulary and the rules for combining words in that vocabulary for the purpose of communication. A </a:t>
            </a:r>
            <a:r>
              <a:rPr lang="en-US" i="1" dirty="0"/>
              <a:t>modeling</a:t>
            </a:r>
            <a:r>
              <a:rPr lang="en-US" dirty="0"/>
              <a:t> language is a language whose vocabulary and rules focus on the conceptual and physical representation of a system.</a:t>
            </a:r>
          </a:p>
          <a:p>
            <a:r>
              <a:rPr lang="en-US" b="1" dirty="0"/>
              <a:t>The UML Is a Language for Visualizing</a:t>
            </a:r>
          </a:p>
          <a:p>
            <a:pPr lvl="1"/>
            <a:r>
              <a:rPr lang="en-US" dirty="0"/>
              <a:t>For many programmers, the distance between thinking of an implementation and then pounding it out in code is close to zero. You think it, you code it. In fact, some things are best cast directly in code. Text is a wonderfully minimal and direct way to write expressions and algorithms</a:t>
            </a:r>
            <a:r>
              <a:rPr lang="en-US" dirty="0" smtClean="0"/>
              <a:t>.</a:t>
            </a:r>
            <a:endParaRPr lang="en-US" dirty="0"/>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3472DD04-5874-4338-91D2-293228621107}" type="slidenum">
              <a:rPr lang="bg-BG"/>
              <a:pPr/>
              <a:t>3</a:t>
            </a:fld>
            <a:endParaRPr lang="bg-BG"/>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b="1" dirty="0"/>
              <a:t>Common Mechanisms in the UML</a:t>
            </a:r>
            <a:endParaRPr lang="bg-BG" dirty="0"/>
          </a:p>
        </p:txBody>
      </p:sp>
      <p:sp>
        <p:nvSpPr>
          <p:cNvPr id="2" name="Content Placeholder 1"/>
          <p:cNvSpPr>
            <a:spLocks noGrp="1"/>
          </p:cNvSpPr>
          <p:nvPr>
            <p:ph idx="1"/>
          </p:nvPr>
        </p:nvSpPr>
        <p:spPr/>
        <p:txBody>
          <a:bodyPr/>
          <a:lstStyle/>
          <a:p>
            <a:r>
              <a:rPr lang="en-US" dirty="0" smtClean="0"/>
              <a:t>A building </a:t>
            </a:r>
            <a:r>
              <a:rPr lang="en-US" dirty="0"/>
              <a:t>is made simpler and more harmonious by the conformance to a pattern of common features. A house may be built in the Victorian or French country style largely by using certain architectural patterns that define those styles. The same is true of the UML. It is made simpler by the presence of four common mechanisms that apply consistently throughout the language.</a:t>
            </a:r>
          </a:p>
          <a:p>
            <a:pPr lvl="1"/>
            <a:r>
              <a:rPr lang="en-US" dirty="0"/>
              <a:t>Specifications</a:t>
            </a:r>
          </a:p>
          <a:p>
            <a:pPr lvl="1"/>
            <a:r>
              <a:rPr lang="en-US" dirty="0"/>
              <a:t>Adornments</a:t>
            </a:r>
          </a:p>
          <a:p>
            <a:pPr lvl="1"/>
            <a:r>
              <a:rPr lang="en-US" dirty="0"/>
              <a:t>Common divisions</a:t>
            </a:r>
          </a:p>
          <a:p>
            <a:pPr lvl="1"/>
            <a:r>
              <a:rPr lang="en-US" dirty="0"/>
              <a:t>Extensibility mechanisms</a:t>
            </a:r>
          </a:p>
          <a:p>
            <a:endParaRPr lang="bg-BG" dirty="0"/>
          </a:p>
        </p:txBody>
      </p:sp>
      <p:sp>
        <p:nvSpPr>
          <p:cNvPr id="7" name="Footer Placeholder 5"/>
          <p:cNvSpPr>
            <a:spLocks noGrp="1"/>
          </p:cNvSpPr>
          <p:nvPr>
            <p:ph type="ftr" sz="quarter" idx="11"/>
          </p:nvPr>
        </p:nvSpPr>
        <p:spPr/>
        <p:txBody>
          <a:bodyPr/>
          <a:lstStyle/>
          <a:p>
            <a:endParaRPr lang="bg-BG"/>
          </a:p>
        </p:txBody>
      </p:sp>
      <p:sp>
        <p:nvSpPr>
          <p:cNvPr id="8" name="Slide Number Placeholder 6"/>
          <p:cNvSpPr>
            <a:spLocks noGrp="1"/>
          </p:cNvSpPr>
          <p:nvPr>
            <p:ph type="sldNum" sz="quarter" idx="12"/>
          </p:nvPr>
        </p:nvSpPr>
        <p:spPr/>
        <p:txBody>
          <a:bodyPr/>
          <a:lstStyle/>
          <a:p>
            <a:fld id="{53836990-4C06-450F-BA04-A3C12A4DBCA8}" type="slidenum">
              <a:rPr lang="bg-BG"/>
              <a:pPr/>
              <a:t>30</a:t>
            </a:fld>
            <a:endParaRPr lang="bg-BG"/>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b="1" dirty="0"/>
              <a:t>Common Mechanisms in the </a:t>
            </a:r>
            <a:r>
              <a:rPr lang="en-US" b="1" dirty="0" smtClean="0"/>
              <a:t>UML</a:t>
            </a:r>
            <a:endParaRPr lang="bg-BG" dirty="0"/>
          </a:p>
        </p:txBody>
      </p:sp>
      <p:sp>
        <p:nvSpPr>
          <p:cNvPr id="41987" name="Rectangle 3"/>
          <p:cNvSpPr>
            <a:spLocks noGrp="1" noChangeArrowheads="1"/>
          </p:cNvSpPr>
          <p:nvPr>
            <p:ph idx="1"/>
          </p:nvPr>
        </p:nvSpPr>
        <p:spPr/>
        <p:txBody>
          <a:bodyPr>
            <a:normAutofit fontScale="92500"/>
          </a:bodyPr>
          <a:lstStyle/>
          <a:p>
            <a:pPr marL="114300" indent="0">
              <a:buNone/>
            </a:pPr>
            <a:r>
              <a:rPr lang="en-US" b="1" dirty="0" smtClean="0"/>
              <a:t>Specification</a:t>
            </a:r>
          </a:p>
          <a:p>
            <a:r>
              <a:rPr lang="en-US" dirty="0" smtClean="0"/>
              <a:t>The </a:t>
            </a:r>
            <a:r>
              <a:rPr lang="en-US" dirty="0"/>
              <a:t>UML's specifications provide a semantic backplane that contains all the parts of all the models of a system, each part related to one another in a consistent fashion. The UML's diagrams are thus simply visual projections into that backplane, each diagram revealing a specific interesting aspect of the system</a:t>
            </a:r>
            <a:r>
              <a:rPr lang="en-US" dirty="0" smtClean="0"/>
              <a:t>.</a:t>
            </a:r>
          </a:p>
          <a:p>
            <a:pPr marL="114300" indent="0">
              <a:buNone/>
            </a:pPr>
            <a:r>
              <a:rPr lang="en-US" b="1" dirty="0"/>
              <a:t>Adornments </a:t>
            </a:r>
            <a:endParaRPr lang="en-US" dirty="0"/>
          </a:p>
          <a:p>
            <a:r>
              <a:rPr lang="en-US" dirty="0"/>
              <a:t>Most elements in the UML have a unique and direct graphical notation that provides a visual representation of the most important aspects of the element. For example, the notation for a class is intentionally designed to be easy to draw, because classes are the most common element found in modeling object-oriented systems. The class notation also exposes the most important aspects of a class, namely its name, attributes, and operations.</a:t>
            </a:r>
          </a:p>
          <a:p>
            <a:endParaRPr lang="en-US" dirty="0"/>
          </a:p>
        </p:txBody>
      </p:sp>
      <p:sp>
        <p:nvSpPr>
          <p:cNvPr id="7" name="Footer Placeholder 5"/>
          <p:cNvSpPr>
            <a:spLocks noGrp="1"/>
          </p:cNvSpPr>
          <p:nvPr>
            <p:ph type="ftr" sz="quarter" idx="11"/>
          </p:nvPr>
        </p:nvSpPr>
        <p:spPr/>
        <p:txBody>
          <a:bodyPr/>
          <a:lstStyle/>
          <a:p>
            <a:endParaRPr lang="bg-BG"/>
          </a:p>
        </p:txBody>
      </p:sp>
      <p:sp>
        <p:nvSpPr>
          <p:cNvPr id="8" name="Slide Number Placeholder 6"/>
          <p:cNvSpPr>
            <a:spLocks noGrp="1"/>
          </p:cNvSpPr>
          <p:nvPr>
            <p:ph type="sldNum" sz="quarter" idx="12"/>
          </p:nvPr>
        </p:nvSpPr>
        <p:spPr/>
        <p:txBody>
          <a:bodyPr/>
          <a:lstStyle/>
          <a:p>
            <a:fld id="{53836990-4C06-450F-BA04-A3C12A4DBCA8}" type="slidenum">
              <a:rPr lang="bg-BG"/>
              <a:pPr/>
              <a:t>31</a:t>
            </a:fld>
            <a:endParaRPr lang="bg-BG"/>
          </a:p>
        </p:txBody>
      </p:sp>
    </p:spTree>
    <p:extLst>
      <p:ext uri="{BB962C8B-B14F-4D97-AF65-F5344CB8AC3E}">
        <p14:creationId xmlns:p14="http://schemas.microsoft.com/office/powerpoint/2010/main" val="358305749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b="1" dirty="0"/>
              <a:t>Common Mechanisms in the </a:t>
            </a:r>
            <a:r>
              <a:rPr lang="en-US" b="1" dirty="0" smtClean="0"/>
              <a:t>UML</a:t>
            </a:r>
            <a:endParaRPr lang="bg-BG" dirty="0"/>
          </a:p>
        </p:txBody>
      </p:sp>
      <p:sp>
        <p:nvSpPr>
          <p:cNvPr id="41987" name="Rectangle 3"/>
          <p:cNvSpPr>
            <a:spLocks noGrp="1" noChangeArrowheads="1"/>
          </p:cNvSpPr>
          <p:nvPr>
            <p:ph idx="1"/>
          </p:nvPr>
        </p:nvSpPr>
        <p:spPr/>
        <p:txBody>
          <a:bodyPr>
            <a:normAutofit/>
          </a:bodyPr>
          <a:lstStyle/>
          <a:p>
            <a:pPr marL="114300" indent="0">
              <a:buNone/>
            </a:pPr>
            <a:r>
              <a:rPr lang="en-US" b="1" dirty="0"/>
              <a:t>Common Divisions </a:t>
            </a:r>
            <a:endParaRPr lang="en-US" dirty="0"/>
          </a:p>
          <a:p>
            <a:r>
              <a:rPr lang="en-US" dirty="0" smtClean="0"/>
              <a:t>First</a:t>
            </a:r>
            <a:r>
              <a:rPr lang="en-US" dirty="0"/>
              <a:t>, there is the division of class and object. A class is an abstraction; an object is one concrete manifestation of that abstraction.</a:t>
            </a:r>
          </a:p>
          <a:p>
            <a:r>
              <a:rPr lang="en-US" dirty="0"/>
              <a:t>Second, there is the separation of interface and implementation. An interface declares a contract, and an implementation represents one concrete realization of that contract, responsible for faithfully carrying out the interface's complete semantics. In the UML, you can model both interfaces and their implementations</a:t>
            </a:r>
          </a:p>
        </p:txBody>
      </p:sp>
      <p:sp>
        <p:nvSpPr>
          <p:cNvPr id="7" name="Footer Placeholder 5"/>
          <p:cNvSpPr>
            <a:spLocks noGrp="1"/>
          </p:cNvSpPr>
          <p:nvPr>
            <p:ph type="ftr" sz="quarter" idx="11"/>
          </p:nvPr>
        </p:nvSpPr>
        <p:spPr/>
        <p:txBody>
          <a:bodyPr/>
          <a:lstStyle/>
          <a:p>
            <a:endParaRPr lang="bg-BG"/>
          </a:p>
        </p:txBody>
      </p:sp>
      <p:sp>
        <p:nvSpPr>
          <p:cNvPr id="8" name="Slide Number Placeholder 6"/>
          <p:cNvSpPr>
            <a:spLocks noGrp="1"/>
          </p:cNvSpPr>
          <p:nvPr>
            <p:ph type="sldNum" sz="quarter" idx="12"/>
          </p:nvPr>
        </p:nvSpPr>
        <p:spPr/>
        <p:txBody>
          <a:bodyPr/>
          <a:lstStyle/>
          <a:p>
            <a:fld id="{53836990-4C06-450F-BA04-A3C12A4DBCA8}" type="slidenum">
              <a:rPr lang="bg-BG"/>
              <a:pPr/>
              <a:t>32</a:t>
            </a:fld>
            <a:endParaRPr lang="bg-BG"/>
          </a:p>
        </p:txBody>
      </p:sp>
    </p:spTree>
    <p:extLst>
      <p:ext uri="{BB962C8B-B14F-4D97-AF65-F5344CB8AC3E}">
        <p14:creationId xmlns:p14="http://schemas.microsoft.com/office/powerpoint/2010/main" val="5022437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b="1" dirty="0"/>
              <a:t>Common Mechanisms in the </a:t>
            </a:r>
            <a:r>
              <a:rPr lang="en-US" b="1" dirty="0" smtClean="0"/>
              <a:t>UML</a:t>
            </a:r>
            <a:endParaRPr lang="bg-BG" dirty="0"/>
          </a:p>
        </p:txBody>
      </p:sp>
      <p:sp>
        <p:nvSpPr>
          <p:cNvPr id="41987" name="Rectangle 3"/>
          <p:cNvSpPr>
            <a:spLocks noGrp="1" noChangeArrowheads="1"/>
          </p:cNvSpPr>
          <p:nvPr>
            <p:ph idx="1"/>
          </p:nvPr>
        </p:nvSpPr>
        <p:spPr/>
        <p:txBody>
          <a:bodyPr>
            <a:normAutofit/>
          </a:bodyPr>
          <a:lstStyle/>
          <a:p>
            <a:r>
              <a:rPr lang="en-US" b="1" dirty="0"/>
              <a:t>Extensibility Mechanisms </a:t>
            </a:r>
            <a:endParaRPr lang="en-US" dirty="0"/>
          </a:p>
          <a:p>
            <a:r>
              <a:rPr lang="en-US" dirty="0"/>
              <a:t>The UML provides a standard language for writing software blueprints, but it is not possible for one closed language to ever be sufficient to express all possible nuances of all models across all domains across all time. For this reason, the UML is opened-ended, making it possible for you to extend the language in controlled ways. The UML's extensibility mechanisms include</a:t>
            </a:r>
          </a:p>
          <a:p>
            <a:pPr lvl="1"/>
            <a:r>
              <a:rPr lang="en-US" dirty="0"/>
              <a:t>Stereotypes</a:t>
            </a:r>
          </a:p>
          <a:p>
            <a:pPr lvl="1"/>
            <a:r>
              <a:rPr lang="en-US" dirty="0"/>
              <a:t>Tagged values</a:t>
            </a:r>
          </a:p>
          <a:p>
            <a:pPr lvl="1"/>
            <a:r>
              <a:rPr lang="en-US" dirty="0"/>
              <a:t>Constraints</a:t>
            </a:r>
          </a:p>
        </p:txBody>
      </p:sp>
      <p:sp>
        <p:nvSpPr>
          <p:cNvPr id="7" name="Footer Placeholder 5"/>
          <p:cNvSpPr>
            <a:spLocks noGrp="1"/>
          </p:cNvSpPr>
          <p:nvPr>
            <p:ph type="ftr" sz="quarter" idx="11"/>
          </p:nvPr>
        </p:nvSpPr>
        <p:spPr/>
        <p:txBody>
          <a:bodyPr/>
          <a:lstStyle/>
          <a:p>
            <a:endParaRPr lang="bg-BG"/>
          </a:p>
        </p:txBody>
      </p:sp>
      <p:sp>
        <p:nvSpPr>
          <p:cNvPr id="8" name="Slide Number Placeholder 6"/>
          <p:cNvSpPr>
            <a:spLocks noGrp="1"/>
          </p:cNvSpPr>
          <p:nvPr>
            <p:ph type="sldNum" sz="quarter" idx="12"/>
          </p:nvPr>
        </p:nvSpPr>
        <p:spPr/>
        <p:txBody>
          <a:bodyPr/>
          <a:lstStyle/>
          <a:p>
            <a:fld id="{53836990-4C06-450F-BA04-A3C12A4DBCA8}" type="slidenum">
              <a:rPr lang="bg-BG"/>
              <a:pPr/>
              <a:t>33</a:t>
            </a:fld>
            <a:endParaRPr lang="bg-BG"/>
          </a:p>
        </p:txBody>
      </p:sp>
    </p:spTree>
    <p:extLst>
      <p:ext uri="{BB962C8B-B14F-4D97-AF65-F5344CB8AC3E}">
        <p14:creationId xmlns:p14="http://schemas.microsoft.com/office/powerpoint/2010/main" val="239742114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Rectangle 4"/>
          <p:cNvSpPr>
            <a:spLocks noGrp="1" noChangeArrowheads="1"/>
          </p:cNvSpPr>
          <p:nvPr>
            <p:ph type="title"/>
          </p:nvPr>
        </p:nvSpPr>
        <p:spPr/>
        <p:txBody>
          <a:bodyPr/>
          <a:lstStyle/>
          <a:p>
            <a:r>
              <a:rPr lang="en-US" b="1" dirty="0"/>
              <a:t>Common Mechanisms in the UML</a:t>
            </a:r>
            <a:endParaRPr lang="bg-BG" dirty="0"/>
          </a:p>
        </p:txBody>
      </p:sp>
      <p:sp>
        <p:nvSpPr>
          <p:cNvPr id="45059" name="Rectangle 3"/>
          <p:cNvSpPr>
            <a:spLocks noGrp="1" noChangeArrowheads="1"/>
          </p:cNvSpPr>
          <p:nvPr>
            <p:ph type="body" sz="half" idx="1"/>
          </p:nvPr>
        </p:nvSpPr>
        <p:spPr/>
        <p:txBody>
          <a:bodyPr>
            <a:normAutofit fontScale="77500" lnSpcReduction="20000"/>
          </a:bodyPr>
          <a:lstStyle/>
          <a:p>
            <a:r>
              <a:rPr lang="en-US" sz="2800" dirty="0"/>
              <a:t>In this figure, there is one class, named Customer, together with three objects: Jan (which is marked explicitly as being a Customer object), :Customer (an anonymous Customer object), and Elyse (which in its specification is marked as being a kind of Customer object, although it's not shown explicitly here</a:t>
            </a:r>
            <a:r>
              <a:rPr lang="en-US" sz="2800" dirty="0" smtClean="0"/>
              <a:t>).</a:t>
            </a:r>
            <a:endParaRPr lang="bg-BG" sz="2800" dirty="0"/>
          </a:p>
          <a:p>
            <a:pPr>
              <a:lnSpc>
                <a:spcPct val="90000"/>
              </a:lnSpc>
            </a:pPr>
            <a:endParaRPr lang="bg-BG" sz="2800" dirty="0"/>
          </a:p>
          <a:p>
            <a:pPr>
              <a:lnSpc>
                <a:spcPct val="90000"/>
              </a:lnSpc>
            </a:pPr>
            <a:r>
              <a:rPr lang="en-US" sz="2800" dirty="0" err="1" smtClean="0"/>
              <a:t>Extesibility</a:t>
            </a:r>
            <a:r>
              <a:rPr lang="en-US" sz="2800" dirty="0" smtClean="0"/>
              <a:t> mechanism:</a:t>
            </a:r>
            <a:br>
              <a:rPr lang="en-US" sz="2800" dirty="0" smtClean="0"/>
            </a:br>
            <a:r>
              <a:rPr lang="en-US" sz="2800" dirty="0" smtClean="0"/>
              <a:t>t</a:t>
            </a:r>
            <a:r>
              <a:rPr lang="en-US" sz="2000" dirty="0" smtClean="0"/>
              <a:t>he </a:t>
            </a:r>
            <a:r>
              <a:rPr lang="en-US" sz="2000" dirty="0"/>
              <a:t>class </a:t>
            </a:r>
            <a:r>
              <a:rPr lang="en-US" sz="2000" dirty="0" err="1"/>
              <a:t>EventQueue</a:t>
            </a:r>
            <a:r>
              <a:rPr lang="en-US" sz="2000" dirty="0"/>
              <a:t> is extended by marking its version and author explicitly.</a:t>
            </a:r>
            <a:endParaRPr lang="bg-BG" sz="2800" dirty="0"/>
          </a:p>
        </p:txBody>
      </p:sp>
      <p:sp>
        <p:nvSpPr>
          <p:cNvPr id="45061" name="Rectangle 5"/>
          <p:cNvSpPr>
            <a:spLocks noGrp="1" noChangeArrowheads="1"/>
          </p:cNvSpPr>
          <p:nvPr>
            <p:ph sz="half" idx="2"/>
          </p:nvPr>
        </p:nvSpPr>
        <p:spPr/>
        <p:txBody>
          <a:bodyPr/>
          <a:lstStyle/>
          <a:p>
            <a:pPr>
              <a:lnSpc>
                <a:spcPct val="90000"/>
              </a:lnSpc>
            </a:pPr>
            <a:endParaRPr lang="en-US" sz="2800"/>
          </a:p>
        </p:txBody>
      </p:sp>
      <p:sp>
        <p:nvSpPr>
          <p:cNvPr id="8" name="Footer Placeholder 5"/>
          <p:cNvSpPr>
            <a:spLocks noGrp="1"/>
          </p:cNvSpPr>
          <p:nvPr>
            <p:ph type="ftr" sz="quarter" idx="11"/>
          </p:nvPr>
        </p:nvSpPr>
        <p:spPr/>
        <p:txBody>
          <a:bodyPr/>
          <a:lstStyle/>
          <a:p>
            <a:endParaRPr lang="bg-BG"/>
          </a:p>
        </p:txBody>
      </p:sp>
      <p:sp>
        <p:nvSpPr>
          <p:cNvPr id="9" name="Slide Number Placeholder 6"/>
          <p:cNvSpPr>
            <a:spLocks noGrp="1"/>
          </p:cNvSpPr>
          <p:nvPr>
            <p:ph type="sldNum" sz="quarter" idx="12"/>
          </p:nvPr>
        </p:nvSpPr>
        <p:spPr/>
        <p:txBody>
          <a:bodyPr/>
          <a:lstStyle/>
          <a:p>
            <a:fld id="{28AB9A14-CB42-45FB-A1DD-0FAA6B8D62F7}" type="slidenum">
              <a:rPr lang="bg-BG"/>
              <a:pPr/>
              <a:t>34</a:t>
            </a:fld>
            <a:endParaRPr lang="bg-BG"/>
          </a:p>
        </p:txBody>
      </p:sp>
      <p:pic>
        <p:nvPicPr>
          <p:cNvPr id="4506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1557338"/>
            <a:ext cx="4400550" cy="2352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063"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4292600"/>
            <a:ext cx="4572000" cy="1604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4"/>
          <p:cNvSpPr>
            <a:spLocks noGrp="1" noChangeArrowheads="1"/>
          </p:cNvSpPr>
          <p:nvPr>
            <p:ph type="title"/>
          </p:nvPr>
        </p:nvSpPr>
        <p:spPr/>
        <p:txBody>
          <a:bodyPr/>
          <a:lstStyle/>
          <a:p>
            <a:r>
              <a:rPr lang="en-US" b="1" dirty="0"/>
              <a:t>Architecture</a:t>
            </a:r>
          </a:p>
        </p:txBody>
      </p:sp>
      <p:sp>
        <p:nvSpPr>
          <p:cNvPr id="47112" name="Rectangle 8"/>
          <p:cNvSpPr>
            <a:spLocks noGrp="1" noChangeArrowheads="1"/>
          </p:cNvSpPr>
          <p:nvPr>
            <p:ph idx="1"/>
          </p:nvPr>
        </p:nvSpPr>
        <p:spPr/>
        <p:txBody>
          <a:bodyPr>
            <a:normAutofit fontScale="92500" lnSpcReduction="10000"/>
          </a:bodyPr>
          <a:lstStyle/>
          <a:p>
            <a:pPr marL="114300" indent="0">
              <a:buNone/>
            </a:pPr>
            <a:r>
              <a:rPr lang="en-US" dirty="0"/>
              <a:t>Architecture is the set of significant decisions about</a:t>
            </a:r>
          </a:p>
          <a:p>
            <a:r>
              <a:rPr lang="en-US" dirty="0"/>
              <a:t>The organization of a software system</a:t>
            </a:r>
          </a:p>
          <a:p>
            <a:r>
              <a:rPr lang="en-US" dirty="0"/>
              <a:t>The selection of the structural elements and their interfaces by which the system is composed</a:t>
            </a:r>
          </a:p>
          <a:p>
            <a:r>
              <a:rPr lang="en-US" dirty="0"/>
              <a:t>Their behavior, as specified in the collaborations among those elements</a:t>
            </a:r>
          </a:p>
          <a:p>
            <a:r>
              <a:rPr lang="en-US" dirty="0"/>
              <a:t>The composition of these structural and behavioral elements into progressively larger subsystems</a:t>
            </a:r>
          </a:p>
          <a:p>
            <a:r>
              <a:rPr lang="en-US" dirty="0"/>
              <a:t>The architectural style that guides this organization: the static and dynamic elements and their interfaces, their collaborations, and their composition</a:t>
            </a:r>
          </a:p>
          <a:p>
            <a:pPr marL="114300" indent="0">
              <a:buNone/>
            </a:pPr>
            <a:r>
              <a:rPr lang="en-US" dirty="0"/>
              <a:t>Software architecture is not only concerned with structure and behavior, but also with usage, functionality, performance, resilience, reuse, comprehensibility, economic and technology constraints and trade-offs, and aesthetic concerns.</a:t>
            </a:r>
          </a:p>
          <a:p>
            <a:endParaRPr lang="en-US" dirty="0"/>
          </a:p>
        </p:txBody>
      </p:sp>
      <p:sp>
        <p:nvSpPr>
          <p:cNvPr id="6" name="Footer Placeholder 4"/>
          <p:cNvSpPr>
            <a:spLocks noGrp="1"/>
          </p:cNvSpPr>
          <p:nvPr>
            <p:ph type="ftr" sz="quarter" idx="11"/>
          </p:nvPr>
        </p:nvSpPr>
        <p:spPr/>
        <p:txBody>
          <a:bodyPr/>
          <a:lstStyle/>
          <a:p>
            <a:endParaRPr lang="bg-BG"/>
          </a:p>
        </p:txBody>
      </p:sp>
      <p:sp>
        <p:nvSpPr>
          <p:cNvPr id="7" name="Slide Number Placeholder 5"/>
          <p:cNvSpPr>
            <a:spLocks noGrp="1"/>
          </p:cNvSpPr>
          <p:nvPr>
            <p:ph type="sldNum" sz="quarter" idx="12"/>
          </p:nvPr>
        </p:nvSpPr>
        <p:spPr/>
        <p:txBody>
          <a:bodyPr/>
          <a:lstStyle/>
          <a:p>
            <a:fld id="{71BA1352-3D4E-4706-9004-65BE70DF5F65}" type="slidenum">
              <a:rPr lang="bg-BG"/>
              <a:pPr/>
              <a:t>35</a:t>
            </a:fld>
            <a:endParaRPr lang="bg-BG"/>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4"/>
          <p:cNvSpPr>
            <a:spLocks noGrp="1" noChangeArrowheads="1"/>
          </p:cNvSpPr>
          <p:nvPr>
            <p:ph type="title"/>
          </p:nvPr>
        </p:nvSpPr>
        <p:spPr/>
        <p:txBody>
          <a:bodyPr/>
          <a:lstStyle/>
          <a:p>
            <a:r>
              <a:rPr lang="en-US" b="1" dirty="0"/>
              <a:t>Architecture</a:t>
            </a:r>
          </a:p>
        </p:txBody>
      </p:sp>
      <p:sp>
        <p:nvSpPr>
          <p:cNvPr id="47112" name="Rectangle 8"/>
          <p:cNvSpPr>
            <a:spLocks noGrp="1" noChangeArrowheads="1"/>
          </p:cNvSpPr>
          <p:nvPr>
            <p:ph idx="1"/>
          </p:nvPr>
        </p:nvSpPr>
        <p:spPr/>
        <p:txBody>
          <a:bodyPr/>
          <a:lstStyle/>
          <a:p>
            <a:endParaRPr lang="en-US"/>
          </a:p>
        </p:txBody>
      </p:sp>
      <p:sp>
        <p:nvSpPr>
          <p:cNvPr id="6" name="Footer Placeholder 4"/>
          <p:cNvSpPr>
            <a:spLocks noGrp="1"/>
          </p:cNvSpPr>
          <p:nvPr>
            <p:ph type="ftr" sz="quarter" idx="11"/>
          </p:nvPr>
        </p:nvSpPr>
        <p:spPr/>
        <p:txBody>
          <a:bodyPr/>
          <a:lstStyle/>
          <a:p>
            <a:endParaRPr lang="bg-BG"/>
          </a:p>
        </p:txBody>
      </p:sp>
      <p:sp>
        <p:nvSpPr>
          <p:cNvPr id="7" name="Slide Number Placeholder 5"/>
          <p:cNvSpPr>
            <a:spLocks noGrp="1"/>
          </p:cNvSpPr>
          <p:nvPr>
            <p:ph type="sldNum" sz="quarter" idx="12"/>
          </p:nvPr>
        </p:nvSpPr>
        <p:spPr/>
        <p:txBody>
          <a:bodyPr/>
          <a:lstStyle/>
          <a:p>
            <a:fld id="{71BA1352-3D4E-4706-9004-65BE70DF5F65}" type="slidenum">
              <a:rPr lang="bg-BG"/>
              <a:pPr/>
              <a:t>36</a:t>
            </a:fld>
            <a:endParaRPr lang="bg-BG"/>
          </a:p>
        </p:txBody>
      </p:sp>
      <p:pic>
        <p:nvPicPr>
          <p:cNvPr id="471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1916113"/>
            <a:ext cx="8062912" cy="3690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042905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bg-BG" sz="4000"/>
              <a:t>Software Development Life Cycle с </a:t>
            </a:r>
            <a:r>
              <a:rPr lang="en-US" sz="4000"/>
              <a:t>UML</a:t>
            </a:r>
            <a:endParaRPr lang="bg-BG" sz="4000"/>
          </a:p>
        </p:txBody>
      </p:sp>
      <p:sp>
        <p:nvSpPr>
          <p:cNvPr id="52227" name="Rectangle 3"/>
          <p:cNvSpPr>
            <a:spLocks noGrp="1" noChangeArrowheads="1"/>
          </p:cNvSpPr>
          <p:nvPr>
            <p:ph idx="1"/>
          </p:nvPr>
        </p:nvSpPr>
        <p:spPr/>
        <p:txBody>
          <a:bodyPr/>
          <a:lstStyle/>
          <a:p>
            <a:pPr marL="114300" indent="0">
              <a:buNone/>
            </a:pPr>
            <a:r>
              <a:rPr lang="en-US" dirty="0"/>
              <a:t>The UML is largely process-independent, meaning that it is not tied to any particular software development life cycle. However, to get the most benefit from the UML, you should consider a process that is</a:t>
            </a:r>
          </a:p>
          <a:p>
            <a:r>
              <a:rPr lang="en-US" dirty="0"/>
              <a:t>Use case driven</a:t>
            </a:r>
          </a:p>
          <a:p>
            <a:r>
              <a:rPr lang="en-US" dirty="0"/>
              <a:t>Architecture-centric</a:t>
            </a:r>
          </a:p>
          <a:p>
            <a:r>
              <a:rPr lang="en-US" dirty="0"/>
              <a:t>Iterative and incremental</a:t>
            </a:r>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72C23B90-F458-4122-B4D9-B56452A44A55}" type="slidenum">
              <a:rPr lang="bg-BG"/>
              <a:pPr/>
              <a:t>37</a:t>
            </a:fld>
            <a:endParaRPr lang="bg-BG"/>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bg-BG" sz="4000"/>
              <a:t>Software Development Life Cycle с </a:t>
            </a:r>
            <a:r>
              <a:rPr lang="en-US" sz="4000"/>
              <a:t>UML</a:t>
            </a:r>
            <a:endParaRPr lang="bg-BG" sz="4000"/>
          </a:p>
        </p:txBody>
      </p:sp>
      <p:sp>
        <p:nvSpPr>
          <p:cNvPr id="52227" name="Rectangle 3"/>
          <p:cNvSpPr>
            <a:spLocks noGrp="1" noChangeArrowheads="1"/>
          </p:cNvSpPr>
          <p:nvPr>
            <p:ph idx="1"/>
          </p:nvPr>
        </p:nvSpPr>
        <p:spPr/>
        <p:txBody>
          <a:bodyPr>
            <a:normAutofit lnSpcReduction="10000"/>
          </a:bodyPr>
          <a:lstStyle/>
          <a:p>
            <a:r>
              <a:rPr lang="en-US" i="1" dirty="0"/>
              <a:t>Use case driven</a:t>
            </a:r>
            <a:r>
              <a:rPr lang="en-US" dirty="0"/>
              <a:t> means that use cases are used as a primary artifact for establishing the desired behavior of the system, for verifying and validating the system's architecture, for testing, and for communicating among the stakeholders of the project.</a:t>
            </a:r>
          </a:p>
          <a:p>
            <a:r>
              <a:rPr lang="en-US" i="1" dirty="0"/>
              <a:t>Architecture-centric</a:t>
            </a:r>
            <a:r>
              <a:rPr lang="en-US" dirty="0"/>
              <a:t> means that a system's architecture is used as a primary artifact for conceptualizing, constructing, managing, and evolving the system under development.</a:t>
            </a:r>
          </a:p>
          <a:p>
            <a:r>
              <a:rPr lang="en-US" dirty="0"/>
              <a:t>An </a:t>
            </a:r>
            <a:r>
              <a:rPr lang="en-US" i="1" dirty="0"/>
              <a:t>iterative process</a:t>
            </a:r>
            <a:r>
              <a:rPr lang="en-US" dirty="0"/>
              <a:t> is one that involves managing a stream of executable releases. An is one that involves the continuous integration of the system's architecture to produce these releases, with each new release embodying incremental improvements over the other. Together, an iterative and incremental process is </a:t>
            </a:r>
            <a:r>
              <a:rPr lang="en-US" i="1" dirty="0"/>
              <a:t>risk-driven,</a:t>
            </a:r>
            <a:r>
              <a:rPr lang="en-US" dirty="0"/>
              <a:t> meaning that each new release is focused on attacking and reducing the most significant risks to the success of the project.</a:t>
            </a:r>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72C23B90-F458-4122-B4D9-B56452A44A55}" type="slidenum">
              <a:rPr lang="bg-BG"/>
              <a:pPr/>
              <a:t>38</a:t>
            </a:fld>
            <a:endParaRPr lang="bg-BG"/>
          </a:p>
        </p:txBody>
      </p:sp>
    </p:spTree>
    <p:extLst>
      <p:ext uri="{BB962C8B-B14F-4D97-AF65-F5344CB8AC3E}">
        <p14:creationId xmlns:p14="http://schemas.microsoft.com/office/powerpoint/2010/main" val="225793211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bg-BG" sz="4000"/>
              <a:t>Software Development Life Cycle с </a:t>
            </a:r>
            <a:r>
              <a:rPr lang="en-US" sz="4000"/>
              <a:t>UML</a:t>
            </a:r>
            <a:endParaRPr lang="bg-BG" sz="4000"/>
          </a:p>
        </p:txBody>
      </p:sp>
      <p:sp>
        <p:nvSpPr>
          <p:cNvPr id="52227" name="Rectangle 3"/>
          <p:cNvSpPr>
            <a:spLocks noGrp="1" noChangeArrowheads="1"/>
          </p:cNvSpPr>
          <p:nvPr>
            <p:ph idx="1"/>
          </p:nvPr>
        </p:nvSpPr>
        <p:spPr/>
        <p:txBody>
          <a:bodyPr>
            <a:normAutofit/>
          </a:bodyPr>
          <a:lstStyle/>
          <a:p>
            <a:pPr marL="114300" indent="0">
              <a:buNone/>
            </a:pPr>
            <a:r>
              <a:rPr lang="en-US" dirty="0" smtClean="0"/>
              <a:t>There are </a:t>
            </a:r>
            <a:r>
              <a:rPr lang="en-US" dirty="0"/>
              <a:t>four phases in the software development life cycle</a:t>
            </a:r>
            <a:endParaRPr lang="en-US" i="1" dirty="0" smtClean="0"/>
          </a:p>
          <a:p>
            <a:r>
              <a:rPr lang="en-US" i="1" dirty="0" smtClean="0"/>
              <a:t>Inception</a:t>
            </a:r>
            <a:r>
              <a:rPr lang="en-US" dirty="0" smtClean="0"/>
              <a:t> </a:t>
            </a:r>
            <a:r>
              <a:rPr lang="en-US" dirty="0"/>
              <a:t>is the first phase of the process, when the seed idea for the development is brought up to the point of being—at least internally—sufficiently well-founded to warrant entering into the elaboration phase.</a:t>
            </a:r>
          </a:p>
          <a:p>
            <a:r>
              <a:rPr lang="en-US" i="1" dirty="0"/>
              <a:t>Elaboration</a:t>
            </a:r>
            <a:r>
              <a:rPr lang="en-US" dirty="0"/>
              <a:t> is the second phase of the process, when the product vision and its architecture are defined. In this phase, the system's requirements are articulated, prioritized, and </a:t>
            </a:r>
            <a:r>
              <a:rPr lang="en-US" dirty="0" err="1"/>
              <a:t>baselined</a:t>
            </a:r>
            <a:r>
              <a:rPr lang="en-US" dirty="0"/>
              <a:t>. A system's requirements may range from general vision statements to precise evaluation criteria, each specifying particular functional or nonfunctional behavior and each providing a basis for testing.</a:t>
            </a:r>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72C23B90-F458-4122-B4D9-B56452A44A55}" type="slidenum">
              <a:rPr lang="bg-BG"/>
              <a:pPr/>
              <a:t>39</a:t>
            </a:fld>
            <a:endParaRPr lang="bg-BG"/>
          </a:p>
        </p:txBody>
      </p:sp>
    </p:spTree>
    <p:extLst>
      <p:ext uri="{BB962C8B-B14F-4D97-AF65-F5344CB8AC3E}">
        <p14:creationId xmlns:p14="http://schemas.microsoft.com/office/powerpoint/2010/main" val="324881721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US" dirty="0" smtClean="0"/>
              <a:t>UML characteristics</a:t>
            </a:r>
            <a:endParaRPr lang="bg-BG" dirty="0"/>
          </a:p>
        </p:txBody>
      </p:sp>
      <p:sp>
        <p:nvSpPr>
          <p:cNvPr id="13315" name="Rectangle 3"/>
          <p:cNvSpPr>
            <a:spLocks noGrp="1" noChangeArrowheads="1"/>
          </p:cNvSpPr>
          <p:nvPr>
            <p:ph idx="1"/>
          </p:nvPr>
        </p:nvSpPr>
        <p:spPr/>
        <p:txBody>
          <a:bodyPr>
            <a:normAutofit/>
          </a:bodyPr>
          <a:lstStyle/>
          <a:p>
            <a:r>
              <a:rPr lang="en-US" b="1" dirty="0"/>
              <a:t>The UML Is a Language for Specifying</a:t>
            </a:r>
          </a:p>
          <a:p>
            <a:pPr lvl="1"/>
            <a:r>
              <a:rPr lang="en-US" dirty="0"/>
              <a:t>In this context, </a:t>
            </a:r>
            <a:r>
              <a:rPr lang="en-US" i="1" dirty="0"/>
              <a:t>specifying</a:t>
            </a:r>
            <a:r>
              <a:rPr lang="en-US" dirty="0"/>
              <a:t> means building models that are precise, unambiguous, and complete. In particular, the UML addresses the specification of all the important analysis, design, and implementation decisions that must be made in developing and deploying a software-intensive system</a:t>
            </a:r>
            <a:r>
              <a:rPr lang="en-US" dirty="0" smtClean="0"/>
              <a:t>.</a:t>
            </a:r>
          </a:p>
          <a:p>
            <a:r>
              <a:rPr lang="en-US" b="1" dirty="0"/>
              <a:t>The UML Is a Language for Constructing</a:t>
            </a:r>
          </a:p>
          <a:p>
            <a:pPr lvl="1"/>
            <a:r>
              <a:rPr lang="en-US" dirty="0"/>
              <a:t>The UML is not a visual programming language, but its models can be directly connected to a variety of programming languages. This means that it is possible to map from a model in the UML to a programming language such as Java, C++, or Visual Basic, or even to tables in a relational database or the persistent store of an object-oriented database</a:t>
            </a:r>
            <a:r>
              <a:rPr lang="en-US" dirty="0" smtClean="0"/>
              <a:t>.</a:t>
            </a:r>
            <a:endParaRPr lang="en-US" dirty="0"/>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3472DD04-5874-4338-91D2-293228621107}" type="slidenum">
              <a:rPr lang="bg-BG"/>
              <a:pPr/>
              <a:t>4</a:t>
            </a:fld>
            <a:endParaRPr lang="bg-BG"/>
          </a:p>
        </p:txBody>
      </p:sp>
    </p:spTree>
    <p:extLst>
      <p:ext uri="{BB962C8B-B14F-4D97-AF65-F5344CB8AC3E}">
        <p14:creationId xmlns:p14="http://schemas.microsoft.com/office/powerpoint/2010/main" val="333831068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bg-BG" sz="4000"/>
              <a:t>Software Development Life Cycle с </a:t>
            </a:r>
            <a:r>
              <a:rPr lang="en-US" sz="4000"/>
              <a:t>UML</a:t>
            </a:r>
            <a:endParaRPr lang="bg-BG" sz="4000"/>
          </a:p>
        </p:txBody>
      </p:sp>
      <p:sp>
        <p:nvSpPr>
          <p:cNvPr id="52227" name="Rectangle 3"/>
          <p:cNvSpPr>
            <a:spLocks noGrp="1" noChangeArrowheads="1"/>
          </p:cNvSpPr>
          <p:nvPr>
            <p:ph idx="1"/>
          </p:nvPr>
        </p:nvSpPr>
        <p:spPr/>
        <p:txBody>
          <a:bodyPr>
            <a:normAutofit/>
          </a:bodyPr>
          <a:lstStyle/>
          <a:p>
            <a:r>
              <a:rPr lang="en-US" i="1" dirty="0"/>
              <a:t>Construction</a:t>
            </a:r>
            <a:r>
              <a:rPr lang="en-US" dirty="0"/>
              <a:t> is the third phase of the process, when the software is brought from an executable architectural baseline to being ready to be transitioned to the user community. Here also, the system's requirements and especially its evaluation criteria are constantly reexamined against the business needs of the project, and resources are allocated as appropriate to actively attack risks to the project.</a:t>
            </a:r>
          </a:p>
          <a:p>
            <a:r>
              <a:rPr lang="en-US" i="1" dirty="0"/>
              <a:t>Transition</a:t>
            </a:r>
            <a:r>
              <a:rPr lang="en-US" dirty="0"/>
              <a:t> is the fourth phase of the process, when the software is turned into the hands of the user community. Rarely does the software development process end here, for even during this phase, the system is continuously improved, bugs are eradicated, and features that didn't make an earlier release are added.</a:t>
            </a:r>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72C23B90-F458-4122-B4D9-B56452A44A55}" type="slidenum">
              <a:rPr lang="bg-BG"/>
              <a:pPr/>
              <a:t>40</a:t>
            </a:fld>
            <a:endParaRPr lang="bg-BG"/>
          </a:p>
        </p:txBody>
      </p:sp>
    </p:spTree>
    <p:extLst>
      <p:ext uri="{BB962C8B-B14F-4D97-AF65-F5344CB8AC3E}">
        <p14:creationId xmlns:p14="http://schemas.microsoft.com/office/powerpoint/2010/main" val="412236598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bg-BG" sz="4000"/>
              <a:t>Software Development Life Cycle </a:t>
            </a:r>
          </a:p>
        </p:txBody>
      </p:sp>
      <p:sp>
        <p:nvSpPr>
          <p:cNvPr id="50180" name="Rectangle 4"/>
          <p:cNvSpPr>
            <a:spLocks noGrp="1" noChangeArrowheads="1"/>
          </p:cNvSpPr>
          <p:nvPr>
            <p:ph idx="1"/>
          </p:nvPr>
        </p:nvSpPr>
        <p:spPr/>
        <p:txBody>
          <a:bodyPr/>
          <a:lstStyle/>
          <a:p>
            <a:endParaRPr lang="en-US"/>
          </a:p>
        </p:txBody>
      </p:sp>
      <p:sp>
        <p:nvSpPr>
          <p:cNvPr id="6" name="Footer Placeholder 4"/>
          <p:cNvSpPr>
            <a:spLocks noGrp="1"/>
          </p:cNvSpPr>
          <p:nvPr>
            <p:ph type="ftr" sz="quarter" idx="11"/>
          </p:nvPr>
        </p:nvSpPr>
        <p:spPr/>
        <p:txBody>
          <a:bodyPr/>
          <a:lstStyle/>
          <a:p>
            <a:endParaRPr lang="bg-BG"/>
          </a:p>
        </p:txBody>
      </p:sp>
      <p:sp>
        <p:nvSpPr>
          <p:cNvPr id="7" name="Slide Number Placeholder 5"/>
          <p:cNvSpPr>
            <a:spLocks noGrp="1"/>
          </p:cNvSpPr>
          <p:nvPr>
            <p:ph type="sldNum" sz="quarter" idx="12"/>
          </p:nvPr>
        </p:nvSpPr>
        <p:spPr/>
        <p:txBody>
          <a:bodyPr/>
          <a:lstStyle/>
          <a:p>
            <a:fld id="{A9B525FA-6DA5-41A7-B932-7D4AF9C3461E}" type="slidenum">
              <a:rPr lang="bg-BG"/>
              <a:pPr/>
              <a:t>41</a:t>
            </a:fld>
            <a:endParaRPr lang="bg-BG"/>
          </a:p>
        </p:txBody>
      </p:sp>
      <p:pic>
        <p:nvPicPr>
          <p:cNvPr id="5018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0113" y="1268413"/>
            <a:ext cx="7129462" cy="481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r>
              <a:rPr lang="bg-BG" dirty="0"/>
              <a:t>Hello, World! </a:t>
            </a:r>
          </a:p>
        </p:txBody>
      </p:sp>
      <p:sp>
        <p:nvSpPr>
          <p:cNvPr id="53251" name="Rectangle 3"/>
          <p:cNvSpPr>
            <a:spLocks noGrp="1" noChangeArrowheads="1"/>
          </p:cNvSpPr>
          <p:nvPr>
            <p:ph idx="1"/>
          </p:nvPr>
        </p:nvSpPr>
        <p:spPr/>
        <p:txBody>
          <a:bodyPr/>
          <a:lstStyle/>
          <a:p>
            <a:pPr>
              <a:buFontTx/>
              <a:buNone/>
            </a:pPr>
            <a:r>
              <a:rPr lang="bg-BG" dirty="0" smtClean="0"/>
              <a:t>import </a:t>
            </a:r>
            <a:r>
              <a:rPr lang="bg-BG" dirty="0"/>
              <a:t>java.awt.Graphics; </a:t>
            </a:r>
            <a:endParaRPr lang="en-US" dirty="0"/>
          </a:p>
          <a:p>
            <a:pPr>
              <a:buFontTx/>
              <a:buNone/>
            </a:pPr>
            <a:r>
              <a:rPr lang="bg-BG" dirty="0"/>
              <a:t>class HelloWorld extends java.applet.Applet</a:t>
            </a:r>
            <a:endParaRPr lang="en-US" dirty="0"/>
          </a:p>
          <a:p>
            <a:pPr>
              <a:buFontTx/>
              <a:buNone/>
            </a:pPr>
            <a:r>
              <a:rPr lang="bg-BG" dirty="0"/>
              <a:t>{ </a:t>
            </a:r>
            <a:endParaRPr lang="en-US" dirty="0"/>
          </a:p>
          <a:p>
            <a:pPr>
              <a:buFontTx/>
              <a:buNone/>
            </a:pPr>
            <a:r>
              <a:rPr lang="en-US" dirty="0"/>
              <a:t>	</a:t>
            </a:r>
            <a:r>
              <a:rPr lang="bg-BG" dirty="0"/>
              <a:t>public void paint (Graphics g) { </a:t>
            </a:r>
            <a:r>
              <a:rPr lang="en-US" dirty="0"/>
              <a:t>			</a:t>
            </a:r>
            <a:r>
              <a:rPr lang="bg-BG" dirty="0"/>
              <a:t>g.drawString("Hello, World!", 10, 10); </a:t>
            </a:r>
            <a:endParaRPr lang="en-US" dirty="0"/>
          </a:p>
          <a:p>
            <a:pPr>
              <a:buFontTx/>
              <a:buNone/>
            </a:pPr>
            <a:r>
              <a:rPr lang="en-US" dirty="0"/>
              <a:t>	</a:t>
            </a:r>
            <a:r>
              <a:rPr lang="bg-BG" dirty="0"/>
              <a:t>} </a:t>
            </a:r>
            <a:endParaRPr lang="en-US" dirty="0"/>
          </a:p>
          <a:p>
            <a:pPr>
              <a:buFontTx/>
              <a:buNone/>
            </a:pPr>
            <a:r>
              <a:rPr lang="bg-BG" dirty="0"/>
              <a:t>} </a:t>
            </a:r>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B35F4817-18B0-4B8E-9E60-1BD5F87DBF5A}" type="slidenum">
              <a:rPr lang="bg-BG"/>
              <a:pPr/>
              <a:t>42</a:t>
            </a:fld>
            <a:endParaRPr lang="bg-BG"/>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r>
              <a:rPr lang="bg-BG"/>
              <a:t>Hello, World! </a:t>
            </a:r>
          </a:p>
        </p:txBody>
      </p:sp>
      <p:sp>
        <p:nvSpPr>
          <p:cNvPr id="56326" name="Rectangle 6"/>
          <p:cNvSpPr>
            <a:spLocks noGrp="1" noChangeArrowheads="1"/>
          </p:cNvSpPr>
          <p:nvPr>
            <p:ph idx="1"/>
          </p:nvPr>
        </p:nvSpPr>
        <p:spPr/>
        <p:txBody>
          <a:bodyPr/>
          <a:lstStyle/>
          <a:p>
            <a:r>
              <a:rPr lang="en-US" dirty="0" smtClean="0"/>
              <a:t>The </a:t>
            </a:r>
            <a:r>
              <a:rPr lang="en-US" dirty="0" err="1" smtClean="0"/>
              <a:t>HelloWorld</a:t>
            </a:r>
            <a:r>
              <a:rPr lang="en-US" dirty="0" smtClean="0"/>
              <a:t> class</a:t>
            </a:r>
            <a:endParaRPr lang="bg-BG" dirty="0"/>
          </a:p>
        </p:txBody>
      </p:sp>
      <p:sp>
        <p:nvSpPr>
          <p:cNvPr id="6" name="Footer Placeholder 4"/>
          <p:cNvSpPr>
            <a:spLocks noGrp="1"/>
          </p:cNvSpPr>
          <p:nvPr>
            <p:ph type="ftr" sz="quarter" idx="11"/>
          </p:nvPr>
        </p:nvSpPr>
        <p:spPr/>
        <p:txBody>
          <a:bodyPr/>
          <a:lstStyle/>
          <a:p>
            <a:endParaRPr lang="bg-BG"/>
          </a:p>
        </p:txBody>
      </p:sp>
      <p:sp>
        <p:nvSpPr>
          <p:cNvPr id="7" name="Slide Number Placeholder 5"/>
          <p:cNvSpPr>
            <a:spLocks noGrp="1"/>
          </p:cNvSpPr>
          <p:nvPr>
            <p:ph type="sldNum" sz="quarter" idx="12"/>
          </p:nvPr>
        </p:nvSpPr>
        <p:spPr/>
        <p:txBody>
          <a:bodyPr/>
          <a:lstStyle/>
          <a:p>
            <a:fld id="{8EBFE5B9-3446-4022-A6C8-39410858E996}" type="slidenum">
              <a:rPr lang="bg-BG"/>
              <a:pPr/>
              <a:t>43</a:t>
            </a:fld>
            <a:endParaRPr lang="bg-BG"/>
          </a:p>
        </p:txBody>
      </p:sp>
      <p:pic>
        <p:nvPicPr>
          <p:cNvPr id="5632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4075" y="2781300"/>
            <a:ext cx="5105400" cy="185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r>
              <a:rPr lang="bg-BG"/>
              <a:t>Hello, World! </a:t>
            </a:r>
          </a:p>
        </p:txBody>
      </p:sp>
      <p:sp>
        <p:nvSpPr>
          <p:cNvPr id="54275" name="Rectangle 3"/>
          <p:cNvSpPr>
            <a:spLocks noGrp="1" noChangeArrowheads="1"/>
          </p:cNvSpPr>
          <p:nvPr>
            <p:ph idx="1"/>
          </p:nvPr>
        </p:nvSpPr>
        <p:spPr/>
        <p:txBody>
          <a:bodyPr/>
          <a:lstStyle/>
          <a:p>
            <a:r>
              <a:rPr lang="en-US" dirty="0" err="1" smtClean="0"/>
              <a:t>HelloWorld</a:t>
            </a:r>
            <a:r>
              <a:rPr lang="en-US" dirty="0" smtClean="0"/>
              <a:t> Inheritance</a:t>
            </a:r>
            <a:endParaRPr lang="bg-BG" dirty="0"/>
          </a:p>
        </p:txBody>
      </p:sp>
      <p:sp>
        <p:nvSpPr>
          <p:cNvPr id="6" name="Footer Placeholder 4"/>
          <p:cNvSpPr>
            <a:spLocks noGrp="1"/>
          </p:cNvSpPr>
          <p:nvPr>
            <p:ph type="ftr" sz="quarter" idx="11"/>
          </p:nvPr>
        </p:nvSpPr>
        <p:spPr/>
        <p:txBody>
          <a:bodyPr/>
          <a:lstStyle/>
          <a:p>
            <a:endParaRPr lang="bg-BG"/>
          </a:p>
        </p:txBody>
      </p:sp>
      <p:sp>
        <p:nvSpPr>
          <p:cNvPr id="7" name="Slide Number Placeholder 5"/>
          <p:cNvSpPr>
            <a:spLocks noGrp="1"/>
          </p:cNvSpPr>
          <p:nvPr>
            <p:ph type="sldNum" sz="quarter" idx="12"/>
          </p:nvPr>
        </p:nvSpPr>
        <p:spPr/>
        <p:txBody>
          <a:bodyPr/>
          <a:lstStyle/>
          <a:p>
            <a:fld id="{1568AF7D-7A30-4870-BA62-737F8DCEDC7B}" type="slidenum">
              <a:rPr lang="bg-BG"/>
              <a:pPr/>
              <a:t>44</a:t>
            </a:fld>
            <a:endParaRPr lang="bg-BG"/>
          </a:p>
        </p:txBody>
      </p:sp>
      <p:pic>
        <p:nvPicPr>
          <p:cNvPr id="5427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613" y="2420938"/>
            <a:ext cx="5210175" cy="266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r>
              <a:rPr lang="bg-BG"/>
              <a:t>Hello, World! </a:t>
            </a:r>
          </a:p>
        </p:txBody>
      </p:sp>
      <p:sp>
        <p:nvSpPr>
          <p:cNvPr id="55299" name="Rectangle 3"/>
          <p:cNvSpPr>
            <a:spLocks noGrp="1" noChangeArrowheads="1"/>
          </p:cNvSpPr>
          <p:nvPr>
            <p:ph idx="1"/>
          </p:nvPr>
        </p:nvSpPr>
        <p:spPr/>
        <p:txBody>
          <a:bodyPr/>
          <a:lstStyle/>
          <a:p>
            <a:r>
              <a:rPr lang="en-US" dirty="0" smtClean="0"/>
              <a:t>The </a:t>
            </a:r>
            <a:r>
              <a:rPr lang="en-US" dirty="0" err="1" smtClean="0"/>
              <a:t>HelloWorld</a:t>
            </a:r>
            <a:r>
              <a:rPr lang="en-US" dirty="0" smtClean="0"/>
              <a:t> Inheritance Hierarchy</a:t>
            </a:r>
            <a:endParaRPr lang="bg-BG" dirty="0"/>
          </a:p>
        </p:txBody>
      </p:sp>
      <p:sp>
        <p:nvSpPr>
          <p:cNvPr id="6" name="Footer Placeholder 4"/>
          <p:cNvSpPr>
            <a:spLocks noGrp="1"/>
          </p:cNvSpPr>
          <p:nvPr>
            <p:ph type="ftr" sz="quarter" idx="11"/>
          </p:nvPr>
        </p:nvSpPr>
        <p:spPr/>
        <p:txBody>
          <a:bodyPr/>
          <a:lstStyle/>
          <a:p>
            <a:endParaRPr lang="bg-BG"/>
          </a:p>
        </p:txBody>
      </p:sp>
      <p:sp>
        <p:nvSpPr>
          <p:cNvPr id="7" name="Slide Number Placeholder 5"/>
          <p:cNvSpPr>
            <a:spLocks noGrp="1"/>
          </p:cNvSpPr>
          <p:nvPr>
            <p:ph type="sldNum" sz="quarter" idx="12"/>
          </p:nvPr>
        </p:nvSpPr>
        <p:spPr/>
        <p:txBody>
          <a:bodyPr/>
          <a:lstStyle/>
          <a:p>
            <a:fld id="{81E1373A-9C56-4F1A-819C-91E196C49986}" type="slidenum">
              <a:rPr lang="bg-BG"/>
              <a:pPr/>
              <a:t>45</a:t>
            </a:fld>
            <a:endParaRPr lang="bg-BG"/>
          </a:p>
        </p:txBody>
      </p:sp>
      <p:pic>
        <p:nvPicPr>
          <p:cNvPr id="5530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150" y="2349500"/>
            <a:ext cx="5448300" cy="3400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r>
              <a:rPr lang="bg-BG"/>
              <a:t>Hello, World! </a:t>
            </a:r>
          </a:p>
        </p:txBody>
      </p:sp>
      <p:sp>
        <p:nvSpPr>
          <p:cNvPr id="57347" name="Rectangle 3"/>
          <p:cNvSpPr>
            <a:spLocks noGrp="1" noChangeArrowheads="1"/>
          </p:cNvSpPr>
          <p:nvPr>
            <p:ph idx="1"/>
          </p:nvPr>
        </p:nvSpPr>
        <p:spPr/>
        <p:txBody>
          <a:bodyPr/>
          <a:lstStyle/>
          <a:p>
            <a:r>
              <a:rPr lang="en-US" dirty="0" smtClean="0"/>
              <a:t>The packages</a:t>
            </a:r>
            <a:endParaRPr lang="bg-BG" dirty="0"/>
          </a:p>
        </p:txBody>
      </p:sp>
      <p:sp>
        <p:nvSpPr>
          <p:cNvPr id="6" name="Footer Placeholder 4"/>
          <p:cNvSpPr>
            <a:spLocks noGrp="1"/>
          </p:cNvSpPr>
          <p:nvPr>
            <p:ph type="ftr" sz="quarter" idx="11"/>
          </p:nvPr>
        </p:nvSpPr>
        <p:spPr/>
        <p:txBody>
          <a:bodyPr/>
          <a:lstStyle/>
          <a:p>
            <a:endParaRPr lang="bg-BG"/>
          </a:p>
        </p:txBody>
      </p:sp>
      <p:sp>
        <p:nvSpPr>
          <p:cNvPr id="7" name="Slide Number Placeholder 5"/>
          <p:cNvSpPr>
            <a:spLocks noGrp="1"/>
          </p:cNvSpPr>
          <p:nvPr>
            <p:ph type="sldNum" sz="quarter" idx="12"/>
          </p:nvPr>
        </p:nvSpPr>
        <p:spPr/>
        <p:txBody>
          <a:bodyPr/>
          <a:lstStyle/>
          <a:p>
            <a:fld id="{04303DEF-FC1B-406A-A383-07D908B24C6D}" type="slidenum">
              <a:rPr lang="bg-BG"/>
              <a:pPr/>
              <a:t>46</a:t>
            </a:fld>
            <a:endParaRPr lang="bg-BG"/>
          </a:p>
        </p:txBody>
      </p:sp>
      <p:pic>
        <p:nvPicPr>
          <p:cNvPr id="5734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613" y="2708275"/>
            <a:ext cx="5038725"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bg-BG"/>
              <a:t>Hello, World! </a:t>
            </a:r>
          </a:p>
        </p:txBody>
      </p:sp>
      <p:sp>
        <p:nvSpPr>
          <p:cNvPr id="58371" name="Rectangle 3"/>
          <p:cNvSpPr>
            <a:spLocks noGrp="1" noChangeArrowheads="1"/>
          </p:cNvSpPr>
          <p:nvPr>
            <p:ph idx="1"/>
          </p:nvPr>
        </p:nvSpPr>
        <p:spPr/>
        <p:txBody>
          <a:bodyPr/>
          <a:lstStyle/>
          <a:p>
            <a:r>
              <a:rPr lang="en-US" dirty="0" err="1" smtClean="0"/>
              <a:t>HelloWorld</a:t>
            </a:r>
            <a:r>
              <a:rPr lang="en-US" dirty="0" smtClean="0"/>
              <a:t> Drawing Mechanism</a:t>
            </a:r>
            <a:endParaRPr lang="bg-BG" dirty="0"/>
          </a:p>
        </p:txBody>
      </p:sp>
      <p:sp>
        <p:nvSpPr>
          <p:cNvPr id="6" name="Footer Placeholder 4"/>
          <p:cNvSpPr>
            <a:spLocks noGrp="1"/>
          </p:cNvSpPr>
          <p:nvPr>
            <p:ph type="ftr" sz="quarter" idx="11"/>
          </p:nvPr>
        </p:nvSpPr>
        <p:spPr/>
        <p:txBody>
          <a:bodyPr/>
          <a:lstStyle/>
          <a:p>
            <a:endParaRPr lang="bg-BG"/>
          </a:p>
        </p:txBody>
      </p:sp>
      <p:sp>
        <p:nvSpPr>
          <p:cNvPr id="7" name="Slide Number Placeholder 5"/>
          <p:cNvSpPr>
            <a:spLocks noGrp="1"/>
          </p:cNvSpPr>
          <p:nvPr>
            <p:ph type="sldNum" sz="quarter" idx="12"/>
          </p:nvPr>
        </p:nvSpPr>
        <p:spPr/>
        <p:txBody>
          <a:bodyPr/>
          <a:lstStyle/>
          <a:p>
            <a:fld id="{54A32C5B-DABA-479B-B075-148C92867BC8}" type="slidenum">
              <a:rPr lang="bg-BG"/>
              <a:pPr/>
              <a:t>47</a:t>
            </a:fld>
            <a:endParaRPr lang="bg-BG"/>
          </a:p>
        </p:txBody>
      </p:sp>
      <p:pic>
        <p:nvPicPr>
          <p:cNvPr id="5837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613" y="2420938"/>
            <a:ext cx="5688012" cy="283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bg-BG"/>
              <a:t>Hello, World! </a:t>
            </a:r>
          </a:p>
        </p:txBody>
      </p:sp>
      <p:sp>
        <p:nvSpPr>
          <p:cNvPr id="59395" name="Rectangle 3"/>
          <p:cNvSpPr>
            <a:spLocks noGrp="1" noChangeArrowheads="1"/>
          </p:cNvSpPr>
          <p:nvPr>
            <p:ph idx="1"/>
          </p:nvPr>
        </p:nvSpPr>
        <p:spPr/>
        <p:txBody>
          <a:bodyPr/>
          <a:lstStyle/>
          <a:p>
            <a:r>
              <a:rPr lang="en-US" dirty="0" smtClean="0"/>
              <a:t>The components</a:t>
            </a:r>
            <a:endParaRPr lang="bg-BG" dirty="0"/>
          </a:p>
        </p:txBody>
      </p:sp>
      <p:sp>
        <p:nvSpPr>
          <p:cNvPr id="6" name="Footer Placeholder 4"/>
          <p:cNvSpPr>
            <a:spLocks noGrp="1"/>
          </p:cNvSpPr>
          <p:nvPr>
            <p:ph type="ftr" sz="quarter" idx="11"/>
          </p:nvPr>
        </p:nvSpPr>
        <p:spPr/>
        <p:txBody>
          <a:bodyPr/>
          <a:lstStyle/>
          <a:p>
            <a:endParaRPr lang="bg-BG"/>
          </a:p>
        </p:txBody>
      </p:sp>
      <p:sp>
        <p:nvSpPr>
          <p:cNvPr id="7" name="Slide Number Placeholder 5"/>
          <p:cNvSpPr>
            <a:spLocks noGrp="1"/>
          </p:cNvSpPr>
          <p:nvPr>
            <p:ph type="sldNum" sz="quarter" idx="12"/>
          </p:nvPr>
        </p:nvSpPr>
        <p:spPr/>
        <p:txBody>
          <a:bodyPr/>
          <a:lstStyle/>
          <a:p>
            <a:fld id="{DE68FF72-3DC8-4EC3-956D-C5EA7B2DF61E}" type="slidenum">
              <a:rPr lang="bg-BG"/>
              <a:pPr/>
              <a:t>48</a:t>
            </a:fld>
            <a:endParaRPr lang="bg-BG"/>
          </a:p>
        </p:txBody>
      </p:sp>
      <p:pic>
        <p:nvPicPr>
          <p:cNvPr id="5939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713" y="2420938"/>
            <a:ext cx="5976937" cy="3332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4" name="Rectangle 4"/>
          <p:cNvSpPr>
            <a:spLocks noGrp="1" noChangeArrowheads="1"/>
          </p:cNvSpPr>
          <p:nvPr>
            <p:ph type="ctrTitle"/>
          </p:nvPr>
        </p:nvSpPr>
        <p:spPr/>
        <p:txBody>
          <a:bodyPr/>
          <a:lstStyle/>
          <a:p>
            <a:r>
              <a:rPr lang="en-US" b="1" dirty="0"/>
              <a:t>Basic Structural Modeling</a:t>
            </a:r>
            <a:endParaRPr lang="bg-BG" dirty="0"/>
          </a:p>
        </p:txBody>
      </p:sp>
      <p:sp>
        <p:nvSpPr>
          <p:cNvPr id="71685" name="Rectangle 5"/>
          <p:cNvSpPr>
            <a:spLocks noGrp="1" noChangeArrowheads="1"/>
          </p:cNvSpPr>
          <p:nvPr>
            <p:ph type="subTitle" idx="1"/>
          </p:nvPr>
        </p:nvSpPr>
        <p:spPr/>
        <p:txBody>
          <a:bodyPr/>
          <a:lstStyle/>
          <a:p>
            <a:r>
              <a:rPr lang="en-US" dirty="0" smtClean="0"/>
              <a:t>Lecture</a:t>
            </a:r>
            <a:r>
              <a:rPr lang="bg-BG" dirty="0" smtClean="0"/>
              <a:t> </a:t>
            </a:r>
            <a:r>
              <a:rPr lang="en-US" dirty="0"/>
              <a:t>No 2</a:t>
            </a:r>
            <a:endParaRPr lang="bg-BG" dirty="0"/>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C72F5528-6ECC-462F-88FC-11C3C7387B51}" type="slidenum">
              <a:rPr lang="bg-BG"/>
              <a:pPr/>
              <a:t>49</a:t>
            </a:fld>
            <a:endParaRPr lang="bg-BG"/>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dirty="0"/>
              <a:t>UML characteristics</a:t>
            </a:r>
            <a:endParaRPr lang="bg-BG" dirty="0"/>
          </a:p>
        </p:txBody>
      </p:sp>
      <p:sp>
        <p:nvSpPr>
          <p:cNvPr id="14339" name="Rectangle 3"/>
          <p:cNvSpPr>
            <a:spLocks noGrp="1" noChangeArrowheads="1"/>
          </p:cNvSpPr>
          <p:nvPr>
            <p:ph idx="1"/>
          </p:nvPr>
        </p:nvSpPr>
        <p:spPr/>
        <p:txBody>
          <a:bodyPr>
            <a:normAutofit/>
          </a:bodyPr>
          <a:lstStyle/>
          <a:p>
            <a:pPr lvl="1"/>
            <a:r>
              <a:rPr lang="en-US" dirty="0"/>
              <a:t>This mapping permits </a:t>
            </a:r>
            <a:r>
              <a:rPr lang="en-US" b="1" dirty="0"/>
              <a:t>forward engineering</a:t>
            </a:r>
            <a:r>
              <a:rPr lang="en-US" dirty="0"/>
              <a:t>: The generation of code from a UML model into a programming language. The reverse is also possible: You can reconstruct a model from an implementation back into the UML. Reverse engineering is not magic. Unless you encode that information in the implementation, information is lost when moving forward from models to code. </a:t>
            </a:r>
            <a:endParaRPr lang="en-US" dirty="0" smtClean="0"/>
          </a:p>
          <a:p>
            <a:pPr lvl="1"/>
            <a:r>
              <a:rPr lang="en-US" b="1" dirty="0" smtClean="0"/>
              <a:t>Reverse </a:t>
            </a:r>
            <a:r>
              <a:rPr lang="en-US" b="1" dirty="0"/>
              <a:t>engineering </a:t>
            </a:r>
            <a:r>
              <a:rPr lang="en-US" dirty="0"/>
              <a:t>thus requires tool support with human intervention. Combining these two paths of forward code generation and reverse engineering yields round-trip engineering, meaning the ability to work in either a graphical or a textual view, while tools keep the two views consistent</a:t>
            </a:r>
            <a:r>
              <a:rPr lang="en-US" dirty="0" smtClean="0"/>
              <a:t>.</a:t>
            </a:r>
            <a:endParaRPr lang="en-US" dirty="0"/>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1C894CC9-1B6B-4118-8862-BC3FDBCAC951}" type="slidenum">
              <a:rPr lang="bg-BG"/>
              <a:pPr/>
              <a:t>5</a:t>
            </a:fld>
            <a:endParaRPr lang="bg-BG"/>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r>
              <a:rPr lang="en-US" dirty="0" smtClean="0"/>
              <a:t>Classes</a:t>
            </a:r>
            <a:endParaRPr lang="bg-BG" dirty="0"/>
          </a:p>
        </p:txBody>
      </p:sp>
      <p:sp>
        <p:nvSpPr>
          <p:cNvPr id="73733" name="Rectangle 5"/>
          <p:cNvSpPr>
            <a:spLocks noGrp="1" noChangeArrowheads="1"/>
          </p:cNvSpPr>
          <p:nvPr>
            <p:ph idx="1"/>
          </p:nvPr>
        </p:nvSpPr>
        <p:spPr/>
        <p:txBody>
          <a:bodyPr/>
          <a:lstStyle/>
          <a:p>
            <a:r>
              <a:rPr lang="en-US" dirty="0"/>
              <a:t>A </a:t>
            </a:r>
            <a:r>
              <a:rPr lang="en-US" i="1" dirty="0"/>
              <a:t>class</a:t>
            </a:r>
            <a:r>
              <a:rPr lang="en-US" dirty="0"/>
              <a:t> is an abstraction of the things that are a part of your vocabulary. A class is not an individual object, but rather represents a whole set of objects. Thus, you may conceptually think of "wall" as a class of objects with certain common properties, such as height, length, thickness, load-bearing or not, and so on. You may also think of individual instances of wall, such as "the wall in the southwest corner of my study."</a:t>
            </a:r>
          </a:p>
          <a:p>
            <a:r>
              <a:rPr lang="en-US" dirty="0"/>
              <a:t>In software, many programming languages directly support the concept of a class. That's excellent, because it means that the abstractions you create can often be mapped directly to a programming language, even if these are abstractions of </a:t>
            </a:r>
            <a:r>
              <a:rPr lang="en-US" dirty="0" err="1"/>
              <a:t>nonsoftware</a:t>
            </a:r>
            <a:r>
              <a:rPr lang="en-US" dirty="0"/>
              <a:t> things, such as "customer," "trade," or "conversation."</a:t>
            </a:r>
          </a:p>
          <a:p>
            <a:endParaRPr lang="en-US" dirty="0"/>
          </a:p>
        </p:txBody>
      </p:sp>
      <p:sp>
        <p:nvSpPr>
          <p:cNvPr id="6" name="Footer Placeholder 4"/>
          <p:cNvSpPr>
            <a:spLocks noGrp="1"/>
          </p:cNvSpPr>
          <p:nvPr>
            <p:ph type="ftr" sz="quarter" idx="11"/>
          </p:nvPr>
        </p:nvSpPr>
        <p:spPr/>
        <p:txBody>
          <a:bodyPr/>
          <a:lstStyle/>
          <a:p>
            <a:endParaRPr lang="bg-BG"/>
          </a:p>
        </p:txBody>
      </p:sp>
      <p:sp>
        <p:nvSpPr>
          <p:cNvPr id="7" name="Slide Number Placeholder 5"/>
          <p:cNvSpPr>
            <a:spLocks noGrp="1"/>
          </p:cNvSpPr>
          <p:nvPr>
            <p:ph type="sldNum" sz="quarter" idx="12"/>
          </p:nvPr>
        </p:nvSpPr>
        <p:spPr/>
        <p:txBody>
          <a:bodyPr/>
          <a:lstStyle/>
          <a:p>
            <a:fld id="{69066A07-5962-40EA-AE5E-70EE6E5C47A4}" type="slidenum">
              <a:rPr lang="bg-BG"/>
              <a:pPr/>
              <a:t>50</a:t>
            </a:fld>
            <a:endParaRPr lang="bg-BG"/>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r>
              <a:rPr lang="en-US" dirty="0" smtClean="0"/>
              <a:t>Classes</a:t>
            </a:r>
            <a:endParaRPr lang="bg-BG" dirty="0"/>
          </a:p>
        </p:txBody>
      </p:sp>
      <p:sp>
        <p:nvSpPr>
          <p:cNvPr id="73733" name="Rectangle 5"/>
          <p:cNvSpPr>
            <a:spLocks noGrp="1" noChangeArrowheads="1"/>
          </p:cNvSpPr>
          <p:nvPr>
            <p:ph idx="1"/>
          </p:nvPr>
        </p:nvSpPr>
        <p:spPr/>
        <p:txBody>
          <a:bodyPr/>
          <a:lstStyle/>
          <a:p>
            <a:endParaRPr lang="en-US"/>
          </a:p>
        </p:txBody>
      </p:sp>
      <p:sp>
        <p:nvSpPr>
          <p:cNvPr id="6" name="Footer Placeholder 4"/>
          <p:cNvSpPr>
            <a:spLocks noGrp="1"/>
          </p:cNvSpPr>
          <p:nvPr>
            <p:ph type="ftr" sz="quarter" idx="11"/>
          </p:nvPr>
        </p:nvSpPr>
        <p:spPr/>
        <p:txBody>
          <a:bodyPr/>
          <a:lstStyle/>
          <a:p>
            <a:endParaRPr lang="bg-BG"/>
          </a:p>
        </p:txBody>
      </p:sp>
      <p:sp>
        <p:nvSpPr>
          <p:cNvPr id="7" name="Slide Number Placeholder 5"/>
          <p:cNvSpPr>
            <a:spLocks noGrp="1"/>
          </p:cNvSpPr>
          <p:nvPr>
            <p:ph type="sldNum" sz="quarter" idx="12"/>
          </p:nvPr>
        </p:nvSpPr>
        <p:spPr/>
        <p:txBody>
          <a:bodyPr/>
          <a:lstStyle/>
          <a:p>
            <a:fld id="{69066A07-5962-40EA-AE5E-70EE6E5C47A4}" type="slidenum">
              <a:rPr lang="bg-BG"/>
              <a:pPr/>
              <a:t>51</a:t>
            </a:fld>
            <a:endParaRPr lang="bg-BG"/>
          </a:p>
        </p:txBody>
      </p:sp>
      <p:pic>
        <p:nvPicPr>
          <p:cNvPr id="7373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4050" y="2038350"/>
            <a:ext cx="5295900" cy="278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4918352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r>
              <a:rPr lang="en-US" b="1" dirty="0"/>
              <a:t>Names</a:t>
            </a:r>
          </a:p>
        </p:txBody>
      </p:sp>
      <p:sp>
        <p:nvSpPr>
          <p:cNvPr id="74755" name="Rectangle 3"/>
          <p:cNvSpPr>
            <a:spLocks noGrp="1" noChangeArrowheads="1"/>
          </p:cNvSpPr>
          <p:nvPr>
            <p:ph type="body" sz="half" idx="1"/>
          </p:nvPr>
        </p:nvSpPr>
        <p:spPr/>
        <p:txBody>
          <a:bodyPr>
            <a:normAutofit fontScale="92500" lnSpcReduction="10000"/>
          </a:bodyPr>
          <a:lstStyle/>
          <a:p>
            <a:r>
              <a:rPr lang="en-US" sz="2800" i="1" dirty="0"/>
              <a:t>A class name must be unique within its </a:t>
            </a:r>
            <a:r>
              <a:rPr lang="en-US" sz="2800" i="1" dirty="0" smtClean="0"/>
              <a:t>enclosing package</a:t>
            </a:r>
            <a:r>
              <a:rPr lang="bg-BG" sz="2800" dirty="0" smtClean="0"/>
              <a:t>.</a:t>
            </a:r>
            <a:endParaRPr lang="en-US" sz="2800" dirty="0" smtClean="0"/>
          </a:p>
          <a:p>
            <a:r>
              <a:rPr lang="en-US" sz="2400" dirty="0"/>
              <a:t>Every class must have a name that distinguishes it from other classes. A </a:t>
            </a:r>
            <a:r>
              <a:rPr lang="en-US" sz="2400" i="1" dirty="0"/>
              <a:t>name</a:t>
            </a:r>
            <a:r>
              <a:rPr lang="en-US" sz="2400" dirty="0"/>
              <a:t> is a textual string. That name alone is known as a </a:t>
            </a:r>
            <a:r>
              <a:rPr lang="en-US" sz="2400" i="1" dirty="0"/>
              <a:t>simple name;</a:t>
            </a:r>
            <a:r>
              <a:rPr lang="en-US" sz="2400" dirty="0"/>
              <a:t> a </a:t>
            </a:r>
            <a:r>
              <a:rPr lang="en-US" sz="2400" i="1" dirty="0"/>
              <a:t>path name</a:t>
            </a:r>
            <a:r>
              <a:rPr lang="en-US" sz="2400" dirty="0"/>
              <a:t> is the class name prefixed by the name of the package in which that class lives</a:t>
            </a:r>
            <a:r>
              <a:rPr lang="en-US" sz="2400" dirty="0" smtClean="0"/>
              <a:t>.</a:t>
            </a:r>
            <a:endParaRPr lang="bg-BG" sz="2800" dirty="0"/>
          </a:p>
        </p:txBody>
      </p:sp>
      <p:sp>
        <p:nvSpPr>
          <p:cNvPr id="74756" name="Rectangle 4"/>
          <p:cNvSpPr>
            <a:spLocks noGrp="1" noChangeArrowheads="1"/>
          </p:cNvSpPr>
          <p:nvPr>
            <p:ph sz="half" idx="2"/>
          </p:nvPr>
        </p:nvSpPr>
        <p:spPr/>
        <p:txBody>
          <a:bodyPr/>
          <a:lstStyle/>
          <a:p>
            <a:endParaRPr lang="en-US" sz="2800"/>
          </a:p>
        </p:txBody>
      </p:sp>
      <p:sp>
        <p:nvSpPr>
          <p:cNvPr id="7" name="Footer Placeholder 5"/>
          <p:cNvSpPr>
            <a:spLocks noGrp="1"/>
          </p:cNvSpPr>
          <p:nvPr>
            <p:ph type="ftr" sz="quarter" idx="11"/>
          </p:nvPr>
        </p:nvSpPr>
        <p:spPr/>
        <p:txBody>
          <a:bodyPr/>
          <a:lstStyle/>
          <a:p>
            <a:endParaRPr lang="bg-BG"/>
          </a:p>
        </p:txBody>
      </p:sp>
      <p:sp>
        <p:nvSpPr>
          <p:cNvPr id="8" name="Slide Number Placeholder 6"/>
          <p:cNvSpPr>
            <a:spLocks noGrp="1"/>
          </p:cNvSpPr>
          <p:nvPr>
            <p:ph type="sldNum" sz="quarter" idx="12"/>
          </p:nvPr>
        </p:nvSpPr>
        <p:spPr/>
        <p:txBody>
          <a:bodyPr/>
          <a:lstStyle/>
          <a:p>
            <a:fld id="{F87EF1EC-8D91-454A-AB4D-8870D37D2E25}" type="slidenum">
              <a:rPr lang="bg-BG"/>
              <a:pPr/>
              <a:t>52</a:t>
            </a:fld>
            <a:endParaRPr lang="bg-BG"/>
          </a:p>
        </p:txBody>
      </p:sp>
      <p:pic>
        <p:nvPicPr>
          <p:cNvPr id="7475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913" y="3716338"/>
            <a:ext cx="6624637" cy="238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r>
              <a:rPr lang="en-US" b="1" dirty="0"/>
              <a:t>Attributes</a:t>
            </a:r>
            <a:endParaRPr lang="bg-BG" dirty="0"/>
          </a:p>
        </p:txBody>
      </p:sp>
      <p:sp>
        <p:nvSpPr>
          <p:cNvPr id="75779" name="Rectangle 3"/>
          <p:cNvSpPr>
            <a:spLocks noGrp="1" noChangeArrowheads="1"/>
          </p:cNvSpPr>
          <p:nvPr>
            <p:ph type="body" sz="half" idx="1"/>
          </p:nvPr>
        </p:nvSpPr>
        <p:spPr>
          <a:xfrm>
            <a:off x="467544" y="1412776"/>
            <a:ext cx="7859216" cy="2185988"/>
          </a:xfrm>
        </p:spPr>
        <p:txBody>
          <a:bodyPr>
            <a:noAutofit/>
          </a:bodyPr>
          <a:lstStyle/>
          <a:p>
            <a:r>
              <a:rPr lang="en-US" sz="1600" dirty="0"/>
              <a:t>An </a:t>
            </a:r>
            <a:r>
              <a:rPr lang="en-US" sz="1600" i="1" dirty="0"/>
              <a:t>attribute</a:t>
            </a:r>
            <a:r>
              <a:rPr lang="en-US" sz="1600" dirty="0"/>
              <a:t> is a named property of a class that describes a range of values that instances of the property may hold. A class may have any number of attributes or no attributes at all. An attribute represents some property of the thing you are modeling that is shared by all objects of that class. For example, every wall has a height, width, and thickness; you might model your customers in such a way that each has a name, address, phone number, and date of birth. An attribute is therefore an abstraction of the kind of data or state an object of the class might encompass. At a given moment, an object of a class will have specific values for every one of its class's attributes. Graphically, attributes are listed in a compartment just below the class name. Attributes may be drawn showing only their names</a:t>
            </a:r>
            <a:endParaRPr lang="bg-BG" sz="1600" dirty="0"/>
          </a:p>
        </p:txBody>
      </p:sp>
      <p:sp>
        <p:nvSpPr>
          <p:cNvPr id="75780" name="Rectangle 4"/>
          <p:cNvSpPr>
            <a:spLocks noGrp="1" noChangeArrowheads="1"/>
          </p:cNvSpPr>
          <p:nvPr>
            <p:ph sz="half" idx="2"/>
          </p:nvPr>
        </p:nvSpPr>
        <p:spPr>
          <a:xfrm>
            <a:off x="457200" y="3938588"/>
            <a:ext cx="7715200" cy="2187575"/>
          </a:xfrm>
        </p:spPr>
        <p:txBody>
          <a:bodyPr/>
          <a:lstStyle/>
          <a:p>
            <a:endParaRPr lang="en-US" sz="2800"/>
          </a:p>
        </p:txBody>
      </p:sp>
      <p:sp>
        <p:nvSpPr>
          <p:cNvPr id="7" name="Footer Placeholder 5"/>
          <p:cNvSpPr>
            <a:spLocks noGrp="1"/>
          </p:cNvSpPr>
          <p:nvPr>
            <p:ph type="ftr" sz="quarter" idx="11"/>
          </p:nvPr>
        </p:nvSpPr>
        <p:spPr/>
        <p:txBody>
          <a:bodyPr/>
          <a:lstStyle/>
          <a:p>
            <a:endParaRPr lang="bg-BG"/>
          </a:p>
        </p:txBody>
      </p:sp>
      <p:sp>
        <p:nvSpPr>
          <p:cNvPr id="8" name="Slide Number Placeholder 6"/>
          <p:cNvSpPr>
            <a:spLocks noGrp="1"/>
          </p:cNvSpPr>
          <p:nvPr>
            <p:ph type="sldNum" sz="quarter" idx="12"/>
          </p:nvPr>
        </p:nvSpPr>
        <p:spPr/>
        <p:txBody>
          <a:bodyPr/>
          <a:lstStyle/>
          <a:p>
            <a:fld id="{0DB29846-634F-4D91-A782-1C4050F1A161}" type="slidenum">
              <a:rPr lang="bg-BG"/>
              <a:pPr/>
              <a:t>53</a:t>
            </a:fld>
            <a:endParaRPr lang="bg-BG"/>
          </a:p>
        </p:txBody>
      </p:sp>
      <p:pic>
        <p:nvPicPr>
          <p:cNvPr id="7578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513" y="3933825"/>
            <a:ext cx="5446712" cy="2141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r>
              <a:rPr lang="en-US" dirty="0" smtClean="0"/>
              <a:t>Operations</a:t>
            </a:r>
            <a:endParaRPr lang="bg-BG" dirty="0"/>
          </a:p>
        </p:txBody>
      </p:sp>
      <p:sp>
        <p:nvSpPr>
          <p:cNvPr id="76804" name="Rectangle 4"/>
          <p:cNvSpPr>
            <a:spLocks noGrp="1" noChangeArrowheads="1"/>
          </p:cNvSpPr>
          <p:nvPr>
            <p:ph type="body" sz="half" idx="1"/>
          </p:nvPr>
        </p:nvSpPr>
        <p:spPr>
          <a:xfrm>
            <a:off x="395536" y="1196752"/>
            <a:ext cx="7931224" cy="2517428"/>
          </a:xfrm>
        </p:spPr>
        <p:txBody>
          <a:bodyPr>
            <a:noAutofit/>
          </a:bodyPr>
          <a:lstStyle/>
          <a:p>
            <a:r>
              <a:rPr lang="en-US" sz="2000" dirty="0"/>
              <a:t>An </a:t>
            </a:r>
            <a:r>
              <a:rPr lang="en-US" sz="2000" i="1" dirty="0"/>
              <a:t>operation</a:t>
            </a:r>
            <a:r>
              <a:rPr lang="en-US" sz="2000" dirty="0"/>
              <a:t> is the implementation of a service that can be requested from any object of the class to affect behavior. In other words, an operation is an abstraction of something you can do to an object and that is shared by all objects of that class. A class may have any number of operations or no operations at all. For example, in a windowing library such as the one found in Java's </a:t>
            </a:r>
            <a:r>
              <a:rPr lang="en-US" sz="2000" dirty="0" err="1"/>
              <a:t>awt</a:t>
            </a:r>
            <a:r>
              <a:rPr lang="en-US" sz="2000" dirty="0"/>
              <a:t> package, all objects of the class Rectangle can be moved, resized, or queried for their properties. Often (but not always), invoking an operation on an object changes the object's data or state. Graphically, operations are listed in a compartment just below the class attributes.</a:t>
            </a:r>
            <a:endParaRPr lang="bg-BG" sz="2000" dirty="0"/>
          </a:p>
        </p:txBody>
      </p:sp>
      <p:sp>
        <p:nvSpPr>
          <p:cNvPr id="76805" name="Rectangle 5"/>
          <p:cNvSpPr>
            <a:spLocks noGrp="1" noChangeArrowheads="1"/>
          </p:cNvSpPr>
          <p:nvPr>
            <p:ph sz="half" idx="2"/>
          </p:nvPr>
        </p:nvSpPr>
        <p:spPr/>
        <p:txBody>
          <a:bodyPr/>
          <a:lstStyle/>
          <a:p>
            <a:endParaRPr lang="en-US" sz="2800" dirty="0"/>
          </a:p>
        </p:txBody>
      </p:sp>
      <p:sp>
        <p:nvSpPr>
          <p:cNvPr id="7" name="Footer Placeholder 5"/>
          <p:cNvSpPr>
            <a:spLocks noGrp="1"/>
          </p:cNvSpPr>
          <p:nvPr>
            <p:ph type="ftr" sz="quarter" idx="11"/>
          </p:nvPr>
        </p:nvSpPr>
        <p:spPr/>
        <p:txBody>
          <a:bodyPr/>
          <a:lstStyle/>
          <a:p>
            <a:endParaRPr lang="bg-BG"/>
          </a:p>
        </p:txBody>
      </p:sp>
      <p:sp>
        <p:nvSpPr>
          <p:cNvPr id="8" name="Slide Number Placeholder 6"/>
          <p:cNvSpPr>
            <a:spLocks noGrp="1"/>
          </p:cNvSpPr>
          <p:nvPr>
            <p:ph type="sldNum" sz="quarter" idx="12"/>
          </p:nvPr>
        </p:nvSpPr>
        <p:spPr/>
        <p:txBody>
          <a:bodyPr/>
          <a:lstStyle/>
          <a:p>
            <a:fld id="{732CE3B3-4E93-4A23-8421-DE6ABBB37DB8}" type="slidenum">
              <a:rPr lang="bg-BG"/>
              <a:pPr/>
              <a:t>54</a:t>
            </a:fld>
            <a:endParaRPr lang="bg-BG"/>
          </a:p>
        </p:txBody>
      </p:sp>
      <p:pic>
        <p:nvPicPr>
          <p:cNvPr id="76806"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713" y="4687887"/>
            <a:ext cx="5832475" cy="2170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r>
              <a:rPr lang="en-US" sz="4000" b="1" dirty="0"/>
              <a:t>Organizing Attributes and Operations</a:t>
            </a:r>
            <a:endParaRPr lang="bg-BG" sz="4000" dirty="0"/>
          </a:p>
        </p:txBody>
      </p:sp>
      <p:sp>
        <p:nvSpPr>
          <p:cNvPr id="77827" name="Rectangle 3"/>
          <p:cNvSpPr>
            <a:spLocks noGrp="1" noChangeArrowheads="1"/>
          </p:cNvSpPr>
          <p:nvPr>
            <p:ph type="body" sz="half" idx="1"/>
          </p:nvPr>
        </p:nvSpPr>
        <p:spPr/>
        <p:txBody>
          <a:bodyPr>
            <a:normAutofit fontScale="62500" lnSpcReduction="20000"/>
          </a:bodyPr>
          <a:lstStyle/>
          <a:p>
            <a:r>
              <a:rPr lang="en-US" sz="2800" dirty="0"/>
              <a:t>When drawing a class, you don't have to show every attribute and every operation at once. In fact, in most cases, you can't (there are too many of them to put in one figure) and you probably shouldn't (only a subset of these attributes and operations are likely to be relevant to a specific view). For these reasons, you can elide a class, meaning that you can choose to show only some or none of a class's attributes and operations. An empty compartment doesn't necessarily mean there are no attributes or operations, just that you didn't choose to show them. You can explicitly specify that there are more attributes or properties than shown by ending each list with an ellipsis ("...").</a:t>
            </a:r>
          </a:p>
        </p:txBody>
      </p:sp>
      <p:sp>
        <p:nvSpPr>
          <p:cNvPr id="77830" name="Rectangle 6"/>
          <p:cNvSpPr>
            <a:spLocks noGrp="1" noChangeArrowheads="1"/>
          </p:cNvSpPr>
          <p:nvPr>
            <p:ph sz="half" idx="2"/>
          </p:nvPr>
        </p:nvSpPr>
        <p:spPr/>
        <p:txBody>
          <a:bodyPr/>
          <a:lstStyle/>
          <a:p>
            <a:pPr>
              <a:lnSpc>
                <a:spcPct val="90000"/>
              </a:lnSpc>
            </a:pPr>
            <a:endParaRPr lang="en-US" sz="2800"/>
          </a:p>
        </p:txBody>
      </p:sp>
      <p:sp>
        <p:nvSpPr>
          <p:cNvPr id="7" name="Footer Placeholder 5"/>
          <p:cNvSpPr>
            <a:spLocks noGrp="1"/>
          </p:cNvSpPr>
          <p:nvPr>
            <p:ph type="ftr" sz="quarter" idx="11"/>
          </p:nvPr>
        </p:nvSpPr>
        <p:spPr/>
        <p:txBody>
          <a:bodyPr/>
          <a:lstStyle/>
          <a:p>
            <a:endParaRPr lang="bg-BG"/>
          </a:p>
        </p:txBody>
      </p:sp>
      <p:sp>
        <p:nvSpPr>
          <p:cNvPr id="8" name="Slide Number Placeholder 6"/>
          <p:cNvSpPr>
            <a:spLocks noGrp="1"/>
          </p:cNvSpPr>
          <p:nvPr>
            <p:ph type="sldNum" sz="quarter" idx="12"/>
          </p:nvPr>
        </p:nvSpPr>
        <p:spPr/>
        <p:txBody>
          <a:bodyPr/>
          <a:lstStyle/>
          <a:p>
            <a:fld id="{DC0DD426-33CD-4736-968E-AED83484AD86}" type="slidenum">
              <a:rPr lang="bg-BG"/>
              <a:pPr/>
              <a:t>55</a:t>
            </a:fld>
            <a:endParaRPr lang="bg-BG"/>
          </a:p>
        </p:txBody>
      </p:sp>
      <p:pic>
        <p:nvPicPr>
          <p:cNvPr id="778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7175" y="1628775"/>
            <a:ext cx="4972050" cy="403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r>
              <a:rPr lang="en-US" b="1" dirty="0"/>
              <a:t>Responsibilities</a:t>
            </a:r>
          </a:p>
        </p:txBody>
      </p:sp>
      <p:sp>
        <p:nvSpPr>
          <p:cNvPr id="78852" name="Rectangle 4"/>
          <p:cNvSpPr>
            <a:spLocks noGrp="1" noChangeArrowheads="1"/>
          </p:cNvSpPr>
          <p:nvPr>
            <p:ph type="body" sz="half" idx="1"/>
          </p:nvPr>
        </p:nvSpPr>
        <p:spPr>
          <a:xfrm>
            <a:off x="251520" y="1600200"/>
            <a:ext cx="8208912" cy="2185988"/>
          </a:xfrm>
        </p:spPr>
        <p:txBody>
          <a:bodyPr>
            <a:normAutofit fontScale="62500" lnSpcReduction="20000"/>
          </a:bodyPr>
          <a:lstStyle/>
          <a:p>
            <a:r>
              <a:rPr lang="en-US" sz="2800" dirty="0"/>
              <a:t>A </a:t>
            </a:r>
            <a:r>
              <a:rPr lang="en-US" sz="2800" i="1" dirty="0"/>
              <a:t>responsibility</a:t>
            </a:r>
            <a:r>
              <a:rPr lang="en-US" sz="2800" dirty="0"/>
              <a:t> is a contract or an obligation of a class. When you create a class, you are making a statement that all objects of that class have the same kind of state and the same kind of behavior. At a more abstract level, these corresponding attributes and operations are just the features by which the class's responsibilities are carried out. A Wall class is responsible for knowing about height, width, and thickness; a </a:t>
            </a:r>
            <a:r>
              <a:rPr lang="en-US" sz="2800" dirty="0" err="1"/>
              <a:t>FraudAgent</a:t>
            </a:r>
            <a:r>
              <a:rPr lang="en-US" sz="2800" dirty="0"/>
              <a:t> class, as you might find in a credit card application, is responsible for processing orders and determining if they are legitimate, suspect, or fraudulent; a </a:t>
            </a:r>
            <a:r>
              <a:rPr lang="en-US" sz="2800" dirty="0" err="1"/>
              <a:t>TemperatureSensor</a:t>
            </a:r>
            <a:r>
              <a:rPr lang="en-US" sz="2800" dirty="0"/>
              <a:t> class is responsible for measuring temperature and raising an alarm if the temperature reaches a certain point.</a:t>
            </a:r>
          </a:p>
        </p:txBody>
      </p:sp>
      <p:sp>
        <p:nvSpPr>
          <p:cNvPr id="78853" name="Rectangle 5"/>
          <p:cNvSpPr>
            <a:spLocks noGrp="1" noChangeArrowheads="1"/>
          </p:cNvSpPr>
          <p:nvPr>
            <p:ph sz="half" idx="2"/>
          </p:nvPr>
        </p:nvSpPr>
        <p:spPr/>
        <p:txBody>
          <a:bodyPr/>
          <a:lstStyle/>
          <a:p>
            <a:endParaRPr lang="en-US" sz="2800"/>
          </a:p>
        </p:txBody>
      </p:sp>
      <p:sp>
        <p:nvSpPr>
          <p:cNvPr id="7" name="Footer Placeholder 5"/>
          <p:cNvSpPr>
            <a:spLocks noGrp="1"/>
          </p:cNvSpPr>
          <p:nvPr>
            <p:ph type="ftr" sz="quarter" idx="11"/>
          </p:nvPr>
        </p:nvSpPr>
        <p:spPr/>
        <p:txBody>
          <a:bodyPr/>
          <a:lstStyle/>
          <a:p>
            <a:endParaRPr lang="bg-BG"/>
          </a:p>
        </p:txBody>
      </p:sp>
      <p:sp>
        <p:nvSpPr>
          <p:cNvPr id="8" name="Slide Number Placeholder 6"/>
          <p:cNvSpPr>
            <a:spLocks noGrp="1"/>
          </p:cNvSpPr>
          <p:nvPr>
            <p:ph type="sldNum" sz="quarter" idx="12"/>
          </p:nvPr>
        </p:nvSpPr>
        <p:spPr/>
        <p:txBody>
          <a:bodyPr/>
          <a:lstStyle/>
          <a:p>
            <a:fld id="{430613F2-4824-4B39-91D7-E1820C04EF54}" type="slidenum">
              <a:rPr lang="bg-BG"/>
              <a:pPr/>
              <a:t>56</a:t>
            </a:fld>
            <a:endParaRPr lang="bg-BG"/>
          </a:p>
        </p:txBody>
      </p:sp>
      <p:pic>
        <p:nvPicPr>
          <p:cNvPr id="7885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1800" y="3980956"/>
            <a:ext cx="5113337" cy="2867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r>
              <a:rPr lang="en-US" b="1" dirty="0"/>
              <a:t>Responsibilities</a:t>
            </a:r>
          </a:p>
        </p:txBody>
      </p:sp>
      <p:sp>
        <p:nvSpPr>
          <p:cNvPr id="78852" name="Rectangle 4"/>
          <p:cNvSpPr>
            <a:spLocks noGrp="1" noChangeArrowheads="1"/>
          </p:cNvSpPr>
          <p:nvPr>
            <p:ph type="body" sz="half" idx="1"/>
          </p:nvPr>
        </p:nvSpPr>
        <p:spPr>
          <a:xfrm>
            <a:off x="251520" y="1600200"/>
            <a:ext cx="8208912" cy="4421088"/>
          </a:xfrm>
        </p:spPr>
        <p:txBody>
          <a:bodyPr>
            <a:normAutofit/>
          </a:bodyPr>
          <a:lstStyle/>
          <a:p>
            <a:r>
              <a:rPr lang="en-US" sz="2400" dirty="0"/>
              <a:t>When you model classes, a good starting point is to specify the responsibilities of the things in your vocabulary. Techniques like CRC cards and use case-based analysis are especially helpful here. A class may have any number of responsibilities, although, in practice, every well-structured class has at least one responsibility and at most just a handful. As you refine your models, you will translate these responsibilities into a set of attributes and operations that best fulfill the class's responsibilities.</a:t>
            </a:r>
          </a:p>
        </p:txBody>
      </p:sp>
      <p:sp>
        <p:nvSpPr>
          <p:cNvPr id="7" name="Footer Placeholder 5"/>
          <p:cNvSpPr>
            <a:spLocks noGrp="1"/>
          </p:cNvSpPr>
          <p:nvPr>
            <p:ph type="ftr" sz="quarter" idx="11"/>
          </p:nvPr>
        </p:nvSpPr>
        <p:spPr/>
        <p:txBody>
          <a:bodyPr/>
          <a:lstStyle/>
          <a:p>
            <a:endParaRPr lang="bg-BG"/>
          </a:p>
        </p:txBody>
      </p:sp>
      <p:sp>
        <p:nvSpPr>
          <p:cNvPr id="8" name="Slide Number Placeholder 6"/>
          <p:cNvSpPr>
            <a:spLocks noGrp="1"/>
          </p:cNvSpPr>
          <p:nvPr>
            <p:ph type="sldNum" sz="quarter" idx="12"/>
          </p:nvPr>
        </p:nvSpPr>
        <p:spPr/>
        <p:txBody>
          <a:bodyPr/>
          <a:lstStyle/>
          <a:p>
            <a:fld id="{430613F2-4824-4B39-91D7-E1820C04EF54}" type="slidenum">
              <a:rPr lang="bg-BG"/>
              <a:pPr/>
              <a:t>57</a:t>
            </a:fld>
            <a:endParaRPr lang="bg-BG"/>
          </a:p>
        </p:txBody>
      </p:sp>
    </p:spTree>
    <p:extLst>
      <p:ext uri="{BB962C8B-B14F-4D97-AF65-F5344CB8AC3E}">
        <p14:creationId xmlns:p14="http://schemas.microsoft.com/office/powerpoint/2010/main" val="428163381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r>
              <a:rPr lang="en-US" sz="4000"/>
              <a:t>Class Responsibilities Collaborators (CRC) card</a:t>
            </a:r>
            <a:endParaRPr lang="bg-BG" sz="4000"/>
          </a:p>
        </p:txBody>
      </p:sp>
      <p:sp>
        <p:nvSpPr>
          <p:cNvPr id="80899" name="Rectangle 3"/>
          <p:cNvSpPr>
            <a:spLocks noGrp="1" noChangeArrowheads="1"/>
          </p:cNvSpPr>
          <p:nvPr>
            <p:ph type="body" sz="half" idx="1"/>
          </p:nvPr>
        </p:nvSpPr>
        <p:spPr>
          <a:xfrm>
            <a:off x="323528" y="1484784"/>
            <a:ext cx="8229600" cy="2185988"/>
          </a:xfrm>
        </p:spPr>
        <p:txBody>
          <a:bodyPr>
            <a:normAutofit lnSpcReduction="10000"/>
          </a:bodyPr>
          <a:lstStyle/>
          <a:p>
            <a:r>
              <a:rPr lang="en-US" sz="2800" dirty="0" smtClean="0"/>
              <a:t>CRC cards</a:t>
            </a:r>
            <a:r>
              <a:rPr lang="en-US" sz="2800" dirty="0"/>
              <a:t> are a brainstorming tool used in the design of object-oriented software. They were proposed by Ward Cunningham and Kent Beck</a:t>
            </a:r>
            <a:r>
              <a:rPr lang="en-US" sz="2800" dirty="0" smtClean="0"/>
              <a:t>. </a:t>
            </a:r>
            <a:r>
              <a:rPr lang="en-US" sz="2800" dirty="0"/>
              <a:t> They are typically used when first determining which classes are needed and how they will interact.</a:t>
            </a:r>
            <a:endParaRPr lang="bg-BG" sz="2800" dirty="0"/>
          </a:p>
        </p:txBody>
      </p:sp>
      <p:sp>
        <p:nvSpPr>
          <p:cNvPr id="80901" name="Rectangle 5"/>
          <p:cNvSpPr>
            <a:spLocks noGrp="1" noChangeArrowheads="1"/>
          </p:cNvSpPr>
          <p:nvPr>
            <p:ph sz="half" idx="2"/>
          </p:nvPr>
        </p:nvSpPr>
        <p:spPr/>
        <p:txBody>
          <a:bodyPr/>
          <a:lstStyle/>
          <a:p>
            <a:endParaRPr lang="en-US" sz="2800"/>
          </a:p>
        </p:txBody>
      </p:sp>
      <p:sp>
        <p:nvSpPr>
          <p:cNvPr id="7" name="Footer Placeholder 5"/>
          <p:cNvSpPr>
            <a:spLocks noGrp="1"/>
          </p:cNvSpPr>
          <p:nvPr>
            <p:ph type="ftr" sz="quarter" idx="11"/>
          </p:nvPr>
        </p:nvSpPr>
        <p:spPr/>
        <p:txBody>
          <a:bodyPr/>
          <a:lstStyle/>
          <a:p>
            <a:endParaRPr lang="bg-BG"/>
          </a:p>
        </p:txBody>
      </p:sp>
      <p:sp>
        <p:nvSpPr>
          <p:cNvPr id="8" name="Slide Number Placeholder 6"/>
          <p:cNvSpPr>
            <a:spLocks noGrp="1"/>
          </p:cNvSpPr>
          <p:nvPr>
            <p:ph type="sldNum" sz="quarter" idx="12"/>
          </p:nvPr>
        </p:nvSpPr>
        <p:spPr/>
        <p:txBody>
          <a:bodyPr/>
          <a:lstStyle/>
          <a:p>
            <a:fld id="{CD838897-1A1F-4106-9F2A-6CF2223A855D}" type="slidenum">
              <a:rPr lang="bg-BG"/>
              <a:pPr/>
              <a:t>58</a:t>
            </a:fld>
            <a:endParaRPr lang="bg-BG"/>
          </a:p>
        </p:txBody>
      </p:sp>
      <p:pic>
        <p:nvPicPr>
          <p:cNvPr id="8090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20" y="3620894"/>
            <a:ext cx="4699917" cy="3136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r>
              <a:rPr lang="en-US" b="1" dirty="0"/>
              <a:t>The CRC card session</a:t>
            </a:r>
          </a:p>
        </p:txBody>
      </p:sp>
      <p:sp>
        <p:nvSpPr>
          <p:cNvPr id="81923" name="Rectangle 3"/>
          <p:cNvSpPr>
            <a:spLocks noGrp="1" noChangeArrowheads="1"/>
          </p:cNvSpPr>
          <p:nvPr>
            <p:ph idx="1"/>
          </p:nvPr>
        </p:nvSpPr>
        <p:spPr/>
        <p:txBody>
          <a:bodyPr>
            <a:normAutofit fontScale="85000" lnSpcReduction="20000"/>
          </a:bodyPr>
          <a:lstStyle/>
          <a:p>
            <a:r>
              <a:rPr lang="en-US" sz="2400" b="1" dirty="0"/>
              <a:t>The Group</a:t>
            </a:r>
          </a:p>
          <a:p>
            <a:r>
              <a:rPr lang="en-US" sz="2400" dirty="0"/>
              <a:t>The ideal group size for a CRC card session is five or six people. This size generally allows everyone to productively participate. In groups of large size the productive is cut by more disagreements and the amount of participation by everyone is lower. If there are more than six people, one solution is to have the extra people be present strictly as observers.</a:t>
            </a:r>
          </a:p>
          <a:p>
            <a:r>
              <a:rPr lang="en-US" sz="2400" dirty="0"/>
              <a:t>The group five or six people in the core group should be composed of developers, domain experts, and an object-oriented technology facilitator. In the initial Analysis phase there should be two or three domain experts, one object-oriented technology facilitator, and the rest of the group made up of people how are responsible for delivering the system. As the project moves more in to the design phase, some of the domain experts can be replaced with developers. There should always be at least one domain expert in the group to clarify an question that arise about the behavior of the system.</a:t>
            </a:r>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309E322F-7B1C-40E6-8C3E-8AC886A43CA1}" type="slidenum">
              <a:rPr lang="bg-BG"/>
              <a:pPr/>
              <a:t>59</a:t>
            </a:fld>
            <a:endParaRPr lang="bg-BG"/>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dirty="0"/>
              <a:t>UML characteristics</a:t>
            </a:r>
            <a:endParaRPr lang="bg-BG" dirty="0"/>
          </a:p>
        </p:txBody>
      </p:sp>
      <p:sp>
        <p:nvSpPr>
          <p:cNvPr id="14339" name="Rectangle 3"/>
          <p:cNvSpPr>
            <a:spLocks noGrp="1" noChangeArrowheads="1"/>
          </p:cNvSpPr>
          <p:nvPr>
            <p:ph idx="1"/>
          </p:nvPr>
        </p:nvSpPr>
        <p:spPr/>
        <p:txBody>
          <a:bodyPr>
            <a:normAutofit fontScale="92500" lnSpcReduction="20000"/>
          </a:bodyPr>
          <a:lstStyle/>
          <a:p>
            <a:pPr marL="0" indent="0">
              <a:buNone/>
            </a:pPr>
            <a:r>
              <a:rPr lang="en-US" b="1" dirty="0"/>
              <a:t>The UML Is a Language for Documenting</a:t>
            </a:r>
          </a:p>
          <a:p>
            <a:r>
              <a:rPr lang="en-US" dirty="0"/>
              <a:t>A healthy software organization produces all sorts of artifacts in addition to raw executable code. These artifacts include (but are not limited to)</a:t>
            </a:r>
          </a:p>
          <a:p>
            <a:pPr lvl="1"/>
            <a:r>
              <a:rPr lang="en-US" dirty="0"/>
              <a:t>Requirements</a:t>
            </a:r>
          </a:p>
          <a:p>
            <a:pPr lvl="1"/>
            <a:r>
              <a:rPr lang="en-US" dirty="0"/>
              <a:t>Architecture</a:t>
            </a:r>
          </a:p>
          <a:p>
            <a:pPr lvl="1"/>
            <a:r>
              <a:rPr lang="en-US" dirty="0"/>
              <a:t>Design</a:t>
            </a:r>
          </a:p>
          <a:p>
            <a:pPr lvl="1"/>
            <a:r>
              <a:rPr lang="en-US" dirty="0"/>
              <a:t>Source code</a:t>
            </a:r>
          </a:p>
          <a:p>
            <a:pPr lvl="1"/>
            <a:r>
              <a:rPr lang="en-US" dirty="0"/>
              <a:t>Project plans</a:t>
            </a:r>
          </a:p>
          <a:p>
            <a:pPr lvl="1"/>
            <a:r>
              <a:rPr lang="en-US" dirty="0"/>
              <a:t>Tests</a:t>
            </a:r>
          </a:p>
          <a:p>
            <a:pPr lvl="1"/>
            <a:r>
              <a:rPr lang="en-US" dirty="0"/>
              <a:t>Prototypes</a:t>
            </a:r>
          </a:p>
          <a:p>
            <a:pPr lvl="1"/>
            <a:r>
              <a:rPr lang="en-US" dirty="0"/>
              <a:t>Releases</a:t>
            </a:r>
          </a:p>
          <a:p>
            <a:r>
              <a:rPr lang="en-US" dirty="0"/>
              <a:t>Depending on the development culture, some of these artifacts are treated more or less formally than others. Such artifacts are not only the deliverables of a project, they are also critical in controlling, measuring, and communicating about a system during its development and after its deployment.</a:t>
            </a:r>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1C894CC9-1B6B-4118-8862-BC3FDBCAC951}" type="slidenum">
              <a:rPr lang="bg-BG"/>
              <a:pPr/>
              <a:t>6</a:t>
            </a:fld>
            <a:endParaRPr lang="bg-BG"/>
          </a:p>
        </p:txBody>
      </p:sp>
    </p:spTree>
    <p:extLst>
      <p:ext uri="{BB962C8B-B14F-4D97-AF65-F5344CB8AC3E}">
        <p14:creationId xmlns:p14="http://schemas.microsoft.com/office/powerpoint/2010/main" val="44329211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r>
              <a:rPr lang="en-US" b="1" dirty="0"/>
              <a:t>Creating class</a:t>
            </a:r>
          </a:p>
        </p:txBody>
      </p:sp>
      <p:sp>
        <p:nvSpPr>
          <p:cNvPr id="82947" name="Rectangle 3"/>
          <p:cNvSpPr>
            <a:spLocks noGrp="1" noChangeArrowheads="1"/>
          </p:cNvSpPr>
          <p:nvPr>
            <p:ph idx="1"/>
          </p:nvPr>
        </p:nvSpPr>
        <p:spPr>
          <a:xfrm>
            <a:off x="468313" y="1341438"/>
            <a:ext cx="8229600" cy="4525962"/>
          </a:xfrm>
        </p:spPr>
        <p:txBody>
          <a:bodyPr>
            <a:normAutofit fontScale="92500" lnSpcReduction="10000"/>
          </a:bodyPr>
          <a:lstStyle/>
          <a:p>
            <a:pPr>
              <a:lnSpc>
                <a:spcPct val="80000"/>
              </a:lnSpc>
            </a:pPr>
            <a:r>
              <a:rPr lang="en-US" sz="2400" dirty="0"/>
              <a:t>The first step in modeling an system in the object-oriented paradigm is to identify the class in the problem domain. So this is the first step in a CRC card session. Using the problem statement or requirements document, identify the classes that are obvious in the subset of the problem that is going to explored in this session. One useful tool is to find all of the nouns and verbs in the problem statement. The nouns are a good key to what class are in the system, and the verbs show what there responsibilities are going to be. </a:t>
            </a:r>
            <a:endParaRPr lang="en-US" sz="2400" dirty="0" smtClean="0"/>
          </a:p>
          <a:p>
            <a:pPr>
              <a:lnSpc>
                <a:spcPct val="80000"/>
              </a:lnSpc>
            </a:pPr>
            <a:r>
              <a:rPr lang="en-US" sz="2400" dirty="0" smtClean="0"/>
              <a:t>Use </a:t>
            </a:r>
            <a:r>
              <a:rPr lang="en-US" sz="2400" dirty="0"/>
              <a:t>this information for the basis of a brainstorming session and identify all the class that you see. Remember in a brainstorming session there should be no or little discussion of the ideas. Record them and filter the results after the brainstorming. After the classes have been chosen pass out cards and assign the class to the member of the group. Each person should be responsible for at least on class. They are the owner of that class for the session. Each person records the name of their class on a card. One class per card.</a:t>
            </a:r>
            <a:endParaRPr lang="bg-BG" sz="2400" dirty="0"/>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9E8B9261-72D5-4B99-A8A3-561510F88CD4}" type="slidenum">
              <a:rPr lang="bg-BG"/>
              <a:pPr/>
              <a:t>60</a:t>
            </a:fld>
            <a:endParaRPr lang="bg-BG"/>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r>
              <a:rPr lang="en-US" b="1" dirty="0"/>
              <a:t>Creating class</a:t>
            </a:r>
            <a:endParaRPr lang="bg-BG" dirty="0"/>
          </a:p>
        </p:txBody>
      </p:sp>
      <p:sp>
        <p:nvSpPr>
          <p:cNvPr id="83971" name="Rectangle 3"/>
          <p:cNvSpPr>
            <a:spLocks noGrp="1" noChangeArrowheads="1"/>
          </p:cNvSpPr>
          <p:nvPr>
            <p:ph idx="1"/>
          </p:nvPr>
        </p:nvSpPr>
        <p:spPr/>
        <p:txBody>
          <a:bodyPr>
            <a:normAutofit fontScale="92500" lnSpcReduction="20000"/>
          </a:bodyPr>
          <a:lstStyle/>
          <a:p>
            <a:pPr marL="114300" indent="0">
              <a:buNone/>
            </a:pPr>
            <a:r>
              <a:rPr lang="en-US" sz="2000" b="1" dirty="0"/>
              <a:t>Responsibilities</a:t>
            </a:r>
          </a:p>
          <a:p>
            <a:r>
              <a:rPr lang="en-US" sz="2000" dirty="0"/>
              <a:t>Once a reasonable set of classes have be assigned to the group, responsibilities can be added. Add responsibilities that are obvious from the requirements or the name of the class. You don't need to find them all or any. The scenarios will make them more obvious. The advantage of finding some in the beginning is that it help provide a starting place.</a:t>
            </a:r>
          </a:p>
          <a:p>
            <a:pPr marL="114300" indent="0">
              <a:buNone/>
            </a:pPr>
            <a:r>
              <a:rPr lang="en-US" sz="2000" b="1" dirty="0" err="1"/>
              <a:t>Superclasses</a:t>
            </a:r>
            <a:r>
              <a:rPr lang="en-US" sz="2000" b="1" dirty="0"/>
              <a:t> and Subclasses</a:t>
            </a:r>
          </a:p>
          <a:p>
            <a:r>
              <a:rPr lang="en-US" sz="2000" dirty="0" err="1"/>
              <a:t>Superclasses</a:t>
            </a:r>
            <a:r>
              <a:rPr lang="en-US" sz="2000" dirty="0"/>
              <a:t> and subclasses can be defined at any time they become obvious. The scenarios will illuminate these as well. It is up to the group to decided if they want to define any hierarchical relationships now or wait till </a:t>
            </a:r>
            <a:r>
              <a:rPr lang="en-US" sz="2000" dirty="0" err="1" smtClean="0"/>
              <a:t>th</a:t>
            </a:r>
            <a:endParaRPr lang="en-US" sz="2000" dirty="0" smtClean="0"/>
          </a:p>
          <a:p>
            <a:pPr marL="114300" indent="0">
              <a:buNone/>
            </a:pPr>
            <a:r>
              <a:rPr lang="en-US" sz="2000" b="1" dirty="0"/>
              <a:t>Attributes</a:t>
            </a:r>
          </a:p>
          <a:p>
            <a:r>
              <a:rPr lang="en-US" sz="2000" dirty="0"/>
              <a:t>Attributes of class don't really need to be defined any time soon. They are an implementation detail. The responsibilities of the class will help make these clear. Attributes are general not defined at all till the design phase, but they can be defined at anytime the group thinks it is appropriate. Remember these are implementation details and should go on the back of the card</a:t>
            </a:r>
            <a:r>
              <a:rPr lang="en-US" sz="2000" dirty="0" smtClean="0"/>
              <a:t>.</a:t>
            </a:r>
            <a:endParaRPr lang="en-US" sz="2000" dirty="0"/>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BA4DD8E2-9CF7-4795-97F9-E9AA9E883DF0}" type="slidenum">
              <a:rPr lang="bg-BG"/>
              <a:pPr/>
              <a:t>61</a:t>
            </a:fld>
            <a:endParaRPr lang="bg-BG"/>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r>
              <a:rPr lang="en-US" b="1" dirty="0"/>
              <a:t>Creating class</a:t>
            </a:r>
            <a:endParaRPr lang="bg-BG" dirty="0"/>
          </a:p>
        </p:txBody>
      </p:sp>
      <p:sp>
        <p:nvSpPr>
          <p:cNvPr id="84995" name="Rectangle 3"/>
          <p:cNvSpPr>
            <a:spLocks noGrp="1" noChangeArrowheads="1"/>
          </p:cNvSpPr>
          <p:nvPr>
            <p:ph idx="1"/>
          </p:nvPr>
        </p:nvSpPr>
        <p:spPr/>
        <p:txBody>
          <a:bodyPr>
            <a:normAutofit fontScale="92500" lnSpcReduction="20000"/>
          </a:bodyPr>
          <a:lstStyle/>
          <a:p>
            <a:pPr marL="114300" indent="0">
              <a:buNone/>
            </a:pPr>
            <a:r>
              <a:rPr lang="en-US" sz="2400" b="1" dirty="0"/>
              <a:t>Scenario execution</a:t>
            </a:r>
          </a:p>
          <a:p>
            <a:r>
              <a:rPr lang="en-US" sz="2400" dirty="0"/>
              <a:t>These are the heart of the CRC card session. Scenarios are walk-throughs of the functions of the system in detail. Take required functionality from the requirements document and use this as a scenarios. Start with scenarios that are part of the systems normal operation first, and then exceptional scenarios, like error recover, later</a:t>
            </a:r>
            <a:r>
              <a:rPr lang="en-US" sz="2400" dirty="0" smtClean="0"/>
              <a:t>. First </a:t>
            </a:r>
            <a:r>
              <a:rPr lang="en-US" sz="2400" dirty="0"/>
              <a:t>decide which class is responsible for this function. The owner of the class then picks up his card. When a card is in the air it is an object and can do things. The own announces that he needs to fulfill his responsibility. The responsibility is refined in to smaller tasks if possible. These smaller tasks can be fulfilled be the object is appropriate or they can be fulfilled be interacting with other objects. If no other appropriate class exist, maybe you need to make one. This is the fundamental procedure of the scenario execution.</a:t>
            </a:r>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9437C1F7-3032-4BEE-A5BF-52DAF7395174}" type="slidenum">
              <a:rPr lang="bg-BG"/>
              <a:pPr/>
              <a:t>62</a:t>
            </a:fld>
            <a:endParaRPr lang="bg-BG"/>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r>
              <a:rPr lang="en-US" sz="4000" b="1" dirty="0"/>
              <a:t>Modeling the Vocabulary of a System</a:t>
            </a:r>
            <a:endParaRPr lang="bg-BG" sz="4000" dirty="0"/>
          </a:p>
        </p:txBody>
      </p:sp>
      <p:sp>
        <p:nvSpPr>
          <p:cNvPr id="79875" name="Rectangle 3"/>
          <p:cNvSpPr>
            <a:spLocks noGrp="1" noChangeArrowheads="1"/>
          </p:cNvSpPr>
          <p:nvPr>
            <p:ph idx="1"/>
          </p:nvPr>
        </p:nvSpPr>
        <p:spPr/>
        <p:txBody>
          <a:bodyPr>
            <a:normAutofit fontScale="92500" lnSpcReduction="10000"/>
          </a:bodyPr>
          <a:lstStyle/>
          <a:p>
            <a:pPr marL="114300" indent="0">
              <a:buNone/>
            </a:pPr>
            <a:r>
              <a:rPr lang="en-US" sz="2800" dirty="0"/>
              <a:t>To model the vocabulary of a system,</a:t>
            </a:r>
          </a:p>
          <a:p>
            <a:r>
              <a:rPr lang="en-US" sz="2800" dirty="0"/>
              <a:t>Identify those things that users or implementers use to describe the problem or solution. Use CRC cards and use case-based analysis to help find these abstractions.</a:t>
            </a:r>
          </a:p>
          <a:p>
            <a:r>
              <a:rPr lang="en-US" sz="2800" dirty="0"/>
              <a:t>For each abstraction, identify a set of responsibilities. Make sure that each class is crisply defined and that there is a good balance of responsibilities among all your classes.</a:t>
            </a:r>
          </a:p>
          <a:p>
            <a:r>
              <a:rPr lang="en-US" sz="2800" dirty="0"/>
              <a:t>Provide the attributes and operations that are needed to carry out these responsibilities for each class.</a:t>
            </a:r>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F5DB4252-FDF9-4657-9DB2-4427CE4E66B9}" type="slidenum">
              <a:rPr lang="bg-BG"/>
              <a:pPr/>
              <a:t>63</a:t>
            </a:fld>
            <a:endParaRPr lang="bg-BG"/>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r>
              <a:rPr lang="en-US" sz="4000" dirty="0" smtClean="0"/>
              <a:t>Modeling the vocabulary of the retail system</a:t>
            </a:r>
            <a:endParaRPr lang="bg-BG" sz="4000" dirty="0"/>
          </a:p>
        </p:txBody>
      </p:sp>
      <p:sp>
        <p:nvSpPr>
          <p:cNvPr id="86020" name="Rectangle 4"/>
          <p:cNvSpPr>
            <a:spLocks noGrp="1" noChangeArrowheads="1"/>
          </p:cNvSpPr>
          <p:nvPr>
            <p:ph idx="1"/>
          </p:nvPr>
        </p:nvSpPr>
        <p:spPr/>
        <p:txBody>
          <a:bodyPr/>
          <a:lstStyle/>
          <a:p>
            <a:endParaRPr lang="en-US"/>
          </a:p>
        </p:txBody>
      </p:sp>
      <p:sp>
        <p:nvSpPr>
          <p:cNvPr id="6" name="Footer Placeholder 4"/>
          <p:cNvSpPr>
            <a:spLocks noGrp="1"/>
          </p:cNvSpPr>
          <p:nvPr>
            <p:ph type="ftr" sz="quarter" idx="11"/>
          </p:nvPr>
        </p:nvSpPr>
        <p:spPr/>
        <p:txBody>
          <a:bodyPr/>
          <a:lstStyle/>
          <a:p>
            <a:endParaRPr lang="bg-BG"/>
          </a:p>
        </p:txBody>
      </p:sp>
      <p:sp>
        <p:nvSpPr>
          <p:cNvPr id="7" name="Slide Number Placeholder 5"/>
          <p:cNvSpPr>
            <a:spLocks noGrp="1"/>
          </p:cNvSpPr>
          <p:nvPr>
            <p:ph type="sldNum" sz="quarter" idx="12"/>
          </p:nvPr>
        </p:nvSpPr>
        <p:spPr/>
        <p:txBody>
          <a:bodyPr/>
          <a:lstStyle/>
          <a:p>
            <a:fld id="{08BF6AB2-EC94-4CFD-AAF8-A5E11FE5F8B1}" type="slidenum">
              <a:rPr lang="bg-BG"/>
              <a:pPr/>
              <a:t>64</a:t>
            </a:fld>
            <a:endParaRPr lang="bg-BG"/>
          </a:p>
        </p:txBody>
      </p:sp>
      <p:pic>
        <p:nvPicPr>
          <p:cNvPr id="8602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050" y="1412875"/>
            <a:ext cx="5473700" cy="4757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r>
              <a:rPr lang="en-US" sz="4000" b="1" dirty="0"/>
              <a:t>Modeling the Distribution of Responsibilities in a System</a:t>
            </a:r>
            <a:endParaRPr lang="bg-BG" sz="4000" dirty="0"/>
          </a:p>
        </p:txBody>
      </p:sp>
      <p:sp>
        <p:nvSpPr>
          <p:cNvPr id="87043" name="Rectangle 3"/>
          <p:cNvSpPr>
            <a:spLocks noGrp="1" noChangeArrowheads="1"/>
          </p:cNvSpPr>
          <p:nvPr>
            <p:ph idx="1"/>
          </p:nvPr>
        </p:nvSpPr>
        <p:spPr/>
        <p:txBody>
          <a:bodyPr>
            <a:normAutofit lnSpcReduction="10000"/>
          </a:bodyPr>
          <a:lstStyle/>
          <a:p>
            <a:pPr marL="114300" indent="0">
              <a:buNone/>
            </a:pPr>
            <a:r>
              <a:rPr lang="en-US" sz="2400" dirty="0"/>
              <a:t>To model the distribution of responsibilities in a system,</a:t>
            </a:r>
          </a:p>
          <a:p>
            <a:r>
              <a:rPr lang="en-US" sz="2400" dirty="0"/>
              <a:t>Identify a set of classes that work together closely to carry out some behavior.</a:t>
            </a:r>
          </a:p>
          <a:p>
            <a:r>
              <a:rPr lang="en-US" sz="2400" dirty="0"/>
              <a:t>Identify a set of responsibilities for each of these classes.</a:t>
            </a:r>
          </a:p>
          <a:p>
            <a:r>
              <a:rPr lang="en-US" sz="2400" dirty="0"/>
              <a:t>Look at this set of classes as a whole, split classes that have too many responsibilities into smaller abstractions, collapse tiny classes that have trivial responsibilities into larger ones, and reallocate responsibilities so that each abstraction reasonably stands on its own.</a:t>
            </a:r>
          </a:p>
          <a:p>
            <a:r>
              <a:rPr lang="en-US" sz="2400" dirty="0"/>
              <a:t>Consider the ways in which those classes collaborate with one another, and redistribute their responsibilities accordingly so that no class within a collaboration does too much or too little.</a:t>
            </a:r>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C584F6CB-52B4-495F-A46B-036BC0D42D8F}" type="slidenum">
              <a:rPr lang="bg-BG"/>
              <a:pPr/>
              <a:t>65</a:t>
            </a:fld>
            <a:endParaRPr lang="bg-BG"/>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8" name="Rectangle 4"/>
          <p:cNvSpPr>
            <a:spLocks noGrp="1" noChangeArrowheads="1"/>
          </p:cNvSpPr>
          <p:nvPr>
            <p:ph type="title"/>
          </p:nvPr>
        </p:nvSpPr>
        <p:spPr/>
        <p:txBody>
          <a:bodyPr/>
          <a:lstStyle/>
          <a:p>
            <a:r>
              <a:rPr lang="en-US" sz="4000" b="1" dirty="0"/>
              <a:t>Modeling the Distribution of Responsibilities in a </a:t>
            </a:r>
            <a:r>
              <a:rPr lang="en-US" sz="4000" b="1" dirty="0" smtClean="0"/>
              <a:t>System</a:t>
            </a:r>
            <a:endParaRPr lang="bg-BG" sz="4000" dirty="0"/>
          </a:p>
        </p:txBody>
      </p:sp>
      <p:sp>
        <p:nvSpPr>
          <p:cNvPr id="88069" name="Rectangle 5"/>
          <p:cNvSpPr>
            <a:spLocks noGrp="1" noChangeArrowheads="1"/>
          </p:cNvSpPr>
          <p:nvPr>
            <p:ph idx="1"/>
          </p:nvPr>
        </p:nvSpPr>
        <p:spPr/>
        <p:txBody>
          <a:bodyPr/>
          <a:lstStyle/>
          <a:p>
            <a:endParaRPr lang="en-US"/>
          </a:p>
        </p:txBody>
      </p:sp>
      <p:sp>
        <p:nvSpPr>
          <p:cNvPr id="6" name="Footer Placeholder 4"/>
          <p:cNvSpPr>
            <a:spLocks noGrp="1"/>
          </p:cNvSpPr>
          <p:nvPr>
            <p:ph type="ftr" sz="quarter" idx="11"/>
          </p:nvPr>
        </p:nvSpPr>
        <p:spPr/>
        <p:txBody>
          <a:bodyPr/>
          <a:lstStyle/>
          <a:p>
            <a:endParaRPr lang="bg-BG"/>
          </a:p>
        </p:txBody>
      </p:sp>
      <p:sp>
        <p:nvSpPr>
          <p:cNvPr id="7" name="Slide Number Placeholder 5"/>
          <p:cNvSpPr>
            <a:spLocks noGrp="1"/>
          </p:cNvSpPr>
          <p:nvPr>
            <p:ph type="sldNum" sz="quarter" idx="12"/>
          </p:nvPr>
        </p:nvSpPr>
        <p:spPr/>
        <p:txBody>
          <a:bodyPr/>
          <a:lstStyle/>
          <a:p>
            <a:fld id="{9DA205FE-58AD-4034-A353-2FA9DCE63548}" type="slidenum">
              <a:rPr lang="bg-BG"/>
              <a:pPr/>
              <a:t>66</a:t>
            </a:fld>
            <a:endParaRPr lang="bg-BG"/>
          </a:p>
        </p:txBody>
      </p:sp>
      <p:pic>
        <p:nvPicPr>
          <p:cNvPr id="8807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613" y="1773238"/>
            <a:ext cx="5797550" cy="427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r>
              <a:rPr lang="en-US" sz="4000" b="1" dirty="0"/>
              <a:t>Modeling </a:t>
            </a:r>
            <a:r>
              <a:rPr lang="en-US" sz="4000" b="1" dirty="0" err="1"/>
              <a:t>Nonsoftware</a:t>
            </a:r>
            <a:r>
              <a:rPr lang="en-US" sz="4000" b="1" dirty="0"/>
              <a:t> Things</a:t>
            </a:r>
            <a:endParaRPr lang="bg-BG" sz="4000" dirty="0"/>
          </a:p>
        </p:txBody>
      </p:sp>
      <p:sp>
        <p:nvSpPr>
          <p:cNvPr id="89091" name="Rectangle 3"/>
          <p:cNvSpPr>
            <a:spLocks noGrp="1" noChangeArrowheads="1"/>
          </p:cNvSpPr>
          <p:nvPr>
            <p:ph idx="1"/>
          </p:nvPr>
        </p:nvSpPr>
        <p:spPr/>
        <p:txBody>
          <a:bodyPr>
            <a:normAutofit lnSpcReduction="10000"/>
          </a:bodyPr>
          <a:lstStyle/>
          <a:p>
            <a:pPr marL="114300" indent="0">
              <a:buNone/>
            </a:pPr>
            <a:r>
              <a:rPr lang="en-US" sz="2800" dirty="0"/>
              <a:t>To model </a:t>
            </a:r>
            <a:r>
              <a:rPr lang="en-US" sz="2800" dirty="0" err="1"/>
              <a:t>nonsoftware</a:t>
            </a:r>
            <a:r>
              <a:rPr lang="en-US" sz="2800" dirty="0"/>
              <a:t> things,</a:t>
            </a:r>
          </a:p>
          <a:p>
            <a:r>
              <a:rPr lang="en-US" sz="2800" dirty="0" smtClean="0"/>
              <a:t>Model </a:t>
            </a:r>
            <a:r>
              <a:rPr lang="en-US" sz="2800" dirty="0"/>
              <a:t>the thing you are abstracting as a class.</a:t>
            </a:r>
          </a:p>
          <a:p>
            <a:r>
              <a:rPr lang="en-US" sz="2800" dirty="0"/>
              <a:t>If you want to distinguish these things from the UML's defined building blocks, create a new building block by using stereotypes to specify these new semantics and to give a distinctive visual cue.</a:t>
            </a:r>
          </a:p>
          <a:p>
            <a:r>
              <a:rPr lang="en-US" sz="2800" dirty="0"/>
              <a:t>If the thing you are modeling is some kind of hardware that itself contains software, consider modeling it as a kind of node, as well, so that you can further expand on its structure.</a:t>
            </a:r>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AD1DAAE3-4F6C-4F37-B84D-DF20A5BB3A3C}" type="slidenum">
              <a:rPr lang="bg-BG"/>
              <a:pPr/>
              <a:t>67</a:t>
            </a:fld>
            <a:endParaRPr lang="bg-BG"/>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6" name="Rectangle 4"/>
          <p:cNvSpPr>
            <a:spLocks noGrp="1" noChangeArrowheads="1"/>
          </p:cNvSpPr>
          <p:nvPr>
            <p:ph type="title"/>
          </p:nvPr>
        </p:nvSpPr>
        <p:spPr/>
        <p:txBody>
          <a:bodyPr/>
          <a:lstStyle/>
          <a:p>
            <a:r>
              <a:rPr lang="en-US" sz="4000" b="1" dirty="0"/>
              <a:t>Modeling </a:t>
            </a:r>
            <a:r>
              <a:rPr lang="en-US" sz="4000" b="1" dirty="0" err="1"/>
              <a:t>Nonsoftware</a:t>
            </a:r>
            <a:r>
              <a:rPr lang="en-US" sz="4000" b="1" dirty="0"/>
              <a:t> Things</a:t>
            </a:r>
            <a:endParaRPr lang="bg-BG" sz="4000" dirty="0"/>
          </a:p>
        </p:txBody>
      </p:sp>
      <p:sp>
        <p:nvSpPr>
          <p:cNvPr id="90119" name="Rectangle 7"/>
          <p:cNvSpPr>
            <a:spLocks noGrp="1" noChangeArrowheads="1"/>
          </p:cNvSpPr>
          <p:nvPr>
            <p:ph type="body" sz="half" idx="1"/>
          </p:nvPr>
        </p:nvSpPr>
        <p:spPr/>
        <p:txBody>
          <a:bodyPr>
            <a:normAutofit lnSpcReduction="10000"/>
          </a:bodyPr>
          <a:lstStyle/>
          <a:p>
            <a:r>
              <a:rPr lang="en-US" sz="2800" dirty="0"/>
              <a:t>As </a:t>
            </a:r>
            <a:r>
              <a:rPr lang="en-US" sz="2800" dirty="0" smtClean="0"/>
              <a:t>figure shows</a:t>
            </a:r>
            <a:r>
              <a:rPr lang="en-US" sz="2800" dirty="0"/>
              <a:t>, it's perfectly normal to abstract humans (like </a:t>
            </a:r>
            <a:r>
              <a:rPr lang="en-US" sz="2800" dirty="0" err="1"/>
              <a:t>AccountsReceivableAgent</a:t>
            </a:r>
            <a:r>
              <a:rPr lang="en-US" sz="2800" dirty="0"/>
              <a:t>) and hardware (like Robot) as classes, because each represents a set of objects with a common structure and a common behavior.</a:t>
            </a:r>
          </a:p>
          <a:p>
            <a:endParaRPr lang="bg-BG" sz="2800" dirty="0"/>
          </a:p>
        </p:txBody>
      </p:sp>
      <p:sp>
        <p:nvSpPr>
          <p:cNvPr id="90120" name="Rectangle 8"/>
          <p:cNvSpPr>
            <a:spLocks noGrp="1" noChangeArrowheads="1"/>
          </p:cNvSpPr>
          <p:nvPr>
            <p:ph sz="half" idx="2"/>
          </p:nvPr>
        </p:nvSpPr>
        <p:spPr/>
        <p:txBody>
          <a:bodyPr/>
          <a:lstStyle/>
          <a:p>
            <a:endParaRPr lang="en-US" sz="2800"/>
          </a:p>
        </p:txBody>
      </p:sp>
      <p:sp>
        <p:nvSpPr>
          <p:cNvPr id="7" name="Footer Placeholder 5"/>
          <p:cNvSpPr>
            <a:spLocks noGrp="1"/>
          </p:cNvSpPr>
          <p:nvPr>
            <p:ph type="ftr" sz="quarter" idx="11"/>
          </p:nvPr>
        </p:nvSpPr>
        <p:spPr/>
        <p:txBody>
          <a:bodyPr/>
          <a:lstStyle/>
          <a:p>
            <a:endParaRPr lang="bg-BG"/>
          </a:p>
        </p:txBody>
      </p:sp>
      <p:sp>
        <p:nvSpPr>
          <p:cNvPr id="8" name="Slide Number Placeholder 6"/>
          <p:cNvSpPr>
            <a:spLocks noGrp="1"/>
          </p:cNvSpPr>
          <p:nvPr>
            <p:ph type="sldNum" sz="quarter" idx="12"/>
          </p:nvPr>
        </p:nvSpPr>
        <p:spPr/>
        <p:txBody>
          <a:bodyPr/>
          <a:lstStyle/>
          <a:p>
            <a:fld id="{4DBE2D73-DF80-4559-865A-3E21629933B1}" type="slidenum">
              <a:rPr lang="bg-BG"/>
              <a:pPr/>
              <a:t>68</a:t>
            </a:fld>
            <a:endParaRPr lang="bg-BG"/>
          </a:p>
        </p:txBody>
      </p:sp>
      <p:pic>
        <p:nvPicPr>
          <p:cNvPr id="9011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50" y="2852738"/>
            <a:ext cx="8388350" cy="2668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r>
              <a:rPr lang="en-US" sz="4000" b="1" dirty="0"/>
              <a:t>Modeling Primitive Types</a:t>
            </a:r>
            <a:endParaRPr lang="bg-BG" sz="4000" dirty="0"/>
          </a:p>
        </p:txBody>
      </p:sp>
      <p:sp>
        <p:nvSpPr>
          <p:cNvPr id="91139" name="Rectangle 3"/>
          <p:cNvSpPr>
            <a:spLocks noGrp="1" noChangeArrowheads="1"/>
          </p:cNvSpPr>
          <p:nvPr>
            <p:ph idx="1"/>
          </p:nvPr>
        </p:nvSpPr>
        <p:spPr/>
        <p:txBody>
          <a:bodyPr/>
          <a:lstStyle/>
          <a:p>
            <a:pPr marL="114300" indent="0">
              <a:buNone/>
            </a:pPr>
            <a:r>
              <a:rPr lang="en-US" dirty="0"/>
              <a:t>To model primitive types,</a:t>
            </a:r>
          </a:p>
          <a:p>
            <a:r>
              <a:rPr lang="en-US" dirty="0"/>
              <a:t>Model the thing you are abstracting as a type or an enumeration, which is rendered using class notation with the appropriate stereotype.</a:t>
            </a:r>
          </a:p>
          <a:p>
            <a:r>
              <a:rPr lang="en-US" dirty="0"/>
              <a:t>If you need to specify the range of values associated with this type, use constraints.</a:t>
            </a:r>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DD0B5DA5-29C3-4568-B3F6-C2CA751B8CB8}" type="slidenum">
              <a:rPr lang="bg-BG"/>
              <a:pPr/>
              <a:t>69</a:t>
            </a:fld>
            <a:endParaRPr lang="bg-BG"/>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dirty="0"/>
              <a:t>UML characteristics</a:t>
            </a:r>
            <a:endParaRPr lang="bg-BG" dirty="0"/>
          </a:p>
        </p:txBody>
      </p:sp>
      <p:sp>
        <p:nvSpPr>
          <p:cNvPr id="14339" name="Rectangle 3"/>
          <p:cNvSpPr>
            <a:spLocks noGrp="1" noChangeArrowheads="1"/>
          </p:cNvSpPr>
          <p:nvPr>
            <p:ph idx="1"/>
          </p:nvPr>
        </p:nvSpPr>
        <p:spPr/>
        <p:txBody>
          <a:bodyPr>
            <a:normAutofit fontScale="92500" lnSpcReduction="10000"/>
          </a:bodyPr>
          <a:lstStyle/>
          <a:p>
            <a:r>
              <a:rPr lang="en-US" b="1" dirty="0"/>
              <a:t>Where Can the UML Be Used?</a:t>
            </a:r>
          </a:p>
          <a:p>
            <a:pPr lvl="1"/>
            <a:r>
              <a:rPr lang="en-US" dirty="0"/>
              <a:t>The UML is intended primarily for software-intensive systems. It has been used effectively for such domains as</a:t>
            </a:r>
          </a:p>
          <a:p>
            <a:pPr lvl="2"/>
            <a:r>
              <a:rPr lang="en-US" dirty="0"/>
              <a:t>Enterprise information systems</a:t>
            </a:r>
          </a:p>
          <a:p>
            <a:pPr lvl="2"/>
            <a:r>
              <a:rPr lang="en-US" dirty="0"/>
              <a:t>Banking and financial services</a:t>
            </a:r>
          </a:p>
          <a:p>
            <a:pPr lvl="2"/>
            <a:r>
              <a:rPr lang="en-US" dirty="0"/>
              <a:t>Telecommunications</a:t>
            </a:r>
          </a:p>
          <a:p>
            <a:pPr lvl="2"/>
            <a:r>
              <a:rPr lang="en-US" dirty="0"/>
              <a:t>Transportation</a:t>
            </a:r>
          </a:p>
          <a:p>
            <a:pPr lvl="2"/>
            <a:r>
              <a:rPr lang="en-US" dirty="0"/>
              <a:t>Defense/aerospace</a:t>
            </a:r>
          </a:p>
          <a:p>
            <a:pPr lvl="2"/>
            <a:r>
              <a:rPr lang="en-US" dirty="0"/>
              <a:t>Retail</a:t>
            </a:r>
          </a:p>
          <a:p>
            <a:pPr lvl="2"/>
            <a:r>
              <a:rPr lang="en-US" dirty="0"/>
              <a:t>Medical electronics</a:t>
            </a:r>
          </a:p>
          <a:p>
            <a:pPr lvl="2"/>
            <a:r>
              <a:rPr lang="en-US" dirty="0"/>
              <a:t>Scientific</a:t>
            </a:r>
          </a:p>
          <a:p>
            <a:pPr lvl="2"/>
            <a:r>
              <a:rPr lang="en-US" dirty="0"/>
              <a:t>Distributed Web-based services</a:t>
            </a:r>
          </a:p>
          <a:p>
            <a:pPr lvl="1"/>
            <a:r>
              <a:rPr lang="en-US" dirty="0"/>
              <a:t>The UML is not limited to modeling software. In fact, it is expressive enough to model </a:t>
            </a:r>
            <a:r>
              <a:rPr lang="en-US" dirty="0" err="1"/>
              <a:t>nonsoftware</a:t>
            </a:r>
            <a:r>
              <a:rPr lang="en-US" dirty="0"/>
              <a:t> systems, such as workflow in the legal system, the structure and behavior of a patient healthcare system, and the design of hardware.</a:t>
            </a:r>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1C894CC9-1B6B-4118-8862-BC3FDBCAC951}" type="slidenum">
              <a:rPr lang="bg-BG"/>
              <a:pPr/>
              <a:t>7</a:t>
            </a:fld>
            <a:endParaRPr lang="bg-BG"/>
          </a:p>
        </p:txBody>
      </p:sp>
    </p:spTree>
    <p:extLst>
      <p:ext uri="{BB962C8B-B14F-4D97-AF65-F5344CB8AC3E}">
        <p14:creationId xmlns:p14="http://schemas.microsoft.com/office/powerpoint/2010/main" val="423793206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4" name="Rectangle 4"/>
          <p:cNvSpPr>
            <a:spLocks noGrp="1" noChangeArrowheads="1"/>
          </p:cNvSpPr>
          <p:nvPr>
            <p:ph type="title"/>
          </p:nvPr>
        </p:nvSpPr>
        <p:spPr/>
        <p:txBody>
          <a:bodyPr/>
          <a:lstStyle/>
          <a:p>
            <a:r>
              <a:rPr lang="en-US" sz="4000" b="1" dirty="0"/>
              <a:t>Modeling Primitive Types</a:t>
            </a:r>
            <a:endParaRPr lang="bg-BG" sz="4000" dirty="0"/>
          </a:p>
        </p:txBody>
      </p:sp>
      <p:sp>
        <p:nvSpPr>
          <p:cNvPr id="92165" name="Rectangle 5"/>
          <p:cNvSpPr>
            <a:spLocks noGrp="1" noChangeArrowheads="1"/>
          </p:cNvSpPr>
          <p:nvPr>
            <p:ph idx="1"/>
          </p:nvPr>
        </p:nvSpPr>
        <p:spPr/>
        <p:txBody>
          <a:bodyPr/>
          <a:lstStyle/>
          <a:p>
            <a:endParaRPr lang="en-US"/>
          </a:p>
        </p:txBody>
      </p:sp>
      <p:sp>
        <p:nvSpPr>
          <p:cNvPr id="6" name="Footer Placeholder 4"/>
          <p:cNvSpPr>
            <a:spLocks noGrp="1"/>
          </p:cNvSpPr>
          <p:nvPr>
            <p:ph type="ftr" sz="quarter" idx="11"/>
          </p:nvPr>
        </p:nvSpPr>
        <p:spPr/>
        <p:txBody>
          <a:bodyPr/>
          <a:lstStyle/>
          <a:p>
            <a:endParaRPr lang="bg-BG"/>
          </a:p>
        </p:txBody>
      </p:sp>
      <p:sp>
        <p:nvSpPr>
          <p:cNvPr id="7" name="Slide Number Placeholder 5"/>
          <p:cNvSpPr>
            <a:spLocks noGrp="1"/>
          </p:cNvSpPr>
          <p:nvPr>
            <p:ph type="sldNum" sz="quarter" idx="12"/>
          </p:nvPr>
        </p:nvSpPr>
        <p:spPr/>
        <p:txBody>
          <a:bodyPr/>
          <a:lstStyle/>
          <a:p>
            <a:fld id="{7F6EB19D-1282-458B-8FAD-8BC35F8D5F7F}" type="slidenum">
              <a:rPr lang="bg-BG"/>
              <a:pPr/>
              <a:t>70</a:t>
            </a:fld>
            <a:endParaRPr lang="bg-BG"/>
          </a:p>
        </p:txBody>
      </p:sp>
      <p:pic>
        <p:nvPicPr>
          <p:cNvPr id="92166"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050" y="1916113"/>
            <a:ext cx="5545138" cy="423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r>
              <a:rPr lang="en-US" b="1" dirty="0"/>
              <a:t>Relationships</a:t>
            </a:r>
            <a:endParaRPr lang="bg-BG" dirty="0"/>
          </a:p>
        </p:txBody>
      </p:sp>
      <p:sp>
        <p:nvSpPr>
          <p:cNvPr id="93188" name="Rectangle 4"/>
          <p:cNvSpPr>
            <a:spLocks noGrp="1" noChangeArrowheads="1"/>
          </p:cNvSpPr>
          <p:nvPr>
            <p:ph idx="1"/>
          </p:nvPr>
        </p:nvSpPr>
        <p:spPr/>
        <p:txBody>
          <a:bodyPr/>
          <a:lstStyle/>
          <a:p>
            <a:r>
              <a:rPr lang="en-US" dirty="0"/>
              <a:t>A </a:t>
            </a:r>
            <a:r>
              <a:rPr lang="en-US" i="1" dirty="0"/>
              <a:t>relationship</a:t>
            </a:r>
            <a:r>
              <a:rPr lang="en-US" dirty="0"/>
              <a:t> is a connection among things. In object-oriented modeling, the three most important relationships are dependencies, generalizations, and associations. Graphically, a relationship is rendered as a path, with different kinds of lines used to distinguish the kinds of relationships.</a:t>
            </a:r>
          </a:p>
          <a:p>
            <a:endParaRPr lang="en-US" dirty="0"/>
          </a:p>
        </p:txBody>
      </p:sp>
      <p:sp>
        <p:nvSpPr>
          <p:cNvPr id="6" name="Footer Placeholder 4"/>
          <p:cNvSpPr>
            <a:spLocks noGrp="1"/>
          </p:cNvSpPr>
          <p:nvPr>
            <p:ph type="ftr" sz="quarter" idx="11"/>
          </p:nvPr>
        </p:nvSpPr>
        <p:spPr/>
        <p:txBody>
          <a:bodyPr/>
          <a:lstStyle/>
          <a:p>
            <a:endParaRPr lang="bg-BG"/>
          </a:p>
        </p:txBody>
      </p:sp>
      <p:sp>
        <p:nvSpPr>
          <p:cNvPr id="7" name="Slide Number Placeholder 5"/>
          <p:cNvSpPr>
            <a:spLocks noGrp="1"/>
          </p:cNvSpPr>
          <p:nvPr>
            <p:ph type="sldNum" sz="quarter" idx="12"/>
          </p:nvPr>
        </p:nvSpPr>
        <p:spPr/>
        <p:txBody>
          <a:bodyPr/>
          <a:lstStyle/>
          <a:p>
            <a:fld id="{86651748-15E6-4940-B3C5-F2416E791074}" type="slidenum">
              <a:rPr lang="bg-BG"/>
              <a:pPr/>
              <a:t>71</a:t>
            </a:fld>
            <a:endParaRPr lang="bg-BG"/>
          </a:p>
        </p:txBody>
      </p:sp>
      <p:pic>
        <p:nvPicPr>
          <p:cNvPr id="9318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3429000"/>
            <a:ext cx="6599238" cy="3300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r>
              <a:rPr lang="en-US" dirty="0" smtClean="0"/>
              <a:t>Dependency</a:t>
            </a:r>
            <a:endParaRPr lang="bg-BG" dirty="0"/>
          </a:p>
        </p:txBody>
      </p:sp>
      <p:sp>
        <p:nvSpPr>
          <p:cNvPr id="94212" name="Rectangle 4"/>
          <p:cNvSpPr>
            <a:spLocks noGrp="1" noChangeArrowheads="1"/>
          </p:cNvSpPr>
          <p:nvPr>
            <p:ph type="body" sz="half" idx="1"/>
          </p:nvPr>
        </p:nvSpPr>
        <p:spPr/>
        <p:txBody>
          <a:bodyPr>
            <a:normAutofit lnSpcReduction="10000"/>
          </a:bodyPr>
          <a:lstStyle/>
          <a:p>
            <a:pPr>
              <a:lnSpc>
                <a:spcPct val="80000"/>
              </a:lnSpc>
            </a:pPr>
            <a:r>
              <a:rPr lang="en-US" sz="2000" dirty="0"/>
              <a:t>A </a:t>
            </a:r>
            <a:r>
              <a:rPr lang="en-US" sz="2000" i="1" dirty="0"/>
              <a:t>dependency</a:t>
            </a:r>
            <a:r>
              <a:rPr lang="en-US" sz="2000" dirty="0"/>
              <a:t> is a using relationship that states that a change in specification of one thing (for example, class Event) may affect another thing that uses it (for example, class Window), but not necessarily the reverse. Graphically, a dependency is rendered as a dashed directed line, directed to the thing being depended on. Use dependencies when you want to show one thing using another</a:t>
            </a:r>
            <a:r>
              <a:rPr lang="en-US" sz="2000" dirty="0" smtClean="0"/>
              <a:t>.</a:t>
            </a:r>
          </a:p>
          <a:p>
            <a:pPr>
              <a:lnSpc>
                <a:spcPct val="80000"/>
              </a:lnSpc>
            </a:pPr>
            <a:r>
              <a:rPr lang="en-US" sz="2000" dirty="0"/>
              <a:t>Most often, you will use dependencies in the context of classes to show that one class uses another class as an argument in the signature of an </a:t>
            </a:r>
            <a:r>
              <a:rPr lang="en-US" sz="2000" dirty="0" smtClean="0"/>
              <a:t>operation.</a:t>
            </a:r>
            <a:endParaRPr lang="bg-BG" sz="2000" dirty="0"/>
          </a:p>
        </p:txBody>
      </p:sp>
      <p:sp>
        <p:nvSpPr>
          <p:cNvPr id="94213" name="Rectangle 5"/>
          <p:cNvSpPr>
            <a:spLocks noGrp="1" noChangeArrowheads="1"/>
          </p:cNvSpPr>
          <p:nvPr>
            <p:ph sz="half" idx="2"/>
          </p:nvPr>
        </p:nvSpPr>
        <p:spPr/>
        <p:txBody>
          <a:bodyPr/>
          <a:lstStyle/>
          <a:p>
            <a:endParaRPr lang="en-US" sz="2800"/>
          </a:p>
        </p:txBody>
      </p:sp>
      <p:sp>
        <p:nvSpPr>
          <p:cNvPr id="7" name="Footer Placeholder 5"/>
          <p:cNvSpPr>
            <a:spLocks noGrp="1"/>
          </p:cNvSpPr>
          <p:nvPr>
            <p:ph type="ftr" sz="quarter" idx="11"/>
          </p:nvPr>
        </p:nvSpPr>
        <p:spPr/>
        <p:txBody>
          <a:bodyPr/>
          <a:lstStyle/>
          <a:p>
            <a:endParaRPr lang="bg-BG"/>
          </a:p>
        </p:txBody>
      </p:sp>
      <p:sp>
        <p:nvSpPr>
          <p:cNvPr id="8" name="Slide Number Placeholder 6"/>
          <p:cNvSpPr>
            <a:spLocks noGrp="1"/>
          </p:cNvSpPr>
          <p:nvPr>
            <p:ph type="sldNum" sz="quarter" idx="12"/>
          </p:nvPr>
        </p:nvSpPr>
        <p:spPr/>
        <p:txBody>
          <a:bodyPr/>
          <a:lstStyle/>
          <a:p>
            <a:fld id="{8ECB70BF-596E-4731-9081-3F3AAED05D70}" type="slidenum">
              <a:rPr lang="bg-BG"/>
              <a:pPr/>
              <a:t>72</a:t>
            </a:fld>
            <a:endParaRPr lang="bg-BG"/>
          </a:p>
        </p:txBody>
      </p:sp>
      <p:pic>
        <p:nvPicPr>
          <p:cNvPr id="9421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050" y="3860800"/>
            <a:ext cx="5545138" cy="222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r>
              <a:rPr lang="en-US" b="1" dirty="0" smtClean="0"/>
              <a:t>Generalization</a:t>
            </a:r>
            <a:endParaRPr lang="en-US" b="1" dirty="0"/>
          </a:p>
        </p:txBody>
      </p:sp>
      <p:sp>
        <p:nvSpPr>
          <p:cNvPr id="95239" name="Rectangle 7"/>
          <p:cNvSpPr>
            <a:spLocks noGrp="1" noChangeArrowheads="1"/>
          </p:cNvSpPr>
          <p:nvPr>
            <p:ph type="body" sz="half" idx="1"/>
          </p:nvPr>
        </p:nvSpPr>
        <p:spPr>
          <a:xfrm>
            <a:off x="457200" y="1600200"/>
            <a:ext cx="3394075" cy="4525963"/>
          </a:xfrm>
        </p:spPr>
        <p:txBody>
          <a:bodyPr/>
          <a:lstStyle/>
          <a:p>
            <a:pPr>
              <a:lnSpc>
                <a:spcPct val="80000"/>
              </a:lnSpc>
            </a:pPr>
            <a:r>
              <a:rPr lang="en-US" sz="1400" dirty="0"/>
              <a:t>A </a:t>
            </a:r>
            <a:r>
              <a:rPr lang="en-US" sz="1400" i="1" dirty="0"/>
              <a:t>generalization</a:t>
            </a:r>
            <a:r>
              <a:rPr lang="en-US" sz="1400" dirty="0"/>
              <a:t> is a relationship between a general thing (called the superclass or parent)and a more specific kind of that thing (called the subclass or child). Generalization is sometimes called an "</a:t>
            </a:r>
            <a:r>
              <a:rPr lang="en-US" sz="1400" b="1" dirty="0"/>
              <a:t>is-a-kind-of"</a:t>
            </a:r>
            <a:r>
              <a:rPr lang="en-US" sz="1400" dirty="0"/>
              <a:t> relationship: one thing (like the class </a:t>
            </a:r>
            <a:r>
              <a:rPr lang="en-US" sz="1400" dirty="0" err="1"/>
              <a:t>BayWindow</a:t>
            </a:r>
            <a:r>
              <a:rPr lang="en-US" sz="1400" dirty="0"/>
              <a:t>) is-a-kind-of a more general thing (for example, the class Window). Generalization means that objects of the child may be used anywhere the parent may appear, but not the reverse. In other words, generalization means that the child is substitutable for the parent. A child inherits the properties of its parents, especially their attributes and operations. Often— but not always—the child has attributes and operations in addition to those found in its parents. An operation of a child that has the same signature as an operation in a parent overrides the operation of the parent; this is known as polymorphism.</a:t>
            </a:r>
            <a:endParaRPr lang="bg-BG" sz="1400" dirty="0"/>
          </a:p>
        </p:txBody>
      </p:sp>
      <p:sp>
        <p:nvSpPr>
          <p:cNvPr id="95240" name="Rectangle 8"/>
          <p:cNvSpPr>
            <a:spLocks noGrp="1" noChangeArrowheads="1"/>
          </p:cNvSpPr>
          <p:nvPr>
            <p:ph sz="half" idx="2"/>
          </p:nvPr>
        </p:nvSpPr>
        <p:spPr/>
        <p:txBody>
          <a:bodyPr/>
          <a:lstStyle/>
          <a:p>
            <a:pPr>
              <a:lnSpc>
                <a:spcPct val="80000"/>
              </a:lnSpc>
            </a:pPr>
            <a:endParaRPr lang="en-US" sz="600"/>
          </a:p>
        </p:txBody>
      </p:sp>
      <p:sp>
        <p:nvSpPr>
          <p:cNvPr id="7" name="Footer Placeholder 5"/>
          <p:cNvSpPr>
            <a:spLocks noGrp="1"/>
          </p:cNvSpPr>
          <p:nvPr>
            <p:ph type="ftr" sz="quarter" idx="11"/>
          </p:nvPr>
        </p:nvSpPr>
        <p:spPr/>
        <p:txBody>
          <a:bodyPr/>
          <a:lstStyle/>
          <a:p>
            <a:endParaRPr lang="bg-BG"/>
          </a:p>
        </p:txBody>
      </p:sp>
      <p:sp>
        <p:nvSpPr>
          <p:cNvPr id="8" name="Slide Number Placeholder 6"/>
          <p:cNvSpPr>
            <a:spLocks noGrp="1"/>
          </p:cNvSpPr>
          <p:nvPr>
            <p:ph type="sldNum" sz="quarter" idx="12"/>
          </p:nvPr>
        </p:nvSpPr>
        <p:spPr/>
        <p:txBody>
          <a:bodyPr/>
          <a:lstStyle/>
          <a:p>
            <a:fld id="{38EC4212-9775-4D16-BD99-D196B40421FE}" type="slidenum">
              <a:rPr lang="bg-BG"/>
              <a:pPr/>
              <a:t>73</a:t>
            </a:fld>
            <a:endParaRPr lang="bg-BG"/>
          </a:p>
        </p:txBody>
      </p:sp>
      <p:pic>
        <p:nvPicPr>
          <p:cNvPr id="9523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08400" y="1700213"/>
            <a:ext cx="5200650" cy="4219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b="1" dirty="0"/>
              <a:t>Generalization</a:t>
            </a:r>
            <a:endParaRPr lang="bg-BG" dirty="0"/>
          </a:p>
        </p:txBody>
      </p:sp>
      <p:sp>
        <p:nvSpPr>
          <p:cNvPr id="8" name="Content Placeholder 7"/>
          <p:cNvSpPr>
            <a:spLocks noGrp="1"/>
          </p:cNvSpPr>
          <p:nvPr>
            <p:ph idx="1"/>
          </p:nvPr>
        </p:nvSpPr>
        <p:spPr/>
        <p:txBody>
          <a:bodyPr/>
          <a:lstStyle/>
          <a:p>
            <a:r>
              <a:rPr lang="en-US" dirty="0"/>
              <a:t>A class may have zero, one, or more parents. A class that has no parents and one or more children is called a root class or a base class. A class that has no children is called a leaf class. A class that has exactly one parent is said to use single inheritance; a class with more than one parent is said to use multiple inheritance.</a:t>
            </a:r>
          </a:p>
          <a:p>
            <a:r>
              <a:rPr lang="en-US" dirty="0"/>
              <a:t>Most often, you will use generalizations among classes and interfaces to show inheritance relationships. In the UML, you can also create generalizations among other things—most notably, packages.</a:t>
            </a:r>
          </a:p>
          <a:p>
            <a:endParaRPr lang="bg-BG" b="1" dirty="0"/>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56A33F93-59B5-460C-A893-4666303B19CA}" type="slidenum">
              <a:rPr lang="bg-BG" smtClean="0"/>
              <a:pPr/>
              <a:t>74</a:t>
            </a:fld>
            <a:endParaRPr lang="bg-BG"/>
          </a:p>
        </p:txBody>
      </p:sp>
    </p:spTree>
    <p:extLst>
      <p:ext uri="{BB962C8B-B14F-4D97-AF65-F5344CB8AC3E}">
        <p14:creationId xmlns:p14="http://schemas.microsoft.com/office/powerpoint/2010/main" val="21637995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r>
              <a:rPr lang="en-US" b="1" dirty="0"/>
              <a:t>Association</a:t>
            </a:r>
          </a:p>
        </p:txBody>
      </p:sp>
      <p:sp>
        <p:nvSpPr>
          <p:cNvPr id="96259" name="Rectangle 3"/>
          <p:cNvSpPr>
            <a:spLocks noGrp="1" noChangeArrowheads="1"/>
          </p:cNvSpPr>
          <p:nvPr>
            <p:ph idx="1"/>
          </p:nvPr>
        </p:nvSpPr>
        <p:spPr/>
        <p:txBody>
          <a:bodyPr>
            <a:normAutofit fontScale="92500"/>
          </a:bodyPr>
          <a:lstStyle/>
          <a:p>
            <a:r>
              <a:rPr lang="en-US" sz="2400" dirty="0"/>
              <a:t>An </a:t>
            </a:r>
            <a:r>
              <a:rPr lang="en-US" sz="2400" i="1" dirty="0"/>
              <a:t>association</a:t>
            </a:r>
            <a:r>
              <a:rPr lang="en-US" sz="2400" dirty="0"/>
              <a:t> is a structural relationship that specifies that objects of one thing are connected to objects of another. Given an association connecting two classes, you can navigate from an object of one class to an object of the other class, and vice versa. It's quite legal to have both ends of an association circle back to the same class. This means that, given an object of the class, you can link to other objects of the same class. An association that connects exactly two classes is called a binary association. Although it's not as common, you can have associations that connect more than two classes; these are called n-</a:t>
            </a:r>
            <a:r>
              <a:rPr lang="en-US" sz="2400" dirty="0" err="1"/>
              <a:t>ary</a:t>
            </a:r>
            <a:r>
              <a:rPr lang="en-US" sz="2400" dirty="0"/>
              <a:t> associations. Graphically, an association is rendered as a solid line connecting the same or different classes. Use associations when you want to show structural relationships.</a:t>
            </a:r>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FEB9F7E3-B10D-43D1-AA03-9ADA36683BBE}" type="slidenum">
              <a:rPr lang="bg-BG"/>
              <a:pPr/>
              <a:t>75</a:t>
            </a:fld>
            <a:endParaRPr lang="bg-BG"/>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467544" y="260648"/>
            <a:ext cx="8229600" cy="1143000"/>
          </a:xfrm>
        </p:spPr>
        <p:txBody>
          <a:bodyPr/>
          <a:lstStyle/>
          <a:p>
            <a:r>
              <a:rPr lang="en-US" b="1" dirty="0"/>
              <a:t>Name </a:t>
            </a:r>
            <a:endParaRPr lang="bg-BG" dirty="0"/>
          </a:p>
        </p:txBody>
      </p:sp>
      <p:sp>
        <p:nvSpPr>
          <p:cNvPr id="97283" name="Rectangle 3"/>
          <p:cNvSpPr>
            <a:spLocks noGrp="1" noChangeArrowheads="1"/>
          </p:cNvSpPr>
          <p:nvPr>
            <p:ph type="body" sz="half" idx="1"/>
          </p:nvPr>
        </p:nvSpPr>
        <p:spPr/>
        <p:txBody>
          <a:bodyPr>
            <a:normAutofit lnSpcReduction="10000"/>
          </a:bodyPr>
          <a:lstStyle/>
          <a:p>
            <a:pPr>
              <a:lnSpc>
                <a:spcPct val="90000"/>
              </a:lnSpc>
            </a:pPr>
            <a:r>
              <a:rPr lang="en-US" sz="2800" dirty="0"/>
              <a:t>An association can have a name, and you use that name to describe the nature of the relationship. So that there is no ambiguity about its meaning, you can give a direction to the name by providing a direction triangle that points in the direction you intend to read the </a:t>
            </a:r>
            <a:r>
              <a:rPr lang="en-US" sz="2800" dirty="0" smtClean="0"/>
              <a:t>name.</a:t>
            </a:r>
            <a:endParaRPr lang="bg-BG" sz="2800" dirty="0"/>
          </a:p>
        </p:txBody>
      </p:sp>
      <p:sp>
        <p:nvSpPr>
          <p:cNvPr id="97285" name="Rectangle 5"/>
          <p:cNvSpPr>
            <a:spLocks noGrp="1" noChangeArrowheads="1"/>
          </p:cNvSpPr>
          <p:nvPr>
            <p:ph sz="half" idx="2"/>
          </p:nvPr>
        </p:nvSpPr>
        <p:spPr/>
        <p:txBody>
          <a:bodyPr/>
          <a:lstStyle/>
          <a:p>
            <a:endParaRPr lang="en-US" sz="2800"/>
          </a:p>
        </p:txBody>
      </p:sp>
      <p:sp>
        <p:nvSpPr>
          <p:cNvPr id="7" name="Footer Placeholder 5"/>
          <p:cNvSpPr>
            <a:spLocks noGrp="1"/>
          </p:cNvSpPr>
          <p:nvPr>
            <p:ph type="ftr" sz="quarter" idx="11"/>
          </p:nvPr>
        </p:nvSpPr>
        <p:spPr/>
        <p:txBody>
          <a:bodyPr/>
          <a:lstStyle/>
          <a:p>
            <a:endParaRPr lang="bg-BG"/>
          </a:p>
        </p:txBody>
      </p:sp>
      <p:sp>
        <p:nvSpPr>
          <p:cNvPr id="8" name="Slide Number Placeholder 6"/>
          <p:cNvSpPr>
            <a:spLocks noGrp="1"/>
          </p:cNvSpPr>
          <p:nvPr>
            <p:ph type="sldNum" sz="quarter" idx="12"/>
          </p:nvPr>
        </p:nvSpPr>
        <p:spPr/>
        <p:txBody>
          <a:bodyPr/>
          <a:lstStyle/>
          <a:p>
            <a:fld id="{B1387869-6905-4C3D-866E-587913BEB401}" type="slidenum">
              <a:rPr lang="bg-BG"/>
              <a:pPr/>
              <a:t>76</a:t>
            </a:fld>
            <a:endParaRPr lang="bg-BG"/>
          </a:p>
        </p:txBody>
      </p:sp>
      <p:pic>
        <p:nvPicPr>
          <p:cNvPr id="9728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4075" y="3716338"/>
            <a:ext cx="5200650" cy="229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r>
              <a:rPr lang="en-US" b="1" dirty="0"/>
              <a:t>Role</a:t>
            </a:r>
            <a:endParaRPr lang="bg-BG" dirty="0"/>
          </a:p>
        </p:txBody>
      </p:sp>
      <p:sp>
        <p:nvSpPr>
          <p:cNvPr id="98307" name="Rectangle 3"/>
          <p:cNvSpPr>
            <a:spLocks noGrp="1" noChangeArrowheads="1"/>
          </p:cNvSpPr>
          <p:nvPr>
            <p:ph type="body" sz="half" idx="1"/>
          </p:nvPr>
        </p:nvSpPr>
        <p:spPr/>
        <p:txBody>
          <a:bodyPr/>
          <a:lstStyle/>
          <a:p>
            <a:pPr>
              <a:lnSpc>
                <a:spcPct val="80000"/>
              </a:lnSpc>
            </a:pPr>
            <a:r>
              <a:rPr lang="en-US" sz="2400" dirty="0"/>
              <a:t>When a class participates in an association, it has a specific role that it plays in that relationship; a role is just the face the class at the near end of the association presents to the class at the other end of the association. You can explicitly name the role a class plays in an association. </a:t>
            </a:r>
            <a:endParaRPr lang="bg-BG" sz="2400" dirty="0"/>
          </a:p>
        </p:txBody>
      </p:sp>
      <p:sp>
        <p:nvSpPr>
          <p:cNvPr id="98308" name="Rectangle 4"/>
          <p:cNvSpPr>
            <a:spLocks noGrp="1" noChangeArrowheads="1"/>
          </p:cNvSpPr>
          <p:nvPr>
            <p:ph sz="half" idx="2"/>
          </p:nvPr>
        </p:nvSpPr>
        <p:spPr/>
        <p:txBody>
          <a:bodyPr/>
          <a:lstStyle/>
          <a:p>
            <a:endParaRPr lang="en-US" sz="2800"/>
          </a:p>
        </p:txBody>
      </p:sp>
      <p:sp>
        <p:nvSpPr>
          <p:cNvPr id="7" name="Footer Placeholder 5"/>
          <p:cNvSpPr>
            <a:spLocks noGrp="1"/>
          </p:cNvSpPr>
          <p:nvPr>
            <p:ph type="ftr" sz="quarter" idx="11"/>
          </p:nvPr>
        </p:nvSpPr>
        <p:spPr/>
        <p:txBody>
          <a:bodyPr/>
          <a:lstStyle/>
          <a:p>
            <a:endParaRPr lang="bg-BG"/>
          </a:p>
        </p:txBody>
      </p:sp>
      <p:sp>
        <p:nvSpPr>
          <p:cNvPr id="8" name="Slide Number Placeholder 6"/>
          <p:cNvSpPr>
            <a:spLocks noGrp="1"/>
          </p:cNvSpPr>
          <p:nvPr>
            <p:ph type="sldNum" sz="quarter" idx="12"/>
          </p:nvPr>
        </p:nvSpPr>
        <p:spPr/>
        <p:txBody>
          <a:bodyPr/>
          <a:lstStyle/>
          <a:p>
            <a:fld id="{7B8421D8-07AF-400E-B98A-A8F89B4E47D2}" type="slidenum">
              <a:rPr lang="bg-BG"/>
              <a:pPr/>
              <a:t>77</a:t>
            </a:fld>
            <a:endParaRPr lang="bg-BG"/>
          </a:p>
        </p:txBody>
      </p:sp>
      <p:pic>
        <p:nvPicPr>
          <p:cNvPr id="9830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050" y="4005263"/>
            <a:ext cx="5114925" cy="198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2" name="Rectangle 4"/>
          <p:cNvSpPr>
            <a:spLocks noGrp="1" noChangeArrowheads="1"/>
          </p:cNvSpPr>
          <p:nvPr>
            <p:ph type="title"/>
          </p:nvPr>
        </p:nvSpPr>
        <p:spPr/>
        <p:txBody>
          <a:bodyPr/>
          <a:lstStyle/>
          <a:p>
            <a:r>
              <a:rPr lang="en-US" b="1" dirty="0"/>
              <a:t>Multiplicity </a:t>
            </a:r>
            <a:endParaRPr lang="bg-BG" dirty="0"/>
          </a:p>
        </p:txBody>
      </p:sp>
      <p:sp>
        <p:nvSpPr>
          <p:cNvPr id="99331" name="Rectangle 3"/>
          <p:cNvSpPr>
            <a:spLocks noGrp="1" noChangeArrowheads="1"/>
          </p:cNvSpPr>
          <p:nvPr>
            <p:ph type="body" sz="half" idx="1"/>
          </p:nvPr>
        </p:nvSpPr>
        <p:spPr>
          <a:xfrm>
            <a:off x="457200" y="1196752"/>
            <a:ext cx="7859216" cy="2589436"/>
          </a:xfrm>
        </p:spPr>
        <p:txBody>
          <a:bodyPr>
            <a:normAutofit lnSpcReduction="10000"/>
          </a:bodyPr>
          <a:lstStyle/>
          <a:p>
            <a:r>
              <a:rPr lang="en-US" sz="1800" dirty="0"/>
              <a:t>An association represents a structural relationship among objects. In many modeling situations, it's important for you to state how many objects may be connected across an instance of an association. This "how many" is called the multiplicity of an association's role, and is written as an expression that evaluates to a range of values or an explicit value as in </a:t>
            </a:r>
            <a:r>
              <a:rPr lang="en-US" sz="1800" dirty="0" smtClean="0"/>
              <a:t>figure below. </a:t>
            </a:r>
            <a:r>
              <a:rPr lang="en-US" sz="1800" dirty="0"/>
              <a:t>When you state a multiplicity at one end of an association, you are specifying that, for each object of the class at the opposite end, there must be that many objects at the near end. You can show a multiplicity of exactly one (1), zero or one (0..1), many (0..*), or one or more (1..*). You can even state an exact number (for example, 3).</a:t>
            </a:r>
          </a:p>
        </p:txBody>
      </p:sp>
      <p:sp>
        <p:nvSpPr>
          <p:cNvPr id="99333" name="Rectangle 5"/>
          <p:cNvSpPr>
            <a:spLocks noGrp="1" noChangeArrowheads="1"/>
          </p:cNvSpPr>
          <p:nvPr>
            <p:ph sz="half" idx="2"/>
          </p:nvPr>
        </p:nvSpPr>
        <p:spPr/>
        <p:txBody>
          <a:bodyPr/>
          <a:lstStyle/>
          <a:p>
            <a:endParaRPr lang="en-US" sz="2800"/>
          </a:p>
        </p:txBody>
      </p:sp>
      <p:sp>
        <p:nvSpPr>
          <p:cNvPr id="7" name="Footer Placeholder 5"/>
          <p:cNvSpPr>
            <a:spLocks noGrp="1"/>
          </p:cNvSpPr>
          <p:nvPr>
            <p:ph type="ftr" sz="quarter" idx="11"/>
          </p:nvPr>
        </p:nvSpPr>
        <p:spPr/>
        <p:txBody>
          <a:bodyPr/>
          <a:lstStyle/>
          <a:p>
            <a:endParaRPr lang="bg-BG"/>
          </a:p>
        </p:txBody>
      </p:sp>
      <p:sp>
        <p:nvSpPr>
          <p:cNvPr id="8" name="Slide Number Placeholder 6"/>
          <p:cNvSpPr>
            <a:spLocks noGrp="1"/>
          </p:cNvSpPr>
          <p:nvPr>
            <p:ph type="sldNum" sz="quarter" idx="12"/>
          </p:nvPr>
        </p:nvSpPr>
        <p:spPr/>
        <p:txBody>
          <a:bodyPr/>
          <a:lstStyle/>
          <a:p>
            <a:fld id="{20AD0F1B-5094-4E1B-B340-0131257B6D5A}" type="slidenum">
              <a:rPr lang="bg-BG"/>
              <a:pPr/>
              <a:t>78</a:t>
            </a:fld>
            <a:endParaRPr lang="bg-BG"/>
          </a:p>
        </p:txBody>
      </p:sp>
      <p:pic>
        <p:nvPicPr>
          <p:cNvPr id="9933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513" y="3933825"/>
            <a:ext cx="5210175"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6" name="Rectangle 4"/>
          <p:cNvSpPr>
            <a:spLocks noGrp="1" noChangeArrowheads="1"/>
          </p:cNvSpPr>
          <p:nvPr>
            <p:ph type="title"/>
          </p:nvPr>
        </p:nvSpPr>
        <p:spPr/>
        <p:txBody>
          <a:bodyPr/>
          <a:lstStyle/>
          <a:p>
            <a:r>
              <a:rPr lang="en-US" b="1" dirty="0"/>
              <a:t>Aggregation </a:t>
            </a:r>
            <a:endParaRPr lang="bg-BG" dirty="0"/>
          </a:p>
        </p:txBody>
      </p:sp>
      <p:sp>
        <p:nvSpPr>
          <p:cNvPr id="100357" name="Rectangle 5"/>
          <p:cNvSpPr>
            <a:spLocks noGrp="1" noChangeArrowheads="1"/>
          </p:cNvSpPr>
          <p:nvPr>
            <p:ph type="body" sz="half" idx="1"/>
          </p:nvPr>
        </p:nvSpPr>
        <p:spPr>
          <a:xfrm>
            <a:off x="457200" y="1196752"/>
            <a:ext cx="3394075" cy="4929411"/>
          </a:xfrm>
        </p:spPr>
        <p:txBody>
          <a:bodyPr>
            <a:noAutofit/>
          </a:bodyPr>
          <a:lstStyle/>
          <a:p>
            <a:pPr>
              <a:lnSpc>
                <a:spcPct val="80000"/>
              </a:lnSpc>
            </a:pPr>
            <a:r>
              <a:rPr lang="en-US" sz="1800" dirty="0"/>
              <a:t>A plain association between two classes represents a structural relationship between peers, meaning that both classes are conceptually at the same level, no one more important than the other. Sometimes, you will want to model a "whole/part" relationship, in which one class represents a larger thing (the "whole"), which consists of smaller things (the "parts"). This kind of relationship is called aggregation, which represents a "has-a" relationship, meaning that an object of the whole has objects of the part. Aggregation is really just a special kind of association and is specified by adorning a plain association with an open diamond at the whole </a:t>
            </a:r>
            <a:r>
              <a:rPr lang="en-US" sz="1800" dirty="0" smtClean="0"/>
              <a:t>end.</a:t>
            </a:r>
            <a:endParaRPr lang="bg-BG" sz="1800" dirty="0"/>
          </a:p>
        </p:txBody>
      </p:sp>
      <p:sp>
        <p:nvSpPr>
          <p:cNvPr id="100360" name="Rectangle 8"/>
          <p:cNvSpPr>
            <a:spLocks noGrp="1" noChangeArrowheads="1"/>
          </p:cNvSpPr>
          <p:nvPr>
            <p:ph sz="half" idx="2"/>
          </p:nvPr>
        </p:nvSpPr>
        <p:spPr/>
        <p:txBody>
          <a:bodyPr/>
          <a:lstStyle/>
          <a:p>
            <a:pPr>
              <a:lnSpc>
                <a:spcPct val="80000"/>
              </a:lnSpc>
            </a:pPr>
            <a:endParaRPr lang="en-US" sz="2000"/>
          </a:p>
        </p:txBody>
      </p:sp>
      <p:sp>
        <p:nvSpPr>
          <p:cNvPr id="7" name="Footer Placeholder 5"/>
          <p:cNvSpPr>
            <a:spLocks noGrp="1"/>
          </p:cNvSpPr>
          <p:nvPr>
            <p:ph type="ftr" sz="quarter" idx="11"/>
          </p:nvPr>
        </p:nvSpPr>
        <p:spPr/>
        <p:txBody>
          <a:bodyPr/>
          <a:lstStyle/>
          <a:p>
            <a:endParaRPr lang="bg-BG"/>
          </a:p>
        </p:txBody>
      </p:sp>
      <p:sp>
        <p:nvSpPr>
          <p:cNvPr id="8" name="Slide Number Placeholder 6"/>
          <p:cNvSpPr>
            <a:spLocks noGrp="1"/>
          </p:cNvSpPr>
          <p:nvPr>
            <p:ph type="sldNum" sz="quarter" idx="12"/>
          </p:nvPr>
        </p:nvSpPr>
        <p:spPr/>
        <p:txBody>
          <a:bodyPr/>
          <a:lstStyle/>
          <a:p>
            <a:fld id="{93715850-40AB-411B-A233-73C176183395}" type="slidenum">
              <a:rPr lang="bg-BG"/>
              <a:pPr/>
              <a:t>79</a:t>
            </a:fld>
            <a:endParaRPr lang="bg-BG"/>
          </a:p>
        </p:txBody>
      </p:sp>
      <p:pic>
        <p:nvPicPr>
          <p:cNvPr id="100359"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08400" y="1628775"/>
            <a:ext cx="5019675" cy="2962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b="1" dirty="0"/>
              <a:t>A Conceptual Model of the UML</a:t>
            </a:r>
            <a:endParaRPr lang="bg-BG" dirty="0"/>
          </a:p>
        </p:txBody>
      </p:sp>
      <p:sp>
        <p:nvSpPr>
          <p:cNvPr id="15363" name="Rectangle 3"/>
          <p:cNvSpPr>
            <a:spLocks noGrp="1" noChangeArrowheads="1"/>
          </p:cNvSpPr>
          <p:nvPr>
            <p:ph idx="1"/>
          </p:nvPr>
        </p:nvSpPr>
        <p:spPr/>
        <p:txBody>
          <a:bodyPr>
            <a:normAutofit/>
          </a:bodyPr>
          <a:lstStyle/>
          <a:p>
            <a:r>
              <a:rPr lang="en-US" dirty="0"/>
              <a:t>To understand the UML, you need to form a conceptual model of the language, and this requires learning three major elements: the UML's basic building blocks, the rules that dictate how those building blocks may be put together, and some common mechanisms that apply throughout the UML. Once you have grasped these ideas, you will be able to read UML models and create some basic ones. As you gain more experience in applying the UML, you can build on this conceptual model, using more advanced features of the language</a:t>
            </a:r>
            <a:r>
              <a:rPr lang="en-US" dirty="0" smtClean="0"/>
              <a:t>.</a:t>
            </a:r>
            <a:endParaRPr lang="en-US" dirty="0"/>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D615AD04-9047-47CA-9005-94D1E7C06C83}" type="slidenum">
              <a:rPr lang="bg-BG"/>
              <a:pPr/>
              <a:t>8</a:t>
            </a:fld>
            <a:endParaRPr lang="bg-BG"/>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r>
              <a:rPr lang="en-US" sz="4000" b="1" dirty="0"/>
              <a:t>Modeling Simple Dependencies</a:t>
            </a:r>
            <a:endParaRPr lang="bg-BG" sz="4000" dirty="0"/>
          </a:p>
        </p:txBody>
      </p:sp>
      <p:sp>
        <p:nvSpPr>
          <p:cNvPr id="101379" name="Rectangle 3"/>
          <p:cNvSpPr>
            <a:spLocks noGrp="1" noChangeArrowheads="1"/>
          </p:cNvSpPr>
          <p:nvPr>
            <p:ph idx="1"/>
          </p:nvPr>
        </p:nvSpPr>
        <p:spPr/>
        <p:txBody>
          <a:bodyPr/>
          <a:lstStyle/>
          <a:p>
            <a:r>
              <a:rPr lang="en-US" dirty="0"/>
              <a:t>The most common kind of dependency relationship is the connection between a class that only uses another class as a parameter to an operation.</a:t>
            </a:r>
          </a:p>
          <a:p>
            <a:pPr marL="114300" indent="0">
              <a:buNone/>
            </a:pPr>
            <a:r>
              <a:rPr lang="en-US" dirty="0" smtClean="0"/>
              <a:t>To </a:t>
            </a:r>
            <a:r>
              <a:rPr lang="en-US" dirty="0"/>
              <a:t>model this using relationship,</a:t>
            </a:r>
          </a:p>
          <a:p>
            <a:r>
              <a:rPr lang="en-US" dirty="0"/>
              <a:t>Create a dependency pointing from the class with the operation to the class used as a parameter in the operation.</a:t>
            </a:r>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4B17A8BF-42F2-4287-9C88-6703C67D6AD8}" type="slidenum">
              <a:rPr lang="bg-BG"/>
              <a:pPr/>
              <a:t>80</a:t>
            </a:fld>
            <a:endParaRPr lang="bg-BG"/>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4" name="Rectangle 4"/>
          <p:cNvSpPr>
            <a:spLocks noGrp="1" noChangeArrowheads="1"/>
          </p:cNvSpPr>
          <p:nvPr>
            <p:ph type="title"/>
          </p:nvPr>
        </p:nvSpPr>
        <p:spPr/>
        <p:txBody>
          <a:bodyPr/>
          <a:lstStyle/>
          <a:p>
            <a:r>
              <a:rPr lang="en-US" sz="4000" b="1" dirty="0"/>
              <a:t>Modeling Simple Dependencies</a:t>
            </a:r>
            <a:endParaRPr lang="bg-BG" sz="4000" dirty="0"/>
          </a:p>
        </p:txBody>
      </p:sp>
      <p:sp>
        <p:nvSpPr>
          <p:cNvPr id="102405" name="Rectangle 5"/>
          <p:cNvSpPr>
            <a:spLocks noGrp="1" noChangeArrowheads="1"/>
          </p:cNvSpPr>
          <p:nvPr>
            <p:ph idx="1"/>
          </p:nvPr>
        </p:nvSpPr>
        <p:spPr/>
        <p:txBody>
          <a:bodyPr/>
          <a:lstStyle/>
          <a:p>
            <a:r>
              <a:rPr lang="en-US" dirty="0" smtClean="0"/>
              <a:t>A </a:t>
            </a:r>
            <a:r>
              <a:rPr lang="en-US" dirty="0"/>
              <a:t>set of classes drawn from a system that manages the assignment of students and instructors to courses in a </a:t>
            </a:r>
            <a:r>
              <a:rPr lang="en-US" dirty="0" smtClean="0"/>
              <a:t>university.</a:t>
            </a:r>
            <a:endParaRPr lang="en-US" dirty="0"/>
          </a:p>
        </p:txBody>
      </p:sp>
      <p:sp>
        <p:nvSpPr>
          <p:cNvPr id="6" name="Footer Placeholder 4"/>
          <p:cNvSpPr>
            <a:spLocks noGrp="1"/>
          </p:cNvSpPr>
          <p:nvPr>
            <p:ph type="ftr" sz="quarter" idx="11"/>
          </p:nvPr>
        </p:nvSpPr>
        <p:spPr/>
        <p:txBody>
          <a:bodyPr/>
          <a:lstStyle/>
          <a:p>
            <a:endParaRPr lang="bg-BG"/>
          </a:p>
        </p:txBody>
      </p:sp>
      <p:sp>
        <p:nvSpPr>
          <p:cNvPr id="7" name="Slide Number Placeholder 5"/>
          <p:cNvSpPr>
            <a:spLocks noGrp="1"/>
          </p:cNvSpPr>
          <p:nvPr>
            <p:ph type="sldNum" sz="quarter" idx="12"/>
          </p:nvPr>
        </p:nvSpPr>
        <p:spPr/>
        <p:txBody>
          <a:bodyPr/>
          <a:lstStyle/>
          <a:p>
            <a:fld id="{DFC2752E-0123-4723-8A82-A36D139BD2A2}" type="slidenum">
              <a:rPr lang="bg-BG"/>
              <a:pPr/>
              <a:t>81</a:t>
            </a:fld>
            <a:endParaRPr lang="bg-BG"/>
          </a:p>
        </p:txBody>
      </p:sp>
      <p:pic>
        <p:nvPicPr>
          <p:cNvPr id="102406"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2780928"/>
            <a:ext cx="5076825" cy="2962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p:txBody>
          <a:bodyPr/>
          <a:lstStyle/>
          <a:p>
            <a:r>
              <a:rPr lang="en-US" b="1" dirty="0"/>
              <a:t>Modeling Single Inheritance</a:t>
            </a:r>
            <a:endParaRPr lang="bg-BG" dirty="0"/>
          </a:p>
        </p:txBody>
      </p:sp>
      <p:sp>
        <p:nvSpPr>
          <p:cNvPr id="130051" name="Rectangle 3"/>
          <p:cNvSpPr>
            <a:spLocks noGrp="1" noChangeArrowheads="1"/>
          </p:cNvSpPr>
          <p:nvPr>
            <p:ph idx="1"/>
          </p:nvPr>
        </p:nvSpPr>
        <p:spPr/>
        <p:txBody>
          <a:bodyPr>
            <a:normAutofit fontScale="92500" lnSpcReduction="20000"/>
          </a:bodyPr>
          <a:lstStyle/>
          <a:p>
            <a:pPr marL="114300" indent="0">
              <a:buNone/>
            </a:pPr>
            <a:r>
              <a:rPr lang="en-US" sz="2800" dirty="0"/>
              <a:t>To model inheritance relationships,</a:t>
            </a:r>
          </a:p>
          <a:p>
            <a:r>
              <a:rPr lang="en-US" sz="2800" dirty="0"/>
              <a:t>Given a set of classes, look for responsibilities, attributes, and operations that are common to two or more classes.</a:t>
            </a:r>
          </a:p>
          <a:p>
            <a:r>
              <a:rPr lang="en-US" sz="2800" dirty="0"/>
              <a:t>Elevate these common responsibilities, attributes, and operations to a more general class. If necessary, create a new class to which you can assign these elements (but be careful about introducing too many levels).</a:t>
            </a:r>
          </a:p>
          <a:p>
            <a:r>
              <a:rPr lang="en-US" sz="2800" dirty="0"/>
              <a:t>Specify that the more-specific classes inherit from the more-general class by placing a generalization relationship that is drawn from each specialized class to its more-general parent.</a:t>
            </a:r>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7B2349EB-5978-4323-98FE-C8846B0B7E20}" type="slidenum">
              <a:rPr lang="bg-BG"/>
              <a:pPr/>
              <a:t>82</a:t>
            </a:fld>
            <a:endParaRPr lang="bg-BG"/>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6" name="Rectangle 4"/>
          <p:cNvSpPr>
            <a:spLocks noGrp="1" noChangeArrowheads="1"/>
          </p:cNvSpPr>
          <p:nvPr>
            <p:ph type="title"/>
          </p:nvPr>
        </p:nvSpPr>
        <p:spPr/>
        <p:txBody>
          <a:bodyPr/>
          <a:lstStyle/>
          <a:p>
            <a:r>
              <a:rPr lang="en-US" dirty="0" smtClean="0"/>
              <a:t>Inheritance</a:t>
            </a:r>
            <a:endParaRPr lang="bg-BG" dirty="0"/>
          </a:p>
        </p:txBody>
      </p:sp>
      <p:sp>
        <p:nvSpPr>
          <p:cNvPr id="131077" name="Rectangle 5"/>
          <p:cNvSpPr>
            <a:spLocks noGrp="1" noChangeArrowheads="1"/>
          </p:cNvSpPr>
          <p:nvPr>
            <p:ph idx="1"/>
          </p:nvPr>
        </p:nvSpPr>
        <p:spPr/>
        <p:txBody>
          <a:bodyPr/>
          <a:lstStyle/>
          <a:p>
            <a:endParaRPr lang="en-US"/>
          </a:p>
        </p:txBody>
      </p:sp>
      <p:sp>
        <p:nvSpPr>
          <p:cNvPr id="6" name="Footer Placeholder 4"/>
          <p:cNvSpPr>
            <a:spLocks noGrp="1"/>
          </p:cNvSpPr>
          <p:nvPr>
            <p:ph type="ftr" sz="quarter" idx="11"/>
          </p:nvPr>
        </p:nvSpPr>
        <p:spPr/>
        <p:txBody>
          <a:bodyPr/>
          <a:lstStyle/>
          <a:p>
            <a:endParaRPr lang="bg-BG"/>
          </a:p>
        </p:txBody>
      </p:sp>
      <p:sp>
        <p:nvSpPr>
          <p:cNvPr id="7" name="Slide Number Placeholder 5"/>
          <p:cNvSpPr>
            <a:spLocks noGrp="1"/>
          </p:cNvSpPr>
          <p:nvPr>
            <p:ph type="sldNum" sz="quarter" idx="12"/>
          </p:nvPr>
        </p:nvSpPr>
        <p:spPr/>
        <p:txBody>
          <a:bodyPr/>
          <a:lstStyle/>
          <a:p>
            <a:fld id="{E372CD91-B26B-4DFB-A33B-5576888E432C}" type="slidenum">
              <a:rPr lang="bg-BG"/>
              <a:pPr/>
              <a:t>83</a:t>
            </a:fld>
            <a:endParaRPr lang="bg-BG"/>
          </a:p>
        </p:txBody>
      </p:sp>
      <p:pic>
        <p:nvPicPr>
          <p:cNvPr id="13107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613" y="1844675"/>
            <a:ext cx="5832475" cy="4027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p:txBody>
          <a:bodyPr/>
          <a:lstStyle/>
          <a:p>
            <a:r>
              <a:rPr lang="en-US" sz="4000" b="1" dirty="0"/>
              <a:t>Modeling Structural Relationships</a:t>
            </a:r>
            <a:endParaRPr lang="bg-BG" sz="4000" dirty="0"/>
          </a:p>
        </p:txBody>
      </p:sp>
      <p:sp>
        <p:nvSpPr>
          <p:cNvPr id="133123" name="Rectangle 3"/>
          <p:cNvSpPr>
            <a:spLocks noGrp="1" noChangeArrowheads="1"/>
          </p:cNvSpPr>
          <p:nvPr>
            <p:ph idx="1"/>
          </p:nvPr>
        </p:nvSpPr>
        <p:spPr/>
        <p:txBody>
          <a:bodyPr>
            <a:normAutofit fontScale="92500" lnSpcReduction="20000"/>
          </a:bodyPr>
          <a:lstStyle/>
          <a:p>
            <a:pPr marL="114300" indent="0">
              <a:buNone/>
            </a:pPr>
            <a:r>
              <a:rPr lang="en-US" sz="2400" dirty="0"/>
              <a:t>To model structural relationships,</a:t>
            </a:r>
          </a:p>
          <a:p>
            <a:r>
              <a:rPr lang="en-US" sz="2400" dirty="0"/>
              <a:t>For each pair of classes, if you need to navigate from objects of one to objects of another, specify an association between the two. This is a data-driven view of associations.</a:t>
            </a:r>
          </a:p>
          <a:p>
            <a:r>
              <a:rPr lang="en-US" sz="2400" dirty="0"/>
              <a:t>For each pair of classes, if objects of one class need to interact with objects of the other class other than as parameters to an operation, specify an association between the two. This is more of a behavior-driven view of associations.</a:t>
            </a:r>
          </a:p>
          <a:p>
            <a:r>
              <a:rPr lang="en-US" sz="2400" dirty="0"/>
              <a:t>For each of these associations, specify a multiplicity (especially when the multiplicity is not *, which is the default), as well as role names (especially if it helps to explain the model).</a:t>
            </a:r>
          </a:p>
          <a:p>
            <a:r>
              <a:rPr lang="en-US" sz="2400" dirty="0"/>
              <a:t>If one of the classes in an association is structurally or organizationally a whole compared with the classes at the other end that look like parts, mark this as an aggregation by adorning the association at the end near the whole.</a:t>
            </a:r>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E72B6F0D-6B93-44F8-8C35-BBA5C8FD254B}" type="slidenum">
              <a:rPr lang="bg-BG"/>
              <a:pPr/>
              <a:t>84</a:t>
            </a:fld>
            <a:endParaRPr lang="bg-BG"/>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8" name="Rectangle 4"/>
          <p:cNvSpPr>
            <a:spLocks noGrp="1" noChangeArrowheads="1"/>
          </p:cNvSpPr>
          <p:nvPr>
            <p:ph type="title"/>
          </p:nvPr>
        </p:nvSpPr>
        <p:spPr/>
        <p:txBody>
          <a:bodyPr/>
          <a:lstStyle/>
          <a:p>
            <a:r>
              <a:rPr lang="en-US" sz="4000" dirty="0" smtClean="0"/>
              <a:t>School Information System</a:t>
            </a:r>
            <a:endParaRPr lang="bg-BG" sz="4000" dirty="0"/>
          </a:p>
        </p:txBody>
      </p:sp>
      <p:sp>
        <p:nvSpPr>
          <p:cNvPr id="134149" name="Rectangle 5"/>
          <p:cNvSpPr>
            <a:spLocks noGrp="1" noChangeArrowheads="1"/>
          </p:cNvSpPr>
          <p:nvPr>
            <p:ph idx="1"/>
          </p:nvPr>
        </p:nvSpPr>
        <p:spPr/>
        <p:txBody>
          <a:bodyPr/>
          <a:lstStyle/>
          <a:p>
            <a:endParaRPr lang="en-US"/>
          </a:p>
        </p:txBody>
      </p:sp>
      <p:sp>
        <p:nvSpPr>
          <p:cNvPr id="6" name="Footer Placeholder 4"/>
          <p:cNvSpPr>
            <a:spLocks noGrp="1"/>
          </p:cNvSpPr>
          <p:nvPr>
            <p:ph type="ftr" sz="quarter" idx="11"/>
          </p:nvPr>
        </p:nvSpPr>
        <p:spPr/>
        <p:txBody>
          <a:bodyPr/>
          <a:lstStyle/>
          <a:p>
            <a:endParaRPr lang="bg-BG"/>
          </a:p>
        </p:txBody>
      </p:sp>
      <p:sp>
        <p:nvSpPr>
          <p:cNvPr id="7" name="Slide Number Placeholder 5"/>
          <p:cNvSpPr>
            <a:spLocks noGrp="1"/>
          </p:cNvSpPr>
          <p:nvPr>
            <p:ph type="sldNum" sz="quarter" idx="12"/>
          </p:nvPr>
        </p:nvSpPr>
        <p:spPr/>
        <p:txBody>
          <a:bodyPr/>
          <a:lstStyle/>
          <a:p>
            <a:fld id="{E2B1C32A-5580-4B4B-8193-C562DE2AE604}" type="slidenum">
              <a:rPr lang="bg-BG"/>
              <a:pPr/>
              <a:t>85</a:t>
            </a:fld>
            <a:endParaRPr lang="bg-BG"/>
          </a:p>
        </p:txBody>
      </p:sp>
      <p:pic>
        <p:nvPicPr>
          <p:cNvPr id="13415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813" y="2060575"/>
            <a:ext cx="6337300" cy="2836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a:t>School Information System</a:t>
            </a:r>
            <a:endParaRPr lang="bg-BG"/>
          </a:p>
        </p:txBody>
      </p:sp>
      <p:sp>
        <p:nvSpPr>
          <p:cNvPr id="3" name="Content Placeholder 2"/>
          <p:cNvSpPr>
            <a:spLocks noGrp="1"/>
          </p:cNvSpPr>
          <p:nvPr>
            <p:ph idx="1"/>
          </p:nvPr>
        </p:nvSpPr>
        <p:spPr/>
        <p:txBody>
          <a:bodyPr>
            <a:normAutofit fontScale="92500"/>
          </a:bodyPr>
          <a:lstStyle/>
          <a:p>
            <a:r>
              <a:rPr lang="en-US" i="1" dirty="0"/>
              <a:t>The aggregation relationship between</a:t>
            </a:r>
            <a:r>
              <a:rPr lang="en-US" dirty="0"/>
              <a:t> School </a:t>
            </a:r>
            <a:r>
              <a:rPr lang="en-US" i="1" dirty="0"/>
              <a:t>and</a:t>
            </a:r>
            <a:r>
              <a:rPr lang="en-US" dirty="0"/>
              <a:t> Department </a:t>
            </a:r>
            <a:r>
              <a:rPr lang="en-US" i="1" dirty="0"/>
              <a:t>is composite </a:t>
            </a:r>
            <a:r>
              <a:rPr lang="en-US" i="1" dirty="0" smtClean="0"/>
              <a:t>aggregation.</a:t>
            </a:r>
          </a:p>
          <a:p>
            <a:r>
              <a:rPr lang="en-US" dirty="0"/>
              <a:t>The relationships between </a:t>
            </a:r>
            <a:r>
              <a:rPr lang="en-US" b="1" dirty="0"/>
              <a:t>School</a:t>
            </a:r>
            <a:r>
              <a:rPr lang="en-US" dirty="0"/>
              <a:t> and the classes </a:t>
            </a:r>
            <a:r>
              <a:rPr lang="en-US" b="1" dirty="0"/>
              <a:t>Student</a:t>
            </a:r>
            <a:r>
              <a:rPr lang="en-US" dirty="0"/>
              <a:t> and </a:t>
            </a:r>
            <a:r>
              <a:rPr lang="en-US" b="1" dirty="0"/>
              <a:t>Department</a:t>
            </a:r>
            <a:r>
              <a:rPr lang="en-US" dirty="0"/>
              <a:t> are a bit different. Here you'll see aggregation relationships. A school has zero or more students, each student may be a registered member of one or more schools, a school has one or more departments, each department belongs to exactly one school. You could leave off the aggregation adornments and use plain associations, but by specifying that </a:t>
            </a:r>
            <a:r>
              <a:rPr lang="en-US" b="1" dirty="0"/>
              <a:t>School</a:t>
            </a:r>
            <a:r>
              <a:rPr lang="en-US" dirty="0"/>
              <a:t> is a whole and that </a:t>
            </a:r>
            <a:r>
              <a:rPr lang="en-US" b="1" dirty="0"/>
              <a:t>Student</a:t>
            </a:r>
            <a:r>
              <a:rPr lang="en-US" dirty="0"/>
              <a:t> and </a:t>
            </a:r>
            <a:r>
              <a:rPr lang="en-US" b="1" dirty="0"/>
              <a:t>Department</a:t>
            </a:r>
            <a:r>
              <a:rPr lang="en-US" dirty="0"/>
              <a:t> are some of its parts, you make clear which one is organizationally superior to the other. Thus, schools are somewhat defined by the students and departments they have. Similarly, students and departments don't really stand alone outside the school to which they belong. Rather, they get some of their identity from their school.</a:t>
            </a:r>
          </a:p>
          <a:p>
            <a:endParaRPr lang="bg-BG" dirty="0"/>
          </a:p>
        </p:txBody>
      </p:sp>
      <p:sp>
        <p:nvSpPr>
          <p:cNvPr id="4" name="Footer Placeholder 3"/>
          <p:cNvSpPr>
            <a:spLocks noGrp="1"/>
          </p:cNvSpPr>
          <p:nvPr>
            <p:ph type="ftr" sz="quarter" idx="11"/>
          </p:nvPr>
        </p:nvSpPr>
        <p:spPr/>
        <p:txBody>
          <a:bodyPr/>
          <a:lstStyle/>
          <a:p>
            <a:endParaRPr lang="bg-BG"/>
          </a:p>
        </p:txBody>
      </p:sp>
      <p:sp>
        <p:nvSpPr>
          <p:cNvPr id="5" name="Slide Number Placeholder 4"/>
          <p:cNvSpPr>
            <a:spLocks noGrp="1"/>
          </p:cNvSpPr>
          <p:nvPr>
            <p:ph type="sldNum" sz="quarter" idx="12"/>
          </p:nvPr>
        </p:nvSpPr>
        <p:spPr/>
        <p:txBody>
          <a:bodyPr/>
          <a:lstStyle/>
          <a:p>
            <a:fld id="{B3C98C34-E602-4678-A347-EE26DD2823EE}" type="slidenum">
              <a:rPr lang="bg-BG" smtClean="0"/>
              <a:pPr/>
              <a:t>86</a:t>
            </a:fld>
            <a:endParaRPr lang="bg-BG"/>
          </a:p>
        </p:txBody>
      </p:sp>
    </p:spTree>
    <p:extLst>
      <p:ext uri="{BB962C8B-B14F-4D97-AF65-F5344CB8AC3E}">
        <p14:creationId xmlns:p14="http://schemas.microsoft.com/office/powerpoint/2010/main" val="17100331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b="1" dirty="0"/>
              <a:t>Building Blocks of the UML</a:t>
            </a:r>
          </a:p>
        </p:txBody>
      </p:sp>
      <p:sp>
        <p:nvSpPr>
          <p:cNvPr id="17411" name="Rectangle 3"/>
          <p:cNvSpPr>
            <a:spLocks noGrp="1" noChangeArrowheads="1"/>
          </p:cNvSpPr>
          <p:nvPr>
            <p:ph idx="1"/>
          </p:nvPr>
        </p:nvSpPr>
        <p:spPr/>
        <p:txBody>
          <a:bodyPr>
            <a:normAutofit/>
          </a:bodyPr>
          <a:lstStyle/>
          <a:p>
            <a:r>
              <a:rPr lang="en-US" sz="2800" dirty="0"/>
              <a:t>The vocabulary of the UML encompasses three kinds of building blocks:</a:t>
            </a:r>
          </a:p>
          <a:p>
            <a:pPr lvl="1"/>
            <a:r>
              <a:rPr lang="en-US" sz="2600" dirty="0"/>
              <a:t>Things</a:t>
            </a:r>
          </a:p>
          <a:p>
            <a:pPr lvl="1"/>
            <a:r>
              <a:rPr lang="en-US" sz="2600" dirty="0"/>
              <a:t>Relationships</a:t>
            </a:r>
          </a:p>
          <a:p>
            <a:pPr lvl="1"/>
            <a:r>
              <a:rPr lang="en-US" sz="2600" dirty="0"/>
              <a:t>Diagrams</a:t>
            </a:r>
          </a:p>
          <a:p>
            <a:r>
              <a:rPr lang="en-US" sz="2800" dirty="0"/>
              <a:t>Things are the abstractions that are first-class citizens in a model; relationships tie these things together; diagrams group interesting collections of things.</a:t>
            </a:r>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F25C3F43-7710-4F76-95EF-A2080F05843D}" type="slidenum">
              <a:rPr lang="bg-BG"/>
              <a:pPr/>
              <a:t>9</a:t>
            </a:fld>
            <a:endParaRPr lang="bg-BG"/>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2480</TotalTime>
  <Words>7252</Words>
  <Application>Microsoft Office PowerPoint</Application>
  <PresentationFormat>On-screen Show (4:3)</PresentationFormat>
  <Paragraphs>371</Paragraphs>
  <Slides>86</Slides>
  <Notes>0</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86</vt:i4>
      </vt:variant>
    </vt:vector>
  </HeadingPairs>
  <TitlesOfParts>
    <vt:vector size="88" baseType="lpstr">
      <vt:lpstr>Arial</vt:lpstr>
      <vt:lpstr>Adjacency</vt:lpstr>
      <vt:lpstr>Software Design Metodology</vt:lpstr>
      <vt:lpstr>Introducing tne UML</vt:lpstr>
      <vt:lpstr>UML characteristics</vt:lpstr>
      <vt:lpstr>UML characteristics</vt:lpstr>
      <vt:lpstr>UML characteristics</vt:lpstr>
      <vt:lpstr>UML characteristics</vt:lpstr>
      <vt:lpstr>UML characteristics</vt:lpstr>
      <vt:lpstr>A Conceptual Model of the UML</vt:lpstr>
      <vt:lpstr>Building Blocks of the UML</vt:lpstr>
      <vt:lpstr>Things in the UML</vt:lpstr>
      <vt:lpstr>Structural Things</vt:lpstr>
      <vt:lpstr>Structural Things</vt:lpstr>
      <vt:lpstr>Structural Things</vt:lpstr>
      <vt:lpstr>Structural Things</vt:lpstr>
      <vt:lpstr>Structural Things</vt:lpstr>
      <vt:lpstr>Structural Things</vt:lpstr>
      <vt:lpstr>Behavioral Things</vt:lpstr>
      <vt:lpstr>Behavioral Things</vt:lpstr>
      <vt:lpstr>Grouping Things</vt:lpstr>
      <vt:lpstr>Annotational Things</vt:lpstr>
      <vt:lpstr>Relationships in the UML</vt:lpstr>
      <vt:lpstr>Relationships in the UML</vt:lpstr>
      <vt:lpstr>Diagrams in the UML </vt:lpstr>
      <vt:lpstr>Diagrams in the UML </vt:lpstr>
      <vt:lpstr>Diagrams in the UML </vt:lpstr>
      <vt:lpstr>Diagrams in the UML </vt:lpstr>
      <vt:lpstr>Diagrams in the UML </vt:lpstr>
      <vt:lpstr>Rules of the UML</vt:lpstr>
      <vt:lpstr>Rules of the UML</vt:lpstr>
      <vt:lpstr>Common Mechanisms in the UML</vt:lpstr>
      <vt:lpstr>Common Mechanisms in the UML</vt:lpstr>
      <vt:lpstr>Common Mechanisms in the UML</vt:lpstr>
      <vt:lpstr>Common Mechanisms in the UML</vt:lpstr>
      <vt:lpstr>Common Mechanisms in the UML</vt:lpstr>
      <vt:lpstr>Architecture</vt:lpstr>
      <vt:lpstr>Architecture</vt:lpstr>
      <vt:lpstr>Software Development Life Cycle с UML</vt:lpstr>
      <vt:lpstr>Software Development Life Cycle с UML</vt:lpstr>
      <vt:lpstr>Software Development Life Cycle с UML</vt:lpstr>
      <vt:lpstr>Software Development Life Cycle с UML</vt:lpstr>
      <vt:lpstr>Software Development Life Cycle </vt:lpstr>
      <vt:lpstr>Hello, World! </vt:lpstr>
      <vt:lpstr>Hello, World! </vt:lpstr>
      <vt:lpstr>Hello, World! </vt:lpstr>
      <vt:lpstr>Hello, World! </vt:lpstr>
      <vt:lpstr>Hello, World! </vt:lpstr>
      <vt:lpstr>Hello, World! </vt:lpstr>
      <vt:lpstr>Hello, World! </vt:lpstr>
      <vt:lpstr>Basic Structural Modeling</vt:lpstr>
      <vt:lpstr>Classes</vt:lpstr>
      <vt:lpstr>Classes</vt:lpstr>
      <vt:lpstr>Names</vt:lpstr>
      <vt:lpstr>Attributes</vt:lpstr>
      <vt:lpstr>Operations</vt:lpstr>
      <vt:lpstr>Organizing Attributes and Operations</vt:lpstr>
      <vt:lpstr>Responsibilities</vt:lpstr>
      <vt:lpstr>Responsibilities</vt:lpstr>
      <vt:lpstr>Class Responsibilities Collaborators (CRC) card</vt:lpstr>
      <vt:lpstr>The CRC card session</vt:lpstr>
      <vt:lpstr>Creating class</vt:lpstr>
      <vt:lpstr>Creating class</vt:lpstr>
      <vt:lpstr>Creating class</vt:lpstr>
      <vt:lpstr>Modeling the Vocabulary of a System</vt:lpstr>
      <vt:lpstr>Modeling the vocabulary of the retail system</vt:lpstr>
      <vt:lpstr>Modeling the Distribution of Responsibilities in a System</vt:lpstr>
      <vt:lpstr>Modeling the Distribution of Responsibilities in a System</vt:lpstr>
      <vt:lpstr>Modeling Nonsoftware Things</vt:lpstr>
      <vt:lpstr>Modeling Nonsoftware Things</vt:lpstr>
      <vt:lpstr>Modeling Primitive Types</vt:lpstr>
      <vt:lpstr>Modeling Primitive Types</vt:lpstr>
      <vt:lpstr>Relationships</vt:lpstr>
      <vt:lpstr>Dependency</vt:lpstr>
      <vt:lpstr>Generalization</vt:lpstr>
      <vt:lpstr>Generalization</vt:lpstr>
      <vt:lpstr>Association</vt:lpstr>
      <vt:lpstr>Name </vt:lpstr>
      <vt:lpstr>Role</vt:lpstr>
      <vt:lpstr>Multiplicity </vt:lpstr>
      <vt:lpstr>Aggregation </vt:lpstr>
      <vt:lpstr>Modeling Simple Dependencies</vt:lpstr>
      <vt:lpstr>Modeling Simple Dependencies</vt:lpstr>
      <vt:lpstr>Modeling Single Inheritance</vt:lpstr>
      <vt:lpstr>Inheritance</vt:lpstr>
      <vt:lpstr>Modeling Structural Relationships</vt:lpstr>
      <vt:lpstr>School Information System</vt:lpstr>
      <vt:lpstr>School Information System</vt:lpstr>
    </vt:vector>
  </TitlesOfParts>
  <Company>Prestigio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Софтуерно проектиране UML Обектно ориентирано проектиране</dc:title>
  <dc:creator>dgoceva</dc:creator>
  <cp:lastModifiedBy>USER</cp:lastModifiedBy>
  <cp:revision>275</cp:revision>
  <dcterms:created xsi:type="dcterms:W3CDTF">2007-03-17T12:45:33Z</dcterms:created>
  <dcterms:modified xsi:type="dcterms:W3CDTF">2011-07-23T16:47:50Z</dcterms:modified>
</cp:coreProperties>
</file>