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78"/>
  </p:notesMasterIdLst>
  <p:sldIdLst>
    <p:sldId id="323" r:id="rId2"/>
    <p:sldId id="324" r:id="rId3"/>
    <p:sldId id="325" r:id="rId4"/>
    <p:sldId id="327" r:id="rId5"/>
    <p:sldId id="328" r:id="rId6"/>
    <p:sldId id="329" r:id="rId7"/>
    <p:sldId id="326" r:id="rId8"/>
    <p:sldId id="330" r:id="rId9"/>
    <p:sldId id="331" r:id="rId10"/>
    <p:sldId id="332" r:id="rId11"/>
    <p:sldId id="333" r:id="rId12"/>
    <p:sldId id="334" r:id="rId13"/>
    <p:sldId id="347" r:id="rId14"/>
    <p:sldId id="348" r:id="rId15"/>
    <p:sldId id="349" r:id="rId16"/>
    <p:sldId id="385" r:id="rId17"/>
    <p:sldId id="386" r:id="rId18"/>
    <p:sldId id="387" r:id="rId19"/>
    <p:sldId id="388" r:id="rId20"/>
    <p:sldId id="350" r:id="rId21"/>
    <p:sldId id="335" r:id="rId22"/>
    <p:sldId id="336" r:id="rId23"/>
    <p:sldId id="337" r:id="rId24"/>
    <p:sldId id="338" r:id="rId25"/>
    <p:sldId id="339" r:id="rId26"/>
    <p:sldId id="340" r:id="rId27"/>
    <p:sldId id="341" r:id="rId28"/>
    <p:sldId id="342" r:id="rId29"/>
    <p:sldId id="343" r:id="rId30"/>
    <p:sldId id="345" r:id="rId31"/>
    <p:sldId id="344" r:id="rId32"/>
    <p:sldId id="356" r:id="rId33"/>
    <p:sldId id="346" r:id="rId34"/>
    <p:sldId id="357" r:id="rId35"/>
    <p:sldId id="358" r:id="rId36"/>
    <p:sldId id="359" r:id="rId37"/>
    <p:sldId id="360" r:id="rId38"/>
    <p:sldId id="361" r:id="rId39"/>
    <p:sldId id="362" r:id="rId40"/>
    <p:sldId id="287" r:id="rId41"/>
    <p:sldId id="396" r:id="rId42"/>
    <p:sldId id="397" r:id="rId43"/>
    <p:sldId id="363" r:id="rId44"/>
    <p:sldId id="364" r:id="rId45"/>
    <p:sldId id="365" r:id="rId46"/>
    <p:sldId id="366" r:id="rId47"/>
    <p:sldId id="367" r:id="rId48"/>
    <p:sldId id="368" r:id="rId49"/>
    <p:sldId id="288" r:id="rId50"/>
    <p:sldId id="369" r:id="rId51"/>
    <p:sldId id="389" r:id="rId52"/>
    <p:sldId id="372" r:id="rId53"/>
    <p:sldId id="391" r:id="rId54"/>
    <p:sldId id="392" r:id="rId55"/>
    <p:sldId id="393" r:id="rId56"/>
    <p:sldId id="394" r:id="rId57"/>
    <p:sldId id="395" r:id="rId58"/>
    <p:sldId id="390" r:id="rId59"/>
    <p:sldId id="373" r:id="rId60"/>
    <p:sldId id="374" r:id="rId61"/>
    <p:sldId id="398" r:id="rId62"/>
    <p:sldId id="399" r:id="rId63"/>
    <p:sldId id="400" r:id="rId64"/>
    <p:sldId id="375" r:id="rId65"/>
    <p:sldId id="401" r:id="rId66"/>
    <p:sldId id="376" r:id="rId67"/>
    <p:sldId id="378" r:id="rId68"/>
    <p:sldId id="377" r:id="rId69"/>
    <p:sldId id="379" r:id="rId70"/>
    <p:sldId id="380" r:id="rId71"/>
    <p:sldId id="381" r:id="rId72"/>
    <p:sldId id="382" r:id="rId73"/>
    <p:sldId id="403" r:id="rId74"/>
    <p:sldId id="402" r:id="rId75"/>
    <p:sldId id="383" r:id="rId76"/>
    <p:sldId id="384" r:id="rId77"/>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bg-BG"/>
          </a:p>
        </p:txBody>
      </p:sp>
      <p:sp>
        <p:nvSpPr>
          <p:cNvPr id="112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bg-BG"/>
          </a:p>
        </p:txBody>
      </p:sp>
      <p:sp>
        <p:nvSpPr>
          <p:cNvPr id="1126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2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bg-BG" smtClean="0"/>
              <a:t>Click to edit Master text styles</a:t>
            </a:r>
          </a:p>
          <a:p>
            <a:pPr lvl="1"/>
            <a:r>
              <a:rPr lang="bg-BG" smtClean="0"/>
              <a:t>Second level</a:t>
            </a:r>
          </a:p>
          <a:p>
            <a:pPr lvl="2"/>
            <a:r>
              <a:rPr lang="bg-BG" smtClean="0"/>
              <a:t>Third level</a:t>
            </a:r>
          </a:p>
          <a:p>
            <a:pPr lvl="3"/>
            <a:r>
              <a:rPr lang="bg-BG" smtClean="0"/>
              <a:t>Fourth level</a:t>
            </a:r>
          </a:p>
          <a:p>
            <a:pPr lvl="4"/>
            <a:r>
              <a:rPr lang="bg-BG" smtClean="0"/>
              <a:t>Fifth level</a:t>
            </a:r>
          </a:p>
        </p:txBody>
      </p:sp>
      <p:sp>
        <p:nvSpPr>
          <p:cNvPr id="112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bg-BG"/>
          </a:p>
        </p:txBody>
      </p:sp>
      <p:sp>
        <p:nvSpPr>
          <p:cNvPr id="112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DA145A33-FEBE-42A4-9F3E-413F776397FD}" type="slidenum">
              <a:rPr lang="bg-BG"/>
              <a:pPr/>
              <a:t>‹#›</a:t>
            </a:fld>
            <a:endParaRPr lang="bg-BG"/>
          </a:p>
        </p:txBody>
      </p:sp>
    </p:spTree>
    <p:extLst>
      <p:ext uri="{BB962C8B-B14F-4D97-AF65-F5344CB8AC3E}">
        <p14:creationId xmlns:p14="http://schemas.microsoft.com/office/powerpoint/2010/main" val="83734821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86953AE1-6EE3-4E9A-974E-D5775E6CEC7E}" type="slidenum">
              <a:rPr lang="bg-BG" smtClean="0"/>
              <a:pPr/>
              <a:t>‹#›</a:t>
            </a:fld>
            <a:endParaRPr lang="bg-B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8300D1A6-3AD5-4AB0-9545-BEE9978F61F6}" type="slidenum">
              <a:rPr lang="bg-BG" smtClean="0"/>
              <a:pPr/>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A83B9F9E-3F5F-498D-99ED-CEA3667A46D1}" type="slidenum">
              <a:rPr lang="bg-BG" smtClean="0"/>
              <a:pPr/>
              <a:t>‹#›</a:t>
            </a:fld>
            <a:endParaRPr lang="bg-BG"/>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r>
              <a:rPr lang="bg-BG"/>
              <a:t>Д. Гоцева</a:t>
            </a:r>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81585FE8-C2D4-4D7E-AC99-0DAEDA0AD8CE}" type="slidenum">
              <a:rPr lang="bg-BG"/>
              <a:pPr/>
              <a:t>‹#›</a:t>
            </a:fld>
            <a:endParaRPr lang="bg-BG"/>
          </a:p>
        </p:txBody>
      </p:sp>
    </p:spTree>
    <p:extLst>
      <p:ext uri="{BB962C8B-B14F-4D97-AF65-F5344CB8AC3E}">
        <p14:creationId xmlns:p14="http://schemas.microsoft.com/office/powerpoint/2010/main" val="9824002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r>
              <a:rPr lang="bg-BG"/>
              <a:t>Д. Гоцева</a:t>
            </a:r>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8ACAFF34-6BBE-4BEE-BF3C-83587EE4D366}" type="slidenum">
              <a:rPr lang="bg-BG"/>
              <a:pPr/>
              <a:t>‹#›</a:t>
            </a:fld>
            <a:endParaRPr lang="bg-BG"/>
          </a:p>
        </p:txBody>
      </p:sp>
    </p:spTree>
    <p:extLst>
      <p:ext uri="{BB962C8B-B14F-4D97-AF65-F5344CB8AC3E}">
        <p14:creationId xmlns:p14="http://schemas.microsoft.com/office/powerpoint/2010/main" val="41242916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bg-BG"/>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Text Placeholder 3"/>
          <p:cNvSpPr>
            <a:spLocks noGrp="1"/>
          </p:cNvSpPr>
          <p:nvPr>
            <p:ph type="body"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bg-BG"/>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r>
              <a:rPr lang="bg-BG"/>
              <a:t>Д. Гоцева</a:t>
            </a:r>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16F4014E-3823-4CE4-93A0-195732BDA779}" type="slidenum">
              <a:rPr lang="bg-BG"/>
              <a:pPr/>
              <a:t>‹#›</a:t>
            </a:fld>
            <a:endParaRPr lang="bg-BG"/>
          </a:p>
        </p:txBody>
      </p:sp>
    </p:spTree>
    <p:extLst>
      <p:ext uri="{BB962C8B-B14F-4D97-AF65-F5344CB8AC3E}">
        <p14:creationId xmlns:p14="http://schemas.microsoft.com/office/powerpoint/2010/main" val="2277584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24CCB9C5-C553-4237-A7A1-A2FC3975E652}" type="slidenum">
              <a:rPr lang="bg-BG" smtClean="0"/>
              <a:pPr/>
              <a:t>‹#›</a:t>
            </a:fld>
            <a:endParaRPr lang="bg-B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bg-BG"/>
          </a:p>
        </p:txBody>
      </p:sp>
      <p:sp>
        <p:nvSpPr>
          <p:cNvPr id="5" name="Footer Placeholder 4"/>
          <p:cNvSpPr>
            <a:spLocks noGrp="1"/>
          </p:cNvSpPr>
          <p:nvPr>
            <p:ph type="ftr" sz="quarter" idx="11"/>
          </p:nvPr>
        </p:nvSpPr>
        <p:spPr/>
        <p:txBody>
          <a:bodyPr/>
          <a:lstStyle/>
          <a:p>
            <a:r>
              <a:rPr lang="bg-BG" smtClean="0"/>
              <a:t>Д. Гоцева</a:t>
            </a:r>
            <a:endParaRPr lang="bg-BG"/>
          </a:p>
        </p:txBody>
      </p:sp>
      <p:sp>
        <p:nvSpPr>
          <p:cNvPr id="6" name="Slide Number Placeholder 5"/>
          <p:cNvSpPr>
            <a:spLocks noGrp="1"/>
          </p:cNvSpPr>
          <p:nvPr>
            <p:ph type="sldNum" sz="quarter" idx="12"/>
          </p:nvPr>
        </p:nvSpPr>
        <p:spPr/>
        <p:txBody>
          <a:bodyPr/>
          <a:lstStyle/>
          <a:p>
            <a:fld id="{FA877809-5733-4B50-91F4-41AC5A32A30F}" type="slidenum">
              <a:rPr lang="bg-BG" smtClean="0"/>
              <a:pPr/>
              <a:t>‹#›</a:t>
            </a:fld>
            <a:endParaRPr lang="bg-B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bg-BG"/>
          </a:p>
        </p:txBody>
      </p:sp>
      <p:sp>
        <p:nvSpPr>
          <p:cNvPr id="6" name="Footer Placeholder 5"/>
          <p:cNvSpPr>
            <a:spLocks noGrp="1"/>
          </p:cNvSpPr>
          <p:nvPr>
            <p:ph type="ftr" sz="quarter" idx="11"/>
          </p:nvPr>
        </p:nvSpPr>
        <p:spPr/>
        <p:txBody>
          <a:bodyPr/>
          <a:lstStyle/>
          <a:p>
            <a:r>
              <a:rPr lang="bg-BG" smtClean="0"/>
              <a:t>Д. Гоцева</a:t>
            </a:r>
            <a:endParaRPr lang="bg-BG"/>
          </a:p>
        </p:txBody>
      </p:sp>
      <p:sp>
        <p:nvSpPr>
          <p:cNvPr id="7" name="Slide Number Placeholder 6"/>
          <p:cNvSpPr>
            <a:spLocks noGrp="1"/>
          </p:cNvSpPr>
          <p:nvPr>
            <p:ph type="sldNum" sz="quarter" idx="12"/>
          </p:nvPr>
        </p:nvSpPr>
        <p:spPr/>
        <p:txBody>
          <a:bodyPr/>
          <a:lstStyle/>
          <a:p>
            <a:fld id="{7C9BEB8F-9E92-4A66-BE4E-F29FF2D647B9}" type="slidenum">
              <a:rPr lang="bg-BG" smtClean="0"/>
              <a:pPr/>
              <a:t>‹#›</a:t>
            </a:fld>
            <a:endParaRPr lang="bg-B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bg-BG"/>
          </a:p>
        </p:txBody>
      </p:sp>
      <p:sp>
        <p:nvSpPr>
          <p:cNvPr id="8" name="Footer Placeholder 7"/>
          <p:cNvSpPr>
            <a:spLocks noGrp="1"/>
          </p:cNvSpPr>
          <p:nvPr>
            <p:ph type="ftr" sz="quarter" idx="11"/>
          </p:nvPr>
        </p:nvSpPr>
        <p:spPr/>
        <p:txBody>
          <a:bodyPr/>
          <a:lstStyle/>
          <a:p>
            <a:r>
              <a:rPr lang="bg-BG" smtClean="0"/>
              <a:t>Д. Гоцева</a:t>
            </a:r>
            <a:endParaRPr lang="bg-BG"/>
          </a:p>
        </p:txBody>
      </p:sp>
      <p:sp>
        <p:nvSpPr>
          <p:cNvPr id="9" name="Slide Number Placeholder 8"/>
          <p:cNvSpPr>
            <a:spLocks noGrp="1"/>
          </p:cNvSpPr>
          <p:nvPr>
            <p:ph type="sldNum" sz="quarter" idx="12"/>
          </p:nvPr>
        </p:nvSpPr>
        <p:spPr/>
        <p:txBody>
          <a:bodyPr/>
          <a:lstStyle/>
          <a:p>
            <a:fld id="{94F555C5-BBFB-4246-9161-7CBF0E7A867D}" type="slidenum">
              <a:rPr lang="bg-BG" smtClean="0"/>
              <a:pPr/>
              <a:t>‹#›</a:t>
            </a:fld>
            <a:endParaRPr lang="bg-B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bg-BG"/>
          </a:p>
        </p:txBody>
      </p:sp>
      <p:sp>
        <p:nvSpPr>
          <p:cNvPr id="4" name="Footer Placeholder 3"/>
          <p:cNvSpPr>
            <a:spLocks noGrp="1"/>
          </p:cNvSpPr>
          <p:nvPr>
            <p:ph type="ftr" sz="quarter" idx="11"/>
          </p:nvPr>
        </p:nvSpPr>
        <p:spPr/>
        <p:txBody>
          <a:bodyPr/>
          <a:lstStyle/>
          <a:p>
            <a:r>
              <a:rPr lang="bg-BG" smtClean="0"/>
              <a:t>Д. Гоцева</a:t>
            </a:r>
            <a:endParaRPr lang="bg-BG"/>
          </a:p>
        </p:txBody>
      </p:sp>
      <p:sp>
        <p:nvSpPr>
          <p:cNvPr id="5" name="Slide Number Placeholder 4"/>
          <p:cNvSpPr>
            <a:spLocks noGrp="1"/>
          </p:cNvSpPr>
          <p:nvPr>
            <p:ph type="sldNum" sz="quarter" idx="12"/>
          </p:nvPr>
        </p:nvSpPr>
        <p:spPr/>
        <p:txBody>
          <a:bodyPr/>
          <a:lstStyle/>
          <a:p>
            <a:fld id="{5EF774A2-C4CA-4E27-BA14-A8563F9C5F70}" type="slidenum">
              <a:rPr lang="bg-BG" smtClean="0"/>
              <a:pPr/>
              <a:t>‹#›</a:t>
            </a:fld>
            <a:endParaRPr lang="bg-B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bg-BG"/>
          </a:p>
        </p:txBody>
      </p:sp>
      <p:sp>
        <p:nvSpPr>
          <p:cNvPr id="3" name="Footer Placeholder 2"/>
          <p:cNvSpPr>
            <a:spLocks noGrp="1"/>
          </p:cNvSpPr>
          <p:nvPr>
            <p:ph type="ftr" sz="quarter" idx="11"/>
          </p:nvPr>
        </p:nvSpPr>
        <p:spPr/>
        <p:txBody>
          <a:bodyPr/>
          <a:lstStyle/>
          <a:p>
            <a:r>
              <a:rPr lang="bg-BG" smtClean="0"/>
              <a:t>Д. Гоцева</a:t>
            </a:r>
            <a:endParaRPr lang="bg-BG"/>
          </a:p>
        </p:txBody>
      </p:sp>
      <p:sp>
        <p:nvSpPr>
          <p:cNvPr id="4" name="Slide Number Placeholder 3"/>
          <p:cNvSpPr>
            <a:spLocks noGrp="1"/>
          </p:cNvSpPr>
          <p:nvPr>
            <p:ph type="sldNum" sz="quarter" idx="12"/>
          </p:nvPr>
        </p:nvSpPr>
        <p:spPr/>
        <p:txBody>
          <a:bodyPr/>
          <a:lstStyle/>
          <a:p>
            <a:fld id="{8A59A115-48DB-4B2D-9887-6F33ADAC9AE7}" type="slidenum">
              <a:rPr lang="bg-BG" smtClean="0"/>
              <a:pPr/>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bg-BG"/>
          </a:p>
        </p:txBody>
      </p:sp>
      <p:sp>
        <p:nvSpPr>
          <p:cNvPr id="6" name="Footer Placeholder 5"/>
          <p:cNvSpPr>
            <a:spLocks noGrp="1"/>
          </p:cNvSpPr>
          <p:nvPr>
            <p:ph type="ftr" sz="quarter" idx="11"/>
          </p:nvPr>
        </p:nvSpPr>
        <p:spPr/>
        <p:txBody>
          <a:bodyPr/>
          <a:lstStyle/>
          <a:p>
            <a:r>
              <a:rPr lang="bg-BG" smtClean="0"/>
              <a:t>Д. Гоцева</a:t>
            </a:r>
            <a:endParaRPr lang="bg-BG"/>
          </a:p>
        </p:txBody>
      </p:sp>
      <p:sp>
        <p:nvSpPr>
          <p:cNvPr id="7" name="Slide Number Placeholder 6"/>
          <p:cNvSpPr>
            <a:spLocks noGrp="1"/>
          </p:cNvSpPr>
          <p:nvPr>
            <p:ph type="sldNum" sz="quarter" idx="12"/>
          </p:nvPr>
        </p:nvSpPr>
        <p:spPr/>
        <p:txBody>
          <a:bodyPr/>
          <a:lstStyle/>
          <a:p>
            <a:fld id="{E13923AF-302F-4D78-BA90-2A702777D866}" type="slidenum">
              <a:rPr lang="bg-BG" smtClean="0"/>
              <a:pPr/>
              <a:t>‹#›</a:t>
            </a:fld>
            <a:endParaRPr lang="bg-BG"/>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endParaRPr lang="bg-BG"/>
          </a:p>
        </p:txBody>
      </p:sp>
      <p:sp>
        <p:nvSpPr>
          <p:cNvPr id="9" name="Slide Number Placeholder 8"/>
          <p:cNvSpPr>
            <a:spLocks noGrp="1"/>
          </p:cNvSpPr>
          <p:nvPr>
            <p:ph type="sldNum" sz="quarter" idx="11"/>
          </p:nvPr>
        </p:nvSpPr>
        <p:spPr/>
        <p:txBody>
          <a:bodyPr/>
          <a:lstStyle/>
          <a:p>
            <a:fld id="{DB08833C-7564-4425-A890-9CF7CAA0ECE8}" type="slidenum">
              <a:rPr lang="bg-BG" smtClean="0"/>
              <a:pPr/>
              <a:t>‹#›</a:t>
            </a:fld>
            <a:endParaRPr lang="bg-BG"/>
          </a:p>
        </p:txBody>
      </p:sp>
      <p:sp>
        <p:nvSpPr>
          <p:cNvPr id="10" name="Footer Placeholder 9"/>
          <p:cNvSpPr>
            <a:spLocks noGrp="1"/>
          </p:cNvSpPr>
          <p:nvPr>
            <p:ph type="ftr" sz="quarter" idx="12"/>
          </p:nvPr>
        </p:nvSpPr>
        <p:spPr/>
        <p:txBody>
          <a:bodyPr/>
          <a:lstStyle/>
          <a:p>
            <a:r>
              <a:rPr lang="bg-BG" smtClean="0"/>
              <a:t>Д. Гоцева</a:t>
            </a:r>
            <a:endParaRPr lang="bg-B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28AC12F0-B82C-4899-8698-2E7B81CF48C2}" type="slidenum">
              <a:rPr lang="bg-BG" smtClean="0"/>
              <a:pPr/>
              <a:t>‹#›</a:t>
            </a:fld>
            <a:endParaRPr lang="bg-BG"/>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r>
              <a:rPr lang="bg-BG" smtClean="0"/>
              <a:t>Д. Гоцева</a:t>
            </a:r>
            <a:endParaRPr lang="bg-BG"/>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endParaRPr lang="bg-BG"/>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omg.org/spec/OCL/"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en.wikipedia.org/wiki/Fibonacci_sequence" TargetMode="Externa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6" name="Rectangle 4"/>
          <p:cNvSpPr>
            <a:spLocks noGrp="1" noChangeArrowheads="1"/>
          </p:cNvSpPr>
          <p:nvPr>
            <p:ph type="ctrTitle"/>
          </p:nvPr>
        </p:nvSpPr>
        <p:spPr/>
        <p:txBody>
          <a:bodyPr/>
          <a:lstStyle/>
          <a:p>
            <a:r>
              <a:rPr lang="en-US" b="1" dirty="0"/>
              <a:t>Common Mechanisms</a:t>
            </a:r>
            <a:endParaRPr lang="en-US" dirty="0"/>
          </a:p>
        </p:txBody>
      </p:sp>
      <p:sp>
        <p:nvSpPr>
          <p:cNvPr id="136197" name="Rectangle 5"/>
          <p:cNvSpPr>
            <a:spLocks noGrp="1" noChangeArrowheads="1"/>
          </p:cNvSpPr>
          <p:nvPr>
            <p:ph type="subTitle" idx="1"/>
          </p:nvPr>
        </p:nvSpPr>
        <p:spPr/>
        <p:txBody>
          <a:bodyPr/>
          <a:lstStyle/>
          <a:p>
            <a:r>
              <a:rPr lang="en-US" dirty="0" smtClean="0"/>
              <a:t>Lecture</a:t>
            </a:r>
            <a:r>
              <a:rPr lang="bg-BG" dirty="0" smtClean="0"/>
              <a:t> </a:t>
            </a:r>
            <a:r>
              <a:rPr lang="en-US" dirty="0"/>
              <a:t>No</a:t>
            </a:r>
            <a:r>
              <a:rPr lang="bg-BG" dirty="0"/>
              <a:t> 3</a:t>
            </a:r>
            <a:endParaRPr lang="en-US" dirty="0"/>
          </a:p>
        </p:txBody>
      </p:sp>
      <p:sp>
        <p:nvSpPr>
          <p:cNvPr id="6" name="Slide Number Placeholder 5"/>
          <p:cNvSpPr>
            <a:spLocks noGrp="1"/>
          </p:cNvSpPr>
          <p:nvPr>
            <p:ph type="sldNum" sz="quarter" idx="12"/>
          </p:nvPr>
        </p:nvSpPr>
        <p:spPr/>
        <p:txBody>
          <a:bodyPr/>
          <a:lstStyle/>
          <a:p>
            <a:fld id="{521F8E33-C0BB-480A-BF50-1A2AFE98A8AA}" type="slidenum">
              <a:rPr lang="bg-BG"/>
              <a:pPr/>
              <a:t>1</a:t>
            </a:fld>
            <a:endParaRPr lang="bg-BG"/>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en-US" b="1" dirty="0"/>
              <a:t>Constraints</a:t>
            </a:r>
            <a:endParaRPr lang="en-US" dirty="0"/>
          </a:p>
        </p:txBody>
      </p:sp>
      <p:sp>
        <p:nvSpPr>
          <p:cNvPr id="146436" name="Rectangle 4"/>
          <p:cNvSpPr>
            <a:spLocks noGrp="1" noChangeArrowheads="1"/>
          </p:cNvSpPr>
          <p:nvPr>
            <p:ph type="body" sz="half" idx="1"/>
          </p:nvPr>
        </p:nvSpPr>
        <p:spPr>
          <a:xfrm>
            <a:off x="468313" y="1484313"/>
            <a:ext cx="8229600" cy="2185987"/>
          </a:xfrm>
        </p:spPr>
        <p:txBody>
          <a:bodyPr/>
          <a:lstStyle/>
          <a:p>
            <a:r>
              <a:rPr lang="en-US" dirty="0"/>
              <a:t>Everything in the UML has its own semantics. Generalization implies the </a:t>
            </a:r>
            <a:r>
              <a:rPr lang="en-US" dirty="0" err="1"/>
              <a:t>Liskov</a:t>
            </a:r>
            <a:r>
              <a:rPr lang="en-US" dirty="0"/>
              <a:t> substitution principle, and multiple associations connected to one class denote distinct relationships. With constraints, you can add new semantics or change existing rules. A constraint specifies conditions that must be held true for the model to be well-formed. </a:t>
            </a:r>
            <a:endParaRPr lang="bg-BG" sz="2200" dirty="0"/>
          </a:p>
        </p:txBody>
      </p:sp>
      <p:sp>
        <p:nvSpPr>
          <p:cNvPr id="146437" name="Rectangle 5"/>
          <p:cNvSpPr>
            <a:spLocks noGrp="1" noChangeArrowheads="1"/>
          </p:cNvSpPr>
          <p:nvPr>
            <p:ph sz="half" idx="2"/>
          </p:nvPr>
        </p:nvSpPr>
        <p:spPr/>
        <p:txBody>
          <a:bodyPr/>
          <a:lstStyle/>
          <a:p>
            <a:endParaRPr lang="en-US" sz="2800"/>
          </a:p>
        </p:txBody>
      </p:sp>
      <p:sp>
        <p:nvSpPr>
          <p:cNvPr id="8" name="Slide Number Placeholder 6"/>
          <p:cNvSpPr>
            <a:spLocks noGrp="1"/>
          </p:cNvSpPr>
          <p:nvPr>
            <p:ph type="sldNum" sz="quarter" idx="12"/>
          </p:nvPr>
        </p:nvSpPr>
        <p:spPr/>
        <p:txBody>
          <a:bodyPr/>
          <a:lstStyle/>
          <a:p>
            <a:fld id="{0A8B32E2-425C-45DE-83F9-160941B926D8}" type="slidenum">
              <a:rPr lang="bg-BG"/>
              <a:pPr/>
              <a:t>10</a:t>
            </a:fld>
            <a:endParaRPr lang="bg-BG"/>
          </a:p>
        </p:txBody>
      </p:sp>
      <p:pic>
        <p:nvPicPr>
          <p:cNvPr id="14643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9139" y="3573016"/>
            <a:ext cx="4991100" cy="313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r>
              <a:rPr lang="en-US" b="1" dirty="0"/>
              <a:t>Constraints</a:t>
            </a:r>
            <a:endParaRPr lang="en-US" dirty="0"/>
          </a:p>
        </p:txBody>
      </p:sp>
      <p:sp>
        <p:nvSpPr>
          <p:cNvPr id="147459" name="Rectangle 3"/>
          <p:cNvSpPr>
            <a:spLocks noGrp="1" noChangeArrowheads="1"/>
          </p:cNvSpPr>
          <p:nvPr>
            <p:ph idx="1"/>
          </p:nvPr>
        </p:nvSpPr>
        <p:spPr/>
        <p:txBody>
          <a:bodyPr/>
          <a:lstStyle/>
          <a:p>
            <a:r>
              <a:rPr lang="en-US" sz="2800" dirty="0"/>
              <a:t>A constraint is rendered as a string enclosed by brackets and placed near the associated element. This notation is also used as an adornment to the basic notation of an element to visualize parts of an element's specification that have no graphical cue. For example, some properties of associations (order and changeability) are rendered using constraint notation.</a:t>
            </a:r>
          </a:p>
        </p:txBody>
      </p:sp>
      <p:sp>
        <p:nvSpPr>
          <p:cNvPr id="6" name="Slide Number Placeholder 5"/>
          <p:cNvSpPr>
            <a:spLocks noGrp="1"/>
          </p:cNvSpPr>
          <p:nvPr>
            <p:ph type="sldNum" sz="quarter" idx="12"/>
          </p:nvPr>
        </p:nvSpPr>
        <p:spPr/>
        <p:txBody>
          <a:bodyPr/>
          <a:lstStyle/>
          <a:p>
            <a:fld id="{38F1EA0F-973F-4228-AE01-C103141362E4}" type="slidenum">
              <a:rPr lang="bg-BG"/>
              <a:pPr/>
              <a:t>11</a:t>
            </a:fld>
            <a:endParaRPr lang="bg-BG"/>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r>
              <a:rPr lang="en-US" b="1" dirty="0"/>
              <a:t>Standard Elements</a:t>
            </a:r>
          </a:p>
        </p:txBody>
      </p:sp>
      <p:sp>
        <p:nvSpPr>
          <p:cNvPr id="148483" name="Rectangle 3"/>
          <p:cNvSpPr>
            <a:spLocks noGrp="1" noChangeArrowheads="1"/>
          </p:cNvSpPr>
          <p:nvPr>
            <p:ph idx="1"/>
          </p:nvPr>
        </p:nvSpPr>
        <p:spPr/>
        <p:txBody>
          <a:bodyPr>
            <a:normAutofit fontScale="92500" lnSpcReduction="10000"/>
          </a:bodyPr>
          <a:lstStyle/>
          <a:p>
            <a:r>
              <a:rPr lang="en-US" sz="2800" dirty="0"/>
              <a:t>The UML defines a number of standard stereotypes for classifiers, components, relationships, and other modeling elements. There is one standard stereotype, mainly of interest to tool builders, that lets you model stereotypes themselves</a:t>
            </a:r>
            <a:r>
              <a:rPr lang="en-US" sz="2800" dirty="0" smtClean="0"/>
              <a:t>.</a:t>
            </a:r>
          </a:p>
          <a:p>
            <a:pPr lvl="1"/>
            <a:r>
              <a:rPr lang="en-US" sz="2600" dirty="0" smtClean="0"/>
              <a:t>Stereotype - </a:t>
            </a:r>
            <a:r>
              <a:rPr lang="en-US" sz="2800" dirty="0"/>
              <a:t>Specifies that the classifier is a stereotype that may be applied to other </a:t>
            </a:r>
            <a:r>
              <a:rPr lang="en-US" sz="2800" dirty="0" smtClean="0"/>
              <a:t>elements</a:t>
            </a:r>
          </a:p>
          <a:p>
            <a:r>
              <a:rPr lang="en-US" sz="2800" dirty="0"/>
              <a:t>The UML also specifies one standard tagged value that applies to all modeling elements.</a:t>
            </a:r>
            <a:endParaRPr lang="en-US" sz="3000" dirty="0" smtClean="0"/>
          </a:p>
          <a:p>
            <a:pPr lvl="1"/>
            <a:r>
              <a:rPr lang="en-US" sz="2800" dirty="0"/>
              <a:t>Documentation - Specifies a comment, description, or explanation of the element to which it is attached</a:t>
            </a:r>
            <a:endParaRPr lang="en-US" sz="2600" dirty="0"/>
          </a:p>
        </p:txBody>
      </p:sp>
      <p:sp>
        <p:nvSpPr>
          <p:cNvPr id="6" name="Slide Number Placeholder 5"/>
          <p:cNvSpPr>
            <a:spLocks noGrp="1"/>
          </p:cNvSpPr>
          <p:nvPr>
            <p:ph type="sldNum" sz="quarter" idx="12"/>
          </p:nvPr>
        </p:nvSpPr>
        <p:spPr/>
        <p:txBody>
          <a:bodyPr/>
          <a:lstStyle/>
          <a:p>
            <a:fld id="{EA0F24AA-D918-47E1-97F3-8A7AA32C982E}" type="slidenum">
              <a:rPr lang="bg-BG"/>
              <a:pPr/>
              <a:t>12</a:t>
            </a:fld>
            <a:endParaRPr lang="bg-BG"/>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p:txBody>
          <a:bodyPr/>
          <a:lstStyle/>
          <a:p>
            <a:r>
              <a:rPr lang="bg-BG" sz="4000"/>
              <a:t>Object Constraint Language (OCL)</a:t>
            </a:r>
          </a:p>
        </p:txBody>
      </p:sp>
      <p:sp>
        <p:nvSpPr>
          <p:cNvPr id="179203" name="Rectangle 3"/>
          <p:cNvSpPr>
            <a:spLocks noGrp="1" noChangeArrowheads="1"/>
          </p:cNvSpPr>
          <p:nvPr>
            <p:ph idx="1"/>
          </p:nvPr>
        </p:nvSpPr>
        <p:spPr/>
        <p:txBody>
          <a:bodyPr>
            <a:normAutofit lnSpcReduction="10000"/>
          </a:bodyPr>
          <a:lstStyle/>
          <a:p>
            <a:pPr>
              <a:lnSpc>
                <a:spcPct val="90000"/>
              </a:lnSpc>
            </a:pPr>
            <a:r>
              <a:rPr lang="en-US" sz="2400" dirty="0"/>
              <a:t>The </a:t>
            </a:r>
            <a:r>
              <a:rPr lang="en-US" sz="2400" b="1" dirty="0"/>
              <a:t>Object Constraint Language</a:t>
            </a:r>
            <a:r>
              <a:rPr lang="en-US" sz="2400" dirty="0"/>
              <a:t> (</a:t>
            </a:r>
            <a:r>
              <a:rPr lang="en-US" sz="2400" b="1" dirty="0"/>
              <a:t>OCL</a:t>
            </a:r>
            <a:r>
              <a:rPr lang="en-US" sz="2400" dirty="0"/>
              <a:t>) is a declarative language for describing rules that apply to Unified Modeling Language (UML) models developed at IBM and now part of the UML standard. </a:t>
            </a:r>
            <a:endParaRPr lang="en-US" sz="2400" dirty="0" smtClean="0"/>
          </a:p>
          <a:p>
            <a:pPr>
              <a:lnSpc>
                <a:spcPct val="90000"/>
              </a:lnSpc>
            </a:pPr>
            <a:r>
              <a:rPr lang="en-US" sz="2400" dirty="0"/>
              <a:t>Initially, OCL was only a formal specification language extension to </a:t>
            </a:r>
            <a:r>
              <a:rPr lang="en-US" sz="2400" dirty="0" smtClean="0"/>
              <a:t>UML.</a:t>
            </a:r>
            <a:r>
              <a:rPr lang="en-US" sz="2400" dirty="0"/>
              <a:t> OCL may now be used with any Meta-Object Facility (MOF) Object Management Group (OMG) meta-model, including </a:t>
            </a:r>
            <a:r>
              <a:rPr lang="en-US" sz="2400" dirty="0" smtClean="0"/>
              <a:t>UML. The </a:t>
            </a:r>
            <a:r>
              <a:rPr lang="en-US" sz="2400" dirty="0"/>
              <a:t>Object Constraint Language is a precise text language that provides constraint and object query expressions on any MOF model or meta-model that cannot otherwise be expressed by diagrammatic notation. OCL is a key component of the new OMG standard recommendation for transforming models, the Queries/Views/Transformations (QVT) specification.</a:t>
            </a:r>
            <a:endParaRPr lang="bg-BG" sz="2400" dirty="0"/>
          </a:p>
        </p:txBody>
      </p:sp>
      <p:sp>
        <p:nvSpPr>
          <p:cNvPr id="6" name="Slide Number Placeholder 5"/>
          <p:cNvSpPr>
            <a:spLocks noGrp="1"/>
          </p:cNvSpPr>
          <p:nvPr>
            <p:ph type="sldNum" sz="quarter" idx="12"/>
          </p:nvPr>
        </p:nvSpPr>
        <p:spPr/>
        <p:txBody>
          <a:bodyPr/>
          <a:lstStyle/>
          <a:p>
            <a:fld id="{72DBEAE7-007B-4FF6-9159-66F76305C456}" type="slidenum">
              <a:rPr lang="bg-BG"/>
              <a:pPr/>
              <a:t>13</a:t>
            </a:fld>
            <a:endParaRPr lang="bg-BG"/>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p:txBody>
          <a:bodyPr/>
          <a:lstStyle/>
          <a:p>
            <a:r>
              <a:rPr lang="en-US" dirty="0" smtClean="0"/>
              <a:t>OCL Expressions</a:t>
            </a:r>
            <a:endParaRPr lang="bg-BG" dirty="0"/>
          </a:p>
        </p:txBody>
      </p:sp>
      <p:sp>
        <p:nvSpPr>
          <p:cNvPr id="180227" name="Rectangle 3"/>
          <p:cNvSpPr>
            <a:spLocks noGrp="1" noChangeArrowheads="1"/>
          </p:cNvSpPr>
          <p:nvPr>
            <p:ph idx="1"/>
          </p:nvPr>
        </p:nvSpPr>
        <p:spPr/>
        <p:txBody>
          <a:bodyPr>
            <a:normAutofit fontScale="77500" lnSpcReduction="20000"/>
          </a:bodyPr>
          <a:lstStyle/>
          <a:p>
            <a:pPr>
              <a:lnSpc>
                <a:spcPct val="80000"/>
              </a:lnSpc>
            </a:pPr>
            <a:r>
              <a:rPr lang="en-US" sz="2800" dirty="0"/>
              <a:t>In principle, everywhere in the UML specification where the term </a:t>
            </a:r>
            <a:r>
              <a:rPr lang="en-US" sz="2800" i="1" dirty="0"/>
              <a:t>expression </a:t>
            </a:r>
            <a:r>
              <a:rPr lang="en-US" sz="2800" dirty="0"/>
              <a:t>is used, an OCL expression can be used. In UML 1.4 OCL expressions could be used (e.g., for invariants, preconditions, and </a:t>
            </a:r>
            <a:r>
              <a:rPr lang="en-US" sz="2800" dirty="0" err="1"/>
              <a:t>postconditions</a:t>
            </a:r>
            <a:r>
              <a:rPr lang="en-US" sz="2800" dirty="0"/>
              <a:t>), but other placements are possible too. The meaning of the value, which results from the evaluation of the OCL expression, depends on its placement within the UML model. </a:t>
            </a:r>
            <a:endParaRPr lang="en-US" sz="2800" dirty="0" smtClean="0"/>
          </a:p>
          <a:p>
            <a:pPr>
              <a:lnSpc>
                <a:spcPct val="80000"/>
              </a:lnSpc>
            </a:pPr>
            <a:r>
              <a:rPr lang="en-US" sz="2800" dirty="0"/>
              <a:t>For every occurrence of an OCL expression three things need to be separated: the placement, the contextual classifier, and the self instance of an OCL expression. </a:t>
            </a:r>
            <a:endParaRPr lang="en-US" sz="2800" dirty="0" smtClean="0"/>
          </a:p>
          <a:p>
            <a:pPr lvl="1">
              <a:lnSpc>
                <a:spcPct val="80000"/>
              </a:lnSpc>
            </a:pPr>
            <a:r>
              <a:rPr lang="en-US" sz="2600" dirty="0" smtClean="0"/>
              <a:t>The </a:t>
            </a:r>
            <a:r>
              <a:rPr lang="en-US" sz="2600" i="1" dirty="0"/>
              <a:t>placement </a:t>
            </a:r>
            <a:r>
              <a:rPr lang="en-US" sz="2600" dirty="0"/>
              <a:t>is the position where the OCL expression is used in the UML model (e.g., as invariant connected to class Person). </a:t>
            </a:r>
            <a:endParaRPr lang="en-US" sz="2600" dirty="0" smtClean="0"/>
          </a:p>
          <a:p>
            <a:pPr lvl="1">
              <a:lnSpc>
                <a:spcPct val="80000"/>
              </a:lnSpc>
            </a:pPr>
            <a:r>
              <a:rPr lang="en-US" sz="2600" dirty="0" smtClean="0"/>
              <a:t>The </a:t>
            </a:r>
            <a:r>
              <a:rPr lang="en-US" sz="2600" i="1" dirty="0"/>
              <a:t>contextual classifier </a:t>
            </a:r>
            <a:r>
              <a:rPr lang="en-US" sz="2600" dirty="0"/>
              <a:t>defines the namespace in which the expression is evaluated. For example, the contextual classifier of a precondition is the classifier that is the owner of the operation for which the precondition is defined. Visible within the precondition are all model elements that are visible in the contextual classifier. </a:t>
            </a:r>
            <a:endParaRPr lang="en-US" sz="2600" dirty="0" smtClean="0"/>
          </a:p>
          <a:p>
            <a:pPr lvl="1">
              <a:lnSpc>
                <a:spcPct val="80000"/>
              </a:lnSpc>
            </a:pPr>
            <a:r>
              <a:rPr lang="en-US" sz="2600" dirty="0" smtClean="0"/>
              <a:t>The </a:t>
            </a:r>
            <a:r>
              <a:rPr lang="en-US" sz="2600" i="1" dirty="0"/>
              <a:t>self instance </a:t>
            </a:r>
            <a:r>
              <a:rPr lang="en-US" sz="2600" dirty="0"/>
              <a:t>is the reference to the object that evaluates the expression. It is always an instance of the contextual classifier. Note that evaluation of an OCL expression may result in a different value for every instance of the contextual classifier. </a:t>
            </a:r>
            <a:endParaRPr lang="en-US" sz="2600" dirty="0" smtClean="0"/>
          </a:p>
        </p:txBody>
      </p:sp>
      <p:sp>
        <p:nvSpPr>
          <p:cNvPr id="6" name="Slide Number Placeholder 5"/>
          <p:cNvSpPr>
            <a:spLocks noGrp="1"/>
          </p:cNvSpPr>
          <p:nvPr>
            <p:ph type="sldNum" sz="quarter" idx="12"/>
          </p:nvPr>
        </p:nvSpPr>
        <p:spPr/>
        <p:txBody>
          <a:bodyPr/>
          <a:lstStyle/>
          <a:p>
            <a:fld id="{8D74EA5F-4C89-403B-8259-9053F5B68E0B}" type="slidenum">
              <a:rPr lang="bg-BG"/>
              <a:pPr/>
              <a:t>14</a:t>
            </a:fld>
            <a:endParaRPr lang="bg-BG"/>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r>
              <a:rPr lang="en-US" dirty="0" err="1" smtClean="0"/>
              <a:t>Inavariants</a:t>
            </a:r>
            <a:endParaRPr lang="bg-BG" dirty="0"/>
          </a:p>
        </p:txBody>
      </p:sp>
      <p:sp>
        <p:nvSpPr>
          <p:cNvPr id="181251" name="Rectangle 3"/>
          <p:cNvSpPr>
            <a:spLocks noGrp="1" noChangeArrowheads="1"/>
          </p:cNvSpPr>
          <p:nvPr>
            <p:ph idx="1"/>
          </p:nvPr>
        </p:nvSpPr>
        <p:spPr/>
        <p:txBody>
          <a:bodyPr>
            <a:normAutofit fontScale="92500"/>
          </a:bodyPr>
          <a:lstStyle/>
          <a:p>
            <a:pPr>
              <a:lnSpc>
                <a:spcPct val="90000"/>
              </a:lnSpc>
            </a:pPr>
            <a:r>
              <a:rPr lang="en-US" sz="2400" dirty="0"/>
              <a:t>The OCL expression can be part of an Invariant which is a Constraint stereotyped as an «invariant». When the invariant is associated with a Classifier, the latter is referred to as a “type” in this clause. An OCL expression is an invariant of the type and must be true for all instances of that type at any time. (Note that all OCL expressions that express invariants are of the type Boolean.) </a:t>
            </a:r>
            <a:endParaRPr lang="en-US" sz="2400" dirty="0" smtClean="0"/>
          </a:p>
          <a:p>
            <a:pPr lvl="1">
              <a:lnSpc>
                <a:spcPct val="90000"/>
              </a:lnSpc>
            </a:pPr>
            <a:r>
              <a:rPr lang="en-US" dirty="0" err="1"/>
              <a:t>self.numberOfEmployees</a:t>
            </a:r>
            <a:r>
              <a:rPr lang="en-US" dirty="0"/>
              <a:t> &gt; 50 </a:t>
            </a:r>
            <a:endParaRPr lang="en-US" dirty="0" smtClean="0"/>
          </a:p>
          <a:p>
            <a:pPr>
              <a:lnSpc>
                <a:spcPct val="90000"/>
              </a:lnSpc>
            </a:pPr>
            <a:r>
              <a:rPr lang="en-US" sz="2400" dirty="0"/>
              <a:t>The type of the contextual instance of an OCL expression, which is part of an invariant, is written with the </a:t>
            </a:r>
            <a:r>
              <a:rPr lang="en-US" sz="2400" i="1" dirty="0"/>
              <a:t>context </a:t>
            </a:r>
            <a:r>
              <a:rPr lang="en-US" sz="2400" dirty="0"/>
              <a:t>keyword, followed by the name of the type as follows. The label </a:t>
            </a:r>
            <a:r>
              <a:rPr lang="en-US" sz="2400" i="1" dirty="0" err="1"/>
              <a:t>inv</a:t>
            </a:r>
            <a:r>
              <a:rPr lang="en-US" sz="2400" i="1" dirty="0"/>
              <a:t>: </a:t>
            </a:r>
            <a:r>
              <a:rPr lang="en-US" sz="2400" dirty="0"/>
              <a:t>declares the constraint to be an «invariant» constraint. </a:t>
            </a:r>
            <a:endParaRPr lang="en-US" sz="2400" dirty="0" smtClean="0"/>
          </a:p>
          <a:p>
            <a:pPr lvl="1">
              <a:lnSpc>
                <a:spcPct val="90000"/>
              </a:lnSpc>
            </a:pPr>
            <a:r>
              <a:rPr lang="en-US" b="1" dirty="0"/>
              <a:t>context </a:t>
            </a:r>
            <a:r>
              <a:rPr lang="en-US" dirty="0"/>
              <a:t>Company </a:t>
            </a:r>
            <a:r>
              <a:rPr lang="en-US" b="1" dirty="0" err="1"/>
              <a:t>inv</a:t>
            </a:r>
            <a:r>
              <a:rPr lang="en-US" dirty="0"/>
              <a:t>: </a:t>
            </a:r>
            <a:r>
              <a:rPr lang="en-US" dirty="0" err="1"/>
              <a:t>self.numberOfEmployees</a:t>
            </a:r>
            <a:r>
              <a:rPr lang="en-US" dirty="0"/>
              <a:t> &gt; 50 </a:t>
            </a:r>
            <a:endParaRPr lang="en-US" dirty="0" smtClean="0"/>
          </a:p>
          <a:p>
            <a:pPr lvl="1">
              <a:lnSpc>
                <a:spcPct val="90000"/>
              </a:lnSpc>
            </a:pPr>
            <a:r>
              <a:rPr lang="en-US" b="1" dirty="0"/>
              <a:t>context </a:t>
            </a:r>
            <a:r>
              <a:rPr lang="en-US" dirty="0"/>
              <a:t>c : Company </a:t>
            </a:r>
            <a:r>
              <a:rPr lang="en-US" b="1" dirty="0" err="1"/>
              <a:t>inv</a:t>
            </a:r>
            <a:r>
              <a:rPr lang="en-US" dirty="0"/>
              <a:t>: </a:t>
            </a:r>
            <a:r>
              <a:rPr lang="en-US" dirty="0" err="1"/>
              <a:t>c.numberOfEmployees</a:t>
            </a:r>
            <a:r>
              <a:rPr lang="en-US" dirty="0"/>
              <a:t> &gt; 50 </a:t>
            </a:r>
            <a:endParaRPr lang="en-US" dirty="0" smtClean="0"/>
          </a:p>
        </p:txBody>
      </p:sp>
      <p:sp>
        <p:nvSpPr>
          <p:cNvPr id="6" name="Slide Number Placeholder 5"/>
          <p:cNvSpPr>
            <a:spLocks noGrp="1"/>
          </p:cNvSpPr>
          <p:nvPr>
            <p:ph type="sldNum" sz="quarter" idx="12"/>
          </p:nvPr>
        </p:nvSpPr>
        <p:spPr/>
        <p:txBody>
          <a:bodyPr/>
          <a:lstStyle/>
          <a:p>
            <a:fld id="{FBE3B395-7A4F-4902-A1B1-B3989927708A}" type="slidenum">
              <a:rPr lang="bg-BG"/>
              <a:pPr/>
              <a:t>15</a:t>
            </a:fld>
            <a:endParaRPr lang="bg-BG"/>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r>
              <a:rPr lang="en-US" dirty="0" smtClean="0"/>
              <a:t>Pre- and </a:t>
            </a:r>
            <a:r>
              <a:rPr lang="en-US" dirty="0" err="1" smtClean="0"/>
              <a:t>Postcondisions</a:t>
            </a:r>
            <a:endParaRPr lang="bg-BG" dirty="0"/>
          </a:p>
        </p:txBody>
      </p:sp>
      <p:sp>
        <p:nvSpPr>
          <p:cNvPr id="181251" name="Rectangle 3"/>
          <p:cNvSpPr>
            <a:spLocks noGrp="1" noChangeArrowheads="1"/>
          </p:cNvSpPr>
          <p:nvPr>
            <p:ph idx="1"/>
          </p:nvPr>
        </p:nvSpPr>
        <p:spPr/>
        <p:txBody>
          <a:bodyPr>
            <a:normAutofit/>
          </a:bodyPr>
          <a:lstStyle/>
          <a:p>
            <a:pPr>
              <a:lnSpc>
                <a:spcPct val="90000"/>
              </a:lnSpc>
            </a:pPr>
            <a:r>
              <a:rPr lang="en-US" dirty="0"/>
              <a:t>The OCL expression can be part of a Precondition or </a:t>
            </a:r>
            <a:r>
              <a:rPr lang="en-US" dirty="0" err="1"/>
              <a:t>Postcondition</a:t>
            </a:r>
            <a:r>
              <a:rPr lang="en-US" dirty="0"/>
              <a:t>, corresponding to «precondition» and «</a:t>
            </a:r>
            <a:r>
              <a:rPr lang="en-US" dirty="0" err="1"/>
              <a:t>postcondition</a:t>
            </a:r>
            <a:r>
              <a:rPr lang="en-US" dirty="0"/>
              <a:t>» stereotypes of Constraint associated with an Operation or other behavioral feature. The contextual instance </a:t>
            </a:r>
            <a:r>
              <a:rPr lang="en-US" i="1" dirty="0"/>
              <a:t>self </a:t>
            </a:r>
            <a:r>
              <a:rPr lang="en-US" dirty="0"/>
              <a:t>then is an instance of the type that owns the operation or method as a feature. The context declaration in OCL uses the </a:t>
            </a:r>
            <a:r>
              <a:rPr lang="en-US" i="1" dirty="0"/>
              <a:t>context </a:t>
            </a:r>
            <a:r>
              <a:rPr lang="en-US" dirty="0"/>
              <a:t>keyword, followed by the type and operation declaration. The stereotype of constraint is shown by putting the labels ‘pre:’ and ‘post:’ before the actual Preconditions and </a:t>
            </a:r>
            <a:r>
              <a:rPr lang="en-US" dirty="0" err="1"/>
              <a:t>Postconditions</a:t>
            </a:r>
            <a:r>
              <a:rPr lang="en-US" dirty="0"/>
              <a:t>. </a:t>
            </a:r>
            <a:endParaRPr lang="en-US" dirty="0" smtClean="0"/>
          </a:p>
          <a:p>
            <a:pPr lvl="1">
              <a:lnSpc>
                <a:spcPct val="90000"/>
              </a:lnSpc>
            </a:pPr>
            <a:r>
              <a:rPr lang="en-US" b="1" dirty="0"/>
              <a:t>context </a:t>
            </a:r>
            <a:r>
              <a:rPr lang="en-US" dirty="0" err="1"/>
              <a:t>Typename</a:t>
            </a:r>
            <a:r>
              <a:rPr lang="en-US" dirty="0"/>
              <a:t>::</a:t>
            </a:r>
            <a:r>
              <a:rPr lang="en-US" dirty="0" err="1"/>
              <a:t>operationName</a:t>
            </a:r>
            <a:r>
              <a:rPr lang="en-US" dirty="0"/>
              <a:t>(param1 : Type1, ... ): </a:t>
            </a:r>
            <a:r>
              <a:rPr lang="en-US" dirty="0" err="1"/>
              <a:t>ReturnType</a:t>
            </a:r>
            <a:r>
              <a:rPr lang="en-US" dirty="0"/>
              <a:t> </a:t>
            </a:r>
            <a:r>
              <a:rPr lang="en-US" dirty="0" smtClean="0"/>
              <a:t/>
            </a:r>
            <a:br>
              <a:rPr lang="en-US" dirty="0" smtClean="0"/>
            </a:br>
            <a:r>
              <a:rPr lang="en-US" b="1" dirty="0" smtClean="0"/>
              <a:t>pre </a:t>
            </a:r>
            <a:r>
              <a:rPr lang="en-US" dirty="0"/>
              <a:t>: param1 &gt; ... </a:t>
            </a:r>
            <a:r>
              <a:rPr lang="en-US" dirty="0" smtClean="0"/>
              <a:t/>
            </a:r>
            <a:br>
              <a:rPr lang="en-US" dirty="0" smtClean="0"/>
            </a:br>
            <a:r>
              <a:rPr lang="en-US" b="1" dirty="0" smtClean="0"/>
              <a:t>post</a:t>
            </a:r>
            <a:r>
              <a:rPr lang="en-US" dirty="0"/>
              <a:t>: result = ... </a:t>
            </a:r>
            <a:endParaRPr lang="en-US" dirty="0" smtClean="0"/>
          </a:p>
        </p:txBody>
      </p:sp>
      <p:sp>
        <p:nvSpPr>
          <p:cNvPr id="6" name="Slide Number Placeholder 5"/>
          <p:cNvSpPr>
            <a:spLocks noGrp="1"/>
          </p:cNvSpPr>
          <p:nvPr>
            <p:ph type="sldNum" sz="quarter" idx="12"/>
          </p:nvPr>
        </p:nvSpPr>
        <p:spPr/>
        <p:txBody>
          <a:bodyPr/>
          <a:lstStyle/>
          <a:p>
            <a:fld id="{FBE3B395-7A4F-4902-A1B1-B3989927708A}" type="slidenum">
              <a:rPr lang="bg-BG"/>
              <a:pPr/>
              <a:t>16</a:t>
            </a:fld>
            <a:endParaRPr lang="bg-BG"/>
          </a:p>
        </p:txBody>
      </p:sp>
    </p:spTree>
    <p:extLst>
      <p:ext uri="{BB962C8B-B14F-4D97-AF65-F5344CB8AC3E}">
        <p14:creationId xmlns:p14="http://schemas.microsoft.com/office/powerpoint/2010/main" val="37027967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Package Context</a:t>
            </a:r>
            <a:endParaRPr lang="bg-BG" dirty="0"/>
          </a:p>
        </p:txBody>
      </p:sp>
      <p:sp>
        <p:nvSpPr>
          <p:cNvPr id="3" name="Content Placeholder 2"/>
          <p:cNvSpPr>
            <a:spLocks noGrp="1"/>
          </p:cNvSpPr>
          <p:nvPr>
            <p:ph idx="1"/>
          </p:nvPr>
        </p:nvSpPr>
        <p:spPr/>
        <p:txBody>
          <a:bodyPr>
            <a:normAutofit fontScale="92500" lnSpcReduction="10000"/>
          </a:bodyPr>
          <a:lstStyle/>
          <a:p>
            <a:r>
              <a:rPr lang="en-US" dirty="0"/>
              <a:t>The above context declaration is precise enough when the package in which the Classifier belongs is clear from the environment. To specify explicitly in which package invariant, pre or </a:t>
            </a:r>
            <a:r>
              <a:rPr lang="en-US" dirty="0" err="1"/>
              <a:t>postcondition</a:t>
            </a:r>
            <a:r>
              <a:rPr lang="en-US" dirty="0"/>
              <a:t> Constraints belong, these constraints can be enclosed between 'package' and '</a:t>
            </a:r>
            <a:r>
              <a:rPr lang="en-US" dirty="0" err="1"/>
              <a:t>endpackage</a:t>
            </a:r>
            <a:r>
              <a:rPr lang="en-US" dirty="0"/>
              <a:t>' statements. The package statements have the syntax: </a:t>
            </a:r>
            <a:endParaRPr lang="en-US" dirty="0" smtClean="0"/>
          </a:p>
          <a:p>
            <a:pPr lvl="1"/>
            <a:r>
              <a:rPr lang="en-US" b="1" dirty="0" smtClean="0"/>
              <a:t>package </a:t>
            </a:r>
            <a:r>
              <a:rPr lang="en-US" dirty="0"/>
              <a:t>Package::</a:t>
            </a:r>
            <a:r>
              <a:rPr lang="en-US" dirty="0" err="1"/>
              <a:t>SubPackage</a:t>
            </a:r>
            <a:r>
              <a:rPr lang="en-US" dirty="0"/>
              <a:t> </a:t>
            </a:r>
            <a:r>
              <a:rPr lang="en-US" dirty="0" smtClean="0"/>
              <a:t/>
            </a:r>
            <a:br>
              <a:rPr lang="en-US" dirty="0" smtClean="0"/>
            </a:br>
            <a:r>
              <a:rPr lang="en-US" b="1" dirty="0" smtClean="0"/>
              <a:t>context </a:t>
            </a:r>
            <a:r>
              <a:rPr lang="en-US" dirty="0"/>
              <a:t>X </a:t>
            </a:r>
            <a:r>
              <a:rPr lang="en-US" b="1" dirty="0" err="1"/>
              <a:t>inv</a:t>
            </a:r>
            <a:r>
              <a:rPr lang="en-US" dirty="0"/>
              <a:t>: </a:t>
            </a:r>
            <a:r>
              <a:rPr lang="en-US" dirty="0" smtClean="0"/>
              <a:t/>
            </a:r>
            <a:br>
              <a:rPr lang="en-US" dirty="0" smtClean="0"/>
            </a:br>
            <a:r>
              <a:rPr lang="en-US" dirty="0" smtClean="0"/>
              <a:t>... </a:t>
            </a:r>
            <a:r>
              <a:rPr lang="en-US" dirty="0"/>
              <a:t>some invariant ... </a:t>
            </a:r>
            <a:r>
              <a:rPr lang="en-US" dirty="0" smtClean="0"/>
              <a:t/>
            </a:r>
            <a:br>
              <a:rPr lang="en-US" dirty="0" smtClean="0"/>
            </a:br>
            <a:r>
              <a:rPr lang="en-US" b="1" dirty="0" smtClean="0"/>
              <a:t>context </a:t>
            </a:r>
            <a:r>
              <a:rPr lang="en-US" dirty="0"/>
              <a:t>X::operationName(..) </a:t>
            </a:r>
            <a:r>
              <a:rPr lang="en-US" dirty="0" smtClean="0"/>
              <a:t/>
            </a:r>
            <a:br>
              <a:rPr lang="en-US" dirty="0" smtClean="0"/>
            </a:br>
            <a:r>
              <a:rPr lang="en-US" b="1" dirty="0" smtClean="0"/>
              <a:t>pre</a:t>
            </a:r>
            <a:r>
              <a:rPr lang="en-US" dirty="0"/>
              <a:t>: </a:t>
            </a:r>
            <a:r>
              <a:rPr lang="en-US" dirty="0" smtClean="0"/>
              <a:t>... </a:t>
            </a:r>
            <a:r>
              <a:rPr lang="en-US" dirty="0"/>
              <a:t>some precondition ... </a:t>
            </a:r>
            <a:r>
              <a:rPr lang="en-US" dirty="0" smtClean="0"/>
              <a:t/>
            </a:r>
            <a:br>
              <a:rPr lang="en-US" dirty="0" smtClean="0"/>
            </a:br>
            <a:r>
              <a:rPr lang="en-US" dirty="0" err="1" smtClean="0"/>
              <a:t>endpackage</a:t>
            </a:r>
            <a:r>
              <a:rPr lang="en-US" dirty="0" smtClean="0"/>
              <a:t> </a:t>
            </a:r>
          </a:p>
          <a:p>
            <a:r>
              <a:rPr lang="en-US" dirty="0" smtClean="0"/>
              <a:t>An </a:t>
            </a:r>
            <a:r>
              <a:rPr lang="en-US" dirty="0"/>
              <a:t>OCL file (or stream) may contain any number package statements, thus allowing all invariant, preconditions, and </a:t>
            </a:r>
            <a:r>
              <a:rPr lang="en-US" dirty="0" err="1"/>
              <a:t>postconditions</a:t>
            </a:r>
            <a:r>
              <a:rPr lang="en-US" dirty="0"/>
              <a:t> to be written and stored in one file. This file may co-exist with a UML model as a separate entity. </a:t>
            </a:r>
            <a:endParaRPr lang="bg-BG" dirty="0"/>
          </a:p>
        </p:txBody>
      </p:sp>
      <p:sp>
        <p:nvSpPr>
          <p:cNvPr id="4" name="Slide Number Placeholder 3"/>
          <p:cNvSpPr>
            <a:spLocks noGrp="1"/>
          </p:cNvSpPr>
          <p:nvPr>
            <p:ph type="sldNum" sz="quarter" idx="12"/>
          </p:nvPr>
        </p:nvSpPr>
        <p:spPr/>
        <p:txBody>
          <a:bodyPr/>
          <a:lstStyle/>
          <a:p>
            <a:fld id="{24CCB9C5-C553-4237-A7A1-A2FC3975E652}" type="slidenum">
              <a:rPr lang="bg-BG" smtClean="0"/>
              <a:pPr/>
              <a:t>17</a:t>
            </a:fld>
            <a:endParaRPr lang="bg-BG"/>
          </a:p>
        </p:txBody>
      </p:sp>
    </p:spTree>
    <p:extLst>
      <p:ext uri="{BB962C8B-B14F-4D97-AF65-F5344CB8AC3E}">
        <p14:creationId xmlns:p14="http://schemas.microsoft.com/office/powerpoint/2010/main" val="42317252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 Body Expression</a:t>
            </a:r>
            <a:endParaRPr lang="bg-BG" dirty="0"/>
          </a:p>
        </p:txBody>
      </p:sp>
      <p:sp>
        <p:nvSpPr>
          <p:cNvPr id="3" name="Content Placeholder 2"/>
          <p:cNvSpPr>
            <a:spLocks noGrp="1"/>
          </p:cNvSpPr>
          <p:nvPr>
            <p:ph idx="1"/>
          </p:nvPr>
        </p:nvSpPr>
        <p:spPr/>
        <p:txBody>
          <a:bodyPr/>
          <a:lstStyle/>
          <a:p>
            <a:r>
              <a:rPr lang="en-US" dirty="0"/>
              <a:t>An OCL expression may be used to indicate the result of a query operation. This can be done using the following syntax: </a:t>
            </a:r>
          </a:p>
          <a:p>
            <a:pPr lvl="1"/>
            <a:r>
              <a:rPr lang="en-US" b="1" dirty="0" smtClean="0"/>
              <a:t>context </a:t>
            </a:r>
            <a:r>
              <a:rPr lang="en-US" dirty="0" err="1"/>
              <a:t>Typename</a:t>
            </a:r>
            <a:r>
              <a:rPr lang="en-US" dirty="0"/>
              <a:t>::</a:t>
            </a:r>
            <a:r>
              <a:rPr lang="en-US" dirty="0" err="1"/>
              <a:t>operationName</a:t>
            </a:r>
            <a:r>
              <a:rPr lang="en-US" dirty="0"/>
              <a:t>(param1 : Type1, ... ): </a:t>
            </a:r>
            <a:r>
              <a:rPr lang="en-US" dirty="0" err="1"/>
              <a:t>ReturnType</a:t>
            </a:r>
            <a:r>
              <a:rPr lang="en-US" dirty="0"/>
              <a:t> </a:t>
            </a:r>
            <a:r>
              <a:rPr lang="en-US" dirty="0" smtClean="0"/>
              <a:t/>
            </a:r>
            <a:br>
              <a:rPr lang="en-US" dirty="0" smtClean="0"/>
            </a:br>
            <a:r>
              <a:rPr lang="en-US" b="1" dirty="0" smtClean="0"/>
              <a:t>body</a:t>
            </a:r>
            <a:r>
              <a:rPr lang="en-US" dirty="0"/>
              <a:t>: -- some expression </a:t>
            </a:r>
            <a:endParaRPr lang="en-US" dirty="0" smtClean="0"/>
          </a:p>
          <a:p>
            <a:r>
              <a:rPr lang="en-US" dirty="0" smtClean="0"/>
              <a:t>The </a:t>
            </a:r>
            <a:r>
              <a:rPr lang="en-US" dirty="0"/>
              <a:t>expression must conform to the result type of the operation. Like in the pre- and </a:t>
            </a:r>
            <a:r>
              <a:rPr lang="en-US" dirty="0" err="1"/>
              <a:t>postconditions</a:t>
            </a:r>
            <a:r>
              <a:rPr lang="en-US" dirty="0"/>
              <a:t>, the parameters may be used in the expression. Pre-, and </a:t>
            </a:r>
            <a:r>
              <a:rPr lang="en-US" dirty="0" err="1"/>
              <a:t>postconditions</a:t>
            </a:r>
            <a:r>
              <a:rPr lang="en-US" dirty="0"/>
              <a:t>, and body expressions may be mixed together after one operation context. For example: </a:t>
            </a:r>
            <a:endParaRPr lang="en-US" dirty="0" smtClean="0"/>
          </a:p>
          <a:p>
            <a:pPr lvl="1"/>
            <a:r>
              <a:rPr lang="en-US" b="1" dirty="0" smtClean="0"/>
              <a:t>context </a:t>
            </a:r>
            <a:r>
              <a:rPr lang="en-US" dirty="0"/>
              <a:t>Person::</a:t>
            </a:r>
            <a:r>
              <a:rPr lang="en-US" dirty="0" err="1"/>
              <a:t>getCurrentSpouse</a:t>
            </a:r>
            <a:r>
              <a:rPr lang="en-US" dirty="0"/>
              <a:t>() : Person </a:t>
            </a:r>
            <a:r>
              <a:rPr lang="en-US" dirty="0" smtClean="0"/>
              <a:t/>
            </a:r>
            <a:br>
              <a:rPr lang="en-US" dirty="0" smtClean="0"/>
            </a:br>
            <a:r>
              <a:rPr lang="en-US" b="1" dirty="0" smtClean="0"/>
              <a:t>pre</a:t>
            </a:r>
            <a:r>
              <a:rPr lang="en-US" dirty="0"/>
              <a:t>: </a:t>
            </a:r>
            <a:r>
              <a:rPr lang="en-US" dirty="0" err="1"/>
              <a:t>self.isMarried</a:t>
            </a:r>
            <a:r>
              <a:rPr lang="en-US" dirty="0"/>
              <a:t> = true </a:t>
            </a:r>
            <a:r>
              <a:rPr lang="en-US" dirty="0" smtClean="0"/>
              <a:t/>
            </a:r>
            <a:br>
              <a:rPr lang="en-US" dirty="0" smtClean="0"/>
            </a:br>
            <a:r>
              <a:rPr lang="en-US" b="1" dirty="0" smtClean="0"/>
              <a:t>body</a:t>
            </a:r>
            <a:r>
              <a:rPr lang="en-US" dirty="0"/>
              <a:t>: </a:t>
            </a:r>
            <a:r>
              <a:rPr lang="en-US" dirty="0" err="1"/>
              <a:t>self.mariages</a:t>
            </a:r>
            <a:r>
              <a:rPr lang="en-US" dirty="0"/>
              <a:t>-&gt;select( m | </a:t>
            </a:r>
            <a:r>
              <a:rPr lang="en-US" dirty="0" err="1"/>
              <a:t>m.ended</a:t>
            </a:r>
            <a:r>
              <a:rPr lang="en-US" dirty="0"/>
              <a:t> = false ).spouse </a:t>
            </a:r>
            <a:endParaRPr lang="bg-BG" dirty="0"/>
          </a:p>
        </p:txBody>
      </p:sp>
      <p:sp>
        <p:nvSpPr>
          <p:cNvPr id="4" name="Slide Number Placeholder 3"/>
          <p:cNvSpPr>
            <a:spLocks noGrp="1"/>
          </p:cNvSpPr>
          <p:nvPr>
            <p:ph type="sldNum" sz="quarter" idx="12"/>
          </p:nvPr>
        </p:nvSpPr>
        <p:spPr/>
        <p:txBody>
          <a:bodyPr/>
          <a:lstStyle/>
          <a:p>
            <a:fld id="{24CCB9C5-C553-4237-A7A1-A2FC3975E652}" type="slidenum">
              <a:rPr lang="bg-BG" smtClean="0"/>
              <a:pPr/>
              <a:t>18</a:t>
            </a:fld>
            <a:endParaRPr lang="bg-BG"/>
          </a:p>
        </p:txBody>
      </p:sp>
    </p:spTree>
    <p:extLst>
      <p:ext uri="{BB962C8B-B14F-4D97-AF65-F5344CB8AC3E}">
        <p14:creationId xmlns:p14="http://schemas.microsoft.com/office/powerpoint/2010/main" val="21855087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Initial and Derived Values</a:t>
            </a:r>
            <a:endParaRPr lang="bg-BG" dirty="0"/>
          </a:p>
        </p:txBody>
      </p:sp>
      <p:sp>
        <p:nvSpPr>
          <p:cNvPr id="3" name="Content Placeholder 2"/>
          <p:cNvSpPr>
            <a:spLocks noGrp="1"/>
          </p:cNvSpPr>
          <p:nvPr>
            <p:ph idx="1"/>
          </p:nvPr>
        </p:nvSpPr>
        <p:spPr/>
        <p:txBody>
          <a:bodyPr>
            <a:normAutofit fontScale="92500" lnSpcReduction="20000"/>
          </a:bodyPr>
          <a:lstStyle/>
          <a:p>
            <a:r>
              <a:rPr lang="en-US" dirty="0"/>
              <a:t>An OCL expression may be used to indicate the initial or derived value of an attribute or association end. This can be done using the following syntax: </a:t>
            </a:r>
            <a:endParaRPr lang="en-US" dirty="0" smtClean="0"/>
          </a:p>
          <a:p>
            <a:pPr lvl="1"/>
            <a:r>
              <a:rPr lang="en-US" b="1" dirty="0" smtClean="0"/>
              <a:t>context </a:t>
            </a:r>
            <a:r>
              <a:rPr lang="en-US" dirty="0" err="1"/>
              <a:t>Typename</a:t>
            </a:r>
            <a:r>
              <a:rPr lang="en-US" dirty="0"/>
              <a:t>::</a:t>
            </a:r>
            <a:r>
              <a:rPr lang="en-US" dirty="0" err="1"/>
              <a:t>attributeName</a:t>
            </a:r>
            <a:r>
              <a:rPr lang="en-US" dirty="0"/>
              <a:t>: </a:t>
            </a:r>
            <a:r>
              <a:rPr lang="en-US" dirty="0" smtClean="0"/>
              <a:t>Type </a:t>
            </a:r>
            <a:br>
              <a:rPr lang="en-US" dirty="0" smtClean="0"/>
            </a:br>
            <a:r>
              <a:rPr lang="en-US" b="1" dirty="0" err="1" smtClean="0"/>
              <a:t>init</a:t>
            </a:r>
            <a:r>
              <a:rPr lang="en-US" dirty="0"/>
              <a:t>: -- some expression representing the initial value </a:t>
            </a:r>
            <a:r>
              <a:rPr lang="en-US" dirty="0" smtClean="0"/>
              <a:t/>
            </a:r>
            <a:br>
              <a:rPr lang="en-US" dirty="0" smtClean="0"/>
            </a:br>
            <a:r>
              <a:rPr lang="en-US" b="1" dirty="0" smtClean="0"/>
              <a:t>context </a:t>
            </a:r>
            <a:r>
              <a:rPr lang="en-US" dirty="0" err="1"/>
              <a:t>Typename</a:t>
            </a:r>
            <a:r>
              <a:rPr lang="en-US" dirty="0"/>
              <a:t>::</a:t>
            </a:r>
            <a:r>
              <a:rPr lang="en-US" dirty="0" err="1"/>
              <a:t>assocRoleName</a:t>
            </a:r>
            <a:r>
              <a:rPr lang="en-US" dirty="0"/>
              <a:t>: Type </a:t>
            </a:r>
            <a:r>
              <a:rPr lang="en-US" dirty="0" smtClean="0"/>
              <a:t/>
            </a:r>
            <a:br>
              <a:rPr lang="en-US" dirty="0" smtClean="0"/>
            </a:br>
            <a:r>
              <a:rPr lang="en-US" b="1" dirty="0" smtClean="0"/>
              <a:t>derive</a:t>
            </a:r>
            <a:r>
              <a:rPr lang="en-US" dirty="0"/>
              <a:t>: -- some expression representing the derivation </a:t>
            </a:r>
            <a:r>
              <a:rPr lang="en-US" dirty="0" smtClean="0"/>
              <a:t>rule</a:t>
            </a:r>
          </a:p>
          <a:p>
            <a:r>
              <a:rPr lang="en-US" dirty="0"/>
              <a:t>The expression must conform to the result type of the attribute. In the case the context is an association end the expression must conform to the classifier at that end when the multiplicity is at most one, or Set, or </a:t>
            </a:r>
            <a:r>
              <a:rPr lang="en-US" dirty="0" err="1"/>
              <a:t>OrderedSet</a:t>
            </a:r>
            <a:r>
              <a:rPr lang="en-US" dirty="0"/>
              <a:t> when the multiplicity may be more than one. Initial and derivation expressions may be mixed together after one context. For example: </a:t>
            </a:r>
            <a:endParaRPr lang="en-US" dirty="0" smtClean="0"/>
          </a:p>
          <a:p>
            <a:pPr lvl="1"/>
            <a:r>
              <a:rPr lang="en-US" b="1" dirty="0" smtClean="0"/>
              <a:t>context </a:t>
            </a:r>
            <a:r>
              <a:rPr lang="en-US" dirty="0"/>
              <a:t>Person::income : Integer </a:t>
            </a:r>
            <a:r>
              <a:rPr lang="en-US" dirty="0" smtClean="0"/>
              <a:t/>
            </a:r>
            <a:br>
              <a:rPr lang="en-US" dirty="0" smtClean="0"/>
            </a:br>
            <a:r>
              <a:rPr lang="en-US" b="1" dirty="0" err="1" smtClean="0"/>
              <a:t>init</a:t>
            </a:r>
            <a:r>
              <a:rPr lang="en-US" dirty="0"/>
              <a:t>: </a:t>
            </a:r>
            <a:r>
              <a:rPr lang="en-US" dirty="0" err="1"/>
              <a:t>parents.income</a:t>
            </a:r>
            <a:r>
              <a:rPr lang="en-US" dirty="0"/>
              <a:t>-&gt;sum() * 1% -- pocket allowance </a:t>
            </a:r>
            <a:r>
              <a:rPr lang="en-US" dirty="0" smtClean="0"/>
              <a:t/>
            </a:r>
            <a:br>
              <a:rPr lang="en-US" dirty="0" smtClean="0"/>
            </a:br>
            <a:r>
              <a:rPr lang="en-US" b="1" dirty="0" smtClean="0"/>
              <a:t>derive</a:t>
            </a:r>
            <a:r>
              <a:rPr lang="en-US" dirty="0"/>
              <a:t>: if </a:t>
            </a:r>
            <a:r>
              <a:rPr lang="en-US" dirty="0" err="1"/>
              <a:t>underAge</a:t>
            </a:r>
            <a:r>
              <a:rPr lang="en-US" dirty="0"/>
              <a:t> </a:t>
            </a:r>
            <a:r>
              <a:rPr lang="en-US" dirty="0" smtClean="0"/>
              <a:t/>
            </a:r>
            <a:br>
              <a:rPr lang="en-US" dirty="0" smtClean="0"/>
            </a:br>
            <a:r>
              <a:rPr lang="en-US" dirty="0" smtClean="0"/>
              <a:t>	then </a:t>
            </a:r>
            <a:r>
              <a:rPr lang="en-US" dirty="0" err="1"/>
              <a:t>parents.income</a:t>
            </a:r>
            <a:r>
              <a:rPr lang="en-US" dirty="0"/>
              <a:t>-&gt;sum() * 1% -- pocket allowance </a:t>
            </a:r>
            <a:r>
              <a:rPr lang="en-US" dirty="0" smtClean="0"/>
              <a:t/>
            </a:r>
            <a:br>
              <a:rPr lang="en-US" dirty="0" smtClean="0"/>
            </a:br>
            <a:r>
              <a:rPr lang="en-US" dirty="0" smtClean="0"/>
              <a:t>	else </a:t>
            </a:r>
            <a:r>
              <a:rPr lang="en-US" dirty="0" err="1"/>
              <a:t>job.salary</a:t>
            </a:r>
            <a:r>
              <a:rPr lang="en-US" dirty="0"/>
              <a:t> -- income from regular job </a:t>
            </a:r>
            <a:r>
              <a:rPr lang="en-US" dirty="0" err="1"/>
              <a:t>endif</a:t>
            </a:r>
            <a:r>
              <a:rPr lang="en-US" dirty="0"/>
              <a:t> </a:t>
            </a:r>
            <a:endParaRPr lang="bg-BG" dirty="0"/>
          </a:p>
        </p:txBody>
      </p:sp>
      <p:sp>
        <p:nvSpPr>
          <p:cNvPr id="4" name="Slide Number Placeholder 3"/>
          <p:cNvSpPr>
            <a:spLocks noGrp="1"/>
          </p:cNvSpPr>
          <p:nvPr>
            <p:ph type="sldNum" sz="quarter" idx="12"/>
          </p:nvPr>
        </p:nvSpPr>
        <p:spPr/>
        <p:txBody>
          <a:bodyPr/>
          <a:lstStyle/>
          <a:p>
            <a:fld id="{24CCB9C5-C553-4237-A7A1-A2FC3975E652}" type="slidenum">
              <a:rPr lang="bg-BG" smtClean="0"/>
              <a:pPr/>
              <a:t>19</a:t>
            </a:fld>
            <a:endParaRPr lang="bg-BG"/>
          </a:p>
        </p:txBody>
      </p:sp>
    </p:spTree>
    <p:extLst>
      <p:ext uri="{BB962C8B-B14F-4D97-AF65-F5344CB8AC3E}">
        <p14:creationId xmlns:p14="http://schemas.microsoft.com/office/powerpoint/2010/main" val="21657908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r>
              <a:rPr lang="en-US" b="1" dirty="0"/>
              <a:t>Common Mechanisms</a:t>
            </a:r>
            <a:endParaRPr lang="en-US" dirty="0"/>
          </a:p>
        </p:txBody>
      </p:sp>
      <p:sp>
        <p:nvSpPr>
          <p:cNvPr id="138243" name="Rectangle 3"/>
          <p:cNvSpPr>
            <a:spLocks noGrp="1" noChangeArrowheads="1"/>
          </p:cNvSpPr>
          <p:nvPr>
            <p:ph idx="1"/>
          </p:nvPr>
        </p:nvSpPr>
        <p:spPr/>
        <p:txBody>
          <a:bodyPr>
            <a:normAutofit/>
          </a:bodyPr>
          <a:lstStyle/>
          <a:p>
            <a:pPr>
              <a:lnSpc>
                <a:spcPct val="90000"/>
              </a:lnSpc>
            </a:pPr>
            <a:r>
              <a:rPr lang="en-US" sz="2800" dirty="0"/>
              <a:t>The UML is made simpler by the presence of four common mechanisms that apply consistently throughout the language</a:t>
            </a:r>
            <a:r>
              <a:rPr lang="en-US" sz="2800" dirty="0" smtClean="0"/>
              <a:t>:</a:t>
            </a:r>
          </a:p>
          <a:p>
            <a:pPr lvl="1">
              <a:lnSpc>
                <a:spcPct val="90000"/>
              </a:lnSpc>
            </a:pPr>
            <a:r>
              <a:rPr lang="en-US" sz="2400" dirty="0"/>
              <a:t>specifications</a:t>
            </a:r>
            <a:endParaRPr lang="bg-BG" sz="2400" dirty="0"/>
          </a:p>
          <a:p>
            <a:pPr lvl="1">
              <a:lnSpc>
                <a:spcPct val="90000"/>
              </a:lnSpc>
            </a:pPr>
            <a:r>
              <a:rPr lang="en-US" sz="2400" dirty="0"/>
              <a:t>Adornments</a:t>
            </a:r>
            <a:endParaRPr lang="bg-BG" sz="2400" dirty="0"/>
          </a:p>
          <a:p>
            <a:pPr lvl="2">
              <a:lnSpc>
                <a:spcPct val="90000"/>
              </a:lnSpc>
            </a:pPr>
            <a:r>
              <a:rPr lang="en-US" sz="2000" dirty="0" smtClean="0"/>
              <a:t>note</a:t>
            </a:r>
            <a:endParaRPr lang="bg-BG" sz="2000" dirty="0"/>
          </a:p>
          <a:p>
            <a:pPr lvl="1">
              <a:lnSpc>
                <a:spcPct val="90000"/>
              </a:lnSpc>
            </a:pPr>
            <a:r>
              <a:rPr lang="en-US" sz="2400" dirty="0" smtClean="0"/>
              <a:t>common divisions</a:t>
            </a:r>
            <a:endParaRPr lang="bg-BG" sz="2400" dirty="0"/>
          </a:p>
          <a:p>
            <a:pPr lvl="1">
              <a:lnSpc>
                <a:spcPct val="90000"/>
              </a:lnSpc>
            </a:pPr>
            <a:r>
              <a:rPr lang="en-US" sz="2400" dirty="0" smtClean="0"/>
              <a:t>extensibility</a:t>
            </a:r>
            <a:endParaRPr lang="en-US" sz="2400" dirty="0"/>
          </a:p>
          <a:p>
            <a:pPr lvl="2">
              <a:lnSpc>
                <a:spcPct val="90000"/>
              </a:lnSpc>
            </a:pPr>
            <a:r>
              <a:rPr lang="en-US" sz="2000" dirty="0" smtClean="0"/>
              <a:t>Stereotype</a:t>
            </a:r>
            <a:endParaRPr lang="en-US" sz="2000" dirty="0"/>
          </a:p>
          <a:p>
            <a:pPr lvl="2">
              <a:lnSpc>
                <a:spcPct val="90000"/>
              </a:lnSpc>
            </a:pPr>
            <a:r>
              <a:rPr lang="en-US" sz="2000" dirty="0" smtClean="0"/>
              <a:t>Tagged value</a:t>
            </a:r>
            <a:endParaRPr lang="en-US" sz="2000" dirty="0"/>
          </a:p>
          <a:p>
            <a:pPr lvl="2">
              <a:lnSpc>
                <a:spcPct val="90000"/>
              </a:lnSpc>
            </a:pPr>
            <a:r>
              <a:rPr lang="en-US" sz="2000" dirty="0" smtClean="0"/>
              <a:t>constrain</a:t>
            </a:r>
            <a:endParaRPr lang="bg-BG" sz="2000" dirty="0"/>
          </a:p>
        </p:txBody>
      </p:sp>
      <p:sp>
        <p:nvSpPr>
          <p:cNvPr id="6" name="Slide Number Placeholder 5"/>
          <p:cNvSpPr>
            <a:spLocks noGrp="1"/>
          </p:cNvSpPr>
          <p:nvPr>
            <p:ph type="sldNum" sz="quarter" idx="12"/>
          </p:nvPr>
        </p:nvSpPr>
        <p:spPr/>
        <p:txBody>
          <a:bodyPr/>
          <a:lstStyle/>
          <a:p>
            <a:fld id="{7E4BBEB1-23E5-4680-908D-661DA2250972}" type="slidenum">
              <a:rPr lang="bg-BG"/>
              <a:pPr/>
              <a:t>2</a:t>
            </a:fld>
            <a:endParaRPr lang="bg-BG"/>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6" name="Rectangle 4"/>
          <p:cNvSpPr>
            <a:spLocks noGrp="1" noChangeArrowheads="1"/>
          </p:cNvSpPr>
          <p:nvPr>
            <p:ph type="title"/>
          </p:nvPr>
        </p:nvSpPr>
        <p:spPr/>
        <p:txBody>
          <a:bodyPr/>
          <a:lstStyle/>
          <a:p>
            <a:r>
              <a:rPr lang="en-US" dirty="0"/>
              <a:t>OCL</a:t>
            </a:r>
            <a:r>
              <a:rPr lang="bg-BG" dirty="0"/>
              <a:t> </a:t>
            </a:r>
            <a:r>
              <a:rPr lang="en-US" dirty="0" smtClean="0"/>
              <a:t>Sample</a:t>
            </a:r>
            <a:endParaRPr lang="bg-BG" dirty="0"/>
          </a:p>
        </p:txBody>
      </p:sp>
      <p:sp>
        <p:nvSpPr>
          <p:cNvPr id="182277" name="Rectangle 5"/>
          <p:cNvSpPr>
            <a:spLocks noGrp="1" noChangeArrowheads="1"/>
          </p:cNvSpPr>
          <p:nvPr>
            <p:ph idx="1"/>
          </p:nvPr>
        </p:nvSpPr>
        <p:spPr/>
        <p:txBody>
          <a:bodyPr/>
          <a:lstStyle/>
          <a:p>
            <a:r>
              <a:rPr lang="en-US" dirty="0" smtClean="0"/>
              <a:t>For more information visit </a:t>
            </a:r>
            <a:r>
              <a:rPr lang="en-US" dirty="0">
                <a:hlinkClick r:id="rId2"/>
              </a:rPr>
              <a:t>http://www.omg.org/spec/OCL/</a:t>
            </a:r>
            <a:endParaRPr lang="en-US" dirty="0"/>
          </a:p>
        </p:txBody>
      </p:sp>
      <p:sp>
        <p:nvSpPr>
          <p:cNvPr id="7" name="Slide Number Placeholder 5"/>
          <p:cNvSpPr>
            <a:spLocks noGrp="1"/>
          </p:cNvSpPr>
          <p:nvPr>
            <p:ph type="sldNum" sz="quarter" idx="12"/>
          </p:nvPr>
        </p:nvSpPr>
        <p:spPr/>
        <p:txBody>
          <a:bodyPr/>
          <a:lstStyle/>
          <a:p>
            <a:fld id="{72422ACD-7013-4E5D-88DB-C0F268E91A5A}" type="slidenum">
              <a:rPr lang="bg-BG"/>
              <a:pPr/>
              <a:t>20</a:t>
            </a:fld>
            <a:endParaRPr lang="bg-BG"/>
          </a:p>
        </p:txBody>
      </p:sp>
      <p:pic>
        <p:nvPicPr>
          <p:cNvPr id="18227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1" y="1988840"/>
            <a:ext cx="5329237" cy="406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r>
              <a:rPr lang="en-US" b="1" dirty="0"/>
              <a:t>Modeling Comments</a:t>
            </a:r>
            <a:endParaRPr lang="en-US" dirty="0"/>
          </a:p>
        </p:txBody>
      </p:sp>
      <p:sp>
        <p:nvSpPr>
          <p:cNvPr id="149507" name="Rectangle 3"/>
          <p:cNvSpPr>
            <a:spLocks noGrp="1" noChangeArrowheads="1"/>
          </p:cNvSpPr>
          <p:nvPr>
            <p:ph idx="1"/>
          </p:nvPr>
        </p:nvSpPr>
        <p:spPr/>
        <p:txBody>
          <a:bodyPr>
            <a:normAutofit fontScale="70000" lnSpcReduction="20000"/>
          </a:bodyPr>
          <a:lstStyle/>
          <a:p>
            <a:pPr marL="114300" indent="0">
              <a:buNone/>
            </a:pPr>
            <a:r>
              <a:rPr lang="en-US" sz="2800" dirty="0"/>
              <a:t>To model a comment,</a:t>
            </a:r>
          </a:p>
          <a:p>
            <a:r>
              <a:rPr lang="en-US" sz="2800" dirty="0"/>
              <a:t>Put your comment as text in a note and place it adjacent to the element to which it refers. You can show a more explicit relationship by connecting a note to its elements using a dependency relationship.</a:t>
            </a:r>
          </a:p>
          <a:p>
            <a:r>
              <a:rPr lang="en-US" sz="2800" dirty="0"/>
              <a:t>Remember that you can hide or make visible the elements of your model as you see fit. This means that you don't have to make your comments visible everywhere the elements to which it is attached are visible. Rather, expose your comments in your diagrams only insofar as you need to communicate that information in that context.</a:t>
            </a:r>
          </a:p>
          <a:p>
            <a:r>
              <a:rPr lang="en-US" sz="2800" dirty="0"/>
              <a:t>If your comment is lengthy or involves something richer than plain text, consider putting your comment in an external document and linking or embedding that document in a note attached to your model.</a:t>
            </a:r>
          </a:p>
          <a:p>
            <a:r>
              <a:rPr lang="en-US" sz="2800" dirty="0"/>
              <a:t>As your model evolves, keep those comments that record significant decisions that cannot be inferred from the model itself, and—unless they are of historic interest—discard the others.</a:t>
            </a:r>
          </a:p>
        </p:txBody>
      </p:sp>
      <p:sp>
        <p:nvSpPr>
          <p:cNvPr id="6" name="Slide Number Placeholder 5"/>
          <p:cNvSpPr>
            <a:spLocks noGrp="1"/>
          </p:cNvSpPr>
          <p:nvPr>
            <p:ph type="sldNum" sz="quarter" idx="12"/>
          </p:nvPr>
        </p:nvSpPr>
        <p:spPr/>
        <p:txBody>
          <a:bodyPr/>
          <a:lstStyle/>
          <a:p>
            <a:fld id="{1B949AEE-91F6-4C7C-9D4A-D3D1496C194A}" type="slidenum">
              <a:rPr lang="bg-BG"/>
              <a:pPr/>
              <a:t>21</a:t>
            </a:fld>
            <a:endParaRPr lang="bg-BG"/>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2" name="Rectangle 4"/>
          <p:cNvSpPr>
            <a:spLocks noGrp="1" noChangeArrowheads="1"/>
          </p:cNvSpPr>
          <p:nvPr>
            <p:ph type="title"/>
          </p:nvPr>
        </p:nvSpPr>
        <p:spPr/>
        <p:txBody>
          <a:bodyPr/>
          <a:lstStyle/>
          <a:p>
            <a:r>
              <a:rPr lang="en-US" sz="4000" b="1" dirty="0"/>
              <a:t>Modeling </a:t>
            </a:r>
            <a:r>
              <a:rPr lang="en-US" sz="4000" b="1" dirty="0" smtClean="0"/>
              <a:t>Comments Sample</a:t>
            </a:r>
            <a:endParaRPr lang="bg-BG" sz="4000" dirty="0"/>
          </a:p>
        </p:txBody>
      </p:sp>
      <p:sp>
        <p:nvSpPr>
          <p:cNvPr id="150533" name="Rectangle 5"/>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AE006952-F69C-41C7-A846-312F08A78BCA}" type="slidenum">
              <a:rPr lang="bg-BG"/>
              <a:pPr/>
              <a:t>22</a:t>
            </a:fld>
            <a:endParaRPr lang="bg-BG"/>
          </a:p>
        </p:txBody>
      </p:sp>
      <p:pic>
        <p:nvPicPr>
          <p:cNvPr id="15053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1916113"/>
            <a:ext cx="6249987" cy="363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en-US" b="1" dirty="0"/>
              <a:t>Modeling New Building Blocks</a:t>
            </a:r>
            <a:endParaRPr lang="en-US" dirty="0"/>
          </a:p>
        </p:txBody>
      </p:sp>
      <p:sp>
        <p:nvSpPr>
          <p:cNvPr id="151555" name="Rectangle 3"/>
          <p:cNvSpPr>
            <a:spLocks noGrp="1" noChangeArrowheads="1"/>
          </p:cNvSpPr>
          <p:nvPr>
            <p:ph idx="1"/>
          </p:nvPr>
        </p:nvSpPr>
        <p:spPr/>
        <p:txBody>
          <a:bodyPr>
            <a:normAutofit fontScale="92500" lnSpcReduction="10000"/>
          </a:bodyPr>
          <a:lstStyle/>
          <a:p>
            <a:pPr marL="114300" indent="0">
              <a:buNone/>
            </a:pPr>
            <a:r>
              <a:rPr lang="en-US" sz="2000" dirty="0"/>
              <a:t>To model new building blocks,</a:t>
            </a:r>
          </a:p>
          <a:p>
            <a:r>
              <a:rPr lang="en-US" sz="2000" dirty="0"/>
              <a:t>Make sure there's not already a way to express what you want by using basic UML. If you have a common modeling problem, chances are there's already some standard stereotype that will do what you want</a:t>
            </a:r>
            <a:r>
              <a:rPr lang="en-US" sz="2000" dirty="0" smtClean="0"/>
              <a:t>.</a:t>
            </a:r>
          </a:p>
          <a:p>
            <a:r>
              <a:rPr lang="en-US" sz="2000" dirty="0"/>
              <a:t>If you're convinced there's no other way to express these semantics, identify the primitive thing in the UML that's most like what you want to model (for example, class, interface, component, node, association, and so on) and define a new stereotype for that thing. Remember that you can define hierarchies of stereotypes so that you can have general kinds of stereotypes along with their specializations (but as with any hierarchy, use this sparingly).</a:t>
            </a:r>
          </a:p>
          <a:p>
            <a:r>
              <a:rPr lang="en-US" sz="2000" dirty="0"/>
              <a:t>Specify the common properties and semantics that go beyond the basic element being stereotyped by defining a set of tagged values and constraints for the stereotype.</a:t>
            </a:r>
          </a:p>
          <a:p>
            <a:r>
              <a:rPr lang="en-US" sz="2000" dirty="0"/>
              <a:t>If you want these stereotype elements to have a distinctive visual cue, define a new icon for the stereotype</a:t>
            </a:r>
            <a:r>
              <a:rPr lang="en-US" sz="2000" dirty="0" smtClean="0"/>
              <a:t>.</a:t>
            </a:r>
            <a:endParaRPr lang="en-US" sz="2000" dirty="0"/>
          </a:p>
        </p:txBody>
      </p:sp>
      <p:sp>
        <p:nvSpPr>
          <p:cNvPr id="6" name="Slide Number Placeholder 5"/>
          <p:cNvSpPr>
            <a:spLocks noGrp="1"/>
          </p:cNvSpPr>
          <p:nvPr>
            <p:ph type="sldNum" sz="quarter" idx="12"/>
          </p:nvPr>
        </p:nvSpPr>
        <p:spPr/>
        <p:txBody>
          <a:bodyPr/>
          <a:lstStyle/>
          <a:p>
            <a:fld id="{7D34E4FD-3A9F-4690-AD63-32D134A111EA}" type="slidenum">
              <a:rPr lang="bg-BG"/>
              <a:pPr/>
              <a:t>23</a:t>
            </a:fld>
            <a:endParaRPr lang="bg-BG"/>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0" name="Rectangle 4"/>
          <p:cNvSpPr>
            <a:spLocks noGrp="1" noChangeArrowheads="1"/>
          </p:cNvSpPr>
          <p:nvPr>
            <p:ph type="title"/>
          </p:nvPr>
        </p:nvSpPr>
        <p:spPr/>
        <p:txBody>
          <a:bodyPr/>
          <a:lstStyle/>
          <a:p>
            <a:r>
              <a:rPr lang="en-US" sz="3200" dirty="0" smtClean="0"/>
              <a:t>An activity </a:t>
            </a:r>
            <a:r>
              <a:rPr lang="en-US" sz="3200" dirty="0"/>
              <a:t>diagrams to model a business process involving the flow of coaches and teams through a sporting event.</a:t>
            </a:r>
            <a:endParaRPr lang="bg-BG" sz="3200" dirty="0"/>
          </a:p>
        </p:txBody>
      </p:sp>
      <p:sp>
        <p:nvSpPr>
          <p:cNvPr id="152581" name="Rectangle 5"/>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B740B188-EBCA-4293-A8B9-310EB2A1F232}" type="slidenum">
              <a:rPr lang="bg-BG"/>
              <a:pPr/>
              <a:t>24</a:t>
            </a:fld>
            <a:endParaRPr lang="bg-BG"/>
          </a:p>
        </p:txBody>
      </p:sp>
      <p:pic>
        <p:nvPicPr>
          <p:cNvPr id="15258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1628775"/>
            <a:ext cx="6286500" cy="457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p:txBody>
          <a:bodyPr/>
          <a:lstStyle/>
          <a:p>
            <a:r>
              <a:rPr lang="en-US" sz="4000" b="1" dirty="0"/>
              <a:t>Modeling New Properties</a:t>
            </a:r>
            <a:endParaRPr lang="en-US" sz="4000" dirty="0"/>
          </a:p>
        </p:txBody>
      </p:sp>
      <p:sp>
        <p:nvSpPr>
          <p:cNvPr id="153603" name="Rectangle 3"/>
          <p:cNvSpPr>
            <a:spLocks noGrp="1" noChangeArrowheads="1"/>
          </p:cNvSpPr>
          <p:nvPr>
            <p:ph idx="1"/>
          </p:nvPr>
        </p:nvSpPr>
        <p:spPr/>
        <p:txBody>
          <a:bodyPr/>
          <a:lstStyle/>
          <a:p>
            <a:pPr marL="114300" indent="0">
              <a:buNone/>
            </a:pPr>
            <a:r>
              <a:rPr lang="en-US" sz="2400" dirty="0"/>
              <a:t>To model new properties,</a:t>
            </a:r>
          </a:p>
          <a:p>
            <a:r>
              <a:rPr lang="en-US" sz="2400" dirty="0"/>
              <a:t>First, make sure there's not already a way to express what you want by using basic UML. If you have a common modeling problem, chances are that there's already some standard tagged value that will do what you want.</a:t>
            </a:r>
          </a:p>
          <a:p>
            <a:r>
              <a:rPr lang="en-US" sz="2400" dirty="0"/>
              <a:t>If you're convinced there's no other way to express these semantics, add this new property to an individual element or a stereotype. The rules of generalization apply—tagged values defined for one kind of element apply to its children.</a:t>
            </a:r>
          </a:p>
        </p:txBody>
      </p:sp>
      <p:sp>
        <p:nvSpPr>
          <p:cNvPr id="6" name="Slide Number Placeholder 5"/>
          <p:cNvSpPr>
            <a:spLocks noGrp="1"/>
          </p:cNvSpPr>
          <p:nvPr>
            <p:ph type="sldNum" sz="quarter" idx="12"/>
          </p:nvPr>
        </p:nvSpPr>
        <p:spPr/>
        <p:txBody>
          <a:bodyPr/>
          <a:lstStyle/>
          <a:p>
            <a:fld id="{44E87E66-57E6-4800-AEBD-911CEAECA8AC}" type="slidenum">
              <a:rPr lang="bg-BG"/>
              <a:pPr/>
              <a:t>25</a:t>
            </a:fld>
            <a:endParaRPr lang="bg-BG"/>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8" name="Rectangle 4"/>
          <p:cNvSpPr>
            <a:spLocks noGrp="1" noChangeArrowheads="1"/>
          </p:cNvSpPr>
          <p:nvPr>
            <p:ph type="title"/>
          </p:nvPr>
        </p:nvSpPr>
        <p:spPr/>
        <p:txBody>
          <a:bodyPr/>
          <a:lstStyle/>
          <a:p>
            <a:r>
              <a:rPr lang="bg-BG" sz="4000"/>
              <a:t>project's configuration management system </a:t>
            </a:r>
          </a:p>
        </p:txBody>
      </p:sp>
      <p:sp>
        <p:nvSpPr>
          <p:cNvPr id="154629" name="Rectangle 5"/>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D9C5448B-46E3-4F5D-8EA2-F7E62F8D91E2}" type="slidenum">
              <a:rPr lang="bg-BG"/>
              <a:pPr/>
              <a:t>26</a:t>
            </a:fld>
            <a:endParaRPr lang="bg-BG"/>
          </a:p>
        </p:txBody>
      </p:sp>
      <p:pic>
        <p:nvPicPr>
          <p:cNvPr id="1546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175" y="1455738"/>
            <a:ext cx="5040313" cy="4760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r>
              <a:rPr lang="en-US" sz="4000" b="1" dirty="0"/>
              <a:t>Modeling New Semantics</a:t>
            </a:r>
          </a:p>
        </p:txBody>
      </p:sp>
      <p:sp>
        <p:nvSpPr>
          <p:cNvPr id="155651" name="Rectangle 3"/>
          <p:cNvSpPr>
            <a:spLocks noGrp="1" noChangeArrowheads="1"/>
          </p:cNvSpPr>
          <p:nvPr>
            <p:ph idx="1"/>
          </p:nvPr>
        </p:nvSpPr>
        <p:spPr/>
        <p:txBody>
          <a:bodyPr>
            <a:normAutofit fontScale="92500"/>
          </a:bodyPr>
          <a:lstStyle/>
          <a:p>
            <a:pPr marL="114300" indent="0">
              <a:buNone/>
            </a:pPr>
            <a:r>
              <a:rPr lang="en-US" sz="2400" dirty="0"/>
              <a:t>To model new semantics,</a:t>
            </a:r>
          </a:p>
          <a:p>
            <a:r>
              <a:rPr lang="en-US" sz="2400" dirty="0"/>
              <a:t>First, make sure there's not already a way to express what you want by using basic UML. If you have a common modeling problem, chances are that there's already some standard constraint that will do what you want.</a:t>
            </a:r>
          </a:p>
          <a:p>
            <a:r>
              <a:rPr lang="en-US" sz="2400" dirty="0"/>
              <a:t>If you're convinced there's no other way to express these semantics, write your new semantics as text in a constraint and place it adjacent to the element to which it refers. You can show a more explicit relationship by connecting a constraint to its elements using a dependency relationship.</a:t>
            </a:r>
          </a:p>
          <a:p>
            <a:r>
              <a:rPr lang="en-US" sz="2400" dirty="0"/>
              <a:t>If you need to specify your semantics more precisely and formally, write your new semantics using OCL.</a:t>
            </a:r>
          </a:p>
        </p:txBody>
      </p:sp>
      <p:sp>
        <p:nvSpPr>
          <p:cNvPr id="6" name="Slide Number Placeholder 5"/>
          <p:cNvSpPr>
            <a:spLocks noGrp="1"/>
          </p:cNvSpPr>
          <p:nvPr>
            <p:ph type="sldNum" sz="quarter" idx="12"/>
          </p:nvPr>
        </p:nvSpPr>
        <p:spPr/>
        <p:txBody>
          <a:bodyPr/>
          <a:lstStyle/>
          <a:p>
            <a:fld id="{B0B81CB0-5E29-49F9-9F3F-0DD1E69237B2}" type="slidenum">
              <a:rPr lang="bg-BG"/>
              <a:pPr/>
              <a:t>27</a:t>
            </a:fld>
            <a:endParaRPr lang="bg-BG"/>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6" name="Rectangle 4"/>
          <p:cNvSpPr>
            <a:spLocks noGrp="1" noChangeArrowheads="1"/>
          </p:cNvSpPr>
          <p:nvPr>
            <p:ph type="title"/>
          </p:nvPr>
        </p:nvSpPr>
        <p:spPr/>
        <p:txBody>
          <a:bodyPr/>
          <a:lstStyle/>
          <a:p>
            <a:r>
              <a:rPr lang="en-US" sz="4000"/>
              <a:t>Corporate human resources system </a:t>
            </a:r>
          </a:p>
        </p:txBody>
      </p:sp>
      <p:sp>
        <p:nvSpPr>
          <p:cNvPr id="156677" name="Rectangle 5"/>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42602C38-EF0C-405A-B944-37B0B598F561}" type="slidenum">
              <a:rPr lang="bg-BG"/>
              <a:pPr/>
              <a:t>28</a:t>
            </a:fld>
            <a:endParaRPr lang="bg-BG"/>
          </a:p>
        </p:txBody>
      </p:sp>
      <p:pic>
        <p:nvPicPr>
          <p:cNvPr id="15667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2060575"/>
            <a:ext cx="4954588" cy="367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0" name="Rectangle 4"/>
          <p:cNvSpPr>
            <a:spLocks noGrp="1" noChangeArrowheads="1"/>
          </p:cNvSpPr>
          <p:nvPr>
            <p:ph type="ctrTitle"/>
          </p:nvPr>
        </p:nvSpPr>
        <p:spPr/>
        <p:txBody>
          <a:bodyPr/>
          <a:lstStyle/>
          <a:p>
            <a:r>
              <a:rPr lang="en-US" dirty="0" smtClean="0"/>
              <a:t>Diagrams</a:t>
            </a:r>
            <a:r>
              <a:rPr lang="bg-BG" dirty="0"/>
              <a:t/>
            </a:r>
            <a:br>
              <a:rPr lang="bg-BG" dirty="0"/>
            </a:br>
            <a:r>
              <a:rPr lang="en-US" dirty="0" smtClean="0"/>
              <a:t>Class Diagrams</a:t>
            </a:r>
            <a:endParaRPr lang="en-US" dirty="0"/>
          </a:p>
        </p:txBody>
      </p:sp>
      <p:sp>
        <p:nvSpPr>
          <p:cNvPr id="157701" name="Rectangle 5"/>
          <p:cNvSpPr>
            <a:spLocks noGrp="1" noChangeArrowheads="1"/>
          </p:cNvSpPr>
          <p:nvPr>
            <p:ph type="subTitle" idx="1"/>
          </p:nvPr>
        </p:nvSpPr>
        <p:spPr/>
        <p:txBody>
          <a:bodyPr/>
          <a:lstStyle/>
          <a:p>
            <a:r>
              <a:rPr lang="en-US" dirty="0" smtClean="0"/>
              <a:t>Lecture</a:t>
            </a:r>
            <a:r>
              <a:rPr lang="bg-BG" dirty="0" smtClean="0"/>
              <a:t> </a:t>
            </a:r>
            <a:r>
              <a:rPr lang="en-US" dirty="0"/>
              <a:t>No</a:t>
            </a:r>
            <a:r>
              <a:rPr lang="bg-BG" dirty="0"/>
              <a:t> 4</a:t>
            </a:r>
            <a:endParaRPr lang="en-US" dirty="0"/>
          </a:p>
        </p:txBody>
      </p:sp>
      <p:sp>
        <p:nvSpPr>
          <p:cNvPr id="6" name="Slide Number Placeholder 5"/>
          <p:cNvSpPr>
            <a:spLocks noGrp="1"/>
          </p:cNvSpPr>
          <p:nvPr>
            <p:ph type="sldNum" sz="quarter" idx="12"/>
          </p:nvPr>
        </p:nvSpPr>
        <p:spPr/>
        <p:txBody>
          <a:bodyPr/>
          <a:lstStyle/>
          <a:p>
            <a:fld id="{C16B6C03-4F0E-4588-98E2-A013C25DAE8C}" type="slidenum">
              <a:rPr lang="bg-BG"/>
              <a:pPr/>
              <a:t>29</a:t>
            </a:fld>
            <a:endParaRPr lang="bg-BG"/>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8" name="Rectangle 4"/>
          <p:cNvSpPr>
            <a:spLocks noGrp="1" noChangeArrowheads="1"/>
          </p:cNvSpPr>
          <p:nvPr>
            <p:ph type="title"/>
          </p:nvPr>
        </p:nvSpPr>
        <p:spPr/>
        <p:txBody>
          <a:bodyPr/>
          <a:lstStyle/>
          <a:p>
            <a:r>
              <a:rPr lang="en-US" dirty="0" smtClean="0"/>
              <a:t>Notes</a:t>
            </a:r>
            <a:endParaRPr lang="en-US" dirty="0"/>
          </a:p>
        </p:txBody>
      </p:sp>
      <p:sp>
        <p:nvSpPr>
          <p:cNvPr id="139269" name="Rectangle 5"/>
          <p:cNvSpPr>
            <a:spLocks noGrp="1" noChangeArrowheads="1"/>
          </p:cNvSpPr>
          <p:nvPr>
            <p:ph type="body" sz="half" idx="1"/>
          </p:nvPr>
        </p:nvSpPr>
        <p:spPr>
          <a:xfrm>
            <a:off x="323528" y="1268760"/>
            <a:ext cx="8229600" cy="2765425"/>
          </a:xfrm>
        </p:spPr>
        <p:txBody>
          <a:bodyPr>
            <a:normAutofit lnSpcReduction="10000"/>
          </a:bodyPr>
          <a:lstStyle/>
          <a:p>
            <a:r>
              <a:rPr lang="en-US" sz="2000" dirty="0"/>
              <a:t>A </a:t>
            </a:r>
            <a:r>
              <a:rPr lang="en-US" sz="2000" i="1" dirty="0"/>
              <a:t>note</a:t>
            </a:r>
            <a:r>
              <a:rPr lang="en-US" sz="2000" dirty="0"/>
              <a:t> is a graphical symbol for rendering constraints or comments attached to an element or a collection of elements. Graphically, a note is rendered as a rectangle with a dog-eared corner, together with a textual or graphical comment</a:t>
            </a:r>
            <a:r>
              <a:rPr lang="en-US" sz="2000" dirty="0" smtClean="0"/>
              <a:t>.</a:t>
            </a:r>
          </a:p>
          <a:p>
            <a:r>
              <a:rPr lang="en-US" sz="2000" dirty="0"/>
              <a:t>A note that renders a comment has no semantic impact, meaning that its contents do not alter the meaning of the model to which it is attached. This is why notes are used to specify things like requirements, observations, reviews, and explanations, in addition to rendering constraints</a:t>
            </a:r>
            <a:r>
              <a:rPr lang="en-US" sz="2000" dirty="0" smtClean="0"/>
              <a:t>.</a:t>
            </a:r>
            <a:endParaRPr lang="en-US" sz="2000" dirty="0"/>
          </a:p>
        </p:txBody>
      </p:sp>
      <p:sp>
        <p:nvSpPr>
          <p:cNvPr id="139270" name="Rectangle 6"/>
          <p:cNvSpPr>
            <a:spLocks noGrp="1" noChangeArrowheads="1"/>
          </p:cNvSpPr>
          <p:nvPr>
            <p:ph sz="half" idx="2"/>
          </p:nvPr>
        </p:nvSpPr>
        <p:spPr/>
        <p:txBody>
          <a:bodyPr/>
          <a:lstStyle/>
          <a:p>
            <a:endParaRPr lang="en-US" sz="2800"/>
          </a:p>
        </p:txBody>
      </p:sp>
      <p:sp>
        <p:nvSpPr>
          <p:cNvPr id="8" name="Slide Number Placeholder 6"/>
          <p:cNvSpPr>
            <a:spLocks noGrp="1"/>
          </p:cNvSpPr>
          <p:nvPr>
            <p:ph type="sldNum" sz="quarter" idx="12"/>
          </p:nvPr>
        </p:nvSpPr>
        <p:spPr/>
        <p:txBody>
          <a:bodyPr/>
          <a:lstStyle/>
          <a:p>
            <a:fld id="{452F7F71-B48A-475C-AEF3-B3B9E299FDC1}" type="slidenum">
              <a:rPr lang="bg-BG"/>
              <a:pPr/>
              <a:t>3</a:t>
            </a:fld>
            <a:endParaRPr lang="bg-BG"/>
          </a:p>
        </p:txBody>
      </p:sp>
      <p:pic>
        <p:nvPicPr>
          <p:cNvPr id="13927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4365625"/>
            <a:ext cx="4943475"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r>
              <a:rPr lang="en-US" b="1" dirty="0"/>
              <a:t>Terms and Concepts</a:t>
            </a:r>
            <a:endParaRPr lang="en-US" dirty="0"/>
          </a:p>
        </p:txBody>
      </p:sp>
      <p:sp>
        <p:nvSpPr>
          <p:cNvPr id="159747" name="Rectangle 3"/>
          <p:cNvSpPr>
            <a:spLocks noGrp="1" noChangeArrowheads="1"/>
          </p:cNvSpPr>
          <p:nvPr>
            <p:ph idx="1"/>
          </p:nvPr>
        </p:nvSpPr>
        <p:spPr/>
        <p:txBody>
          <a:bodyPr>
            <a:normAutofit lnSpcReduction="10000"/>
          </a:bodyPr>
          <a:lstStyle/>
          <a:p>
            <a:r>
              <a:rPr lang="en-US" sz="2000" dirty="0"/>
              <a:t>A </a:t>
            </a:r>
            <a:r>
              <a:rPr lang="en-US" sz="2000" i="1" dirty="0"/>
              <a:t>system</a:t>
            </a:r>
            <a:r>
              <a:rPr lang="en-US" sz="2000" dirty="0"/>
              <a:t> is a collection of subsystems organized to accomplish a purpose and described by a set of models, possibly from different viewpoints. </a:t>
            </a:r>
            <a:endParaRPr lang="en-US" sz="2000" dirty="0" smtClean="0"/>
          </a:p>
          <a:p>
            <a:r>
              <a:rPr lang="en-US" sz="2000" dirty="0" smtClean="0"/>
              <a:t>A </a:t>
            </a:r>
            <a:r>
              <a:rPr lang="en-US" sz="2000" i="1" dirty="0"/>
              <a:t>subsystem</a:t>
            </a:r>
            <a:r>
              <a:rPr lang="en-US" sz="2000" dirty="0"/>
              <a:t> is a grouping of elements, of which some constitute a specification of the behavior offered by the other contained elements. </a:t>
            </a:r>
            <a:endParaRPr lang="en-US" sz="2000" dirty="0" smtClean="0"/>
          </a:p>
          <a:p>
            <a:r>
              <a:rPr lang="en-US" sz="2000" dirty="0" smtClean="0"/>
              <a:t>A </a:t>
            </a:r>
            <a:r>
              <a:rPr lang="en-US" sz="2000" i="1" dirty="0"/>
              <a:t>model</a:t>
            </a:r>
            <a:r>
              <a:rPr lang="en-US" sz="2000" dirty="0"/>
              <a:t> is a semantically closed abstraction of a system, meaning that it represents a complete and self-consistent simplification of reality, created in order to better understand the system. </a:t>
            </a:r>
            <a:endParaRPr lang="en-US" sz="2000" dirty="0" smtClean="0"/>
          </a:p>
          <a:p>
            <a:r>
              <a:rPr lang="en-US" sz="2000" dirty="0" smtClean="0"/>
              <a:t>In </a:t>
            </a:r>
            <a:r>
              <a:rPr lang="en-US" sz="2000" dirty="0"/>
              <a:t>the context of architecture, a </a:t>
            </a:r>
            <a:r>
              <a:rPr lang="en-US" sz="2000" i="1" dirty="0"/>
              <a:t>view</a:t>
            </a:r>
            <a:r>
              <a:rPr lang="en-US" sz="2000" dirty="0"/>
              <a:t> is a projection into the organization and structure of a system's model, focused on one aspect of that system. </a:t>
            </a:r>
            <a:endParaRPr lang="en-US" sz="2000" dirty="0" smtClean="0"/>
          </a:p>
          <a:p>
            <a:r>
              <a:rPr lang="en-US" sz="2000" dirty="0" smtClean="0"/>
              <a:t>A </a:t>
            </a:r>
            <a:r>
              <a:rPr lang="en-US" sz="2000" i="1" dirty="0"/>
              <a:t>diagram</a:t>
            </a:r>
            <a:r>
              <a:rPr lang="en-US" sz="2000" dirty="0"/>
              <a:t> is the graphical presentation of a set of elements, most often rendered as a connected graph of vertices (things) and arcs (relationships).</a:t>
            </a:r>
          </a:p>
        </p:txBody>
      </p:sp>
      <p:sp>
        <p:nvSpPr>
          <p:cNvPr id="6" name="Slide Number Placeholder 5"/>
          <p:cNvSpPr>
            <a:spLocks noGrp="1"/>
          </p:cNvSpPr>
          <p:nvPr>
            <p:ph type="sldNum" sz="quarter" idx="12"/>
          </p:nvPr>
        </p:nvSpPr>
        <p:spPr/>
        <p:txBody>
          <a:bodyPr/>
          <a:lstStyle/>
          <a:p>
            <a:fld id="{E3EDD97C-94EB-428C-A2E7-19AA1359544A}" type="slidenum">
              <a:rPr lang="bg-BG"/>
              <a:pPr/>
              <a:t>30</a:t>
            </a:fld>
            <a:endParaRPr lang="bg-BG"/>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r>
              <a:rPr lang="en-US" dirty="0" smtClean="0"/>
              <a:t>Diagrams</a:t>
            </a:r>
            <a:endParaRPr lang="en-US" dirty="0"/>
          </a:p>
        </p:txBody>
      </p:sp>
      <p:sp>
        <p:nvSpPr>
          <p:cNvPr id="158723" name="Rectangle 3"/>
          <p:cNvSpPr>
            <a:spLocks noGrp="1" noChangeArrowheads="1"/>
          </p:cNvSpPr>
          <p:nvPr>
            <p:ph idx="1"/>
          </p:nvPr>
        </p:nvSpPr>
        <p:spPr/>
        <p:txBody>
          <a:bodyPr>
            <a:normAutofit fontScale="92500" lnSpcReduction="10000"/>
          </a:bodyPr>
          <a:lstStyle/>
          <a:p>
            <a:pPr>
              <a:lnSpc>
                <a:spcPct val="80000"/>
              </a:lnSpc>
            </a:pPr>
            <a:r>
              <a:rPr lang="en-US" sz="2800" dirty="0"/>
              <a:t>A diagram is just a graphical projection into the elements that make up a system. </a:t>
            </a:r>
            <a:endParaRPr lang="en-US" sz="2800" dirty="0" smtClean="0"/>
          </a:p>
          <a:p>
            <a:pPr>
              <a:lnSpc>
                <a:spcPct val="80000"/>
              </a:lnSpc>
            </a:pPr>
            <a:r>
              <a:rPr lang="en-US" sz="2800" dirty="0" smtClean="0"/>
              <a:t>For </a:t>
            </a:r>
            <a:r>
              <a:rPr lang="en-US" sz="2800" dirty="0"/>
              <a:t>example, you might have several hundred classes in the design of a corporate human resources system. </a:t>
            </a:r>
            <a:endParaRPr lang="en-US" sz="2800" dirty="0" smtClean="0"/>
          </a:p>
          <a:p>
            <a:pPr>
              <a:lnSpc>
                <a:spcPct val="80000"/>
              </a:lnSpc>
            </a:pPr>
            <a:r>
              <a:rPr lang="en-US" sz="2800" dirty="0" smtClean="0"/>
              <a:t>You </a:t>
            </a:r>
            <a:r>
              <a:rPr lang="en-US" sz="2800" dirty="0"/>
              <a:t>could never visualize the structure or behavior of that system by staring at one large diagram containing all these classes and all their relationships. Instead, you'd want to create several diagrams, each focused on one view</a:t>
            </a:r>
            <a:r>
              <a:rPr lang="en-US" sz="2800" dirty="0" smtClean="0"/>
              <a:t>.</a:t>
            </a:r>
          </a:p>
          <a:p>
            <a:pPr>
              <a:lnSpc>
                <a:spcPct val="80000"/>
              </a:lnSpc>
            </a:pPr>
            <a:r>
              <a:rPr lang="en-US" sz="2800" dirty="0"/>
              <a:t>For example, you might find one class diagram that includes classes, such as Person, Department, and Office, assembled to construct a database schema. You might find some of these same classes, along with other classes, in another diagram that presents an API that's used by client applications.</a:t>
            </a:r>
          </a:p>
        </p:txBody>
      </p:sp>
      <p:sp>
        <p:nvSpPr>
          <p:cNvPr id="6" name="Slide Number Placeholder 5"/>
          <p:cNvSpPr>
            <a:spLocks noGrp="1"/>
          </p:cNvSpPr>
          <p:nvPr>
            <p:ph type="sldNum" sz="quarter" idx="12"/>
          </p:nvPr>
        </p:nvSpPr>
        <p:spPr/>
        <p:txBody>
          <a:bodyPr/>
          <a:lstStyle/>
          <a:p>
            <a:fld id="{B9DBE2D2-AE9D-463A-AE16-C9F3423D149F}" type="slidenum">
              <a:rPr lang="bg-BG"/>
              <a:pPr/>
              <a:t>31</a:t>
            </a:fld>
            <a:endParaRPr lang="bg-BG"/>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lstStyle/>
          <a:p>
            <a:r>
              <a:rPr lang="en-US" b="1" dirty="0"/>
              <a:t>Structural Diagrams</a:t>
            </a:r>
            <a:endParaRPr lang="en-US" dirty="0"/>
          </a:p>
        </p:txBody>
      </p:sp>
      <p:sp>
        <p:nvSpPr>
          <p:cNvPr id="191491" name="Rectangle 3"/>
          <p:cNvSpPr>
            <a:spLocks noGrp="1" noChangeArrowheads="1"/>
          </p:cNvSpPr>
          <p:nvPr>
            <p:ph idx="1"/>
          </p:nvPr>
        </p:nvSpPr>
        <p:spPr/>
        <p:txBody>
          <a:bodyPr/>
          <a:lstStyle/>
          <a:p>
            <a:pPr>
              <a:lnSpc>
                <a:spcPct val="90000"/>
              </a:lnSpc>
            </a:pPr>
            <a:r>
              <a:rPr lang="bg-BG" b="1" dirty="0"/>
              <a:t>Class Diagram </a:t>
            </a:r>
            <a:r>
              <a:rPr lang="bg-BG" dirty="0"/>
              <a:t> </a:t>
            </a:r>
          </a:p>
          <a:p>
            <a:pPr lvl="1"/>
            <a:r>
              <a:rPr lang="en-US" dirty="0"/>
              <a:t>A </a:t>
            </a:r>
            <a:r>
              <a:rPr lang="en-US" i="1" dirty="0"/>
              <a:t>class diagram</a:t>
            </a:r>
            <a:r>
              <a:rPr lang="en-US" dirty="0"/>
              <a:t> shows a set of classes, interfaces, and collaborations and their relationships. Class diagrams are the most common diagram found in modeling object-oriented systems. You use class diagrams to illustrate the static design view of a system. Class diagrams that include active classes are used to address the static process view of a system.</a:t>
            </a:r>
          </a:p>
        </p:txBody>
      </p:sp>
      <p:sp>
        <p:nvSpPr>
          <p:cNvPr id="6" name="Slide Number Placeholder 5"/>
          <p:cNvSpPr>
            <a:spLocks noGrp="1"/>
          </p:cNvSpPr>
          <p:nvPr>
            <p:ph type="sldNum" sz="quarter" idx="12"/>
          </p:nvPr>
        </p:nvSpPr>
        <p:spPr/>
        <p:txBody>
          <a:bodyPr/>
          <a:lstStyle/>
          <a:p>
            <a:fld id="{64673CB3-2780-4F30-BF84-41854AFA25F7}" type="slidenum">
              <a:rPr lang="bg-BG"/>
              <a:pPr/>
              <a:t>32</a:t>
            </a:fld>
            <a:endParaRPr lang="bg-BG"/>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r>
              <a:rPr lang="en-US" b="1" dirty="0"/>
              <a:t>Structural Diagrams</a:t>
            </a:r>
            <a:endParaRPr lang="en-US" dirty="0"/>
          </a:p>
        </p:txBody>
      </p:sp>
      <p:sp>
        <p:nvSpPr>
          <p:cNvPr id="160771" name="Rectangle 3"/>
          <p:cNvSpPr>
            <a:spLocks noGrp="1" noChangeArrowheads="1"/>
          </p:cNvSpPr>
          <p:nvPr>
            <p:ph idx="1"/>
          </p:nvPr>
        </p:nvSpPr>
        <p:spPr/>
        <p:txBody>
          <a:bodyPr/>
          <a:lstStyle/>
          <a:p>
            <a:pPr>
              <a:lnSpc>
                <a:spcPct val="90000"/>
              </a:lnSpc>
            </a:pPr>
            <a:r>
              <a:rPr lang="bg-BG" b="1" dirty="0"/>
              <a:t>Object Diagram </a:t>
            </a:r>
            <a:r>
              <a:rPr lang="bg-BG" dirty="0"/>
              <a:t> </a:t>
            </a:r>
          </a:p>
          <a:p>
            <a:pPr lvl="1"/>
            <a:r>
              <a:rPr lang="en-US" dirty="0"/>
              <a:t>An </a:t>
            </a:r>
            <a:r>
              <a:rPr lang="en-US" i="1" dirty="0"/>
              <a:t>object diagram</a:t>
            </a:r>
            <a:r>
              <a:rPr lang="en-US" dirty="0"/>
              <a:t> shows a set of objects and their relationships. You use object diagrams to illustrate data structures, the static snapshots of instances of the things found in class diagrams. Object diagrams address the static design view or static process view of a system just as do class diagrams, but from the perspective of real or prototypical cases</a:t>
            </a:r>
            <a:r>
              <a:rPr lang="en-US" dirty="0" smtClean="0"/>
              <a:t>.</a:t>
            </a:r>
            <a:endParaRPr lang="en-US" dirty="0"/>
          </a:p>
        </p:txBody>
      </p:sp>
      <p:sp>
        <p:nvSpPr>
          <p:cNvPr id="6" name="Slide Number Placeholder 5"/>
          <p:cNvSpPr>
            <a:spLocks noGrp="1"/>
          </p:cNvSpPr>
          <p:nvPr>
            <p:ph type="sldNum" sz="quarter" idx="12"/>
          </p:nvPr>
        </p:nvSpPr>
        <p:spPr/>
        <p:txBody>
          <a:bodyPr/>
          <a:lstStyle/>
          <a:p>
            <a:fld id="{CD5AE72A-BC0F-4F66-9B64-131D28492937}" type="slidenum">
              <a:rPr lang="bg-BG"/>
              <a:pPr/>
              <a:t>33</a:t>
            </a:fld>
            <a:endParaRPr lang="bg-BG"/>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r>
              <a:rPr lang="en-US" b="1" dirty="0"/>
              <a:t>Structural Diagrams</a:t>
            </a:r>
            <a:endParaRPr lang="bg-BG" dirty="0"/>
          </a:p>
        </p:txBody>
      </p:sp>
      <p:sp>
        <p:nvSpPr>
          <p:cNvPr id="192515" name="Rectangle 3"/>
          <p:cNvSpPr>
            <a:spLocks noGrp="1" noChangeArrowheads="1"/>
          </p:cNvSpPr>
          <p:nvPr>
            <p:ph idx="1"/>
          </p:nvPr>
        </p:nvSpPr>
        <p:spPr/>
        <p:txBody>
          <a:bodyPr/>
          <a:lstStyle/>
          <a:p>
            <a:pPr>
              <a:lnSpc>
                <a:spcPct val="90000"/>
              </a:lnSpc>
            </a:pPr>
            <a:r>
              <a:rPr lang="bg-BG" b="1" dirty="0"/>
              <a:t>Component Diagram </a:t>
            </a:r>
            <a:r>
              <a:rPr lang="bg-BG" dirty="0"/>
              <a:t> </a:t>
            </a:r>
          </a:p>
          <a:p>
            <a:pPr lvl="1"/>
            <a:r>
              <a:rPr lang="en-US" dirty="0"/>
              <a:t>A </a:t>
            </a:r>
            <a:r>
              <a:rPr lang="en-US" i="1" dirty="0"/>
              <a:t>component diagram</a:t>
            </a:r>
            <a:r>
              <a:rPr lang="en-US" dirty="0"/>
              <a:t> shows a set of components and their relationships. You use component diagrams to illustrate the static implementation view of a system. Component diagrams are related to class diagrams in that a component typically maps to one or more classes, interfaces, or collaborations.</a:t>
            </a:r>
          </a:p>
        </p:txBody>
      </p:sp>
      <p:sp>
        <p:nvSpPr>
          <p:cNvPr id="6" name="Slide Number Placeholder 5"/>
          <p:cNvSpPr>
            <a:spLocks noGrp="1"/>
          </p:cNvSpPr>
          <p:nvPr>
            <p:ph type="sldNum" sz="quarter" idx="12"/>
          </p:nvPr>
        </p:nvSpPr>
        <p:spPr/>
        <p:txBody>
          <a:bodyPr/>
          <a:lstStyle/>
          <a:p>
            <a:fld id="{BB87A998-0EB0-4CAF-8064-259DFA2921BD}" type="slidenum">
              <a:rPr lang="bg-BG"/>
              <a:pPr/>
              <a:t>34</a:t>
            </a:fld>
            <a:endParaRPr lang="bg-BG"/>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r>
              <a:rPr lang="en-US" b="1" dirty="0"/>
              <a:t>Structural Diagrams</a:t>
            </a:r>
            <a:endParaRPr lang="bg-BG" dirty="0"/>
          </a:p>
        </p:txBody>
      </p:sp>
      <p:sp>
        <p:nvSpPr>
          <p:cNvPr id="193539" name="Rectangle 3"/>
          <p:cNvSpPr>
            <a:spLocks noGrp="1" noChangeArrowheads="1"/>
          </p:cNvSpPr>
          <p:nvPr>
            <p:ph idx="1"/>
          </p:nvPr>
        </p:nvSpPr>
        <p:spPr/>
        <p:txBody>
          <a:bodyPr/>
          <a:lstStyle/>
          <a:p>
            <a:pPr>
              <a:lnSpc>
                <a:spcPct val="90000"/>
              </a:lnSpc>
            </a:pPr>
            <a:r>
              <a:rPr lang="bg-BG" b="1" dirty="0"/>
              <a:t>Deployment Diagram </a:t>
            </a:r>
            <a:r>
              <a:rPr lang="bg-BG" dirty="0"/>
              <a:t> </a:t>
            </a:r>
          </a:p>
          <a:p>
            <a:pPr lvl="1"/>
            <a:r>
              <a:rPr lang="en-US" dirty="0"/>
              <a:t>A </a:t>
            </a:r>
            <a:r>
              <a:rPr lang="en-US" i="1" dirty="0"/>
              <a:t>deployment diagram</a:t>
            </a:r>
            <a:r>
              <a:rPr lang="en-US" dirty="0"/>
              <a:t> shows a set of nodes and their relationships. You use deployment diagrams to illustrate the static deployment view of an architecture. Deployment diagrams are related to component diagrams in that a node typically encloses one or more components.</a:t>
            </a:r>
          </a:p>
        </p:txBody>
      </p:sp>
      <p:sp>
        <p:nvSpPr>
          <p:cNvPr id="6" name="Slide Number Placeholder 5"/>
          <p:cNvSpPr>
            <a:spLocks noGrp="1"/>
          </p:cNvSpPr>
          <p:nvPr>
            <p:ph type="sldNum" sz="quarter" idx="12"/>
          </p:nvPr>
        </p:nvSpPr>
        <p:spPr/>
        <p:txBody>
          <a:bodyPr/>
          <a:lstStyle/>
          <a:p>
            <a:fld id="{A1A2A799-6399-4E2D-9916-DF09EFF05625}" type="slidenum">
              <a:rPr lang="bg-BG"/>
              <a:pPr/>
              <a:t>35</a:t>
            </a:fld>
            <a:endParaRPr lang="bg-BG"/>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r>
              <a:rPr lang="en-US" sz="4000" b="1" dirty="0"/>
              <a:t>Behavioral Diagrams</a:t>
            </a:r>
            <a:endParaRPr lang="bg-BG" sz="4000" dirty="0"/>
          </a:p>
        </p:txBody>
      </p:sp>
      <p:sp>
        <p:nvSpPr>
          <p:cNvPr id="194563" name="Rectangle 3"/>
          <p:cNvSpPr>
            <a:spLocks noGrp="1" noChangeArrowheads="1"/>
          </p:cNvSpPr>
          <p:nvPr>
            <p:ph idx="1"/>
          </p:nvPr>
        </p:nvSpPr>
        <p:spPr/>
        <p:txBody>
          <a:bodyPr/>
          <a:lstStyle/>
          <a:p>
            <a:r>
              <a:rPr lang="bg-BG" b="1" dirty="0"/>
              <a:t>Use Case Diagram </a:t>
            </a:r>
            <a:r>
              <a:rPr lang="bg-BG" dirty="0"/>
              <a:t> </a:t>
            </a:r>
          </a:p>
          <a:p>
            <a:pPr lvl="1"/>
            <a:r>
              <a:rPr lang="en-US" dirty="0"/>
              <a:t>A </a:t>
            </a:r>
            <a:r>
              <a:rPr lang="en-US" i="1" dirty="0"/>
              <a:t>use case diagram</a:t>
            </a:r>
            <a:r>
              <a:rPr lang="en-US" dirty="0"/>
              <a:t> shows a set of use cases and actors (a special kind of class) and their relationships. You apply use case diagrams to illustrate the static use case view of a system. Use case diagrams are especially important in organizing and modeling the behaviors of a system.</a:t>
            </a:r>
          </a:p>
        </p:txBody>
      </p:sp>
      <p:sp>
        <p:nvSpPr>
          <p:cNvPr id="6" name="Slide Number Placeholder 5"/>
          <p:cNvSpPr>
            <a:spLocks noGrp="1"/>
          </p:cNvSpPr>
          <p:nvPr>
            <p:ph type="sldNum" sz="quarter" idx="12"/>
          </p:nvPr>
        </p:nvSpPr>
        <p:spPr/>
        <p:txBody>
          <a:bodyPr/>
          <a:lstStyle/>
          <a:p>
            <a:fld id="{6CDD3103-777D-48AB-8B70-64697451D763}" type="slidenum">
              <a:rPr lang="bg-BG"/>
              <a:pPr/>
              <a:t>36</a:t>
            </a:fld>
            <a:endParaRPr lang="bg-BG"/>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lstStyle/>
          <a:p>
            <a:r>
              <a:rPr lang="en-US" sz="4000" b="1" dirty="0"/>
              <a:t>Behavioral Diagrams</a:t>
            </a:r>
            <a:endParaRPr lang="bg-BG" sz="4000" dirty="0"/>
          </a:p>
        </p:txBody>
      </p:sp>
      <p:sp>
        <p:nvSpPr>
          <p:cNvPr id="195587" name="Rectangle 3"/>
          <p:cNvSpPr>
            <a:spLocks noGrp="1" noChangeArrowheads="1"/>
          </p:cNvSpPr>
          <p:nvPr>
            <p:ph idx="1"/>
          </p:nvPr>
        </p:nvSpPr>
        <p:spPr/>
        <p:txBody>
          <a:bodyPr>
            <a:normAutofit fontScale="92500" lnSpcReduction="10000"/>
          </a:bodyPr>
          <a:lstStyle/>
          <a:p>
            <a:pPr>
              <a:lnSpc>
                <a:spcPct val="90000"/>
              </a:lnSpc>
            </a:pPr>
            <a:r>
              <a:rPr lang="bg-BG" sz="2400" b="1" dirty="0"/>
              <a:t>Sequence Diagram</a:t>
            </a:r>
            <a:r>
              <a:rPr lang="bg-BG" sz="2400" dirty="0"/>
              <a:t> </a:t>
            </a:r>
          </a:p>
          <a:p>
            <a:pPr lvl="1"/>
            <a:r>
              <a:rPr lang="en-US" dirty="0"/>
              <a:t>A </a:t>
            </a:r>
            <a:r>
              <a:rPr lang="en-US" i="1" dirty="0"/>
              <a:t>sequence diagram</a:t>
            </a:r>
            <a:r>
              <a:rPr lang="en-US" dirty="0"/>
              <a:t> is an interaction diagram that emphasizes the time ordering of messages. A sequence diagram shows a set of objects and the messages sent and received by those objects. The objects are typically named or anonymous instances of classes, but may also represent instances of other things, such as collaborations, components, and nodes. You use sequence diagrams to illustrate the dynamic view of a system.</a:t>
            </a:r>
          </a:p>
          <a:p>
            <a:pPr>
              <a:lnSpc>
                <a:spcPct val="90000"/>
              </a:lnSpc>
            </a:pPr>
            <a:r>
              <a:rPr lang="bg-BG" sz="2400" b="1" dirty="0" smtClean="0"/>
              <a:t>Collaboration </a:t>
            </a:r>
            <a:r>
              <a:rPr lang="bg-BG" sz="2400" b="1" dirty="0"/>
              <a:t>Diagram </a:t>
            </a:r>
            <a:r>
              <a:rPr lang="bg-BG" sz="2400" dirty="0"/>
              <a:t>(</a:t>
            </a:r>
            <a:r>
              <a:rPr lang="en-US" sz="2400" dirty="0"/>
              <a:t>Communication </a:t>
            </a:r>
            <a:r>
              <a:rPr lang="bg-BG" sz="2400" dirty="0"/>
              <a:t>в </a:t>
            </a:r>
            <a:r>
              <a:rPr lang="en-US" sz="2400" dirty="0"/>
              <a:t>UML 2.x)</a:t>
            </a:r>
            <a:endParaRPr lang="bg-BG" sz="2400" dirty="0"/>
          </a:p>
          <a:p>
            <a:pPr lvl="1"/>
            <a:r>
              <a:rPr lang="en-US" dirty="0"/>
              <a:t>A </a:t>
            </a:r>
            <a:r>
              <a:rPr lang="en-US" i="1" dirty="0"/>
              <a:t>collaboration diagram</a:t>
            </a:r>
            <a:r>
              <a:rPr lang="en-US" dirty="0"/>
              <a:t> is an interaction diagram that emphasizes the structural organization of the objects that send and receive messages. A collaboration diagram shows a set of objects, links among those objects, and messages sent and received by those objects. The objects are typically named or anonymous instances of classes, but may also represent instances of other things, such as collaborations, components, and nodes. You use collaboration diagrams to illustrate the dynamic view of a system</a:t>
            </a:r>
            <a:r>
              <a:rPr lang="en-US" dirty="0" smtClean="0"/>
              <a:t>.</a:t>
            </a:r>
            <a:endParaRPr lang="en-US" dirty="0"/>
          </a:p>
        </p:txBody>
      </p:sp>
      <p:sp>
        <p:nvSpPr>
          <p:cNvPr id="6" name="Slide Number Placeholder 5"/>
          <p:cNvSpPr>
            <a:spLocks noGrp="1"/>
          </p:cNvSpPr>
          <p:nvPr>
            <p:ph type="sldNum" sz="quarter" idx="12"/>
          </p:nvPr>
        </p:nvSpPr>
        <p:spPr/>
        <p:txBody>
          <a:bodyPr/>
          <a:lstStyle/>
          <a:p>
            <a:fld id="{5D8EECD5-AC77-4B47-BE7C-25A1793F2CBD}" type="slidenum">
              <a:rPr lang="bg-BG"/>
              <a:pPr/>
              <a:t>37</a:t>
            </a:fld>
            <a:endParaRPr lang="bg-BG"/>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p:txBody>
          <a:bodyPr/>
          <a:lstStyle/>
          <a:p>
            <a:r>
              <a:rPr lang="en-US" sz="4000" b="1" dirty="0"/>
              <a:t>Behavioral Diagrams</a:t>
            </a:r>
            <a:endParaRPr lang="bg-BG" sz="4000" dirty="0"/>
          </a:p>
        </p:txBody>
      </p:sp>
      <p:sp>
        <p:nvSpPr>
          <p:cNvPr id="196611" name="Rectangle 3"/>
          <p:cNvSpPr>
            <a:spLocks noGrp="1" noChangeArrowheads="1"/>
          </p:cNvSpPr>
          <p:nvPr>
            <p:ph idx="1"/>
          </p:nvPr>
        </p:nvSpPr>
        <p:spPr/>
        <p:txBody>
          <a:bodyPr/>
          <a:lstStyle/>
          <a:p>
            <a:r>
              <a:rPr lang="bg-BG" sz="2800" b="1" dirty="0"/>
              <a:t>Statechart Diagram </a:t>
            </a:r>
            <a:r>
              <a:rPr lang="bg-BG" sz="2800" dirty="0"/>
              <a:t> </a:t>
            </a:r>
          </a:p>
          <a:p>
            <a:pPr lvl="1"/>
            <a:r>
              <a:rPr lang="en-US" dirty="0"/>
              <a:t>A </a:t>
            </a:r>
            <a:r>
              <a:rPr lang="en-US" i="1" dirty="0" err="1"/>
              <a:t>statechart</a:t>
            </a:r>
            <a:r>
              <a:rPr lang="en-US" i="1" dirty="0"/>
              <a:t> diagram</a:t>
            </a:r>
            <a:r>
              <a:rPr lang="en-US" dirty="0"/>
              <a:t> shows a state machine, consisting of states, transitions, events, and activities. You use </a:t>
            </a:r>
            <a:r>
              <a:rPr lang="en-US" dirty="0" err="1"/>
              <a:t>statechart</a:t>
            </a:r>
            <a:r>
              <a:rPr lang="en-US" dirty="0"/>
              <a:t> diagrams to illustrate the dynamic view of a system. They are especially important in modeling the behavior of an interface, class, or collaboration. </a:t>
            </a:r>
            <a:r>
              <a:rPr lang="en-US" dirty="0" err="1"/>
              <a:t>Statechart</a:t>
            </a:r>
            <a:r>
              <a:rPr lang="en-US" dirty="0"/>
              <a:t> diagrams emphasize the event-ordered behavior of an object, which is especially useful in modeling reactive systems.</a:t>
            </a:r>
          </a:p>
        </p:txBody>
      </p:sp>
      <p:sp>
        <p:nvSpPr>
          <p:cNvPr id="6" name="Slide Number Placeholder 5"/>
          <p:cNvSpPr>
            <a:spLocks noGrp="1"/>
          </p:cNvSpPr>
          <p:nvPr>
            <p:ph type="sldNum" sz="quarter" idx="12"/>
          </p:nvPr>
        </p:nvSpPr>
        <p:spPr/>
        <p:txBody>
          <a:bodyPr/>
          <a:lstStyle/>
          <a:p>
            <a:fld id="{B04B9EAE-0BCD-40F5-8323-60F5F388C7B1}" type="slidenum">
              <a:rPr lang="bg-BG"/>
              <a:pPr/>
              <a:t>38</a:t>
            </a:fld>
            <a:endParaRPr lang="bg-BG"/>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p:txBody>
          <a:bodyPr/>
          <a:lstStyle/>
          <a:p>
            <a:r>
              <a:rPr lang="en-US" sz="4000" b="1" dirty="0"/>
              <a:t>Behavioral Diagrams</a:t>
            </a:r>
            <a:endParaRPr lang="bg-BG" sz="4000" dirty="0"/>
          </a:p>
        </p:txBody>
      </p:sp>
      <p:sp>
        <p:nvSpPr>
          <p:cNvPr id="197635" name="Rectangle 3"/>
          <p:cNvSpPr>
            <a:spLocks noGrp="1" noChangeArrowheads="1"/>
          </p:cNvSpPr>
          <p:nvPr>
            <p:ph idx="1"/>
          </p:nvPr>
        </p:nvSpPr>
        <p:spPr/>
        <p:txBody>
          <a:bodyPr/>
          <a:lstStyle/>
          <a:p>
            <a:r>
              <a:rPr lang="bg-BG" b="1" dirty="0"/>
              <a:t>Activity Diagram </a:t>
            </a:r>
            <a:r>
              <a:rPr lang="bg-BG" dirty="0"/>
              <a:t> </a:t>
            </a:r>
          </a:p>
          <a:p>
            <a:pPr lvl="1"/>
            <a:r>
              <a:rPr lang="en-US" dirty="0"/>
              <a:t>An </a:t>
            </a:r>
            <a:r>
              <a:rPr lang="en-US" i="1" dirty="0"/>
              <a:t>activity diagram</a:t>
            </a:r>
            <a:r>
              <a:rPr lang="en-US" dirty="0"/>
              <a:t> shows the flow from activity to activity within a system. An activity shows a set of activities, the sequential or branching flow from activity to activity, and objects that act and are acted upon. You use activity diagrams to illustrate the dynamic view of a system. Activity diagrams are especially important in modeling the function of a system. Activity diagrams emphasize the flow of control among objects.</a:t>
            </a:r>
          </a:p>
        </p:txBody>
      </p:sp>
      <p:sp>
        <p:nvSpPr>
          <p:cNvPr id="6" name="Slide Number Placeholder 5"/>
          <p:cNvSpPr>
            <a:spLocks noGrp="1"/>
          </p:cNvSpPr>
          <p:nvPr>
            <p:ph type="sldNum" sz="quarter" idx="12"/>
          </p:nvPr>
        </p:nvSpPr>
        <p:spPr/>
        <p:txBody>
          <a:bodyPr/>
          <a:lstStyle/>
          <a:p>
            <a:fld id="{C3379966-FCCE-488A-BECE-627B863F49FA}" type="slidenum">
              <a:rPr lang="bg-BG"/>
              <a:pPr/>
              <a:t>39</a:t>
            </a:fld>
            <a:endParaRPr lang="bg-BG"/>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6" name="Rectangle 4"/>
          <p:cNvSpPr>
            <a:spLocks noGrp="1" noChangeArrowheads="1"/>
          </p:cNvSpPr>
          <p:nvPr>
            <p:ph type="title"/>
          </p:nvPr>
        </p:nvSpPr>
        <p:spPr>
          <a:xfrm>
            <a:off x="467544" y="260648"/>
            <a:ext cx="8229600" cy="1143000"/>
          </a:xfrm>
        </p:spPr>
        <p:txBody>
          <a:bodyPr/>
          <a:lstStyle/>
          <a:p>
            <a:r>
              <a:rPr lang="en-US" dirty="0" smtClean="0"/>
              <a:t>Notes</a:t>
            </a:r>
            <a:endParaRPr lang="en-US" dirty="0"/>
          </a:p>
        </p:txBody>
      </p:sp>
      <p:sp>
        <p:nvSpPr>
          <p:cNvPr id="141317" name="Rectangle 5"/>
          <p:cNvSpPr>
            <a:spLocks noGrp="1" noChangeArrowheads="1"/>
          </p:cNvSpPr>
          <p:nvPr>
            <p:ph type="body" sz="half" idx="1"/>
          </p:nvPr>
        </p:nvSpPr>
        <p:spPr/>
        <p:txBody>
          <a:bodyPr/>
          <a:lstStyle/>
          <a:p>
            <a:r>
              <a:rPr lang="en-US" sz="2800" dirty="0"/>
              <a:t>A note may contain any combination of text or graphics. If your implementation allows it, you can put a live URL inside a note, or even link to or embed another document. </a:t>
            </a:r>
            <a:endParaRPr lang="en-US" sz="3200" dirty="0"/>
          </a:p>
        </p:txBody>
      </p:sp>
      <p:sp>
        <p:nvSpPr>
          <p:cNvPr id="141318" name="Rectangle 6"/>
          <p:cNvSpPr>
            <a:spLocks noGrp="1" noChangeArrowheads="1"/>
          </p:cNvSpPr>
          <p:nvPr>
            <p:ph sz="half" idx="2"/>
          </p:nvPr>
        </p:nvSpPr>
        <p:spPr/>
        <p:txBody>
          <a:bodyPr/>
          <a:lstStyle/>
          <a:p>
            <a:endParaRPr lang="en-US" sz="2800"/>
          </a:p>
        </p:txBody>
      </p:sp>
      <p:sp>
        <p:nvSpPr>
          <p:cNvPr id="8" name="Slide Number Placeholder 6"/>
          <p:cNvSpPr>
            <a:spLocks noGrp="1"/>
          </p:cNvSpPr>
          <p:nvPr>
            <p:ph type="sldNum" sz="quarter" idx="12"/>
          </p:nvPr>
        </p:nvSpPr>
        <p:spPr/>
        <p:txBody>
          <a:bodyPr/>
          <a:lstStyle/>
          <a:p>
            <a:fld id="{C9E9BCD8-1797-4B75-B7E0-5D54B7F4F220}" type="slidenum">
              <a:rPr lang="bg-BG"/>
              <a:pPr/>
              <a:t>4</a:t>
            </a:fld>
            <a:endParaRPr lang="bg-BG"/>
          </a:p>
        </p:txBody>
      </p:sp>
      <p:pic>
        <p:nvPicPr>
          <p:cNvPr id="14131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3573463"/>
            <a:ext cx="6554788" cy="260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dirty="0" smtClean="0"/>
              <a:t>UML</a:t>
            </a:r>
            <a:r>
              <a:rPr lang="bg-BG" dirty="0" smtClean="0"/>
              <a:t> 2.0</a:t>
            </a:r>
            <a:r>
              <a:rPr lang="en-US" dirty="0" smtClean="0"/>
              <a:t> Diagrams</a:t>
            </a:r>
            <a:endParaRPr lang="bg-BG" dirty="0"/>
          </a:p>
        </p:txBody>
      </p:sp>
      <p:sp>
        <p:nvSpPr>
          <p:cNvPr id="69635" name="Rectangle 3"/>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56AB5B54-1EE8-4DC5-B7FA-40DB6935C1FA}" type="slidenum">
              <a:rPr lang="bg-BG"/>
              <a:pPr/>
              <a:t>40</a:t>
            </a:fld>
            <a:endParaRPr lang="bg-BG"/>
          </a:p>
        </p:txBody>
      </p:sp>
      <p:pic>
        <p:nvPicPr>
          <p:cNvPr id="696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6" y="1268760"/>
            <a:ext cx="9324975" cy="5164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Interaction overview </a:t>
            </a:r>
            <a:r>
              <a:rPr lang="en-US" dirty="0" smtClean="0"/>
              <a:t>diagram</a:t>
            </a:r>
            <a:endParaRPr lang="bg-BG" dirty="0"/>
          </a:p>
        </p:txBody>
      </p:sp>
      <p:sp>
        <p:nvSpPr>
          <p:cNvPr id="3" name="Content Placeholder 2"/>
          <p:cNvSpPr>
            <a:spLocks noGrp="1"/>
          </p:cNvSpPr>
          <p:nvPr>
            <p:ph idx="1"/>
          </p:nvPr>
        </p:nvSpPr>
        <p:spPr/>
        <p:txBody>
          <a:bodyPr>
            <a:normAutofit fontScale="85000" lnSpcReduction="20000"/>
          </a:bodyPr>
          <a:lstStyle/>
          <a:p>
            <a:r>
              <a:rPr lang="en-US" b="1" dirty="0"/>
              <a:t>Interaction Overview Diagram</a:t>
            </a:r>
            <a:r>
              <a:rPr lang="en-US" dirty="0"/>
              <a:t> is one of the fourteen types of diagrams of </a:t>
            </a:r>
            <a:r>
              <a:rPr lang="en-US" dirty="0" smtClean="0"/>
              <a:t>the UML.</a:t>
            </a:r>
            <a:endParaRPr lang="en-US" dirty="0"/>
          </a:p>
          <a:p>
            <a:r>
              <a:rPr lang="en-US" dirty="0"/>
              <a:t>The interaction overview diagram is similar to the activity diagram both visualizing a sequence of activities. The difference is that the individual activity in the interaction overview diagram is pictured as a frames, which can contain interaction - or sequence diagrams. These interaction/sequence diagrams are constructed with building blocks like: sequence, communication, interaction overview </a:t>
            </a:r>
            <a:r>
              <a:rPr lang="en-US" dirty="0" smtClean="0"/>
              <a:t>and timing </a:t>
            </a:r>
            <a:r>
              <a:rPr lang="en-US" dirty="0"/>
              <a:t>diagram. The nodes in the diagram connect these sequence diagrams, which can be place in a specific order. With these elements the interaction overview diagram can be used to "deconstruct a complex scenario that would otherwise require multiple if-then-else paths to be illustrated as a single sequence diagram</a:t>
            </a:r>
            <a:r>
              <a:rPr lang="en-US" dirty="0" smtClean="0"/>
              <a:t>".</a:t>
            </a:r>
            <a:endParaRPr lang="en-US" dirty="0"/>
          </a:p>
          <a:p>
            <a:r>
              <a:rPr lang="en-US" dirty="0"/>
              <a:t>Except for the activity nodes the other notation elements for interaction overview diagrams are the same as for activity diagrams, such as initial, final, decision, merge, fork and join nodes. The two new elements in the interaction overview diagrams are the "interaction occurrences" and "interaction elements</a:t>
            </a:r>
            <a:r>
              <a:rPr lang="en-US" dirty="0" smtClean="0"/>
              <a:t>".</a:t>
            </a:r>
            <a:endParaRPr lang="en-US" dirty="0"/>
          </a:p>
          <a:p>
            <a:endParaRPr lang="bg-BG" dirty="0"/>
          </a:p>
        </p:txBody>
      </p:sp>
      <p:sp>
        <p:nvSpPr>
          <p:cNvPr id="4" name="Slide Number Placeholder 3"/>
          <p:cNvSpPr>
            <a:spLocks noGrp="1"/>
          </p:cNvSpPr>
          <p:nvPr>
            <p:ph type="sldNum" sz="quarter" idx="12"/>
          </p:nvPr>
        </p:nvSpPr>
        <p:spPr/>
        <p:txBody>
          <a:bodyPr/>
          <a:lstStyle/>
          <a:p>
            <a:fld id="{24CCB9C5-C553-4237-A7A1-A2FC3975E652}" type="slidenum">
              <a:rPr lang="bg-BG" smtClean="0"/>
              <a:pPr/>
              <a:t>41</a:t>
            </a:fld>
            <a:endParaRPr lang="bg-BG"/>
          </a:p>
        </p:txBody>
      </p:sp>
    </p:spTree>
    <p:extLst>
      <p:ext uri="{BB962C8B-B14F-4D97-AF65-F5344CB8AC3E}">
        <p14:creationId xmlns:p14="http://schemas.microsoft.com/office/powerpoint/2010/main" val="102631105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Interaction overview diagram</a:t>
            </a:r>
            <a:endParaRPr lang="bg-BG" dirty="0"/>
          </a:p>
        </p:txBody>
      </p:sp>
      <p:sp>
        <p:nvSpPr>
          <p:cNvPr id="3" name="Content Placeholder 2"/>
          <p:cNvSpPr>
            <a:spLocks noGrp="1"/>
          </p:cNvSpPr>
          <p:nvPr>
            <p:ph idx="1"/>
          </p:nvPr>
        </p:nvSpPr>
        <p:spPr/>
        <p:txBody>
          <a:bodyPr/>
          <a:lstStyle/>
          <a:p>
            <a:endParaRPr lang="bg-BG"/>
          </a:p>
        </p:txBody>
      </p:sp>
      <p:sp>
        <p:nvSpPr>
          <p:cNvPr id="4" name="Slide Number Placeholder 3"/>
          <p:cNvSpPr>
            <a:spLocks noGrp="1"/>
          </p:cNvSpPr>
          <p:nvPr>
            <p:ph type="sldNum" sz="quarter" idx="12"/>
          </p:nvPr>
        </p:nvSpPr>
        <p:spPr/>
        <p:txBody>
          <a:bodyPr/>
          <a:lstStyle/>
          <a:p>
            <a:fld id="{24CCB9C5-C553-4237-A7A1-A2FC3975E652}" type="slidenum">
              <a:rPr lang="bg-BG" smtClean="0"/>
              <a:pPr/>
              <a:t>42</a:t>
            </a:fld>
            <a:endParaRPr lang="bg-BG"/>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8450" y="1268760"/>
            <a:ext cx="4325838" cy="5549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560088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r>
              <a:rPr lang="en-US" dirty="0"/>
              <a:t>Composite </a:t>
            </a:r>
            <a:r>
              <a:rPr lang="en-US" dirty="0" smtClean="0"/>
              <a:t>Structure Diagram</a:t>
            </a:r>
            <a:endParaRPr lang="bg-BG" dirty="0"/>
          </a:p>
        </p:txBody>
      </p:sp>
      <p:sp>
        <p:nvSpPr>
          <p:cNvPr id="198659" name="Rectangle 3"/>
          <p:cNvSpPr>
            <a:spLocks noGrp="1" noChangeArrowheads="1"/>
          </p:cNvSpPr>
          <p:nvPr>
            <p:ph idx="1"/>
          </p:nvPr>
        </p:nvSpPr>
        <p:spPr/>
        <p:txBody>
          <a:bodyPr/>
          <a:lstStyle/>
          <a:p>
            <a:r>
              <a:rPr lang="en-US" b="1" dirty="0"/>
              <a:t>Composite structure diagram</a:t>
            </a:r>
            <a:r>
              <a:rPr lang="en-US" dirty="0"/>
              <a:t> </a:t>
            </a:r>
            <a:r>
              <a:rPr lang="en-US" dirty="0" smtClean="0"/>
              <a:t> </a:t>
            </a:r>
            <a:r>
              <a:rPr lang="en-US" dirty="0"/>
              <a:t>is a type of </a:t>
            </a:r>
            <a:r>
              <a:rPr lang="en-US" i="1" dirty="0"/>
              <a:t>static structure diagram</a:t>
            </a:r>
            <a:r>
              <a:rPr lang="en-US" dirty="0"/>
              <a:t>, that shows the internal structure of a class and </a:t>
            </a:r>
            <a:r>
              <a:rPr lang="en-US" dirty="0" smtClean="0"/>
              <a:t>the </a:t>
            </a:r>
            <a:r>
              <a:rPr lang="en-US" i="1" dirty="0" smtClean="0"/>
              <a:t>collaborations</a:t>
            </a:r>
            <a:r>
              <a:rPr lang="en-US" dirty="0"/>
              <a:t> that this structure makes possible.</a:t>
            </a:r>
          </a:p>
          <a:p>
            <a:r>
              <a:rPr lang="en-US" dirty="0"/>
              <a:t>This diagram can include internal </a:t>
            </a:r>
            <a:r>
              <a:rPr lang="en-US" i="1" dirty="0"/>
              <a:t>parts</a:t>
            </a:r>
            <a:r>
              <a:rPr lang="en-US" dirty="0"/>
              <a:t>, </a:t>
            </a:r>
            <a:r>
              <a:rPr lang="en-US" i="1" dirty="0"/>
              <a:t>ports</a:t>
            </a:r>
            <a:r>
              <a:rPr lang="en-US" dirty="0"/>
              <a:t> through which the parts interact with each other or through which instances of the class interact with the parts and with the outside world, and </a:t>
            </a:r>
            <a:r>
              <a:rPr lang="en-US" i="1" dirty="0"/>
              <a:t>connectors</a:t>
            </a:r>
            <a:r>
              <a:rPr lang="en-US" dirty="0"/>
              <a:t> between parts or ports</a:t>
            </a:r>
            <a:r>
              <a:rPr lang="en-US" dirty="0" smtClean="0"/>
              <a:t>.</a:t>
            </a:r>
          </a:p>
          <a:p>
            <a:r>
              <a:rPr lang="en-US" dirty="0" smtClean="0"/>
              <a:t>A</a:t>
            </a:r>
            <a:r>
              <a:rPr lang="en-US" dirty="0"/>
              <a:t> </a:t>
            </a:r>
            <a:r>
              <a:rPr lang="en-US" i="1" dirty="0"/>
              <a:t>composite structure</a:t>
            </a:r>
            <a:r>
              <a:rPr lang="en-US" dirty="0"/>
              <a:t> is a set of interconnected elements that collaborate at runtime to achieve some purpose. Each element has some defined </a:t>
            </a:r>
            <a:r>
              <a:rPr lang="en-US" i="1" dirty="0"/>
              <a:t>role</a:t>
            </a:r>
            <a:r>
              <a:rPr lang="en-US" dirty="0"/>
              <a:t> in the collaboration.</a:t>
            </a:r>
          </a:p>
        </p:txBody>
      </p:sp>
      <p:sp>
        <p:nvSpPr>
          <p:cNvPr id="6" name="Slide Number Placeholder 5"/>
          <p:cNvSpPr>
            <a:spLocks noGrp="1"/>
          </p:cNvSpPr>
          <p:nvPr>
            <p:ph type="sldNum" sz="quarter" idx="12"/>
          </p:nvPr>
        </p:nvSpPr>
        <p:spPr/>
        <p:txBody>
          <a:bodyPr/>
          <a:lstStyle/>
          <a:p>
            <a:fld id="{479023D3-78C3-499F-ABEE-DAFA18F780AB}" type="slidenum">
              <a:rPr lang="bg-BG"/>
              <a:pPr/>
              <a:t>43</a:t>
            </a:fld>
            <a:endParaRPr lang="bg-BG"/>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p:txBody>
          <a:bodyPr/>
          <a:lstStyle/>
          <a:p>
            <a:r>
              <a:rPr lang="en-US" dirty="0"/>
              <a:t>Composite </a:t>
            </a:r>
            <a:r>
              <a:rPr lang="en-US" dirty="0" smtClean="0"/>
              <a:t>Structure Diagram</a:t>
            </a:r>
            <a:endParaRPr lang="bg-BG" dirty="0"/>
          </a:p>
        </p:txBody>
      </p:sp>
      <p:sp>
        <p:nvSpPr>
          <p:cNvPr id="199683" name="Rectangle 3"/>
          <p:cNvSpPr>
            <a:spLocks noGrp="1" noChangeArrowheads="1"/>
          </p:cNvSpPr>
          <p:nvPr>
            <p:ph idx="1"/>
          </p:nvPr>
        </p:nvSpPr>
        <p:spPr/>
        <p:txBody>
          <a:bodyPr/>
          <a:lstStyle/>
          <a:p>
            <a:pPr>
              <a:lnSpc>
                <a:spcPct val="90000"/>
              </a:lnSpc>
            </a:pPr>
            <a:r>
              <a:rPr lang="bg-BG" b="1" dirty="0"/>
              <a:t>Structured classifier</a:t>
            </a:r>
          </a:p>
          <a:p>
            <a:r>
              <a:rPr lang="en-US" dirty="0"/>
              <a:t> A </a:t>
            </a:r>
            <a:r>
              <a:rPr lang="en-US" i="1" dirty="0" err="1"/>
              <a:t>StructuredClassifier</a:t>
            </a:r>
            <a:r>
              <a:rPr lang="en-US" dirty="0"/>
              <a:t> represents a class, often an abstract class, whose behavior can be completely or partially described through interactions between parts.</a:t>
            </a:r>
          </a:p>
          <a:p>
            <a:r>
              <a:rPr lang="en-US" dirty="0"/>
              <a:t>An </a:t>
            </a:r>
            <a:r>
              <a:rPr lang="en-US" i="1" dirty="0" err="1"/>
              <a:t>EncapsulatedClassifier</a:t>
            </a:r>
            <a:r>
              <a:rPr lang="en-US" dirty="0"/>
              <a:t> is a type of structured classifier that contains ports. </a:t>
            </a:r>
            <a:endParaRPr lang="bg-BG" dirty="0"/>
          </a:p>
        </p:txBody>
      </p:sp>
      <p:sp>
        <p:nvSpPr>
          <p:cNvPr id="6" name="Slide Number Placeholder 5"/>
          <p:cNvSpPr>
            <a:spLocks noGrp="1"/>
          </p:cNvSpPr>
          <p:nvPr>
            <p:ph type="sldNum" sz="quarter" idx="12"/>
          </p:nvPr>
        </p:nvSpPr>
        <p:spPr/>
        <p:txBody>
          <a:bodyPr/>
          <a:lstStyle/>
          <a:p>
            <a:fld id="{A2AD819E-9819-4813-AB3D-FE88DABC44B1}" type="slidenum">
              <a:rPr lang="bg-BG"/>
              <a:pPr/>
              <a:t>44</a:t>
            </a:fld>
            <a:endParaRPr lang="bg-BG"/>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lstStyle/>
          <a:p>
            <a:r>
              <a:rPr lang="en-US" dirty="0"/>
              <a:t>Composite </a:t>
            </a:r>
            <a:r>
              <a:rPr lang="en-US" dirty="0" smtClean="0"/>
              <a:t>Structure Diagram</a:t>
            </a:r>
            <a:endParaRPr lang="bg-BG" dirty="0"/>
          </a:p>
        </p:txBody>
      </p:sp>
      <p:sp>
        <p:nvSpPr>
          <p:cNvPr id="200707" name="Rectangle 3"/>
          <p:cNvSpPr>
            <a:spLocks noGrp="1" noChangeArrowheads="1"/>
          </p:cNvSpPr>
          <p:nvPr>
            <p:ph idx="1"/>
          </p:nvPr>
        </p:nvSpPr>
        <p:spPr/>
        <p:txBody>
          <a:bodyPr/>
          <a:lstStyle/>
          <a:p>
            <a:pPr marL="114300" indent="0">
              <a:buNone/>
            </a:pPr>
            <a:r>
              <a:rPr lang="bg-BG" b="1" dirty="0"/>
              <a:t>Part</a:t>
            </a:r>
          </a:p>
          <a:p>
            <a:r>
              <a:rPr lang="en-US" dirty="0"/>
              <a:t>A </a:t>
            </a:r>
            <a:r>
              <a:rPr lang="en-US" i="1" dirty="0"/>
              <a:t>part</a:t>
            </a:r>
            <a:r>
              <a:rPr lang="en-US" dirty="0"/>
              <a:t> represents a role played at runtime by one instance of a class or by a collection of instances. </a:t>
            </a:r>
            <a:endParaRPr lang="en-US" dirty="0" smtClean="0"/>
          </a:p>
          <a:p>
            <a:r>
              <a:rPr lang="en-US" dirty="0" smtClean="0"/>
              <a:t>The </a:t>
            </a:r>
            <a:r>
              <a:rPr lang="en-US" dirty="0"/>
              <a:t>part may only name the role, it may name an </a:t>
            </a:r>
            <a:r>
              <a:rPr lang="en-US" dirty="0" smtClean="0"/>
              <a:t>abstract superclass</a:t>
            </a:r>
            <a:r>
              <a:rPr lang="en-US" dirty="0"/>
              <a:t>, or it may name a specific concrete class. </a:t>
            </a:r>
            <a:endParaRPr lang="en-US" dirty="0" smtClean="0"/>
          </a:p>
          <a:p>
            <a:r>
              <a:rPr lang="en-US" dirty="0" smtClean="0"/>
              <a:t>The </a:t>
            </a:r>
            <a:r>
              <a:rPr lang="en-US" dirty="0"/>
              <a:t>part can include a multiplicity factor, such as the [0..*] shown for Viewer in the diagram.</a:t>
            </a:r>
            <a:endParaRPr lang="bg-BG" dirty="0"/>
          </a:p>
        </p:txBody>
      </p:sp>
      <p:sp>
        <p:nvSpPr>
          <p:cNvPr id="6" name="Slide Number Placeholder 5"/>
          <p:cNvSpPr>
            <a:spLocks noGrp="1"/>
          </p:cNvSpPr>
          <p:nvPr>
            <p:ph type="sldNum" sz="quarter" idx="12"/>
          </p:nvPr>
        </p:nvSpPr>
        <p:spPr/>
        <p:txBody>
          <a:bodyPr/>
          <a:lstStyle/>
          <a:p>
            <a:fld id="{6956ECD8-EBFA-4755-8C31-83C813D0CD99}" type="slidenum">
              <a:rPr lang="bg-BG"/>
              <a:pPr/>
              <a:t>45</a:t>
            </a:fld>
            <a:endParaRPr lang="bg-BG"/>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p:txBody>
          <a:bodyPr/>
          <a:lstStyle/>
          <a:p>
            <a:r>
              <a:rPr lang="en-US" dirty="0"/>
              <a:t>Composite </a:t>
            </a:r>
            <a:r>
              <a:rPr lang="en-US" dirty="0" smtClean="0"/>
              <a:t>Structure Diagram</a:t>
            </a:r>
            <a:endParaRPr lang="bg-BG" dirty="0"/>
          </a:p>
        </p:txBody>
      </p:sp>
      <p:sp>
        <p:nvSpPr>
          <p:cNvPr id="201731" name="Rectangle 3"/>
          <p:cNvSpPr>
            <a:spLocks noGrp="1" noChangeArrowheads="1"/>
          </p:cNvSpPr>
          <p:nvPr>
            <p:ph idx="1"/>
          </p:nvPr>
        </p:nvSpPr>
        <p:spPr/>
        <p:txBody>
          <a:bodyPr>
            <a:normAutofit fontScale="92500"/>
          </a:bodyPr>
          <a:lstStyle/>
          <a:p>
            <a:pPr marL="114300" indent="0">
              <a:lnSpc>
                <a:spcPct val="80000"/>
              </a:lnSpc>
              <a:buNone/>
            </a:pPr>
            <a:r>
              <a:rPr lang="bg-BG" sz="2400" b="1" dirty="0"/>
              <a:t>Port</a:t>
            </a:r>
          </a:p>
          <a:p>
            <a:r>
              <a:rPr lang="en-US" dirty="0"/>
              <a:t> A </a:t>
            </a:r>
            <a:r>
              <a:rPr lang="en-US" i="1" dirty="0"/>
              <a:t>port</a:t>
            </a:r>
            <a:r>
              <a:rPr lang="en-US" dirty="0"/>
              <a:t> is an interaction point that can be used to connect structured classifiers with their parts and with the environment. Ports can optionally specify the services they provide and the services they require from other parts of the system. In the diagram, each of the small squares is a port. Each port has a type and is </a:t>
            </a:r>
            <a:r>
              <a:rPr lang="en-US" dirty="0" err="1"/>
              <a:t>labelled</a:t>
            </a:r>
            <a:r>
              <a:rPr lang="en-US" dirty="0"/>
              <a:t> with a name, such as "</a:t>
            </a:r>
            <a:r>
              <a:rPr lang="en-US" dirty="0" err="1"/>
              <a:t>var</a:t>
            </a:r>
            <a:r>
              <a:rPr lang="en-US" dirty="0"/>
              <a:t>", "indVar1", or "view" in the diagram. Ports may contain a multiplicity factor, for example [3].</a:t>
            </a:r>
          </a:p>
          <a:p>
            <a:r>
              <a:rPr lang="en-US" dirty="0"/>
              <a:t>Ports can either delegate received requests to internal parts, or they can deliver these directly to the behavior of the structured classifier that the port is contained within. Public ports that are visible in the environment are shown straddling the boundary, while protected ports that are not visible in the environment are shown inside the boundary. All the ports in the diagram are public, except for the view port along the right boundary of </a:t>
            </a:r>
            <a:r>
              <a:rPr lang="en-US" dirty="0" err="1"/>
              <a:t>FibonacciSystem</a:t>
            </a:r>
            <a:r>
              <a:rPr lang="en-US" dirty="0"/>
              <a:t>.</a:t>
            </a:r>
            <a:endParaRPr lang="bg-BG" sz="1800" dirty="0"/>
          </a:p>
        </p:txBody>
      </p:sp>
      <p:sp>
        <p:nvSpPr>
          <p:cNvPr id="6" name="Slide Number Placeholder 5"/>
          <p:cNvSpPr>
            <a:spLocks noGrp="1"/>
          </p:cNvSpPr>
          <p:nvPr>
            <p:ph type="sldNum" sz="quarter" idx="12"/>
          </p:nvPr>
        </p:nvSpPr>
        <p:spPr/>
        <p:txBody>
          <a:bodyPr/>
          <a:lstStyle/>
          <a:p>
            <a:fld id="{B5A4FC94-0A14-423D-A8BA-DB8D1C9E1ADC}" type="slidenum">
              <a:rPr lang="bg-BG"/>
              <a:pPr/>
              <a:t>46</a:t>
            </a:fld>
            <a:endParaRPr lang="bg-BG"/>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p:txBody>
          <a:bodyPr/>
          <a:lstStyle/>
          <a:p>
            <a:r>
              <a:rPr lang="en-US" dirty="0"/>
              <a:t>Composite </a:t>
            </a:r>
            <a:r>
              <a:rPr lang="en-US" dirty="0" smtClean="0"/>
              <a:t>Structure Diagram</a:t>
            </a:r>
            <a:endParaRPr lang="bg-BG" dirty="0"/>
          </a:p>
        </p:txBody>
      </p:sp>
      <p:sp>
        <p:nvSpPr>
          <p:cNvPr id="204803" name="Rectangle 3"/>
          <p:cNvSpPr>
            <a:spLocks noGrp="1" noChangeArrowheads="1"/>
          </p:cNvSpPr>
          <p:nvPr>
            <p:ph idx="1"/>
          </p:nvPr>
        </p:nvSpPr>
        <p:spPr/>
        <p:txBody>
          <a:bodyPr/>
          <a:lstStyle/>
          <a:p>
            <a:pPr marL="114300" indent="0">
              <a:buNone/>
            </a:pPr>
            <a:r>
              <a:rPr lang="bg-BG" b="1" dirty="0"/>
              <a:t>Connector</a:t>
            </a:r>
          </a:p>
          <a:p>
            <a:r>
              <a:rPr lang="en-US" dirty="0"/>
              <a:t>A </a:t>
            </a:r>
            <a:r>
              <a:rPr lang="en-US" i="1" dirty="0"/>
              <a:t>connector</a:t>
            </a:r>
            <a:r>
              <a:rPr lang="en-US" dirty="0"/>
              <a:t> binds two or more entities together, allowing them to interact at runtime. The connector is shown as a line between some combination of parts, ports and structured classifiers. The diagram shows three connectors between ports, and one connector between a structured classifier and a part.</a:t>
            </a:r>
            <a:endParaRPr lang="bg-BG" dirty="0"/>
          </a:p>
        </p:txBody>
      </p:sp>
      <p:sp>
        <p:nvSpPr>
          <p:cNvPr id="6" name="Slide Number Placeholder 5"/>
          <p:cNvSpPr>
            <a:spLocks noGrp="1"/>
          </p:cNvSpPr>
          <p:nvPr>
            <p:ph type="sldNum" sz="quarter" idx="12"/>
          </p:nvPr>
        </p:nvSpPr>
        <p:spPr/>
        <p:txBody>
          <a:bodyPr/>
          <a:lstStyle/>
          <a:p>
            <a:fld id="{B642EF71-EF1F-448A-8D26-9A02446D549A}" type="slidenum">
              <a:rPr lang="bg-BG"/>
              <a:pPr/>
              <a:t>47</a:t>
            </a:fld>
            <a:endParaRPr lang="bg-BG"/>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r>
              <a:rPr lang="en-US" dirty="0"/>
              <a:t>Composite </a:t>
            </a:r>
            <a:r>
              <a:rPr lang="en-US" dirty="0" smtClean="0"/>
              <a:t>Structure Diagram</a:t>
            </a:r>
            <a:endParaRPr lang="bg-BG" dirty="0"/>
          </a:p>
        </p:txBody>
      </p:sp>
      <p:sp>
        <p:nvSpPr>
          <p:cNvPr id="205827" name="Rectangle 3"/>
          <p:cNvSpPr>
            <a:spLocks noGrp="1" noChangeArrowheads="1"/>
          </p:cNvSpPr>
          <p:nvPr>
            <p:ph idx="1"/>
          </p:nvPr>
        </p:nvSpPr>
        <p:spPr/>
        <p:txBody>
          <a:bodyPr/>
          <a:lstStyle/>
          <a:p>
            <a:pPr marL="114300" indent="0">
              <a:buNone/>
            </a:pPr>
            <a:r>
              <a:rPr lang="bg-BG" b="1" dirty="0"/>
              <a:t>Collaboration</a:t>
            </a:r>
          </a:p>
          <a:p>
            <a:r>
              <a:rPr lang="bg-BG" dirty="0"/>
              <a:t>A </a:t>
            </a:r>
            <a:r>
              <a:rPr lang="bg-BG" b="1" dirty="0"/>
              <a:t>collaboration</a:t>
            </a:r>
            <a:r>
              <a:rPr lang="bg-BG" dirty="0"/>
              <a:t> is generally more abstract than a structured classifier. It is shown as a dotted oval containing roles that instances can play in the collaboration.</a:t>
            </a:r>
          </a:p>
        </p:txBody>
      </p:sp>
      <p:sp>
        <p:nvSpPr>
          <p:cNvPr id="6" name="Slide Number Placeholder 5"/>
          <p:cNvSpPr>
            <a:spLocks noGrp="1"/>
          </p:cNvSpPr>
          <p:nvPr>
            <p:ph type="sldNum" sz="quarter" idx="12"/>
          </p:nvPr>
        </p:nvSpPr>
        <p:spPr/>
        <p:txBody>
          <a:bodyPr/>
          <a:lstStyle/>
          <a:p>
            <a:fld id="{E48329E6-162E-4291-96CE-9257150EFAB3}" type="slidenum">
              <a:rPr lang="bg-BG"/>
              <a:pPr/>
              <a:t>48</a:t>
            </a:fld>
            <a:endParaRPr lang="bg-BG"/>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dirty="0"/>
              <a:t>Composite </a:t>
            </a:r>
            <a:r>
              <a:rPr lang="en-US" dirty="0" smtClean="0"/>
              <a:t>Structure Diagram</a:t>
            </a:r>
            <a:endParaRPr lang="bg-BG" dirty="0"/>
          </a:p>
        </p:txBody>
      </p:sp>
      <p:sp>
        <p:nvSpPr>
          <p:cNvPr id="70659" name="Rectangle 3"/>
          <p:cNvSpPr>
            <a:spLocks noGrp="1" noChangeArrowheads="1"/>
          </p:cNvSpPr>
          <p:nvPr>
            <p:ph type="body" sz="half" idx="1"/>
          </p:nvPr>
        </p:nvSpPr>
        <p:spPr>
          <a:xfrm>
            <a:off x="251520" y="1199926"/>
            <a:ext cx="8229600" cy="3237185"/>
          </a:xfrm>
        </p:spPr>
        <p:txBody>
          <a:bodyPr>
            <a:normAutofit/>
          </a:bodyPr>
          <a:lstStyle/>
          <a:p>
            <a:r>
              <a:rPr lang="en-US" sz="1600" dirty="0"/>
              <a:t>As an example, consider one possible way of modeling production of the </a:t>
            </a:r>
            <a:r>
              <a:rPr lang="en-US" sz="1600" dirty="0">
                <a:hlinkClick r:id="rId2" tooltip="Fibonacci sequence"/>
              </a:rPr>
              <a:t>Fibonacci sequence</a:t>
            </a:r>
            <a:r>
              <a:rPr lang="en-US" sz="1600" dirty="0"/>
              <a:t>.</a:t>
            </a:r>
          </a:p>
          <a:p>
            <a:r>
              <a:rPr lang="en-US" sz="1600" dirty="0"/>
              <a:t>This UML 2.0 composite structure diagram specifies that instances of the '</a:t>
            </a:r>
            <a:r>
              <a:rPr lang="en-US" sz="1600" dirty="0" err="1"/>
              <a:t>FibonacciSystem</a:t>
            </a:r>
            <a:r>
              <a:rPr lang="en-US" sz="1600" dirty="0"/>
              <a:t>' class are composed of a number of parts. The topmost of these parts is identified as having the classifier '</a:t>
            </a:r>
            <a:r>
              <a:rPr lang="en-US" sz="1600" dirty="0" err="1"/>
              <a:t>FibonacciFunction</a:t>
            </a:r>
            <a:r>
              <a:rPr lang="en-US" sz="1600" dirty="0"/>
              <a:t>'. Three of the parts are identified by the role they play within instances of </a:t>
            </a:r>
            <a:r>
              <a:rPr lang="en-US" sz="1600" i="1" dirty="0" err="1"/>
              <a:t>FibonacciSystem</a:t>
            </a:r>
            <a:r>
              <a:rPr lang="en-US" sz="1600" dirty="0"/>
              <a:t> - the </a:t>
            </a:r>
            <a:r>
              <a:rPr lang="en-US" sz="1600" i="1" dirty="0"/>
              <a:t>NMinus2</a:t>
            </a:r>
            <a:r>
              <a:rPr lang="en-US" sz="1600" dirty="0"/>
              <a:t> role, the </a:t>
            </a:r>
            <a:r>
              <a:rPr lang="en-US" sz="1600" i="1" dirty="0"/>
              <a:t>NMinus1</a:t>
            </a:r>
            <a:r>
              <a:rPr lang="en-US" sz="1600" dirty="0"/>
              <a:t> role, and the </a:t>
            </a:r>
            <a:r>
              <a:rPr lang="en-US" sz="1600" i="1" dirty="0"/>
              <a:t>N</a:t>
            </a:r>
            <a:r>
              <a:rPr lang="en-US" sz="1600" dirty="0"/>
              <a:t> role. The fifth part, identified by its classifier </a:t>
            </a:r>
            <a:r>
              <a:rPr lang="en-US" sz="1600" i="1" dirty="0"/>
              <a:t>Viewer</a:t>
            </a:r>
            <a:r>
              <a:rPr lang="en-US" sz="1600" dirty="0"/>
              <a:t>, includes a multiplicity specification. At runtime there can be 0 or more instances of Viewer or some concrete subclass of Viewer.</a:t>
            </a:r>
          </a:p>
          <a:p>
            <a:r>
              <a:rPr lang="en-US" sz="1600" dirty="0"/>
              <a:t>At runtime the class instances that implement these three roles must provide the services specified by the </a:t>
            </a:r>
            <a:r>
              <a:rPr lang="en-US" sz="1600" i="1" dirty="0" err="1"/>
              <a:t>IVar</a:t>
            </a:r>
            <a:r>
              <a:rPr lang="en-US" sz="1600" dirty="0"/>
              <a:t> interface through their </a:t>
            </a:r>
            <a:r>
              <a:rPr lang="en-US" sz="1600" i="1" dirty="0" err="1"/>
              <a:t>var</a:t>
            </a:r>
            <a:r>
              <a:rPr lang="en-US" sz="1600" dirty="0"/>
              <a:t> ports. One such class is </a:t>
            </a:r>
            <a:r>
              <a:rPr lang="en-US" sz="1600" i="1" dirty="0"/>
              <a:t>Variable</a:t>
            </a:r>
            <a:r>
              <a:rPr lang="en-US" sz="1600" dirty="0"/>
              <a:t>, shown on the diagram with a port named </a:t>
            </a:r>
            <a:r>
              <a:rPr lang="en-US" sz="1600" i="1" dirty="0" err="1"/>
              <a:t>var</a:t>
            </a:r>
            <a:r>
              <a:rPr lang="en-US" sz="1600" dirty="0"/>
              <a:t> of type </a:t>
            </a:r>
            <a:r>
              <a:rPr lang="en-US" sz="1600" i="1" dirty="0" err="1"/>
              <a:t>Var</a:t>
            </a:r>
            <a:r>
              <a:rPr lang="en-US" sz="1600" dirty="0"/>
              <a:t> that realizes the </a:t>
            </a:r>
            <a:r>
              <a:rPr lang="en-US" sz="1600" i="1" dirty="0" err="1"/>
              <a:t>IVar</a:t>
            </a:r>
            <a:r>
              <a:rPr lang="en-US" sz="1600" dirty="0"/>
              <a:t> interface.</a:t>
            </a:r>
          </a:p>
          <a:p>
            <a:r>
              <a:rPr lang="en-US" sz="1600" dirty="0"/>
              <a:t>The port named "view" is a non-public port that can be used by an instance of </a:t>
            </a:r>
            <a:r>
              <a:rPr lang="en-US" sz="1600" i="1" dirty="0" err="1"/>
              <a:t>FibonacciSystem</a:t>
            </a:r>
            <a:r>
              <a:rPr lang="en-US" sz="1600" dirty="0"/>
              <a:t> to access the optional instance(s) of </a:t>
            </a:r>
            <a:r>
              <a:rPr lang="en-US" sz="1600" i="1" dirty="0"/>
              <a:t>Viewer</a:t>
            </a:r>
            <a:r>
              <a:rPr lang="en-US" sz="1600" dirty="0"/>
              <a:t>.</a:t>
            </a:r>
          </a:p>
        </p:txBody>
      </p:sp>
      <p:sp>
        <p:nvSpPr>
          <p:cNvPr id="70661" name="Rectangle 5"/>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E874B79E-E8FE-444B-8DA0-C37363C4010F}" type="slidenum">
              <a:rPr lang="bg-BG"/>
              <a:pPr/>
              <a:t>49</a:t>
            </a:fld>
            <a:endParaRPr lang="bg-BG"/>
          </a:p>
        </p:txBody>
      </p:sp>
      <p:pic>
        <p:nvPicPr>
          <p:cNvPr id="706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985" y="4653136"/>
            <a:ext cx="6810375" cy="208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en-US" dirty="0" smtClean="0"/>
              <a:t>Adornments</a:t>
            </a:r>
            <a:endParaRPr lang="en-US" dirty="0"/>
          </a:p>
        </p:txBody>
      </p:sp>
      <p:sp>
        <p:nvSpPr>
          <p:cNvPr id="142339" name="Rectangle 3"/>
          <p:cNvSpPr>
            <a:spLocks noGrp="1" noChangeArrowheads="1"/>
          </p:cNvSpPr>
          <p:nvPr>
            <p:ph idx="1"/>
          </p:nvPr>
        </p:nvSpPr>
        <p:spPr/>
        <p:txBody>
          <a:bodyPr/>
          <a:lstStyle/>
          <a:p>
            <a:r>
              <a:rPr lang="en-US" sz="2800" dirty="0"/>
              <a:t>Adornments are textual or graphical items that are added to an element's basic notation and are used to visualize details from the element's specification. For example, the basic notation for an association is a line, but this may be adorned with such details as the role and multiplicity of each end. In using the UML, the general rule to follow is this: Start with the basic notation for each element and then add other adornments only as they are necessary to convey specific information that is important to your model.</a:t>
            </a:r>
          </a:p>
        </p:txBody>
      </p:sp>
      <p:sp>
        <p:nvSpPr>
          <p:cNvPr id="6" name="Slide Number Placeholder 5"/>
          <p:cNvSpPr>
            <a:spLocks noGrp="1"/>
          </p:cNvSpPr>
          <p:nvPr>
            <p:ph type="sldNum" sz="quarter" idx="12"/>
          </p:nvPr>
        </p:nvSpPr>
        <p:spPr/>
        <p:txBody>
          <a:bodyPr/>
          <a:lstStyle/>
          <a:p>
            <a:fld id="{DF04F927-0D7F-4C16-9A25-8D5C4FBE96D5}" type="slidenum">
              <a:rPr lang="bg-BG"/>
              <a:pPr/>
              <a:t>5</a:t>
            </a:fld>
            <a:endParaRPr lang="bg-BG"/>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r>
              <a:rPr lang="en-US" dirty="0"/>
              <a:t>Package </a:t>
            </a:r>
            <a:r>
              <a:rPr lang="en-US" dirty="0" smtClean="0"/>
              <a:t>Diagram</a:t>
            </a:r>
            <a:endParaRPr lang="bg-BG" dirty="0"/>
          </a:p>
        </p:txBody>
      </p:sp>
      <p:sp>
        <p:nvSpPr>
          <p:cNvPr id="206853" name="Rectangle 5"/>
          <p:cNvSpPr>
            <a:spLocks noGrp="1" noChangeArrowheads="1"/>
          </p:cNvSpPr>
          <p:nvPr>
            <p:ph type="body" sz="half" idx="1"/>
          </p:nvPr>
        </p:nvSpPr>
        <p:spPr>
          <a:xfrm>
            <a:off x="251520" y="1196752"/>
            <a:ext cx="8229600" cy="2185987"/>
          </a:xfrm>
        </p:spPr>
        <p:txBody>
          <a:bodyPr>
            <a:normAutofit fontScale="77500" lnSpcReduction="20000"/>
          </a:bodyPr>
          <a:lstStyle/>
          <a:p>
            <a:r>
              <a:rPr lang="en-US" sz="2800" dirty="0"/>
              <a:t>Package diagrams can use packages containing use cases to illustrate the functionality of a software system.</a:t>
            </a:r>
          </a:p>
          <a:p>
            <a:r>
              <a:rPr lang="en-US" sz="2800" dirty="0"/>
              <a:t>Package diagrams can use packages that represent the different layers of a software system to illustrate the layered architecture of a software system. The dependencies between these packages can be adorned with labels / stereotypes to indicate the communication mechanism between the layers.</a:t>
            </a:r>
          </a:p>
        </p:txBody>
      </p:sp>
      <p:sp>
        <p:nvSpPr>
          <p:cNvPr id="206854" name="Rectangle 6"/>
          <p:cNvSpPr>
            <a:spLocks noGrp="1" noChangeArrowheads="1"/>
          </p:cNvSpPr>
          <p:nvPr>
            <p:ph sz="half" idx="2"/>
          </p:nvPr>
        </p:nvSpPr>
        <p:spPr/>
        <p:txBody>
          <a:bodyPr/>
          <a:lstStyle/>
          <a:p>
            <a:endParaRPr lang="bg-BG" sz="2800"/>
          </a:p>
        </p:txBody>
      </p:sp>
      <p:sp>
        <p:nvSpPr>
          <p:cNvPr id="8" name="Slide Number Placeholder 6"/>
          <p:cNvSpPr>
            <a:spLocks noGrp="1"/>
          </p:cNvSpPr>
          <p:nvPr>
            <p:ph type="sldNum" sz="quarter" idx="12"/>
          </p:nvPr>
        </p:nvSpPr>
        <p:spPr/>
        <p:txBody>
          <a:bodyPr/>
          <a:lstStyle/>
          <a:p>
            <a:fld id="{A6FA5212-8A86-4CCB-A44A-04F340D0B92C}" type="slidenum">
              <a:rPr lang="bg-BG"/>
              <a:pPr/>
              <a:t>50</a:t>
            </a:fld>
            <a:endParaRPr lang="bg-BG"/>
          </a:p>
        </p:txBody>
      </p:sp>
      <p:pic>
        <p:nvPicPr>
          <p:cNvPr id="2068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130550"/>
            <a:ext cx="5761037" cy="372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Profile </a:t>
            </a:r>
            <a:r>
              <a:rPr lang="en-US" dirty="0" smtClean="0"/>
              <a:t>diagram</a:t>
            </a:r>
            <a:endParaRPr lang="bg-BG" dirty="0"/>
          </a:p>
        </p:txBody>
      </p:sp>
      <p:sp>
        <p:nvSpPr>
          <p:cNvPr id="3" name="Text Placeholder 2"/>
          <p:cNvSpPr>
            <a:spLocks noGrp="1"/>
          </p:cNvSpPr>
          <p:nvPr>
            <p:ph type="body" sz="half" idx="1"/>
          </p:nvPr>
        </p:nvSpPr>
        <p:spPr>
          <a:xfrm>
            <a:off x="323528" y="1340768"/>
            <a:ext cx="8229600" cy="2185988"/>
          </a:xfrm>
        </p:spPr>
        <p:txBody>
          <a:bodyPr/>
          <a:lstStyle/>
          <a:p>
            <a:r>
              <a:rPr lang="en-US" dirty="0"/>
              <a:t>A </a:t>
            </a:r>
            <a:r>
              <a:rPr lang="en-US" b="1" dirty="0"/>
              <a:t>profile diagram</a:t>
            </a:r>
            <a:r>
              <a:rPr lang="en-US" dirty="0"/>
              <a:t> operates at the </a:t>
            </a:r>
            <a:r>
              <a:rPr lang="en-US" dirty="0" err="1"/>
              <a:t>metamodel</a:t>
            </a:r>
            <a:r>
              <a:rPr lang="en-US" dirty="0"/>
              <a:t> level to show stereotypes as classes with the &lt;&lt;stereotype&gt;&gt; stereotype, and profiles as packages with the&lt;&lt;profile&gt;&gt; </a:t>
            </a:r>
            <a:r>
              <a:rPr lang="en-US" dirty="0" smtClean="0"/>
              <a:t>stereotype.</a:t>
            </a:r>
            <a:r>
              <a:rPr lang="en-US" baseline="30000" dirty="0"/>
              <a:t> </a:t>
            </a:r>
            <a:endParaRPr lang="en-US" baseline="30000" dirty="0" smtClean="0"/>
          </a:p>
          <a:p>
            <a:r>
              <a:rPr lang="en-US" dirty="0" smtClean="0"/>
              <a:t>The </a:t>
            </a:r>
            <a:r>
              <a:rPr lang="en-US" dirty="0"/>
              <a:t>extension relation (solid line with closed, filled arrowhead) indicates what </a:t>
            </a:r>
            <a:r>
              <a:rPr lang="en-US" dirty="0" err="1"/>
              <a:t>metamodel</a:t>
            </a:r>
            <a:r>
              <a:rPr lang="en-US" dirty="0"/>
              <a:t> element a given stereotype is extending.</a:t>
            </a:r>
            <a:endParaRPr lang="bg-BG" dirty="0"/>
          </a:p>
        </p:txBody>
      </p:sp>
      <p:sp>
        <p:nvSpPr>
          <p:cNvPr id="4" name="Content Placeholder 3"/>
          <p:cNvSpPr>
            <a:spLocks noGrp="1"/>
          </p:cNvSpPr>
          <p:nvPr>
            <p:ph sz="half" idx="2"/>
          </p:nvPr>
        </p:nvSpPr>
        <p:spPr/>
        <p:txBody>
          <a:bodyPr/>
          <a:lstStyle/>
          <a:p>
            <a:endParaRPr lang="bg-BG"/>
          </a:p>
        </p:txBody>
      </p:sp>
      <p:sp>
        <p:nvSpPr>
          <p:cNvPr id="5" name="Slide Number Placeholder 4"/>
          <p:cNvSpPr>
            <a:spLocks noGrp="1"/>
          </p:cNvSpPr>
          <p:nvPr>
            <p:ph type="sldNum" sz="quarter" idx="12"/>
          </p:nvPr>
        </p:nvSpPr>
        <p:spPr/>
        <p:txBody>
          <a:bodyPr/>
          <a:lstStyle/>
          <a:p>
            <a:fld id="{81585FE8-C2D4-4D7E-AC99-0DAEDA0AD8CE}" type="slidenum">
              <a:rPr lang="bg-BG" smtClean="0"/>
              <a:pPr/>
              <a:t>51</a:t>
            </a:fld>
            <a:endParaRPr lang="bg-BG"/>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3212976"/>
            <a:ext cx="6461256"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625348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r>
              <a:rPr lang="en-US" dirty="0"/>
              <a:t>Timing </a:t>
            </a:r>
            <a:r>
              <a:rPr lang="en-US" dirty="0" smtClean="0"/>
              <a:t>Diagram</a:t>
            </a:r>
            <a:endParaRPr lang="bg-BG" dirty="0"/>
          </a:p>
        </p:txBody>
      </p:sp>
      <p:sp>
        <p:nvSpPr>
          <p:cNvPr id="210947" name="Rectangle 3"/>
          <p:cNvSpPr>
            <a:spLocks noGrp="1" noChangeArrowheads="1"/>
          </p:cNvSpPr>
          <p:nvPr>
            <p:ph idx="1"/>
          </p:nvPr>
        </p:nvSpPr>
        <p:spPr/>
        <p:txBody>
          <a:bodyPr>
            <a:normAutofit fontScale="92500" lnSpcReduction="10000"/>
          </a:bodyPr>
          <a:lstStyle/>
          <a:p>
            <a:r>
              <a:rPr lang="en-US" dirty="0"/>
              <a:t>Timing diagrams are used to explore the behaviors of objects throughout a given period of time. </a:t>
            </a:r>
            <a:endParaRPr lang="en-US" dirty="0" smtClean="0"/>
          </a:p>
          <a:p>
            <a:r>
              <a:rPr lang="en-US" dirty="0" smtClean="0"/>
              <a:t>A </a:t>
            </a:r>
            <a:r>
              <a:rPr lang="en-US" dirty="0"/>
              <a:t>timing diagram is a special form of a sequence diagram. </a:t>
            </a:r>
            <a:endParaRPr lang="en-US" dirty="0" smtClean="0"/>
          </a:p>
          <a:p>
            <a:r>
              <a:rPr lang="en-US" dirty="0" smtClean="0"/>
              <a:t>The </a:t>
            </a:r>
            <a:r>
              <a:rPr lang="en-US" dirty="0"/>
              <a:t>differences between timing diagram and sequence diagram are the axes are reversed so that the time is increased from left to right and the lifelines are shown in separate compartments arranged vertically.</a:t>
            </a:r>
          </a:p>
          <a:p>
            <a:r>
              <a:rPr lang="en-US" dirty="0"/>
              <a:t>Timing diagrams focus on conditions changing within and among </a:t>
            </a:r>
            <a:r>
              <a:rPr lang="en-US" b="1" dirty="0"/>
              <a:t>lifelines</a:t>
            </a:r>
            <a:r>
              <a:rPr lang="en-US" dirty="0"/>
              <a:t> along a linear time axis. Timing diagrams describe behavior of both individual </a:t>
            </a:r>
            <a:r>
              <a:rPr lang="en-US" b="1" dirty="0"/>
              <a:t>classifiers</a:t>
            </a:r>
            <a:r>
              <a:rPr lang="en-US" dirty="0"/>
              <a:t> and interactions of classifiers, focusing attention on time of events causing changes in the modeled conditions of the lifelines.</a:t>
            </a:r>
          </a:p>
          <a:p>
            <a:r>
              <a:rPr lang="en-US" dirty="0"/>
              <a:t>The following nodes and edges are typically drawn in a </a:t>
            </a:r>
            <a:r>
              <a:rPr lang="en-US" b="1" dirty="0"/>
              <a:t>UML</a:t>
            </a:r>
            <a:r>
              <a:rPr lang="en-US" dirty="0"/>
              <a:t> </a:t>
            </a:r>
            <a:r>
              <a:rPr lang="en-US" b="1" dirty="0"/>
              <a:t>timing diagram</a:t>
            </a:r>
            <a:r>
              <a:rPr lang="en-US" dirty="0"/>
              <a:t>: </a:t>
            </a:r>
            <a:r>
              <a:rPr lang="en-US" b="1" dirty="0"/>
              <a:t>lifeline</a:t>
            </a:r>
            <a:r>
              <a:rPr lang="en-US" dirty="0"/>
              <a:t>, </a:t>
            </a:r>
            <a:r>
              <a:rPr lang="en-US" b="1" dirty="0"/>
              <a:t>state or condition timeline</a:t>
            </a:r>
            <a:r>
              <a:rPr lang="en-US" dirty="0"/>
              <a:t>, </a:t>
            </a:r>
            <a:r>
              <a:rPr lang="en-US" b="1" dirty="0"/>
              <a:t>destruction event</a:t>
            </a:r>
            <a:r>
              <a:rPr lang="en-US" dirty="0"/>
              <a:t>, </a:t>
            </a:r>
            <a:r>
              <a:rPr lang="en-US" b="1" dirty="0"/>
              <a:t>duration constraint</a:t>
            </a:r>
            <a:r>
              <a:rPr lang="en-US" dirty="0"/>
              <a:t>, </a:t>
            </a:r>
            <a:r>
              <a:rPr lang="en-US" b="1" dirty="0"/>
              <a:t>time constraint</a:t>
            </a:r>
            <a:r>
              <a:rPr lang="en-US" dirty="0"/>
              <a:t>.</a:t>
            </a:r>
          </a:p>
        </p:txBody>
      </p:sp>
      <p:sp>
        <p:nvSpPr>
          <p:cNvPr id="6" name="Slide Number Placeholder 5"/>
          <p:cNvSpPr>
            <a:spLocks noGrp="1"/>
          </p:cNvSpPr>
          <p:nvPr>
            <p:ph type="sldNum" sz="quarter" idx="12"/>
          </p:nvPr>
        </p:nvSpPr>
        <p:spPr/>
        <p:txBody>
          <a:bodyPr/>
          <a:lstStyle/>
          <a:p>
            <a:fld id="{56B8AADE-6031-42E9-922F-E27DCF4093A0}" type="slidenum">
              <a:rPr lang="bg-BG"/>
              <a:pPr/>
              <a:t>52</a:t>
            </a:fld>
            <a:endParaRPr lang="bg-BG"/>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Lifeline</a:t>
            </a:r>
            <a:endParaRPr lang="bg-BG" dirty="0"/>
          </a:p>
        </p:txBody>
      </p:sp>
      <p:sp>
        <p:nvSpPr>
          <p:cNvPr id="3" name="Content Placeholder 2"/>
          <p:cNvSpPr>
            <a:spLocks noGrp="1"/>
          </p:cNvSpPr>
          <p:nvPr>
            <p:ph idx="1"/>
          </p:nvPr>
        </p:nvSpPr>
        <p:spPr/>
        <p:txBody>
          <a:bodyPr/>
          <a:lstStyle/>
          <a:p>
            <a:r>
              <a:rPr lang="en-US" b="1" dirty="0"/>
              <a:t>Lifeline</a:t>
            </a:r>
            <a:r>
              <a:rPr lang="en-US" dirty="0"/>
              <a:t> is a </a:t>
            </a:r>
            <a:r>
              <a:rPr lang="en-US" b="1" dirty="0"/>
              <a:t>named element</a:t>
            </a:r>
            <a:r>
              <a:rPr lang="en-US" dirty="0"/>
              <a:t> which represents an </a:t>
            </a:r>
            <a:r>
              <a:rPr lang="en-US" b="1" dirty="0"/>
              <a:t>individual participant</a:t>
            </a:r>
            <a:r>
              <a:rPr lang="en-US" dirty="0"/>
              <a:t> in the interaction. While </a:t>
            </a:r>
            <a:r>
              <a:rPr lang="en-US" b="1" dirty="0"/>
              <a:t>parts</a:t>
            </a:r>
            <a:r>
              <a:rPr lang="en-US" dirty="0"/>
              <a:t> and structural features may have multiplicity greater than 1, lifelines represent </a:t>
            </a:r>
            <a:r>
              <a:rPr lang="en-US" b="1" dirty="0"/>
              <a:t>only one</a:t>
            </a:r>
            <a:r>
              <a:rPr lang="en-US" dirty="0"/>
              <a:t> interacting entity. </a:t>
            </a:r>
          </a:p>
          <a:p>
            <a:r>
              <a:rPr lang="en-US" dirty="0"/>
              <a:t>Lifeline on the timing diagrams is represented by the </a:t>
            </a:r>
            <a:r>
              <a:rPr lang="en-US" b="1" dirty="0"/>
              <a:t>name</a:t>
            </a:r>
            <a:r>
              <a:rPr lang="en-US" dirty="0"/>
              <a:t> of classifier or the instance it represents. It could be placed inside diagram frame or a "</a:t>
            </a:r>
            <a:r>
              <a:rPr lang="en-US" dirty="0" err="1"/>
              <a:t>swimlane</a:t>
            </a:r>
            <a:r>
              <a:rPr lang="en-US" dirty="0" smtClean="0"/>
              <a:t>".</a:t>
            </a:r>
            <a:endParaRPr lang="en-US" dirty="0"/>
          </a:p>
        </p:txBody>
      </p:sp>
      <p:sp>
        <p:nvSpPr>
          <p:cNvPr id="4" name="Slide Number Placeholder 3"/>
          <p:cNvSpPr>
            <a:spLocks noGrp="1"/>
          </p:cNvSpPr>
          <p:nvPr>
            <p:ph type="sldNum" sz="quarter" idx="12"/>
          </p:nvPr>
        </p:nvSpPr>
        <p:spPr/>
        <p:txBody>
          <a:bodyPr/>
          <a:lstStyle/>
          <a:p>
            <a:fld id="{24CCB9C5-C553-4237-A7A1-A2FC3975E652}" type="slidenum">
              <a:rPr lang="bg-BG" smtClean="0"/>
              <a:pPr/>
              <a:t>53</a:t>
            </a:fld>
            <a:endParaRPr lang="bg-BG"/>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4221088"/>
            <a:ext cx="4536504" cy="2635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048186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State or Condition </a:t>
            </a:r>
            <a:r>
              <a:rPr lang="en-US" b="1" i="1" dirty="0" smtClean="0"/>
              <a:t>Timeline</a:t>
            </a:r>
            <a:endParaRPr lang="bg-BG" dirty="0"/>
          </a:p>
        </p:txBody>
      </p:sp>
      <p:sp>
        <p:nvSpPr>
          <p:cNvPr id="3" name="Content Placeholder 2"/>
          <p:cNvSpPr>
            <a:spLocks noGrp="1"/>
          </p:cNvSpPr>
          <p:nvPr>
            <p:ph idx="1"/>
          </p:nvPr>
        </p:nvSpPr>
        <p:spPr/>
        <p:txBody>
          <a:bodyPr/>
          <a:lstStyle/>
          <a:p>
            <a:r>
              <a:rPr lang="en-US" dirty="0"/>
              <a:t>Timing diagram could show </a:t>
            </a:r>
            <a:r>
              <a:rPr lang="en-US" b="1" dirty="0"/>
              <a:t>states</a:t>
            </a:r>
            <a:r>
              <a:rPr lang="en-US" dirty="0"/>
              <a:t> of the participating </a:t>
            </a:r>
            <a:r>
              <a:rPr lang="en-US" b="1" dirty="0"/>
              <a:t>classifier</a:t>
            </a:r>
            <a:r>
              <a:rPr lang="en-US" dirty="0"/>
              <a:t> or attribute, or some testable </a:t>
            </a:r>
            <a:r>
              <a:rPr lang="en-US" b="1" dirty="0"/>
              <a:t>conditions</a:t>
            </a:r>
            <a:r>
              <a:rPr lang="en-US" dirty="0"/>
              <a:t>, such as a discrete or enumerable value of an attribute</a:t>
            </a:r>
            <a:r>
              <a:rPr lang="en-US" dirty="0" smtClean="0"/>
              <a:t>.</a:t>
            </a:r>
          </a:p>
          <a:p>
            <a:r>
              <a:rPr lang="en-US" dirty="0"/>
              <a:t>UML also allows the state/condition dimension be </a:t>
            </a:r>
            <a:r>
              <a:rPr lang="en-US" b="1" dirty="0"/>
              <a:t>continuous</a:t>
            </a:r>
            <a:r>
              <a:rPr lang="en-US" dirty="0"/>
              <a:t>. It could be used in scenarios where entities undergo continuous state changes, such as temperature or density.</a:t>
            </a:r>
            <a:endParaRPr lang="bg-BG" dirty="0"/>
          </a:p>
        </p:txBody>
      </p:sp>
      <p:sp>
        <p:nvSpPr>
          <p:cNvPr id="4" name="Slide Number Placeholder 3"/>
          <p:cNvSpPr>
            <a:spLocks noGrp="1"/>
          </p:cNvSpPr>
          <p:nvPr>
            <p:ph type="sldNum" sz="quarter" idx="12"/>
          </p:nvPr>
        </p:nvSpPr>
        <p:spPr/>
        <p:txBody>
          <a:bodyPr/>
          <a:lstStyle/>
          <a:p>
            <a:fld id="{24CCB9C5-C553-4237-A7A1-A2FC3975E652}" type="slidenum">
              <a:rPr lang="bg-BG" smtClean="0"/>
              <a:pPr/>
              <a:t>54</a:t>
            </a:fld>
            <a:endParaRPr lang="bg-BG"/>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437112"/>
            <a:ext cx="7776864"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318742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Duration </a:t>
            </a:r>
            <a:r>
              <a:rPr lang="en-US" b="1" i="1" dirty="0" smtClean="0"/>
              <a:t>Constraint</a:t>
            </a:r>
            <a:endParaRPr lang="bg-BG" dirty="0"/>
          </a:p>
        </p:txBody>
      </p:sp>
      <p:sp>
        <p:nvSpPr>
          <p:cNvPr id="3" name="Content Placeholder 2"/>
          <p:cNvSpPr>
            <a:spLocks noGrp="1"/>
          </p:cNvSpPr>
          <p:nvPr>
            <p:ph idx="1"/>
          </p:nvPr>
        </p:nvSpPr>
        <p:spPr/>
        <p:txBody>
          <a:bodyPr/>
          <a:lstStyle/>
          <a:p>
            <a:r>
              <a:rPr lang="en-US" b="1" dirty="0"/>
              <a:t>Duration constraint</a:t>
            </a:r>
            <a:r>
              <a:rPr lang="en-US" dirty="0"/>
              <a:t> is an </a:t>
            </a:r>
            <a:r>
              <a:rPr lang="en-US" b="1" dirty="0"/>
              <a:t>interval constraint</a:t>
            </a:r>
            <a:r>
              <a:rPr lang="en-US" dirty="0"/>
              <a:t> that refers to a </a:t>
            </a:r>
            <a:r>
              <a:rPr lang="en-US" b="1" dirty="0"/>
              <a:t>duration interval</a:t>
            </a:r>
            <a:r>
              <a:rPr lang="en-US" dirty="0"/>
              <a:t>. The duration interval is duration used to determine whether the constraint is satisfied.</a:t>
            </a:r>
          </a:p>
          <a:p>
            <a:r>
              <a:rPr lang="en-US" dirty="0"/>
              <a:t>The semantics of a duration constraint is inherited from constraints. If constraints are violated, traces become negative which means that system is considered as failed.</a:t>
            </a:r>
          </a:p>
          <a:p>
            <a:r>
              <a:rPr lang="en-US" dirty="0"/>
              <a:t>Duration constraint is shown as some graphical association between a </a:t>
            </a:r>
            <a:r>
              <a:rPr lang="en-US" b="1" dirty="0"/>
              <a:t>duration interval</a:t>
            </a:r>
            <a:r>
              <a:rPr lang="en-US" dirty="0"/>
              <a:t> and the constructs that it constrains</a:t>
            </a:r>
            <a:r>
              <a:rPr lang="en-US" dirty="0" smtClean="0"/>
              <a:t>.</a:t>
            </a:r>
            <a:endParaRPr lang="en-US" dirty="0"/>
          </a:p>
        </p:txBody>
      </p:sp>
      <p:sp>
        <p:nvSpPr>
          <p:cNvPr id="4" name="Slide Number Placeholder 3"/>
          <p:cNvSpPr>
            <a:spLocks noGrp="1"/>
          </p:cNvSpPr>
          <p:nvPr>
            <p:ph type="sldNum" sz="quarter" idx="12"/>
          </p:nvPr>
        </p:nvSpPr>
        <p:spPr/>
        <p:txBody>
          <a:bodyPr/>
          <a:lstStyle/>
          <a:p>
            <a:fld id="{24CCB9C5-C553-4237-A7A1-A2FC3975E652}" type="slidenum">
              <a:rPr lang="bg-BG" smtClean="0"/>
              <a:pPr/>
              <a:t>55</a:t>
            </a:fld>
            <a:endParaRPr lang="bg-BG"/>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4653135"/>
            <a:ext cx="3384376" cy="2194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357814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Time </a:t>
            </a:r>
            <a:r>
              <a:rPr lang="en-US" b="1" i="1" dirty="0" smtClean="0"/>
              <a:t>Constraint</a:t>
            </a:r>
            <a:endParaRPr lang="bg-BG" dirty="0"/>
          </a:p>
        </p:txBody>
      </p:sp>
      <p:sp>
        <p:nvSpPr>
          <p:cNvPr id="3" name="Content Placeholder 2"/>
          <p:cNvSpPr>
            <a:spLocks noGrp="1"/>
          </p:cNvSpPr>
          <p:nvPr>
            <p:ph idx="1"/>
          </p:nvPr>
        </p:nvSpPr>
        <p:spPr/>
        <p:txBody>
          <a:bodyPr/>
          <a:lstStyle/>
          <a:p>
            <a:r>
              <a:rPr lang="en-US" b="1" dirty="0"/>
              <a:t>Time constraint</a:t>
            </a:r>
            <a:r>
              <a:rPr lang="en-US" dirty="0"/>
              <a:t> is an </a:t>
            </a:r>
            <a:r>
              <a:rPr lang="en-US" b="1" dirty="0"/>
              <a:t>interval constraint</a:t>
            </a:r>
            <a:r>
              <a:rPr lang="en-US" dirty="0"/>
              <a:t> that refers to a </a:t>
            </a:r>
            <a:r>
              <a:rPr lang="en-US" b="1" dirty="0"/>
              <a:t>time interval</a:t>
            </a:r>
            <a:r>
              <a:rPr lang="en-US" dirty="0"/>
              <a:t>. The time interval is time expression used to determine whether the constraint is satisfied.</a:t>
            </a:r>
          </a:p>
          <a:p>
            <a:r>
              <a:rPr lang="en-US" dirty="0"/>
              <a:t>The semantics of a time constraint is inherited from constraints. All traces where the constraints are violated are negative traces, i.e., if they occur, the system is considered as failed.</a:t>
            </a:r>
          </a:p>
          <a:p>
            <a:r>
              <a:rPr lang="en-US" dirty="0"/>
              <a:t>Time constraint is shown as graphical association between a time interval and the construct that it constrains. Typically this graphical association is a small line, e.g., between an occurrence specification and a time interval.</a:t>
            </a:r>
          </a:p>
          <a:p>
            <a:endParaRPr lang="bg-BG" dirty="0"/>
          </a:p>
        </p:txBody>
      </p:sp>
      <p:sp>
        <p:nvSpPr>
          <p:cNvPr id="4" name="Slide Number Placeholder 3"/>
          <p:cNvSpPr>
            <a:spLocks noGrp="1"/>
          </p:cNvSpPr>
          <p:nvPr>
            <p:ph type="sldNum" sz="quarter" idx="12"/>
          </p:nvPr>
        </p:nvSpPr>
        <p:spPr/>
        <p:txBody>
          <a:bodyPr/>
          <a:lstStyle/>
          <a:p>
            <a:fld id="{24CCB9C5-C553-4237-A7A1-A2FC3975E652}" type="slidenum">
              <a:rPr lang="bg-BG" smtClean="0"/>
              <a:pPr/>
              <a:t>56</a:t>
            </a:fld>
            <a:endParaRPr lang="bg-BG"/>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1292" y="5517232"/>
            <a:ext cx="3882398" cy="1340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413580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Destruction </a:t>
            </a:r>
            <a:r>
              <a:rPr lang="en-US" b="1" i="1" dirty="0" smtClean="0"/>
              <a:t>Occurrence</a:t>
            </a:r>
            <a:endParaRPr lang="bg-BG" dirty="0"/>
          </a:p>
        </p:txBody>
      </p:sp>
      <p:sp>
        <p:nvSpPr>
          <p:cNvPr id="3" name="Content Placeholder 2"/>
          <p:cNvSpPr>
            <a:spLocks noGrp="1"/>
          </p:cNvSpPr>
          <p:nvPr>
            <p:ph idx="1"/>
          </p:nvPr>
        </p:nvSpPr>
        <p:spPr/>
        <p:txBody>
          <a:bodyPr/>
          <a:lstStyle/>
          <a:p>
            <a:r>
              <a:rPr lang="en-US" b="1" dirty="0"/>
              <a:t>Destruction occurrence</a:t>
            </a:r>
            <a:r>
              <a:rPr lang="en-US" dirty="0"/>
              <a:t> is a </a:t>
            </a:r>
            <a:r>
              <a:rPr lang="en-US" b="1" dirty="0"/>
              <a:t>message occurrence</a:t>
            </a:r>
            <a:r>
              <a:rPr lang="en-US" dirty="0"/>
              <a:t> which represents the destruction of the instance described by the </a:t>
            </a:r>
            <a:r>
              <a:rPr lang="en-US" b="1" dirty="0"/>
              <a:t>lifeline</a:t>
            </a:r>
            <a:r>
              <a:rPr lang="en-US" dirty="0"/>
              <a:t>. It may result in the subsequent destruction of other objects that this object owns by </a:t>
            </a:r>
            <a:r>
              <a:rPr lang="en-US" b="1" dirty="0"/>
              <a:t>composition</a:t>
            </a:r>
            <a:r>
              <a:rPr lang="en-US" dirty="0"/>
              <a:t>. No other occurrence may appear after the destruction event on a given lifeline.</a:t>
            </a:r>
          </a:p>
          <a:p>
            <a:r>
              <a:rPr lang="en-US" dirty="0"/>
              <a:t>Complete UML name of the occurrence is </a:t>
            </a:r>
            <a:r>
              <a:rPr lang="en-US" b="1" dirty="0"/>
              <a:t>destruction occurrence specification</a:t>
            </a:r>
            <a:r>
              <a:rPr lang="en-US" dirty="0"/>
              <a:t>. Until UML 2.4 it was called </a:t>
            </a:r>
            <a:r>
              <a:rPr lang="en-US" b="1" dirty="0"/>
              <a:t>destruction event</a:t>
            </a:r>
            <a:r>
              <a:rPr lang="en-US" dirty="0"/>
              <a:t>, and earlier - </a:t>
            </a:r>
            <a:r>
              <a:rPr lang="en-US" b="1" dirty="0"/>
              <a:t>stop</a:t>
            </a:r>
            <a:r>
              <a:rPr lang="en-US" dirty="0"/>
              <a:t>.</a:t>
            </a:r>
          </a:p>
          <a:p>
            <a:r>
              <a:rPr lang="en-US" dirty="0"/>
              <a:t>The destruction event is depicted by a cross in the form of an </a:t>
            </a:r>
            <a:r>
              <a:rPr lang="en-US" b="1" dirty="0"/>
              <a:t>X</a:t>
            </a:r>
            <a:r>
              <a:rPr lang="en-US" dirty="0"/>
              <a:t> at the end of a timeline.</a:t>
            </a:r>
          </a:p>
          <a:p>
            <a:endParaRPr lang="bg-BG" dirty="0"/>
          </a:p>
        </p:txBody>
      </p:sp>
      <p:sp>
        <p:nvSpPr>
          <p:cNvPr id="4" name="Slide Number Placeholder 3"/>
          <p:cNvSpPr>
            <a:spLocks noGrp="1"/>
          </p:cNvSpPr>
          <p:nvPr>
            <p:ph type="sldNum" sz="quarter" idx="12"/>
          </p:nvPr>
        </p:nvSpPr>
        <p:spPr/>
        <p:txBody>
          <a:bodyPr/>
          <a:lstStyle/>
          <a:p>
            <a:fld id="{24CCB9C5-C553-4237-A7A1-A2FC3975E652}" type="slidenum">
              <a:rPr lang="bg-BG" smtClean="0"/>
              <a:pPr/>
              <a:t>57</a:t>
            </a:fld>
            <a:endParaRPr lang="bg-BG"/>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5301207"/>
            <a:ext cx="3024336" cy="1586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791406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bg-BG"/>
          </a:p>
        </p:txBody>
      </p:sp>
      <p:sp>
        <p:nvSpPr>
          <p:cNvPr id="3" name="Content Placeholder 2"/>
          <p:cNvSpPr>
            <a:spLocks noGrp="1"/>
          </p:cNvSpPr>
          <p:nvPr>
            <p:ph idx="1"/>
          </p:nvPr>
        </p:nvSpPr>
        <p:spPr/>
        <p:txBody>
          <a:bodyPr/>
          <a:lstStyle/>
          <a:p>
            <a:endParaRPr lang="bg-BG"/>
          </a:p>
        </p:txBody>
      </p:sp>
      <p:sp>
        <p:nvSpPr>
          <p:cNvPr id="4" name="Slide Number Placeholder 3"/>
          <p:cNvSpPr>
            <a:spLocks noGrp="1"/>
          </p:cNvSpPr>
          <p:nvPr>
            <p:ph type="sldNum" sz="quarter" idx="12"/>
          </p:nvPr>
        </p:nvSpPr>
        <p:spPr/>
        <p:txBody>
          <a:bodyPr/>
          <a:lstStyle/>
          <a:p>
            <a:fld id="{24CCB9C5-C553-4237-A7A1-A2FC3975E652}" type="slidenum">
              <a:rPr lang="bg-BG" smtClean="0"/>
              <a:pPr/>
              <a:t>58</a:t>
            </a:fld>
            <a:endParaRPr lang="bg-BG"/>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229" y="332656"/>
            <a:ext cx="8279372" cy="6237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47237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a:xfrm>
            <a:off x="395536" y="0"/>
            <a:ext cx="8229600" cy="1143000"/>
          </a:xfrm>
        </p:spPr>
        <p:txBody>
          <a:bodyPr/>
          <a:lstStyle/>
          <a:p>
            <a:r>
              <a:rPr lang="en-US" sz="3200" b="1" dirty="0"/>
              <a:t>Modeling Different Views of a System</a:t>
            </a:r>
          </a:p>
        </p:txBody>
      </p:sp>
      <p:sp>
        <p:nvSpPr>
          <p:cNvPr id="211971" name="Rectangle 3"/>
          <p:cNvSpPr>
            <a:spLocks noGrp="1" noChangeArrowheads="1"/>
          </p:cNvSpPr>
          <p:nvPr>
            <p:ph type="body" sz="half" idx="1"/>
          </p:nvPr>
        </p:nvSpPr>
        <p:spPr>
          <a:xfrm>
            <a:off x="179512" y="908720"/>
            <a:ext cx="8229600" cy="2736304"/>
          </a:xfrm>
        </p:spPr>
        <p:txBody>
          <a:bodyPr>
            <a:normAutofit fontScale="77500" lnSpcReduction="20000"/>
          </a:bodyPr>
          <a:lstStyle/>
          <a:p>
            <a:pPr marL="114300" indent="0">
              <a:buNone/>
            </a:pPr>
            <a:r>
              <a:rPr lang="en-US" sz="2000" dirty="0"/>
              <a:t>To model a system from different views,</a:t>
            </a:r>
          </a:p>
          <a:p>
            <a:r>
              <a:rPr lang="en-US" sz="2000" dirty="0"/>
              <a:t>Decide which views you need to best express the architecture of your system and to expose the technical risks to your project. The five views of an architecture described earlier are a good starting point.</a:t>
            </a:r>
          </a:p>
          <a:p>
            <a:r>
              <a:rPr lang="en-US" sz="2000" dirty="0"/>
              <a:t>For each of these views, decide which artifacts you need to create to capture the essential details of that view. For the most part, these artifacts will consist of various UML diagrams.</a:t>
            </a:r>
          </a:p>
          <a:p>
            <a:r>
              <a:rPr lang="en-US" sz="2000" dirty="0"/>
              <a:t>As part of your process planning, decide which of these diagrams you'll want to put under some sort of formal or semi-formal control. These are the diagrams for which you'll want to schedule reviews and to preserve as documentation for the project.</a:t>
            </a:r>
          </a:p>
          <a:p>
            <a:r>
              <a:rPr lang="en-US" sz="2000" dirty="0"/>
              <a:t>Allow room for diagrams that are thrown away. Such transitory diagrams are still useful for exploring the implications of your decisions and for experimenting with changes.</a:t>
            </a:r>
          </a:p>
        </p:txBody>
      </p:sp>
      <p:graphicFrame>
        <p:nvGraphicFramePr>
          <p:cNvPr id="212079" name="Group 111"/>
          <p:cNvGraphicFramePr>
            <a:graphicFrameLocks noGrp="1"/>
          </p:cNvGraphicFramePr>
          <p:nvPr>
            <p:ph sz="half" idx="2"/>
            <p:extLst>
              <p:ext uri="{D42A27DB-BD31-4B8C-83A1-F6EECF244321}">
                <p14:modId xmlns:p14="http://schemas.microsoft.com/office/powerpoint/2010/main" val="623436184"/>
              </p:ext>
            </p:extLst>
          </p:nvPr>
        </p:nvGraphicFramePr>
        <p:xfrm>
          <a:off x="107950" y="3284538"/>
          <a:ext cx="8928100" cy="2753043"/>
        </p:xfrm>
        <a:graphic>
          <a:graphicData uri="http://schemas.openxmlformats.org/drawingml/2006/table">
            <a:tbl>
              <a:tblPr/>
              <a:tblGrid>
                <a:gridCol w="1371600"/>
                <a:gridCol w="1770063"/>
                <a:gridCol w="1754187"/>
                <a:gridCol w="1262063"/>
                <a:gridCol w="1403350"/>
                <a:gridCol w="1366837"/>
              </a:tblGrid>
              <a:tr h="4381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Application</a:t>
                      </a:r>
                      <a:endParaRPr kumimoji="0" lang="bg-BG" sz="1600" b="0" i="0" u="none" strike="noStrike" cap="none" normalizeH="0" baseline="0" dirty="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Usecase View</a:t>
                      </a: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Design View</a:t>
                      </a: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Process View</a:t>
                      </a: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Implem. View</a:t>
                      </a: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Deploy. View</a:t>
                      </a: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65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Desktop</a:t>
                      </a:r>
                      <a:endParaRPr kumimoji="0" lang="bg-BG" sz="16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Usecase</a:t>
                      </a: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Class+interaction</a:t>
                      </a: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99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Reactive</a:t>
                      </a:r>
                      <a:endParaRPr kumimoji="0" lang="bg-BG" sz="16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Usecase+activity</a:t>
                      </a: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Class+interaction+statechart</a:t>
                      </a: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65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Client/Server</a:t>
                      </a:r>
                      <a:endParaRPr kumimoji="0" lang="bg-BG" sz="16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Usecase+activity</a:t>
                      </a: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Class+interaction+statechart</a:t>
                      </a: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Component</a:t>
                      </a: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Deployment</a:t>
                      </a: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Distributied</a:t>
                      </a:r>
                      <a:endParaRPr kumimoji="0" lang="bg-BG" sz="16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Usecase+activity</a:t>
                      </a: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Class+interaction+statechart</a:t>
                      </a: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class+interaction</a:t>
                      </a: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Component</a:t>
                      </a:r>
                      <a:endParaRPr kumimoji="0" lang="bg-BG" sz="16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rPr>
                        <a:t>Deployment</a:t>
                      </a:r>
                      <a:endParaRPr kumimoji="0" lang="bg-BG" sz="16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0" name="Slide Number Placeholder 6"/>
          <p:cNvSpPr>
            <a:spLocks noGrp="1"/>
          </p:cNvSpPr>
          <p:nvPr>
            <p:ph type="sldNum" sz="quarter" idx="12"/>
          </p:nvPr>
        </p:nvSpPr>
        <p:spPr/>
        <p:txBody>
          <a:bodyPr/>
          <a:lstStyle/>
          <a:p>
            <a:fld id="{32D8AE44-F6B5-474B-8882-A04A2633A9FB}" type="slidenum">
              <a:rPr lang="bg-BG"/>
              <a:pPr/>
              <a:t>59</a:t>
            </a:fld>
            <a:endParaRPr lang="bg-BG"/>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r>
              <a:rPr lang="en-US" dirty="0" smtClean="0"/>
              <a:t>Sample </a:t>
            </a:r>
            <a:r>
              <a:rPr lang="en-US" dirty="0" err="1" smtClean="0"/>
              <a:t>Adorrnments</a:t>
            </a:r>
            <a:endParaRPr lang="en-US" dirty="0"/>
          </a:p>
        </p:txBody>
      </p:sp>
      <p:sp>
        <p:nvSpPr>
          <p:cNvPr id="143364" name="Rectangle 4"/>
          <p:cNvSpPr>
            <a:spLocks noGrp="1" noChangeArrowheads="1"/>
          </p:cNvSpPr>
          <p:nvPr>
            <p:ph idx="1"/>
          </p:nvPr>
        </p:nvSpPr>
        <p:spPr/>
        <p:txBody>
          <a:bodyPr/>
          <a:lstStyle/>
          <a:p>
            <a:endParaRPr lang="en-US"/>
          </a:p>
        </p:txBody>
      </p:sp>
      <p:sp>
        <p:nvSpPr>
          <p:cNvPr id="7" name="Slide Number Placeholder 5"/>
          <p:cNvSpPr>
            <a:spLocks noGrp="1"/>
          </p:cNvSpPr>
          <p:nvPr>
            <p:ph type="sldNum" sz="quarter" idx="12"/>
          </p:nvPr>
        </p:nvSpPr>
        <p:spPr/>
        <p:txBody>
          <a:bodyPr/>
          <a:lstStyle/>
          <a:p>
            <a:fld id="{57F964F3-D585-483D-88C2-3AC22ADB6E80}" type="slidenum">
              <a:rPr lang="bg-BG"/>
              <a:pPr/>
              <a:t>6</a:t>
            </a:fld>
            <a:endParaRPr lang="bg-BG"/>
          </a:p>
        </p:txBody>
      </p:sp>
      <p:pic>
        <p:nvPicPr>
          <p:cNvPr id="14336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1628775"/>
            <a:ext cx="6865937" cy="433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r>
              <a:rPr lang="en-US" sz="4000" b="1" dirty="0"/>
              <a:t>Modeling Different Levels of Abstraction</a:t>
            </a:r>
            <a:endParaRPr lang="bg-BG" sz="4000" dirty="0"/>
          </a:p>
        </p:txBody>
      </p:sp>
      <p:sp>
        <p:nvSpPr>
          <p:cNvPr id="214019" name="Rectangle 3"/>
          <p:cNvSpPr>
            <a:spLocks noGrp="1" noChangeArrowheads="1"/>
          </p:cNvSpPr>
          <p:nvPr>
            <p:ph idx="1"/>
          </p:nvPr>
        </p:nvSpPr>
        <p:spPr/>
        <p:txBody>
          <a:bodyPr/>
          <a:lstStyle/>
          <a:p>
            <a:pPr marL="114300" indent="0">
              <a:buNone/>
            </a:pPr>
            <a:r>
              <a:rPr lang="en-US" sz="2000" dirty="0"/>
              <a:t>To model a system at different levels of abstraction by presenting diagrams with different levels of detail,</a:t>
            </a:r>
          </a:p>
          <a:p>
            <a:r>
              <a:rPr lang="en-US" sz="2000" dirty="0"/>
              <a:t>Consider the needs of your readers, and start with a given model.</a:t>
            </a:r>
          </a:p>
          <a:p>
            <a:r>
              <a:rPr lang="en-US" sz="2000" dirty="0"/>
              <a:t>If your reader is using the model to construct an implementation, she'll need diagrams that are at a lower level of abstraction, which means that they'll need to reveal a lot of detail. If she is using the model to present a conceptual model to an end user, she'll need diagrams that are at a higher level of abstraction, which means that they'll hide a lot of detail.</a:t>
            </a:r>
          </a:p>
          <a:p>
            <a:r>
              <a:rPr lang="en-US" sz="2000" dirty="0"/>
              <a:t>Depending on where you land in this spectrum of low-to-high levels of abstraction, create a diagram at the right level of abstraction by hiding or revealing the following four categories of things from your model:</a:t>
            </a:r>
          </a:p>
          <a:p>
            <a:pPr marL="914400" lvl="1" indent="-457200">
              <a:lnSpc>
                <a:spcPct val="80000"/>
              </a:lnSpc>
            </a:pPr>
            <a:endParaRPr lang="bg-BG" sz="1800" dirty="0"/>
          </a:p>
        </p:txBody>
      </p:sp>
      <p:sp>
        <p:nvSpPr>
          <p:cNvPr id="6" name="Slide Number Placeholder 5"/>
          <p:cNvSpPr>
            <a:spLocks noGrp="1"/>
          </p:cNvSpPr>
          <p:nvPr>
            <p:ph type="sldNum" sz="quarter" idx="12"/>
          </p:nvPr>
        </p:nvSpPr>
        <p:spPr/>
        <p:txBody>
          <a:bodyPr/>
          <a:lstStyle/>
          <a:p>
            <a:fld id="{DF7BE8D7-C6CD-4A24-BC3C-F966989220A2}" type="slidenum">
              <a:rPr lang="bg-BG"/>
              <a:pPr/>
              <a:t>60</a:t>
            </a:fld>
            <a:endParaRPr lang="bg-BG"/>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r>
              <a:rPr lang="en-US" sz="4000" b="1" dirty="0"/>
              <a:t>Modeling Different Levels of Abstraction</a:t>
            </a:r>
            <a:endParaRPr lang="bg-BG" sz="4000" dirty="0"/>
          </a:p>
        </p:txBody>
      </p:sp>
      <p:sp>
        <p:nvSpPr>
          <p:cNvPr id="214019" name="Rectangle 3"/>
          <p:cNvSpPr>
            <a:spLocks noGrp="1" noChangeArrowheads="1"/>
          </p:cNvSpPr>
          <p:nvPr>
            <p:ph idx="1"/>
          </p:nvPr>
        </p:nvSpPr>
        <p:spPr/>
        <p:txBody>
          <a:bodyPr>
            <a:normAutofit lnSpcReduction="10000"/>
          </a:bodyPr>
          <a:lstStyle/>
          <a:p>
            <a:pPr marL="571500" indent="-457200">
              <a:buFont typeface="+mj-lt"/>
              <a:buAutoNum type="arabicPeriod"/>
            </a:pPr>
            <a:r>
              <a:rPr lang="en-US" b="1" dirty="0" smtClean="0"/>
              <a:t>Building </a:t>
            </a:r>
            <a:r>
              <a:rPr lang="en-US" b="1" dirty="0"/>
              <a:t>blocks and relationships: </a:t>
            </a:r>
            <a:endParaRPr lang="en-US" dirty="0"/>
          </a:p>
          <a:p>
            <a:pPr lvl="1"/>
            <a:r>
              <a:rPr lang="en-US" dirty="0"/>
              <a:t>Hide those that are not relevant to the intent of your diagram or the needs of your reader.</a:t>
            </a:r>
          </a:p>
          <a:p>
            <a:pPr marL="571500" indent="-457200">
              <a:buFont typeface="+mj-lt"/>
              <a:buAutoNum type="arabicPeriod"/>
            </a:pPr>
            <a:r>
              <a:rPr lang="en-US" b="1" dirty="0"/>
              <a:t>Adornments: </a:t>
            </a:r>
            <a:endParaRPr lang="en-US" dirty="0"/>
          </a:p>
          <a:p>
            <a:pPr lvl="1"/>
            <a:r>
              <a:rPr lang="en-US" dirty="0"/>
              <a:t>Reveal only the adornments of these building blocks and relationships that are essential to understanding your intent.</a:t>
            </a:r>
          </a:p>
          <a:p>
            <a:pPr marL="571500" indent="-457200">
              <a:buFont typeface="+mj-lt"/>
              <a:buAutoNum type="arabicPeriod"/>
            </a:pPr>
            <a:r>
              <a:rPr lang="en-US" b="1" dirty="0"/>
              <a:t>Flow: </a:t>
            </a:r>
            <a:endParaRPr lang="en-US" dirty="0"/>
          </a:p>
          <a:p>
            <a:pPr lvl="1"/>
            <a:r>
              <a:rPr lang="en-US" dirty="0"/>
              <a:t>In the context of behavioral diagrams, expand only those messages or transitions that are essential to understanding your intent.</a:t>
            </a:r>
          </a:p>
          <a:p>
            <a:pPr marL="571500" indent="-457200">
              <a:buFont typeface="+mj-lt"/>
              <a:buAutoNum type="arabicPeriod"/>
            </a:pPr>
            <a:r>
              <a:rPr lang="en-US" b="1" dirty="0"/>
              <a:t>Stereotypes: </a:t>
            </a:r>
            <a:endParaRPr lang="en-US" dirty="0"/>
          </a:p>
          <a:p>
            <a:pPr lvl="1"/>
            <a:r>
              <a:rPr lang="en-US" dirty="0"/>
              <a:t>In the context of stereotypes used to classify lists of things, such as attributes and operations, reveal only those stereotyped items that are essential to understanding your intent.</a:t>
            </a:r>
          </a:p>
          <a:p>
            <a:pPr marL="914400" lvl="1" indent="-457200">
              <a:lnSpc>
                <a:spcPct val="80000"/>
              </a:lnSpc>
            </a:pPr>
            <a:endParaRPr lang="bg-BG" sz="1800" dirty="0"/>
          </a:p>
        </p:txBody>
      </p:sp>
      <p:sp>
        <p:nvSpPr>
          <p:cNvPr id="6" name="Slide Number Placeholder 5"/>
          <p:cNvSpPr>
            <a:spLocks noGrp="1"/>
          </p:cNvSpPr>
          <p:nvPr>
            <p:ph type="sldNum" sz="quarter" idx="12"/>
          </p:nvPr>
        </p:nvSpPr>
        <p:spPr/>
        <p:txBody>
          <a:bodyPr/>
          <a:lstStyle/>
          <a:p>
            <a:fld id="{DF7BE8D7-C6CD-4A24-BC3C-F966989220A2}" type="slidenum">
              <a:rPr lang="bg-BG"/>
              <a:pPr/>
              <a:t>61</a:t>
            </a:fld>
            <a:endParaRPr lang="bg-BG"/>
          </a:p>
        </p:txBody>
      </p:sp>
    </p:spTree>
    <p:extLst>
      <p:ext uri="{BB962C8B-B14F-4D97-AF65-F5344CB8AC3E}">
        <p14:creationId xmlns:p14="http://schemas.microsoft.com/office/powerpoint/2010/main" val="204139532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t>Modeling Different Levels of </a:t>
            </a:r>
            <a:r>
              <a:rPr lang="en-US" sz="4000" b="1" dirty="0" smtClean="0"/>
              <a:t>Abstraction</a:t>
            </a:r>
            <a:endParaRPr lang="bg-BG" sz="4000" dirty="0"/>
          </a:p>
        </p:txBody>
      </p:sp>
      <p:sp>
        <p:nvSpPr>
          <p:cNvPr id="3" name="Content Placeholder 2"/>
          <p:cNvSpPr>
            <a:spLocks noGrp="1"/>
          </p:cNvSpPr>
          <p:nvPr>
            <p:ph idx="1"/>
          </p:nvPr>
        </p:nvSpPr>
        <p:spPr/>
        <p:txBody>
          <a:bodyPr>
            <a:normAutofit/>
          </a:bodyPr>
          <a:lstStyle/>
          <a:p>
            <a:pPr marL="114300" indent="0">
              <a:buNone/>
            </a:pPr>
            <a:r>
              <a:rPr lang="en-US" dirty="0"/>
              <a:t>To model a system at different levels of abstraction by creating models at different levels of abstraction</a:t>
            </a:r>
            <a:r>
              <a:rPr lang="en-US" dirty="0" smtClean="0"/>
              <a:t>,</a:t>
            </a:r>
          </a:p>
          <a:p>
            <a:r>
              <a:rPr lang="en-US" dirty="0"/>
              <a:t>Consider the needs of your readers and decide on the level of abstraction that each should view, forming a separate model for each level.</a:t>
            </a:r>
          </a:p>
          <a:p>
            <a:r>
              <a:rPr lang="en-US" dirty="0"/>
              <a:t>In general, populate your models that are at a high level of abstraction with simple abstractions and your models that are at a low level of abstraction with detailed abstractions. Establish trace dependencies among the related elements of different models.</a:t>
            </a:r>
          </a:p>
          <a:p>
            <a:r>
              <a:rPr lang="en-US" dirty="0"/>
              <a:t>In practice, if you follow the five views of an architecture, there are four common situations you'll encounter when modeling a system at different levels of abstraction</a:t>
            </a:r>
            <a:r>
              <a:rPr lang="en-US" dirty="0" smtClean="0"/>
              <a:t>:</a:t>
            </a:r>
            <a:endParaRPr lang="en-US" dirty="0"/>
          </a:p>
        </p:txBody>
      </p:sp>
      <p:sp>
        <p:nvSpPr>
          <p:cNvPr id="4" name="Slide Number Placeholder 3"/>
          <p:cNvSpPr>
            <a:spLocks noGrp="1"/>
          </p:cNvSpPr>
          <p:nvPr>
            <p:ph type="sldNum" sz="quarter" idx="12"/>
          </p:nvPr>
        </p:nvSpPr>
        <p:spPr/>
        <p:txBody>
          <a:bodyPr/>
          <a:lstStyle/>
          <a:p>
            <a:fld id="{24CCB9C5-C553-4237-A7A1-A2FC3975E652}" type="slidenum">
              <a:rPr lang="bg-BG" smtClean="0"/>
              <a:pPr/>
              <a:t>62</a:t>
            </a:fld>
            <a:endParaRPr lang="bg-BG"/>
          </a:p>
        </p:txBody>
      </p:sp>
    </p:spTree>
    <p:extLst>
      <p:ext uri="{BB962C8B-B14F-4D97-AF65-F5344CB8AC3E}">
        <p14:creationId xmlns:p14="http://schemas.microsoft.com/office/powerpoint/2010/main" val="358911274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t>Modeling Different Levels of </a:t>
            </a:r>
            <a:r>
              <a:rPr lang="en-US" sz="4000" b="1" dirty="0" smtClean="0"/>
              <a:t>Abstraction</a:t>
            </a:r>
            <a:endParaRPr lang="bg-BG" sz="4000" dirty="0"/>
          </a:p>
        </p:txBody>
      </p:sp>
      <p:sp>
        <p:nvSpPr>
          <p:cNvPr id="3" name="Content Placeholder 2"/>
          <p:cNvSpPr>
            <a:spLocks noGrp="1"/>
          </p:cNvSpPr>
          <p:nvPr>
            <p:ph idx="1"/>
          </p:nvPr>
        </p:nvSpPr>
        <p:spPr/>
        <p:txBody>
          <a:bodyPr/>
          <a:lstStyle/>
          <a:p>
            <a:pPr marL="571500" indent="-457200">
              <a:buFont typeface="+mj-lt"/>
              <a:buAutoNum type="arabicPeriod"/>
            </a:pPr>
            <a:r>
              <a:rPr lang="en-US" b="1" dirty="0"/>
              <a:t>Use cases and their realization: </a:t>
            </a:r>
            <a:endParaRPr lang="en-US" dirty="0"/>
          </a:p>
          <a:p>
            <a:pPr lvl="1"/>
            <a:r>
              <a:rPr lang="en-US" dirty="0"/>
              <a:t>Use cases in a use case model will trace to collaborations in a design model.</a:t>
            </a:r>
          </a:p>
          <a:p>
            <a:pPr marL="571500" indent="-457200">
              <a:buFont typeface="+mj-lt"/>
              <a:buAutoNum type="arabicPeriod"/>
            </a:pPr>
            <a:r>
              <a:rPr lang="en-US" b="1" dirty="0"/>
              <a:t>Collaborations and their realization: </a:t>
            </a:r>
            <a:endParaRPr lang="en-US" dirty="0"/>
          </a:p>
          <a:p>
            <a:pPr lvl="1"/>
            <a:r>
              <a:rPr lang="en-US" dirty="0"/>
              <a:t>Collaborations will trace to a society of classes that work together to carry out the collaboration.</a:t>
            </a:r>
          </a:p>
          <a:p>
            <a:pPr marL="571500" indent="-457200">
              <a:buFont typeface="+mj-lt"/>
              <a:buAutoNum type="arabicPeriod"/>
            </a:pPr>
            <a:r>
              <a:rPr lang="en-US" b="1" dirty="0"/>
              <a:t>Components and their design: </a:t>
            </a:r>
            <a:endParaRPr lang="en-US" dirty="0"/>
          </a:p>
          <a:p>
            <a:pPr lvl="1"/>
            <a:r>
              <a:rPr lang="en-US" dirty="0"/>
              <a:t>Components in an implementation model will trace to the elements in a design model.</a:t>
            </a:r>
          </a:p>
          <a:p>
            <a:pPr marL="571500" indent="-457200">
              <a:buFont typeface="+mj-lt"/>
              <a:buAutoNum type="arabicPeriod"/>
            </a:pPr>
            <a:r>
              <a:rPr lang="en-US" b="1" dirty="0"/>
              <a:t>Nodes and their components: </a:t>
            </a:r>
            <a:endParaRPr lang="en-US" dirty="0"/>
          </a:p>
          <a:p>
            <a:pPr lvl="1"/>
            <a:r>
              <a:rPr lang="en-US" dirty="0"/>
              <a:t>Nodes in a deployment model will trace to components in an implementation model.</a:t>
            </a:r>
          </a:p>
          <a:p>
            <a:endParaRPr lang="en-US" dirty="0"/>
          </a:p>
          <a:p>
            <a:endParaRPr lang="bg-BG" dirty="0"/>
          </a:p>
        </p:txBody>
      </p:sp>
      <p:sp>
        <p:nvSpPr>
          <p:cNvPr id="4" name="Slide Number Placeholder 3"/>
          <p:cNvSpPr>
            <a:spLocks noGrp="1"/>
          </p:cNvSpPr>
          <p:nvPr>
            <p:ph type="sldNum" sz="quarter" idx="12"/>
          </p:nvPr>
        </p:nvSpPr>
        <p:spPr/>
        <p:txBody>
          <a:bodyPr/>
          <a:lstStyle/>
          <a:p>
            <a:fld id="{24CCB9C5-C553-4237-A7A1-A2FC3975E652}" type="slidenum">
              <a:rPr lang="bg-BG" smtClean="0"/>
              <a:pPr/>
              <a:t>63</a:t>
            </a:fld>
            <a:endParaRPr lang="bg-BG"/>
          </a:p>
        </p:txBody>
      </p:sp>
    </p:spTree>
    <p:extLst>
      <p:ext uri="{BB962C8B-B14F-4D97-AF65-F5344CB8AC3E}">
        <p14:creationId xmlns:p14="http://schemas.microsoft.com/office/powerpoint/2010/main" val="23904126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1" name="Rectangle 11"/>
          <p:cNvSpPr>
            <a:spLocks noGrp="1" noChangeArrowheads="1"/>
          </p:cNvSpPr>
          <p:nvPr>
            <p:ph type="title"/>
          </p:nvPr>
        </p:nvSpPr>
        <p:spPr/>
        <p:txBody>
          <a:bodyPr/>
          <a:lstStyle/>
          <a:p>
            <a:r>
              <a:rPr lang="en-US" sz="4000" b="1" dirty="0"/>
              <a:t>Modeling Different Levels of </a:t>
            </a:r>
            <a:r>
              <a:rPr lang="en-US" sz="4000" b="1" dirty="0" smtClean="0"/>
              <a:t>Abstraction Sample</a:t>
            </a:r>
            <a:endParaRPr lang="bg-BG" sz="4000" dirty="0"/>
          </a:p>
        </p:txBody>
      </p:sp>
      <p:sp>
        <p:nvSpPr>
          <p:cNvPr id="215052" name="Rectangle 12"/>
          <p:cNvSpPr>
            <a:spLocks noGrp="1" noChangeArrowheads="1"/>
          </p:cNvSpPr>
          <p:nvPr>
            <p:ph idx="1"/>
          </p:nvPr>
        </p:nvSpPr>
        <p:spPr/>
        <p:txBody>
          <a:bodyPr/>
          <a:lstStyle/>
          <a:p>
            <a:endParaRPr lang="bg-BG"/>
          </a:p>
        </p:txBody>
      </p:sp>
      <p:sp>
        <p:nvSpPr>
          <p:cNvPr id="8" name="Slide Number Placeholder 5"/>
          <p:cNvSpPr>
            <a:spLocks noGrp="1"/>
          </p:cNvSpPr>
          <p:nvPr>
            <p:ph type="sldNum" sz="quarter" idx="12"/>
          </p:nvPr>
        </p:nvSpPr>
        <p:spPr/>
        <p:txBody>
          <a:bodyPr/>
          <a:lstStyle/>
          <a:p>
            <a:fld id="{B04FCAF6-9BB3-466D-93B1-473ECFD29A29}" type="slidenum">
              <a:rPr lang="bg-BG"/>
              <a:pPr/>
              <a:t>64</a:t>
            </a:fld>
            <a:endParaRPr lang="bg-BG"/>
          </a:p>
        </p:txBody>
      </p:sp>
      <p:pic>
        <p:nvPicPr>
          <p:cNvPr id="21504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84313"/>
            <a:ext cx="4924425" cy="296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53"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5275" y="2997200"/>
            <a:ext cx="5038725" cy="313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b="1" dirty="0"/>
              <a:t>Modeling Different Levels of Abstraction Sample</a:t>
            </a:r>
            <a:endParaRPr lang="bg-BG" dirty="0"/>
          </a:p>
        </p:txBody>
      </p:sp>
      <p:sp>
        <p:nvSpPr>
          <p:cNvPr id="3" name="Content Placeholder 2"/>
          <p:cNvSpPr>
            <a:spLocks noGrp="1"/>
          </p:cNvSpPr>
          <p:nvPr>
            <p:ph idx="1"/>
          </p:nvPr>
        </p:nvSpPr>
        <p:spPr/>
        <p:txBody>
          <a:bodyPr/>
          <a:lstStyle/>
          <a:p>
            <a:endParaRPr lang="bg-BG"/>
          </a:p>
        </p:txBody>
      </p:sp>
      <p:sp>
        <p:nvSpPr>
          <p:cNvPr id="4" name="Slide Number Placeholder 3"/>
          <p:cNvSpPr>
            <a:spLocks noGrp="1"/>
          </p:cNvSpPr>
          <p:nvPr>
            <p:ph type="sldNum" sz="quarter" idx="12"/>
          </p:nvPr>
        </p:nvSpPr>
        <p:spPr/>
        <p:txBody>
          <a:bodyPr/>
          <a:lstStyle/>
          <a:p>
            <a:fld id="{24CCB9C5-C553-4237-A7A1-A2FC3975E652}" type="slidenum">
              <a:rPr lang="bg-BG" smtClean="0"/>
              <a:pPr/>
              <a:t>65</a:t>
            </a:fld>
            <a:endParaRPr lang="bg-BG"/>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628800"/>
            <a:ext cx="6880404" cy="4437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814230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ChangeArrowheads="1"/>
          </p:cNvSpPr>
          <p:nvPr>
            <p:ph type="title"/>
          </p:nvPr>
        </p:nvSpPr>
        <p:spPr/>
        <p:txBody>
          <a:bodyPr/>
          <a:lstStyle/>
          <a:p>
            <a:r>
              <a:rPr lang="en-US" sz="4000" b="1" dirty="0"/>
              <a:t>Modeling Complex Views</a:t>
            </a:r>
          </a:p>
        </p:txBody>
      </p:sp>
      <p:sp>
        <p:nvSpPr>
          <p:cNvPr id="219139" name="Rectangle 3"/>
          <p:cNvSpPr>
            <a:spLocks noGrp="1" noChangeArrowheads="1"/>
          </p:cNvSpPr>
          <p:nvPr>
            <p:ph idx="1"/>
          </p:nvPr>
        </p:nvSpPr>
        <p:spPr/>
        <p:txBody>
          <a:bodyPr>
            <a:normAutofit fontScale="77500" lnSpcReduction="20000"/>
          </a:bodyPr>
          <a:lstStyle/>
          <a:p>
            <a:pPr marL="114300" indent="0">
              <a:buNone/>
            </a:pPr>
            <a:r>
              <a:rPr lang="en-US" sz="2800" dirty="0"/>
              <a:t>To model complex views,</a:t>
            </a:r>
          </a:p>
          <a:p>
            <a:r>
              <a:rPr lang="en-US" sz="2800" dirty="0"/>
              <a:t>First, convince yourself there's no meaningful way to present this information at a higher level of abstraction, perhaps eliding some parts of the diagram and retaining the detail in other parts.</a:t>
            </a:r>
          </a:p>
          <a:p>
            <a:r>
              <a:rPr lang="en-US" sz="2800" dirty="0"/>
              <a:t>If you've hidden as much detail as you can and your diagram is still complex, consider grouping some of the elements in packages or in higher level collaborations, then render only those packages or collaborations in your diagram.</a:t>
            </a:r>
          </a:p>
          <a:p>
            <a:r>
              <a:rPr lang="en-US" sz="2800" dirty="0"/>
              <a:t>If your diagram is still complex, use notes and color as visual cues to draw the reader's attention to the points you want to make.</a:t>
            </a:r>
          </a:p>
          <a:p>
            <a:r>
              <a:rPr lang="en-US" sz="2800" dirty="0"/>
              <a:t>If your diagram is still complex, print it in its entirety and hang it on a convenient large wall. You lose the interactivity an online version of the diagram brings, but you can step back from the diagram and study it for common patterns.</a:t>
            </a:r>
          </a:p>
        </p:txBody>
      </p:sp>
      <p:sp>
        <p:nvSpPr>
          <p:cNvPr id="6" name="Slide Number Placeholder 5"/>
          <p:cNvSpPr>
            <a:spLocks noGrp="1"/>
          </p:cNvSpPr>
          <p:nvPr>
            <p:ph type="sldNum" sz="quarter" idx="12"/>
          </p:nvPr>
        </p:nvSpPr>
        <p:spPr/>
        <p:txBody>
          <a:bodyPr/>
          <a:lstStyle/>
          <a:p>
            <a:fld id="{18EE5503-3A1F-40E1-9615-A22FABD4D92C}" type="slidenum">
              <a:rPr lang="bg-BG"/>
              <a:pPr/>
              <a:t>66</a:t>
            </a:fld>
            <a:endParaRPr lang="bg-BG"/>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ChangeArrowheads="1"/>
          </p:cNvSpPr>
          <p:nvPr>
            <p:ph type="title"/>
          </p:nvPr>
        </p:nvSpPr>
        <p:spPr/>
        <p:txBody>
          <a:bodyPr/>
          <a:lstStyle/>
          <a:p>
            <a:r>
              <a:rPr lang="en-US" dirty="0" smtClean="0"/>
              <a:t>Class Diagram</a:t>
            </a:r>
            <a:endParaRPr lang="bg-BG" dirty="0"/>
          </a:p>
        </p:txBody>
      </p:sp>
      <p:sp>
        <p:nvSpPr>
          <p:cNvPr id="222211" name="Rectangle 3"/>
          <p:cNvSpPr>
            <a:spLocks noGrp="1" noChangeArrowheads="1"/>
          </p:cNvSpPr>
          <p:nvPr>
            <p:ph idx="1"/>
          </p:nvPr>
        </p:nvSpPr>
        <p:spPr>
          <a:xfrm>
            <a:off x="457200" y="1268760"/>
            <a:ext cx="7620000" cy="5472608"/>
          </a:xfrm>
        </p:spPr>
        <p:txBody>
          <a:bodyPr>
            <a:normAutofit fontScale="92500" lnSpcReduction="20000"/>
          </a:bodyPr>
          <a:lstStyle/>
          <a:p>
            <a:r>
              <a:rPr lang="en-US" dirty="0"/>
              <a:t>A </a:t>
            </a:r>
            <a:r>
              <a:rPr lang="en-US" i="1" dirty="0"/>
              <a:t>class diagram</a:t>
            </a:r>
            <a:r>
              <a:rPr lang="en-US" dirty="0"/>
              <a:t> is a diagram that shows a set of classes, interfaces, and collaborations and their relationships. Graphically, a class diagram is a collection of vertices and arcs</a:t>
            </a:r>
            <a:r>
              <a:rPr lang="en-US" dirty="0" smtClean="0"/>
              <a:t>.</a:t>
            </a:r>
          </a:p>
          <a:p>
            <a:r>
              <a:rPr lang="en-US" dirty="0"/>
              <a:t>A class diagram is just a special kind of diagram and shares the same common properties as do all other diagrams— a name and graphical content that are a projection into a model. What distinguishes a class diagram from all other kinds of diagrams is its particular content.</a:t>
            </a:r>
          </a:p>
          <a:p>
            <a:r>
              <a:rPr lang="en-US" dirty="0"/>
              <a:t>Class diagrams commonly contain the following things:</a:t>
            </a:r>
          </a:p>
          <a:p>
            <a:pPr lvl="1"/>
            <a:r>
              <a:rPr lang="en-US" dirty="0"/>
              <a:t>Classes</a:t>
            </a:r>
          </a:p>
          <a:p>
            <a:pPr lvl="1"/>
            <a:r>
              <a:rPr lang="en-US" dirty="0"/>
              <a:t>Interfaces</a:t>
            </a:r>
          </a:p>
          <a:p>
            <a:pPr lvl="1"/>
            <a:r>
              <a:rPr lang="en-US" dirty="0"/>
              <a:t>Collaborations</a:t>
            </a:r>
          </a:p>
          <a:p>
            <a:pPr lvl="1"/>
            <a:r>
              <a:rPr lang="en-US" dirty="0"/>
              <a:t>Dependency, generalization, and association relationships</a:t>
            </a:r>
          </a:p>
          <a:p>
            <a:r>
              <a:rPr lang="en-US" dirty="0"/>
              <a:t>Like all other diagrams, class diagrams may contain notes and constraints.</a:t>
            </a:r>
          </a:p>
          <a:p>
            <a:r>
              <a:rPr lang="en-US" dirty="0"/>
              <a:t>Class diagrams may also contain packages or subsystems, both of which are used to group elements of your model into larger chunks. Sometimes, you'll want to place instances in your class diagrams, as well, especially when you want to visualize the (possibly dynamic) type of an instance</a:t>
            </a:r>
            <a:r>
              <a:rPr lang="en-US" dirty="0" smtClean="0"/>
              <a:t>.</a:t>
            </a:r>
            <a:endParaRPr lang="en-US" dirty="0"/>
          </a:p>
        </p:txBody>
      </p:sp>
      <p:sp>
        <p:nvSpPr>
          <p:cNvPr id="6" name="Slide Number Placeholder 5"/>
          <p:cNvSpPr>
            <a:spLocks noGrp="1"/>
          </p:cNvSpPr>
          <p:nvPr>
            <p:ph type="sldNum" sz="quarter" idx="12"/>
          </p:nvPr>
        </p:nvSpPr>
        <p:spPr/>
        <p:txBody>
          <a:bodyPr/>
          <a:lstStyle/>
          <a:p>
            <a:fld id="{D4FADF59-A376-4B6A-BEEB-624D848EF505}" type="slidenum">
              <a:rPr lang="bg-BG"/>
              <a:pPr/>
              <a:t>67</a:t>
            </a:fld>
            <a:endParaRPr lang="bg-BG"/>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a:xfrm>
            <a:off x="468313" y="115888"/>
            <a:ext cx="8229600" cy="1143000"/>
          </a:xfrm>
        </p:spPr>
        <p:txBody>
          <a:bodyPr/>
          <a:lstStyle/>
          <a:p>
            <a:r>
              <a:rPr lang="en-US" sz="3600" dirty="0" smtClean="0"/>
              <a:t>Class Diagram</a:t>
            </a:r>
            <a:r>
              <a:rPr lang="bg-BG" sz="3600" dirty="0"/>
              <a:t/>
            </a:r>
            <a:br>
              <a:rPr lang="bg-BG" sz="3600" dirty="0"/>
            </a:br>
            <a:endParaRPr lang="bg-BG" sz="3600" dirty="0"/>
          </a:p>
        </p:txBody>
      </p:sp>
      <p:sp>
        <p:nvSpPr>
          <p:cNvPr id="220164" name="Rectangle 4"/>
          <p:cNvSpPr>
            <a:spLocks noGrp="1" noChangeArrowheads="1"/>
          </p:cNvSpPr>
          <p:nvPr>
            <p:ph idx="1"/>
          </p:nvPr>
        </p:nvSpPr>
        <p:spPr/>
        <p:txBody>
          <a:bodyPr/>
          <a:lstStyle/>
          <a:p>
            <a:endParaRPr lang="bg-BG"/>
          </a:p>
        </p:txBody>
      </p:sp>
      <p:sp>
        <p:nvSpPr>
          <p:cNvPr id="7" name="Slide Number Placeholder 5"/>
          <p:cNvSpPr>
            <a:spLocks noGrp="1"/>
          </p:cNvSpPr>
          <p:nvPr>
            <p:ph type="sldNum" sz="quarter" idx="12"/>
          </p:nvPr>
        </p:nvSpPr>
        <p:spPr/>
        <p:txBody>
          <a:bodyPr/>
          <a:lstStyle/>
          <a:p>
            <a:fld id="{A95EAFA2-89FD-40AB-8B14-0526FDA58787}" type="slidenum">
              <a:rPr lang="bg-BG"/>
              <a:pPr/>
              <a:t>68</a:t>
            </a:fld>
            <a:endParaRPr lang="bg-BG"/>
          </a:p>
        </p:txBody>
      </p:sp>
      <p:pic>
        <p:nvPicPr>
          <p:cNvPr id="22016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8038" y="765175"/>
            <a:ext cx="512445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p:txBody>
          <a:bodyPr/>
          <a:lstStyle/>
          <a:p>
            <a:r>
              <a:rPr lang="en-US" sz="4000" b="1" dirty="0"/>
              <a:t>Modeling Simple Collaborations</a:t>
            </a:r>
            <a:endParaRPr lang="bg-BG" sz="4000" dirty="0"/>
          </a:p>
        </p:txBody>
      </p:sp>
      <p:sp>
        <p:nvSpPr>
          <p:cNvPr id="223239" name="Rectangle 7"/>
          <p:cNvSpPr>
            <a:spLocks noGrp="1" noChangeArrowheads="1"/>
          </p:cNvSpPr>
          <p:nvPr>
            <p:ph type="body" sz="half" idx="1"/>
          </p:nvPr>
        </p:nvSpPr>
        <p:spPr>
          <a:xfrm>
            <a:off x="457200" y="1600200"/>
            <a:ext cx="3827463" cy="4525963"/>
          </a:xfrm>
        </p:spPr>
        <p:txBody>
          <a:bodyPr>
            <a:normAutofit fontScale="85000" lnSpcReduction="20000"/>
          </a:bodyPr>
          <a:lstStyle/>
          <a:p>
            <a:pPr marL="114300" indent="0">
              <a:buNone/>
            </a:pPr>
            <a:r>
              <a:rPr lang="en-US" sz="1800" dirty="0"/>
              <a:t>To model a collaboration</a:t>
            </a:r>
            <a:r>
              <a:rPr lang="en-US" sz="1800" dirty="0" smtClean="0"/>
              <a:t>,</a:t>
            </a:r>
          </a:p>
          <a:p>
            <a:r>
              <a:rPr lang="en-US" sz="1800" dirty="0"/>
              <a:t>Identify the mechanism you'd like to model. A mechanism represents some function or behavior of the part of the system you are modeling that results from the interaction of a society of classes, interfaces, and other things.</a:t>
            </a:r>
          </a:p>
          <a:p>
            <a:r>
              <a:rPr lang="en-US" sz="1800" dirty="0"/>
              <a:t>For each mechanism, identify the classes, interfaces, and other collaborations that participate in this collaboration. Identify the relationships among these things, as well.</a:t>
            </a:r>
          </a:p>
          <a:p>
            <a:r>
              <a:rPr lang="en-US" sz="1800" dirty="0"/>
              <a:t>Use scenarios to walk through these things. Along the way, you'll discover parts of your model that were missing and parts that were just plain semantically wrong.</a:t>
            </a:r>
          </a:p>
          <a:p>
            <a:r>
              <a:rPr lang="en-US" sz="1800" dirty="0"/>
              <a:t>Be sure to populate these elements with their contents. For classes, start with getting a good balance of responsibilities. Then, over time, turn these into concrete attributes and operations</a:t>
            </a:r>
            <a:r>
              <a:rPr lang="en-US" sz="1800" dirty="0" smtClean="0"/>
              <a:t>.</a:t>
            </a:r>
            <a:endParaRPr lang="en-US" sz="1800" dirty="0"/>
          </a:p>
        </p:txBody>
      </p:sp>
      <p:sp>
        <p:nvSpPr>
          <p:cNvPr id="223240" name="Rectangle 8"/>
          <p:cNvSpPr>
            <a:spLocks noGrp="1" noChangeArrowheads="1"/>
          </p:cNvSpPr>
          <p:nvPr>
            <p:ph sz="half" idx="2"/>
          </p:nvPr>
        </p:nvSpPr>
        <p:spPr/>
        <p:txBody>
          <a:bodyPr/>
          <a:lstStyle/>
          <a:p>
            <a:pPr>
              <a:lnSpc>
                <a:spcPct val="80000"/>
              </a:lnSpc>
            </a:pPr>
            <a:endParaRPr lang="bg-BG" sz="1800"/>
          </a:p>
        </p:txBody>
      </p:sp>
      <p:sp>
        <p:nvSpPr>
          <p:cNvPr id="8" name="Slide Number Placeholder 6"/>
          <p:cNvSpPr>
            <a:spLocks noGrp="1"/>
          </p:cNvSpPr>
          <p:nvPr>
            <p:ph type="sldNum" sz="quarter" idx="12"/>
          </p:nvPr>
        </p:nvSpPr>
        <p:spPr/>
        <p:txBody>
          <a:bodyPr/>
          <a:lstStyle/>
          <a:p>
            <a:fld id="{EAF13368-2F4A-4C2A-AFF4-1CADAA5FFCB5}" type="slidenum">
              <a:rPr lang="bg-BG"/>
              <a:pPr/>
              <a:t>69</a:t>
            </a:fld>
            <a:endParaRPr lang="bg-BG"/>
          </a:p>
        </p:txBody>
      </p:sp>
      <p:pic>
        <p:nvPicPr>
          <p:cNvPr id="22323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3375" y="1196975"/>
            <a:ext cx="5000625" cy="499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6" name="Rectangle 8"/>
          <p:cNvSpPr>
            <a:spLocks noGrp="1" noChangeArrowheads="1"/>
          </p:cNvSpPr>
          <p:nvPr>
            <p:ph type="title"/>
          </p:nvPr>
        </p:nvSpPr>
        <p:spPr/>
        <p:txBody>
          <a:bodyPr/>
          <a:lstStyle/>
          <a:p>
            <a:r>
              <a:rPr lang="en-US" dirty="0" smtClean="0"/>
              <a:t>Extensibility Mechanisms</a:t>
            </a:r>
            <a:endParaRPr lang="en-US" dirty="0"/>
          </a:p>
        </p:txBody>
      </p:sp>
      <p:sp>
        <p:nvSpPr>
          <p:cNvPr id="140297" name="Rectangle 9"/>
          <p:cNvSpPr>
            <a:spLocks noGrp="1" noChangeArrowheads="1"/>
          </p:cNvSpPr>
          <p:nvPr>
            <p:ph type="body" sz="half" idx="1"/>
          </p:nvPr>
        </p:nvSpPr>
        <p:spPr/>
        <p:txBody>
          <a:bodyPr>
            <a:normAutofit fontScale="85000" lnSpcReduction="20000"/>
          </a:bodyPr>
          <a:lstStyle/>
          <a:p>
            <a:r>
              <a:rPr lang="en-US" sz="2800" dirty="0"/>
              <a:t>Stereotypes, tagged values, and constraints are the mechanisms provided by the UML to let you add new building blocks, create new properties, and specify new semantics. For example, if you are modeling a network, you might want to have symbols for routers and hubs; you can use stereotyped nodes to make these things appear as primitive building blocks. </a:t>
            </a:r>
          </a:p>
        </p:txBody>
      </p:sp>
      <p:sp>
        <p:nvSpPr>
          <p:cNvPr id="140298" name="Rectangle 10"/>
          <p:cNvSpPr>
            <a:spLocks noGrp="1" noChangeArrowheads="1"/>
          </p:cNvSpPr>
          <p:nvPr>
            <p:ph sz="half" idx="2"/>
          </p:nvPr>
        </p:nvSpPr>
        <p:spPr/>
        <p:txBody>
          <a:bodyPr/>
          <a:lstStyle/>
          <a:p>
            <a:endParaRPr lang="en-US" sz="2800"/>
          </a:p>
        </p:txBody>
      </p:sp>
      <p:sp>
        <p:nvSpPr>
          <p:cNvPr id="8" name="Slide Number Placeholder 6"/>
          <p:cNvSpPr>
            <a:spLocks noGrp="1"/>
          </p:cNvSpPr>
          <p:nvPr>
            <p:ph type="sldNum" sz="quarter" idx="12"/>
          </p:nvPr>
        </p:nvSpPr>
        <p:spPr/>
        <p:txBody>
          <a:bodyPr/>
          <a:lstStyle/>
          <a:p>
            <a:fld id="{A51F9E21-C441-4A68-956D-20241FB81172}" type="slidenum">
              <a:rPr lang="bg-BG"/>
              <a:pPr/>
              <a:t>7</a:t>
            </a:fld>
            <a:endParaRPr lang="bg-BG"/>
          </a:p>
        </p:txBody>
      </p:sp>
      <p:pic>
        <p:nvPicPr>
          <p:cNvPr id="14029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3645024"/>
            <a:ext cx="5543550" cy="303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p:txBody>
          <a:bodyPr/>
          <a:lstStyle/>
          <a:p>
            <a:r>
              <a:rPr lang="en-US" sz="4000" b="1" dirty="0"/>
              <a:t>Modeling a Logical Database Schema</a:t>
            </a:r>
          </a:p>
        </p:txBody>
      </p:sp>
      <p:sp>
        <p:nvSpPr>
          <p:cNvPr id="226307" name="Rectangle 3"/>
          <p:cNvSpPr>
            <a:spLocks noGrp="1" noChangeArrowheads="1"/>
          </p:cNvSpPr>
          <p:nvPr>
            <p:ph idx="1"/>
          </p:nvPr>
        </p:nvSpPr>
        <p:spPr>
          <a:xfrm>
            <a:off x="457200" y="1600200"/>
            <a:ext cx="7620000" cy="5141168"/>
          </a:xfrm>
        </p:spPr>
        <p:txBody>
          <a:bodyPr>
            <a:normAutofit fontScale="92500" lnSpcReduction="20000"/>
          </a:bodyPr>
          <a:lstStyle/>
          <a:p>
            <a:pPr marL="114300" indent="0">
              <a:buNone/>
            </a:pPr>
            <a:r>
              <a:rPr lang="en-US" sz="2000" dirty="0"/>
              <a:t>To model a schema,</a:t>
            </a:r>
          </a:p>
          <a:p>
            <a:r>
              <a:rPr lang="en-US" sz="2000" dirty="0"/>
              <a:t>Identify those classes in your model whose state must transcend the lifetime of their applications.</a:t>
            </a:r>
          </a:p>
          <a:p>
            <a:r>
              <a:rPr lang="en-US" sz="2000" dirty="0"/>
              <a:t>Create a class diagram that contains these classes and mark them as persistent (a standard tagged value). You can define your own set of tagged values to address database-specific details.</a:t>
            </a:r>
          </a:p>
          <a:p>
            <a:r>
              <a:rPr lang="en-US" sz="2000" dirty="0"/>
              <a:t>Expand the structural details of these classes. In general, this means specifying the details of their attributes and focusing on the associations and their cardinalities that structure these classes.</a:t>
            </a:r>
          </a:p>
          <a:p>
            <a:r>
              <a:rPr lang="en-US" sz="2000" dirty="0"/>
              <a:t>Watch for common patterns that complicate physical database design, such as cyclic associations, one-to-one associations, and n-</a:t>
            </a:r>
            <a:r>
              <a:rPr lang="en-US" sz="2000" dirty="0" err="1"/>
              <a:t>ary</a:t>
            </a:r>
            <a:r>
              <a:rPr lang="en-US" sz="2000" dirty="0"/>
              <a:t> associations. Where necessary, create intermediate abstractions to simplify your logical structure.</a:t>
            </a:r>
          </a:p>
          <a:p>
            <a:r>
              <a:rPr lang="en-US" sz="2000" dirty="0"/>
              <a:t>Consider also the behavior of these classes by expanding operations that are important for data access and data integrity. In general, to provide a better separation of concerns, business rules concerned with the manipulation of sets of these objects should be encapsulated in a layer above these persistent classes.</a:t>
            </a:r>
          </a:p>
          <a:p>
            <a:r>
              <a:rPr lang="en-US" sz="2000" dirty="0"/>
              <a:t>Where possible, use tools to help you transform your logical design into a physical design.</a:t>
            </a:r>
          </a:p>
        </p:txBody>
      </p:sp>
      <p:sp>
        <p:nvSpPr>
          <p:cNvPr id="6" name="Slide Number Placeholder 5"/>
          <p:cNvSpPr>
            <a:spLocks noGrp="1"/>
          </p:cNvSpPr>
          <p:nvPr>
            <p:ph type="sldNum" sz="quarter" idx="12"/>
          </p:nvPr>
        </p:nvSpPr>
        <p:spPr/>
        <p:txBody>
          <a:bodyPr/>
          <a:lstStyle/>
          <a:p>
            <a:fld id="{94D3C5A7-EE5C-435C-8724-9C7BE0BF5E18}" type="slidenum">
              <a:rPr lang="bg-BG"/>
              <a:pPr/>
              <a:t>70</a:t>
            </a:fld>
            <a:endParaRPr lang="bg-BG"/>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2" name="Rectangle 4"/>
          <p:cNvSpPr>
            <a:spLocks noGrp="1" noChangeArrowheads="1"/>
          </p:cNvSpPr>
          <p:nvPr>
            <p:ph type="title"/>
          </p:nvPr>
        </p:nvSpPr>
        <p:spPr/>
        <p:txBody>
          <a:bodyPr/>
          <a:lstStyle/>
          <a:p>
            <a:r>
              <a:rPr lang="en-US" sz="4000" dirty="0" smtClean="0"/>
              <a:t>Modeling School DB System</a:t>
            </a:r>
            <a:endParaRPr lang="bg-BG" sz="4000" dirty="0"/>
          </a:p>
        </p:txBody>
      </p:sp>
      <p:sp>
        <p:nvSpPr>
          <p:cNvPr id="227333" name="Rectangle 5"/>
          <p:cNvSpPr>
            <a:spLocks noGrp="1" noChangeArrowheads="1"/>
          </p:cNvSpPr>
          <p:nvPr>
            <p:ph idx="1"/>
          </p:nvPr>
        </p:nvSpPr>
        <p:spPr/>
        <p:txBody>
          <a:bodyPr/>
          <a:lstStyle/>
          <a:p>
            <a:endParaRPr lang="bg-BG" dirty="0"/>
          </a:p>
        </p:txBody>
      </p:sp>
      <p:sp>
        <p:nvSpPr>
          <p:cNvPr id="7" name="Slide Number Placeholder 5"/>
          <p:cNvSpPr>
            <a:spLocks noGrp="1"/>
          </p:cNvSpPr>
          <p:nvPr>
            <p:ph type="sldNum" sz="quarter" idx="12"/>
          </p:nvPr>
        </p:nvSpPr>
        <p:spPr/>
        <p:txBody>
          <a:bodyPr/>
          <a:lstStyle/>
          <a:p>
            <a:fld id="{F00A448A-2FB5-451A-9CCB-7BC3198A8C01}" type="slidenum">
              <a:rPr lang="bg-BG"/>
              <a:pPr/>
              <a:t>71</a:t>
            </a:fld>
            <a:endParaRPr lang="bg-BG"/>
          </a:p>
        </p:txBody>
      </p:sp>
      <p:pic>
        <p:nvPicPr>
          <p:cNvPr id="22733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5013" y="1466850"/>
            <a:ext cx="58801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a:xfrm>
            <a:off x="395536" y="260648"/>
            <a:ext cx="7620000" cy="1143000"/>
          </a:xfrm>
        </p:spPr>
        <p:txBody>
          <a:bodyPr/>
          <a:lstStyle/>
          <a:p>
            <a:r>
              <a:rPr lang="en-US" b="1" dirty="0"/>
              <a:t>Forward and Reverse Engineering</a:t>
            </a:r>
            <a:endParaRPr lang="bg-BG" dirty="0"/>
          </a:p>
        </p:txBody>
      </p:sp>
      <p:sp>
        <p:nvSpPr>
          <p:cNvPr id="229379" name="Rectangle 3"/>
          <p:cNvSpPr>
            <a:spLocks noGrp="1" noChangeArrowheads="1"/>
          </p:cNvSpPr>
          <p:nvPr>
            <p:ph idx="1"/>
          </p:nvPr>
        </p:nvSpPr>
        <p:spPr/>
        <p:txBody>
          <a:bodyPr>
            <a:normAutofit lnSpcReduction="10000"/>
          </a:bodyPr>
          <a:lstStyle/>
          <a:p>
            <a:r>
              <a:rPr lang="en-US" sz="2800" i="1" dirty="0"/>
              <a:t>Forward engineering</a:t>
            </a:r>
            <a:r>
              <a:rPr lang="en-US" sz="2800" dirty="0"/>
              <a:t> is the process of transforming a model into code through a mapping to an implementation language. Forward engineering results in a loss of information, because models written in the UML are semantically richer than any current object-oriented programming language. In fact, this is a major reason why you need models in addition to code. Structural features, such as collaborations, and behavioral features, such as interactions, can be visualized clearly in the UML, but not so clearly from raw code.</a:t>
            </a:r>
          </a:p>
        </p:txBody>
      </p:sp>
      <p:sp>
        <p:nvSpPr>
          <p:cNvPr id="6" name="Slide Number Placeholder 5"/>
          <p:cNvSpPr>
            <a:spLocks noGrp="1"/>
          </p:cNvSpPr>
          <p:nvPr>
            <p:ph type="sldNum" sz="quarter" idx="12"/>
          </p:nvPr>
        </p:nvSpPr>
        <p:spPr/>
        <p:txBody>
          <a:bodyPr/>
          <a:lstStyle/>
          <a:p>
            <a:fld id="{449F6356-5097-4EDF-9731-3A8AF464E4D0}" type="slidenum">
              <a:rPr lang="bg-BG"/>
              <a:pPr/>
              <a:t>72</a:t>
            </a:fld>
            <a:endParaRPr lang="bg-BG"/>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Forward and Reverse Engineering</a:t>
            </a:r>
            <a:endParaRPr lang="bg-BG" dirty="0"/>
          </a:p>
        </p:txBody>
      </p:sp>
      <p:sp>
        <p:nvSpPr>
          <p:cNvPr id="3" name="Content Placeholder 2"/>
          <p:cNvSpPr>
            <a:spLocks noGrp="1"/>
          </p:cNvSpPr>
          <p:nvPr>
            <p:ph idx="1"/>
          </p:nvPr>
        </p:nvSpPr>
        <p:spPr/>
        <p:txBody>
          <a:bodyPr/>
          <a:lstStyle/>
          <a:p>
            <a:r>
              <a:rPr lang="en-US" i="1" dirty="0"/>
              <a:t>Reverse engineering</a:t>
            </a:r>
            <a:r>
              <a:rPr lang="en-US" dirty="0"/>
              <a:t> is the process of transforming code into a model through a mapping from a specific implementation language. Reverse engineering results in a flood of information, some of which is at a lower level of detail than you'll need to build useful models. At the same time, reverse engineering is incomplete. There is a loss of information when forward engineering models into code, and so you can't completely recreate a model from code unless your tools encode information in the source comments that goes beyond the semantics of the implementation language</a:t>
            </a:r>
            <a:r>
              <a:rPr lang="en-US" dirty="0" smtClean="0"/>
              <a:t>.</a:t>
            </a:r>
            <a:endParaRPr lang="en-US" dirty="0"/>
          </a:p>
        </p:txBody>
      </p:sp>
      <p:sp>
        <p:nvSpPr>
          <p:cNvPr id="4" name="Slide Number Placeholder 3"/>
          <p:cNvSpPr>
            <a:spLocks noGrp="1"/>
          </p:cNvSpPr>
          <p:nvPr>
            <p:ph type="sldNum" sz="quarter" idx="12"/>
          </p:nvPr>
        </p:nvSpPr>
        <p:spPr/>
        <p:txBody>
          <a:bodyPr/>
          <a:lstStyle/>
          <a:p>
            <a:fld id="{24CCB9C5-C553-4237-A7A1-A2FC3975E652}" type="slidenum">
              <a:rPr lang="bg-BG" smtClean="0"/>
              <a:pPr/>
              <a:t>73</a:t>
            </a:fld>
            <a:endParaRPr lang="bg-BG"/>
          </a:p>
        </p:txBody>
      </p:sp>
    </p:spTree>
    <p:extLst>
      <p:ext uri="{BB962C8B-B14F-4D97-AF65-F5344CB8AC3E}">
        <p14:creationId xmlns:p14="http://schemas.microsoft.com/office/powerpoint/2010/main" val="377751939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a:xfrm>
            <a:off x="395536" y="260648"/>
            <a:ext cx="7620000" cy="1143000"/>
          </a:xfrm>
        </p:spPr>
        <p:txBody>
          <a:bodyPr/>
          <a:lstStyle/>
          <a:p>
            <a:r>
              <a:rPr lang="en-US" b="1" dirty="0"/>
              <a:t>Forward and Reverse Engineering</a:t>
            </a:r>
            <a:endParaRPr lang="bg-BG" dirty="0"/>
          </a:p>
        </p:txBody>
      </p:sp>
      <p:sp>
        <p:nvSpPr>
          <p:cNvPr id="229379" name="Rectangle 3"/>
          <p:cNvSpPr>
            <a:spLocks noGrp="1" noChangeArrowheads="1"/>
          </p:cNvSpPr>
          <p:nvPr>
            <p:ph idx="1"/>
          </p:nvPr>
        </p:nvSpPr>
        <p:spPr>
          <a:xfrm>
            <a:off x="457200" y="1484784"/>
            <a:ext cx="7620000" cy="5256584"/>
          </a:xfrm>
        </p:spPr>
        <p:txBody>
          <a:bodyPr>
            <a:normAutofit fontScale="77500" lnSpcReduction="20000"/>
          </a:bodyPr>
          <a:lstStyle/>
          <a:p>
            <a:pPr marL="114300" indent="0">
              <a:buNone/>
            </a:pPr>
            <a:r>
              <a:rPr lang="en-US" sz="2800" dirty="0"/>
              <a:t>To forward engineer a class diagram,</a:t>
            </a:r>
          </a:p>
          <a:p>
            <a:r>
              <a:rPr lang="en-US" sz="2800" dirty="0"/>
              <a:t>Identify the rules for mapping to your implementation language or languages of choice. This is something you'll want to do for your project or your organization as a whole.</a:t>
            </a:r>
          </a:p>
          <a:p>
            <a:r>
              <a:rPr lang="en-US" sz="2800" dirty="0"/>
              <a:t>Depending on the semantics of the languages you choose, you may have to constrain your use of certain UML features. For example, the UML permits you to model multiple inheritance, but Smalltalk permits only single inheritance. You can either choose to prohibit developers from modeling with multiple inheritance (which makes your models language-dependent) or develop idioms that transform these richer features into the implementation language (which makes the mapping more complex).</a:t>
            </a:r>
          </a:p>
          <a:p>
            <a:r>
              <a:rPr lang="en-US" sz="2800" dirty="0"/>
              <a:t>Use tagged values to specify your target language. You can do this at the level of individual classes if you need precise control. You can also do so at a higher level, such as with collaborations or packages.</a:t>
            </a:r>
          </a:p>
          <a:p>
            <a:r>
              <a:rPr lang="en-US" sz="2800" dirty="0"/>
              <a:t>Use tools to forward engineer your models</a:t>
            </a:r>
            <a:r>
              <a:rPr lang="en-US" sz="2800" dirty="0" smtClean="0"/>
              <a:t>.</a:t>
            </a:r>
            <a:endParaRPr lang="en-US" sz="2800" dirty="0"/>
          </a:p>
        </p:txBody>
      </p:sp>
      <p:sp>
        <p:nvSpPr>
          <p:cNvPr id="6" name="Slide Number Placeholder 5"/>
          <p:cNvSpPr>
            <a:spLocks noGrp="1"/>
          </p:cNvSpPr>
          <p:nvPr>
            <p:ph type="sldNum" sz="quarter" idx="12"/>
          </p:nvPr>
        </p:nvSpPr>
        <p:spPr/>
        <p:txBody>
          <a:bodyPr/>
          <a:lstStyle/>
          <a:p>
            <a:fld id="{449F6356-5097-4EDF-9731-3A8AF464E4D0}" type="slidenum">
              <a:rPr lang="bg-BG"/>
              <a:pPr/>
              <a:t>74</a:t>
            </a:fld>
            <a:endParaRPr lang="bg-BG"/>
          </a:p>
        </p:txBody>
      </p:sp>
    </p:spTree>
    <p:extLst>
      <p:ext uri="{BB962C8B-B14F-4D97-AF65-F5344CB8AC3E}">
        <p14:creationId xmlns:p14="http://schemas.microsoft.com/office/powerpoint/2010/main" val="260441306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4" name="Rectangle 4"/>
          <p:cNvSpPr>
            <a:spLocks noGrp="1" noChangeArrowheads="1"/>
          </p:cNvSpPr>
          <p:nvPr>
            <p:ph type="title"/>
          </p:nvPr>
        </p:nvSpPr>
        <p:spPr/>
        <p:txBody>
          <a:bodyPr/>
          <a:lstStyle/>
          <a:p>
            <a:r>
              <a:rPr lang="en-US" sz="4000" dirty="0" smtClean="0"/>
              <a:t>Forward Engineering Sample</a:t>
            </a:r>
            <a:endParaRPr lang="bg-BG" sz="4000" dirty="0"/>
          </a:p>
        </p:txBody>
      </p:sp>
      <p:sp>
        <p:nvSpPr>
          <p:cNvPr id="230405" name="Rectangle 5"/>
          <p:cNvSpPr>
            <a:spLocks noGrp="1" noChangeArrowheads="1"/>
          </p:cNvSpPr>
          <p:nvPr>
            <p:ph sz="half" idx="1"/>
          </p:nvPr>
        </p:nvSpPr>
        <p:spPr/>
        <p:txBody>
          <a:bodyPr/>
          <a:lstStyle/>
          <a:p>
            <a:endParaRPr lang="bg-BG" sz="2800"/>
          </a:p>
        </p:txBody>
      </p:sp>
      <p:sp>
        <p:nvSpPr>
          <p:cNvPr id="230406" name="Rectangle 6"/>
          <p:cNvSpPr>
            <a:spLocks noGrp="1" noChangeArrowheads="1"/>
          </p:cNvSpPr>
          <p:nvPr>
            <p:ph type="body" sz="half" idx="2"/>
          </p:nvPr>
        </p:nvSpPr>
        <p:spPr>
          <a:xfrm>
            <a:off x="4648200" y="1600200"/>
            <a:ext cx="4387850" cy="4525963"/>
          </a:xfrm>
        </p:spPr>
        <p:txBody>
          <a:bodyPr/>
          <a:lstStyle/>
          <a:p>
            <a:pPr>
              <a:buFontTx/>
              <a:buNone/>
            </a:pPr>
            <a:r>
              <a:rPr lang="bg-BG" sz="2000"/>
              <a:t>public abstract class EventHandler {</a:t>
            </a:r>
          </a:p>
          <a:p>
            <a:pPr>
              <a:buFontTx/>
              <a:buNone/>
            </a:pPr>
            <a:r>
              <a:rPr lang="bg-BG" sz="2400"/>
              <a:t>	EventHandler successor; </a:t>
            </a:r>
          </a:p>
          <a:p>
            <a:pPr>
              <a:buFontTx/>
              <a:buNone/>
            </a:pPr>
            <a:r>
              <a:rPr lang="bg-BG" sz="2400"/>
              <a:t>	</a:t>
            </a:r>
            <a:r>
              <a:rPr lang="bg-BG" sz="2000"/>
              <a:t>private Integer currentEventID; </a:t>
            </a:r>
          </a:p>
          <a:p>
            <a:pPr>
              <a:buFontTx/>
              <a:buNone/>
            </a:pPr>
            <a:r>
              <a:rPr lang="bg-BG" sz="2400"/>
              <a:t>	private String source; </a:t>
            </a:r>
          </a:p>
          <a:p>
            <a:pPr>
              <a:buFontTx/>
              <a:buNone/>
            </a:pPr>
            <a:r>
              <a:rPr lang="bg-BG" sz="2400"/>
              <a:t>	</a:t>
            </a:r>
          </a:p>
          <a:p>
            <a:pPr>
              <a:buFontTx/>
              <a:buNone/>
            </a:pPr>
            <a:r>
              <a:rPr lang="bg-BG" sz="2400"/>
              <a:t>	EventHandler() {} </a:t>
            </a:r>
          </a:p>
          <a:p>
            <a:pPr>
              <a:buFontTx/>
              <a:buNone/>
            </a:pPr>
            <a:r>
              <a:rPr lang="bg-BG" sz="2400"/>
              <a:t>	public void handleRequest() {} </a:t>
            </a:r>
          </a:p>
          <a:p>
            <a:pPr>
              <a:buFontTx/>
              <a:buNone/>
            </a:pPr>
            <a:r>
              <a:rPr lang="bg-BG" sz="2400"/>
              <a:t>} </a:t>
            </a:r>
          </a:p>
        </p:txBody>
      </p:sp>
      <p:sp>
        <p:nvSpPr>
          <p:cNvPr id="8" name="Slide Number Placeholder 6"/>
          <p:cNvSpPr>
            <a:spLocks noGrp="1"/>
          </p:cNvSpPr>
          <p:nvPr>
            <p:ph type="sldNum" sz="quarter" idx="12"/>
          </p:nvPr>
        </p:nvSpPr>
        <p:spPr/>
        <p:txBody>
          <a:bodyPr/>
          <a:lstStyle/>
          <a:p>
            <a:fld id="{0BE7FB44-7F80-43E8-A97D-B406796D9989}" type="slidenum">
              <a:rPr lang="bg-BG"/>
              <a:pPr/>
              <a:t>75</a:t>
            </a:fld>
            <a:endParaRPr lang="bg-BG"/>
          </a:p>
        </p:txBody>
      </p:sp>
      <p:pic>
        <p:nvPicPr>
          <p:cNvPr id="23040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84313"/>
            <a:ext cx="4643438" cy="3300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p:txBody>
          <a:bodyPr/>
          <a:lstStyle/>
          <a:p>
            <a:r>
              <a:rPr lang="en-US" b="1" dirty="0"/>
              <a:t>Forward and Reverse Engineering</a:t>
            </a:r>
            <a:endParaRPr lang="bg-BG" dirty="0"/>
          </a:p>
        </p:txBody>
      </p:sp>
      <p:sp>
        <p:nvSpPr>
          <p:cNvPr id="232451" name="Rectangle 3"/>
          <p:cNvSpPr>
            <a:spLocks noGrp="1" noChangeArrowheads="1"/>
          </p:cNvSpPr>
          <p:nvPr>
            <p:ph idx="1"/>
          </p:nvPr>
        </p:nvSpPr>
        <p:spPr/>
        <p:txBody>
          <a:bodyPr/>
          <a:lstStyle/>
          <a:p>
            <a:pPr marL="114300" indent="0">
              <a:buNone/>
            </a:pPr>
            <a:r>
              <a:rPr lang="en-US" dirty="0"/>
              <a:t>To reverse engineer a class diagram,</a:t>
            </a:r>
          </a:p>
          <a:p>
            <a:r>
              <a:rPr lang="en-US" dirty="0"/>
              <a:t>Identify the rules for mapping from your implementation language or languages of choice. This is something you'll want to do for your project or your organization as a whole.</a:t>
            </a:r>
          </a:p>
          <a:p>
            <a:r>
              <a:rPr lang="en-US" dirty="0"/>
              <a:t>Using a tool, point to the code you'd like to reverse engineer. Use your tool to generate a new model or modify an existing one that was previously forward engineered.</a:t>
            </a:r>
          </a:p>
          <a:p>
            <a:r>
              <a:rPr lang="en-US" dirty="0"/>
              <a:t>Using your tool, create a class diagram by querying the model. For example, you might start with one or more classes, then expand the diagram by following specific relationships or other neighboring classes. Expose or hide details of the contents of this class diagram as necessary to communicate your intent.</a:t>
            </a:r>
          </a:p>
        </p:txBody>
      </p:sp>
      <p:sp>
        <p:nvSpPr>
          <p:cNvPr id="6" name="Slide Number Placeholder 5"/>
          <p:cNvSpPr>
            <a:spLocks noGrp="1"/>
          </p:cNvSpPr>
          <p:nvPr>
            <p:ph type="sldNum" sz="quarter" idx="12"/>
          </p:nvPr>
        </p:nvSpPr>
        <p:spPr/>
        <p:txBody>
          <a:bodyPr/>
          <a:lstStyle/>
          <a:p>
            <a:fld id="{2BB51DA8-53D6-4217-A02D-A3B93B6BA72A}" type="slidenum">
              <a:rPr lang="bg-BG"/>
              <a:pPr/>
              <a:t>76</a:t>
            </a:fld>
            <a:endParaRPr lang="bg-BG"/>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en-US" b="1" dirty="0"/>
              <a:t>Stereotypes</a:t>
            </a:r>
          </a:p>
        </p:txBody>
      </p:sp>
      <p:sp>
        <p:nvSpPr>
          <p:cNvPr id="144387" name="Rectangle 3"/>
          <p:cNvSpPr>
            <a:spLocks noGrp="1" noChangeArrowheads="1"/>
          </p:cNvSpPr>
          <p:nvPr>
            <p:ph type="body" sz="half" idx="1"/>
          </p:nvPr>
        </p:nvSpPr>
        <p:spPr>
          <a:xfrm>
            <a:off x="323528" y="1196753"/>
            <a:ext cx="8229600" cy="2792231"/>
          </a:xfrm>
        </p:spPr>
        <p:txBody>
          <a:bodyPr>
            <a:normAutofit fontScale="77500" lnSpcReduction="20000"/>
          </a:bodyPr>
          <a:lstStyle/>
          <a:p>
            <a:r>
              <a:rPr lang="en-US" sz="2400" dirty="0"/>
              <a:t>A </a:t>
            </a:r>
            <a:r>
              <a:rPr lang="en-US" sz="2400" i="1" dirty="0"/>
              <a:t>stereotype</a:t>
            </a:r>
            <a:r>
              <a:rPr lang="en-US" sz="2400" dirty="0"/>
              <a:t> is an extension of the vocabulary of the UML, allowing you to create new kinds of building blocks similar to existing ones but specific to your problem. Graphically, a stereotype is rendered as a name enclosed by </a:t>
            </a:r>
            <a:r>
              <a:rPr lang="en-US" sz="2400" dirty="0" err="1"/>
              <a:t>guillemets</a:t>
            </a:r>
            <a:r>
              <a:rPr lang="en-US" sz="2400" dirty="0"/>
              <a:t> and placed above the name of another element. As an option, the stereotyped element may be rendered by using a new icon associated with that stereotype</a:t>
            </a:r>
            <a:r>
              <a:rPr lang="en-US" sz="2400" dirty="0" smtClean="0"/>
              <a:t>.</a:t>
            </a:r>
          </a:p>
          <a:p>
            <a:r>
              <a:rPr lang="en-US" sz="2400" dirty="0"/>
              <a:t>In its simplest form, a stereotype is rendered as a name enclosed by </a:t>
            </a:r>
            <a:r>
              <a:rPr lang="en-US" sz="2400" dirty="0" err="1"/>
              <a:t>guillemets</a:t>
            </a:r>
            <a:r>
              <a:rPr lang="en-US" sz="2400" dirty="0"/>
              <a:t> (for example, «name») and placed above the name of another element. As a visual cue, you may define an icon for the stereotype and render that icon to the right of the name (if you are using the basic notation for the element) or use that icon as the basic symbol for the stereotyped item.</a:t>
            </a:r>
            <a:endParaRPr lang="en-US" sz="2400" dirty="0" smtClean="0"/>
          </a:p>
        </p:txBody>
      </p:sp>
      <p:sp>
        <p:nvSpPr>
          <p:cNvPr id="144389" name="Rectangle 5"/>
          <p:cNvSpPr>
            <a:spLocks noGrp="1" noChangeArrowheads="1"/>
          </p:cNvSpPr>
          <p:nvPr>
            <p:ph sz="half" idx="2"/>
          </p:nvPr>
        </p:nvSpPr>
        <p:spPr/>
        <p:txBody>
          <a:bodyPr/>
          <a:lstStyle/>
          <a:p>
            <a:endParaRPr lang="en-US" sz="2800"/>
          </a:p>
        </p:txBody>
      </p:sp>
      <p:sp>
        <p:nvSpPr>
          <p:cNvPr id="8" name="Slide Number Placeholder 6"/>
          <p:cNvSpPr>
            <a:spLocks noGrp="1"/>
          </p:cNvSpPr>
          <p:nvPr>
            <p:ph type="sldNum" sz="quarter" idx="12"/>
          </p:nvPr>
        </p:nvSpPr>
        <p:spPr/>
        <p:txBody>
          <a:bodyPr/>
          <a:lstStyle/>
          <a:p>
            <a:fld id="{ED05C9B9-BCBB-4736-8BE7-DB21CE4698BF}" type="slidenum">
              <a:rPr lang="bg-BG"/>
              <a:pPr/>
              <a:t>8</a:t>
            </a:fld>
            <a:endParaRPr lang="bg-BG"/>
          </a:p>
        </p:txBody>
      </p:sp>
      <p:pic>
        <p:nvPicPr>
          <p:cNvPr id="14439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3988984"/>
            <a:ext cx="4972050" cy="286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2" name="Rectangle 4"/>
          <p:cNvSpPr>
            <a:spLocks noGrp="1" noChangeArrowheads="1"/>
          </p:cNvSpPr>
          <p:nvPr>
            <p:ph type="title"/>
          </p:nvPr>
        </p:nvSpPr>
        <p:spPr/>
        <p:txBody>
          <a:bodyPr/>
          <a:lstStyle/>
          <a:p>
            <a:r>
              <a:rPr lang="en-US" b="1" dirty="0"/>
              <a:t>Tagged Values</a:t>
            </a:r>
          </a:p>
        </p:txBody>
      </p:sp>
      <p:sp>
        <p:nvSpPr>
          <p:cNvPr id="145413" name="Rectangle 5"/>
          <p:cNvSpPr>
            <a:spLocks noGrp="1" noChangeArrowheads="1"/>
          </p:cNvSpPr>
          <p:nvPr>
            <p:ph type="body" sz="half" idx="1"/>
          </p:nvPr>
        </p:nvSpPr>
        <p:spPr>
          <a:xfrm>
            <a:off x="457200" y="1412875"/>
            <a:ext cx="8229600" cy="2736850"/>
          </a:xfrm>
        </p:spPr>
        <p:txBody>
          <a:bodyPr>
            <a:normAutofit lnSpcReduction="10000"/>
          </a:bodyPr>
          <a:lstStyle/>
          <a:p>
            <a:r>
              <a:rPr lang="en-US" sz="2000" dirty="0"/>
              <a:t>Every thing in the UML has its own set of properties: classes have names, attributes, and operations; associations have names and two or more ends (each with its own properties); and so on. With stereotypes, you can add new things to the UML; with tagged values, you can add new properties</a:t>
            </a:r>
            <a:r>
              <a:rPr lang="en-US" sz="2000" dirty="0" smtClean="0"/>
              <a:t>.</a:t>
            </a:r>
          </a:p>
          <a:p>
            <a:r>
              <a:rPr lang="en-US" sz="2000" dirty="0"/>
              <a:t>You can define tags for existing elements of the UML, or you can define tags that apply to individual stereotypes so that everything with that stereotype has that tagged value. A tagged value is not the same as a class attribute. Rather, you can think of a tagged value as metadata because its value applies to the element itself, not its instances. </a:t>
            </a:r>
          </a:p>
        </p:txBody>
      </p:sp>
      <p:sp>
        <p:nvSpPr>
          <p:cNvPr id="145414" name="Rectangle 6"/>
          <p:cNvSpPr>
            <a:spLocks noGrp="1" noChangeArrowheads="1"/>
          </p:cNvSpPr>
          <p:nvPr>
            <p:ph sz="half" idx="2"/>
          </p:nvPr>
        </p:nvSpPr>
        <p:spPr/>
        <p:txBody>
          <a:bodyPr/>
          <a:lstStyle/>
          <a:p>
            <a:endParaRPr lang="en-US" sz="2800"/>
          </a:p>
        </p:txBody>
      </p:sp>
      <p:sp>
        <p:nvSpPr>
          <p:cNvPr id="8" name="Slide Number Placeholder 6"/>
          <p:cNvSpPr>
            <a:spLocks noGrp="1"/>
          </p:cNvSpPr>
          <p:nvPr>
            <p:ph type="sldNum" sz="quarter" idx="12"/>
          </p:nvPr>
        </p:nvSpPr>
        <p:spPr/>
        <p:txBody>
          <a:bodyPr/>
          <a:lstStyle/>
          <a:p>
            <a:fld id="{70E9492F-7A94-49C0-AC43-C725E09396E2}" type="slidenum">
              <a:rPr lang="bg-BG"/>
              <a:pPr/>
              <a:t>9</a:t>
            </a:fld>
            <a:endParaRPr lang="bg-BG"/>
          </a:p>
        </p:txBody>
      </p:sp>
      <p:pic>
        <p:nvPicPr>
          <p:cNvPr id="14541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6375" y="4221163"/>
            <a:ext cx="6048375" cy="15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2510</TotalTime>
  <Words>4576</Words>
  <Application>Microsoft Office PowerPoint</Application>
  <PresentationFormat>On-screen Show (4:3)</PresentationFormat>
  <Paragraphs>390</Paragraphs>
  <Slides>76</Slides>
  <Notes>0</Notes>
  <HiddenSlides>0</HiddenSlides>
  <MMClips>0</MMClips>
  <ScaleCrop>false</ScaleCrop>
  <HeadingPairs>
    <vt:vector size="4" baseType="variant">
      <vt:variant>
        <vt:lpstr>Theme</vt:lpstr>
      </vt:variant>
      <vt:variant>
        <vt:i4>1</vt:i4>
      </vt:variant>
      <vt:variant>
        <vt:lpstr>Slide Titles</vt:lpstr>
      </vt:variant>
      <vt:variant>
        <vt:i4>76</vt:i4>
      </vt:variant>
    </vt:vector>
  </HeadingPairs>
  <TitlesOfParts>
    <vt:vector size="77" baseType="lpstr">
      <vt:lpstr>Adjacency</vt:lpstr>
      <vt:lpstr>Common Mechanisms</vt:lpstr>
      <vt:lpstr>Common Mechanisms</vt:lpstr>
      <vt:lpstr>Notes</vt:lpstr>
      <vt:lpstr>Notes</vt:lpstr>
      <vt:lpstr>Adornments</vt:lpstr>
      <vt:lpstr>Sample Adorrnments</vt:lpstr>
      <vt:lpstr>Extensibility Mechanisms</vt:lpstr>
      <vt:lpstr>Stereotypes</vt:lpstr>
      <vt:lpstr>Tagged Values</vt:lpstr>
      <vt:lpstr>Constraints</vt:lpstr>
      <vt:lpstr>Constraints</vt:lpstr>
      <vt:lpstr>Standard Elements</vt:lpstr>
      <vt:lpstr>Object Constraint Language (OCL)</vt:lpstr>
      <vt:lpstr>OCL Expressions</vt:lpstr>
      <vt:lpstr>Inavariants</vt:lpstr>
      <vt:lpstr>Pre- and Postcondisions</vt:lpstr>
      <vt:lpstr>Package Context</vt:lpstr>
      <vt:lpstr>Operation Body Expression</vt:lpstr>
      <vt:lpstr>Initial and Derived Values</vt:lpstr>
      <vt:lpstr>OCL Sample</vt:lpstr>
      <vt:lpstr>Modeling Comments</vt:lpstr>
      <vt:lpstr>Modeling Comments Sample</vt:lpstr>
      <vt:lpstr>Modeling New Building Blocks</vt:lpstr>
      <vt:lpstr>An activity diagrams to model a business process involving the flow of coaches and teams through a sporting event.</vt:lpstr>
      <vt:lpstr>Modeling New Properties</vt:lpstr>
      <vt:lpstr>project's configuration management system </vt:lpstr>
      <vt:lpstr>Modeling New Semantics</vt:lpstr>
      <vt:lpstr>Corporate human resources system </vt:lpstr>
      <vt:lpstr>Diagrams Class Diagrams</vt:lpstr>
      <vt:lpstr>Terms and Concepts</vt:lpstr>
      <vt:lpstr>Diagrams</vt:lpstr>
      <vt:lpstr>Structural Diagrams</vt:lpstr>
      <vt:lpstr>Structural Diagrams</vt:lpstr>
      <vt:lpstr>Structural Diagrams</vt:lpstr>
      <vt:lpstr>Structural Diagrams</vt:lpstr>
      <vt:lpstr>Behavioral Diagrams</vt:lpstr>
      <vt:lpstr>Behavioral Diagrams</vt:lpstr>
      <vt:lpstr>Behavioral Diagrams</vt:lpstr>
      <vt:lpstr>Behavioral Diagrams</vt:lpstr>
      <vt:lpstr>UML 2.0 Diagrams</vt:lpstr>
      <vt:lpstr>Interaction overview diagram</vt:lpstr>
      <vt:lpstr>Interaction overview diagram</vt:lpstr>
      <vt:lpstr>Composite Structure Diagram</vt:lpstr>
      <vt:lpstr>Composite Structure Diagram</vt:lpstr>
      <vt:lpstr>Composite Structure Diagram</vt:lpstr>
      <vt:lpstr>Composite Structure Diagram</vt:lpstr>
      <vt:lpstr>Composite Structure Diagram</vt:lpstr>
      <vt:lpstr>Composite Structure Diagram</vt:lpstr>
      <vt:lpstr>Composite Structure Diagram</vt:lpstr>
      <vt:lpstr>Package Diagram</vt:lpstr>
      <vt:lpstr>Profile diagram</vt:lpstr>
      <vt:lpstr>Timing Diagram</vt:lpstr>
      <vt:lpstr>Lifeline</vt:lpstr>
      <vt:lpstr>State or Condition Timeline</vt:lpstr>
      <vt:lpstr>Duration Constraint</vt:lpstr>
      <vt:lpstr>Time Constraint</vt:lpstr>
      <vt:lpstr>Destruction Occurrence</vt:lpstr>
      <vt:lpstr>PowerPoint Presentation</vt:lpstr>
      <vt:lpstr>Modeling Different Views of a System</vt:lpstr>
      <vt:lpstr>Modeling Different Levels of Abstraction</vt:lpstr>
      <vt:lpstr>Modeling Different Levels of Abstraction</vt:lpstr>
      <vt:lpstr>Modeling Different Levels of Abstraction</vt:lpstr>
      <vt:lpstr>Modeling Different Levels of Abstraction</vt:lpstr>
      <vt:lpstr>Modeling Different Levels of Abstraction Sample</vt:lpstr>
      <vt:lpstr>Modeling Different Levels of Abstraction Sample</vt:lpstr>
      <vt:lpstr>Modeling Complex Views</vt:lpstr>
      <vt:lpstr>Class Diagram</vt:lpstr>
      <vt:lpstr>Class Diagram </vt:lpstr>
      <vt:lpstr>Modeling Simple Collaborations</vt:lpstr>
      <vt:lpstr>Modeling a Logical Database Schema</vt:lpstr>
      <vt:lpstr>Modeling School DB System</vt:lpstr>
      <vt:lpstr>Forward and Reverse Engineering</vt:lpstr>
      <vt:lpstr>Forward and Reverse Engineering</vt:lpstr>
      <vt:lpstr>Forward and Reverse Engineering</vt:lpstr>
      <vt:lpstr>Forward Engineering Sample</vt:lpstr>
      <vt:lpstr>Forward and Reverse Engineering</vt:lpstr>
    </vt:vector>
  </TitlesOfParts>
  <Company>Prestigio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Софтуерно проектиране UML Обектно ориентирано проектиране</dc:title>
  <dc:creator>dgoceva</dc:creator>
  <cp:lastModifiedBy>USER</cp:lastModifiedBy>
  <cp:revision>270</cp:revision>
  <dcterms:created xsi:type="dcterms:W3CDTF">2007-03-17T12:45:33Z</dcterms:created>
  <dcterms:modified xsi:type="dcterms:W3CDTF">2011-07-26T13:15:58Z</dcterms:modified>
</cp:coreProperties>
</file>