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3" r:id="rId1"/>
  </p:sldMasterIdLst>
  <p:notesMasterIdLst>
    <p:notesMasterId r:id="rId124"/>
  </p:notesMasterIdLst>
  <p:sldIdLst>
    <p:sldId id="258" r:id="rId2"/>
    <p:sldId id="256" r:id="rId3"/>
    <p:sldId id="261" r:id="rId4"/>
    <p:sldId id="332" r:id="rId5"/>
    <p:sldId id="260" r:id="rId6"/>
    <p:sldId id="262" r:id="rId7"/>
    <p:sldId id="263" r:id="rId8"/>
    <p:sldId id="264" r:id="rId9"/>
    <p:sldId id="265" r:id="rId10"/>
    <p:sldId id="266" r:id="rId11"/>
    <p:sldId id="267" r:id="rId12"/>
    <p:sldId id="333" r:id="rId13"/>
    <p:sldId id="269" r:id="rId14"/>
    <p:sldId id="268" r:id="rId15"/>
    <p:sldId id="334" r:id="rId16"/>
    <p:sldId id="335" r:id="rId17"/>
    <p:sldId id="270" r:id="rId18"/>
    <p:sldId id="271" r:id="rId19"/>
    <p:sldId id="272" r:id="rId20"/>
    <p:sldId id="273" r:id="rId21"/>
    <p:sldId id="274" r:id="rId22"/>
    <p:sldId id="275" r:id="rId23"/>
    <p:sldId id="276" r:id="rId24"/>
    <p:sldId id="277" r:id="rId25"/>
    <p:sldId id="278" r:id="rId26"/>
    <p:sldId id="279" r:id="rId27"/>
    <p:sldId id="336" r:id="rId28"/>
    <p:sldId id="280" r:id="rId29"/>
    <p:sldId id="281" r:id="rId30"/>
    <p:sldId id="282" r:id="rId31"/>
    <p:sldId id="283" r:id="rId32"/>
    <p:sldId id="337" r:id="rId33"/>
    <p:sldId id="285" r:id="rId34"/>
    <p:sldId id="284" r:id="rId35"/>
    <p:sldId id="338" r:id="rId36"/>
    <p:sldId id="339" r:id="rId37"/>
    <p:sldId id="340" r:id="rId38"/>
    <p:sldId id="341" r:id="rId39"/>
    <p:sldId id="286" r:id="rId40"/>
    <p:sldId id="342" r:id="rId41"/>
    <p:sldId id="343" r:id="rId42"/>
    <p:sldId id="287" r:id="rId43"/>
    <p:sldId id="344" r:id="rId44"/>
    <p:sldId id="288" r:id="rId45"/>
    <p:sldId id="345" r:id="rId46"/>
    <p:sldId id="289" r:id="rId47"/>
    <p:sldId id="346" r:id="rId48"/>
    <p:sldId id="290" r:id="rId49"/>
    <p:sldId id="291" r:id="rId50"/>
    <p:sldId id="347" r:id="rId51"/>
    <p:sldId id="293" r:id="rId52"/>
    <p:sldId id="259" r:id="rId53"/>
    <p:sldId id="348" r:id="rId54"/>
    <p:sldId id="294" r:id="rId55"/>
    <p:sldId id="295" r:id="rId56"/>
    <p:sldId id="296" r:id="rId57"/>
    <p:sldId id="298" r:id="rId58"/>
    <p:sldId id="299" r:id="rId59"/>
    <p:sldId id="349" r:id="rId60"/>
    <p:sldId id="300" r:id="rId61"/>
    <p:sldId id="301" r:id="rId62"/>
    <p:sldId id="302" r:id="rId63"/>
    <p:sldId id="303" r:id="rId64"/>
    <p:sldId id="304" r:id="rId65"/>
    <p:sldId id="305" r:id="rId66"/>
    <p:sldId id="307" r:id="rId67"/>
    <p:sldId id="350" r:id="rId68"/>
    <p:sldId id="351" r:id="rId69"/>
    <p:sldId id="352" r:id="rId70"/>
    <p:sldId id="353" r:id="rId71"/>
    <p:sldId id="354" r:id="rId72"/>
    <p:sldId id="355" r:id="rId73"/>
    <p:sldId id="356" r:id="rId74"/>
    <p:sldId id="357" r:id="rId75"/>
    <p:sldId id="358" r:id="rId76"/>
    <p:sldId id="360" r:id="rId77"/>
    <p:sldId id="359" r:id="rId78"/>
    <p:sldId id="361" r:id="rId79"/>
    <p:sldId id="362" r:id="rId80"/>
    <p:sldId id="363" r:id="rId81"/>
    <p:sldId id="364" r:id="rId82"/>
    <p:sldId id="365" r:id="rId83"/>
    <p:sldId id="366" r:id="rId84"/>
    <p:sldId id="368" r:id="rId85"/>
    <p:sldId id="367" r:id="rId86"/>
    <p:sldId id="369" r:id="rId87"/>
    <p:sldId id="373" r:id="rId88"/>
    <p:sldId id="371" r:id="rId89"/>
    <p:sldId id="372" r:id="rId90"/>
    <p:sldId id="370" r:id="rId91"/>
    <p:sldId id="374" r:id="rId92"/>
    <p:sldId id="375" r:id="rId93"/>
    <p:sldId id="376" r:id="rId94"/>
    <p:sldId id="377" r:id="rId95"/>
    <p:sldId id="378" r:id="rId96"/>
    <p:sldId id="379" r:id="rId97"/>
    <p:sldId id="380" r:id="rId98"/>
    <p:sldId id="308" r:id="rId99"/>
    <p:sldId id="381" r:id="rId100"/>
    <p:sldId id="309" r:id="rId101"/>
    <p:sldId id="310" r:id="rId102"/>
    <p:sldId id="311" r:id="rId103"/>
    <p:sldId id="312" r:id="rId104"/>
    <p:sldId id="313" r:id="rId105"/>
    <p:sldId id="314" r:id="rId106"/>
    <p:sldId id="315" r:id="rId107"/>
    <p:sldId id="316" r:id="rId108"/>
    <p:sldId id="317" r:id="rId109"/>
    <p:sldId id="318" r:id="rId110"/>
    <p:sldId id="319" r:id="rId111"/>
    <p:sldId id="320" r:id="rId112"/>
    <p:sldId id="321" r:id="rId113"/>
    <p:sldId id="322" r:id="rId114"/>
    <p:sldId id="324" r:id="rId115"/>
    <p:sldId id="323" r:id="rId116"/>
    <p:sldId id="325" r:id="rId117"/>
    <p:sldId id="326" r:id="rId118"/>
    <p:sldId id="327" r:id="rId119"/>
    <p:sldId id="328" r:id="rId120"/>
    <p:sldId id="329" r:id="rId121"/>
    <p:sldId id="330" r:id="rId122"/>
    <p:sldId id="331" r:id="rId123"/>
  </p:sldIdLst>
  <p:sldSz cx="9144000" cy="6858000" type="screen4x3"/>
  <p:notesSz cx="6858000" cy="9144000"/>
  <p:defaultTextStyle>
    <a:defPPr>
      <a:defRPr lang="bg-BG"/>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33CC33"/>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tableStyles" Target="tableStyle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slide" Target="slides/slide117.xml"/><Relationship Id="rId12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61" Type="http://schemas.openxmlformats.org/officeDocument/2006/relationships/slide" Target="slides/slide60.xml"/><Relationship Id="rId82" Type="http://schemas.openxmlformats.org/officeDocument/2006/relationships/slide" Target="slides/slide8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endParaRPr lang="bg-BG"/>
          </a:p>
        </p:txBody>
      </p:sp>
      <p:sp>
        <p:nvSpPr>
          <p:cNvPr id="14339"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bg-BG"/>
          </a:p>
        </p:txBody>
      </p:sp>
      <p:sp>
        <p:nvSpPr>
          <p:cNvPr id="1434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4341"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bg-BG" smtClean="0"/>
              <a:t>Click to edit Master text styles</a:t>
            </a:r>
          </a:p>
          <a:p>
            <a:pPr lvl="1"/>
            <a:r>
              <a:rPr lang="bg-BG" smtClean="0"/>
              <a:t>Second level</a:t>
            </a:r>
          </a:p>
          <a:p>
            <a:pPr lvl="2"/>
            <a:r>
              <a:rPr lang="bg-BG" smtClean="0"/>
              <a:t>Third level</a:t>
            </a:r>
          </a:p>
          <a:p>
            <a:pPr lvl="3"/>
            <a:r>
              <a:rPr lang="bg-BG" smtClean="0"/>
              <a:t>Fourth level</a:t>
            </a:r>
          </a:p>
          <a:p>
            <a:pPr lvl="4"/>
            <a:r>
              <a:rPr lang="bg-BG" smtClean="0"/>
              <a:t>Fifth level</a:t>
            </a:r>
          </a:p>
        </p:txBody>
      </p:sp>
      <p:sp>
        <p:nvSpPr>
          <p:cNvPr id="14342"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endParaRPr lang="bg-BG"/>
          </a:p>
        </p:txBody>
      </p:sp>
      <p:sp>
        <p:nvSpPr>
          <p:cNvPr id="14343"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D555AFF8-A553-4735-A2E8-828F73A919D2}" type="slidenum">
              <a:rPr lang="bg-BG"/>
              <a:pPr/>
              <a:t>‹#›</a:t>
            </a:fld>
            <a:endParaRPr lang="bg-BG"/>
          </a:p>
        </p:txBody>
      </p:sp>
    </p:spTree>
    <p:extLst>
      <p:ext uri="{BB962C8B-B14F-4D97-AF65-F5344CB8AC3E}">
        <p14:creationId xmlns:p14="http://schemas.microsoft.com/office/powerpoint/2010/main" val="562179672"/>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05000"/>
            <a:ext cx="7543800" cy="2593975"/>
          </a:xfrm>
        </p:spPr>
        <p:txBody>
          <a:bodyPr anchor="b"/>
          <a:lstStyle>
            <a:lvl1pPr>
              <a:defRPr sz="6600">
                <a:ln>
                  <a:noFill/>
                </a:ln>
                <a:solidFill>
                  <a:schemeClr val="tx2"/>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685800" y="4572000"/>
            <a:ext cx="6461760" cy="1066800"/>
          </a:xfrm>
        </p:spPr>
        <p:txBody>
          <a:bodyPr anchor="t">
            <a:normAutofit/>
          </a:bodyPr>
          <a:lstStyle>
            <a:lvl1pPr marL="0" indent="0" algn="l">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endParaRPr lang="bg-BG"/>
          </a:p>
        </p:txBody>
      </p:sp>
      <p:sp>
        <p:nvSpPr>
          <p:cNvPr id="5" name="Footer Placeholder 4"/>
          <p:cNvSpPr>
            <a:spLocks noGrp="1"/>
          </p:cNvSpPr>
          <p:nvPr>
            <p:ph type="ftr" sz="quarter" idx="11"/>
          </p:nvPr>
        </p:nvSpPr>
        <p:spPr/>
        <p:txBody>
          <a:bodyPr/>
          <a:lstStyle/>
          <a:p>
            <a:r>
              <a:rPr lang="bg-BG" smtClean="0"/>
              <a:t>Д. Гоцева</a:t>
            </a:r>
            <a:endParaRPr lang="bg-BG"/>
          </a:p>
        </p:txBody>
      </p:sp>
      <p:sp>
        <p:nvSpPr>
          <p:cNvPr id="6" name="Slide Number Placeholder 5"/>
          <p:cNvSpPr>
            <a:spLocks noGrp="1"/>
          </p:cNvSpPr>
          <p:nvPr>
            <p:ph type="sldNum" sz="quarter" idx="12"/>
          </p:nvPr>
        </p:nvSpPr>
        <p:spPr/>
        <p:txBody>
          <a:bodyPr/>
          <a:lstStyle/>
          <a:p>
            <a:fld id="{B02D6E21-B328-464F-816A-7B24AC64505C}" type="slidenum">
              <a:rPr lang="bg-BG" smtClean="0"/>
              <a:pPr/>
              <a:t>‹#›</a:t>
            </a:fld>
            <a:endParaRPr lang="bg-BG"/>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bg-BG"/>
          </a:p>
        </p:txBody>
      </p:sp>
      <p:sp>
        <p:nvSpPr>
          <p:cNvPr id="5" name="Footer Placeholder 4"/>
          <p:cNvSpPr>
            <a:spLocks noGrp="1"/>
          </p:cNvSpPr>
          <p:nvPr>
            <p:ph type="ftr" sz="quarter" idx="11"/>
          </p:nvPr>
        </p:nvSpPr>
        <p:spPr/>
        <p:txBody>
          <a:bodyPr/>
          <a:lstStyle/>
          <a:p>
            <a:r>
              <a:rPr lang="bg-BG" smtClean="0"/>
              <a:t>Д. Гоцева</a:t>
            </a:r>
            <a:endParaRPr lang="bg-BG"/>
          </a:p>
        </p:txBody>
      </p:sp>
      <p:sp>
        <p:nvSpPr>
          <p:cNvPr id="6" name="Slide Number Placeholder 5"/>
          <p:cNvSpPr>
            <a:spLocks noGrp="1"/>
          </p:cNvSpPr>
          <p:nvPr>
            <p:ph type="sldNum" sz="quarter" idx="12"/>
          </p:nvPr>
        </p:nvSpPr>
        <p:spPr/>
        <p:txBody>
          <a:bodyPr/>
          <a:lstStyle/>
          <a:p>
            <a:fld id="{D778C455-28B7-407C-8EBB-E3EC8EB334A4}" type="slidenum">
              <a:rPr lang="bg-BG" smtClean="0"/>
              <a:pPr/>
              <a:t>‹#›</a:t>
            </a:fld>
            <a:endParaRPr lang="bg-BG"/>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1752600" cy="5851525"/>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bg-BG"/>
          </a:p>
        </p:txBody>
      </p:sp>
      <p:sp>
        <p:nvSpPr>
          <p:cNvPr id="5" name="Footer Placeholder 4"/>
          <p:cNvSpPr>
            <a:spLocks noGrp="1"/>
          </p:cNvSpPr>
          <p:nvPr>
            <p:ph type="ftr" sz="quarter" idx="11"/>
          </p:nvPr>
        </p:nvSpPr>
        <p:spPr/>
        <p:txBody>
          <a:bodyPr/>
          <a:lstStyle/>
          <a:p>
            <a:r>
              <a:rPr lang="bg-BG" smtClean="0"/>
              <a:t>Д. Гоцева</a:t>
            </a:r>
            <a:endParaRPr lang="bg-BG"/>
          </a:p>
        </p:txBody>
      </p:sp>
      <p:sp>
        <p:nvSpPr>
          <p:cNvPr id="6" name="Slide Number Placeholder 5"/>
          <p:cNvSpPr>
            <a:spLocks noGrp="1"/>
          </p:cNvSpPr>
          <p:nvPr>
            <p:ph type="sldNum" sz="quarter" idx="12"/>
          </p:nvPr>
        </p:nvSpPr>
        <p:spPr/>
        <p:txBody>
          <a:bodyPr/>
          <a:lstStyle/>
          <a:p>
            <a:fld id="{77D24548-53BC-4019-A787-07F2A2190AF4}" type="slidenum">
              <a:rPr lang="bg-BG" smtClean="0"/>
              <a:pPr/>
              <a:t>‹#›</a:t>
            </a:fld>
            <a:endParaRPr lang="bg-BG"/>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OverObj">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bg-BG"/>
          </a:p>
        </p:txBody>
      </p:sp>
      <p:sp>
        <p:nvSpPr>
          <p:cNvPr id="3" name="Text Placeholder 2"/>
          <p:cNvSpPr>
            <a:spLocks noGrp="1"/>
          </p:cNvSpPr>
          <p:nvPr>
            <p:ph type="body" sz="half" idx="1"/>
          </p:nvPr>
        </p:nvSpPr>
        <p:spPr>
          <a:xfrm>
            <a:off x="457200" y="1600200"/>
            <a:ext cx="8229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4" name="Content Placeholder 3"/>
          <p:cNvSpPr>
            <a:spLocks noGrp="1"/>
          </p:cNvSpPr>
          <p:nvPr>
            <p:ph sz="half" idx="2"/>
          </p:nvPr>
        </p:nvSpPr>
        <p:spPr>
          <a:xfrm>
            <a:off x="457200" y="3938588"/>
            <a:ext cx="8229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5" name="Date Placeholder 4"/>
          <p:cNvSpPr>
            <a:spLocks noGrp="1"/>
          </p:cNvSpPr>
          <p:nvPr>
            <p:ph type="dt" sz="half" idx="10"/>
          </p:nvPr>
        </p:nvSpPr>
        <p:spPr>
          <a:xfrm>
            <a:off x="457200" y="6245225"/>
            <a:ext cx="2133600" cy="476250"/>
          </a:xfrm>
        </p:spPr>
        <p:txBody>
          <a:bodyPr/>
          <a:lstStyle>
            <a:lvl1pPr>
              <a:defRPr/>
            </a:lvl1pPr>
          </a:lstStyle>
          <a:p>
            <a:endParaRPr lang="bg-BG"/>
          </a:p>
        </p:txBody>
      </p:sp>
      <p:sp>
        <p:nvSpPr>
          <p:cNvPr id="6" name="Footer Placeholder 5"/>
          <p:cNvSpPr>
            <a:spLocks noGrp="1"/>
          </p:cNvSpPr>
          <p:nvPr>
            <p:ph type="ftr" sz="quarter" idx="11"/>
          </p:nvPr>
        </p:nvSpPr>
        <p:spPr>
          <a:xfrm>
            <a:off x="3124200" y="6245225"/>
            <a:ext cx="2895600" cy="476250"/>
          </a:xfrm>
        </p:spPr>
        <p:txBody>
          <a:bodyPr/>
          <a:lstStyle>
            <a:lvl1pPr>
              <a:defRPr/>
            </a:lvl1pPr>
          </a:lstStyle>
          <a:p>
            <a:r>
              <a:rPr lang="bg-BG"/>
              <a:t>Д. Гоцева</a:t>
            </a:r>
          </a:p>
        </p:txBody>
      </p:sp>
      <p:sp>
        <p:nvSpPr>
          <p:cNvPr id="7" name="Slide Number Placeholder 6"/>
          <p:cNvSpPr>
            <a:spLocks noGrp="1"/>
          </p:cNvSpPr>
          <p:nvPr>
            <p:ph type="sldNum" sz="quarter" idx="12"/>
          </p:nvPr>
        </p:nvSpPr>
        <p:spPr>
          <a:xfrm>
            <a:off x="6553200" y="6245225"/>
            <a:ext cx="2133600" cy="476250"/>
          </a:xfrm>
        </p:spPr>
        <p:txBody>
          <a:bodyPr/>
          <a:lstStyle>
            <a:lvl1pPr>
              <a:defRPr/>
            </a:lvl1pPr>
          </a:lstStyle>
          <a:p>
            <a:fld id="{064832D2-681C-4D52-B2FC-90D02B8CE036}" type="slidenum">
              <a:rPr lang="bg-BG"/>
              <a:pPr/>
              <a:t>‹#›</a:t>
            </a:fld>
            <a:endParaRPr lang="bg-BG"/>
          </a:p>
        </p:txBody>
      </p:sp>
    </p:spTree>
    <p:extLst>
      <p:ext uri="{BB962C8B-B14F-4D97-AF65-F5344CB8AC3E}">
        <p14:creationId xmlns:p14="http://schemas.microsoft.com/office/powerpoint/2010/main" val="244153318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bg-BG"/>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5" name="Date Placeholder 4"/>
          <p:cNvSpPr>
            <a:spLocks noGrp="1"/>
          </p:cNvSpPr>
          <p:nvPr>
            <p:ph type="dt" sz="half" idx="10"/>
          </p:nvPr>
        </p:nvSpPr>
        <p:spPr>
          <a:xfrm>
            <a:off x="457200" y="6245225"/>
            <a:ext cx="2133600" cy="476250"/>
          </a:xfrm>
        </p:spPr>
        <p:txBody>
          <a:bodyPr/>
          <a:lstStyle>
            <a:lvl1pPr>
              <a:defRPr/>
            </a:lvl1pPr>
          </a:lstStyle>
          <a:p>
            <a:endParaRPr lang="bg-BG"/>
          </a:p>
        </p:txBody>
      </p:sp>
      <p:sp>
        <p:nvSpPr>
          <p:cNvPr id="6" name="Footer Placeholder 5"/>
          <p:cNvSpPr>
            <a:spLocks noGrp="1"/>
          </p:cNvSpPr>
          <p:nvPr>
            <p:ph type="ftr" sz="quarter" idx="11"/>
          </p:nvPr>
        </p:nvSpPr>
        <p:spPr>
          <a:xfrm>
            <a:off x="3124200" y="6245225"/>
            <a:ext cx="2895600" cy="476250"/>
          </a:xfrm>
        </p:spPr>
        <p:txBody>
          <a:bodyPr/>
          <a:lstStyle>
            <a:lvl1pPr>
              <a:defRPr/>
            </a:lvl1pPr>
          </a:lstStyle>
          <a:p>
            <a:r>
              <a:rPr lang="bg-BG"/>
              <a:t>Д. Гоцева</a:t>
            </a:r>
          </a:p>
        </p:txBody>
      </p:sp>
      <p:sp>
        <p:nvSpPr>
          <p:cNvPr id="7" name="Slide Number Placeholder 6"/>
          <p:cNvSpPr>
            <a:spLocks noGrp="1"/>
          </p:cNvSpPr>
          <p:nvPr>
            <p:ph type="sldNum" sz="quarter" idx="12"/>
          </p:nvPr>
        </p:nvSpPr>
        <p:spPr>
          <a:xfrm>
            <a:off x="6553200" y="6245225"/>
            <a:ext cx="2133600" cy="476250"/>
          </a:xfrm>
        </p:spPr>
        <p:txBody>
          <a:bodyPr/>
          <a:lstStyle>
            <a:lvl1pPr>
              <a:defRPr/>
            </a:lvl1pPr>
          </a:lstStyle>
          <a:p>
            <a:fld id="{1639FC9B-CB49-4882-9259-A7E7A7C7470B}" type="slidenum">
              <a:rPr lang="bg-BG"/>
              <a:pPr/>
              <a:t>‹#›</a:t>
            </a:fld>
            <a:endParaRPr lang="bg-BG"/>
          </a:p>
        </p:txBody>
      </p:sp>
    </p:spTree>
    <p:extLst>
      <p:ext uri="{BB962C8B-B14F-4D97-AF65-F5344CB8AC3E}">
        <p14:creationId xmlns:p14="http://schemas.microsoft.com/office/powerpoint/2010/main" val="211755976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OverTx">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bg-BG"/>
          </a:p>
        </p:txBody>
      </p:sp>
      <p:sp>
        <p:nvSpPr>
          <p:cNvPr id="3" name="Content Placeholder 2"/>
          <p:cNvSpPr>
            <a:spLocks noGrp="1"/>
          </p:cNvSpPr>
          <p:nvPr>
            <p:ph sz="half" idx="1"/>
          </p:nvPr>
        </p:nvSpPr>
        <p:spPr>
          <a:xfrm>
            <a:off x="457200" y="1600200"/>
            <a:ext cx="8229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4" name="Text Placeholder 3"/>
          <p:cNvSpPr>
            <a:spLocks noGrp="1"/>
          </p:cNvSpPr>
          <p:nvPr>
            <p:ph type="body" sz="half" idx="2"/>
          </p:nvPr>
        </p:nvSpPr>
        <p:spPr>
          <a:xfrm>
            <a:off x="457200" y="3938588"/>
            <a:ext cx="8229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5" name="Date Placeholder 4"/>
          <p:cNvSpPr>
            <a:spLocks noGrp="1"/>
          </p:cNvSpPr>
          <p:nvPr>
            <p:ph type="dt" sz="half" idx="10"/>
          </p:nvPr>
        </p:nvSpPr>
        <p:spPr>
          <a:xfrm>
            <a:off x="457200" y="6245225"/>
            <a:ext cx="2133600" cy="476250"/>
          </a:xfrm>
        </p:spPr>
        <p:txBody>
          <a:bodyPr/>
          <a:lstStyle>
            <a:lvl1pPr>
              <a:defRPr/>
            </a:lvl1pPr>
          </a:lstStyle>
          <a:p>
            <a:endParaRPr lang="bg-BG"/>
          </a:p>
        </p:txBody>
      </p:sp>
      <p:sp>
        <p:nvSpPr>
          <p:cNvPr id="6" name="Footer Placeholder 5"/>
          <p:cNvSpPr>
            <a:spLocks noGrp="1"/>
          </p:cNvSpPr>
          <p:nvPr>
            <p:ph type="ftr" sz="quarter" idx="11"/>
          </p:nvPr>
        </p:nvSpPr>
        <p:spPr>
          <a:xfrm>
            <a:off x="3124200" y="6245225"/>
            <a:ext cx="2895600" cy="476250"/>
          </a:xfrm>
        </p:spPr>
        <p:txBody>
          <a:bodyPr/>
          <a:lstStyle>
            <a:lvl1pPr>
              <a:defRPr/>
            </a:lvl1pPr>
          </a:lstStyle>
          <a:p>
            <a:r>
              <a:rPr lang="bg-BG"/>
              <a:t>Д. Гоцева</a:t>
            </a:r>
          </a:p>
        </p:txBody>
      </p:sp>
      <p:sp>
        <p:nvSpPr>
          <p:cNvPr id="7" name="Slide Number Placeholder 6"/>
          <p:cNvSpPr>
            <a:spLocks noGrp="1"/>
          </p:cNvSpPr>
          <p:nvPr>
            <p:ph type="sldNum" sz="quarter" idx="12"/>
          </p:nvPr>
        </p:nvSpPr>
        <p:spPr>
          <a:xfrm>
            <a:off x="6553200" y="6245225"/>
            <a:ext cx="2133600" cy="476250"/>
          </a:xfrm>
        </p:spPr>
        <p:txBody>
          <a:bodyPr/>
          <a:lstStyle>
            <a:lvl1pPr>
              <a:defRPr/>
            </a:lvl1pPr>
          </a:lstStyle>
          <a:p>
            <a:fld id="{A24E8D70-F207-4F58-9CCA-BCC64B29480D}" type="slidenum">
              <a:rPr lang="bg-BG"/>
              <a:pPr/>
              <a:t>‹#›</a:t>
            </a:fld>
            <a:endParaRPr lang="bg-BG"/>
          </a:p>
        </p:txBody>
      </p:sp>
    </p:spTree>
    <p:extLst>
      <p:ext uri="{BB962C8B-B14F-4D97-AF65-F5344CB8AC3E}">
        <p14:creationId xmlns:p14="http://schemas.microsoft.com/office/powerpoint/2010/main" val="13054428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bg-BG"/>
          </a:p>
        </p:txBody>
      </p:sp>
      <p:sp>
        <p:nvSpPr>
          <p:cNvPr id="5" name="Footer Placeholder 4"/>
          <p:cNvSpPr>
            <a:spLocks noGrp="1"/>
          </p:cNvSpPr>
          <p:nvPr>
            <p:ph type="ftr" sz="quarter" idx="11"/>
          </p:nvPr>
        </p:nvSpPr>
        <p:spPr/>
        <p:txBody>
          <a:bodyPr/>
          <a:lstStyle/>
          <a:p>
            <a:r>
              <a:rPr lang="bg-BG" smtClean="0"/>
              <a:t>Д. Гоцева</a:t>
            </a:r>
            <a:endParaRPr lang="bg-BG"/>
          </a:p>
        </p:txBody>
      </p:sp>
      <p:sp>
        <p:nvSpPr>
          <p:cNvPr id="6" name="Slide Number Placeholder 5"/>
          <p:cNvSpPr>
            <a:spLocks noGrp="1"/>
          </p:cNvSpPr>
          <p:nvPr>
            <p:ph type="sldNum" sz="quarter" idx="12"/>
          </p:nvPr>
        </p:nvSpPr>
        <p:spPr/>
        <p:txBody>
          <a:bodyPr/>
          <a:lstStyle/>
          <a:p>
            <a:fld id="{13222F4C-3C3F-4385-B22A-40B63298354D}" type="slidenum">
              <a:rPr lang="bg-BG" smtClean="0"/>
              <a:pPr/>
              <a:t>‹#›</a:t>
            </a:fld>
            <a:endParaRPr lang="bg-BG"/>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5486400"/>
            <a:ext cx="7659687" cy="1168400"/>
          </a:xfrm>
        </p:spPr>
        <p:txBody>
          <a:bodyPr anchor="t"/>
          <a:lstStyle>
            <a:lvl1pPr algn="l">
              <a:defRPr sz="36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3852863"/>
            <a:ext cx="6135687" cy="163353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endParaRPr lang="bg-BG"/>
          </a:p>
        </p:txBody>
      </p:sp>
      <p:sp>
        <p:nvSpPr>
          <p:cNvPr id="5" name="Footer Placeholder 4"/>
          <p:cNvSpPr>
            <a:spLocks noGrp="1"/>
          </p:cNvSpPr>
          <p:nvPr>
            <p:ph type="ftr" sz="quarter" idx="11"/>
          </p:nvPr>
        </p:nvSpPr>
        <p:spPr/>
        <p:txBody>
          <a:bodyPr/>
          <a:lstStyle/>
          <a:p>
            <a:r>
              <a:rPr lang="bg-BG" smtClean="0"/>
              <a:t>Д. Гоцева</a:t>
            </a:r>
            <a:endParaRPr lang="bg-BG"/>
          </a:p>
        </p:txBody>
      </p:sp>
      <p:sp>
        <p:nvSpPr>
          <p:cNvPr id="6" name="Slide Number Placeholder 5"/>
          <p:cNvSpPr>
            <a:spLocks noGrp="1"/>
          </p:cNvSpPr>
          <p:nvPr>
            <p:ph type="sldNum" sz="quarter" idx="12"/>
          </p:nvPr>
        </p:nvSpPr>
        <p:spPr/>
        <p:txBody>
          <a:bodyPr/>
          <a:lstStyle/>
          <a:p>
            <a:fld id="{26141287-0710-40A0-88C0-80367F4F72B0}" type="slidenum">
              <a:rPr lang="bg-BG" smtClean="0"/>
              <a:pPr/>
              <a:t>‹#›</a:t>
            </a:fld>
            <a:endParaRPr lang="bg-BG"/>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4196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endParaRPr lang="bg-BG"/>
          </a:p>
        </p:txBody>
      </p:sp>
      <p:sp>
        <p:nvSpPr>
          <p:cNvPr id="6" name="Footer Placeholder 5"/>
          <p:cNvSpPr>
            <a:spLocks noGrp="1"/>
          </p:cNvSpPr>
          <p:nvPr>
            <p:ph type="ftr" sz="quarter" idx="11"/>
          </p:nvPr>
        </p:nvSpPr>
        <p:spPr/>
        <p:txBody>
          <a:bodyPr/>
          <a:lstStyle/>
          <a:p>
            <a:r>
              <a:rPr lang="bg-BG" smtClean="0"/>
              <a:t>Д. Гоцева</a:t>
            </a:r>
            <a:endParaRPr lang="bg-BG"/>
          </a:p>
        </p:txBody>
      </p:sp>
      <p:sp>
        <p:nvSpPr>
          <p:cNvPr id="7" name="Slide Number Placeholder 6"/>
          <p:cNvSpPr>
            <a:spLocks noGrp="1"/>
          </p:cNvSpPr>
          <p:nvPr>
            <p:ph type="sldNum" sz="quarter" idx="12"/>
          </p:nvPr>
        </p:nvSpPr>
        <p:spPr/>
        <p:txBody>
          <a:bodyPr/>
          <a:lstStyle/>
          <a:p>
            <a:fld id="{12DF9160-274F-4833-9342-9CE40F3515C8}" type="slidenum">
              <a:rPr lang="bg-BG" smtClean="0"/>
              <a:pPr/>
              <a:t>‹#›</a:t>
            </a:fld>
            <a:endParaRPr lang="bg-BG"/>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4196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4196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endParaRPr lang="bg-BG"/>
          </a:p>
        </p:txBody>
      </p:sp>
      <p:sp>
        <p:nvSpPr>
          <p:cNvPr id="8" name="Footer Placeholder 7"/>
          <p:cNvSpPr>
            <a:spLocks noGrp="1"/>
          </p:cNvSpPr>
          <p:nvPr>
            <p:ph type="ftr" sz="quarter" idx="11"/>
          </p:nvPr>
        </p:nvSpPr>
        <p:spPr/>
        <p:txBody>
          <a:bodyPr/>
          <a:lstStyle/>
          <a:p>
            <a:r>
              <a:rPr lang="bg-BG" smtClean="0"/>
              <a:t>Д. Гоцева</a:t>
            </a:r>
            <a:endParaRPr lang="bg-BG"/>
          </a:p>
        </p:txBody>
      </p:sp>
      <p:sp>
        <p:nvSpPr>
          <p:cNvPr id="9" name="Slide Number Placeholder 8"/>
          <p:cNvSpPr>
            <a:spLocks noGrp="1"/>
          </p:cNvSpPr>
          <p:nvPr>
            <p:ph type="sldNum" sz="quarter" idx="12"/>
          </p:nvPr>
        </p:nvSpPr>
        <p:spPr/>
        <p:txBody>
          <a:bodyPr/>
          <a:lstStyle/>
          <a:p>
            <a:fld id="{A80E6F4B-6F34-4404-BA3C-883DBE275F74}" type="slidenum">
              <a:rPr lang="bg-BG" smtClean="0"/>
              <a:pPr/>
              <a:t>‹#›</a:t>
            </a:fld>
            <a:endParaRPr lang="bg-BG"/>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endParaRPr lang="bg-BG"/>
          </a:p>
        </p:txBody>
      </p:sp>
      <p:sp>
        <p:nvSpPr>
          <p:cNvPr id="4" name="Footer Placeholder 3"/>
          <p:cNvSpPr>
            <a:spLocks noGrp="1"/>
          </p:cNvSpPr>
          <p:nvPr>
            <p:ph type="ftr" sz="quarter" idx="11"/>
          </p:nvPr>
        </p:nvSpPr>
        <p:spPr/>
        <p:txBody>
          <a:bodyPr/>
          <a:lstStyle/>
          <a:p>
            <a:r>
              <a:rPr lang="bg-BG" smtClean="0"/>
              <a:t>Д. Гоцева</a:t>
            </a:r>
            <a:endParaRPr lang="bg-BG"/>
          </a:p>
        </p:txBody>
      </p:sp>
      <p:sp>
        <p:nvSpPr>
          <p:cNvPr id="5" name="Slide Number Placeholder 4"/>
          <p:cNvSpPr>
            <a:spLocks noGrp="1"/>
          </p:cNvSpPr>
          <p:nvPr>
            <p:ph type="sldNum" sz="quarter" idx="12"/>
          </p:nvPr>
        </p:nvSpPr>
        <p:spPr/>
        <p:txBody>
          <a:bodyPr/>
          <a:lstStyle/>
          <a:p>
            <a:fld id="{409FD1B6-C34D-4728-9158-55E6986A1681}" type="slidenum">
              <a:rPr lang="bg-BG" smtClean="0"/>
              <a:pPr/>
              <a:t>‹#›</a:t>
            </a:fld>
            <a:endParaRPr lang="bg-BG"/>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bg-BG"/>
          </a:p>
        </p:txBody>
      </p:sp>
      <p:sp>
        <p:nvSpPr>
          <p:cNvPr id="3" name="Footer Placeholder 2"/>
          <p:cNvSpPr>
            <a:spLocks noGrp="1"/>
          </p:cNvSpPr>
          <p:nvPr>
            <p:ph type="ftr" sz="quarter" idx="11"/>
          </p:nvPr>
        </p:nvSpPr>
        <p:spPr/>
        <p:txBody>
          <a:bodyPr/>
          <a:lstStyle/>
          <a:p>
            <a:r>
              <a:rPr lang="bg-BG" smtClean="0"/>
              <a:t>Д. Гоцева</a:t>
            </a:r>
            <a:endParaRPr lang="bg-BG"/>
          </a:p>
        </p:txBody>
      </p:sp>
      <p:sp>
        <p:nvSpPr>
          <p:cNvPr id="4" name="Slide Number Placeholder 3"/>
          <p:cNvSpPr>
            <a:spLocks noGrp="1"/>
          </p:cNvSpPr>
          <p:nvPr>
            <p:ph type="sldNum" sz="quarter" idx="12"/>
          </p:nvPr>
        </p:nvSpPr>
        <p:spPr/>
        <p:txBody>
          <a:bodyPr/>
          <a:lstStyle/>
          <a:p>
            <a:fld id="{5148C585-D4AD-4245-B345-C65877D1DC03}" type="slidenum">
              <a:rPr lang="bg-BG" smtClean="0"/>
              <a:pPr/>
              <a:t>‹#›</a:t>
            </a:fld>
            <a:endParaRPr lang="bg-BG"/>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1" y="5495544"/>
            <a:ext cx="7772400" cy="594360"/>
          </a:xfrm>
        </p:spPr>
        <p:txBody>
          <a:bodyPr anchor="b"/>
          <a:lstStyle>
            <a:lvl1pPr algn="ctr">
              <a:defRPr sz="2200" b="1"/>
            </a:lvl1pPr>
          </a:lstStyle>
          <a:p>
            <a:r>
              <a:rPr lang="en-US" smtClean="0"/>
              <a:t>Click to edit Master title style</a:t>
            </a:r>
            <a:endParaRPr lang="en-US" dirty="0"/>
          </a:p>
        </p:txBody>
      </p:sp>
      <p:sp>
        <p:nvSpPr>
          <p:cNvPr id="4" name="Text Placeholder 3"/>
          <p:cNvSpPr>
            <a:spLocks noGrp="1"/>
          </p:cNvSpPr>
          <p:nvPr>
            <p:ph type="body" sz="half" idx="2"/>
          </p:nvPr>
        </p:nvSpPr>
        <p:spPr>
          <a:xfrm>
            <a:off x="304799" y="6096000"/>
            <a:ext cx="7772401" cy="6096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bg-BG"/>
          </a:p>
        </p:txBody>
      </p:sp>
      <p:sp>
        <p:nvSpPr>
          <p:cNvPr id="6" name="Footer Placeholder 5"/>
          <p:cNvSpPr>
            <a:spLocks noGrp="1"/>
          </p:cNvSpPr>
          <p:nvPr>
            <p:ph type="ftr" sz="quarter" idx="11"/>
          </p:nvPr>
        </p:nvSpPr>
        <p:spPr/>
        <p:txBody>
          <a:bodyPr/>
          <a:lstStyle/>
          <a:p>
            <a:r>
              <a:rPr lang="bg-BG" smtClean="0"/>
              <a:t>Д. Гоцева</a:t>
            </a:r>
            <a:endParaRPr lang="bg-BG"/>
          </a:p>
        </p:txBody>
      </p:sp>
      <p:sp>
        <p:nvSpPr>
          <p:cNvPr id="7" name="Slide Number Placeholder 6"/>
          <p:cNvSpPr>
            <a:spLocks noGrp="1"/>
          </p:cNvSpPr>
          <p:nvPr>
            <p:ph type="sldNum" sz="quarter" idx="12"/>
          </p:nvPr>
        </p:nvSpPr>
        <p:spPr/>
        <p:txBody>
          <a:bodyPr/>
          <a:lstStyle/>
          <a:p>
            <a:fld id="{52F7CE0F-5703-47C3-AB6D-8E0532409951}" type="slidenum">
              <a:rPr lang="bg-BG" smtClean="0"/>
              <a:pPr/>
              <a:t>‹#›</a:t>
            </a:fld>
            <a:endParaRPr lang="bg-BG"/>
          </a:p>
        </p:txBody>
      </p:sp>
      <p:sp>
        <p:nvSpPr>
          <p:cNvPr id="9" name="Content Placeholder 8"/>
          <p:cNvSpPr>
            <a:spLocks noGrp="1"/>
          </p:cNvSpPr>
          <p:nvPr>
            <p:ph sz="quarter" idx="13"/>
          </p:nvPr>
        </p:nvSpPr>
        <p:spPr>
          <a:xfrm>
            <a:off x="304800" y="381000"/>
            <a:ext cx="7772400" cy="494284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1752" y="5495278"/>
            <a:ext cx="7772400" cy="594626"/>
          </a:xfrm>
        </p:spPr>
        <p:txBody>
          <a:bodyPr anchor="b"/>
          <a:lstStyle>
            <a:lvl1pPr algn="ctr">
              <a:defRPr sz="2200" b="1">
                <a:ln>
                  <a:noFill/>
                </a:ln>
                <a:solidFill>
                  <a:schemeClr val="tx2"/>
                </a:solidFill>
              </a:defRPr>
            </a:lvl1pPr>
          </a:lstStyle>
          <a:p>
            <a:r>
              <a:rPr lang="en-US" smtClean="0"/>
              <a:t>Click to edit Master title style</a:t>
            </a:r>
            <a:endParaRPr lang="en-US" dirty="0"/>
          </a:p>
        </p:txBody>
      </p:sp>
      <p:sp>
        <p:nvSpPr>
          <p:cNvPr id="3" name="Picture Placeholder 2"/>
          <p:cNvSpPr>
            <a:spLocks noGrp="1"/>
          </p:cNvSpPr>
          <p:nvPr>
            <p:ph type="pic" idx="1"/>
          </p:nvPr>
        </p:nvSpPr>
        <p:spPr>
          <a:xfrm>
            <a:off x="0" y="0"/>
            <a:ext cx="84582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301752" y="6096000"/>
            <a:ext cx="7772400" cy="612648"/>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Date Placeholder 7"/>
          <p:cNvSpPr>
            <a:spLocks noGrp="1"/>
          </p:cNvSpPr>
          <p:nvPr>
            <p:ph type="dt" sz="half" idx="10"/>
          </p:nvPr>
        </p:nvSpPr>
        <p:spPr/>
        <p:txBody>
          <a:bodyPr/>
          <a:lstStyle/>
          <a:p>
            <a:endParaRPr lang="bg-BG"/>
          </a:p>
        </p:txBody>
      </p:sp>
      <p:sp>
        <p:nvSpPr>
          <p:cNvPr id="9" name="Slide Number Placeholder 8"/>
          <p:cNvSpPr>
            <a:spLocks noGrp="1"/>
          </p:cNvSpPr>
          <p:nvPr>
            <p:ph type="sldNum" sz="quarter" idx="11"/>
          </p:nvPr>
        </p:nvSpPr>
        <p:spPr/>
        <p:txBody>
          <a:bodyPr/>
          <a:lstStyle/>
          <a:p>
            <a:fld id="{714C0153-9972-4E7F-B542-25AEFD153E30}" type="slidenum">
              <a:rPr lang="bg-BG" smtClean="0"/>
              <a:pPr/>
              <a:t>‹#›</a:t>
            </a:fld>
            <a:endParaRPr lang="bg-BG"/>
          </a:p>
        </p:txBody>
      </p:sp>
      <p:sp>
        <p:nvSpPr>
          <p:cNvPr id="10" name="Footer Placeholder 9"/>
          <p:cNvSpPr>
            <a:spLocks noGrp="1"/>
          </p:cNvSpPr>
          <p:nvPr>
            <p:ph type="ftr" sz="quarter" idx="12"/>
          </p:nvPr>
        </p:nvSpPr>
        <p:spPr/>
        <p:txBody>
          <a:bodyPr/>
          <a:lstStyle/>
          <a:p>
            <a:r>
              <a:rPr lang="bg-BG" smtClean="0"/>
              <a:t>Д. Гоцева</a:t>
            </a:r>
            <a:endParaRPr lang="bg-BG"/>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7620000" cy="114300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7620000" cy="48006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Rectangle 6"/>
          <p:cNvSpPr/>
          <p:nvPr/>
        </p:nvSpPr>
        <p:spPr>
          <a:xfrm>
            <a:off x="8458200" y="0"/>
            <a:ext cx="6858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8458200" y="5486400"/>
            <a:ext cx="685800" cy="685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4"/>
          </p:nvPr>
        </p:nvSpPr>
        <p:spPr>
          <a:xfrm>
            <a:off x="8531788" y="5648960"/>
            <a:ext cx="548640" cy="396240"/>
          </a:xfrm>
          <a:prstGeom prst="bracketPair">
            <a:avLst>
              <a:gd name="adj" fmla="val 17949"/>
            </a:avLst>
          </a:prstGeom>
          <a:ln w="19050">
            <a:solidFill>
              <a:srgbClr val="FFFFFF"/>
            </a:solidFill>
          </a:ln>
        </p:spPr>
        <p:txBody>
          <a:bodyPr vert="horz" lIns="0" tIns="0" rIns="0" bIns="0" rtlCol="0" anchor="ctr"/>
          <a:lstStyle>
            <a:lvl1pPr algn="ctr">
              <a:defRPr sz="1800">
                <a:solidFill>
                  <a:srgbClr val="FFFFFF"/>
                </a:solidFill>
              </a:defRPr>
            </a:lvl1pPr>
          </a:lstStyle>
          <a:p>
            <a:fld id="{D31128E9-9C45-4200-B66C-3CF9D3409943}" type="slidenum">
              <a:rPr lang="bg-BG" smtClean="0"/>
              <a:pPr/>
              <a:t>‹#›</a:t>
            </a:fld>
            <a:endParaRPr lang="bg-BG"/>
          </a:p>
        </p:txBody>
      </p:sp>
      <p:sp>
        <p:nvSpPr>
          <p:cNvPr id="5" name="Footer Placeholder 4"/>
          <p:cNvSpPr>
            <a:spLocks noGrp="1"/>
          </p:cNvSpPr>
          <p:nvPr>
            <p:ph type="ftr" sz="quarter" idx="3"/>
          </p:nvPr>
        </p:nvSpPr>
        <p:spPr>
          <a:xfrm rot="16200000">
            <a:off x="7586910" y="4048760"/>
            <a:ext cx="2367281" cy="365760"/>
          </a:xfrm>
          <a:prstGeom prst="rect">
            <a:avLst/>
          </a:prstGeom>
        </p:spPr>
        <p:txBody>
          <a:bodyPr vert="horz" lIns="91440" tIns="45720" rIns="91440" bIns="45720" rtlCol="0" anchor="ctr"/>
          <a:lstStyle>
            <a:lvl1pPr algn="r">
              <a:defRPr sz="1200">
                <a:solidFill>
                  <a:schemeClr val="bg2"/>
                </a:solidFill>
              </a:defRPr>
            </a:lvl1pPr>
          </a:lstStyle>
          <a:p>
            <a:r>
              <a:rPr lang="bg-BG" smtClean="0"/>
              <a:t>Д. Гоцева</a:t>
            </a:r>
            <a:endParaRPr lang="bg-BG"/>
          </a:p>
        </p:txBody>
      </p:sp>
      <p:sp>
        <p:nvSpPr>
          <p:cNvPr id="4" name="Date Placeholder 3"/>
          <p:cNvSpPr>
            <a:spLocks noGrp="1"/>
          </p:cNvSpPr>
          <p:nvPr>
            <p:ph type="dt" sz="half" idx="2"/>
          </p:nvPr>
        </p:nvSpPr>
        <p:spPr>
          <a:xfrm rot="16200000">
            <a:off x="7551351" y="1645920"/>
            <a:ext cx="2438399" cy="365760"/>
          </a:xfrm>
          <a:prstGeom prst="rect">
            <a:avLst/>
          </a:prstGeom>
        </p:spPr>
        <p:txBody>
          <a:bodyPr vert="horz" lIns="91440" tIns="45720" rIns="91440" bIns="45720" rtlCol="0" anchor="ctr"/>
          <a:lstStyle>
            <a:lvl1pPr algn="l">
              <a:defRPr sz="1200">
                <a:solidFill>
                  <a:schemeClr val="bg2"/>
                </a:solidFill>
              </a:defRPr>
            </a:lvl1pPr>
          </a:lstStyle>
          <a:p>
            <a:endParaRPr lang="bg-BG"/>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Lst>
  <p:hf hdr="0" ftr="0" dt="0"/>
  <p:txStyles>
    <p:titleStyle>
      <a:lvl1pPr algn="l" defTabSz="914400" rtl="0" eaLnBrk="1" latinLnBrk="0" hangingPunct="1">
        <a:spcBef>
          <a:spcPct val="0"/>
        </a:spcBef>
        <a:buNone/>
        <a:defRPr sz="4600" kern="1200" cap="none" spc="-100" baseline="0">
          <a:ln>
            <a:noFill/>
          </a:ln>
          <a:solidFill>
            <a:schemeClr val="tx2"/>
          </a:solidFill>
          <a:effectLst/>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200" kern="1200">
          <a:solidFill>
            <a:schemeClr val="tx1"/>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1"/>
          </a:solidFill>
          <a:latin typeface="+mn-lt"/>
          <a:ea typeface="+mn-ea"/>
          <a:cs typeface="+mn-cs"/>
        </a:defRPr>
      </a:lvl2pPr>
      <a:lvl3pPr marL="100584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1"/>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400" kern="1200" baseline="0">
          <a:solidFill>
            <a:schemeClr val="tx1"/>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14.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hyperlink" Target="http://www.xpdian.com/Asimpleapproachtobusinessmodelling.html" TargetMode="Externa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hyperlink" Target="http://www.xpdian.com/Usecasebasedestimation.html" TargetMode="Externa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6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2.xml"/></Relationships>
</file>

<file path=ppt/slides/_rels/slide6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2.xml"/></Relationships>
</file>

<file path=ppt/slides/_rels/slide6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3.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p:txBody>
          <a:bodyPr/>
          <a:lstStyle/>
          <a:p>
            <a:r>
              <a:rPr lang="bg-BG" dirty="0"/>
              <a:t>Use Cases </a:t>
            </a:r>
            <a:r>
              <a:rPr lang="en-US" dirty="0"/>
              <a:t/>
            </a:r>
            <a:br>
              <a:rPr lang="en-US" dirty="0"/>
            </a:br>
            <a:r>
              <a:rPr lang="bg-BG" dirty="0"/>
              <a:t>Use Case </a:t>
            </a:r>
            <a:r>
              <a:rPr lang="en-US" dirty="0" smtClean="0"/>
              <a:t>Diagrams</a:t>
            </a:r>
            <a:endParaRPr lang="en-US" dirty="0"/>
          </a:p>
        </p:txBody>
      </p:sp>
      <p:sp>
        <p:nvSpPr>
          <p:cNvPr id="4099" name="Rectangle 3"/>
          <p:cNvSpPr>
            <a:spLocks noGrp="1" noChangeArrowheads="1"/>
          </p:cNvSpPr>
          <p:nvPr>
            <p:ph type="subTitle" idx="1"/>
          </p:nvPr>
        </p:nvSpPr>
        <p:spPr/>
        <p:txBody>
          <a:bodyPr/>
          <a:lstStyle/>
          <a:p>
            <a:r>
              <a:rPr lang="en-US" dirty="0" smtClean="0"/>
              <a:t>Lecture</a:t>
            </a:r>
            <a:r>
              <a:rPr lang="bg-BG" dirty="0" smtClean="0"/>
              <a:t> </a:t>
            </a:r>
            <a:r>
              <a:rPr lang="en-US" dirty="0"/>
              <a:t>No</a:t>
            </a:r>
            <a:r>
              <a:rPr lang="bg-BG" dirty="0"/>
              <a:t> </a:t>
            </a:r>
            <a:r>
              <a:rPr lang="en-US" dirty="0"/>
              <a:t>9</a:t>
            </a:r>
          </a:p>
        </p:txBody>
      </p:sp>
      <p:sp>
        <p:nvSpPr>
          <p:cNvPr id="6" name="Slide Number Placeholder 5"/>
          <p:cNvSpPr>
            <a:spLocks noGrp="1"/>
          </p:cNvSpPr>
          <p:nvPr>
            <p:ph type="sldNum" sz="quarter" idx="12"/>
          </p:nvPr>
        </p:nvSpPr>
        <p:spPr/>
        <p:txBody>
          <a:bodyPr/>
          <a:lstStyle/>
          <a:p>
            <a:fld id="{05FE5E2A-94D4-41E0-8727-73A958DDEEC8}" type="slidenum">
              <a:rPr lang="bg-BG"/>
              <a:pPr/>
              <a:t>1</a:t>
            </a:fld>
            <a:endParaRPr lang="bg-BG"/>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r>
              <a:rPr lang="en-US" b="1" dirty="0"/>
              <a:t>Use Cases and Scenarios</a:t>
            </a:r>
          </a:p>
        </p:txBody>
      </p:sp>
      <p:sp>
        <p:nvSpPr>
          <p:cNvPr id="21507" name="Rectangle 3"/>
          <p:cNvSpPr>
            <a:spLocks noGrp="1" noChangeArrowheads="1"/>
          </p:cNvSpPr>
          <p:nvPr>
            <p:ph idx="1"/>
          </p:nvPr>
        </p:nvSpPr>
        <p:spPr/>
        <p:txBody>
          <a:bodyPr>
            <a:normAutofit fontScale="70000" lnSpcReduction="20000"/>
          </a:bodyPr>
          <a:lstStyle/>
          <a:p>
            <a:r>
              <a:rPr lang="en-US" sz="2800" dirty="0"/>
              <a:t>Typically, you'll first describe the flow of events for a use case in text. As you refine your understanding of your system's requirements, however, you'll want to also use interaction diagrams to specify these flows graphically. Typically, you'll use one sequence diagram to specify a use case's main flow, and variations of that diagram to specify a use case's exceptional flows.</a:t>
            </a:r>
          </a:p>
          <a:p>
            <a:r>
              <a:rPr lang="en-US" sz="2800" dirty="0"/>
              <a:t>It is desirable to separate main versus alternative flows because a use case describes a set of sequences, not just a single sequence, and it would be impossible to express all the details of an interesting use case in just one sequence. For example, in a human resources system, you might find the use case Hire employee. This general business function might have many possible variations. You might hire a person from another company (the most common scenario); you might transfer a person from one division to another (common in international companies); or you might hire a foreign national (which involves its own special rules). Each of these variants can be expressed in a different sequence.</a:t>
            </a:r>
          </a:p>
        </p:txBody>
      </p:sp>
      <p:sp>
        <p:nvSpPr>
          <p:cNvPr id="6" name="Slide Number Placeholder 5"/>
          <p:cNvSpPr>
            <a:spLocks noGrp="1"/>
          </p:cNvSpPr>
          <p:nvPr>
            <p:ph type="sldNum" sz="quarter" idx="12"/>
          </p:nvPr>
        </p:nvSpPr>
        <p:spPr/>
        <p:txBody>
          <a:bodyPr/>
          <a:lstStyle/>
          <a:p>
            <a:fld id="{7629B908-7ED5-4B2B-B6F8-CC0F6E4D2B67}" type="slidenum">
              <a:rPr lang="bg-BG"/>
              <a:pPr/>
              <a:t>10</a:t>
            </a:fld>
            <a:endParaRPr lang="bg-BG"/>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6" name="Rectangle 4"/>
          <p:cNvSpPr>
            <a:spLocks noGrp="1" noChangeArrowheads="1"/>
          </p:cNvSpPr>
          <p:nvPr>
            <p:ph type="title"/>
          </p:nvPr>
        </p:nvSpPr>
        <p:spPr/>
        <p:txBody>
          <a:bodyPr/>
          <a:lstStyle/>
          <a:p>
            <a:r>
              <a:rPr lang="en-US" sz="4000" b="1" dirty="0"/>
              <a:t>Modeling a </a:t>
            </a:r>
            <a:r>
              <a:rPr lang="en-US" sz="4000" b="1" dirty="0" smtClean="0"/>
              <a:t>Workflow Sample</a:t>
            </a:r>
            <a:endParaRPr lang="en-US" sz="4000" b="1" dirty="0"/>
          </a:p>
        </p:txBody>
      </p:sp>
      <p:sp>
        <p:nvSpPr>
          <p:cNvPr id="95237" name="Rectangle 5"/>
          <p:cNvSpPr>
            <a:spLocks noGrp="1" noChangeArrowheads="1"/>
          </p:cNvSpPr>
          <p:nvPr>
            <p:ph idx="1"/>
          </p:nvPr>
        </p:nvSpPr>
        <p:spPr/>
        <p:txBody>
          <a:bodyPr/>
          <a:lstStyle/>
          <a:p>
            <a:endParaRPr lang="bg-BG"/>
          </a:p>
        </p:txBody>
      </p:sp>
      <p:sp>
        <p:nvSpPr>
          <p:cNvPr id="7" name="Slide Number Placeholder 5"/>
          <p:cNvSpPr>
            <a:spLocks noGrp="1"/>
          </p:cNvSpPr>
          <p:nvPr>
            <p:ph type="sldNum" sz="quarter" idx="12"/>
          </p:nvPr>
        </p:nvSpPr>
        <p:spPr/>
        <p:txBody>
          <a:bodyPr/>
          <a:lstStyle/>
          <a:p>
            <a:fld id="{9B8DB432-63EF-4E1F-BCF6-21E690AAC728}" type="slidenum">
              <a:rPr lang="bg-BG"/>
              <a:pPr/>
              <a:t>100</a:t>
            </a:fld>
            <a:endParaRPr lang="bg-BG"/>
          </a:p>
        </p:txBody>
      </p:sp>
      <p:pic>
        <p:nvPicPr>
          <p:cNvPr id="95238"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8175" y="1700213"/>
            <a:ext cx="5256213" cy="427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title"/>
          </p:nvPr>
        </p:nvSpPr>
        <p:spPr/>
        <p:txBody>
          <a:bodyPr/>
          <a:lstStyle/>
          <a:p>
            <a:r>
              <a:rPr lang="en-US" b="1" dirty="0"/>
              <a:t>Modeling an Operation</a:t>
            </a:r>
            <a:endParaRPr lang="bg-BG" dirty="0"/>
          </a:p>
        </p:txBody>
      </p:sp>
      <p:sp>
        <p:nvSpPr>
          <p:cNvPr id="97283" name="Rectangle 3"/>
          <p:cNvSpPr>
            <a:spLocks noGrp="1" noChangeArrowheads="1"/>
          </p:cNvSpPr>
          <p:nvPr>
            <p:ph idx="1"/>
          </p:nvPr>
        </p:nvSpPr>
        <p:spPr/>
        <p:txBody>
          <a:bodyPr>
            <a:normAutofit lnSpcReduction="10000"/>
          </a:bodyPr>
          <a:lstStyle/>
          <a:p>
            <a:pPr marL="114300" indent="0">
              <a:buNone/>
            </a:pPr>
            <a:r>
              <a:rPr lang="en-US" sz="2000" dirty="0"/>
              <a:t>To model an operation,</a:t>
            </a:r>
          </a:p>
          <a:p>
            <a:r>
              <a:rPr lang="en-US" sz="2000" dirty="0"/>
              <a:t>Collect the abstractions that are involved in this operation. This includes the operation's parameters (including its return type, if any), the attributes of the enclosing class, and certain neighboring classes.</a:t>
            </a:r>
          </a:p>
          <a:p>
            <a:r>
              <a:rPr lang="en-US" sz="2000" dirty="0"/>
              <a:t>Identify the preconditions at the operation's initial state and the </a:t>
            </a:r>
            <a:r>
              <a:rPr lang="en-US" sz="2000" dirty="0" err="1"/>
              <a:t>postconditions</a:t>
            </a:r>
            <a:r>
              <a:rPr lang="en-US" sz="2000" dirty="0"/>
              <a:t> at the operation's final state. Also identify any invariants of the enclosing class that must hold during the execution of the operation.</a:t>
            </a:r>
          </a:p>
          <a:p>
            <a:r>
              <a:rPr lang="en-US" sz="2000" dirty="0"/>
              <a:t>Beginning at the operation's initial state, specify the activities and actions that take place over time and render them in the activity diagram as either activity states or action states.</a:t>
            </a:r>
          </a:p>
          <a:p>
            <a:r>
              <a:rPr lang="en-US" sz="2000" dirty="0"/>
              <a:t>Use branching as necessary to specify conditional paths and iteration.</a:t>
            </a:r>
          </a:p>
          <a:p>
            <a:r>
              <a:rPr lang="en-US" sz="2000" dirty="0"/>
              <a:t>Only if this operation is owned by an active class, use forking and joining as necessary to specify parallel flows of control.</a:t>
            </a:r>
          </a:p>
        </p:txBody>
      </p:sp>
      <p:sp>
        <p:nvSpPr>
          <p:cNvPr id="6" name="Slide Number Placeholder 5"/>
          <p:cNvSpPr>
            <a:spLocks noGrp="1"/>
          </p:cNvSpPr>
          <p:nvPr>
            <p:ph type="sldNum" sz="quarter" idx="12"/>
          </p:nvPr>
        </p:nvSpPr>
        <p:spPr/>
        <p:txBody>
          <a:bodyPr/>
          <a:lstStyle/>
          <a:p>
            <a:fld id="{10320B1F-EAA4-471A-8C89-4F88764C664E}" type="slidenum">
              <a:rPr lang="bg-BG"/>
              <a:pPr/>
              <a:t>101</a:t>
            </a:fld>
            <a:endParaRPr lang="bg-BG"/>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title"/>
          </p:nvPr>
        </p:nvSpPr>
        <p:spPr/>
        <p:txBody>
          <a:bodyPr/>
          <a:lstStyle/>
          <a:p>
            <a:r>
              <a:rPr lang="en-US" b="1" dirty="0"/>
              <a:t>Modeling an Operation</a:t>
            </a:r>
            <a:endParaRPr lang="bg-BG" dirty="0"/>
          </a:p>
        </p:txBody>
      </p:sp>
      <p:sp>
        <p:nvSpPr>
          <p:cNvPr id="98308" name="Rectangle 4"/>
          <p:cNvSpPr>
            <a:spLocks noGrp="1" noChangeArrowheads="1"/>
          </p:cNvSpPr>
          <p:nvPr>
            <p:ph idx="1"/>
          </p:nvPr>
        </p:nvSpPr>
        <p:spPr/>
        <p:txBody>
          <a:bodyPr/>
          <a:lstStyle/>
          <a:p>
            <a:endParaRPr lang="bg-BG"/>
          </a:p>
        </p:txBody>
      </p:sp>
      <p:sp>
        <p:nvSpPr>
          <p:cNvPr id="7" name="Slide Number Placeholder 5"/>
          <p:cNvSpPr>
            <a:spLocks noGrp="1"/>
          </p:cNvSpPr>
          <p:nvPr>
            <p:ph type="sldNum" sz="quarter" idx="12"/>
          </p:nvPr>
        </p:nvSpPr>
        <p:spPr/>
        <p:txBody>
          <a:bodyPr/>
          <a:lstStyle/>
          <a:p>
            <a:fld id="{91736AE1-77AF-4962-B9DB-659C1FF6F139}" type="slidenum">
              <a:rPr lang="bg-BG"/>
              <a:pPr/>
              <a:t>102</a:t>
            </a:fld>
            <a:endParaRPr lang="bg-BG"/>
          </a:p>
        </p:txBody>
      </p:sp>
      <p:pic>
        <p:nvPicPr>
          <p:cNvPr id="98309"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33600" y="1819275"/>
            <a:ext cx="5607050" cy="3702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ChangeArrowheads="1"/>
          </p:cNvSpPr>
          <p:nvPr>
            <p:ph type="title"/>
          </p:nvPr>
        </p:nvSpPr>
        <p:spPr/>
        <p:txBody>
          <a:bodyPr/>
          <a:lstStyle/>
          <a:p>
            <a:r>
              <a:rPr lang="bg-BG" sz="4000" b="1"/>
              <a:t>Forward and Reverse Engineering</a:t>
            </a:r>
          </a:p>
        </p:txBody>
      </p:sp>
      <p:sp>
        <p:nvSpPr>
          <p:cNvPr id="100355" name="Rectangle 3"/>
          <p:cNvSpPr>
            <a:spLocks noGrp="1" noChangeArrowheads="1"/>
          </p:cNvSpPr>
          <p:nvPr>
            <p:ph idx="1"/>
          </p:nvPr>
        </p:nvSpPr>
        <p:spPr/>
        <p:txBody>
          <a:bodyPr/>
          <a:lstStyle/>
          <a:p>
            <a:r>
              <a:rPr lang="en-US" i="1" dirty="0"/>
              <a:t>Forward engineering</a:t>
            </a:r>
            <a:r>
              <a:rPr lang="en-US" dirty="0"/>
              <a:t> (the creation of code from a model) is possible for activity diagrams, especially if the context of the diagram is an operation. </a:t>
            </a:r>
            <a:endParaRPr lang="en-US" dirty="0" smtClean="0"/>
          </a:p>
          <a:p>
            <a:r>
              <a:rPr lang="en-US" i="1" dirty="0"/>
              <a:t>Reverse engineering</a:t>
            </a:r>
            <a:r>
              <a:rPr lang="en-US" dirty="0"/>
              <a:t> (the creation of a model from code) is also possible for activity diagrams, especially if the context of the code is the body of an operation.</a:t>
            </a:r>
            <a:endParaRPr lang="bg-BG" dirty="0"/>
          </a:p>
        </p:txBody>
      </p:sp>
      <p:sp>
        <p:nvSpPr>
          <p:cNvPr id="6" name="Slide Number Placeholder 5"/>
          <p:cNvSpPr>
            <a:spLocks noGrp="1"/>
          </p:cNvSpPr>
          <p:nvPr>
            <p:ph type="sldNum" sz="quarter" idx="12"/>
          </p:nvPr>
        </p:nvSpPr>
        <p:spPr/>
        <p:txBody>
          <a:bodyPr/>
          <a:lstStyle/>
          <a:p>
            <a:fld id="{68E87756-F02A-4243-9D6C-AB14841497DA}" type="slidenum">
              <a:rPr lang="bg-BG"/>
              <a:pPr/>
              <a:t>103</a:t>
            </a:fld>
            <a:endParaRPr lang="bg-BG"/>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89" name="Rectangle 13"/>
          <p:cNvSpPr>
            <a:spLocks noGrp="1" noChangeArrowheads="1"/>
          </p:cNvSpPr>
          <p:nvPr>
            <p:ph type="title"/>
          </p:nvPr>
        </p:nvSpPr>
        <p:spPr/>
        <p:txBody>
          <a:bodyPr/>
          <a:lstStyle/>
          <a:p>
            <a:r>
              <a:rPr lang="bg-BG" sz="4000" b="1" dirty="0"/>
              <a:t>Forward Engineering </a:t>
            </a:r>
            <a:r>
              <a:rPr lang="en-US" sz="4000" b="1" dirty="0" smtClean="0"/>
              <a:t>Sample</a:t>
            </a:r>
            <a:endParaRPr lang="bg-BG" sz="4000" b="1" dirty="0"/>
          </a:p>
        </p:txBody>
      </p:sp>
      <p:sp>
        <p:nvSpPr>
          <p:cNvPr id="101385" name="Rectangle 9"/>
          <p:cNvSpPr>
            <a:spLocks noGrp="1" noChangeArrowheads="1"/>
          </p:cNvSpPr>
          <p:nvPr>
            <p:ph idx="1"/>
          </p:nvPr>
        </p:nvSpPr>
        <p:spPr/>
        <p:txBody>
          <a:bodyPr/>
          <a:lstStyle/>
          <a:p>
            <a:pPr>
              <a:buFontTx/>
              <a:buNone/>
            </a:pPr>
            <a:r>
              <a:rPr lang="bg-BG" sz="2800"/>
              <a:t>Point Line::intersection (l : Line) { </a:t>
            </a:r>
          </a:p>
          <a:p>
            <a:pPr>
              <a:buFontTx/>
              <a:buNone/>
            </a:pPr>
            <a:r>
              <a:rPr lang="bg-BG" sz="2800"/>
              <a:t>	if (slope == l.slope) 	return Point(0,0); </a:t>
            </a:r>
          </a:p>
          <a:p>
            <a:pPr>
              <a:buFontTx/>
              <a:buNone/>
            </a:pPr>
            <a:r>
              <a:rPr lang="bg-BG" sz="2800"/>
              <a:t>	int x = (l.delta - delta) / (slope - l.slope); </a:t>
            </a:r>
          </a:p>
          <a:p>
            <a:pPr>
              <a:buFontTx/>
              <a:buNone/>
            </a:pPr>
            <a:r>
              <a:rPr lang="bg-BG" sz="2800"/>
              <a:t>	int y = (slope * x) + delta; </a:t>
            </a:r>
          </a:p>
          <a:p>
            <a:pPr>
              <a:buFontTx/>
              <a:buNone/>
            </a:pPr>
            <a:r>
              <a:rPr lang="bg-BG" sz="2800"/>
              <a:t>	return Point(x, y); </a:t>
            </a:r>
          </a:p>
          <a:p>
            <a:pPr>
              <a:buFontTx/>
              <a:buNone/>
            </a:pPr>
            <a:r>
              <a:rPr lang="bg-BG" sz="2800"/>
              <a:t>} </a:t>
            </a:r>
          </a:p>
        </p:txBody>
      </p:sp>
      <p:sp>
        <p:nvSpPr>
          <p:cNvPr id="7" name="Slide Number Placeholder 5"/>
          <p:cNvSpPr>
            <a:spLocks noGrp="1"/>
          </p:cNvSpPr>
          <p:nvPr>
            <p:ph type="sldNum" sz="quarter" idx="12"/>
          </p:nvPr>
        </p:nvSpPr>
        <p:spPr/>
        <p:txBody>
          <a:bodyPr/>
          <a:lstStyle/>
          <a:p>
            <a:fld id="{41BD183E-7DAF-4600-A101-155527005262}" type="slidenum">
              <a:rPr lang="bg-BG"/>
              <a:pPr/>
              <a:t>104</a:t>
            </a:fld>
            <a:endParaRPr lang="bg-BG"/>
          </a:p>
        </p:txBody>
      </p:sp>
      <p:pic>
        <p:nvPicPr>
          <p:cNvPr id="101388" name="Picture 1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59338" y="3284538"/>
            <a:ext cx="4284662" cy="2827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title"/>
          </p:nvPr>
        </p:nvSpPr>
        <p:spPr/>
        <p:txBody>
          <a:bodyPr/>
          <a:lstStyle/>
          <a:p>
            <a:r>
              <a:rPr lang="en-US" dirty="0" smtClean="0"/>
              <a:t>Event</a:t>
            </a:r>
            <a:endParaRPr lang="bg-BG" dirty="0"/>
          </a:p>
        </p:txBody>
      </p:sp>
      <p:sp>
        <p:nvSpPr>
          <p:cNvPr id="106500" name="Rectangle 4"/>
          <p:cNvSpPr>
            <a:spLocks noGrp="1" noChangeArrowheads="1"/>
          </p:cNvSpPr>
          <p:nvPr>
            <p:ph idx="1"/>
          </p:nvPr>
        </p:nvSpPr>
        <p:spPr/>
        <p:txBody>
          <a:bodyPr/>
          <a:lstStyle/>
          <a:p>
            <a:r>
              <a:rPr lang="en-US" dirty="0"/>
              <a:t>In the UML, each thing that happens is modeled as an event. An event is the specification of a significant occurrence that has a location in time and space. A signal, the passing of time, and a change of state are asynchronous events, representing events that can happen at arbitrary times. Calls are generally synchronous events, representing the invocation of an operation.</a:t>
            </a:r>
          </a:p>
          <a:p>
            <a:endParaRPr lang="bg-BG" dirty="0"/>
          </a:p>
        </p:txBody>
      </p:sp>
      <p:sp>
        <p:nvSpPr>
          <p:cNvPr id="7" name="Slide Number Placeholder 5"/>
          <p:cNvSpPr>
            <a:spLocks noGrp="1"/>
          </p:cNvSpPr>
          <p:nvPr>
            <p:ph type="sldNum" sz="quarter" idx="12"/>
          </p:nvPr>
        </p:nvSpPr>
        <p:spPr/>
        <p:txBody>
          <a:bodyPr/>
          <a:lstStyle/>
          <a:p>
            <a:fld id="{DD3B1B6A-A186-4C7B-8A25-CB26851526A9}" type="slidenum">
              <a:rPr lang="bg-BG"/>
              <a:pPr/>
              <a:t>105</a:t>
            </a:fld>
            <a:endParaRPr lang="bg-BG"/>
          </a:p>
        </p:txBody>
      </p:sp>
      <p:pic>
        <p:nvPicPr>
          <p:cNvPr id="106501"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5615" y="4077072"/>
            <a:ext cx="6443861" cy="2532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ChangeArrowheads="1"/>
          </p:cNvSpPr>
          <p:nvPr>
            <p:ph type="title"/>
          </p:nvPr>
        </p:nvSpPr>
        <p:spPr/>
        <p:txBody>
          <a:bodyPr/>
          <a:lstStyle/>
          <a:p>
            <a:r>
              <a:rPr lang="en-US" b="1" dirty="0"/>
              <a:t>Terms and Concepts</a:t>
            </a:r>
          </a:p>
        </p:txBody>
      </p:sp>
      <p:sp>
        <p:nvSpPr>
          <p:cNvPr id="107523" name="Rectangle 3"/>
          <p:cNvSpPr>
            <a:spLocks noGrp="1" noChangeArrowheads="1"/>
          </p:cNvSpPr>
          <p:nvPr>
            <p:ph idx="1"/>
          </p:nvPr>
        </p:nvSpPr>
        <p:spPr/>
        <p:txBody>
          <a:bodyPr/>
          <a:lstStyle/>
          <a:p>
            <a:r>
              <a:rPr lang="en-US" dirty="0"/>
              <a:t>An </a:t>
            </a:r>
            <a:r>
              <a:rPr lang="en-US" i="1" dirty="0"/>
              <a:t>event</a:t>
            </a:r>
            <a:r>
              <a:rPr lang="en-US" dirty="0"/>
              <a:t> is the specification of a significant occurrence that has a location in time and space. In the context of state machines, an event is an occurrence of a stimulus that can trigger a state transition. </a:t>
            </a:r>
            <a:endParaRPr lang="en-US" dirty="0" smtClean="0"/>
          </a:p>
          <a:p>
            <a:r>
              <a:rPr lang="en-US" dirty="0" smtClean="0"/>
              <a:t>A </a:t>
            </a:r>
            <a:r>
              <a:rPr lang="en-US" i="1" dirty="0"/>
              <a:t>signal</a:t>
            </a:r>
            <a:r>
              <a:rPr lang="en-US" dirty="0"/>
              <a:t> is a kind of event that represents the specification of an asynchronous stimulus communicated between instances.</a:t>
            </a:r>
          </a:p>
        </p:txBody>
      </p:sp>
      <p:sp>
        <p:nvSpPr>
          <p:cNvPr id="6" name="Slide Number Placeholder 5"/>
          <p:cNvSpPr>
            <a:spLocks noGrp="1"/>
          </p:cNvSpPr>
          <p:nvPr>
            <p:ph type="sldNum" sz="quarter" idx="12"/>
          </p:nvPr>
        </p:nvSpPr>
        <p:spPr/>
        <p:txBody>
          <a:bodyPr/>
          <a:lstStyle/>
          <a:p>
            <a:fld id="{7081A4B2-67E7-49B6-8DEF-612B2E5DD95D}" type="slidenum">
              <a:rPr lang="bg-BG"/>
              <a:pPr/>
              <a:t>106</a:t>
            </a:fld>
            <a:endParaRPr lang="bg-BG"/>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ChangeArrowheads="1"/>
          </p:cNvSpPr>
          <p:nvPr>
            <p:ph type="title"/>
          </p:nvPr>
        </p:nvSpPr>
        <p:spPr/>
        <p:txBody>
          <a:bodyPr/>
          <a:lstStyle/>
          <a:p>
            <a:r>
              <a:rPr lang="en-US" b="1" dirty="0"/>
              <a:t>Kinds of Events</a:t>
            </a:r>
          </a:p>
        </p:txBody>
      </p:sp>
      <p:sp>
        <p:nvSpPr>
          <p:cNvPr id="109571" name="Rectangle 3"/>
          <p:cNvSpPr>
            <a:spLocks noGrp="1" noChangeArrowheads="1"/>
          </p:cNvSpPr>
          <p:nvPr>
            <p:ph idx="1"/>
          </p:nvPr>
        </p:nvSpPr>
        <p:spPr/>
        <p:txBody>
          <a:bodyPr>
            <a:normAutofit lnSpcReduction="10000"/>
          </a:bodyPr>
          <a:lstStyle/>
          <a:p>
            <a:r>
              <a:rPr lang="en-US" sz="2800" dirty="0"/>
              <a:t>Events may be external or internal. </a:t>
            </a:r>
            <a:endParaRPr lang="en-US" sz="2800" dirty="0" smtClean="0"/>
          </a:p>
          <a:p>
            <a:r>
              <a:rPr lang="en-US" sz="2800" dirty="0" smtClean="0"/>
              <a:t>External </a:t>
            </a:r>
            <a:r>
              <a:rPr lang="en-US" sz="2800" dirty="0"/>
              <a:t>events are those that pass between the system and its actors. For example, the pushing of a button and an interrupt from a collision sensor are both examples of external events. </a:t>
            </a:r>
            <a:endParaRPr lang="en-US" sz="2800" dirty="0" smtClean="0"/>
          </a:p>
          <a:p>
            <a:r>
              <a:rPr lang="en-US" sz="2800" dirty="0" smtClean="0"/>
              <a:t>Internal </a:t>
            </a:r>
            <a:r>
              <a:rPr lang="en-US" sz="2800" dirty="0"/>
              <a:t>events are those that pass among the objects that live inside the system. An overflow exception is an example of an internal event</a:t>
            </a:r>
            <a:r>
              <a:rPr lang="en-US" sz="2800" dirty="0" smtClean="0"/>
              <a:t>.</a:t>
            </a:r>
          </a:p>
          <a:p>
            <a:r>
              <a:rPr lang="en-US" sz="2800" dirty="0">
                <a:solidFill>
                  <a:srgbClr val="FF0000"/>
                </a:solidFill>
              </a:rPr>
              <a:t>In the UML, you can model four kinds of events: signals, calls, the passing of time, and a change in state.</a:t>
            </a:r>
          </a:p>
          <a:p>
            <a:endParaRPr lang="en-US" sz="2800" dirty="0"/>
          </a:p>
        </p:txBody>
      </p:sp>
      <p:sp>
        <p:nvSpPr>
          <p:cNvPr id="6" name="Slide Number Placeholder 5"/>
          <p:cNvSpPr>
            <a:spLocks noGrp="1"/>
          </p:cNvSpPr>
          <p:nvPr>
            <p:ph type="sldNum" sz="quarter" idx="12"/>
          </p:nvPr>
        </p:nvSpPr>
        <p:spPr/>
        <p:txBody>
          <a:bodyPr/>
          <a:lstStyle/>
          <a:p>
            <a:fld id="{B7364E5F-F616-4AB1-96C1-80359723D90D}" type="slidenum">
              <a:rPr lang="bg-BG"/>
              <a:pPr/>
              <a:t>107</a:t>
            </a:fld>
            <a:endParaRPr lang="bg-BG"/>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p:txBody>
          <a:bodyPr/>
          <a:lstStyle/>
          <a:p>
            <a:r>
              <a:rPr lang="en-US" b="1" dirty="0"/>
              <a:t>Signals</a:t>
            </a:r>
          </a:p>
        </p:txBody>
      </p:sp>
      <p:sp>
        <p:nvSpPr>
          <p:cNvPr id="110595" name="Rectangle 3"/>
          <p:cNvSpPr>
            <a:spLocks noGrp="1" noChangeArrowheads="1"/>
          </p:cNvSpPr>
          <p:nvPr>
            <p:ph idx="1"/>
          </p:nvPr>
        </p:nvSpPr>
        <p:spPr>
          <a:xfrm>
            <a:off x="457200" y="1600200"/>
            <a:ext cx="7620000" cy="5141168"/>
          </a:xfrm>
        </p:spPr>
        <p:txBody>
          <a:bodyPr>
            <a:normAutofit fontScale="85000" lnSpcReduction="20000"/>
          </a:bodyPr>
          <a:lstStyle/>
          <a:p>
            <a:r>
              <a:rPr lang="en-US" sz="2800" dirty="0"/>
              <a:t>A signal represents a named object that is dispatched (thrown) asynchronously by one object and then received (caught) by another. Exceptions are supported by most contemporary programming languages and are the most common kind of internal signal that you will need to model</a:t>
            </a:r>
            <a:r>
              <a:rPr lang="en-US" sz="2800" dirty="0" smtClean="0"/>
              <a:t>.</a:t>
            </a:r>
          </a:p>
          <a:p>
            <a:r>
              <a:rPr lang="en-US" sz="2800" dirty="0"/>
              <a:t>Signals have a lot in common with plain classes. For example, signals may have instances, although you don't generally need to model them explicitly. Signals may also be involved in generalization relationships, permitting you to model hierarchies of events, some of which are general (for example, the signal </a:t>
            </a:r>
            <a:r>
              <a:rPr lang="en-US" sz="2800" dirty="0" err="1"/>
              <a:t>NetworkFailure</a:t>
            </a:r>
            <a:r>
              <a:rPr lang="en-US" sz="2800" dirty="0"/>
              <a:t>) and some of which are specific (for example, a specialization of </a:t>
            </a:r>
            <a:r>
              <a:rPr lang="en-US" sz="2800" dirty="0" err="1"/>
              <a:t>NetworkFailure</a:t>
            </a:r>
            <a:r>
              <a:rPr lang="en-US" sz="2800" dirty="0"/>
              <a:t> called </a:t>
            </a:r>
            <a:r>
              <a:rPr lang="en-US" sz="2800" dirty="0" err="1"/>
              <a:t>WarehouseServerFailure</a:t>
            </a:r>
            <a:r>
              <a:rPr lang="en-US" sz="2800" dirty="0"/>
              <a:t>). Also as for classes, signals may have attributes and operations</a:t>
            </a:r>
            <a:r>
              <a:rPr lang="en-US" sz="2800" dirty="0" smtClean="0"/>
              <a:t>.</a:t>
            </a:r>
            <a:endParaRPr lang="en-US" sz="2800" dirty="0"/>
          </a:p>
        </p:txBody>
      </p:sp>
      <p:sp>
        <p:nvSpPr>
          <p:cNvPr id="6" name="Slide Number Placeholder 5"/>
          <p:cNvSpPr>
            <a:spLocks noGrp="1"/>
          </p:cNvSpPr>
          <p:nvPr>
            <p:ph type="sldNum" sz="quarter" idx="12"/>
          </p:nvPr>
        </p:nvSpPr>
        <p:spPr/>
        <p:txBody>
          <a:bodyPr/>
          <a:lstStyle/>
          <a:p>
            <a:fld id="{B00A1B32-1E70-406D-8DE9-7469440805D5}" type="slidenum">
              <a:rPr lang="bg-BG"/>
              <a:pPr/>
              <a:t>108</a:t>
            </a:fld>
            <a:endParaRPr lang="bg-BG"/>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p:txBody>
          <a:bodyPr/>
          <a:lstStyle/>
          <a:p>
            <a:r>
              <a:rPr lang="en-US" b="1" dirty="0"/>
              <a:t>Signals</a:t>
            </a:r>
          </a:p>
        </p:txBody>
      </p:sp>
      <p:sp>
        <p:nvSpPr>
          <p:cNvPr id="111619" name="Rectangle 3"/>
          <p:cNvSpPr>
            <a:spLocks noGrp="1" noChangeArrowheads="1"/>
          </p:cNvSpPr>
          <p:nvPr>
            <p:ph idx="1"/>
          </p:nvPr>
        </p:nvSpPr>
        <p:spPr/>
        <p:txBody>
          <a:bodyPr>
            <a:normAutofit fontScale="92500"/>
          </a:bodyPr>
          <a:lstStyle/>
          <a:p>
            <a:r>
              <a:rPr lang="en-US" sz="2800" dirty="0"/>
              <a:t>A signal may be sent as the action of a state transition in a state machine or the sending of a message in an interaction. </a:t>
            </a:r>
            <a:endParaRPr lang="en-US" sz="2800" dirty="0" smtClean="0"/>
          </a:p>
          <a:p>
            <a:r>
              <a:rPr lang="en-US" sz="2800" dirty="0" smtClean="0"/>
              <a:t>The </a:t>
            </a:r>
            <a:r>
              <a:rPr lang="en-US" sz="2800" dirty="0"/>
              <a:t>execution of an operation can also send signals. In fact, when you model a class or an interface, an important part of specifying the behavior of that element is specifying the signals that its operations can send. </a:t>
            </a:r>
            <a:endParaRPr lang="en-US" sz="2800" dirty="0" smtClean="0"/>
          </a:p>
          <a:p>
            <a:r>
              <a:rPr lang="en-US" sz="2800" dirty="0" smtClean="0"/>
              <a:t>In </a:t>
            </a:r>
            <a:r>
              <a:rPr lang="en-US" sz="2800" dirty="0"/>
              <a:t>the UML, you model the relationship between an operation and the events that it can send by using a dependency relationship, stereotyped as send.</a:t>
            </a:r>
          </a:p>
        </p:txBody>
      </p:sp>
      <p:sp>
        <p:nvSpPr>
          <p:cNvPr id="6" name="Slide Number Placeholder 5"/>
          <p:cNvSpPr>
            <a:spLocks noGrp="1"/>
          </p:cNvSpPr>
          <p:nvPr>
            <p:ph type="sldNum" sz="quarter" idx="12"/>
          </p:nvPr>
        </p:nvSpPr>
        <p:spPr/>
        <p:txBody>
          <a:bodyPr/>
          <a:lstStyle/>
          <a:p>
            <a:fld id="{89D7BC65-399F-413D-A232-D333718F803D}" type="slidenum">
              <a:rPr lang="bg-BG"/>
              <a:pPr/>
              <a:t>109</a:t>
            </a:fld>
            <a:endParaRPr lang="bg-BG"/>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r>
              <a:rPr lang="en-US" b="1" dirty="0"/>
              <a:t>Use Cases and Collaborations</a:t>
            </a:r>
            <a:endParaRPr lang="bg-BG" dirty="0"/>
          </a:p>
        </p:txBody>
      </p:sp>
      <p:sp>
        <p:nvSpPr>
          <p:cNvPr id="22531" name="Rectangle 3"/>
          <p:cNvSpPr>
            <a:spLocks noGrp="1" noChangeArrowheads="1"/>
          </p:cNvSpPr>
          <p:nvPr>
            <p:ph idx="1"/>
          </p:nvPr>
        </p:nvSpPr>
        <p:spPr>
          <a:xfrm>
            <a:off x="179512" y="1628800"/>
            <a:ext cx="8229600" cy="4679950"/>
          </a:xfrm>
        </p:spPr>
        <p:txBody>
          <a:bodyPr>
            <a:normAutofit fontScale="92500" lnSpcReduction="20000"/>
          </a:bodyPr>
          <a:lstStyle/>
          <a:p>
            <a:r>
              <a:rPr lang="en-US" sz="2800" dirty="0"/>
              <a:t>A use case captures the intended behavior of the system (or subsystem, class, or interface) you are developing, without having to specify how that behavior is implemented. That's an important separation because the analysis of a system (which specifies behavior) should, as much as possible, not be influenced by implementation issues (which specify how that behavior is to be carried out). Ultimately, however, you have to implement your use cases, and you do so by creating a society of classes and other elements that work together to implement the behavior of this use case. This society of elements, including both its static and dynamic structure, is modeled in the UML as a collaboration.</a:t>
            </a:r>
          </a:p>
        </p:txBody>
      </p:sp>
      <p:sp>
        <p:nvSpPr>
          <p:cNvPr id="6" name="Slide Number Placeholder 5"/>
          <p:cNvSpPr>
            <a:spLocks noGrp="1"/>
          </p:cNvSpPr>
          <p:nvPr>
            <p:ph type="sldNum" sz="quarter" idx="12"/>
          </p:nvPr>
        </p:nvSpPr>
        <p:spPr/>
        <p:txBody>
          <a:bodyPr/>
          <a:lstStyle/>
          <a:p>
            <a:fld id="{C7EE172E-8898-4D88-A502-EE63E442962D}" type="slidenum">
              <a:rPr lang="bg-BG"/>
              <a:pPr/>
              <a:t>11</a:t>
            </a:fld>
            <a:endParaRPr lang="bg-BG"/>
          </a:p>
        </p:txBody>
      </p:sp>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4" name="Rectangle 4"/>
          <p:cNvSpPr>
            <a:spLocks noGrp="1" noChangeArrowheads="1"/>
          </p:cNvSpPr>
          <p:nvPr>
            <p:ph type="title"/>
          </p:nvPr>
        </p:nvSpPr>
        <p:spPr/>
        <p:txBody>
          <a:bodyPr/>
          <a:lstStyle/>
          <a:p>
            <a:r>
              <a:rPr lang="en-US" b="1" dirty="0" smtClean="0"/>
              <a:t>Signal Sample</a:t>
            </a:r>
            <a:endParaRPr lang="en-US" b="1" dirty="0"/>
          </a:p>
        </p:txBody>
      </p:sp>
      <p:sp>
        <p:nvSpPr>
          <p:cNvPr id="112645" name="Rectangle 5"/>
          <p:cNvSpPr>
            <a:spLocks noGrp="1" noChangeArrowheads="1"/>
          </p:cNvSpPr>
          <p:nvPr>
            <p:ph idx="1"/>
          </p:nvPr>
        </p:nvSpPr>
        <p:spPr/>
        <p:txBody>
          <a:bodyPr/>
          <a:lstStyle/>
          <a:p>
            <a:endParaRPr lang="bg-BG"/>
          </a:p>
        </p:txBody>
      </p:sp>
      <p:sp>
        <p:nvSpPr>
          <p:cNvPr id="7" name="Slide Number Placeholder 5"/>
          <p:cNvSpPr>
            <a:spLocks noGrp="1"/>
          </p:cNvSpPr>
          <p:nvPr>
            <p:ph type="sldNum" sz="quarter" idx="12"/>
          </p:nvPr>
        </p:nvSpPr>
        <p:spPr/>
        <p:txBody>
          <a:bodyPr/>
          <a:lstStyle/>
          <a:p>
            <a:fld id="{EDA25E15-E4C6-443A-B2F3-6B64C723093E}" type="slidenum">
              <a:rPr lang="bg-BG"/>
              <a:pPr/>
              <a:t>110</a:t>
            </a:fld>
            <a:endParaRPr lang="bg-BG"/>
          </a:p>
        </p:txBody>
      </p:sp>
      <p:pic>
        <p:nvPicPr>
          <p:cNvPr id="112646"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2988" y="2133600"/>
            <a:ext cx="6719887" cy="2076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ChangeArrowheads="1"/>
          </p:cNvSpPr>
          <p:nvPr>
            <p:ph type="title"/>
          </p:nvPr>
        </p:nvSpPr>
        <p:spPr/>
        <p:txBody>
          <a:bodyPr/>
          <a:lstStyle/>
          <a:p>
            <a:r>
              <a:rPr lang="bg-BG" b="1"/>
              <a:t>Call Events</a:t>
            </a:r>
          </a:p>
        </p:txBody>
      </p:sp>
      <p:sp>
        <p:nvSpPr>
          <p:cNvPr id="114691" name="Rectangle 3"/>
          <p:cNvSpPr>
            <a:spLocks noGrp="1" noChangeArrowheads="1"/>
          </p:cNvSpPr>
          <p:nvPr>
            <p:ph idx="1"/>
          </p:nvPr>
        </p:nvSpPr>
        <p:spPr/>
        <p:txBody>
          <a:bodyPr>
            <a:normAutofit lnSpcReduction="10000"/>
          </a:bodyPr>
          <a:lstStyle/>
          <a:p>
            <a:r>
              <a:rPr lang="en-US" sz="2800" dirty="0"/>
              <a:t>Just as a signal event represents the occurrence of a signal, a call event represents the dispatch of an operation. In both cases, the event may trigger a state transition in a state machine.</a:t>
            </a:r>
          </a:p>
          <a:p>
            <a:r>
              <a:rPr lang="en-US" sz="2800" dirty="0">
                <a:solidFill>
                  <a:srgbClr val="FF0000"/>
                </a:solidFill>
              </a:rPr>
              <a:t>Whereas a signal is an asynchronous event, a call event is, in general, synchronous. This means that when an object invokes an operation on another object that has a state machine, control passes from the sender to the receiver, the transition is triggered by the event, the operation is completed, the receiver transitions to a new state, and control returns to the sender</a:t>
            </a:r>
            <a:r>
              <a:rPr lang="en-US" sz="2800" dirty="0"/>
              <a:t>.</a:t>
            </a:r>
          </a:p>
        </p:txBody>
      </p:sp>
      <p:sp>
        <p:nvSpPr>
          <p:cNvPr id="6" name="Slide Number Placeholder 5"/>
          <p:cNvSpPr>
            <a:spLocks noGrp="1"/>
          </p:cNvSpPr>
          <p:nvPr>
            <p:ph type="sldNum" sz="quarter" idx="12"/>
          </p:nvPr>
        </p:nvSpPr>
        <p:spPr/>
        <p:txBody>
          <a:bodyPr/>
          <a:lstStyle/>
          <a:p>
            <a:fld id="{11821249-2866-4E1C-BE86-C1A69C9DFC1E}" type="slidenum">
              <a:rPr lang="bg-BG"/>
              <a:pPr/>
              <a:t>111</a:t>
            </a:fld>
            <a:endParaRPr lang="bg-BG"/>
          </a:p>
        </p:txBody>
      </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9" name="Rectangle 7"/>
          <p:cNvSpPr>
            <a:spLocks noGrp="1" noChangeArrowheads="1"/>
          </p:cNvSpPr>
          <p:nvPr>
            <p:ph type="title"/>
          </p:nvPr>
        </p:nvSpPr>
        <p:spPr/>
        <p:txBody>
          <a:bodyPr/>
          <a:lstStyle/>
          <a:p>
            <a:r>
              <a:rPr lang="bg-BG" b="1" dirty="0"/>
              <a:t>Call Events </a:t>
            </a:r>
            <a:r>
              <a:rPr lang="en-US" b="1" dirty="0" smtClean="0"/>
              <a:t>Sample</a:t>
            </a:r>
            <a:endParaRPr lang="bg-BG" b="1" dirty="0"/>
          </a:p>
        </p:txBody>
      </p:sp>
      <p:sp>
        <p:nvSpPr>
          <p:cNvPr id="115720" name="Rectangle 8"/>
          <p:cNvSpPr>
            <a:spLocks noGrp="1" noChangeArrowheads="1"/>
          </p:cNvSpPr>
          <p:nvPr>
            <p:ph sz="half" idx="1"/>
          </p:nvPr>
        </p:nvSpPr>
        <p:spPr/>
        <p:txBody>
          <a:bodyPr/>
          <a:lstStyle/>
          <a:p>
            <a:endParaRPr lang="bg-BG" sz="2800"/>
          </a:p>
        </p:txBody>
      </p:sp>
      <p:sp>
        <p:nvSpPr>
          <p:cNvPr id="115721" name="Rectangle 9"/>
          <p:cNvSpPr>
            <a:spLocks noGrp="1" noChangeArrowheads="1"/>
          </p:cNvSpPr>
          <p:nvPr>
            <p:ph type="body" sz="half" idx="2"/>
          </p:nvPr>
        </p:nvSpPr>
        <p:spPr>
          <a:xfrm>
            <a:off x="133350" y="3933056"/>
            <a:ext cx="8229600" cy="2187575"/>
          </a:xfrm>
        </p:spPr>
        <p:txBody>
          <a:bodyPr>
            <a:normAutofit fontScale="85000" lnSpcReduction="20000"/>
          </a:bodyPr>
          <a:lstStyle/>
          <a:p>
            <a:r>
              <a:rPr lang="en-US" sz="2800" dirty="0"/>
              <a:t>Although there are no visual cues to distinguish a signal event from a call event, the difference is clear in the backplane of your model. The receiver of an event will know the difference, of course (by declaring the operation in its operation list). Typically, a signal will be handled by its state machine, and a call event will be handled by a method. You can use your tools to navigate from the event to the signal or the operation.</a:t>
            </a:r>
          </a:p>
        </p:txBody>
      </p:sp>
      <p:sp>
        <p:nvSpPr>
          <p:cNvPr id="8" name="Slide Number Placeholder 6"/>
          <p:cNvSpPr>
            <a:spLocks noGrp="1"/>
          </p:cNvSpPr>
          <p:nvPr>
            <p:ph type="sldNum" sz="quarter" idx="12"/>
          </p:nvPr>
        </p:nvSpPr>
        <p:spPr/>
        <p:txBody>
          <a:bodyPr/>
          <a:lstStyle/>
          <a:p>
            <a:fld id="{86527990-310C-46DE-AAC6-ED4990D81C43}" type="slidenum">
              <a:rPr lang="bg-BG"/>
              <a:pPr/>
              <a:t>112</a:t>
            </a:fld>
            <a:endParaRPr lang="bg-BG"/>
          </a:p>
        </p:txBody>
      </p:sp>
      <p:pic>
        <p:nvPicPr>
          <p:cNvPr id="115718"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650" y="1773238"/>
            <a:ext cx="6985000" cy="1882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ChangeArrowheads="1"/>
          </p:cNvSpPr>
          <p:nvPr>
            <p:ph type="title"/>
          </p:nvPr>
        </p:nvSpPr>
        <p:spPr/>
        <p:txBody>
          <a:bodyPr/>
          <a:lstStyle/>
          <a:p>
            <a:r>
              <a:rPr lang="bg-BG"/>
              <a:t>Time and Change Events </a:t>
            </a:r>
          </a:p>
        </p:txBody>
      </p:sp>
      <p:sp>
        <p:nvSpPr>
          <p:cNvPr id="118787" name="Rectangle 3"/>
          <p:cNvSpPr>
            <a:spLocks noGrp="1" noChangeArrowheads="1"/>
          </p:cNvSpPr>
          <p:nvPr>
            <p:ph idx="1"/>
          </p:nvPr>
        </p:nvSpPr>
        <p:spPr/>
        <p:txBody>
          <a:bodyPr>
            <a:normAutofit/>
          </a:bodyPr>
          <a:lstStyle/>
          <a:p>
            <a:r>
              <a:rPr lang="en-US" dirty="0"/>
              <a:t>A time event is an event that represents the passage of time. </a:t>
            </a:r>
            <a:endParaRPr lang="en-US" dirty="0" smtClean="0"/>
          </a:p>
          <a:p>
            <a:r>
              <a:rPr lang="en-US" dirty="0" smtClean="0"/>
              <a:t>In the </a:t>
            </a:r>
            <a:r>
              <a:rPr lang="en-US" dirty="0"/>
              <a:t>UML you model a time event by using the keyword after followed by some expression that evaluates to a period of time. </a:t>
            </a:r>
            <a:endParaRPr lang="en-US" dirty="0" smtClean="0"/>
          </a:p>
          <a:p>
            <a:r>
              <a:rPr lang="en-US" dirty="0" smtClean="0"/>
              <a:t>Such </a:t>
            </a:r>
            <a:r>
              <a:rPr lang="en-US" dirty="0"/>
              <a:t>expressions can be simple (for example, after 2 seconds) or complex (for example, after 1 </a:t>
            </a:r>
            <a:r>
              <a:rPr lang="en-US" dirty="0" err="1"/>
              <a:t>ms</a:t>
            </a:r>
            <a:r>
              <a:rPr lang="en-US" dirty="0"/>
              <a:t> since exiting Idle). Unless you specify it explicitly, the starting time of such an expression is the time since entering the current state</a:t>
            </a:r>
            <a:r>
              <a:rPr lang="en-US" dirty="0" smtClean="0"/>
              <a:t>.</a:t>
            </a:r>
          </a:p>
        </p:txBody>
      </p:sp>
      <p:sp>
        <p:nvSpPr>
          <p:cNvPr id="6" name="Slide Number Placeholder 5"/>
          <p:cNvSpPr>
            <a:spLocks noGrp="1"/>
          </p:cNvSpPr>
          <p:nvPr>
            <p:ph type="sldNum" sz="quarter" idx="12"/>
          </p:nvPr>
        </p:nvSpPr>
        <p:spPr/>
        <p:txBody>
          <a:bodyPr/>
          <a:lstStyle/>
          <a:p>
            <a:fld id="{C171599F-81BB-47C5-AED1-4A2F092CC22C}" type="slidenum">
              <a:rPr lang="bg-BG"/>
              <a:pPr/>
              <a:t>113</a:t>
            </a:fld>
            <a:endParaRPr lang="bg-BG"/>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ChangeArrowheads="1"/>
          </p:cNvSpPr>
          <p:nvPr>
            <p:ph type="title"/>
          </p:nvPr>
        </p:nvSpPr>
        <p:spPr/>
        <p:txBody>
          <a:bodyPr/>
          <a:lstStyle/>
          <a:p>
            <a:r>
              <a:rPr lang="bg-BG"/>
              <a:t>Time and Change Events</a:t>
            </a:r>
          </a:p>
        </p:txBody>
      </p:sp>
      <p:sp>
        <p:nvSpPr>
          <p:cNvPr id="121859" name="Rectangle 3"/>
          <p:cNvSpPr>
            <a:spLocks noGrp="1" noChangeArrowheads="1"/>
          </p:cNvSpPr>
          <p:nvPr>
            <p:ph idx="1"/>
          </p:nvPr>
        </p:nvSpPr>
        <p:spPr/>
        <p:txBody>
          <a:bodyPr/>
          <a:lstStyle/>
          <a:p>
            <a:r>
              <a:rPr lang="en-US" dirty="0"/>
              <a:t>A change event is an event that represents a change in state or the satisfaction of some condition. </a:t>
            </a:r>
            <a:endParaRPr lang="en-US" dirty="0" smtClean="0"/>
          </a:p>
          <a:p>
            <a:r>
              <a:rPr lang="en-US" dirty="0" smtClean="0"/>
              <a:t>In the </a:t>
            </a:r>
            <a:r>
              <a:rPr lang="en-US" dirty="0"/>
              <a:t>UML you model a change event by using the keyword when followed by some Boolean expression. </a:t>
            </a:r>
            <a:endParaRPr lang="en-US" dirty="0" smtClean="0"/>
          </a:p>
          <a:p>
            <a:r>
              <a:rPr lang="en-US" dirty="0" smtClean="0"/>
              <a:t>You </a:t>
            </a:r>
            <a:r>
              <a:rPr lang="en-US" dirty="0"/>
              <a:t>can use such expressions to mark an absolute time (such as when time = 11:59) or for the continuous test of an expression (for example, when altitude &lt; 1000).</a:t>
            </a:r>
          </a:p>
        </p:txBody>
      </p:sp>
      <p:sp>
        <p:nvSpPr>
          <p:cNvPr id="6" name="Slide Number Placeholder 5"/>
          <p:cNvSpPr>
            <a:spLocks noGrp="1"/>
          </p:cNvSpPr>
          <p:nvPr>
            <p:ph type="sldNum" sz="quarter" idx="12"/>
          </p:nvPr>
        </p:nvSpPr>
        <p:spPr/>
        <p:txBody>
          <a:bodyPr/>
          <a:lstStyle/>
          <a:p>
            <a:fld id="{3E5081F5-D955-4DE3-BEE7-5142C86F4EB1}" type="slidenum">
              <a:rPr lang="bg-BG"/>
              <a:pPr/>
              <a:t>114</a:t>
            </a:fld>
            <a:endParaRPr lang="bg-BG"/>
          </a:p>
        </p:txBody>
      </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2" name="Rectangle 4"/>
          <p:cNvSpPr>
            <a:spLocks noGrp="1" noChangeArrowheads="1"/>
          </p:cNvSpPr>
          <p:nvPr>
            <p:ph type="title"/>
          </p:nvPr>
        </p:nvSpPr>
        <p:spPr/>
        <p:txBody>
          <a:bodyPr/>
          <a:lstStyle/>
          <a:p>
            <a:r>
              <a:rPr lang="bg-BG" sz="4000" dirty="0"/>
              <a:t>Time and Change Events </a:t>
            </a:r>
            <a:r>
              <a:rPr lang="en-US" sz="4000" dirty="0" smtClean="0"/>
              <a:t>Sample</a:t>
            </a:r>
            <a:endParaRPr lang="bg-BG" sz="4000" dirty="0"/>
          </a:p>
        </p:txBody>
      </p:sp>
      <p:sp>
        <p:nvSpPr>
          <p:cNvPr id="119813" name="Rectangle 5"/>
          <p:cNvSpPr>
            <a:spLocks noGrp="1" noChangeArrowheads="1"/>
          </p:cNvSpPr>
          <p:nvPr>
            <p:ph idx="1"/>
          </p:nvPr>
        </p:nvSpPr>
        <p:spPr/>
        <p:txBody>
          <a:bodyPr/>
          <a:lstStyle/>
          <a:p>
            <a:endParaRPr lang="bg-BG"/>
          </a:p>
        </p:txBody>
      </p:sp>
      <p:sp>
        <p:nvSpPr>
          <p:cNvPr id="7" name="Slide Number Placeholder 5"/>
          <p:cNvSpPr>
            <a:spLocks noGrp="1"/>
          </p:cNvSpPr>
          <p:nvPr>
            <p:ph type="sldNum" sz="quarter" idx="12"/>
          </p:nvPr>
        </p:nvSpPr>
        <p:spPr/>
        <p:txBody>
          <a:bodyPr/>
          <a:lstStyle/>
          <a:p>
            <a:fld id="{854A947C-39C6-46F1-B5FA-DFEF7D26AA0A}" type="slidenum">
              <a:rPr lang="bg-BG"/>
              <a:pPr/>
              <a:t>115</a:t>
            </a:fld>
            <a:endParaRPr lang="bg-BG"/>
          </a:p>
        </p:txBody>
      </p:sp>
      <p:pic>
        <p:nvPicPr>
          <p:cNvPr id="11981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7450" y="1773238"/>
            <a:ext cx="6985000" cy="4217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ChangeArrowheads="1"/>
          </p:cNvSpPr>
          <p:nvPr>
            <p:ph type="title"/>
          </p:nvPr>
        </p:nvSpPr>
        <p:spPr/>
        <p:txBody>
          <a:bodyPr/>
          <a:lstStyle/>
          <a:p>
            <a:r>
              <a:rPr lang="bg-BG" sz="4000" b="1"/>
              <a:t>Sending and Receiving Events</a:t>
            </a:r>
          </a:p>
        </p:txBody>
      </p:sp>
      <p:sp>
        <p:nvSpPr>
          <p:cNvPr id="122883" name="Rectangle 3"/>
          <p:cNvSpPr>
            <a:spLocks noGrp="1" noChangeArrowheads="1"/>
          </p:cNvSpPr>
          <p:nvPr>
            <p:ph idx="1"/>
          </p:nvPr>
        </p:nvSpPr>
        <p:spPr/>
        <p:txBody>
          <a:bodyPr/>
          <a:lstStyle/>
          <a:p>
            <a:r>
              <a:rPr lang="en-US" sz="2000" dirty="0"/>
              <a:t>Signal events and call events involve at least two objects: the object that sends the signal or invokes the operation, and the object to which the event is directed. Because signals are asynchronous, and because asynchronous calls are themselves signals, the semantics of events interact with the semantics of active objects and passive objects</a:t>
            </a:r>
            <a:r>
              <a:rPr lang="en-US" sz="2000" dirty="0" smtClean="0"/>
              <a:t>.</a:t>
            </a:r>
          </a:p>
          <a:p>
            <a:r>
              <a:rPr lang="en-US" sz="2000" dirty="0"/>
              <a:t>Any instance of any class can send a signal to or invoke an operation of a receiving object. When an object sends a signal, the sender dispatches the signal and then continues along its flow of control, not waiting for any return from the receiver. </a:t>
            </a:r>
          </a:p>
        </p:txBody>
      </p:sp>
      <p:sp>
        <p:nvSpPr>
          <p:cNvPr id="6" name="Slide Number Placeholder 5"/>
          <p:cNvSpPr>
            <a:spLocks noGrp="1"/>
          </p:cNvSpPr>
          <p:nvPr>
            <p:ph type="sldNum" sz="quarter" idx="12"/>
          </p:nvPr>
        </p:nvSpPr>
        <p:spPr/>
        <p:txBody>
          <a:bodyPr/>
          <a:lstStyle/>
          <a:p>
            <a:fld id="{BE99E533-C3A2-4390-AC24-849B5769D1E2}" type="slidenum">
              <a:rPr lang="bg-BG"/>
              <a:pPr/>
              <a:t>116</a:t>
            </a:fld>
            <a:endParaRPr lang="bg-BG"/>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ChangeArrowheads="1"/>
          </p:cNvSpPr>
          <p:nvPr>
            <p:ph type="title"/>
          </p:nvPr>
        </p:nvSpPr>
        <p:spPr/>
        <p:txBody>
          <a:bodyPr/>
          <a:lstStyle/>
          <a:p>
            <a:r>
              <a:rPr lang="bg-BG" sz="4000" b="1" dirty="0"/>
              <a:t>Sending and Receiving Events</a:t>
            </a:r>
          </a:p>
        </p:txBody>
      </p:sp>
      <p:sp>
        <p:nvSpPr>
          <p:cNvPr id="123907" name="Rectangle 3"/>
          <p:cNvSpPr>
            <a:spLocks noGrp="1" noChangeArrowheads="1"/>
          </p:cNvSpPr>
          <p:nvPr>
            <p:ph idx="1"/>
          </p:nvPr>
        </p:nvSpPr>
        <p:spPr/>
        <p:txBody>
          <a:bodyPr>
            <a:normAutofit fontScale="85000" lnSpcReduction="10000"/>
          </a:bodyPr>
          <a:lstStyle/>
          <a:p>
            <a:r>
              <a:rPr lang="en-US" sz="2800" dirty="0"/>
              <a:t>Any instance of any class can receive a call event or a signal. </a:t>
            </a:r>
            <a:endParaRPr lang="en-US" sz="2800" dirty="0" smtClean="0"/>
          </a:p>
          <a:p>
            <a:r>
              <a:rPr lang="en-US" sz="2800" dirty="0" smtClean="0"/>
              <a:t>If </a:t>
            </a:r>
            <a:r>
              <a:rPr lang="en-US" sz="2800" dirty="0"/>
              <a:t>this is a synchronous call event, then the sender and the receiver are in a rendezvous for the duration of the operation. This means that the flow of control of the sender is put in lock step with the flow of control of the receiver until the activity of the operation is carried out. </a:t>
            </a:r>
            <a:endParaRPr lang="en-US" sz="2800" dirty="0" smtClean="0"/>
          </a:p>
          <a:p>
            <a:r>
              <a:rPr lang="en-US" sz="2800" dirty="0" smtClean="0"/>
              <a:t>If </a:t>
            </a:r>
            <a:r>
              <a:rPr lang="en-US" sz="2800" dirty="0"/>
              <a:t>this is a signal, then the sender and receiver do not rendezvous: the sender dispatches the signal but does not wait for a response from the receiver. In either case, this event may be lost (if no response to the event is specified), it may trigger the receiver's state machine (if there is one), or it may just invoke a normal method call.</a:t>
            </a:r>
          </a:p>
        </p:txBody>
      </p:sp>
      <p:sp>
        <p:nvSpPr>
          <p:cNvPr id="6" name="Slide Number Placeholder 5"/>
          <p:cNvSpPr>
            <a:spLocks noGrp="1"/>
          </p:cNvSpPr>
          <p:nvPr>
            <p:ph type="sldNum" sz="quarter" idx="12"/>
          </p:nvPr>
        </p:nvSpPr>
        <p:spPr/>
        <p:txBody>
          <a:bodyPr/>
          <a:lstStyle/>
          <a:p>
            <a:fld id="{C581C3A5-7F44-475C-8DF9-560EC624C309}" type="slidenum">
              <a:rPr lang="bg-BG"/>
              <a:pPr/>
              <a:t>117</a:t>
            </a:fld>
            <a:endParaRPr lang="bg-BG"/>
          </a:p>
        </p:txBody>
      </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6" name="Rectangle 4"/>
          <p:cNvSpPr>
            <a:spLocks noGrp="1" noChangeArrowheads="1"/>
          </p:cNvSpPr>
          <p:nvPr>
            <p:ph type="title"/>
          </p:nvPr>
        </p:nvSpPr>
        <p:spPr/>
        <p:txBody>
          <a:bodyPr/>
          <a:lstStyle/>
          <a:p>
            <a:r>
              <a:rPr lang="bg-BG" sz="4000" b="1" dirty="0"/>
              <a:t>Sending and Receiving Events</a:t>
            </a:r>
            <a:endParaRPr lang="bg-BG" sz="4000" dirty="0"/>
          </a:p>
        </p:txBody>
      </p:sp>
      <p:sp>
        <p:nvSpPr>
          <p:cNvPr id="125957" name="Rectangle 5"/>
          <p:cNvSpPr>
            <a:spLocks noGrp="1" noChangeArrowheads="1"/>
          </p:cNvSpPr>
          <p:nvPr>
            <p:ph idx="1"/>
          </p:nvPr>
        </p:nvSpPr>
        <p:spPr/>
        <p:txBody>
          <a:bodyPr/>
          <a:lstStyle/>
          <a:p>
            <a:r>
              <a:rPr lang="en-US" dirty="0"/>
              <a:t>In the UML, you model the call events that an object may receive as operations on the class of the object. In the UML, you model the named signals that an object may receive by naming them in an extra compartment of the </a:t>
            </a:r>
            <a:r>
              <a:rPr lang="en-US" dirty="0" smtClean="0"/>
              <a:t>class.</a:t>
            </a:r>
            <a:endParaRPr lang="bg-BG" dirty="0"/>
          </a:p>
        </p:txBody>
      </p:sp>
      <p:sp>
        <p:nvSpPr>
          <p:cNvPr id="7" name="Slide Number Placeholder 5"/>
          <p:cNvSpPr>
            <a:spLocks noGrp="1"/>
          </p:cNvSpPr>
          <p:nvPr>
            <p:ph type="sldNum" sz="quarter" idx="12"/>
          </p:nvPr>
        </p:nvSpPr>
        <p:spPr/>
        <p:txBody>
          <a:bodyPr/>
          <a:lstStyle/>
          <a:p>
            <a:fld id="{62DE6B07-C302-45F9-BE02-BF1C435E0B5C}" type="slidenum">
              <a:rPr lang="bg-BG"/>
              <a:pPr/>
              <a:t>118</a:t>
            </a:fld>
            <a:endParaRPr lang="bg-BG"/>
          </a:p>
        </p:txBody>
      </p:sp>
      <p:pic>
        <p:nvPicPr>
          <p:cNvPr id="125958"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20349" y="2924944"/>
            <a:ext cx="5975350" cy="368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p:cNvSpPr>
            <a:spLocks noGrp="1" noChangeArrowheads="1"/>
          </p:cNvSpPr>
          <p:nvPr>
            <p:ph type="title"/>
          </p:nvPr>
        </p:nvSpPr>
        <p:spPr/>
        <p:txBody>
          <a:bodyPr/>
          <a:lstStyle/>
          <a:p>
            <a:r>
              <a:rPr lang="bg-BG" b="1"/>
              <a:t>Modeling a Family of Signals</a:t>
            </a:r>
          </a:p>
        </p:txBody>
      </p:sp>
      <p:sp>
        <p:nvSpPr>
          <p:cNvPr id="128003" name="Rectangle 3"/>
          <p:cNvSpPr>
            <a:spLocks noGrp="1" noChangeArrowheads="1"/>
          </p:cNvSpPr>
          <p:nvPr>
            <p:ph idx="1"/>
          </p:nvPr>
        </p:nvSpPr>
        <p:spPr/>
        <p:txBody>
          <a:bodyPr>
            <a:normAutofit fontScale="92500" lnSpcReduction="10000"/>
          </a:bodyPr>
          <a:lstStyle/>
          <a:p>
            <a:pPr marL="114300" indent="0">
              <a:buNone/>
            </a:pPr>
            <a:r>
              <a:rPr lang="en-US" sz="2800" dirty="0"/>
              <a:t>To model a family of signals,</a:t>
            </a:r>
          </a:p>
          <a:p>
            <a:r>
              <a:rPr lang="en-US" sz="2800" dirty="0"/>
              <a:t>Consider all the different kinds of signals to which a given set of active objects may respond.</a:t>
            </a:r>
          </a:p>
          <a:p>
            <a:r>
              <a:rPr lang="en-US" sz="2800" dirty="0"/>
              <a:t>Look for the common kinds of signals and place them in a generalization/specialization hierarchy using inheritance. Elevate more general ones and lower more specialized ones.</a:t>
            </a:r>
          </a:p>
          <a:p>
            <a:r>
              <a:rPr lang="en-US" sz="2800" dirty="0"/>
              <a:t>Look for the opportunity for polymorphism in the state machines of these active objects. Where you find polymorphism, adjust the hierarchy as necessary by introducing intermediate abstract signals.</a:t>
            </a:r>
          </a:p>
        </p:txBody>
      </p:sp>
      <p:sp>
        <p:nvSpPr>
          <p:cNvPr id="6" name="Slide Number Placeholder 5"/>
          <p:cNvSpPr>
            <a:spLocks noGrp="1"/>
          </p:cNvSpPr>
          <p:nvPr>
            <p:ph type="sldNum" sz="quarter" idx="12"/>
          </p:nvPr>
        </p:nvSpPr>
        <p:spPr/>
        <p:txBody>
          <a:bodyPr/>
          <a:lstStyle/>
          <a:p>
            <a:fld id="{BE272DB6-F255-41D5-AFDE-B8BE60874FB7}" type="slidenum">
              <a:rPr lang="bg-BG"/>
              <a:pPr/>
              <a:t>119</a:t>
            </a:fld>
            <a:endParaRPr lang="bg-BG"/>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r>
              <a:rPr lang="en-US" b="1" dirty="0"/>
              <a:t>Organizing Use Cases</a:t>
            </a:r>
          </a:p>
        </p:txBody>
      </p:sp>
      <p:sp>
        <p:nvSpPr>
          <p:cNvPr id="22531" name="Rectangle 3"/>
          <p:cNvSpPr>
            <a:spLocks noGrp="1" noChangeArrowheads="1"/>
          </p:cNvSpPr>
          <p:nvPr>
            <p:ph idx="1"/>
          </p:nvPr>
        </p:nvSpPr>
        <p:spPr>
          <a:xfrm>
            <a:off x="457200" y="1412875"/>
            <a:ext cx="8229600" cy="4679950"/>
          </a:xfrm>
        </p:spPr>
        <p:txBody>
          <a:bodyPr/>
          <a:lstStyle/>
          <a:p>
            <a:r>
              <a:rPr lang="en-US" sz="2800" dirty="0"/>
              <a:t>You can organize use cases by grouping them in packages in the same manner in which you can organize classes.</a:t>
            </a:r>
          </a:p>
          <a:p>
            <a:r>
              <a:rPr lang="en-US" sz="2800" dirty="0"/>
              <a:t>You can also organize use cases by specifying generalization, include, and extend relationships among them. You apply these relationships in order to factor common behavior (by pulling such behavior from other use cases that it includes) and in order to factor variants (by pushing such behavior into other use cases that extend it).</a:t>
            </a:r>
          </a:p>
        </p:txBody>
      </p:sp>
      <p:sp>
        <p:nvSpPr>
          <p:cNvPr id="6" name="Slide Number Placeholder 5"/>
          <p:cNvSpPr>
            <a:spLocks noGrp="1"/>
          </p:cNvSpPr>
          <p:nvPr>
            <p:ph type="sldNum" sz="quarter" idx="12"/>
          </p:nvPr>
        </p:nvSpPr>
        <p:spPr/>
        <p:txBody>
          <a:bodyPr/>
          <a:lstStyle/>
          <a:p>
            <a:fld id="{C7EE172E-8898-4D88-A502-EE63E442962D}" type="slidenum">
              <a:rPr lang="bg-BG"/>
              <a:pPr/>
              <a:t>12</a:t>
            </a:fld>
            <a:endParaRPr lang="bg-BG"/>
          </a:p>
        </p:txBody>
      </p:sp>
    </p:spTree>
    <p:extLst>
      <p:ext uri="{BB962C8B-B14F-4D97-AF65-F5344CB8AC3E}">
        <p14:creationId xmlns:p14="http://schemas.microsoft.com/office/powerpoint/2010/main" val="1236822189"/>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8" name="Rectangle 4"/>
          <p:cNvSpPr>
            <a:spLocks noGrp="1" noChangeArrowheads="1"/>
          </p:cNvSpPr>
          <p:nvPr>
            <p:ph type="title"/>
          </p:nvPr>
        </p:nvSpPr>
        <p:spPr/>
        <p:txBody>
          <a:bodyPr/>
          <a:lstStyle/>
          <a:p>
            <a:r>
              <a:rPr lang="bg-BG" b="1"/>
              <a:t>Modeling a Family of Signals</a:t>
            </a:r>
          </a:p>
        </p:txBody>
      </p:sp>
      <p:sp>
        <p:nvSpPr>
          <p:cNvPr id="129029" name="Rectangle 5"/>
          <p:cNvSpPr>
            <a:spLocks noGrp="1" noChangeArrowheads="1"/>
          </p:cNvSpPr>
          <p:nvPr>
            <p:ph idx="1"/>
          </p:nvPr>
        </p:nvSpPr>
        <p:spPr/>
        <p:txBody>
          <a:bodyPr/>
          <a:lstStyle/>
          <a:p>
            <a:endParaRPr lang="bg-BG"/>
          </a:p>
        </p:txBody>
      </p:sp>
      <p:sp>
        <p:nvSpPr>
          <p:cNvPr id="7" name="Slide Number Placeholder 5"/>
          <p:cNvSpPr>
            <a:spLocks noGrp="1"/>
          </p:cNvSpPr>
          <p:nvPr>
            <p:ph type="sldNum" sz="quarter" idx="12"/>
          </p:nvPr>
        </p:nvSpPr>
        <p:spPr/>
        <p:txBody>
          <a:bodyPr/>
          <a:lstStyle/>
          <a:p>
            <a:fld id="{0647B4AB-645C-430B-B2BA-DD1C3587FB77}" type="slidenum">
              <a:rPr lang="bg-BG"/>
              <a:pPr/>
              <a:t>120</a:t>
            </a:fld>
            <a:endParaRPr lang="bg-BG"/>
          </a:p>
        </p:txBody>
      </p:sp>
      <p:pic>
        <p:nvPicPr>
          <p:cNvPr id="129030"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1913" y="1557338"/>
            <a:ext cx="5913437" cy="4565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Grp="1" noChangeArrowheads="1"/>
          </p:cNvSpPr>
          <p:nvPr>
            <p:ph type="title"/>
          </p:nvPr>
        </p:nvSpPr>
        <p:spPr/>
        <p:txBody>
          <a:bodyPr/>
          <a:lstStyle/>
          <a:p>
            <a:r>
              <a:rPr lang="bg-BG"/>
              <a:t>Modeling Exceptions </a:t>
            </a:r>
          </a:p>
        </p:txBody>
      </p:sp>
      <p:sp>
        <p:nvSpPr>
          <p:cNvPr id="131075" name="Rectangle 3"/>
          <p:cNvSpPr>
            <a:spLocks noGrp="1" noChangeArrowheads="1"/>
          </p:cNvSpPr>
          <p:nvPr>
            <p:ph idx="1"/>
          </p:nvPr>
        </p:nvSpPr>
        <p:spPr/>
        <p:txBody>
          <a:bodyPr>
            <a:normAutofit fontScale="92500"/>
          </a:bodyPr>
          <a:lstStyle/>
          <a:p>
            <a:pPr marL="114300" indent="0">
              <a:buNone/>
            </a:pPr>
            <a:r>
              <a:rPr lang="en-US" sz="2800" dirty="0"/>
              <a:t>To model exceptions,</a:t>
            </a:r>
          </a:p>
          <a:p>
            <a:r>
              <a:rPr lang="en-US" sz="2800" dirty="0"/>
              <a:t>For each class and interface, and for each operation of such elements, consider the exceptional conditions that may be raised.</a:t>
            </a:r>
          </a:p>
          <a:p>
            <a:r>
              <a:rPr lang="en-US" sz="2800" dirty="0"/>
              <a:t>Arrange these exceptions in a hierarchy. Elevate general ones, lower specialized ones, and introduce intermediate exceptions, as necessary.</a:t>
            </a:r>
          </a:p>
          <a:p>
            <a:r>
              <a:rPr lang="en-US" sz="2800" dirty="0"/>
              <a:t>For each operation, specify the exceptions that it may raise. You can do so explicitly (by showing send dependencies from an operation to its exceptions) or you can put this in the operation's </a:t>
            </a:r>
            <a:r>
              <a:rPr lang="en-US" sz="2800" dirty="0" smtClean="0"/>
              <a:t>specification</a:t>
            </a:r>
            <a:r>
              <a:rPr lang="bg-BG" sz="2800" dirty="0" smtClean="0"/>
              <a:t>.</a:t>
            </a:r>
            <a:endParaRPr lang="bg-BG" sz="2800" dirty="0"/>
          </a:p>
        </p:txBody>
      </p:sp>
      <p:sp>
        <p:nvSpPr>
          <p:cNvPr id="6" name="Slide Number Placeholder 5"/>
          <p:cNvSpPr>
            <a:spLocks noGrp="1"/>
          </p:cNvSpPr>
          <p:nvPr>
            <p:ph type="sldNum" sz="quarter" idx="12"/>
          </p:nvPr>
        </p:nvSpPr>
        <p:spPr/>
        <p:txBody>
          <a:bodyPr/>
          <a:lstStyle/>
          <a:p>
            <a:fld id="{0668952C-6012-4786-8ACF-C089B547C025}" type="slidenum">
              <a:rPr lang="bg-BG"/>
              <a:pPr/>
              <a:t>121</a:t>
            </a:fld>
            <a:endParaRPr lang="bg-BG"/>
          </a:p>
        </p:txBody>
      </p:sp>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100" name="Rectangle 4"/>
          <p:cNvSpPr>
            <a:spLocks noGrp="1" noChangeArrowheads="1"/>
          </p:cNvSpPr>
          <p:nvPr>
            <p:ph type="title"/>
          </p:nvPr>
        </p:nvSpPr>
        <p:spPr/>
        <p:txBody>
          <a:bodyPr/>
          <a:lstStyle/>
          <a:p>
            <a:r>
              <a:rPr lang="bg-BG" dirty="0"/>
              <a:t>Modeling </a:t>
            </a:r>
            <a:r>
              <a:rPr lang="bg-BG" dirty="0" smtClean="0"/>
              <a:t>Exceptions</a:t>
            </a:r>
            <a:endParaRPr lang="bg-BG" dirty="0"/>
          </a:p>
        </p:txBody>
      </p:sp>
      <p:sp>
        <p:nvSpPr>
          <p:cNvPr id="132101" name="Rectangle 5"/>
          <p:cNvSpPr>
            <a:spLocks noGrp="1" noChangeArrowheads="1"/>
          </p:cNvSpPr>
          <p:nvPr>
            <p:ph idx="1"/>
          </p:nvPr>
        </p:nvSpPr>
        <p:spPr/>
        <p:txBody>
          <a:bodyPr/>
          <a:lstStyle/>
          <a:p>
            <a:endParaRPr lang="bg-BG"/>
          </a:p>
        </p:txBody>
      </p:sp>
      <p:sp>
        <p:nvSpPr>
          <p:cNvPr id="7" name="Slide Number Placeholder 5"/>
          <p:cNvSpPr>
            <a:spLocks noGrp="1"/>
          </p:cNvSpPr>
          <p:nvPr>
            <p:ph type="sldNum" sz="quarter" idx="12"/>
          </p:nvPr>
        </p:nvSpPr>
        <p:spPr/>
        <p:txBody>
          <a:bodyPr/>
          <a:lstStyle/>
          <a:p>
            <a:fld id="{470F99A8-BC9F-433B-816A-2B041163C891}" type="slidenum">
              <a:rPr lang="bg-BG"/>
              <a:pPr/>
              <a:t>122</a:t>
            </a:fld>
            <a:endParaRPr lang="bg-BG"/>
          </a:p>
        </p:txBody>
      </p:sp>
      <p:pic>
        <p:nvPicPr>
          <p:cNvPr id="132103"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188" y="1628775"/>
            <a:ext cx="7272337" cy="4257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r>
              <a:rPr lang="en-US" b="1" dirty="0"/>
              <a:t>Organizing Use Cases</a:t>
            </a:r>
          </a:p>
        </p:txBody>
      </p:sp>
      <p:sp>
        <p:nvSpPr>
          <p:cNvPr id="25603" name="Rectangle 3"/>
          <p:cNvSpPr>
            <a:spLocks noGrp="1" noChangeArrowheads="1"/>
          </p:cNvSpPr>
          <p:nvPr>
            <p:ph idx="1"/>
          </p:nvPr>
        </p:nvSpPr>
        <p:spPr/>
        <p:txBody>
          <a:bodyPr/>
          <a:lstStyle/>
          <a:p>
            <a:pPr lvl="1">
              <a:lnSpc>
                <a:spcPct val="90000"/>
              </a:lnSpc>
            </a:pPr>
            <a:r>
              <a:rPr lang="en-US" dirty="0"/>
              <a:t>Generalization among use cases is just like generalization among classes. Here it means that the child use case inherits the behavior and meaning of the parent use case; the child may add to or override the behavior of its parent; and the child may be substituted any place the parent appears (both the parent and the child may have concrete instances). For example, in a banking system, you might have the use case Validate User, which is responsible for verifying the identify of the user. You might then have two specialized children of this use case (Check password and Retinal scan), both of which behave just like Validate User and may be applied anywhere Validate User appears, yet both of which add their own behavior (the former by checking a textual password, the latter by checking the unique retina patterns of the user). </a:t>
            </a:r>
            <a:endParaRPr lang="bg-BG" sz="2800" dirty="0"/>
          </a:p>
        </p:txBody>
      </p:sp>
      <p:sp>
        <p:nvSpPr>
          <p:cNvPr id="6" name="Slide Number Placeholder 5"/>
          <p:cNvSpPr>
            <a:spLocks noGrp="1"/>
          </p:cNvSpPr>
          <p:nvPr>
            <p:ph type="sldNum" sz="quarter" idx="12"/>
          </p:nvPr>
        </p:nvSpPr>
        <p:spPr/>
        <p:txBody>
          <a:bodyPr/>
          <a:lstStyle/>
          <a:p>
            <a:fld id="{5DBCF09B-86F4-45FD-BBCF-6E8C0567E0C9}" type="slidenum">
              <a:rPr lang="bg-BG"/>
              <a:pPr/>
              <a:t>13</a:t>
            </a:fld>
            <a:endParaRPr lang="bg-BG"/>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r>
              <a:rPr lang="en-US" sz="4000" dirty="0" smtClean="0"/>
              <a:t>Sample</a:t>
            </a:r>
            <a:endParaRPr lang="bg-BG" sz="4000" dirty="0"/>
          </a:p>
        </p:txBody>
      </p:sp>
      <p:sp>
        <p:nvSpPr>
          <p:cNvPr id="23557" name="Rectangle 5"/>
          <p:cNvSpPr>
            <a:spLocks noGrp="1" noChangeArrowheads="1"/>
          </p:cNvSpPr>
          <p:nvPr>
            <p:ph idx="1"/>
          </p:nvPr>
        </p:nvSpPr>
        <p:spPr/>
        <p:txBody>
          <a:bodyPr/>
          <a:lstStyle/>
          <a:p>
            <a:endParaRPr lang="bg-BG"/>
          </a:p>
        </p:txBody>
      </p:sp>
      <p:sp>
        <p:nvSpPr>
          <p:cNvPr id="7" name="Slide Number Placeholder 5"/>
          <p:cNvSpPr>
            <a:spLocks noGrp="1"/>
          </p:cNvSpPr>
          <p:nvPr>
            <p:ph type="sldNum" sz="quarter" idx="12"/>
          </p:nvPr>
        </p:nvSpPr>
        <p:spPr/>
        <p:txBody>
          <a:bodyPr/>
          <a:lstStyle/>
          <a:p>
            <a:fld id="{B4A2EC07-9BDC-4B2C-80FA-60E0DC21279A}" type="slidenum">
              <a:rPr lang="bg-BG"/>
              <a:pPr/>
              <a:t>14</a:t>
            </a:fld>
            <a:endParaRPr lang="bg-BG"/>
          </a:p>
        </p:txBody>
      </p:sp>
      <p:pic>
        <p:nvPicPr>
          <p:cNvPr id="2355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6375" y="1916113"/>
            <a:ext cx="6119813" cy="417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Organizing Use Cases</a:t>
            </a:r>
            <a:endParaRPr lang="bg-BG" dirty="0"/>
          </a:p>
        </p:txBody>
      </p:sp>
      <p:sp>
        <p:nvSpPr>
          <p:cNvPr id="3" name="Content Placeholder 2"/>
          <p:cNvSpPr>
            <a:spLocks noGrp="1"/>
          </p:cNvSpPr>
          <p:nvPr>
            <p:ph idx="1"/>
          </p:nvPr>
        </p:nvSpPr>
        <p:spPr/>
        <p:txBody>
          <a:bodyPr>
            <a:normAutofit lnSpcReduction="10000"/>
          </a:bodyPr>
          <a:lstStyle/>
          <a:p>
            <a:r>
              <a:rPr lang="en-US" dirty="0">
                <a:solidFill>
                  <a:srgbClr val="FF0000"/>
                </a:solidFill>
              </a:rPr>
              <a:t>An include relationship between use cases means that the base use case explicitly incorporates the behavior of another use case at a location specified in the base. The included use case never stands alone, but is only instantiated as part of some larger base that includes it. You can think of include as the base use case pulling behavior from the supplier use case.</a:t>
            </a:r>
          </a:p>
          <a:p>
            <a:r>
              <a:rPr lang="en-US" dirty="0"/>
              <a:t>You use an include relationship to avoid describing the same flow of events several times, by putting the common behavior in a use case of its own (the use case that is included by a base use case). The include relationship is essentially an example of delegation—you take a set of responsibilities of the system and capture it in one place (the included use case), then let all other parts of the system (other use cases) include the new aggregation of responsibilities whenever they need to use that functionality.</a:t>
            </a:r>
          </a:p>
          <a:p>
            <a:endParaRPr lang="bg-BG" dirty="0"/>
          </a:p>
        </p:txBody>
      </p:sp>
      <p:sp>
        <p:nvSpPr>
          <p:cNvPr id="4" name="Slide Number Placeholder 3"/>
          <p:cNvSpPr>
            <a:spLocks noGrp="1"/>
          </p:cNvSpPr>
          <p:nvPr>
            <p:ph type="sldNum" sz="quarter" idx="12"/>
          </p:nvPr>
        </p:nvSpPr>
        <p:spPr/>
        <p:txBody>
          <a:bodyPr/>
          <a:lstStyle/>
          <a:p>
            <a:fld id="{13222F4C-3C3F-4385-B22A-40B63298354D}" type="slidenum">
              <a:rPr lang="bg-BG" smtClean="0"/>
              <a:pPr/>
              <a:t>15</a:t>
            </a:fld>
            <a:endParaRPr lang="bg-BG"/>
          </a:p>
        </p:txBody>
      </p:sp>
    </p:spTree>
    <p:extLst>
      <p:ext uri="{BB962C8B-B14F-4D97-AF65-F5344CB8AC3E}">
        <p14:creationId xmlns:p14="http://schemas.microsoft.com/office/powerpoint/2010/main" val="367896443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Organizing Use Cases</a:t>
            </a:r>
            <a:endParaRPr lang="bg-BG" dirty="0"/>
          </a:p>
        </p:txBody>
      </p:sp>
      <p:sp>
        <p:nvSpPr>
          <p:cNvPr id="3" name="Content Placeholder 2"/>
          <p:cNvSpPr>
            <a:spLocks noGrp="1"/>
          </p:cNvSpPr>
          <p:nvPr>
            <p:ph idx="1"/>
          </p:nvPr>
        </p:nvSpPr>
        <p:spPr/>
        <p:txBody>
          <a:bodyPr>
            <a:normAutofit fontScale="92500"/>
          </a:bodyPr>
          <a:lstStyle/>
          <a:p>
            <a:r>
              <a:rPr lang="en-US" dirty="0">
                <a:solidFill>
                  <a:srgbClr val="FF0000"/>
                </a:solidFill>
              </a:rPr>
              <a:t>An extend relationship between use cases means that the base use case implicitly incorporates the behavior of another use case at a location specified indirectly by the extending use case. The base use case may stand alone, but under certain conditions, its behavior may be extended by the behavior of another use case. This base use case may be extended only at certain points called, not surprisingly, its extension points. You can think of extend as the extension use case pushing behavior to the base use case.</a:t>
            </a:r>
          </a:p>
          <a:p>
            <a:r>
              <a:rPr lang="en-US" dirty="0"/>
              <a:t>You use an extend relationship to model the part of a use case the user may see as optional system behavior. In this way, you separate optional behavior from mandatory behavior. You may also use an extend relationship to model a separate </a:t>
            </a:r>
            <a:r>
              <a:rPr lang="en-US" dirty="0" err="1"/>
              <a:t>subflow</a:t>
            </a:r>
            <a:r>
              <a:rPr lang="en-US" dirty="0"/>
              <a:t> that is executed only under given conditions. Finally, you may use an extend relationship to model several flows that may be inserted at a certain point, governed by explicit interaction with an actor.</a:t>
            </a:r>
          </a:p>
          <a:p>
            <a:endParaRPr lang="bg-BG" dirty="0"/>
          </a:p>
        </p:txBody>
      </p:sp>
      <p:sp>
        <p:nvSpPr>
          <p:cNvPr id="4" name="Slide Number Placeholder 3"/>
          <p:cNvSpPr>
            <a:spLocks noGrp="1"/>
          </p:cNvSpPr>
          <p:nvPr>
            <p:ph type="sldNum" sz="quarter" idx="12"/>
          </p:nvPr>
        </p:nvSpPr>
        <p:spPr/>
        <p:txBody>
          <a:bodyPr/>
          <a:lstStyle/>
          <a:p>
            <a:fld id="{13222F4C-3C3F-4385-B22A-40B63298354D}" type="slidenum">
              <a:rPr lang="bg-BG" smtClean="0"/>
              <a:pPr/>
              <a:t>16</a:t>
            </a:fld>
            <a:endParaRPr lang="bg-BG"/>
          </a:p>
        </p:txBody>
      </p:sp>
    </p:spTree>
    <p:extLst>
      <p:ext uri="{BB962C8B-B14F-4D97-AF65-F5344CB8AC3E}">
        <p14:creationId xmlns:p14="http://schemas.microsoft.com/office/powerpoint/2010/main" val="77627032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r>
              <a:rPr lang="en-US" b="1" dirty="0"/>
              <a:t>Other Features</a:t>
            </a:r>
          </a:p>
        </p:txBody>
      </p:sp>
      <p:sp>
        <p:nvSpPr>
          <p:cNvPr id="26627" name="Rectangle 3"/>
          <p:cNvSpPr>
            <a:spLocks noGrp="1" noChangeArrowheads="1"/>
          </p:cNvSpPr>
          <p:nvPr>
            <p:ph idx="1"/>
          </p:nvPr>
        </p:nvSpPr>
        <p:spPr/>
        <p:txBody>
          <a:bodyPr>
            <a:normAutofit fontScale="92500" lnSpcReduction="20000"/>
          </a:bodyPr>
          <a:lstStyle/>
          <a:p>
            <a:r>
              <a:rPr lang="en-US" sz="2800" dirty="0"/>
              <a:t>Use cases are classifiers, so they may have attributes and operations that you may render just as for classes. You can think of these attributes as the objects inside the use case that you need to describe its outside behavior. Similarly, you can think of these operations as the actions of the system you need to describe a flow of events. These objects and operations may be used in your interaction diagrams to specify the behavior of the use case</a:t>
            </a:r>
            <a:r>
              <a:rPr lang="en-US" sz="2800" dirty="0" smtClean="0"/>
              <a:t>.</a:t>
            </a:r>
          </a:p>
          <a:p>
            <a:r>
              <a:rPr lang="en-US" sz="2800" dirty="0"/>
              <a:t>As classifiers, you can also attach state machines to use cases. You can use state machines as yet another way to describe the behavior represented by a use case.</a:t>
            </a:r>
          </a:p>
        </p:txBody>
      </p:sp>
      <p:sp>
        <p:nvSpPr>
          <p:cNvPr id="6" name="Slide Number Placeholder 5"/>
          <p:cNvSpPr>
            <a:spLocks noGrp="1"/>
          </p:cNvSpPr>
          <p:nvPr>
            <p:ph type="sldNum" sz="quarter" idx="12"/>
          </p:nvPr>
        </p:nvSpPr>
        <p:spPr/>
        <p:txBody>
          <a:bodyPr/>
          <a:lstStyle/>
          <a:p>
            <a:fld id="{0A329887-096F-4C4B-9FDD-D60CAD64E796}" type="slidenum">
              <a:rPr lang="bg-BG"/>
              <a:pPr/>
              <a:t>17</a:t>
            </a:fld>
            <a:endParaRPr lang="bg-BG"/>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en-US" sz="4000" b="1" dirty="0"/>
              <a:t>Modeling the Behavior of an Element</a:t>
            </a:r>
            <a:endParaRPr lang="bg-BG" sz="4000" dirty="0"/>
          </a:p>
        </p:txBody>
      </p:sp>
      <p:sp>
        <p:nvSpPr>
          <p:cNvPr id="27651" name="Rectangle 3"/>
          <p:cNvSpPr>
            <a:spLocks noGrp="1" noChangeArrowheads="1"/>
          </p:cNvSpPr>
          <p:nvPr>
            <p:ph idx="1"/>
          </p:nvPr>
        </p:nvSpPr>
        <p:spPr/>
        <p:txBody>
          <a:bodyPr>
            <a:normAutofit lnSpcReduction="10000"/>
          </a:bodyPr>
          <a:lstStyle/>
          <a:p>
            <a:pPr marL="114300" indent="0">
              <a:buNone/>
            </a:pPr>
            <a:r>
              <a:rPr lang="en-US" sz="2000" dirty="0"/>
              <a:t>To model the behavior of an element,</a:t>
            </a:r>
          </a:p>
          <a:p>
            <a:r>
              <a:rPr lang="en-US" sz="2000" dirty="0"/>
              <a:t>Identify the actors that interact with the element. Candidate actors include groups that require certain behavior to perform their tasks or that are needed directly or indirectly to perform the element's functions.</a:t>
            </a:r>
          </a:p>
          <a:p>
            <a:r>
              <a:rPr lang="en-US" sz="2000" dirty="0"/>
              <a:t>Organize actors by identifying general and more specialized roles.</a:t>
            </a:r>
          </a:p>
          <a:p>
            <a:r>
              <a:rPr lang="en-US" sz="2000" dirty="0"/>
              <a:t>For each actor, consider the primary ways in which that actor interacts with the element. Consider also interactions that change the state of the element or its environment or that involve a response to some event.</a:t>
            </a:r>
          </a:p>
          <a:p>
            <a:r>
              <a:rPr lang="en-US" sz="2000" dirty="0"/>
              <a:t>Consider also the exceptional ways in which each actor interacts with the element.</a:t>
            </a:r>
          </a:p>
          <a:p>
            <a:r>
              <a:rPr lang="en-US" sz="2000" dirty="0"/>
              <a:t>Organize these behaviors as use cases, applying include and extend relationships to factor common behavior and distinguish exceptional behavior.</a:t>
            </a:r>
          </a:p>
        </p:txBody>
      </p:sp>
      <p:sp>
        <p:nvSpPr>
          <p:cNvPr id="6" name="Slide Number Placeholder 5"/>
          <p:cNvSpPr>
            <a:spLocks noGrp="1"/>
          </p:cNvSpPr>
          <p:nvPr>
            <p:ph type="sldNum" sz="quarter" idx="12"/>
          </p:nvPr>
        </p:nvSpPr>
        <p:spPr/>
        <p:txBody>
          <a:bodyPr/>
          <a:lstStyle/>
          <a:p>
            <a:fld id="{CFE8AF1F-01FA-4525-B720-79BAAC000EBB}" type="slidenum">
              <a:rPr lang="bg-BG"/>
              <a:pPr/>
              <a:t>18</a:t>
            </a:fld>
            <a:endParaRPr lang="bg-BG"/>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r>
              <a:rPr lang="en-US" sz="4000" dirty="0" smtClean="0"/>
              <a:t>Sample</a:t>
            </a:r>
            <a:endParaRPr lang="bg-BG" sz="4000" dirty="0"/>
          </a:p>
        </p:txBody>
      </p:sp>
      <p:sp>
        <p:nvSpPr>
          <p:cNvPr id="28676" name="Rectangle 4"/>
          <p:cNvSpPr>
            <a:spLocks noGrp="1" noChangeArrowheads="1"/>
          </p:cNvSpPr>
          <p:nvPr>
            <p:ph idx="1"/>
          </p:nvPr>
        </p:nvSpPr>
        <p:spPr/>
        <p:txBody>
          <a:bodyPr/>
          <a:lstStyle/>
          <a:p>
            <a:endParaRPr lang="bg-BG"/>
          </a:p>
        </p:txBody>
      </p:sp>
      <p:sp>
        <p:nvSpPr>
          <p:cNvPr id="7" name="Slide Number Placeholder 5"/>
          <p:cNvSpPr>
            <a:spLocks noGrp="1"/>
          </p:cNvSpPr>
          <p:nvPr>
            <p:ph type="sldNum" sz="quarter" idx="12"/>
          </p:nvPr>
        </p:nvSpPr>
        <p:spPr/>
        <p:txBody>
          <a:bodyPr/>
          <a:lstStyle/>
          <a:p>
            <a:fld id="{2ADCAA32-3C13-4199-AA40-1EC1AAE90223}" type="slidenum">
              <a:rPr lang="bg-BG"/>
              <a:pPr/>
              <a:t>19</a:t>
            </a:fld>
            <a:endParaRPr lang="bg-BG"/>
          </a:p>
        </p:txBody>
      </p:sp>
      <p:pic>
        <p:nvPicPr>
          <p:cNvPr id="28677"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24075" y="1700213"/>
            <a:ext cx="5472113" cy="4127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4"/>
          <p:cNvSpPr>
            <a:spLocks noGrp="1" noChangeArrowheads="1"/>
          </p:cNvSpPr>
          <p:nvPr>
            <p:ph type="title"/>
          </p:nvPr>
        </p:nvSpPr>
        <p:spPr/>
        <p:txBody>
          <a:bodyPr/>
          <a:lstStyle/>
          <a:p>
            <a:r>
              <a:rPr lang="en-US" dirty="0" smtClean="0"/>
              <a:t>Getting Started</a:t>
            </a:r>
            <a:endParaRPr lang="bg-BG" dirty="0"/>
          </a:p>
        </p:txBody>
      </p:sp>
      <p:sp>
        <p:nvSpPr>
          <p:cNvPr id="2053" name="Rectangle 5"/>
          <p:cNvSpPr>
            <a:spLocks noGrp="1" noChangeArrowheads="1"/>
          </p:cNvSpPr>
          <p:nvPr>
            <p:ph idx="1"/>
          </p:nvPr>
        </p:nvSpPr>
        <p:spPr/>
        <p:txBody>
          <a:bodyPr>
            <a:normAutofit fontScale="92500" lnSpcReduction="10000"/>
          </a:bodyPr>
          <a:lstStyle/>
          <a:p>
            <a:r>
              <a:rPr lang="en-US" sz="2400" dirty="0"/>
              <a:t>A use case describes a set of sequences, in which each sequence represents the interaction of the things outside the system (its actors) with the system itself (and its key abstractions). These behaviors are in effect system-level functions that you use to visualize, specify, construct, and document the intended behavior of your system during requirements capture and analysis. A use case represents a functional requirement of your system as a whole. For example, one central use case of a bank is to process loans</a:t>
            </a:r>
            <a:r>
              <a:rPr lang="en-US" sz="2400" dirty="0" smtClean="0"/>
              <a:t>.</a:t>
            </a:r>
          </a:p>
          <a:p>
            <a:r>
              <a:rPr lang="en-US" sz="2400" dirty="0">
                <a:solidFill>
                  <a:srgbClr val="FF0000"/>
                </a:solidFill>
              </a:rPr>
              <a:t>A use case involves the interaction of actors and the system. An actor represents a coherent set of roles that users of use cases play when interacting with these use cases. Actors can be human or they can be automated systems. For example, in modeling a bank, processing a loan involves, among other things, the interaction between a customer and a loan officer</a:t>
            </a:r>
            <a:r>
              <a:rPr lang="en-US" sz="2400" dirty="0" smtClean="0">
                <a:solidFill>
                  <a:srgbClr val="FF0000"/>
                </a:solidFill>
              </a:rPr>
              <a:t>.</a:t>
            </a:r>
            <a:endParaRPr lang="en-US" sz="2400" dirty="0">
              <a:solidFill>
                <a:srgbClr val="FF0000"/>
              </a:solidFill>
            </a:endParaRPr>
          </a:p>
        </p:txBody>
      </p:sp>
      <p:sp>
        <p:nvSpPr>
          <p:cNvPr id="6" name="Slide Number Placeholder 5"/>
          <p:cNvSpPr>
            <a:spLocks noGrp="1"/>
          </p:cNvSpPr>
          <p:nvPr>
            <p:ph type="sldNum" sz="quarter" idx="12"/>
          </p:nvPr>
        </p:nvSpPr>
        <p:spPr/>
        <p:txBody>
          <a:bodyPr/>
          <a:lstStyle/>
          <a:p>
            <a:fld id="{407EDF67-9BE1-477C-B349-3F75A5C70BF0}" type="slidenum">
              <a:rPr lang="bg-BG"/>
              <a:pPr/>
              <a:t>2</a:t>
            </a:fld>
            <a:endParaRPr lang="bg-BG"/>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r>
              <a:rPr lang="bg-BG" dirty="0"/>
              <a:t>Use Case </a:t>
            </a:r>
            <a:r>
              <a:rPr lang="bg-BG" dirty="0" smtClean="0"/>
              <a:t>Diagram</a:t>
            </a:r>
            <a:r>
              <a:rPr lang="en-US" dirty="0" smtClean="0"/>
              <a:t> Sample</a:t>
            </a:r>
            <a:endParaRPr lang="bg-BG" dirty="0"/>
          </a:p>
        </p:txBody>
      </p:sp>
      <p:sp>
        <p:nvSpPr>
          <p:cNvPr id="30724" name="Rectangle 4"/>
          <p:cNvSpPr>
            <a:spLocks noGrp="1" noChangeArrowheads="1"/>
          </p:cNvSpPr>
          <p:nvPr>
            <p:ph idx="1"/>
          </p:nvPr>
        </p:nvSpPr>
        <p:spPr/>
        <p:txBody>
          <a:bodyPr/>
          <a:lstStyle/>
          <a:p>
            <a:endParaRPr lang="bg-BG"/>
          </a:p>
        </p:txBody>
      </p:sp>
      <p:sp>
        <p:nvSpPr>
          <p:cNvPr id="7" name="Slide Number Placeholder 5"/>
          <p:cNvSpPr>
            <a:spLocks noGrp="1"/>
          </p:cNvSpPr>
          <p:nvPr>
            <p:ph type="sldNum" sz="quarter" idx="12"/>
          </p:nvPr>
        </p:nvSpPr>
        <p:spPr/>
        <p:txBody>
          <a:bodyPr/>
          <a:lstStyle/>
          <a:p>
            <a:fld id="{820A4CAC-2C87-49B7-A789-D5DC23FD2B6E}" type="slidenum">
              <a:rPr lang="bg-BG"/>
              <a:pPr/>
              <a:t>20</a:t>
            </a:fld>
            <a:endParaRPr lang="bg-BG"/>
          </a:p>
        </p:txBody>
      </p:sp>
      <p:pic>
        <p:nvPicPr>
          <p:cNvPr id="30725"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7450" y="1916113"/>
            <a:ext cx="6913563" cy="3981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52" name="Rectangle 8"/>
          <p:cNvSpPr>
            <a:spLocks noGrp="1" noChangeArrowheads="1"/>
          </p:cNvSpPr>
          <p:nvPr>
            <p:ph type="title"/>
          </p:nvPr>
        </p:nvSpPr>
        <p:spPr/>
        <p:txBody>
          <a:bodyPr/>
          <a:lstStyle/>
          <a:p>
            <a:r>
              <a:rPr lang="en-US" b="1" dirty="0"/>
              <a:t>Terms and Concepts</a:t>
            </a:r>
            <a:endParaRPr lang="bg-BG" dirty="0"/>
          </a:p>
        </p:txBody>
      </p:sp>
      <p:sp>
        <p:nvSpPr>
          <p:cNvPr id="31753" name="Rectangle 9"/>
          <p:cNvSpPr>
            <a:spLocks noGrp="1" noChangeArrowheads="1"/>
          </p:cNvSpPr>
          <p:nvPr>
            <p:ph idx="1"/>
          </p:nvPr>
        </p:nvSpPr>
        <p:spPr/>
        <p:txBody>
          <a:bodyPr>
            <a:normAutofit fontScale="85000" lnSpcReduction="10000"/>
          </a:bodyPr>
          <a:lstStyle/>
          <a:p>
            <a:r>
              <a:rPr lang="en-US" sz="2800" dirty="0"/>
              <a:t>A </a:t>
            </a:r>
            <a:r>
              <a:rPr lang="en-US" sz="2800" i="1" dirty="0"/>
              <a:t>use case diagram</a:t>
            </a:r>
            <a:r>
              <a:rPr lang="en-US" sz="2800" dirty="0"/>
              <a:t> is a diagram that shows a set of use cases and actors and their relationships</a:t>
            </a:r>
            <a:r>
              <a:rPr lang="en-US" sz="2800" dirty="0" smtClean="0"/>
              <a:t>.</a:t>
            </a:r>
          </a:p>
          <a:p>
            <a:r>
              <a:rPr lang="en-US" sz="2800" dirty="0"/>
              <a:t>Use case diagrams commonly contain</a:t>
            </a:r>
          </a:p>
          <a:p>
            <a:pPr lvl="1"/>
            <a:r>
              <a:rPr lang="en-US" sz="2600" dirty="0"/>
              <a:t>Use cases</a:t>
            </a:r>
          </a:p>
          <a:p>
            <a:pPr lvl="1"/>
            <a:r>
              <a:rPr lang="en-US" sz="2600" dirty="0"/>
              <a:t>Actors</a:t>
            </a:r>
          </a:p>
          <a:p>
            <a:pPr lvl="1"/>
            <a:r>
              <a:rPr lang="en-US" sz="2600" dirty="0"/>
              <a:t>Dependency, generalization, and association relationships</a:t>
            </a:r>
          </a:p>
          <a:p>
            <a:r>
              <a:rPr lang="en-US" sz="2800" dirty="0"/>
              <a:t>Like all other diagrams, use case diagrams may contain notes and constraints.</a:t>
            </a:r>
          </a:p>
          <a:p>
            <a:r>
              <a:rPr lang="en-US" sz="2800" dirty="0"/>
              <a:t>Use case diagrams may also contain packages, which are used to group elements of your model into larger chunks. Occasionally, you'll want to place instances of use cases in your diagrams, as well, especially when you want to visualize a specific executing system.</a:t>
            </a:r>
          </a:p>
        </p:txBody>
      </p:sp>
      <p:sp>
        <p:nvSpPr>
          <p:cNvPr id="6" name="Slide Number Placeholder 5"/>
          <p:cNvSpPr>
            <a:spLocks noGrp="1"/>
          </p:cNvSpPr>
          <p:nvPr>
            <p:ph type="sldNum" sz="quarter" idx="12"/>
          </p:nvPr>
        </p:nvSpPr>
        <p:spPr/>
        <p:txBody>
          <a:bodyPr/>
          <a:lstStyle/>
          <a:p>
            <a:fld id="{CE146D2E-7EE1-4A38-978A-C85330AD6ACE}" type="slidenum">
              <a:rPr lang="bg-BG"/>
              <a:pPr/>
              <a:t>21</a:t>
            </a:fld>
            <a:endParaRPr lang="bg-BG"/>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r>
              <a:rPr lang="en-US" sz="4000" b="1" dirty="0"/>
              <a:t>Modeling the Context of a System</a:t>
            </a:r>
          </a:p>
        </p:txBody>
      </p:sp>
      <p:sp>
        <p:nvSpPr>
          <p:cNvPr id="35843" name="Rectangle 3"/>
          <p:cNvSpPr>
            <a:spLocks noGrp="1" noChangeArrowheads="1"/>
          </p:cNvSpPr>
          <p:nvPr>
            <p:ph idx="1"/>
          </p:nvPr>
        </p:nvSpPr>
        <p:spPr/>
        <p:txBody>
          <a:bodyPr>
            <a:normAutofit fontScale="92500" lnSpcReduction="10000"/>
          </a:bodyPr>
          <a:lstStyle/>
          <a:p>
            <a:pPr marL="114300" indent="0">
              <a:buNone/>
            </a:pPr>
            <a:r>
              <a:rPr lang="en-US" sz="2400" dirty="0"/>
              <a:t>To model the context of a system,</a:t>
            </a:r>
          </a:p>
          <a:p>
            <a:r>
              <a:rPr lang="en-US" sz="2400" dirty="0"/>
              <a:t>Identify the actors that surround the system by considering which groups require help from the system to perform their tasks; which groups are needed to execute the system's functions; which groups interact with external hardware or other software systems; and which groups perform secondary functions for administration and maintenance.</a:t>
            </a:r>
          </a:p>
          <a:p>
            <a:r>
              <a:rPr lang="en-US" sz="2400" dirty="0"/>
              <a:t>Organize actors that are similar to one another in a generalization/specialization hierarchy.</a:t>
            </a:r>
          </a:p>
          <a:p>
            <a:r>
              <a:rPr lang="en-US" sz="2400" dirty="0"/>
              <a:t>Where it aids understandability, provide a stereotype for each such actor.</a:t>
            </a:r>
          </a:p>
          <a:p>
            <a:r>
              <a:rPr lang="en-US" sz="2400" dirty="0"/>
              <a:t>Populate a use case diagram with these actors and specify the paths of communication from each actor to the system's use cases.</a:t>
            </a:r>
          </a:p>
        </p:txBody>
      </p:sp>
      <p:sp>
        <p:nvSpPr>
          <p:cNvPr id="6" name="Slide Number Placeholder 5"/>
          <p:cNvSpPr>
            <a:spLocks noGrp="1"/>
          </p:cNvSpPr>
          <p:nvPr>
            <p:ph type="sldNum" sz="quarter" idx="12"/>
          </p:nvPr>
        </p:nvSpPr>
        <p:spPr/>
        <p:txBody>
          <a:bodyPr/>
          <a:lstStyle/>
          <a:p>
            <a:fld id="{8B6A1A1D-8BDA-439A-9B7A-C8B2A8A10CC1}" type="slidenum">
              <a:rPr lang="bg-BG"/>
              <a:pPr/>
              <a:t>22</a:t>
            </a:fld>
            <a:endParaRPr lang="bg-BG"/>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8" name="Rectangle 4"/>
          <p:cNvSpPr>
            <a:spLocks noGrp="1" noChangeArrowheads="1"/>
          </p:cNvSpPr>
          <p:nvPr>
            <p:ph type="title"/>
          </p:nvPr>
        </p:nvSpPr>
        <p:spPr/>
        <p:txBody>
          <a:bodyPr/>
          <a:lstStyle/>
          <a:p>
            <a:r>
              <a:rPr lang="en-US" sz="4000" b="1" dirty="0"/>
              <a:t>Modeling the Context of a </a:t>
            </a:r>
            <a:r>
              <a:rPr lang="en-US" sz="4000" b="1" dirty="0" smtClean="0"/>
              <a:t>System Sample</a:t>
            </a:r>
            <a:endParaRPr lang="en-US" sz="4000" b="1" dirty="0"/>
          </a:p>
        </p:txBody>
      </p:sp>
      <p:sp>
        <p:nvSpPr>
          <p:cNvPr id="36869" name="Rectangle 5"/>
          <p:cNvSpPr>
            <a:spLocks noGrp="1" noChangeArrowheads="1"/>
          </p:cNvSpPr>
          <p:nvPr>
            <p:ph idx="1"/>
          </p:nvPr>
        </p:nvSpPr>
        <p:spPr/>
        <p:txBody>
          <a:bodyPr/>
          <a:lstStyle/>
          <a:p>
            <a:endParaRPr lang="bg-BG"/>
          </a:p>
        </p:txBody>
      </p:sp>
      <p:sp>
        <p:nvSpPr>
          <p:cNvPr id="7" name="Slide Number Placeholder 5"/>
          <p:cNvSpPr>
            <a:spLocks noGrp="1"/>
          </p:cNvSpPr>
          <p:nvPr>
            <p:ph type="sldNum" sz="quarter" idx="12"/>
          </p:nvPr>
        </p:nvSpPr>
        <p:spPr/>
        <p:txBody>
          <a:bodyPr/>
          <a:lstStyle/>
          <a:p>
            <a:fld id="{F3BEE3CB-8520-41A5-BE07-02AE312E9B00}" type="slidenum">
              <a:rPr lang="bg-BG"/>
              <a:pPr/>
              <a:t>23</a:t>
            </a:fld>
            <a:endParaRPr lang="bg-BG"/>
          </a:p>
        </p:txBody>
      </p:sp>
      <p:pic>
        <p:nvPicPr>
          <p:cNvPr id="36870"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6375" y="1628775"/>
            <a:ext cx="6119813" cy="4638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r>
              <a:rPr lang="en-US" sz="4000" b="1" dirty="0"/>
              <a:t>Modeling the Requirements of a System</a:t>
            </a:r>
          </a:p>
        </p:txBody>
      </p:sp>
      <p:sp>
        <p:nvSpPr>
          <p:cNvPr id="38915" name="Rectangle 3"/>
          <p:cNvSpPr>
            <a:spLocks noGrp="1" noChangeArrowheads="1"/>
          </p:cNvSpPr>
          <p:nvPr>
            <p:ph idx="1"/>
          </p:nvPr>
        </p:nvSpPr>
        <p:spPr/>
        <p:txBody>
          <a:bodyPr/>
          <a:lstStyle/>
          <a:p>
            <a:pPr marL="114300" indent="0">
              <a:buNone/>
            </a:pPr>
            <a:r>
              <a:rPr lang="en-US" sz="2000" dirty="0"/>
              <a:t>To model the requirements of a system,</a:t>
            </a:r>
          </a:p>
          <a:p>
            <a:r>
              <a:rPr lang="en-US" sz="2000" dirty="0"/>
              <a:t>Establish the context of the system by identifying the actors that surround it.</a:t>
            </a:r>
          </a:p>
          <a:p>
            <a:r>
              <a:rPr lang="en-US" sz="2000" dirty="0"/>
              <a:t>For each actor, consider the behavior that each expects or requires the system to provide.</a:t>
            </a:r>
          </a:p>
          <a:p>
            <a:r>
              <a:rPr lang="en-US" sz="2000" dirty="0"/>
              <a:t>Name these common behaviors as use cases.</a:t>
            </a:r>
          </a:p>
          <a:p>
            <a:r>
              <a:rPr lang="en-US" sz="2000" dirty="0"/>
              <a:t>Factor common behavior into new use cases that are used by others; factor variant behavior into new use cases that extend more main line flows.</a:t>
            </a:r>
          </a:p>
          <a:p>
            <a:r>
              <a:rPr lang="en-US" sz="2000" dirty="0"/>
              <a:t>Model these use cases, actors, and their relationships in a use case diagram.</a:t>
            </a:r>
          </a:p>
          <a:p>
            <a:r>
              <a:rPr lang="en-US" sz="2000" dirty="0"/>
              <a:t>Adorn these use cases with notes that assert nonfunctional requirements; you may have to attach some of these to the whole system.</a:t>
            </a:r>
          </a:p>
        </p:txBody>
      </p:sp>
      <p:sp>
        <p:nvSpPr>
          <p:cNvPr id="6" name="Slide Number Placeholder 5"/>
          <p:cNvSpPr>
            <a:spLocks noGrp="1"/>
          </p:cNvSpPr>
          <p:nvPr>
            <p:ph type="sldNum" sz="quarter" idx="12"/>
          </p:nvPr>
        </p:nvSpPr>
        <p:spPr/>
        <p:txBody>
          <a:bodyPr/>
          <a:lstStyle/>
          <a:p>
            <a:fld id="{3E42FD7F-C0ED-4772-B95B-0B7F245E274E}" type="slidenum">
              <a:rPr lang="bg-BG"/>
              <a:pPr/>
              <a:t>24</a:t>
            </a:fld>
            <a:endParaRPr lang="bg-BG"/>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40" name="Rectangle 4"/>
          <p:cNvSpPr>
            <a:spLocks noGrp="1" noChangeArrowheads="1"/>
          </p:cNvSpPr>
          <p:nvPr>
            <p:ph type="title"/>
          </p:nvPr>
        </p:nvSpPr>
        <p:spPr/>
        <p:txBody>
          <a:bodyPr/>
          <a:lstStyle/>
          <a:p>
            <a:r>
              <a:rPr lang="en-US" sz="4000" b="1" dirty="0"/>
              <a:t>Modeling the Requirements of a </a:t>
            </a:r>
            <a:r>
              <a:rPr lang="en-US" sz="4000" b="1" dirty="0" smtClean="0"/>
              <a:t>System Sample</a:t>
            </a:r>
            <a:endParaRPr lang="en-US" sz="4000" b="1" dirty="0"/>
          </a:p>
        </p:txBody>
      </p:sp>
      <p:sp>
        <p:nvSpPr>
          <p:cNvPr id="39941" name="Rectangle 5"/>
          <p:cNvSpPr>
            <a:spLocks noGrp="1" noChangeArrowheads="1"/>
          </p:cNvSpPr>
          <p:nvPr>
            <p:ph idx="1"/>
          </p:nvPr>
        </p:nvSpPr>
        <p:spPr/>
        <p:txBody>
          <a:bodyPr/>
          <a:lstStyle/>
          <a:p>
            <a:endParaRPr lang="bg-BG"/>
          </a:p>
        </p:txBody>
      </p:sp>
      <p:sp>
        <p:nvSpPr>
          <p:cNvPr id="7" name="Slide Number Placeholder 5"/>
          <p:cNvSpPr>
            <a:spLocks noGrp="1"/>
          </p:cNvSpPr>
          <p:nvPr>
            <p:ph type="sldNum" sz="quarter" idx="12"/>
          </p:nvPr>
        </p:nvSpPr>
        <p:spPr/>
        <p:txBody>
          <a:bodyPr/>
          <a:lstStyle/>
          <a:p>
            <a:fld id="{44B47904-2D1A-4036-B2C7-88B12A348E26}" type="slidenum">
              <a:rPr lang="bg-BG"/>
              <a:pPr/>
              <a:t>25</a:t>
            </a:fld>
            <a:endParaRPr lang="bg-BG"/>
          </a:p>
        </p:txBody>
      </p:sp>
      <p:pic>
        <p:nvPicPr>
          <p:cNvPr id="39942"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47813" y="1628775"/>
            <a:ext cx="6119812" cy="463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r>
              <a:rPr lang="bg-BG" sz="4000"/>
              <a:t>Forward and Reverse Engineering </a:t>
            </a:r>
          </a:p>
        </p:txBody>
      </p:sp>
      <p:sp>
        <p:nvSpPr>
          <p:cNvPr id="41987" name="Rectangle 3"/>
          <p:cNvSpPr>
            <a:spLocks noGrp="1" noChangeArrowheads="1"/>
          </p:cNvSpPr>
          <p:nvPr>
            <p:ph idx="1"/>
          </p:nvPr>
        </p:nvSpPr>
        <p:spPr/>
        <p:txBody>
          <a:bodyPr>
            <a:normAutofit/>
          </a:bodyPr>
          <a:lstStyle/>
          <a:p>
            <a:r>
              <a:rPr lang="en-US" dirty="0"/>
              <a:t>A use case diagram can be forward engineered to form tests for the element to which it applies. Each use case in a use case diagram specifies a flow of events (and variants of those flows), and these flows specify how the element is expected to behave—that's something worthy of testing. A well-structured use case will even specify pre- and </a:t>
            </a:r>
            <a:r>
              <a:rPr lang="en-US" dirty="0" err="1"/>
              <a:t>postconditions</a:t>
            </a:r>
            <a:r>
              <a:rPr lang="en-US" dirty="0"/>
              <a:t> that can be used to define a test's initial state and its success criteria. For each use case in a use case diagram, you can create a test case that you can run every time you release a new version of that element, thereby confirming that it works as required before other elements rely on it</a:t>
            </a:r>
            <a:r>
              <a:rPr lang="en-US" dirty="0" smtClean="0"/>
              <a:t>.</a:t>
            </a:r>
          </a:p>
        </p:txBody>
      </p:sp>
      <p:sp>
        <p:nvSpPr>
          <p:cNvPr id="6" name="Slide Number Placeholder 5"/>
          <p:cNvSpPr>
            <a:spLocks noGrp="1"/>
          </p:cNvSpPr>
          <p:nvPr>
            <p:ph type="sldNum" sz="quarter" idx="12"/>
          </p:nvPr>
        </p:nvSpPr>
        <p:spPr/>
        <p:txBody>
          <a:bodyPr/>
          <a:lstStyle/>
          <a:p>
            <a:fld id="{76C88774-3F60-4797-AE59-D61F3F87F4B0}" type="slidenum">
              <a:rPr lang="bg-BG"/>
              <a:pPr/>
              <a:t>26</a:t>
            </a:fld>
            <a:endParaRPr lang="bg-BG"/>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r>
              <a:rPr lang="bg-BG" sz="4000"/>
              <a:t>Forward and Reverse Engineering </a:t>
            </a:r>
          </a:p>
        </p:txBody>
      </p:sp>
      <p:sp>
        <p:nvSpPr>
          <p:cNvPr id="41987" name="Rectangle 3"/>
          <p:cNvSpPr>
            <a:spLocks noGrp="1" noChangeArrowheads="1"/>
          </p:cNvSpPr>
          <p:nvPr>
            <p:ph idx="1"/>
          </p:nvPr>
        </p:nvSpPr>
        <p:spPr/>
        <p:txBody>
          <a:bodyPr>
            <a:normAutofit/>
          </a:bodyPr>
          <a:lstStyle/>
          <a:p>
            <a:r>
              <a:rPr lang="en-US" i="1" dirty="0" smtClean="0"/>
              <a:t>Reverse </a:t>
            </a:r>
            <a:r>
              <a:rPr lang="en-US" i="1" dirty="0"/>
              <a:t>engineering</a:t>
            </a:r>
            <a:r>
              <a:rPr lang="en-US" dirty="0"/>
              <a:t> is the process of transforming code into a model through a mapping from a specific implementation language. Automatically reverse engineering a use case diagram is pretty much beyond the state of the art, simply because there is a loss of information when moving from a specification of how an element behaves to how it is implemented. However, you can study an existing system and discern its intended behavior by hand, which you can then put in the form of a use case diagram. Indeed, this is pretty much what you have to do anytime you are handed an undocumented body of software. The UML's use case diagrams simply give you a standard and expressive language in which to state what you discover</a:t>
            </a:r>
            <a:r>
              <a:rPr lang="en-US" dirty="0" smtClean="0"/>
              <a:t>.</a:t>
            </a:r>
            <a:endParaRPr lang="en-US" dirty="0"/>
          </a:p>
        </p:txBody>
      </p:sp>
      <p:sp>
        <p:nvSpPr>
          <p:cNvPr id="6" name="Slide Number Placeholder 5"/>
          <p:cNvSpPr>
            <a:spLocks noGrp="1"/>
          </p:cNvSpPr>
          <p:nvPr>
            <p:ph type="sldNum" sz="quarter" idx="12"/>
          </p:nvPr>
        </p:nvSpPr>
        <p:spPr/>
        <p:txBody>
          <a:bodyPr/>
          <a:lstStyle/>
          <a:p>
            <a:fld id="{76C88774-3F60-4797-AE59-D61F3F87F4B0}" type="slidenum">
              <a:rPr lang="bg-BG"/>
              <a:pPr/>
              <a:t>27</a:t>
            </a:fld>
            <a:endParaRPr lang="bg-BG"/>
          </a:p>
        </p:txBody>
      </p:sp>
    </p:spTree>
    <p:extLst>
      <p:ext uri="{BB962C8B-B14F-4D97-AF65-F5344CB8AC3E}">
        <p14:creationId xmlns:p14="http://schemas.microsoft.com/office/powerpoint/2010/main" val="21879677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r>
              <a:rPr lang="bg-BG"/>
              <a:t>Forward Engineering</a:t>
            </a:r>
          </a:p>
        </p:txBody>
      </p:sp>
      <p:sp>
        <p:nvSpPr>
          <p:cNvPr id="43011" name="Rectangle 3"/>
          <p:cNvSpPr>
            <a:spLocks noGrp="1" noChangeArrowheads="1"/>
          </p:cNvSpPr>
          <p:nvPr>
            <p:ph idx="1"/>
          </p:nvPr>
        </p:nvSpPr>
        <p:spPr>
          <a:xfrm>
            <a:off x="468313" y="1341438"/>
            <a:ext cx="8229600" cy="4708525"/>
          </a:xfrm>
        </p:spPr>
        <p:txBody>
          <a:bodyPr>
            <a:normAutofit lnSpcReduction="10000"/>
          </a:bodyPr>
          <a:lstStyle/>
          <a:p>
            <a:pPr marL="114300" indent="0">
              <a:buNone/>
            </a:pPr>
            <a:r>
              <a:rPr lang="en-US" sz="2400" dirty="0"/>
              <a:t>To forward engineer a use case diagram,</a:t>
            </a:r>
          </a:p>
          <a:p>
            <a:r>
              <a:rPr lang="en-US" sz="2400" dirty="0"/>
              <a:t>For each use case in the diagram, identify its flow of events and its exceptional flow of events.</a:t>
            </a:r>
          </a:p>
          <a:p>
            <a:r>
              <a:rPr lang="en-US" sz="2400" dirty="0"/>
              <a:t>Depending on how deeply you choose to test, generate a test script for each flow, using the flow's preconditions as the test's initial state and its </a:t>
            </a:r>
            <a:r>
              <a:rPr lang="en-US" sz="2400" dirty="0" err="1"/>
              <a:t>postconditions</a:t>
            </a:r>
            <a:r>
              <a:rPr lang="en-US" sz="2400" dirty="0"/>
              <a:t> as its success criteria.</a:t>
            </a:r>
          </a:p>
          <a:p>
            <a:r>
              <a:rPr lang="en-US" sz="2400" dirty="0"/>
              <a:t>As necessary, generate test scaffolding to represent each actor that interacts with the use case. Actors that push information to the element or are acted on by the element may either be simulated or substituted by its real-world equivalent.</a:t>
            </a:r>
          </a:p>
          <a:p>
            <a:r>
              <a:rPr lang="en-US" sz="2400" dirty="0"/>
              <a:t>Use tools to run these tests each time you release the element to which the use case diagram applies.</a:t>
            </a:r>
          </a:p>
        </p:txBody>
      </p:sp>
      <p:sp>
        <p:nvSpPr>
          <p:cNvPr id="6" name="Slide Number Placeholder 5"/>
          <p:cNvSpPr>
            <a:spLocks noGrp="1"/>
          </p:cNvSpPr>
          <p:nvPr>
            <p:ph type="sldNum" sz="quarter" idx="12"/>
          </p:nvPr>
        </p:nvSpPr>
        <p:spPr/>
        <p:txBody>
          <a:bodyPr/>
          <a:lstStyle/>
          <a:p>
            <a:fld id="{104D395C-D506-4457-900E-3CB0E3F6A071}" type="slidenum">
              <a:rPr lang="bg-BG"/>
              <a:pPr/>
              <a:t>28</a:t>
            </a:fld>
            <a:endParaRPr lang="bg-BG"/>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r>
              <a:rPr lang="bg-BG"/>
              <a:t>Reverse Engineering</a:t>
            </a:r>
          </a:p>
        </p:txBody>
      </p:sp>
      <p:sp>
        <p:nvSpPr>
          <p:cNvPr id="44035" name="Rectangle 3"/>
          <p:cNvSpPr>
            <a:spLocks noGrp="1" noChangeArrowheads="1"/>
          </p:cNvSpPr>
          <p:nvPr>
            <p:ph idx="1"/>
          </p:nvPr>
        </p:nvSpPr>
        <p:spPr>
          <a:xfrm>
            <a:off x="323528" y="1340768"/>
            <a:ext cx="8229600" cy="4525962"/>
          </a:xfrm>
        </p:spPr>
        <p:txBody>
          <a:bodyPr>
            <a:normAutofit fontScale="92500" lnSpcReduction="10000"/>
          </a:bodyPr>
          <a:lstStyle/>
          <a:p>
            <a:pPr marL="114300" indent="0">
              <a:buNone/>
            </a:pPr>
            <a:r>
              <a:rPr lang="en-US" sz="2400" dirty="0"/>
              <a:t>To reverse engineer a use case diagram,</a:t>
            </a:r>
          </a:p>
          <a:p>
            <a:r>
              <a:rPr lang="en-US" sz="2400" dirty="0"/>
              <a:t>Identify each actor that interacts with the system.</a:t>
            </a:r>
          </a:p>
          <a:p>
            <a:r>
              <a:rPr lang="en-US" sz="2400" dirty="0"/>
              <a:t>For each actor, consider the manner in which that actor interacts with the system, changes the state of the system or its environment, or responds to some event.</a:t>
            </a:r>
          </a:p>
          <a:p>
            <a:r>
              <a:rPr lang="en-US" sz="2400" dirty="0"/>
              <a:t>Trace the flow of events in the executable system relative to each actor. Start with primary flows and only later consider alternative paths.</a:t>
            </a:r>
          </a:p>
          <a:p>
            <a:r>
              <a:rPr lang="en-US" sz="2400" dirty="0"/>
              <a:t>Cluster related flows by declaring a corresponding use case. Consider modeling variants using extend relationships, and consider modeling common flows by applying include relationships.</a:t>
            </a:r>
          </a:p>
          <a:p>
            <a:r>
              <a:rPr lang="en-US" sz="2400" dirty="0"/>
              <a:t>Render these actors and use cases in a use case diagram, and establish their relationships.</a:t>
            </a:r>
          </a:p>
        </p:txBody>
      </p:sp>
      <p:sp>
        <p:nvSpPr>
          <p:cNvPr id="6" name="Slide Number Placeholder 5"/>
          <p:cNvSpPr>
            <a:spLocks noGrp="1"/>
          </p:cNvSpPr>
          <p:nvPr>
            <p:ph type="sldNum" sz="quarter" idx="12"/>
          </p:nvPr>
        </p:nvSpPr>
        <p:spPr/>
        <p:txBody>
          <a:bodyPr/>
          <a:lstStyle/>
          <a:p>
            <a:fld id="{4283DAE9-8187-4523-AA37-041D93C815C2}" type="slidenum">
              <a:rPr lang="bg-BG"/>
              <a:pPr/>
              <a:t>29</a:t>
            </a:fld>
            <a:endParaRPr lang="bg-BG"/>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US" dirty="0"/>
              <a:t>Getting Started</a:t>
            </a:r>
            <a:endParaRPr lang="bg-BG" dirty="0"/>
          </a:p>
        </p:txBody>
      </p:sp>
      <p:sp>
        <p:nvSpPr>
          <p:cNvPr id="9219" name="Rectangle 3"/>
          <p:cNvSpPr>
            <a:spLocks noGrp="1" noChangeArrowheads="1"/>
          </p:cNvSpPr>
          <p:nvPr>
            <p:ph idx="1"/>
          </p:nvPr>
        </p:nvSpPr>
        <p:spPr/>
        <p:txBody>
          <a:bodyPr/>
          <a:lstStyle/>
          <a:p>
            <a:r>
              <a:rPr lang="en-US" dirty="0"/>
              <a:t>A use case may have variants. In all interesting systems, you'll find use cases that are specialized versions of other use cases, use cases that are included as parts of other use cases, and use cases that extend the behavior of other core use cases. You can factor the common, reusable behavior of a set of use cases by organizing them according to these three kinds of relationships. For example, in modeling a bank, you'll find many variations among the basic use case of processing a loan, such as the difference in processing a jumbo mortgage versus a small business loan. In each case, however, these use cases share some degree of common behavior, such as the use case of qualifying the customer for the loan, a behavior that is part of processing every kind of loan.</a:t>
            </a:r>
          </a:p>
        </p:txBody>
      </p:sp>
      <p:sp>
        <p:nvSpPr>
          <p:cNvPr id="6" name="Slide Number Placeholder 5"/>
          <p:cNvSpPr>
            <a:spLocks noGrp="1"/>
          </p:cNvSpPr>
          <p:nvPr>
            <p:ph type="sldNum" sz="quarter" idx="12"/>
          </p:nvPr>
        </p:nvSpPr>
        <p:spPr/>
        <p:txBody>
          <a:bodyPr/>
          <a:lstStyle/>
          <a:p>
            <a:fld id="{58D29EE7-D72A-412E-94B7-B11EF5B07423}" type="slidenum">
              <a:rPr lang="bg-BG"/>
              <a:pPr/>
              <a:t>3</a:t>
            </a:fld>
            <a:endParaRPr lang="bg-BG"/>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60" name="Rectangle 4"/>
          <p:cNvSpPr>
            <a:spLocks noGrp="1" noChangeArrowheads="1"/>
          </p:cNvSpPr>
          <p:nvPr>
            <p:ph type="title"/>
          </p:nvPr>
        </p:nvSpPr>
        <p:spPr>
          <a:xfrm>
            <a:off x="0" y="188913"/>
            <a:ext cx="8229600" cy="1143000"/>
          </a:xfrm>
        </p:spPr>
        <p:txBody>
          <a:bodyPr/>
          <a:lstStyle/>
          <a:p>
            <a:pPr algn="l"/>
            <a:r>
              <a:rPr lang="en-US" dirty="0" smtClean="0"/>
              <a:t>Sample</a:t>
            </a:r>
            <a:endParaRPr lang="bg-BG" dirty="0"/>
          </a:p>
        </p:txBody>
      </p:sp>
      <p:pic>
        <p:nvPicPr>
          <p:cNvPr id="45063" name="Picture 7" descr="Topic46NotesImage6"/>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979712" y="332656"/>
            <a:ext cx="6553200" cy="59769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 name="Slide Number Placeholder 5"/>
          <p:cNvSpPr>
            <a:spLocks noGrp="1"/>
          </p:cNvSpPr>
          <p:nvPr>
            <p:ph type="sldNum" sz="quarter" idx="12"/>
          </p:nvPr>
        </p:nvSpPr>
        <p:spPr/>
        <p:txBody>
          <a:bodyPr/>
          <a:lstStyle/>
          <a:p>
            <a:fld id="{C7E845D6-88BD-4F17-BE47-828DF60D82F3}" type="slidenum">
              <a:rPr lang="bg-BG"/>
              <a:pPr/>
              <a:t>30</a:t>
            </a:fld>
            <a:endParaRPr lang="bg-BG"/>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a:lstStyle/>
          <a:p>
            <a:r>
              <a:rPr lang="en-US" b="1" dirty="0"/>
              <a:t>A simple approach to business </a:t>
            </a:r>
            <a:r>
              <a:rPr lang="en-US" b="1" dirty="0" err="1"/>
              <a:t>modelling</a:t>
            </a:r>
            <a:endParaRPr lang="bg-BG" dirty="0"/>
          </a:p>
        </p:txBody>
      </p:sp>
      <p:sp>
        <p:nvSpPr>
          <p:cNvPr id="47107" name="Rectangle 3"/>
          <p:cNvSpPr>
            <a:spLocks noGrp="1" noChangeArrowheads="1"/>
          </p:cNvSpPr>
          <p:nvPr>
            <p:ph idx="1"/>
          </p:nvPr>
        </p:nvSpPr>
        <p:spPr>
          <a:xfrm>
            <a:off x="35202" y="1844824"/>
            <a:ext cx="8229600" cy="4525962"/>
          </a:xfrm>
        </p:spPr>
        <p:txBody>
          <a:bodyPr>
            <a:normAutofit fontScale="92500" lnSpcReduction="20000"/>
          </a:bodyPr>
          <a:lstStyle/>
          <a:p>
            <a:r>
              <a:rPr lang="en-US" dirty="0"/>
              <a:t>When </a:t>
            </a:r>
            <a:r>
              <a:rPr lang="en-US" dirty="0" err="1"/>
              <a:t>modelling</a:t>
            </a:r>
            <a:r>
              <a:rPr lang="en-US" dirty="0"/>
              <a:t> a business process, or system, the business process/system (= business problem) becomes the subject of the model. In order to properly describe the business problem in simple and easy-to- understand terms, and yet not lose the complexity, we look at the business problem from different perspectives, or views. Within each of these views, different UML diagrams may be used in order to properly describe the view.</a:t>
            </a:r>
          </a:p>
          <a:p>
            <a:r>
              <a:rPr lang="en-US" dirty="0"/>
              <a:t>For a simple business model we will consider the following views, or dimensions:</a:t>
            </a:r>
          </a:p>
          <a:p>
            <a:pPr lvl="1"/>
            <a:r>
              <a:rPr lang="en-US" dirty="0"/>
              <a:t>Functional - The functional view describes the functions that are performed in the business. Functions(drawn as use cases) are typically executed by an actor, who takes responsibility for the successful execution of the function. Use case diagrams may be organized within package structures. Package diagrams may also be used to describe dependencies between the parts of the business. Functions defined in the functional view typically refers to the </a:t>
            </a:r>
            <a:r>
              <a:rPr lang="en-US" i="1" dirty="0"/>
              <a:t>"</a:t>
            </a:r>
            <a:r>
              <a:rPr lang="en-US" i="1" dirty="0" err="1"/>
              <a:t>What"</a:t>
            </a:r>
            <a:r>
              <a:rPr lang="en-US" dirty="0" err="1"/>
              <a:t>that</a:t>
            </a:r>
            <a:r>
              <a:rPr lang="en-US" dirty="0"/>
              <a:t> is being done in the business and the </a:t>
            </a:r>
            <a:r>
              <a:rPr lang="en-US" i="1" dirty="0"/>
              <a:t>"Who"</a:t>
            </a:r>
            <a:r>
              <a:rPr lang="en-US" dirty="0"/>
              <a:t> who performs it</a:t>
            </a:r>
            <a:r>
              <a:rPr lang="en-US" dirty="0" smtClean="0"/>
              <a:t>.</a:t>
            </a:r>
            <a:endParaRPr lang="en-US" dirty="0"/>
          </a:p>
        </p:txBody>
      </p:sp>
      <p:sp>
        <p:nvSpPr>
          <p:cNvPr id="6" name="Slide Number Placeholder 5"/>
          <p:cNvSpPr>
            <a:spLocks noGrp="1"/>
          </p:cNvSpPr>
          <p:nvPr>
            <p:ph type="sldNum" sz="quarter" idx="12"/>
          </p:nvPr>
        </p:nvSpPr>
        <p:spPr/>
        <p:txBody>
          <a:bodyPr/>
          <a:lstStyle/>
          <a:p>
            <a:fld id="{F684DE8F-1C43-4121-BA6F-5C3F042A1293}" type="slidenum">
              <a:rPr lang="bg-BG"/>
              <a:pPr/>
              <a:t>31</a:t>
            </a:fld>
            <a:endParaRPr lang="bg-BG"/>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A simple approach to business </a:t>
            </a:r>
            <a:r>
              <a:rPr lang="en-US" b="1" dirty="0" err="1"/>
              <a:t>modelling</a:t>
            </a:r>
            <a:endParaRPr lang="bg-BG" dirty="0"/>
          </a:p>
        </p:txBody>
      </p:sp>
      <p:sp>
        <p:nvSpPr>
          <p:cNvPr id="3" name="Content Placeholder 2"/>
          <p:cNvSpPr>
            <a:spLocks noGrp="1"/>
          </p:cNvSpPr>
          <p:nvPr>
            <p:ph idx="1"/>
          </p:nvPr>
        </p:nvSpPr>
        <p:spPr/>
        <p:txBody>
          <a:bodyPr/>
          <a:lstStyle/>
          <a:p>
            <a:pPr lvl="1"/>
            <a:r>
              <a:rPr lang="en-US" dirty="0"/>
              <a:t>Structural - The structural view identifies all of the business entities that come into play and how these entities are related to each other. The business entities typically represents the </a:t>
            </a:r>
            <a:r>
              <a:rPr lang="en-US" i="1" dirty="0"/>
              <a:t>"With </a:t>
            </a:r>
            <a:r>
              <a:rPr lang="en-US" i="1" dirty="0" err="1"/>
              <a:t>what"</a:t>
            </a:r>
            <a:r>
              <a:rPr lang="en-US" dirty="0" err="1"/>
              <a:t>entities</a:t>
            </a:r>
            <a:r>
              <a:rPr lang="en-US" dirty="0"/>
              <a:t> that are used by, or is affected by the functions described in the functional view.</a:t>
            </a:r>
          </a:p>
          <a:p>
            <a:pPr lvl="1"/>
            <a:r>
              <a:rPr lang="en-US" dirty="0" err="1"/>
              <a:t>Behavioural</a:t>
            </a:r>
            <a:r>
              <a:rPr lang="en-US" dirty="0"/>
              <a:t> - The </a:t>
            </a:r>
            <a:r>
              <a:rPr lang="en-US" dirty="0" err="1"/>
              <a:t>behavioural</a:t>
            </a:r>
            <a:r>
              <a:rPr lang="en-US" dirty="0"/>
              <a:t> view is used to describe the flow of activities that are executed in order to successfully achieve the function's outcome, or workflow across the functions. The </a:t>
            </a:r>
            <a:r>
              <a:rPr lang="en-US" dirty="0" err="1"/>
              <a:t>behavioural</a:t>
            </a:r>
            <a:r>
              <a:rPr lang="en-US" dirty="0"/>
              <a:t> view describes </a:t>
            </a:r>
            <a:r>
              <a:rPr lang="en-US" i="1" dirty="0"/>
              <a:t>"How"</a:t>
            </a:r>
            <a:r>
              <a:rPr lang="en-US" dirty="0"/>
              <a:t> things are done. The </a:t>
            </a:r>
            <a:r>
              <a:rPr lang="en-US" dirty="0" err="1"/>
              <a:t>behavioural</a:t>
            </a:r>
            <a:r>
              <a:rPr lang="en-US" dirty="0"/>
              <a:t> view often also describes how the business entities are referenced, or used, as part of the activities</a:t>
            </a:r>
            <a:r>
              <a:rPr lang="en-US" dirty="0" smtClean="0"/>
              <a:t>.</a:t>
            </a:r>
          </a:p>
          <a:p>
            <a:r>
              <a:rPr lang="en-US" dirty="0" smtClean="0"/>
              <a:t>For more information visit </a:t>
            </a:r>
            <a:r>
              <a:rPr lang="en-US" dirty="0">
                <a:hlinkClick r:id="rId2"/>
              </a:rPr>
              <a:t>http://www.xpdian.com/Asimpleapproachtobusinessmodelling.html</a:t>
            </a:r>
            <a:endParaRPr lang="en-US" dirty="0"/>
          </a:p>
          <a:p>
            <a:endParaRPr lang="bg-BG" dirty="0"/>
          </a:p>
        </p:txBody>
      </p:sp>
      <p:sp>
        <p:nvSpPr>
          <p:cNvPr id="4" name="Slide Number Placeholder 3"/>
          <p:cNvSpPr>
            <a:spLocks noGrp="1"/>
          </p:cNvSpPr>
          <p:nvPr>
            <p:ph type="sldNum" sz="quarter" idx="12"/>
          </p:nvPr>
        </p:nvSpPr>
        <p:spPr/>
        <p:txBody>
          <a:bodyPr/>
          <a:lstStyle/>
          <a:p>
            <a:fld id="{13222F4C-3C3F-4385-B22A-40B63298354D}" type="slidenum">
              <a:rPr lang="bg-BG" smtClean="0"/>
              <a:pPr/>
              <a:t>32</a:t>
            </a:fld>
            <a:endParaRPr lang="bg-BG"/>
          </a:p>
        </p:txBody>
      </p:sp>
    </p:spTree>
    <p:extLst>
      <p:ext uri="{BB962C8B-B14F-4D97-AF65-F5344CB8AC3E}">
        <p14:creationId xmlns:p14="http://schemas.microsoft.com/office/powerpoint/2010/main" val="246716774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6" name="Rectangle 4"/>
          <p:cNvSpPr>
            <a:spLocks noGrp="1" noChangeArrowheads="1"/>
          </p:cNvSpPr>
          <p:nvPr>
            <p:ph type="title"/>
          </p:nvPr>
        </p:nvSpPr>
        <p:spPr/>
        <p:txBody>
          <a:bodyPr/>
          <a:lstStyle/>
          <a:p>
            <a:r>
              <a:rPr lang="en-US" b="1" dirty="0"/>
              <a:t>A simple approach to business </a:t>
            </a:r>
            <a:r>
              <a:rPr lang="en-US" b="1" dirty="0" err="1"/>
              <a:t>modelling</a:t>
            </a:r>
            <a:endParaRPr lang="bg-BG" dirty="0"/>
          </a:p>
        </p:txBody>
      </p:sp>
      <p:sp>
        <p:nvSpPr>
          <p:cNvPr id="49157" name="Rectangle 5"/>
          <p:cNvSpPr>
            <a:spLocks noGrp="1" noChangeArrowheads="1"/>
          </p:cNvSpPr>
          <p:nvPr>
            <p:ph idx="1"/>
          </p:nvPr>
        </p:nvSpPr>
        <p:spPr/>
        <p:txBody>
          <a:bodyPr/>
          <a:lstStyle/>
          <a:p>
            <a:endParaRPr lang="bg-BG"/>
          </a:p>
        </p:txBody>
      </p:sp>
      <p:sp>
        <p:nvSpPr>
          <p:cNvPr id="7" name="Slide Number Placeholder 5"/>
          <p:cNvSpPr>
            <a:spLocks noGrp="1"/>
          </p:cNvSpPr>
          <p:nvPr>
            <p:ph type="sldNum" sz="quarter" idx="12"/>
          </p:nvPr>
        </p:nvSpPr>
        <p:spPr/>
        <p:txBody>
          <a:bodyPr/>
          <a:lstStyle/>
          <a:p>
            <a:fld id="{AF456DED-9AEA-405C-BC4A-5CB7DA49E49D}" type="slidenum">
              <a:rPr lang="bg-BG"/>
              <a:pPr/>
              <a:t>33</a:t>
            </a:fld>
            <a:endParaRPr lang="bg-BG"/>
          </a:p>
        </p:txBody>
      </p:sp>
      <p:pic>
        <p:nvPicPr>
          <p:cNvPr id="49159"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3350" y="1700213"/>
            <a:ext cx="5761038" cy="43608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r>
              <a:rPr lang="bg-BG" dirty="0"/>
              <a:t>Model the Functional View </a:t>
            </a:r>
          </a:p>
        </p:txBody>
      </p:sp>
      <p:sp>
        <p:nvSpPr>
          <p:cNvPr id="48132" name="Rectangle 4"/>
          <p:cNvSpPr>
            <a:spLocks noGrp="1" noChangeArrowheads="1"/>
          </p:cNvSpPr>
          <p:nvPr>
            <p:ph idx="1"/>
          </p:nvPr>
        </p:nvSpPr>
        <p:spPr/>
        <p:txBody>
          <a:bodyPr>
            <a:normAutofit/>
          </a:bodyPr>
          <a:lstStyle/>
          <a:p>
            <a:r>
              <a:rPr lang="en-US" dirty="0"/>
              <a:t>The functional view is described by taking the business problem and subdividing it into smaller domains. Each domain will contain related areas of work, or related functions. The dependencies between these domains may be </a:t>
            </a:r>
            <a:r>
              <a:rPr lang="en-US" dirty="0" err="1"/>
              <a:t>modelled</a:t>
            </a:r>
            <a:r>
              <a:rPr lang="en-US" dirty="0"/>
              <a:t> by using package diagrams</a:t>
            </a:r>
            <a:endParaRPr lang="bg-BG" dirty="0"/>
          </a:p>
        </p:txBody>
      </p:sp>
      <p:sp>
        <p:nvSpPr>
          <p:cNvPr id="9" name="Slide Number Placeholder 6"/>
          <p:cNvSpPr>
            <a:spLocks noGrp="1"/>
          </p:cNvSpPr>
          <p:nvPr>
            <p:ph type="sldNum" sz="quarter" idx="12"/>
          </p:nvPr>
        </p:nvSpPr>
        <p:spPr/>
        <p:txBody>
          <a:bodyPr/>
          <a:lstStyle/>
          <a:p>
            <a:fld id="{726D28B1-9B1D-4A26-A9DF-519E3A152607}" type="slidenum">
              <a:rPr lang="bg-BG"/>
              <a:pPr/>
              <a:t>34</a:t>
            </a:fld>
            <a:endParaRPr lang="bg-BG"/>
          </a:p>
        </p:txBody>
      </p:sp>
      <p:pic>
        <p:nvPicPr>
          <p:cNvPr id="4813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23011" y="3645024"/>
            <a:ext cx="3816350" cy="3017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r>
              <a:rPr lang="bg-BG" dirty="0"/>
              <a:t>Model the Functional View </a:t>
            </a:r>
          </a:p>
        </p:txBody>
      </p:sp>
      <p:sp>
        <p:nvSpPr>
          <p:cNvPr id="2" name="Content Placeholder 1"/>
          <p:cNvSpPr>
            <a:spLocks noGrp="1"/>
          </p:cNvSpPr>
          <p:nvPr>
            <p:ph idx="1"/>
          </p:nvPr>
        </p:nvSpPr>
        <p:spPr/>
        <p:txBody>
          <a:bodyPr/>
          <a:lstStyle/>
          <a:p>
            <a:r>
              <a:rPr lang="en-US" dirty="0"/>
              <a:t>Once the model is properly segmented by package structures the use cases may be </a:t>
            </a:r>
            <a:r>
              <a:rPr lang="en-US" dirty="0" err="1"/>
              <a:t>modelled</a:t>
            </a:r>
            <a:r>
              <a:rPr lang="en-US" dirty="0"/>
              <a:t>. It is always a good idea to model use cases according to a definition in order to avoid confusion around abstraction. We break down the model using more and more detailed package diagrams and once the next level decomposition satisfies the use case definition we use </a:t>
            </a:r>
            <a:r>
              <a:rPr lang="en-US" dirty="0" err="1"/>
              <a:t>use</a:t>
            </a:r>
            <a:r>
              <a:rPr lang="en-US" dirty="0"/>
              <a:t> cases. Our definition of an elementary use case is:</a:t>
            </a:r>
          </a:p>
          <a:p>
            <a:r>
              <a:rPr lang="en-US" i="1" dirty="0"/>
              <a:t>An elementary use case is a self contained interaction that is executed by one primary actor, in one place, with no intervening time delays. A use case is named with a verb and a noun that describes the functional interaction.</a:t>
            </a:r>
            <a:endParaRPr lang="en-US" dirty="0"/>
          </a:p>
          <a:p>
            <a:endParaRPr lang="bg-BG" dirty="0"/>
          </a:p>
        </p:txBody>
      </p:sp>
      <p:sp>
        <p:nvSpPr>
          <p:cNvPr id="9" name="Slide Number Placeholder 6"/>
          <p:cNvSpPr>
            <a:spLocks noGrp="1"/>
          </p:cNvSpPr>
          <p:nvPr>
            <p:ph type="sldNum" sz="quarter" idx="12"/>
          </p:nvPr>
        </p:nvSpPr>
        <p:spPr/>
        <p:txBody>
          <a:bodyPr/>
          <a:lstStyle/>
          <a:p>
            <a:fld id="{726D28B1-9B1D-4A26-A9DF-519E3A152607}" type="slidenum">
              <a:rPr lang="bg-BG"/>
              <a:pPr/>
              <a:t>35</a:t>
            </a:fld>
            <a:endParaRPr lang="bg-BG"/>
          </a:p>
        </p:txBody>
      </p:sp>
    </p:spTree>
    <p:extLst>
      <p:ext uri="{BB962C8B-B14F-4D97-AF65-F5344CB8AC3E}">
        <p14:creationId xmlns:p14="http://schemas.microsoft.com/office/powerpoint/2010/main" val="270366031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r>
              <a:rPr lang="bg-BG" dirty="0"/>
              <a:t>Model the Functional View </a:t>
            </a:r>
          </a:p>
        </p:txBody>
      </p:sp>
      <p:sp>
        <p:nvSpPr>
          <p:cNvPr id="2" name="Content Placeholder 1"/>
          <p:cNvSpPr>
            <a:spLocks noGrp="1"/>
          </p:cNvSpPr>
          <p:nvPr>
            <p:ph idx="1"/>
          </p:nvPr>
        </p:nvSpPr>
        <p:spPr/>
        <p:txBody>
          <a:bodyPr/>
          <a:lstStyle/>
          <a:p>
            <a:r>
              <a:rPr lang="en-US" dirty="0" smtClean="0"/>
              <a:t>This </a:t>
            </a:r>
            <a:r>
              <a:rPr lang="en-US" dirty="0"/>
              <a:t>leads to use case diagrams as described in the following figure:</a:t>
            </a:r>
          </a:p>
          <a:p>
            <a:endParaRPr lang="bg-BG" dirty="0"/>
          </a:p>
        </p:txBody>
      </p:sp>
      <p:sp>
        <p:nvSpPr>
          <p:cNvPr id="9" name="Slide Number Placeholder 6"/>
          <p:cNvSpPr>
            <a:spLocks noGrp="1"/>
          </p:cNvSpPr>
          <p:nvPr>
            <p:ph type="sldNum" sz="quarter" idx="12"/>
          </p:nvPr>
        </p:nvSpPr>
        <p:spPr/>
        <p:txBody>
          <a:bodyPr/>
          <a:lstStyle/>
          <a:p>
            <a:fld id="{726D28B1-9B1D-4A26-A9DF-519E3A152607}" type="slidenum">
              <a:rPr lang="bg-BG"/>
              <a:pPr/>
              <a:t>36</a:t>
            </a:fld>
            <a:endParaRPr lang="bg-BG"/>
          </a:p>
        </p:txBody>
      </p:sp>
      <p:pic>
        <p:nvPicPr>
          <p:cNvPr id="48135"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9632" y="2393744"/>
            <a:ext cx="5104362" cy="39889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04248" y="2564904"/>
            <a:ext cx="1543050" cy="1485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1428309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a:t>Model the Functional View </a:t>
            </a:r>
          </a:p>
        </p:txBody>
      </p:sp>
      <p:sp>
        <p:nvSpPr>
          <p:cNvPr id="3" name="Content Placeholder 2"/>
          <p:cNvSpPr>
            <a:spLocks noGrp="1"/>
          </p:cNvSpPr>
          <p:nvPr>
            <p:ph idx="1"/>
          </p:nvPr>
        </p:nvSpPr>
        <p:spPr/>
        <p:txBody>
          <a:bodyPr/>
          <a:lstStyle/>
          <a:p>
            <a:r>
              <a:rPr lang="en-US" dirty="0"/>
              <a:t>The verb-noun requirement in the naming of the use cases helps us when we identify the classes in the structural view, since the nouns becomes the business entities in the class diagrams. Describing and documenting the use cases are important and as much detail should be described against the individual use cases and actors.</a:t>
            </a:r>
            <a:endParaRPr lang="bg-BG" dirty="0"/>
          </a:p>
        </p:txBody>
      </p:sp>
      <p:sp>
        <p:nvSpPr>
          <p:cNvPr id="4" name="Slide Number Placeholder 3"/>
          <p:cNvSpPr>
            <a:spLocks noGrp="1"/>
          </p:cNvSpPr>
          <p:nvPr>
            <p:ph type="sldNum" sz="quarter" idx="12"/>
          </p:nvPr>
        </p:nvSpPr>
        <p:spPr/>
        <p:txBody>
          <a:bodyPr/>
          <a:lstStyle/>
          <a:p>
            <a:fld id="{13222F4C-3C3F-4385-B22A-40B63298354D}" type="slidenum">
              <a:rPr lang="bg-BG" smtClean="0"/>
              <a:pPr/>
              <a:t>37</a:t>
            </a:fld>
            <a:endParaRPr lang="bg-BG"/>
          </a:p>
        </p:txBody>
      </p:sp>
    </p:spTree>
    <p:extLst>
      <p:ext uri="{BB962C8B-B14F-4D97-AF65-F5344CB8AC3E}">
        <p14:creationId xmlns:p14="http://schemas.microsoft.com/office/powerpoint/2010/main" val="232724052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a:t>Model the Structural View </a:t>
            </a:r>
          </a:p>
        </p:txBody>
      </p:sp>
      <p:sp>
        <p:nvSpPr>
          <p:cNvPr id="3" name="Content Placeholder 2"/>
          <p:cNvSpPr>
            <a:spLocks noGrp="1"/>
          </p:cNvSpPr>
          <p:nvPr>
            <p:ph idx="1"/>
          </p:nvPr>
        </p:nvSpPr>
        <p:spPr/>
        <p:txBody>
          <a:bodyPr/>
          <a:lstStyle/>
          <a:p>
            <a:r>
              <a:rPr lang="en-US" dirty="0"/>
              <a:t>Once the business functions are properly documented and described in the functional view, we can document the structural view. The first pass would be to create class diagrams using the use case nouns as the business entities (classes).</a:t>
            </a:r>
          </a:p>
          <a:p>
            <a:r>
              <a:rPr lang="en-US" dirty="0"/>
              <a:t>A business entity represents a significant and persistent piece of information that is manipulated by business actors. They are passive; that is, they do not initiate interactions on their own but may be used in many different business use-case realizations and usually outlives any single interaction. Business entities provide the basis for sharing information (document flow) among business actors.</a:t>
            </a:r>
          </a:p>
          <a:p>
            <a:endParaRPr lang="bg-BG" dirty="0"/>
          </a:p>
        </p:txBody>
      </p:sp>
      <p:sp>
        <p:nvSpPr>
          <p:cNvPr id="4" name="Slide Number Placeholder 3"/>
          <p:cNvSpPr>
            <a:spLocks noGrp="1"/>
          </p:cNvSpPr>
          <p:nvPr>
            <p:ph type="sldNum" sz="quarter" idx="12"/>
          </p:nvPr>
        </p:nvSpPr>
        <p:spPr/>
        <p:txBody>
          <a:bodyPr/>
          <a:lstStyle/>
          <a:p>
            <a:fld id="{13222F4C-3C3F-4385-B22A-40B63298354D}" type="slidenum">
              <a:rPr lang="bg-BG" smtClean="0"/>
              <a:pPr/>
              <a:t>38</a:t>
            </a:fld>
            <a:endParaRPr lang="bg-BG"/>
          </a:p>
        </p:txBody>
      </p:sp>
    </p:spTree>
    <p:extLst>
      <p:ext uri="{BB962C8B-B14F-4D97-AF65-F5344CB8AC3E}">
        <p14:creationId xmlns:p14="http://schemas.microsoft.com/office/powerpoint/2010/main" val="392599549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r>
              <a:rPr lang="bg-BG" dirty="0"/>
              <a:t>Model the Structural View </a:t>
            </a:r>
          </a:p>
        </p:txBody>
      </p:sp>
      <p:sp>
        <p:nvSpPr>
          <p:cNvPr id="51204" name="Rectangle 4"/>
          <p:cNvSpPr>
            <a:spLocks noGrp="1" noChangeArrowheads="1"/>
          </p:cNvSpPr>
          <p:nvPr>
            <p:ph idx="1"/>
          </p:nvPr>
        </p:nvSpPr>
        <p:spPr>
          <a:xfrm>
            <a:off x="467194" y="1628800"/>
            <a:ext cx="7620000" cy="4800600"/>
          </a:xfrm>
        </p:spPr>
        <p:txBody>
          <a:bodyPr/>
          <a:lstStyle/>
          <a:p>
            <a:endParaRPr lang="bg-BG"/>
          </a:p>
        </p:txBody>
      </p:sp>
      <p:sp>
        <p:nvSpPr>
          <p:cNvPr id="7" name="Slide Number Placeholder 5"/>
          <p:cNvSpPr>
            <a:spLocks noGrp="1"/>
          </p:cNvSpPr>
          <p:nvPr>
            <p:ph type="sldNum" sz="quarter" idx="12"/>
          </p:nvPr>
        </p:nvSpPr>
        <p:spPr/>
        <p:txBody>
          <a:bodyPr/>
          <a:lstStyle/>
          <a:p>
            <a:fld id="{B109A31B-DBFF-4639-8837-67EE5030783A}" type="slidenum">
              <a:rPr lang="bg-BG"/>
              <a:pPr/>
              <a:t>39</a:t>
            </a:fld>
            <a:endParaRPr lang="bg-BG"/>
          </a:p>
        </p:txBody>
      </p:sp>
      <p:pic>
        <p:nvPicPr>
          <p:cNvPr id="51205"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780928"/>
            <a:ext cx="8642350" cy="3311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00192" y="1196752"/>
            <a:ext cx="1781175" cy="1343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Getting Started</a:t>
            </a:r>
            <a:endParaRPr lang="bg-BG" dirty="0"/>
          </a:p>
        </p:txBody>
      </p:sp>
      <p:sp>
        <p:nvSpPr>
          <p:cNvPr id="3" name="Content Placeholder 2"/>
          <p:cNvSpPr>
            <a:spLocks noGrp="1"/>
          </p:cNvSpPr>
          <p:nvPr>
            <p:ph idx="1"/>
          </p:nvPr>
        </p:nvSpPr>
        <p:spPr/>
        <p:txBody>
          <a:bodyPr/>
          <a:lstStyle/>
          <a:p>
            <a:r>
              <a:rPr lang="en-US" dirty="0"/>
              <a:t>You can apply use cases to your whole system. You can also apply use cases to part of your system, including subsystems and even individual classes and interfaces. In each case, these use cases not only represent the desired behavior of these elements, but they can also be used as the basis of test cases for these elements as they evolve during development. Use cases applied to subsystems are excellent sources of regression tests; use cases applied to the whole system are excellent sources of integration and system tests. </a:t>
            </a:r>
            <a:endParaRPr lang="bg-BG" dirty="0"/>
          </a:p>
        </p:txBody>
      </p:sp>
      <p:sp>
        <p:nvSpPr>
          <p:cNvPr id="4" name="Slide Number Placeholder 3"/>
          <p:cNvSpPr>
            <a:spLocks noGrp="1"/>
          </p:cNvSpPr>
          <p:nvPr>
            <p:ph type="sldNum" sz="quarter" idx="12"/>
          </p:nvPr>
        </p:nvSpPr>
        <p:spPr/>
        <p:txBody>
          <a:bodyPr/>
          <a:lstStyle/>
          <a:p>
            <a:fld id="{13222F4C-3C3F-4385-B22A-40B63298354D}" type="slidenum">
              <a:rPr lang="bg-BG" smtClean="0"/>
              <a:pPr/>
              <a:t>4</a:t>
            </a:fld>
            <a:endParaRPr lang="bg-BG"/>
          </a:p>
        </p:txBody>
      </p:sp>
    </p:spTree>
    <p:extLst>
      <p:ext uri="{BB962C8B-B14F-4D97-AF65-F5344CB8AC3E}">
        <p14:creationId xmlns:p14="http://schemas.microsoft.com/office/powerpoint/2010/main" val="332080578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a:t>Model the Structural View </a:t>
            </a:r>
          </a:p>
        </p:txBody>
      </p:sp>
      <p:sp>
        <p:nvSpPr>
          <p:cNvPr id="3" name="Content Placeholder 2"/>
          <p:cNvSpPr>
            <a:spLocks noGrp="1"/>
          </p:cNvSpPr>
          <p:nvPr>
            <p:ph idx="1"/>
          </p:nvPr>
        </p:nvSpPr>
        <p:spPr/>
        <p:txBody>
          <a:bodyPr/>
          <a:lstStyle/>
          <a:p>
            <a:r>
              <a:rPr lang="en-US" dirty="0"/>
              <a:t>It is important to note that more business entities will appear from the use case detailed descriptions and that the nouns from the use cases may not be the only business entities. Operations against the business entities may be derived from the use case verbs and the detailed use case descriptions.</a:t>
            </a:r>
            <a:endParaRPr lang="bg-BG" dirty="0"/>
          </a:p>
        </p:txBody>
      </p:sp>
      <p:sp>
        <p:nvSpPr>
          <p:cNvPr id="4" name="Slide Number Placeholder 3"/>
          <p:cNvSpPr>
            <a:spLocks noGrp="1"/>
          </p:cNvSpPr>
          <p:nvPr>
            <p:ph type="sldNum" sz="quarter" idx="12"/>
          </p:nvPr>
        </p:nvSpPr>
        <p:spPr/>
        <p:txBody>
          <a:bodyPr/>
          <a:lstStyle/>
          <a:p>
            <a:fld id="{13222F4C-3C3F-4385-B22A-40B63298354D}" type="slidenum">
              <a:rPr lang="bg-BG" smtClean="0"/>
              <a:pPr/>
              <a:t>40</a:t>
            </a:fld>
            <a:endParaRPr lang="bg-BG"/>
          </a:p>
        </p:txBody>
      </p:sp>
    </p:spTree>
    <p:extLst>
      <p:ext uri="{BB962C8B-B14F-4D97-AF65-F5344CB8AC3E}">
        <p14:creationId xmlns:p14="http://schemas.microsoft.com/office/powerpoint/2010/main" val="292236561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a:t>Model the </a:t>
            </a:r>
            <a:r>
              <a:rPr lang="bg-BG" dirty="0" smtClean="0"/>
              <a:t>Behavioral </a:t>
            </a:r>
            <a:r>
              <a:rPr lang="bg-BG" dirty="0"/>
              <a:t>View </a:t>
            </a:r>
          </a:p>
        </p:txBody>
      </p:sp>
      <p:sp>
        <p:nvSpPr>
          <p:cNvPr id="3" name="Content Placeholder 2"/>
          <p:cNvSpPr>
            <a:spLocks noGrp="1"/>
          </p:cNvSpPr>
          <p:nvPr>
            <p:ph idx="1"/>
          </p:nvPr>
        </p:nvSpPr>
        <p:spPr/>
        <p:txBody>
          <a:bodyPr/>
          <a:lstStyle/>
          <a:p>
            <a:r>
              <a:rPr lang="en-US" dirty="0"/>
              <a:t>In the </a:t>
            </a:r>
            <a:r>
              <a:rPr lang="en-US" dirty="0" smtClean="0"/>
              <a:t>behavioral </a:t>
            </a:r>
            <a:r>
              <a:rPr lang="en-US" dirty="0"/>
              <a:t>view there are two flows of </a:t>
            </a:r>
            <a:r>
              <a:rPr lang="en-US" dirty="0" smtClean="0"/>
              <a:t>behavior </a:t>
            </a:r>
            <a:r>
              <a:rPr lang="en-US" dirty="0"/>
              <a:t>we are interested in.</a:t>
            </a:r>
          </a:p>
          <a:p>
            <a:r>
              <a:rPr lang="en-US" dirty="0"/>
              <a:t>The first is internal </a:t>
            </a:r>
            <a:r>
              <a:rPr lang="en-US" dirty="0" smtClean="0"/>
              <a:t>behavior </a:t>
            </a:r>
            <a:r>
              <a:rPr lang="en-US" dirty="0"/>
              <a:t>that describes what happens if a use case interaction is executed. This typically describes the workflow from when the use case interaction is initiated to when it logically concludes.</a:t>
            </a:r>
          </a:p>
          <a:p>
            <a:r>
              <a:rPr lang="en-US" dirty="0"/>
              <a:t>The second describes </a:t>
            </a:r>
            <a:r>
              <a:rPr lang="en-US" dirty="0" smtClean="0"/>
              <a:t>behavior </a:t>
            </a:r>
            <a:r>
              <a:rPr lang="en-US" dirty="0"/>
              <a:t>as it flows across use case interactions and typically may describe entire end to end process work flows.</a:t>
            </a:r>
          </a:p>
          <a:p>
            <a:r>
              <a:rPr lang="en-US" dirty="0"/>
              <a:t>Both types of work flows are described using activity diagrams.</a:t>
            </a:r>
          </a:p>
          <a:p>
            <a:endParaRPr lang="bg-BG" dirty="0"/>
          </a:p>
        </p:txBody>
      </p:sp>
      <p:sp>
        <p:nvSpPr>
          <p:cNvPr id="4" name="Slide Number Placeholder 3"/>
          <p:cNvSpPr>
            <a:spLocks noGrp="1"/>
          </p:cNvSpPr>
          <p:nvPr>
            <p:ph type="sldNum" sz="quarter" idx="12"/>
          </p:nvPr>
        </p:nvSpPr>
        <p:spPr/>
        <p:txBody>
          <a:bodyPr/>
          <a:lstStyle/>
          <a:p>
            <a:fld id="{13222F4C-3C3F-4385-B22A-40B63298354D}" type="slidenum">
              <a:rPr lang="bg-BG" smtClean="0"/>
              <a:pPr/>
              <a:t>41</a:t>
            </a:fld>
            <a:endParaRPr lang="bg-BG"/>
          </a:p>
        </p:txBody>
      </p:sp>
    </p:spTree>
    <p:extLst>
      <p:ext uri="{BB962C8B-B14F-4D97-AF65-F5344CB8AC3E}">
        <p14:creationId xmlns:p14="http://schemas.microsoft.com/office/powerpoint/2010/main" val="195480354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p:txBody>
          <a:bodyPr/>
          <a:lstStyle/>
          <a:p>
            <a:r>
              <a:rPr lang="bg-BG" dirty="0"/>
              <a:t>Model the </a:t>
            </a:r>
            <a:r>
              <a:rPr lang="bg-BG" dirty="0" smtClean="0"/>
              <a:t>Behavioral </a:t>
            </a:r>
            <a:r>
              <a:rPr lang="bg-BG" dirty="0"/>
              <a:t>View </a:t>
            </a:r>
          </a:p>
        </p:txBody>
      </p:sp>
      <p:sp>
        <p:nvSpPr>
          <p:cNvPr id="54276" name="Rectangle 4"/>
          <p:cNvSpPr>
            <a:spLocks noGrp="1" noChangeArrowheads="1"/>
          </p:cNvSpPr>
          <p:nvPr>
            <p:ph idx="1"/>
          </p:nvPr>
        </p:nvSpPr>
        <p:spPr/>
        <p:txBody>
          <a:bodyPr/>
          <a:lstStyle/>
          <a:p>
            <a:endParaRPr lang="bg-BG"/>
          </a:p>
        </p:txBody>
      </p:sp>
      <p:sp>
        <p:nvSpPr>
          <p:cNvPr id="7" name="Slide Number Placeholder 5"/>
          <p:cNvSpPr>
            <a:spLocks noGrp="1"/>
          </p:cNvSpPr>
          <p:nvPr>
            <p:ph type="sldNum" sz="quarter" idx="12"/>
          </p:nvPr>
        </p:nvSpPr>
        <p:spPr/>
        <p:txBody>
          <a:bodyPr/>
          <a:lstStyle/>
          <a:p>
            <a:fld id="{8C2AC2A1-AD88-4642-B1DA-FDDAEF719E50}" type="slidenum">
              <a:rPr lang="bg-BG"/>
              <a:pPr/>
              <a:t>42</a:t>
            </a:fld>
            <a:endParaRPr lang="bg-BG"/>
          </a:p>
        </p:txBody>
      </p:sp>
      <p:pic>
        <p:nvPicPr>
          <p:cNvPr id="54277"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3350" y="1557338"/>
            <a:ext cx="6913563" cy="4713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895" y="3428999"/>
            <a:ext cx="1952625" cy="1628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p:txBody>
          <a:bodyPr/>
          <a:lstStyle/>
          <a:p>
            <a:r>
              <a:rPr lang="bg-BG" dirty="0"/>
              <a:t>Model the </a:t>
            </a:r>
            <a:r>
              <a:rPr lang="bg-BG" dirty="0" smtClean="0"/>
              <a:t>Behavioral </a:t>
            </a:r>
            <a:r>
              <a:rPr lang="bg-BG" dirty="0"/>
              <a:t>View </a:t>
            </a:r>
          </a:p>
        </p:txBody>
      </p:sp>
      <p:sp>
        <p:nvSpPr>
          <p:cNvPr id="54276" name="Rectangle 4"/>
          <p:cNvSpPr>
            <a:spLocks noGrp="1" noChangeArrowheads="1"/>
          </p:cNvSpPr>
          <p:nvPr>
            <p:ph idx="1"/>
          </p:nvPr>
        </p:nvSpPr>
        <p:spPr/>
        <p:txBody>
          <a:bodyPr/>
          <a:lstStyle/>
          <a:p>
            <a:r>
              <a:rPr lang="en-US" dirty="0"/>
              <a:t>The internal </a:t>
            </a:r>
            <a:r>
              <a:rPr lang="en-US" dirty="0" err="1"/>
              <a:t>behaviour</a:t>
            </a:r>
            <a:r>
              <a:rPr lang="en-US" dirty="0"/>
              <a:t> workflow of a business use case describes what the business must do to provide the value the primary actor requires. The business use case consists of a sequence of activities that, together, produce something for the business actor. This is described using the activity diagram that explores the ordering of tasks or activities that accomplish the business goals. An activity may be a manual or an automated task that completes a unit of work.</a:t>
            </a:r>
            <a:endParaRPr lang="bg-BG" dirty="0"/>
          </a:p>
        </p:txBody>
      </p:sp>
      <p:sp>
        <p:nvSpPr>
          <p:cNvPr id="7" name="Slide Number Placeholder 5"/>
          <p:cNvSpPr>
            <a:spLocks noGrp="1"/>
          </p:cNvSpPr>
          <p:nvPr>
            <p:ph type="sldNum" sz="quarter" idx="12"/>
          </p:nvPr>
        </p:nvSpPr>
        <p:spPr/>
        <p:txBody>
          <a:bodyPr/>
          <a:lstStyle/>
          <a:p>
            <a:fld id="{8C2AC2A1-AD88-4642-B1DA-FDDAEF719E50}" type="slidenum">
              <a:rPr lang="bg-BG"/>
              <a:pPr/>
              <a:t>43</a:t>
            </a:fld>
            <a:endParaRPr lang="bg-BG"/>
          </a:p>
        </p:txBody>
      </p:sp>
    </p:spTree>
    <p:extLst>
      <p:ext uri="{BB962C8B-B14F-4D97-AF65-F5344CB8AC3E}">
        <p14:creationId xmlns:p14="http://schemas.microsoft.com/office/powerpoint/2010/main" val="3523372382"/>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p:txBody>
          <a:bodyPr/>
          <a:lstStyle/>
          <a:p>
            <a:r>
              <a:rPr lang="bg-BG" dirty="0"/>
              <a:t>Model the </a:t>
            </a:r>
            <a:r>
              <a:rPr lang="bg-BG" dirty="0" smtClean="0"/>
              <a:t>Behavioral </a:t>
            </a:r>
            <a:r>
              <a:rPr lang="bg-BG" dirty="0"/>
              <a:t>View</a:t>
            </a:r>
          </a:p>
        </p:txBody>
      </p:sp>
      <p:sp>
        <p:nvSpPr>
          <p:cNvPr id="56324" name="Rectangle 4"/>
          <p:cNvSpPr>
            <a:spLocks noGrp="1" noChangeArrowheads="1"/>
          </p:cNvSpPr>
          <p:nvPr>
            <p:ph idx="1"/>
          </p:nvPr>
        </p:nvSpPr>
        <p:spPr/>
        <p:txBody>
          <a:bodyPr/>
          <a:lstStyle/>
          <a:p>
            <a:endParaRPr lang="bg-BG" dirty="0"/>
          </a:p>
        </p:txBody>
      </p:sp>
      <p:sp>
        <p:nvSpPr>
          <p:cNvPr id="7" name="Slide Number Placeholder 5"/>
          <p:cNvSpPr>
            <a:spLocks noGrp="1"/>
          </p:cNvSpPr>
          <p:nvPr>
            <p:ph type="sldNum" sz="quarter" idx="12"/>
          </p:nvPr>
        </p:nvSpPr>
        <p:spPr/>
        <p:txBody>
          <a:bodyPr/>
          <a:lstStyle/>
          <a:p>
            <a:fld id="{010D0738-A619-4376-93C2-ED11506E4324}" type="slidenum">
              <a:rPr lang="bg-BG"/>
              <a:pPr/>
              <a:t>44</a:t>
            </a:fld>
            <a:endParaRPr lang="bg-BG"/>
          </a:p>
        </p:txBody>
      </p:sp>
      <p:pic>
        <p:nvPicPr>
          <p:cNvPr id="56325"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4213" y="1412875"/>
            <a:ext cx="7704137" cy="4529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p:txBody>
          <a:bodyPr/>
          <a:lstStyle/>
          <a:p>
            <a:r>
              <a:rPr lang="bg-BG" dirty="0"/>
              <a:t>Model the </a:t>
            </a:r>
            <a:r>
              <a:rPr lang="bg-BG" dirty="0" smtClean="0"/>
              <a:t>Behavioral </a:t>
            </a:r>
            <a:r>
              <a:rPr lang="bg-BG" dirty="0"/>
              <a:t>View</a:t>
            </a:r>
          </a:p>
        </p:txBody>
      </p:sp>
      <p:sp>
        <p:nvSpPr>
          <p:cNvPr id="56324" name="Rectangle 4"/>
          <p:cNvSpPr>
            <a:spLocks noGrp="1" noChangeArrowheads="1"/>
          </p:cNvSpPr>
          <p:nvPr>
            <p:ph idx="1"/>
          </p:nvPr>
        </p:nvSpPr>
        <p:spPr/>
        <p:txBody>
          <a:bodyPr/>
          <a:lstStyle/>
          <a:p>
            <a:r>
              <a:rPr lang="en-US" dirty="0"/>
              <a:t>External events will typically initiate workflow across enterprise. An activity = Execution of business function. If the business function does not exist, you may have missed functions in your functional decomposition.</a:t>
            </a:r>
            <a:endParaRPr lang="bg-BG" dirty="0"/>
          </a:p>
        </p:txBody>
      </p:sp>
      <p:sp>
        <p:nvSpPr>
          <p:cNvPr id="7" name="Slide Number Placeholder 5"/>
          <p:cNvSpPr>
            <a:spLocks noGrp="1"/>
          </p:cNvSpPr>
          <p:nvPr>
            <p:ph type="sldNum" sz="quarter" idx="12"/>
          </p:nvPr>
        </p:nvSpPr>
        <p:spPr/>
        <p:txBody>
          <a:bodyPr/>
          <a:lstStyle/>
          <a:p>
            <a:fld id="{010D0738-A619-4376-93C2-ED11506E4324}" type="slidenum">
              <a:rPr lang="bg-BG"/>
              <a:pPr/>
              <a:t>45</a:t>
            </a:fld>
            <a:endParaRPr lang="bg-BG"/>
          </a:p>
        </p:txBody>
      </p:sp>
    </p:spTree>
    <p:extLst>
      <p:ext uri="{BB962C8B-B14F-4D97-AF65-F5344CB8AC3E}">
        <p14:creationId xmlns:p14="http://schemas.microsoft.com/office/powerpoint/2010/main" val="1613780967"/>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lstStyle/>
          <a:p>
            <a:r>
              <a:rPr lang="bg-BG" dirty="0"/>
              <a:t>Use case based estimation </a:t>
            </a:r>
          </a:p>
        </p:txBody>
      </p:sp>
      <p:sp>
        <p:nvSpPr>
          <p:cNvPr id="58371" name="Rectangle 3"/>
          <p:cNvSpPr>
            <a:spLocks noGrp="1" noChangeArrowheads="1"/>
          </p:cNvSpPr>
          <p:nvPr>
            <p:ph idx="1"/>
          </p:nvPr>
        </p:nvSpPr>
        <p:spPr/>
        <p:txBody>
          <a:bodyPr>
            <a:normAutofit fontScale="92500"/>
          </a:bodyPr>
          <a:lstStyle/>
          <a:p>
            <a:r>
              <a:rPr lang="en-US" sz="2800" dirty="0"/>
              <a:t>How long will your software development project take? How long is a piece of string? If you are in software development, you are always faced with the problem of estimation. It is difficult to predict accurately how long software development will take because of the underlying complexities in requirements that are not always well understood. </a:t>
            </a:r>
            <a:endParaRPr lang="en-US" sz="2800" dirty="0" smtClean="0"/>
          </a:p>
          <a:p>
            <a:r>
              <a:rPr lang="en-US" sz="2800" dirty="0" smtClean="0"/>
              <a:t>For </a:t>
            </a:r>
            <a:r>
              <a:rPr lang="en-US" sz="2800" dirty="0"/>
              <a:t>the average develop manager who often do not have the time and resources to do a proper function point count or other estimation we offer a basic estimation method using a use case based approach. </a:t>
            </a:r>
          </a:p>
          <a:p>
            <a:pPr lvl="1"/>
            <a:endParaRPr lang="bg-BG" sz="2400" dirty="0">
              <a:solidFill>
                <a:srgbClr val="0000FF"/>
              </a:solidFill>
            </a:endParaRPr>
          </a:p>
        </p:txBody>
      </p:sp>
      <p:sp>
        <p:nvSpPr>
          <p:cNvPr id="8" name="Slide Number Placeholder 6"/>
          <p:cNvSpPr>
            <a:spLocks noGrp="1"/>
          </p:cNvSpPr>
          <p:nvPr>
            <p:ph type="sldNum" sz="quarter" idx="12"/>
          </p:nvPr>
        </p:nvSpPr>
        <p:spPr/>
        <p:txBody>
          <a:bodyPr/>
          <a:lstStyle/>
          <a:p>
            <a:fld id="{8A1B6F2D-C9FE-4867-8353-34343F81D6B9}" type="slidenum">
              <a:rPr lang="bg-BG"/>
              <a:pPr/>
              <a:t>46</a:t>
            </a:fld>
            <a:endParaRPr lang="bg-BG"/>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lstStyle/>
          <a:p>
            <a:r>
              <a:rPr lang="bg-BG" dirty="0" smtClean="0"/>
              <a:t>Use case based estimation </a:t>
            </a:r>
            <a:endParaRPr lang="bg-BG" dirty="0"/>
          </a:p>
        </p:txBody>
      </p:sp>
      <p:sp>
        <p:nvSpPr>
          <p:cNvPr id="58371" name="Rectangle 3"/>
          <p:cNvSpPr>
            <a:spLocks noGrp="1" noChangeArrowheads="1"/>
          </p:cNvSpPr>
          <p:nvPr>
            <p:ph type="body" sz="half" idx="1"/>
          </p:nvPr>
        </p:nvSpPr>
        <p:spPr/>
        <p:txBody>
          <a:bodyPr>
            <a:normAutofit fontScale="77500" lnSpcReduction="20000"/>
          </a:bodyPr>
          <a:lstStyle/>
          <a:p>
            <a:pPr marL="114300" indent="0">
              <a:buNone/>
            </a:pPr>
            <a:r>
              <a:rPr lang="en-US" sz="2800" b="1" dirty="0"/>
              <a:t>Develop use cases to the correct level of granularity</a:t>
            </a:r>
            <a:r>
              <a:rPr lang="en-US" sz="2800" b="1" dirty="0" smtClean="0"/>
              <a:t>.</a:t>
            </a:r>
          </a:p>
          <a:p>
            <a:r>
              <a:rPr lang="en-US" sz="2800" dirty="0"/>
              <a:t>If use cases are to be used as a basis for estimation, it is important to properly develop them to the correct granularity level. </a:t>
            </a:r>
            <a:r>
              <a:rPr lang="en-US" sz="2800" dirty="0" err="1"/>
              <a:t>Xpdian</a:t>
            </a:r>
            <a:r>
              <a:rPr lang="en-US" sz="2800" dirty="0"/>
              <a:t> has formulated a definition of an elementary use case which has proven successful for good estimation. The definition is as follows:</a:t>
            </a:r>
            <a:endParaRPr lang="en-US" sz="2800" dirty="0" smtClean="0"/>
          </a:p>
          <a:p>
            <a:r>
              <a:rPr lang="en-US" dirty="0" smtClean="0">
                <a:solidFill>
                  <a:srgbClr val="0000FF"/>
                </a:solidFill>
              </a:rPr>
              <a:t>An </a:t>
            </a:r>
            <a:r>
              <a:rPr lang="en-US" dirty="0">
                <a:solidFill>
                  <a:srgbClr val="0000FF"/>
                </a:solidFill>
              </a:rPr>
              <a:t>elementary use case is a self contained interaction that is executed by one primary action, in one place, with no intervening time delays.</a:t>
            </a:r>
          </a:p>
          <a:p>
            <a:pPr lvl="1"/>
            <a:endParaRPr lang="bg-BG" sz="2400" dirty="0">
              <a:solidFill>
                <a:srgbClr val="0000FF"/>
              </a:solidFill>
            </a:endParaRPr>
          </a:p>
        </p:txBody>
      </p:sp>
      <p:sp>
        <p:nvSpPr>
          <p:cNvPr id="58374" name="Rectangle 6"/>
          <p:cNvSpPr>
            <a:spLocks noGrp="1" noChangeArrowheads="1"/>
          </p:cNvSpPr>
          <p:nvPr>
            <p:ph sz="half" idx="2"/>
          </p:nvPr>
        </p:nvSpPr>
        <p:spPr/>
        <p:txBody>
          <a:bodyPr/>
          <a:lstStyle/>
          <a:p>
            <a:endParaRPr lang="bg-BG" sz="2800"/>
          </a:p>
        </p:txBody>
      </p:sp>
      <p:sp>
        <p:nvSpPr>
          <p:cNvPr id="8" name="Slide Number Placeholder 6"/>
          <p:cNvSpPr>
            <a:spLocks noGrp="1"/>
          </p:cNvSpPr>
          <p:nvPr>
            <p:ph type="sldNum" sz="quarter" idx="12"/>
          </p:nvPr>
        </p:nvSpPr>
        <p:spPr/>
        <p:txBody>
          <a:bodyPr/>
          <a:lstStyle/>
          <a:p>
            <a:fld id="{8A1B6F2D-C9FE-4867-8353-34343F81D6B9}" type="slidenum">
              <a:rPr lang="bg-BG"/>
              <a:pPr/>
              <a:t>47</a:t>
            </a:fld>
            <a:endParaRPr lang="bg-BG"/>
          </a:p>
        </p:txBody>
      </p:sp>
      <p:pic>
        <p:nvPicPr>
          <p:cNvPr id="58373"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27538" y="1916113"/>
            <a:ext cx="4716462" cy="381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23703239"/>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p:txBody>
          <a:bodyPr/>
          <a:lstStyle/>
          <a:p>
            <a:r>
              <a:rPr lang="bg-BG"/>
              <a:t>Use case based estimation</a:t>
            </a:r>
          </a:p>
        </p:txBody>
      </p:sp>
      <p:sp>
        <p:nvSpPr>
          <p:cNvPr id="59395" name="Rectangle 3"/>
          <p:cNvSpPr>
            <a:spLocks noGrp="1" noChangeArrowheads="1"/>
          </p:cNvSpPr>
          <p:nvPr>
            <p:ph idx="1"/>
          </p:nvPr>
        </p:nvSpPr>
        <p:spPr/>
        <p:txBody>
          <a:bodyPr/>
          <a:lstStyle/>
          <a:p>
            <a:pPr marL="114300" indent="0">
              <a:buNone/>
            </a:pPr>
            <a:r>
              <a:rPr lang="en-US" b="1" dirty="0"/>
              <a:t>Allocate points</a:t>
            </a:r>
          </a:p>
          <a:p>
            <a:r>
              <a:rPr lang="en-US" dirty="0"/>
              <a:t>In </a:t>
            </a:r>
            <a:r>
              <a:rPr lang="en-US" dirty="0" smtClean="0"/>
              <a:t>the example above we </a:t>
            </a:r>
            <a:r>
              <a:rPr lang="en-US" dirty="0"/>
              <a:t>have four granular transactions represented by use cases. </a:t>
            </a:r>
            <a:endParaRPr lang="en-US" dirty="0" smtClean="0"/>
          </a:p>
          <a:p>
            <a:r>
              <a:rPr lang="en-US" dirty="0" smtClean="0"/>
              <a:t>Several </a:t>
            </a:r>
            <a:r>
              <a:rPr lang="en-US" dirty="0"/>
              <a:t>estimation methods advocate that, depending on complexity, scores of between 5 and 15 points be allocated to each use case. </a:t>
            </a:r>
            <a:endParaRPr lang="en-US" dirty="0" smtClean="0"/>
          </a:p>
          <a:p>
            <a:r>
              <a:rPr lang="en-US" dirty="0" smtClean="0">
                <a:solidFill>
                  <a:srgbClr val="FF0000"/>
                </a:solidFill>
              </a:rPr>
              <a:t>We </a:t>
            </a:r>
            <a:r>
              <a:rPr lang="en-US" dirty="0">
                <a:solidFill>
                  <a:srgbClr val="FF0000"/>
                </a:solidFill>
              </a:rPr>
              <a:t>are going to standardize that number on 10 points per use case.</a:t>
            </a:r>
          </a:p>
          <a:p>
            <a:r>
              <a:rPr lang="en-US" dirty="0"/>
              <a:t>This implies =&gt; 4 use cases x 10 points = 40 points</a:t>
            </a:r>
          </a:p>
        </p:txBody>
      </p:sp>
      <p:sp>
        <p:nvSpPr>
          <p:cNvPr id="6" name="Slide Number Placeholder 5"/>
          <p:cNvSpPr>
            <a:spLocks noGrp="1"/>
          </p:cNvSpPr>
          <p:nvPr>
            <p:ph type="sldNum" sz="quarter" idx="12"/>
          </p:nvPr>
        </p:nvSpPr>
        <p:spPr/>
        <p:txBody>
          <a:bodyPr/>
          <a:lstStyle/>
          <a:p>
            <a:fld id="{E18314F9-93FF-4371-8245-CE7977603F8C}" type="slidenum">
              <a:rPr lang="bg-BG"/>
              <a:pPr/>
              <a:t>48</a:t>
            </a:fld>
            <a:endParaRPr lang="bg-BG"/>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p:txBody>
          <a:bodyPr/>
          <a:lstStyle/>
          <a:p>
            <a:r>
              <a:rPr lang="bg-BG"/>
              <a:t>Use case based estimation</a:t>
            </a:r>
          </a:p>
        </p:txBody>
      </p:sp>
      <p:sp>
        <p:nvSpPr>
          <p:cNvPr id="62467" name="Rectangle 3"/>
          <p:cNvSpPr>
            <a:spLocks noGrp="1" noChangeArrowheads="1"/>
          </p:cNvSpPr>
          <p:nvPr>
            <p:ph idx="1"/>
          </p:nvPr>
        </p:nvSpPr>
        <p:spPr/>
        <p:txBody>
          <a:bodyPr>
            <a:normAutofit lnSpcReduction="10000"/>
          </a:bodyPr>
          <a:lstStyle/>
          <a:p>
            <a:pPr marL="114300" indent="0">
              <a:buNone/>
            </a:pPr>
            <a:r>
              <a:rPr lang="en-US" sz="2400" b="1" dirty="0"/>
              <a:t>Estimate effort</a:t>
            </a:r>
            <a:endParaRPr lang="en-US" sz="7200" b="1" dirty="0"/>
          </a:p>
          <a:p>
            <a:r>
              <a:rPr lang="en-US" sz="2400" dirty="0"/>
              <a:t>Estimating the effort now is dependent on the time it will take to deliver a point. </a:t>
            </a:r>
            <a:endParaRPr lang="en-US" sz="2400" dirty="0" smtClean="0"/>
          </a:p>
          <a:p>
            <a:r>
              <a:rPr lang="en-US" sz="2400" dirty="0" smtClean="0">
                <a:solidFill>
                  <a:srgbClr val="FF0000"/>
                </a:solidFill>
              </a:rPr>
              <a:t>Industry </a:t>
            </a:r>
            <a:r>
              <a:rPr lang="en-US" sz="2400" dirty="0">
                <a:solidFill>
                  <a:srgbClr val="FF0000"/>
                </a:solidFill>
              </a:rPr>
              <a:t>resources suggest that a total of 20 man hours per point across the whole systems development lifecycle can be used as a starting point. </a:t>
            </a:r>
            <a:endParaRPr lang="en-US" sz="2400" dirty="0" smtClean="0">
              <a:solidFill>
                <a:srgbClr val="FF0000"/>
              </a:solidFill>
            </a:endParaRPr>
          </a:p>
          <a:p>
            <a:r>
              <a:rPr lang="en-US" sz="2400" dirty="0" smtClean="0"/>
              <a:t>The </a:t>
            </a:r>
            <a:r>
              <a:rPr lang="en-US" sz="2400" dirty="0"/>
              <a:t>SDLC will then include the following phases:</a:t>
            </a:r>
            <a:endParaRPr lang="en-US" sz="7200" dirty="0"/>
          </a:p>
          <a:p>
            <a:pPr lvl="1"/>
            <a:r>
              <a:rPr lang="en-US" dirty="0"/>
              <a:t>Business analysis</a:t>
            </a:r>
            <a:endParaRPr lang="en-US" sz="6000" dirty="0"/>
          </a:p>
          <a:p>
            <a:pPr lvl="1"/>
            <a:r>
              <a:rPr lang="en-US" dirty="0"/>
              <a:t>Systems analysis</a:t>
            </a:r>
            <a:endParaRPr lang="en-US" sz="6000" dirty="0"/>
          </a:p>
          <a:p>
            <a:pPr lvl="1"/>
            <a:r>
              <a:rPr lang="en-US" dirty="0"/>
              <a:t>Design</a:t>
            </a:r>
            <a:endParaRPr lang="en-US" sz="6000" dirty="0"/>
          </a:p>
          <a:p>
            <a:pPr lvl="1"/>
            <a:r>
              <a:rPr lang="en-US" dirty="0"/>
              <a:t>Construction</a:t>
            </a:r>
            <a:endParaRPr lang="en-US" sz="6000" dirty="0"/>
          </a:p>
          <a:p>
            <a:pPr lvl="1"/>
            <a:r>
              <a:rPr lang="en-US" dirty="0"/>
              <a:t>Testing</a:t>
            </a:r>
            <a:endParaRPr lang="en-US" sz="6000" dirty="0"/>
          </a:p>
          <a:p>
            <a:pPr lvl="1"/>
            <a:r>
              <a:rPr lang="en-US" dirty="0" smtClean="0"/>
              <a:t>Rollout</a:t>
            </a:r>
            <a:endParaRPr lang="en-US" sz="6000" dirty="0"/>
          </a:p>
        </p:txBody>
      </p:sp>
      <p:sp>
        <p:nvSpPr>
          <p:cNvPr id="6" name="Slide Number Placeholder 5"/>
          <p:cNvSpPr>
            <a:spLocks noGrp="1"/>
          </p:cNvSpPr>
          <p:nvPr>
            <p:ph type="sldNum" sz="quarter" idx="12"/>
          </p:nvPr>
        </p:nvSpPr>
        <p:spPr/>
        <p:txBody>
          <a:bodyPr/>
          <a:lstStyle/>
          <a:p>
            <a:fld id="{3E9B162C-7265-46E2-A9A6-2B8B4CC26E72}" type="slidenum">
              <a:rPr lang="bg-BG"/>
              <a:pPr/>
              <a:t>49</a:t>
            </a:fld>
            <a:endParaRPr lang="bg-BG"/>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4"/>
          <p:cNvSpPr>
            <a:spLocks noGrp="1" noChangeArrowheads="1"/>
          </p:cNvSpPr>
          <p:nvPr>
            <p:ph type="title"/>
          </p:nvPr>
        </p:nvSpPr>
        <p:spPr/>
        <p:txBody>
          <a:bodyPr/>
          <a:lstStyle/>
          <a:p>
            <a:r>
              <a:rPr lang="en-US" dirty="0" smtClean="0"/>
              <a:t>Sample</a:t>
            </a:r>
            <a:endParaRPr lang="bg-BG" dirty="0"/>
          </a:p>
        </p:txBody>
      </p:sp>
      <p:sp>
        <p:nvSpPr>
          <p:cNvPr id="7173" name="Rectangle 5"/>
          <p:cNvSpPr>
            <a:spLocks noGrp="1" noChangeArrowheads="1"/>
          </p:cNvSpPr>
          <p:nvPr>
            <p:ph idx="1"/>
          </p:nvPr>
        </p:nvSpPr>
        <p:spPr/>
        <p:txBody>
          <a:bodyPr/>
          <a:lstStyle/>
          <a:p>
            <a:endParaRPr lang="bg-BG"/>
          </a:p>
        </p:txBody>
      </p:sp>
      <p:sp>
        <p:nvSpPr>
          <p:cNvPr id="8" name="Slide Number Placeholder 5"/>
          <p:cNvSpPr>
            <a:spLocks noGrp="1"/>
          </p:cNvSpPr>
          <p:nvPr>
            <p:ph type="sldNum" sz="quarter" idx="12"/>
          </p:nvPr>
        </p:nvSpPr>
        <p:spPr/>
        <p:txBody>
          <a:bodyPr/>
          <a:lstStyle/>
          <a:p>
            <a:fld id="{6F315F70-0921-45CC-B4D6-BF5BBFB4EF54}" type="slidenum">
              <a:rPr lang="bg-BG"/>
              <a:pPr/>
              <a:t>5</a:t>
            </a:fld>
            <a:endParaRPr lang="bg-BG"/>
          </a:p>
        </p:txBody>
      </p:sp>
      <p:pic>
        <p:nvPicPr>
          <p:cNvPr id="717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0238" y="2219325"/>
            <a:ext cx="5343525" cy="2419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5"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09775" y="2185988"/>
            <a:ext cx="5124450" cy="2486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p:txBody>
          <a:bodyPr/>
          <a:lstStyle/>
          <a:p>
            <a:r>
              <a:rPr lang="bg-BG"/>
              <a:t>Use case based estimation</a:t>
            </a:r>
          </a:p>
        </p:txBody>
      </p:sp>
      <p:sp>
        <p:nvSpPr>
          <p:cNvPr id="62467" name="Rectangle 3"/>
          <p:cNvSpPr>
            <a:spLocks noGrp="1" noChangeArrowheads="1"/>
          </p:cNvSpPr>
          <p:nvPr>
            <p:ph idx="1"/>
          </p:nvPr>
        </p:nvSpPr>
        <p:spPr/>
        <p:txBody>
          <a:bodyPr>
            <a:normAutofit/>
          </a:bodyPr>
          <a:lstStyle/>
          <a:p>
            <a:pPr marL="114300" indent="0">
              <a:buNone/>
            </a:pPr>
            <a:r>
              <a:rPr lang="en-US" sz="2400" b="1" dirty="0"/>
              <a:t>Estimate effort</a:t>
            </a:r>
            <a:endParaRPr lang="en-US" sz="7200" b="1" dirty="0"/>
          </a:p>
          <a:p>
            <a:r>
              <a:rPr lang="en-US" sz="2400" dirty="0" smtClean="0"/>
              <a:t>To </a:t>
            </a:r>
            <a:r>
              <a:rPr lang="en-US" sz="2400" dirty="0"/>
              <a:t>deliver the above example will then take:</a:t>
            </a:r>
            <a:endParaRPr lang="en-US" sz="7200" dirty="0"/>
          </a:p>
          <a:p>
            <a:r>
              <a:rPr lang="en-US" sz="2400" dirty="0"/>
              <a:t>Total time required  = 40 points x 20 man </a:t>
            </a:r>
            <a:r>
              <a:rPr lang="en-US" sz="2400" dirty="0" smtClean="0"/>
              <a:t>hours</a:t>
            </a:r>
          </a:p>
          <a:p>
            <a:pPr marL="114300" indent="0">
              <a:buNone/>
            </a:pPr>
            <a:r>
              <a:rPr lang="en-US" sz="2400" dirty="0"/>
              <a:t>	</a:t>
            </a:r>
            <a:r>
              <a:rPr lang="en-US" sz="2400" dirty="0" smtClean="0"/>
              <a:t>		</a:t>
            </a:r>
            <a:r>
              <a:rPr lang="en-US" sz="2400" dirty="0"/>
              <a:t> = 800 man hours</a:t>
            </a:r>
            <a:endParaRPr lang="en-US" sz="7200" dirty="0"/>
          </a:p>
          <a:p>
            <a:r>
              <a:rPr lang="en-US" sz="2400" dirty="0"/>
              <a:t>Assuming six hour days (effective effort) are worked    </a:t>
            </a:r>
            <a:r>
              <a:rPr lang="en-US" sz="2400" dirty="0" smtClean="0"/>
              <a:t/>
            </a:r>
            <a:br>
              <a:rPr lang="en-US" sz="2400" dirty="0" smtClean="0"/>
            </a:br>
            <a:r>
              <a:rPr lang="en-US" sz="2400" dirty="0" smtClean="0"/>
              <a:t>=&gt; 800/6</a:t>
            </a:r>
            <a:r>
              <a:rPr lang="en-US" sz="7200" dirty="0"/>
              <a:t/>
            </a:r>
            <a:br>
              <a:rPr lang="en-US" sz="7200" dirty="0"/>
            </a:br>
            <a:r>
              <a:rPr lang="en-US" sz="2400" dirty="0" smtClean="0"/>
              <a:t>= </a:t>
            </a:r>
            <a:r>
              <a:rPr lang="en-US" sz="2400" dirty="0"/>
              <a:t> 133 days to deliver the entire </a:t>
            </a:r>
            <a:r>
              <a:rPr lang="en-US" sz="2400" dirty="0" smtClean="0"/>
              <a:t>SDLC</a:t>
            </a:r>
          </a:p>
          <a:p>
            <a:endParaRPr lang="en-US" sz="2400" dirty="0" smtClean="0"/>
          </a:p>
          <a:p>
            <a:r>
              <a:rPr lang="en-US" sz="2400" dirty="0" smtClean="0"/>
              <a:t>For more information visit </a:t>
            </a:r>
            <a:r>
              <a:rPr lang="en-US" sz="3100" dirty="0">
                <a:hlinkClick r:id="rId2"/>
              </a:rPr>
              <a:t>http://www.xpdian.com/Usecasebasedestimation.html</a:t>
            </a:r>
            <a:endParaRPr lang="en-US" sz="3100" dirty="0"/>
          </a:p>
        </p:txBody>
      </p:sp>
      <p:sp>
        <p:nvSpPr>
          <p:cNvPr id="6" name="Slide Number Placeholder 5"/>
          <p:cNvSpPr>
            <a:spLocks noGrp="1"/>
          </p:cNvSpPr>
          <p:nvPr>
            <p:ph type="sldNum" sz="quarter" idx="12"/>
          </p:nvPr>
        </p:nvSpPr>
        <p:spPr/>
        <p:txBody>
          <a:bodyPr/>
          <a:lstStyle/>
          <a:p>
            <a:fld id="{3E9B162C-7265-46E2-A9A6-2B8B4CC26E72}" type="slidenum">
              <a:rPr lang="bg-BG"/>
              <a:pPr/>
              <a:t>50</a:t>
            </a:fld>
            <a:endParaRPr lang="bg-BG"/>
          </a:p>
        </p:txBody>
      </p:sp>
    </p:spTree>
    <p:extLst>
      <p:ext uri="{BB962C8B-B14F-4D97-AF65-F5344CB8AC3E}">
        <p14:creationId xmlns:p14="http://schemas.microsoft.com/office/powerpoint/2010/main" val="3686407867"/>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6" name="Rectangle 4"/>
          <p:cNvSpPr>
            <a:spLocks noGrp="1" noChangeArrowheads="1"/>
          </p:cNvSpPr>
          <p:nvPr>
            <p:ph type="title"/>
          </p:nvPr>
        </p:nvSpPr>
        <p:spPr/>
        <p:txBody>
          <a:bodyPr/>
          <a:lstStyle/>
          <a:p>
            <a:r>
              <a:rPr lang="bg-BG"/>
              <a:t>Use case based estimation</a:t>
            </a:r>
          </a:p>
        </p:txBody>
      </p:sp>
      <p:sp>
        <p:nvSpPr>
          <p:cNvPr id="64519" name="Rectangle 7"/>
          <p:cNvSpPr>
            <a:spLocks noGrp="1" noChangeArrowheads="1"/>
          </p:cNvSpPr>
          <p:nvPr>
            <p:ph type="body" sz="half" idx="1"/>
          </p:nvPr>
        </p:nvSpPr>
        <p:spPr>
          <a:xfrm>
            <a:off x="17837" y="1399902"/>
            <a:ext cx="8229600" cy="2185988"/>
          </a:xfrm>
        </p:spPr>
        <p:txBody>
          <a:bodyPr/>
          <a:lstStyle/>
          <a:p>
            <a:pPr lvl="1"/>
            <a:r>
              <a:rPr lang="en-US" sz="2400" dirty="0"/>
              <a:t>Taking into account the average effort involved in the SDLC phases, we can now calculate the following:</a:t>
            </a:r>
            <a:endParaRPr lang="bg-BG" sz="2400" dirty="0"/>
          </a:p>
        </p:txBody>
      </p:sp>
      <p:sp>
        <p:nvSpPr>
          <p:cNvPr id="64520" name="Rectangle 8"/>
          <p:cNvSpPr>
            <a:spLocks noGrp="1" noChangeArrowheads="1"/>
          </p:cNvSpPr>
          <p:nvPr>
            <p:ph sz="half" idx="2"/>
          </p:nvPr>
        </p:nvSpPr>
        <p:spPr/>
        <p:txBody>
          <a:bodyPr/>
          <a:lstStyle/>
          <a:p>
            <a:endParaRPr lang="bg-BG" sz="2800"/>
          </a:p>
        </p:txBody>
      </p:sp>
      <p:sp>
        <p:nvSpPr>
          <p:cNvPr id="8" name="Slide Number Placeholder 6"/>
          <p:cNvSpPr>
            <a:spLocks noGrp="1"/>
          </p:cNvSpPr>
          <p:nvPr>
            <p:ph type="sldNum" sz="quarter" idx="12"/>
          </p:nvPr>
        </p:nvSpPr>
        <p:spPr/>
        <p:txBody>
          <a:bodyPr/>
          <a:lstStyle/>
          <a:p>
            <a:fld id="{2BB06211-7BA0-41DF-A2CE-C84EC9571E5E}" type="slidenum">
              <a:rPr lang="bg-BG"/>
              <a:pPr/>
              <a:t>51</a:t>
            </a:fld>
            <a:endParaRPr lang="bg-BG"/>
          </a:p>
        </p:txBody>
      </p:sp>
      <p:pic>
        <p:nvPicPr>
          <p:cNvPr id="64518"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2988" y="2492896"/>
            <a:ext cx="6696075" cy="408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p:txBody>
          <a:bodyPr/>
          <a:lstStyle/>
          <a:p>
            <a:r>
              <a:rPr lang="bg-BG" dirty="0"/>
              <a:t>Activity Diagrams </a:t>
            </a:r>
            <a:r>
              <a:rPr lang="en-US" dirty="0"/>
              <a:t/>
            </a:r>
            <a:br>
              <a:rPr lang="en-US" dirty="0"/>
            </a:br>
            <a:r>
              <a:rPr lang="en-US" dirty="0" smtClean="0"/>
              <a:t>Events and Signals</a:t>
            </a:r>
            <a:endParaRPr lang="en-US" dirty="0"/>
          </a:p>
        </p:txBody>
      </p:sp>
      <p:sp>
        <p:nvSpPr>
          <p:cNvPr id="5123" name="Rectangle 3"/>
          <p:cNvSpPr>
            <a:spLocks noGrp="1" noChangeArrowheads="1"/>
          </p:cNvSpPr>
          <p:nvPr>
            <p:ph type="subTitle" idx="1"/>
          </p:nvPr>
        </p:nvSpPr>
        <p:spPr/>
        <p:txBody>
          <a:bodyPr/>
          <a:lstStyle/>
          <a:p>
            <a:r>
              <a:rPr lang="en-US" dirty="0" smtClean="0"/>
              <a:t>Lecture</a:t>
            </a:r>
            <a:r>
              <a:rPr lang="bg-BG" dirty="0" smtClean="0"/>
              <a:t> </a:t>
            </a:r>
            <a:r>
              <a:rPr lang="en-US" dirty="0"/>
              <a:t>No</a:t>
            </a:r>
            <a:r>
              <a:rPr lang="bg-BG" dirty="0"/>
              <a:t> </a:t>
            </a:r>
            <a:r>
              <a:rPr lang="en-US" dirty="0"/>
              <a:t>10</a:t>
            </a:r>
          </a:p>
        </p:txBody>
      </p:sp>
      <p:sp>
        <p:nvSpPr>
          <p:cNvPr id="6" name="Slide Number Placeholder 5"/>
          <p:cNvSpPr>
            <a:spLocks noGrp="1"/>
          </p:cNvSpPr>
          <p:nvPr>
            <p:ph type="sldNum" sz="quarter" idx="12"/>
          </p:nvPr>
        </p:nvSpPr>
        <p:spPr/>
        <p:txBody>
          <a:bodyPr/>
          <a:lstStyle/>
          <a:p>
            <a:fld id="{A750974F-4E6E-4558-9E1E-53F00A676DF6}" type="slidenum">
              <a:rPr lang="bg-BG"/>
              <a:pPr/>
              <a:t>52</a:t>
            </a:fld>
            <a:endParaRPr lang="bg-BG"/>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Activity Diagram</a:t>
            </a:r>
            <a:endParaRPr lang="bg-BG" dirty="0"/>
          </a:p>
        </p:txBody>
      </p:sp>
      <p:sp>
        <p:nvSpPr>
          <p:cNvPr id="3" name="Content Placeholder 2"/>
          <p:cNvSpPr>
            <a:spLocks noGrp="1"/>
          </p:cNvSpPr>
          <p:nvPr>
            <p:ph idx="1"/>
          </p:nvPr>
        </p:nvSpPr>
        <p:spPr/>
        <p:txBody>
          <a:bodyPr>
            <a:normAutofit fontScale="92500"/>
          </a:bodyPr>
          <a:lstStyle/>
          <a:p>
            <a:r>
              <a:rPr lang="en-US" dirty="0"/>
              <a:t>You use activity diagrams to model the dynamic aspects of a system. For the most part, this involves modeling the sequential (and possibly concurrent) steps in a computational process. With an activity diagram, you can also model the flow of an object as it moves from state to state at different points in the flow of control. Activity diagrams may stand alone to visualize, specify, construct, and document the dynamics of a society of objects, or they may be used to model the flow of control of an operation. Whereas interaction diagrams emphasize the flow of control from object to object, activity diagrams emphasize the flow of control from activity to activity. An activity is an ongoing </a:t>
            </a:r>
            <a:r>
              <a:rPr lang="en-US" dirty="0" err="1"/>
              <a:t>nonatomic</a:t>
            </a:r>
            <a:r>
              <a:rPr lang="en-US" dirty="0"/>
              <a:t> execution within a state machine. Activities ultimately result in some action, which is made up of executable atomic computations that results in a change in state of the system or the return of a value.</a:t>
            </a:r>
          </a:p>
          <a:p>
            <a:endParaRPr lang="bg-BG" dirty="0"/>
          </a:p>
        </p:txBody>
      </p:sp>
      <p:sp>
        <p:nvSpPr>
          <p:cNvPr id="4" name="Slide Number Placeholder 3"/>
          <p:cNvSpPr>
            <a:spLocks noGrp="1"/>
          </p:cNvSpPr>
          <p:nvPr>
            <p:ph type="sldNum" sz="quarter" idx="12"/>
          </p:nvPr>
        </p:nvSpPr>
        <p:spPr/>
        <p:txBody>
          <a:bodyPr/>
          <a:lstStyle/>
          <a:p>
            <a:fld id="{13222F4C-3C3F-4385-B22A-40B63298354D}" type="slidenum">
              <a:rPr lang="bg-BG" smtClean="0"/>
              <a:pPr/>
              <a:t>53</a:t>
            </a:fld>
            <a:endParaRPr lang="bg-BG"/>
          </a:p>
        </p:txBody>
      </p:sp>
    </p:spTree>
    <p:extLst>
      <p:ext uri="{BB962C8B-B14F-4D97-AF65-F5344CB8AC3E}">
        <p14:creationId xmlns:p14="http://schemas.microsoft.com/office/powerpoint/2010/main" val="32935792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8" name="Rectangle 4"/>
          <p:cNvSpPr>
            <a:spLocks noGrp="1" noChangeArrowheads="1"/>
          </p:cNvSpPr>
          <p:nvPr>
            <p:ph type="title"/>
          </p:nvPr>
        </p:nvSpPr>
        <p:spPr/>
        <p:txBody>
          <a:bodyPr/>
          <a:lstStyle/>
          <a:p>
            <a:pPr algn="l"/>
            <a:r>
              <a:rPr lang="en-US" dirty="0" smtClean="0"/>
              <a:t>Activity </a:t>
            </a:r>
            <a:br>
              <a:rPr lang="en-US" dirty="0" smtClean="0"/>
            </a:br>
            <a:r>
              <a:rPr lang="en-US" dirty="0" smtClean="0"/>
              <a:t>Diagram </a:t>
            </a:r>
            <a:br>
              <a:rPr lang="en-US" dirty="0" smtClean="0"/>
            </a:br>
            <a:r>
              <a:rPr lang="en-US" dirty="0" smtClean="0"/>
              <a:t>Sample</a:t>
            </a:r>
            <a:endParaRPr lang="bg-BG" dirty="0"/>
          </a:p>
        </p:txBody>
      </p:sp>
      <p:sp>
        <p:nvSpPr>
          <p:cNvPr id="67589" name="Rectangle 5"/>
          <p:cNvSpPr>
            <a:spLocks noGrp="1" noChangeArrowheads="1"/>
          </p:cNvSpPr>
          <p:nvPr>
            <p:ph idx="1"/>
          </p:nvPr>
        </p:nvSpPr>
        <p:spPr/>
        <p:txBody>
          <a:bodyPr/>
          <a:lstStyle/>
          <a:p>
            <a:endParaRPr lang="bg-BG" dirty="0"/>
          </a:p>
        </p:txBody>
      </p:sp>
      <p:sp>
        <p:nvSpPr>
          <p:cNvPr id="7" name="Slide Number Placeholder 5"/>
          <p:cNvSpPr>
            <a:spLocks noGrp="1"/>
          </p:cNvSpPr>
          <p:nvPr>
            <p:ph type="sldNum" sz="quarter" idx="12"/>
          </p:nvPr>
        </p:nvSpPr>
        <p:spPr/>
        <p:txBody>
          <a:bodyPr/>
          <a:lstStyle/>
          <a:p>
            <a:fld id="{F0423056-9BFA-414C-B400-3802F0BCBDFF}" type="slidenum">
              <a:rPr lang="bg-BG"/>
              <a:pPr/>
              <a:t>54</a:t>
            </a:fld>
            <a:endParaRPr lang="bg-BG"/>
          </a:p>
        </p:txBody>
      </p:sp>
      <p:pic>
        <p:nvPicPr>
          <p:cNvPr id="67590"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59113" y="333375"/>
            <a:ext cx="6084887" cy="5722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p:txBody>
          <a:bodyPr/>
          <a:lstStyle/>
          <a:p>
            <a:r>
              <a:rPr lang="en-US" b="1" dirty="0"/>
              <a:t>Terms and Concepts</a:t>
            </a:r>
          </a:p>
        </p:txBody>
      </p:sp>
      <p:sp>
        <p:nvSpPr>
          <p:cNvPr id="69635" name="Rectangle 3"/>
          <p:cNvSpPr>
            <a:spLocks noGrp="1" noChangeArrowheads="1"/>
          </p:cNvSpPr>
          <p:nvPr>
            <p:ph idx="1"/>
          </p:nvPr>
        </p:nvSpPr>
        <p:spPr/>
        <p:txBody>
          <a:bodyPr/>
          <a:lstStyle/>
          <a:p>
            <a:r>
              <a:rPr lang="en-US" sz="2400" dirty="0"/>
              <a:t>An </a:t>
            </a:r>
            <a:r>
              <a:rPr lang="en-US" sz="2400" i="1" dirty="0"/>
              <a:t>activity diagram</a:t>
            </a:r>
            <a:r>
              <a:rPr lang="en-US" sz="2400" dirty="0"/>
              <a:t> shows the flow from activity to activity. An is an ongoing </a:t>
            </a:r>
            <a:r>
              <a:rPr lang="en-US" sz="2400" dirty="0" err="1"/>
              <a:t>nonatomic</a:t>
            </a:r>
            <a:r>
              <a:rPr lang="en-US" sz="2400" dirty="0"/>
              <a:t> execution within a state machine. Activities ultimately result in some </a:t>
            </a:r>
            <a:r>
              <a:rPr lang="en-US" sz="2400" i="1" dirty="0"/>
              <a:t>action,</a:t>
            </a:r>
            <a:r>
              <a:rPr lang="en-US" sz="2400" dirty="0"/>
              <a:t> which is made up of executable atomic computations that result in a change in state of the system or the return of a value. Actions encompass calling another operation, sending a signal, creating or destroying an object, or some pure computation, such as evaluating an expression. Graphically, an activity diagram is a collection of vertices and arcs.</a:t>
            </a:r>
          </a:p>
        </p:txBody>
      </p:sp>
      <p:sp>
        <p:nvSpPr>
          <p:cNvPr id="6" name="Slide Number Placeholder 5"/>
          <p:cNvSpPr>
            <a:spLocks noGrp="1"/>
          </p:cNvSpPr>
          <p:nvPr>
            <p:ph type="sldNum" sz="quarter" idx="12"/>
          </p:nvPr>
        </p:nvSpPr>
        <p:spPr/>
        <p:txBody>
          <a:bodyPr/>
          <a:lstStyle/>
          <a:p>
            <a:fld id="{76CDF079-94E5-4A08-BBF0-396739A2A198}" type="slidenum">
              <a:rPr lang="bg-BG"/>
              <a:pPr/>
              <a:t>55</a:t>
            </a:fld>
            <a:endParaRPr lang="bg-BG"/>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p:txBody>
          <a:bodyPr/>
          <a:lstStyle/>
          <a:p>
            <a:r>
              <a:rPr lang="en-US" b="1" dirty="0"/>
              <a:t>Terms and Concepts</a:t>
            </a:r>
          </a:p>
        </p:txBody>
      </p:sp>
      <p:sp>
        <p:nvSpPr>
          <p:cNvPr id="70659" name="Rectangle 3"/>
          <p:cNvSpPr>
            <a:spLocks noGrp="1" noChangeArrowheads="1"/>
          </p:cNvSpPr>
          <p:nvPr>
            <p:ph idx="1"/>
          </p:nvPr>
        </p:nvSpPr>
        <p:spPr/>
        <p:txBody>
          <a:bodyPr/>
          <a:lstStyle/>
          <a:p>
            <a:pPr marL="114300" indent="0">
              <a:buNone/>
            </a:pPr>
            <a:r>
              <a:rPr lang="en-US" dirty="0"/>
              <a:t>Activity diagrams commonly contain</a:t>
            </a:r>
          </a:p>
          <a:p>
            <a:r>
              <a:rPr lang="en-US" dirty="0"/>
              <a:t>Activity states and action states</a:t>
            </a:r>
          </a:p>
          <a:p>
            <a:r>
              <a:rPr lang="en-US" dirty="0"/>
              <a:t>Transitions</a:t>
            </a:r>
          </a:p>
          <a:p>
            <a:r>
              <a:rPr lang="en-US" dirty="0" smtClean="0"/>
              <a:t>Objects</a:t>
            </a:r>
          </a:p>
          <a:p>
            <a:endParaRPr lang="en-US" dirty="0"/>
          </a:p>
          <a:p>
            <a:r>
              <a:rPr lang="en-US" dirty="0"/>
              <a:t>An activity diagram is basically a projection of the elements found in an activity graph, a special case of a state machine in which all or most states are activity states and in which all or most transitions are triggered by completion of activities in the source state. Because an activity diagram is a kind of state machine, all the characteristics of state machines apply. That means that activity diagrams may contain simple and composite states, branches, forks, and joins.</a:t>
            </a:r>
          </a:p>
          <a:p>
            <a:endParaRPr lang="en-US" dirty="0"/>
          </a:p>
        </p:txBody>
      </p:sp>
      <p:sp>
        <p:nvSpPr>
          <p:cNvPr id="6" name="Slide Number Placeholder 5"/>
          <p:cNvSpPr>
            <a:spLocks noGrp="1"/>
          </p:cNvSpPr>
          <p:nvPr>
            <p:ph type="sldNum" sz="quarter" idx="12"/>
          </p:nvPr>
        </p:nvSpPr>
        <p:spPr/>
        <p:txBody>
          <a:bodyPr/>
          <a:lstStyle/>
          <a:p>
            <a:fld id="{14AB24A8-1C2F-46CA-92FB-C1F3A549CEE1}" type="slidenum">
              <a:rPr lang="bg-BG"/>
              <a:pPr/>
              <a:t>56</a:t>
            </a:fld>
            <a:endParaRPr lang="bg-BG"/>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p:txBody>
          <a:bodyPr/>
          <a:lstStyle/>
          <a:p>
            <a:r>
              <a:rPr lang="bg-BG" sz="4000" b="1" dirty="0"/>
              <a:t>Action States </a:t>
            </a:r>
            <a:r>
              <a:rPr lang="en-US" sz="4000" b="1" dirty="0" smtClean="0"/>
              <a:t>and</a:t>
            </a:r>
            <a:r>
              <a:rPr lang="bg-BG" sz="4000" b="1" dirty="0" smtClean="0"/>
              <a:t> </a:t>
            </a:r>
            <a:r>
              <a:rPr lang="bg-BG" sz="4000" b="1" dirty="0"/>
              <a:t>Activity States</a:t>
            </a:r>
          </a:p>
        </p:txBody>
      </p:sp>
      <p:sp>
        <p:nvSpPr>
          <p:cNvPr id="72711" name="Rectangle 7"/>
          <p:cNvSpPr>
            <a:spLocks noGrp="1" noChangeArrowheads="1"/>
          </p:cNvSpPr>
          <p:nvPr>
            <p:ph idx="1"/>
          </p:nvPr>
        </p:nvSpPr>
        <p:spPr/>
        <p:txBody>
          <a:bodyPr/>
          <a:lstStyle/>
          <a:p>
            <a:r>
              <a:rPr lang="en-US"/>
              <a:t>Action State</a:t>
            </a:r>
          </a:p>
          <a:p>
            <a:endParaRPr lang="en-US"/>
          </a:p>
          <a:p>
            <a:endParaRPr lang="en-US"/>
          </a:p>
          <a:p>
            <a:endParaRPr lang="en-US"/>
          </a:p>
          <a:p>
            <a:r>
              <a:rPr lang="en-US"/>
              <a:t>Activity State</a:t>
            </a:r>
            <a:endParaRPr lang="bg-BG"/>
          </a:p>
        </p:txBody>
      </p:sp>
      <p:sp>
        <p:nvSpPr>
          <p:cNvPr id="8" name="Slide Number Placeholder 5"/>
          <p:cNvSpPr>
            <a:spLocks noGrp="1"/>
          </p:cNvSpPr>
          <p:nvPr>
            <p:ph type="sldNum" sz="quarter" idx="12"/>
          </p:nvPr>
        </p:nvSpPr>
        <p:spPr/>
        <p:txBody>
          <a:bodyPr/>
          <a:lstStyle/>
          <a:p>
            <a:fld id="{533C89E7-6642-48A0-82CE-D44A4B59132D}" type="slidenum">
              <a:rPr lang="bg-BG"/>
              <a:pPr/>
              <a:t>57</a:t>
            </a:fld>
            <a:endParaRPr lang="bg-BG"/>
          </a:p>
        </p:txBody>
      </p:sp>
      <p:pic>
        <p:nvPicPr>
          <p:cNvPr id="72709"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32138" y="1557338"/>
            <a:ext cx="4905375" cy="203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2710"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7088" y="4508500"/>
            <a:ext cx="7272337" cy="1747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p:txBody>
          <a:bodyPr/>
          <a:lstStyle/>
          <a:p>
            <a:r>
              <a:rPr lang="bg-BG" sz="4000" b="1" dirty="0"/>
              <a:t>Action States </a:t>
            </a:r>
            <a:r>
              <a:rPr lang="en-US" sz="4000" b="1" dirty="0" smtClean="0"/>
              <a:t>and</a:t>
            </a:r>
            <a:r>
              <a:rPr lang="bg-BG" sz="4000" b="1" dirty="0" smtClean="0"/>
              <a:t> </a:t>
            </a:r>
            <a:r>
              <a:rPr lang="bg-BG" sz="4000" b="1" dirty="0"/>
              <a:t>Activity States</a:t>
            </a:r>
          </a:p>
        </p:txBody>
      </p:sp>
      <p:sp>
        <p:nvSpPr>
          <p:cNvPr id="75780" name="Rectangle 4"/>
          <p:cNvSpPr>
            <a:spLocks noGrp="1" noChangeArrowheads="1"/>
          </p:cNvSpPr>
          <p:nvPr>
            <p:ph idx="1"/>
          </p:nvPr>
        </p:nvSpPr>
        <p:spPr/>
        <p:txBody>
          <a:bodyPr>
            <a:normAutofit lnSpcReduction="10000"/>
          </a:bodyPr>
          <a:lstStyle/>
          <a:p>
            <a:pPr>
              <a:lnSpc>
                <a:spcPct val="90000"/>
              </a:lnSpc>
            </a:pPr>
            <a:r>
              <a:rPr lang="en-US" sz="2800" dirty="0"/>
              <a:t>Action State</a:t>
            </a:r>
          </a:p>
          <a:p>
            <a:pPr lvl="1">
              <a:lnSpc>
                <a:spcPct val="90000"/>
              </a:lnSpc>
            </a:pPr>
            <a:r>
              <a:rPr lang="en-US" sz="2400" dirty="0"/>
              <a:t>You might evaluate some expression that sets the value of an attribute or that returns some value. Alternately, you might call an operation on an object, send a signal to an object, or even create or destroy an object. These executable, atomic computations are called action states because they are states of the system, each representing the execution of an action</a:t>
            </a:r>
            <a:r>
              <a:rPr lang="en-US" sz="2400" dirty="0" smtClean="0"/>
              <a:t>.</a:t>
            </a:r>
          </a:p>
          <a:p>
            <a:pPr lvl="1">
              <a:lnSpc>
                <a:spcPct val="90000"/>
              </a:lnSpc>
            </a:pPr>
            <a:r>
              <a:rPr lang="en-US" sz="2400" dirty="0">
                <a:solidFill>
                  <a:srgbClr val="FF0000"/>
                </a:solidFill>
              </a:rPr>
              <a:t>Action states can't be decomposed. Furthermore, action states are atomic, meaning that events may occur, but the work of the action state is not interrupted. Finally, the work of an action state is generally considered to take insignificant execution time.</a:t>
            </a:r>
          </a:p>
          <a:p>
            <a:pPr lvl="1">
              <a:lnSpc>
                <a:spcPct val="90000"/>
              </a:lnSpc>
            </a:pPr>
            <a:endParaRPr lang="bg-BG" sz="2400" dirty="0"/>
          </a:p>
        </p:txBody>
      </p:sp>
      <p:sp>
        <p:nvSpPr>
          <p:cNvPr id="8" name="Slide Number Placeholder 6"/>
          <p:cNvSpPr>
            <a:spLocks noGrp="1"/>
          </p:cNvSpPr>
          <p:nvPr>
            <p:ph type="sldNum" sz="quarter" idx="12"/>
          </p:nvPr>
        </p:nvSpPr>
        <p:spPr/>
        <p:txBody>
          <a:bodyPr/>
          <a:lstStyle/>
          <a:p>
            <a:fld id="{0DA0D9CF-B1F4-45BB-BF1B-D2AFD42513CF}" type="slidenum">
              <a:rPr lang="bg-BG"/>
              <a:pPr/>
              <a:t>58</a:t>
            </a:fld>
            <a:endParaRPr lang="bg-BG"/>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p:txBody>
          <a:bodyPr/>
          <a:lstStyle/>
          <a:p>
            <a:r>
              <a:rPr lang="bg-BG" sz="4000" b="1" dirty="0"/>
              <a:t>Action States </a:t>
            </a:r>
            <a:r>
              <a:rPr lang="en-US" sz="4000" b="1" dirty="0" smtClean="0"/>
              <a:t>and</a:t>
            </a:r>
            <a:r>
              <a:rPr lang="bg-BG" sz="4000" b="1" dirty="0" smtClean="0"/>
              <a:t> </a:t>
            </a:r>
            <a:r>
              <a:rPr lang="bg-BG" sz="4000" b="1" dirty="0"/>
              <a:t>Activity States</a:t>
            </a:r>
          </a:p>
        </p:txBody>
      </p:sp>
      <p:sp>
        <p:nvSpPr>
          <p:cNvPr id="75781" name="Rectangle 5"/>
          <p:cNvSpPr>
            <a:spLocks noGrp="1" noChangeArrowheads="1"/>
          </p:cNvSpPr>
          <p:nvPr>
            <p:ph idx="1"/>
          </p:nvPr>
        </p:nvSpPr>
        <p:spPr/>
        <p:txBody>
          <a:bodyPr>
            <a:normAutofit fontScale="92500" lnSpcReduction="20000"/>
          </a:bodyPr>
          <a:lstStyle/>
          <a:p>
            <a:r>
              <a:rPr lang="en-US" sz="2400" dirty="0"/>
              <a:t>Activity </a:t>
            </a:r>
            <a:r>
              <a:rPr lang="en-US" sz="2400" dirty="0" smtClean="0"/>
              <a:t>State</a:t>
            </a:r>
          </a:p>
          <a:p>
            <a:pPr lvl="1"/>
            <a:r>
              <a:rPr lang="en-US" dirty="0" smtClean="0">
                <a:solidFill>
                  <a:srgbClr val="FF0000"/>
                </a:solidFill>
              </a:rPr>
              <a:t>Activity </a:t>
            </a:r>
            <a:r>
              <a:rPr lang="en-US" dirty="0">
                <a:solidFill>
                  <a:srgbClr val="FF0000"/>
                </a:solidFill>
              </a:rPr>
              <a:t>states can be further decomposed, their activity being represented by other activity diagrams. Furthermore, activity states are not atomic, meaning that they may be interrupted and, in general, are considered to take some duration to complete. </a:t>
            </a:r>
            <a:endParaRPr lang="en-US" dirty="0" smtClean="0">
              <a:solidFill>
                <a:srgbClr val="FF0000"/>
              </a:solidFill>
            </a:endParaRPr>
          </a:p>
          <a:p>
            <a:pPr lvl="1"/>
            <a:r>
              <a:rPr lang="en-US" dirty="0" smtClean="0"/>
              <a:t>You </a:t>
            </a:r>
            <a:r>
              <a:rPr lang="en-US" dirty="0"/>
              <a:t>can think of an action state as a special case of an activity state. An action state is an activity state that cannot be further decomposed. Similarly, you can think of an activity state as a composite, whose flow of control is made up of other activity states and action states</a:t>
            </a:r>
            <a:r>
              <a:rPr lang="en-US" dirty="0" smtClean="0"/>
              <a:t>.</a:t>
            </a:r>
          </a:p>
          <a:p>
            <a:r>
              <a:rPr lang="en-US" dirty="0"/>
              <a:t>Action states and activity states are just special kinds of states in a state machine. When you enter an action or activity state, you simply perform the action or the activity; when you finish, control passes to the next action or activity. Activity states are somewhat of a shorthand, therefore. An activity state is semantically equivalent to expanding its activity graph (and transitively so) in place until you only see actions.</a:t>
            </a:r>
            <a:endParaRPr lang="bg-BG" dirty="0"/>
          </a:p>
        </p:txBody>
      </p:sp>
      <p:sp>
        <p:nvSpPr>
          <p:cNvPr id="8" name="Slide Number Placeholder 6"/>
          <p:cNvSpPr>
            <a:spLocks noGrp="1"/>
          </p:cNvSpPr>
          <p:nvPr>
            <p:ph type="sldNum" sz="quarter" idx="12"/>
          </p:nvPr>
        </p:nvSpPr>
        <p:spPr/>
        <p:txBody>
          <a:bodyPr/>
          <a:lstStyle/>
          <a:p>
            <a:fld id="{0DA0D9CF-B1F4-45BB-BF1B-D2AFD42513CF}" type="slidenum">
              <a:rPr lang="bg-BG"/>
              <a:pPr/>
              <a:t>59</a:t>
            </a:fld>
            <a:endParaRPr lang="bg-BG"/>
          </a:p>
        </p:txBody>
      </p:sp>
    </p:spTree>
    <p:extLst>
      <p:ext uri="{BB962C8B-B14F-4D97-AF65-F5344CB8AC3E}">
        <p14:creationId xmlns:p14="http://schemas.microsoft.com/office/powerpoint/2010/main" val="42666961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r>
              <a:rPr lang="en-US" b="1" dirty="0"/>
              <a:t>Names</a:t>
            </a:r>
          </a:p>
        </p:txBody>
      </p:sp>
      <p:sp>
        <p:nvSpPr>
          <p:cNvPr id="10245" name="Rectangle 5"/>
          <p:cNvSpPr>
            <a:spLocks noGrp="1" noChangeArrowheads="1"/>
          </p:cNvSpPr>
          <p:nvPr>
            <p:ph type="body" sz="half" idx="1"/>
          </p:nvPr>
        </p:nvSpPr>
        <p:spPr/>
        <p:txBody>
          <a:bodyPr>
            <a:normAutofit lnSpcReduction="10000"/>
          </a:bodyPr>
          <a:lstStyle/>
          <a:p>
            <a:r>
              <a:rPr lang="en-US" sz="2800" dirty="0"/>
              <a:t>Every use case must have a name that distinguishes it from other use cases. </a:t>
            </a:r>
            <a:r>
              <a:rPr lang="en-US" sz="2800" dirty="0" smtClean="0"/>
              <a:t>A </a:t>
            </a:r>
            <a:r>
              <a:rPr lang="en-US" sz="2800" i="1" dirty="0"/>
              <a:t>name</a:t>
            </a:r>
            <a:r>
              <a:rPr lang="en-US" sz="2800" dirty="0"/>
              <a:t> is a textual string. That name alone is known as a </a:t>
            </a:r>
            <a:r>
              <a:rPr lang="en-US" sz="2800" i="1" dirty="0"/>
              <a:t>simple name;</a:t>
            </a:r>
            <a:r>
              <a:rPr lang="en-US" sz="2800" dirty="0"/>
              <a:t> a </a:t>
            </a:r>
            <a:r>
              <a:rPr lang="en-US" sz="2800" i="1" dirty="0"/>
              <a:t>path name</a:t>
            </a:r>
            <a:r>
              <a:rPr lang="en-US" sz="2800" dirty="0"/>
              <a:t> is the use case name prefixed by the name of the package in which that use case lives. </a:t>
            </a:r>
            <a:endParaRPr lang="bg-BG" sz="2400" dirty="0"/>
          </a:p>
        </p:txBody>
      </p:sp>
      <p:sp>
        <p:nvSpPr>
          <p:cNvPr id="10248" name="Rectangle 8"/>
          <p:cNvSpPr>
            <a:spLocks noGrp="1" noChangeArrowheads="1"/>
          </p:cNvSpPr>
          <p:nvPr>
            <p:ph sz="half" idx="2"/>
          </p:nvPr>
        </p:nvSpPr>
        <p:spPr/>
        <p:txBody>
          <a:bodyPr/>
          <a:lstStyle/>
          <a:p>
            <a:endParaRPr lang="bg-BG" sz="2800"/>
          </a:p>
        </p:txBody>
      </p:sp>
      <p:sp>
        <p:nvSpPr>
          <p:cNvPr id="8" name="Slide Number Placeholder 6"/>
          <p:cNvSpPr>
            <a:spLocks noGrp="1"/>
          </p:cNvSpPr>
          <p:nvPr>
            <p:ph type="sldNum" sz="quarter" idx="12"/>
          </p:nvPr>
        </p:nvSpPr>
        <p:spPr/>
        <p:txBody>
          <a:bodyPr/>
          <a:lstStyle/>
          <a:p>
            <a:fld id="{8A733828-C9D1-48AE-B245-3B6A7039F8AA}" type="slidenum">
              <a:rPr lang="bg-BG"/>
              <a:pPr/>
              <a:t>6</a:t>
            </a:fld>
            <a:endParaRPr lang="bg-BG"/>
          </a:p>
        </p:txBody>
      </p:sp>
      <p:pic>
        <p:nvPicPr>
          <p:cNvPr id="1024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9613" y="3500438"/>
            <a:ext cx="5616575" cy="24304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p:txBody>
          <a:bodyPr/>
          <a:lstStyle/>
          <a:p>
            <a:r>
              <a:rPr lang="en-US" b="1" dirty="0"/>
              <a:t>Transitions</a:t>
            </a:r>
          </a:p>
        </p:txBody>
      </p:sp>
      <p:sp>
        <p:nvSpPr>
          <p:cNvPr id="79875" name="Rectangle 3"/>
          <p:cNvSpPr>
            <a:spLocks noGrp="1" noChangeArrowheads="1"/>
          </p:cNvSpPr>
          <p:nvPr>
            <p:ph type="body" sz="half" idx="1"/>
          </p:nvPr>
        </p:nvSpPr>
        <p:spPr>
          <a:xfrm>
            <a:off x="251520" y="1233487"/>
            <a:ext cx="8229600" cy="2185988"/>
          </a:xfrm>
        </p:spPr>
        <p:txBody>
          <a:bodyPr>
            <a:normAutofit lnSpcReduction="10000"/>
          </a:bodyPr>
          <a:lstStyle/>
          <a:p>
            <a:r>
              <a:rPr lang="en-US" sz="2800" dirty="0"/>
              <a:t>When the action or activity of a state completes, flow of control passes immediately to the next action or activity state. You specify this flow by using transitions to show the path from one action or activity state to the next action or activity state.</a:t>
            </a:r>
            <a:endParaRPr lang="bg-BG" sz="2800" dirty="0"/>
          </a:p>
        </p:txBody>
      </p:sp>
      <p:sp>
        <p:nvSpPr>
          <p:cNvPr id="79876" name="Rectangle 4"/>
          <p:cNvSpPr>
            <a:spLocks noGrp="1" noChangeArrowheads="1"/>
          </p:cNvSpPr>
          <p:nvPr>
            <p:ph sz="half" idx="2"/>
          </p:nvPr>
        </p:nvSpPr>
        <p:spPr/>
        <p:txBody>
          <a:bodyPr/>
          <a:lstStyle/>
          <a:p>
            <a:endParaRPr lang="bg-BG" sz="2800"/>
          </a:p>
        </p:txBody>
      </p:sp>
      <p:sp>
        <p:nvSpPr>
          <p:cNvPr id="8" name="Slide Number Placeholder 6"/>
          <p:cNvSpPr>
            <a:spLocks noGrp="1"/>
          </p:cNvSpPr>
          <p:nvPr>
            <p:ph type="sldNum" sz="quarter" idx="12"/>
          </p:nvPr>
        </p:nvSpPr>
        <p:spPr/>
        <p:txBody>
          <a:bodyPr/>
          <a:lstStyle/>
          <a:p>
            <a:fld id="{4917F429-E0E4-47EA-A089-80F48C23CAD0}" type="slidenum">
              <a:rPr lang="bg-BG"/>
              <a:pPr/>
              <a:t>60</a:t>
            </a:fld>
            <a:endParaRPr lang="bg-BG"/>
          </a:p>
        </p:txBody>
      </p:sp>
      <p:pic>
        <p:nvPicPr>
          <p:cNvPr id="79877"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8187" y="3419475"/>
            <a:ext cx="7345362" cy="3438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3216436" y="3244334"/>
            <a:ext cx="2711127" cy="369332"/>
          </a:xfrm>
          <a:prstGeom prst="rect">
            <a:avLst/>
          </a:prstGeom>
        </p:spPr>
        <p:txBody>
          <a:bodyPr wrap="none">
            <a:spAutoFit/>
          </a:bodyPr>
          <a:lstStyle/>
          <a:p>
            <a:r>
              <a:rPr lang="en-US" b="1" dirty="0" err="1"/>
              <a:t>Triggerless</a:t>
            </a:r>
            <a:r>
              <a:rPr lang="en-US" b="1" dirty="0"/>
              <a:t> Transitions</a:t>
            </a:r>
            <a:endParaRPr lang="bg-BG" dirty="0"/>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p:txBody>
          <a:bodyPr/>
          <a:lstStyle/>
          <a:p>
            <a:r>
              <a:rPr lang="en-US" b="1" dirty="0"/>
              <a:t>Transitions</a:t>
            </a:r>
          </a:p>
        </p:txBody>
      </p:sp>
      <p:sp>
        <p:nvSpPr>
          <p:cNvPr id="81923" name="Rectangle 3"/>
          <p:cNvSpPr>
            <a:spLocks noGrp="1" noChangeArrowheads="1"/>
          </p:cNvSpPr>
          <p:nvPr>
            <p:ph type="body" sz="half" idx="1"/>
          </p:nvPr>
        </p:nvSpPr>
        <p:spPr>
          <a:xfrm>
            <a:off x="107504" y="1268760"/>
            <a:ext cx="8229600" cy="3024336"/>
          </a:xfrm>
        </p:spPr>
        <p:txBody>
          <a:bodyPr>
            <a:normAutofit fontScale="62500" lnSpcReduction="20000"/>
          </a:bodyPr>
          <a:lstStyle/>
          <a:p>
            <a:r>
              <a:rPr lang="en-US" sz="2800" b="1" dirty="0" smtClean="0"/>
              <a:t>Branching</a:t>
            </a:r>
          </a:p>
          <a:p>
            <a:pPr lvl="1"/>
            <a:r>
              <a:rPr lang="en-US" sz="3500" dirty="0"/>
              <a:t>As in a flowchart, you can include a branch, which specifies alternate paths taken based on some Boolean expression. </a:t>
            </a:r>
            <a:endParaRPr lang="en-US" sz="3500" dirty="0" smtClean="0"/>
          </a:p>
          <a:p>
            <a:pPr lvl="1"/>
            <a:r>
              <a:rPr lang="en-US" sz="3500" dirty="0"/>
              <a:t>A branch may have one incoming transition and two or more outgoing ones. On each outgoing transition, you place a Boolean expression, which is evaluated only once on entering the branch. Across all these outgoing transitions, guards should not overlap (otherwise, the flow of control would be ambiguous), but they should cover all possibilities (otherwise, the flow of control would freeze).</a:t>
            </a:r>
            <a:endParaRPr lang="bg-BG" sz="3500" dirty="0"/>
          </a:p>
        </p:txBody>
      </p:sp>
      <p:sp>
        <p:nvSpPr>
          <p:cNvPr id="81924" name="Rectangle 4"/>
          <p:cNvSpPr>
            <a:spLocks noGrp="1" noChangeArrowheads="1"/>
          </p:cNvSpPr>
          <p:nvPr>
            <p:ph sz="half" idx="2"/>
          </p:nvPr>
        </p:nvSpPr>
        <p:spPr/>
        <p:txBody>
          <a:bodyPr/>
          <a:lstStyle/>
          <a:p>
            <a:endParaRPr lang="bg-BG" sz="2800"/>
          </a:p>
        </p:txBody>
      </p:sp>
      <p:sp>
        <p:nvSpPr>
          <p:cNvPr id="8" name="Slide Number Placeholder 6"/>
          <p:cNvSpPr>
            <a:spLocks noGrp="1"/>
          </p:cNvSpPr>
          <p:nvPr>
            <p:ph type="sldNum" sz="quarter" idx="12"/>
          </p:nvPr>
        </p:nvSpPr>
        <p:spPr/>
        <p:txBody>
          <a:bodyPr/>
          <a:lstStyle/>
          <a:p>
            <a:fld id="{80BBCC5C-E536-45DE-AB7C-016EF31A86AF}" type="slidenum">
              <a:rPr lang="bg-BG"/>
              <a:pPr/>
              <a:t>61</a:t>
            </a:fld>
            <a:endParaRPr lang="bg-BG"/>
          </a:p>
        </p:txBody>
      </p:sp>
      <p:pic>
        <p:nvPicPr>
          <p:cNvPr id="81925"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7787" y="4149080"/>
            <a:ext cx="7345362" cy="2532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title"/>
          </p:nvPr>
        </p:nvSpPr>
        <p:spPr/>
        <p:txBody>
          <a:bodyPr/>
          <a:lstStyle/>
          <a:p>
            <a:r>
              <a:rPr lang="bg-BG" b="1"/>
              <a:t>Forking and Joining</a:t>
            </a:r>
          </a:p>
        </p:txBody>
      </p:sp>
      <p:sp>
        <p:nvSpPr>
          <p:cNvPr id="83975" name="Rectangle 7"/>
          <p:cNvSpPr>
            <a:spLocks noGrp="1" noChangeArrowheads="1"/>
          </p:cNvSpPr>
          <p:nvPr>
            <p:ph type="body" sz="half" idx="1"/>
          </p:nvPr>
        </p:nvSpPr>
        <p:spPr>
          <a:xfrm>
            <a:off x="250825" y="1628775"/>
            <a:ext cx="3251200" cy="4525963"/>
          </a:xfrm>
        </p:spPr>
        <p:txBody>
          <a:bodyPr>
            <a:normAutofit fontScale="62500" lnSpcReduction="20000"/>
          </a:bodyPr>
          <a:lstStyle/>
          <a:p>
            <a:r>
              <a:rPr lang="en-US" sz="2800" dirty="0"/>
              <a:t>However—especially when you are modeling workflows of business processes—you might encounter flows that are concurrent. In the UML, you use a synchronization bar to specify the forking and joining of these parallel flows of control. A synchronization bar is rendered as a thick horizontal or vertical line.</a:t>
            </a:r>
          </a:p>
          <a:p>
            <a:r>
              <a:rPr lang="en-US" sz="2800" dirty="0"/>
              <a:t>For example, consider the concurrent flows involved in controlling an audio-animatronic device that mimics human speech and gestures. </a:t>
            </a:r>
          </a:p>
        </p:txBody>
      </p:sp>
      <p:sp>
        <p:nvSpPr>
          <p:cNvPr id="83976" name="Rectangle 8"/>
          <p:cNvSpPr>
            <a:spLocks noGrp="1" noChangeArrowheads="1"/>
          </p:cNvSpPr>
          <p:nvPr>
            <p:ph sz="half" idx="2"/>
          </p:nvPr>
        </p:nvSpPr>
        <p:spPr/>
        <p:txBody>
          <a:bodyPr/>
          <a:lstStyle/>
          <a:p>
            <a:endParaRPr lang="bg-BG" sz="2800"/>
          </a:p>
        </p:txBody>
      </p:sp>
      <p:sp>
        <p:nvSpPr>
          <p:cNvPr id="8" name="Slide Number Placeholder 6"/>
          <p:cNvSpPr>
            <a:spLocks noGrp="1"/>
          </p:cNvSpPr>
          <p:nvPr>
            <p:ph type="sldNum" sz="quarter" idx="12"/>
          </p:nvPr>
        </p:nvSpPr>
        <p:spPr/>
        <p:txBody>
          <a:bodyPr/>
          <a:lstStyle/>
          <a:p>
            <a:fld id="{25D5650F-0584-4E03-BDBE-CC0106B15152}" type="slidenum">
              <a:rPr lang="bg-BG"/>
              <a:pPr/>
              <a:t>62</a:t>
            </a:fld>
            <a:endParaRPr lang="bg-BG"/>
          </a:p>
        </p:txBody>
      </p:sp>
      <p:pic>
        <p:nvPicPr>
          <p:cNvPr id="8397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8500" y="1484313"/>
            <a:ext cx="5905500" cy="4740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p:txBody>
          <a:bodyPr/>
          <a:lstStyle/>
          <a:p>
            <a:r>
              <a:rPr lang="bg-BG" b="1"/>
              <a:t>Forking and Joining</a:t>
            </a:r>
          </a:p>
        </p:txBody>
      </p:sp>
      <p:sp>
        <p:nvSpPr>
          <p:cNvPr id="87043" name="Rectangle 3"/>
          <p:cNvSpPr>
            <a:spLocks noGrp="1" noChangeArrowheads="1"/>
          </p:cNvSpPr>
          <p:nvPr>
            <p:ph idx="1"/>
          </p:nvPr>
        </p:nvSpPr>
        <p:spPr/>
        <p:txBody>
          <a:bodyPr>
            <a:normAutofit fontScale="92500" lnSpcReduction="10000"/>
          </a:bodyPr>
          <a:lstStyle/>
          <a:p>
            <a:r>
              <a:rPr lang="en-US" sz="2800" dirty="0">
                <a:solidFill>
                  <a:srgbClr val="FF0000"/>
                </a:solidFill>
              </a:rPr>
              <a:t>Joins and forks should balance, meaning that the number of flows that leave a fork should match the number of flows that enter its corresponding join. </a:t>
            </a:r>
            <a:endParaRPr lang="en-US" sz="2800" dirty="0" smtClean="0">
              <a:solidFill>
                <a:srgbClr val="FF0000"/>
              </a:solidFill>
            </a:endParaRPr>
          </a:p>
          <a:p>
            <a:r>
              <a:rPr lang="en-US" sz="2800" dirty="0" smtClean="0"/>
              <a:t>Also</a:t>
            </a:r>
            <a:r>
              <a:rPr lang="en-US" sz="2800" dirty="0"/>
              <a:t>, activities that are in parallel flows of control may communicate with one another by sending signals. This style of communicating sequential processes is called a </a:t>
            </a:r>
            <a:r>
              <a:rPr lang="en-US" sz="2800" dirty="0" err="1"/>
              <a:t>coroutine</a:t>
            </a:r>
            <a:r>
              <a:rPr lang="en-US" sz="2800" dirty="0"/>
              <a:t>. </a:t>
            </a:r>
            <a:endParaRPr lang="en-US" sz="2800" dirty="0" smtClean="0"/>
          </a:p>
          <a:p>
            <a:r>
              <a:rPr lang="en-US" sz="2800" dirty="0" smtClean="0">
                <a:solidFill>
                  <a:srgbClr val="FF0000"/>
                </a:solidFill>
              </a:rPr>
              <a:t>Most </a:t>
            </a:r>
            <a:r>
              <a:rPr lang="en-US" sz="2800" dirty="0">
                <a:solidFill>
                  <a:srgbClr val="FF0000"/>
                </a:solidFill>
              </a:rPr>
              <a:t>of the time, you model this style of communication using active objects. You can also model the sending of and response to these signals in the submachines associated with each communicating activity state. </a:t>
            </a:r>
            <a:endParaRPr lang="bg-BG" sz="2400" dirty="0">
              <a:solidFill>
                <a:srgbClr val="FF0000"/>
              </a:solidFill>
            </a:endParaRPr>
          </a:p>
        </p:txBody>
      </p:sp>
      <p:sp>
        <p:nvSpPr>
          <p:cNvPr id="6" name="Slide Number Placeholder 5"/>
          <p:cNvSpPr>
            <a:spLocks noGrp="1"/>
          </p:cNvSpPr>
          <p:nvPr>
            <p:ph type="sldNum" sz="quarter" idx="12"/>
          </p:nvPr>
        </p:nvSpPr>
        <p:spPr/>
        <p:txBody>
          <a:bodyPr/>
          <a:lstStyle/>
          <a:p>
            <a:fld id="{EB97E9B8-4D01-4C34-BB7F-D00DF5A2DE9F}" type="slidenum">
              <a:rPr lang="bg-BG"/>
              <a:pPr/>
              <a:t>63</a:t>
            </a:fld>
            <a:endParaRPr lang="bg-BG"/>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title"/>
          </p:nvPr>
        </p:nvSpPr>
        <p:spPr/>
        <p:txBody>
          <a:bodyPr/>
          <a:lstStyle/>
          <a:p>
            <a:r>
              <a:rPr lang="bg-BG" b="1"/>
              <a:t>Swimlanes</a:t>
            </a:r>
          </a:p>
        </p:txBody>
      </p:sp>
      <p:sp>
        <p:nvSpPr>
          <p:cNvPr id="88067" name="Rectangle 3"/>
          <p:cNvSpPr>
            <a:spLocks noGrp="1" noChangeArrowheads="1"/>
          </p:cNvSpPr>
          <p:nvPr>
            <p:ph idx="1"/>
          </p:nvPr>
        </p:nvSpPr>
        <p:spPr/>
        <p:txBody>
          <a:bodyPr/>
          <a:lstStyle/>
          <a:p>
            <a:pPr>
              <a:lnSpc>
                <a:spcPct val="90000"/>
              </a:lnSpc>
            </a:pPr>
            <a:r>
              <a:rPr lang="en-US" dirty="0" smtClean="0"/>
              <a:t>When </a:t>
            </a:r>
            <a:r>
              <a:rPr lang="en-US" dirty="0"/>
              <a:t>you are modeling workflows of business processes, </a:t>
            </a:r>
            <a:r>
              <a:rPr lang="en-US" dirty="0" smtClean="0"/>
              <a:t>it’s useful to </a:t>
            </a:r>
            <a:r>
              <a:rPr lang="en-US" dirty="0"/>
              <a:t>partition the activity states on an activity diagram into groups, each group representing the business organization responsible for those activities. </a:t>
            </a:r>
            <a:endParaRPr lang="en-US" dirty="0" smtClean="0"/>
          </a:p>
          <a:p>
            <a:pPr>
              <a:lnSpc>
                <a:spcPct val="90000"/>
              </a:lnSpc>
            </a:pPr>
            <a:r>
              <a:rPr lang="en-US" dirty="0" smtClean="0"/>
              <a:t>In </a:t>
            </a:r>
            <a:r>
              <a:rPr lang="en-US" dirty="0"/>
              <a:t>the UML, each group is called a </a:t>
            </a:r>
            <a:r>
              <a:rPr lang="en-US" dirty="0" err="1"/>
              <a:t>swimlane</a:t>
            </a:r>
            <a:r>
              <a:rPr lang="en-US" dirty="0"/>
              <a:t> because, visually, each group is divided from its neighbor by a vertical solid </a:t>
            </a:r>
            <a:r>
              <a:rPr lang="en-US" dirty="0" smtClean="0"/>
              <a:t>line.</a:t>
            </a:r>
          </a:p>
          <a:p>
            <a:pPr>
              <a:lnSpc>
                <a:spcPct val="90000"/>
              </a:lnSpc>
            </a:pPr>
            <a:r>
              <a:rPr lang="en-US" dirty="0"/>
              <a:t>Each </a:t>
            </a:r>
            <a:r>
              <a:rPr lang="en-US" dirty="0" err="1"/>
              <a:t>swimlane</a:t>
            </a:r>
            <a:r>
              <a:rPr lang="en-US" dirty="0"/>
              <a:t> has a name unique within its diagram. A </a:t>
            </a:r>
            <a:r>
              <a:rPr lang="en-US" dirty="0" err="1"/>
              <a:t>swimlane</a:t>
            </a:r>
            <a:r>
              <a:rPr lang="en-US" dirty="0"/>
              <a:t> really has no deep semantics, except that it may represent some real-world entity. Each </a:t>
            </a:r>
            <a:r>
              <a:rPr lang="en-US" dirty="0" err="1"/>
              <a:t>swimlane</a:t>
            </a:r>
            <a:r>
              <a:rPr lang="en-US" dirty="0"/>
              <a:t> represents a high-level responsibility for part of the overall activity of an activity diagram, and each </a:t>
            </a:r>
            <a:r>
              <a:rPr lang="en-US" dirty="0" err="1"/>
              <a:t>swimlane</a:t>
            </a:r>
            <a:r>
              <a:rPr lang="en-US" dirty="0"/>
              <a:t> may eventually be implemented by one or more classes. In an activity diagram partitioned into </a:t>
            </a:r>
            <a:r>
              <a:rPr lang="en-US" dirty="0" err="1"/>
              <a:t>swimlanes</a:t>
            </a:r>
            <a:r>
              <a:rPr lang="en-US" dirty="0"/>
              <a:t>, every activity belongs to exactly one </a:t>
            </a:r>
            <a:r>
              <a:rPr lang="en-US" dirty="0" err="1"/>
              <a:t>swimlane</a:t>
            </a:r>
            <a:r>
              <a:rPr lang="en-US" dirty="0"/>
              <a:t>, but transitions may cross lanes.</a:t>
            </a:r>
          </a:p>
          <a:p>
            <a:pPr>
              <a:lnSpc>
                <a:spcPct val="90000"/>
              </a:lnSpc>
            </a:pPr>
            <a:endParaRPr lang="en-US" dirty="0" smtClean="0"/>
          </a:p>
        </p:txBody>
      </p:sp>
      <p:sp>
        <p:nvSpPr>
          <p:cNvPr id="6" name="Slide Number Placeholder 5"/>
          <p:cNvSpPr>
            <a:spLocks noGrp="1"/>
          </p:cNvSpPr>
          <p:nvPr>
            <p:ph type="sldNum" sz="quarter" idx="12"/>
          </p:nvPr>
        </p:nvSpPr>
        <p:spPr/>
        <p:txBody>
          <a:bodyPr/>
          <a:lstStyle/>
          <a:p>
            <a:fld id="{89DBE04B-592D-420B-9AA7-4AD5251EA094}" type="slidenum">
              <a:rPr lang="bg-BG"/>
              <a:pPr/>
              <a:t>64</a:t>
            </a:fld>
            <a:endParaRPr lang="bg-BG"/>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2" name="Rectangle 4"/>
          <p:cNvSpPr>
            <a:spLocks noGrp="1" noChangeArrowheads="1"/>
          </p:cNvSpPr>
          <p:nvPr>
            <p:ph type="title"/>
          </p:nvPr>
        </p:nvSpPr>
        <p:spPr/>
        <p:txBody>
          <a:bodyPr/>
          <a:lstStyle/>
          <a:p>
            <a:r>
              <a:rPr lang="bg-BG" b="1" dirty="0"/>
              <a:t>Swimlanes </a:t>
            </a:r>
            <a:r>
              <a:rPr lang="en-US" b="1" dirty="0" smtClean="0"/>
              <a:t>Sample</a:t>
            </a:r>
            <a:endParaRPr lang="bg-BG" b="1" dirty="0"/>
          </a:p>
        </p:txBody>
      </p:sp>
      <p:sp>
        <p:nvSpPr>
          <p:cNvPr id="89093" name="Rectangle 5"/>
          <p:cNvSpPr>
            <a:spLocks noGrp="1" noChangeArrowheads="1"/>
          </p:cNvSpPr>
          <p:nvPr>
            <p:ph idx="1"/>
          </p:nvPr>
        </p:nvSpPr>
        <p:spPr/>
        <p:txBody>
          <a:bodyPr/>
          <a:lstStyle/>
          <a:p>
            <a:endParaRPr lang="bg-BG"/>
          </a:p>
        </p:txBody>
      </p:sp>
      <p:sp>
        <p:nvSpPr>
          <p:cNvPr id="7" name="Slide Number Placeholder 5"/>
          <p:cNvSpPr>
            <a:spLocks noGrp="1"/>
          </p:cNvSpPr>
          <p:nvPr>
            <p:ph type="sldNum" sz="quarter" idx="12"/>
          </p:nvPr>
        </p:nvSpPr>
        <p:spPr/>
        <p:txBody>
          <a:bodyPr/>
          <a:lstStyle/>
          <a:p>
            <a:fld id="{E351FF82-011B-49D3-92D1-0AF967488594}" type="slidenum">
              <a:rPr lang="bg-BG"/>
              <a:pPr/>
              <a:t>65</a:t>
            </a:fld>
            <a:endParaRPr lang="bg-BG"/>
          </a:p>
        </p:txBody>
      </p:sp>
      <p:pic>
        <p:nvPicPr>
          <p:cNvPr id="8909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84438" y="1484313"/>
            <a:ext cx="4791075" cy="472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title"/>
          </p:nvPr>
        </p:nvSpPr>
        <p:spPr/>
        <p:txBody>
          <a:bodyPr/>
          <a:lstStyle/>
          <a:p>
            <a:pPr algn="l"/>
            <a:r>
              <a:rPr lang="bg-BG"/>
              <a:t>Object Flow </a:t>
            </a:r>
          </a:p>
        </p:txBody>
      </p:sp>
      <p:sp>
        <p:nvSpPr>
          <p:cNvPr id="92164" name="Rectangle 4"/>
          <p:cNvSpPr>
            <a:spLocks noGrp="1" noChangeArrowheads="1"/>
          </p:cNvSpPr>
          <p:nvPr>
            <p:ph idx="1"/>
          </p:nvPr>
        </p:nvSpPr>
        <p:spPr/>
        <p:txBody>
          <a:bodyPr/>
          <a:lstStyle/>
          <a:p>
            <a:endParaRPr lang="bg-BG"/>
          </a:p>
        </p:txBody>
      </p:sp>
      <p:sp>
        <p:nvSpPr>
          <p:cNvPr id="7" name="Slide Number Placeholder 5"/>
          <p:cNvSpPr>
            <a:spLocks noGrp="1"/>
          </p:cNvSpPr>
          <p:nvPr>
            <p:ph type="sldNum" sz="quarter" idx="12"/>
          </p:nvPr>
        </p:nvSpPr>
        <p:spPr/>
        <p:txBody>
          <a:bodyPr/>
          <a:lstStyle/>
          <a:p>
            <a:fld id="{AC627B94-938C-447C-A36E-64858731CC7A}" type="slidenum">
              <a:rPr lang="bg-BG"/>
              <a:pPr/>
              <a:t>66</a:t>
            </a:fld>
            <a:endParaRPr lang="bg-BG"/>
          </a:p>
        </p:txBody>
      </p:sp>
      <p:pic>
        <p:nvPicPr>
          <p:cNvPr id="92166"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24300" y="549275"/>
            <a:ext cx="4772025" cy="563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title"/>
          </p:nvPr>
        </p:nvSpPr>
        <p:spPr/>
        <p:txBody>
          <a:bodyPr/>
          <a:lstStyle/>
          <a:p>
            <a:pPr algn="l"/>
            <a:r>
              <a:rPr lang="bg-BG"/>
              <a:t>Object Flow </a:t>
            </a:r>
          </a:p>
        </p:txBody>
      </p:sp>
      <p:sp>
        <p:nvSpPr>
          <p:cNvPr id="92164" name="Rectangle 4"/>
          <p:cNvSpPr>
            <a:spLocks noGrp="1" noChangeArrowheads="1"/>
          </p:cNvSpPr>
          <p:nvPr>
            <p:ph idx="1"/>
          </p:nvPr>
        </p:nvSpPr>
        <p:spPr/>
        <p:txBody>
          <a:bodyPr>
            <a:normAutofit fontScale="92500"/>
          </a:bodyPr>
          <a:lstStyle/>
          <a:p>
            <a:r>
              <a:rPr lang="en-US" dirty="0"/>
              <a:t>Objects may be involved in the flow of control associated with an activity diagram. For example, in the workflow of processing an order as in the previous figure, the vocabulary of your problem space will also include such classes as Order and Bill. Instances of these two classes will be produced by certain activities (Process order will create an Order object, for example); other activities may modify these objects (for example, Ship order will change the state of the Order object to filled).</a:t>
            </a:r>
          </a:p>
          <a:p>
            <a:r>
              <a:rPr lang="en-US" dirty="0"/>
              <a:t>In addition to showing the flow of an object through an activity diagram, you can also show how its role, state and attribute values change. As shown in the figure, you represent the state of an object by naming its state in brackets below the object's name. Similarly, you can represent the value of an object's attributes by rendering them in a compartment below the object's name.</a:t>
            </a:r>
            <a:endParaRPr lang="bg-BG" dirty="0"/>
          </a:p>
        </p:txBody>
      </p:sp>
      <p:sp>
        <p:nvSpPr>
          <p:cNvPr id="7" name="Slide Number Placeholder 5"/>
          <p:cNvSpPr>
            <a:spLocks noGrp="1"/>
          </p:cNvSpPr>
          <p:nvPr>
            <p:ph type="sldNum" sz="quarter" idx="12"/>
          </p:nvPr>
        </p:nvSpPr>
        <p:spPr/>
        <p:txBody>
          <a:bodyPr/>
          <a:lstStyle/>
          <a:p>
            <a:fld id="{AC627B94-938C-447C-A36E-64858731CC7A}" type="slidenum">
              <a:rPr lang="bg-BG"/>
              <a:pPr/>
              <a:t>67</a:t>
            </a:fld>
            <a:endParaRPr lang="bg-BG"/>
          </a:p>
        </p:txBody>
      </p:sp>
    </p:spTree>
    <p:extLst>
      <p:ext uri="{BB962C8B-B14F-4D97-AF65-F5344CB8AC3E}">
        <p14:creationId xmlns:p14="http://schemas.microsoft.com/office/powerpoint/2010/main" val="373630617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Activity Diagram in UML 2.x</a:t>
            </a:r>
            <a:endParaRPr lang="bg-BG" dirty="0"/>
          </a:p>
        </p:txBody>
      </p:sp>
      <p:sp>
        <p:nvSpPr>
          <p:cNvPr id="3" name="Content Placeholder 2"/>
          <p:cNvSpPr>
            <a:spLocks noGrp="1"/>
          </p:cNvSpPr>
          <p:nvPr>
            <p:ph idx="1"/>
          </p:nvPr>
        </p:nvSpPr>
        <p:spPr/>
        <p:txBody>
          <a:bodyPr>
            <a:normAutofit fontScale="92500" lnSpcReduction="10000"/>
          </a:bodyPr>
          <a:lstStyle/>
          <a:p>
            <a:r>
              <a:rPr lang="en-US" dirty="0"/>
              <a:t>An action may have sets of incoming and outgoing </a:t>
            </a:r>
            <a:r>
              <a:rPr lang="en-US" b="1" dirty="0"/>
              <a:t>activity edges</a:t>
            </a:r>
            <a:r>
              <a:rPr lang="en-US" dirty="0"/>
              <a:t> that specify </a:t>
            </a:r>
            <a:r>
              <a:rPr lang="en-US" b="1" dirty="0"/>
              <a:t>control flow</a:t>
            </a:r>
            <a:r>
              <a:rPr lang="en-US" dirty="0"/>
              <a:t> and </a:t>
            </a:r>
            <a:r>
              <a:rPr lang="en-US" b="1" dirty="0"/>
              <a:t>data flow</a:t>
            </a:r>
            <a:r>
              <a:rPr lang="en-US" dirty="0"/>
              <a:t> from and to other nodes.</a:t>
            </a:r>
          </a:p>
          <a:p>
            <a:r>
              <a:rPr lang="en-US" dirty="0"/>
              <a:t>An action will not begin execution until all of its </a:t>
            </a:r>
            <a:r>
              <a:rPr lang="en-US" b="1" dirty="0"/>
              <a:t>input conditions</a:t>
            </a:r>
            <a:r>
              <a:rPr lang="en-US" dirty="0"/>
              <a:t> are satisfied. The completion of the execution of an action may enable the execution of a set of successor nodes and actions that take their inputs from the outputs of the action.</a:t>
            </a:r>
          </a:p>
          <a:p>
            <a:r>
              <a:rPr lang="en-US" dirty="0"/>
              <a:t>If an </a:t>
            </a:r>
            <a:r>
              <a:rPr lang="en-US" b="1" dirty="0"/>
              <a:t>exception</a:t>
            </a:r>
            <a:r>
              <a:rPr lang="en-US" dirty="0"/>
              <a:t> occurs during the execution of an action, the execution of the action is abandoned and no regular output is generated by this action. If the action has an exception handler, it receives the exception object as a token. If the action has no exception handler, the exception propagates to the enclosing node and so on until it is caught by one of them. If an exception propagates out of a nested node (action, structured activity node, or activity), all tokens in the nested node are terminated. The data describing an exception is represented as an object of any class.</a:t>
            </a:r>
          </a:p>
          <a:p>
            <a:endParaRPr lang="bg-BG" dirty="0"/>
          </a:p>
        </p:txBody>
      </p:sp>
      <p:sp>
        <p:nvSpPr>
          <p:cNvPr id="4" name="Slide Number Placeholder 3"/>
          <p:cNvSpPr>
            <a:spLocks noGrp="1"/>
          </p:cNvSpPr>
          <p:nvPr>
            <p:ph type="sldNum" sz="quarter" idx="12"/>
          </p:nvPr>
        </p:nvSpPr>
        <p:spPr/>
        <p:txBody>
          <a:bodyPr/>
          <a:lstStyle/>
          <a:p>
            <a:fld id="{13222F4C-3C3F-4385-B22A-40B63298354D}" type="slidenum">
              <a:rPr lang="bg-BG" smtClean="0"/>
              <a:pPr/>
              <a:t>68</a:t>
            </a:fld>
            <a:endParaRPr lang="bg-BG"/>
          </a:p>
        </p:txBody>
      </p:sp>
    </p:spTree>
    <p:extLst>
      <p:ext uri="{BB962C8B-B14F-4D97-AF65-F5344CB8AC3E}">
        <p14:creationId xmlns:p14="http://schemas.microsoft.com/office/powerpoint/2010/main" val="426538744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Activity Diagram in UML 2.x</a:t>
            </a:r>
            <a:endParaRPr lang="bg-BG" dirty="0"/>
          </a:p>
        </p:txBody>
      </p:sp>
      <p:sp>
        <p:nvSpPr>
          <p:cNvPr id="3" name="Content Placeholder 2"/>
          <p:cNvSpPr>
            <a:spLocks noGrp="1"/>
          </p:cNvSpPr>
          <p:nvPr>
            <p:ph idx="1"/>
          </p:nvPr>
        </p:nvSpPr>
        <p:spPr/>
        <p:txBody>
          <a:bodyPr/>
          <a:lstStyle/>
          <a:p>
            <a:r>
              <a:rPr lang="en-US" b="1" dirty="0"/>
              <a:t>Local pre-conditions</a:t>
            </a:r>
            <a:r>
              <a:rPr lang="en-US" dirty="0"/>
              <a:t> and </a:t>
            </a:r>
            <a:r>
              <a:rPr lang="en-US" b="1" dirty="0"/>
              <a:t>local post-conditions</a:t>
            </a:r>
            <a:r>
              <a:rPr lang="en-US" dirty="0"/>
              <a:t> are constraints that should hold when the execution starts and completes, respectively. They hold only at the point in the flow that they are specified, not globally for other invocations of the behavior at other places in the flow or on other diagrams.</a:t>
            </a:r>
          </a:p>
          <a:p>
            <a:r>
              <a:rPr lang="en-US" dirty="0"/>
              <a:t>How local pre- and </a:t>
            </a:r>
            <a:r>
              <a:rPr lang="en-US" dirty="0" err="1"/>
              <a:t>postconditions</a:t>
            </a:r>
            <a:r>
              <a:rPr lang="en-US" dirty="0"/>
              <a:t> are enforced is determined by the implementation. For example, violations may be detected at compile time or runtime. The effect may be an error that stops the execution or just a warning, and so on.</a:t>
            </a:r>
          </a:p>
          <a:p>
            <a:r>
              <a:rPr lang="en-US" b="1" dirty="0"/>
              <a:t>Local pre-conditions</a:t>
            </a:r>
            <a:r>
              <a:rPr lang="en-US" dirty="0"/>
              <a:t> and </a:t>
            </a:r>
            <a:r>
              <a:rPr lang="en-US" b="1" dirty="0"/>
              <a:t>local post-conditions</a:t>
            </a:r>
            <a:r>
              <a:rPr lang="en-US" dirty="0"/>
              <a:t> are shown as </a:t>
            </a:r>
            <a:r>
              <a:rPr lang="en-US" b="1" dirty="0"/>
              <a:t>notes</a:t>
            </a:r>
            <a:r>
              <a:rPr lang="en-US" dirty="0"/>
              <a:t> attached to the invocation with the keywords «</a:t>
            </a:r>
            <a:r>
              <a:rPr lang="en-US" dirty="0" err="1"/>
              <a:t>localPrecondition</a:t>
            </a:r>
            <a:r>
              <a:rPr lang="en-US" dirty="0"/>
              <a:t>» and «</a:t>
            </a:r>
            <a:r>
              <a:rPr lang="en-US" dirty="0" err="1"/>
              <a:t>localPostcondition</a:t>
            </a:r>
            <a:r>
              <a:rPr lang="en-US" dirty="0"/>
              <a:t>», respectively.</a:t>
            </a:r>
          </a:p>
          <a:p>
            <a:endParaRPr lang="bg-BG" dirty="0"/>
          </a:p>
        </p:txBody>
      </p:sp>
      <p:sp>
        <p:nvSpPr>
          <p:cNvPr id="4" name="Slide Number Placeholder 3"/>
          <p:cNvSpPr>
            <a:spLocks noGrp="1"/>
          </p:cNvSpPr>
          <p:nvPr>
            <p:ph type="sldNum" sz="quarter" idx="12"/>
          </p:nvPr>
        </p:nvSpPr>
        <p:spPr/>
        <p:txBody>
          <a:bodyPr/>
          <a:lstStyle/>
          <a:p>
            <a:fld id="{13222F4C-3C3F-4385-B22A-40B63298354D}" type="slidenum">
              <a:rPr lang="bg-BG" smtClean="0"/>
              <a:pPr/>
              <a:t>69</a:t>
            </a:fld>
            <a:endParaRPr lang="bg-BG"/>
          </a:p>
        </p:txBody>
      </p:sp>
    </p:spTree>
    <p:extLst>
      <p:ext uri="{BB962C8B-B14F-4D97-AF65-F5344CB8AC3E}">
        <p14:creationId xmlns:p14="http://schemas.microsoft.com/office/powerpoint/2010/main" val="40037361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Rectangle 4"/>
          <p:cNvSpPr>
            <a:spLocks noGrp="1" noChangeArrowheads="1"/>
          </p:cNvSpPr>
          <p:nvPr>
            <p:ph type="title"/>
          </p:nvPr>
        </p:nvSpPr>
        <p:spPr/>
        <p:txBody>
          <a:bodyPr/>
          <a:lstStyle/>
          <a:p>
            <a:r>
              <a:rPr lang="en-US" b="1" dirty="0"/>
              <a:t>Use Cases and Actors</a:t>
            </a:r>
            <a:endParaRPr lang="bg-BG" dirty="0"/>
          </a:p>
        </p:txBody>
      </p:sp>
      <p:sp>
        <p:nvSpPr>
          <p:cNvPr id="15365" name="Rectangle 5"/>
          <p:cNvSpPr>
            <a:spLocks noGrp="1" noChangeArrowheads="1"/>
          </p:cNvSpPr>
          <p:nvPr>
            <p:ph type="body" sz="half" idx="1"/>
          </p:nvPr>
        </p:nvSpPr>
        <p:spPr>
          <a:xfrm>
            <a:off x="457200" y="1196752"/>
            <a:ext cx="4038600" cy="5472608"/>
          </a:xfrm>
        </p:spPr>
        <p:txBody>
          <a:bodyPr>
            <a:normAutofit fontScale="70000" lnSpcReduction="20000"/>
          </a:bodyPr>
          <a:lstStyle/>
          <a:p>
            <a:r>
              <a:rPr lang="en-US" sz="2800" dirty="0"/>
              <a:t>An actor represents a coherent set of roles that users of use cases play when interacting with these use cases. Typically, an actor represents a role that a human, a hardware device, or even another system plays with a system. For example, if you work for a bank, you might be a </a:t>
            </a:r>
            <a:r>
              <a:rPr lang="en-US" sz="2800" dirty="0" err="1"/>
              <a:t>LoanOfficer</a:t>
            </a:r>
            <a:r>
              <a:rPr lang="en-US" sz="2800" dirty="0"/>
              <a:t>. If you do your personal banking there, as well, you'll also play the role of Customer. An instance of an actor, therefore, represents an individual interacting with the system in a specific way. Although you'll use actors in your models, actors are not actually part of the system. They live outside the system.</a:t>
            </a:r>
          </a:p>
        </p:txBody>
      </p:sp>
      <p:sp>
        <p:nvSpPr>
          <p:cNvPr id="15369" name="Rectangle 9"/>
          <p:cNvSpPr>
            <a:spLocks noGrp="1" noChangeArrowheads="1"/>
          </p:cNvSpPr>
          <p:nvPr>
            <p:ph sz="half" idx="2"/>
          </p:nvPr>
        </p:nvSpPr>
        <p:spPr/>
        <p:txBody>
          <a:bodyPr/>
          <a:lstStyle/>
          <a:p>
            <a:endParaRPr lang="bg-BG" sz="2800"/>
          </a:p>
        </p:txBody>
      </p:sp>
      <p:sp>
        <p:nvSpPr>
          <p:cNvPr id="8" name="Slide Number Placeholder 6"/>
          <p:cNvSpPr>
            <a:spLocks noGrp="1"/>
          </p:cNvSpPr>
          <p:nvPr>
            <p:ph type="sldNum" sz="quarter" idx="12"/>
          </p:nvPr>
        </p:nvSpPr>
        <p:spPr/>
        <p:txBody>
          <a:bodyPr/>
          <a:lstStyle/>
          <a:p>
            <a:fld id="{0EFB031B-8956-4959-8170-D8933F2E0734}" type="slidenum">
              <a:rPr lang="bg-BG"/>
              <a:pPr/>
              <a:t>7</a:t>
            </a:fld>
            <a:endParaRPr lang="bg-BG"/>
          </a:p>
        </p:txBody>
      </p:sp>
      <p:pic>
        <p:nvPicPr>
          <p:cNvPr id="15367"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03800" y="1989138"/>
            <a:ext cx="3486150" cy="3905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Activity Diagram in UML 2.x</a:t>
            </a:r>
            <a:endParaRPr lang="bg-BG" dirty="0"/>
          </a:p>
        </p:txBody>
      </p:sp>
      <p:sp>
        <p:nvSpPr>
          <p:cNvPr id="3" name="Content Placeholder 2"/>
          <p:cNvSpPr>
            <a:spLocks noGrp="1"/>
          </p:cNvSpPr>
          <p:nvPr>
            <p:ph idx="1"/>
          </p:nvPr>
        </p:nvSpPr>
        <p:spPr/>
        <p:txBody>
          <a:bodyPr/>
          <a:lstStyle/>
          <a:p>
            <a:r>
              <a:rPr lang="en-US" b="1" dirty="0"/>
              <a:t>Action</a:t>
            </a:r>
            <a:r>
              <a:rPr lang="en-US" dirty="0"/>
              <a:t> subclasses are listed below. </a:t>
            </a:r>
            <a:r>
              <a:rPr lang="en-US" b="1" dirty="0" smtClean="0"/>
              <a:t>Object </a:t>
            </a:r>
            <a:r>
              <a:rPr lang="en-US" b="1" dirty="0"/>
              <a:t>actions</a:t>
            </a:r>
            <a:r>
              <a:rPr lang="en-US" dirty="0"/>
              <a:t> and </a:t>
            </a:r>
            <a:r>
              <a:rPr lang="en-US" b="1" dirty="0"/>
              <a:t>event </a:t>
            </a:r>
            <a:r>
              <a:rPr lang="en-US" b="1" dirty="0" smtClean="0"/>
              <a:t>actions</a:t>
            </a:r>
            <a:r>
              <a:rPr lang="en-US" dirty="0" smtClean="0"/>
              <a:t> are </a:t>
            </a:r>
            <a:r>
              <a:rPr lang="en-US" dirty="0"/>
              <a:t>not defined explicitly in UML 2.4 specification.</a:t>
            </a:r>
          </a:p>
          <a:p>
            <a:r>
              <a:rPr lang="en-US" b="1" dirty="0"/>
              <a:t>object action</a:t>
            </a:r>
            <a:r>
              <a:rPr lang="en-US" dirty="0"/>
              <a:t> (not explicit in UML standard)</a:t>
            </a:r>
          </a:p>
          <a:p>
            <a:r>
              <a:rPr lang="en-US" b="1" dirty="0"/>
              <a:t>variable action</a:t>
            </a:r>
            <a:endParaRPr lang="en-US" dirty="0"/>
          </a:p>
          <a:p>
            <a:r>
              <a:rPr lang="en-US" b="1" dirty="0"/>
              <a:t>invocation action</a:t>
            </a:r>
            <a:endParaRPr lang="en-US" dirty="0"/>
          </a:p>
          <a:p>
            <a:r>
              <a:rPr lang="en-US" dirty="0"/>
              <a:t>raise exception action</a:t>
            </a:r>
          </a:p>
          <a:p>
            <a:r>
              <a:rPr lang="en-US" b="1" dirty="0"/>
              <a:t>structural feature action</a:t>
            </a:r>
            <a:endParaRPr lang="en-US" dirty="0"/>
          </a:p>
          <a:p>
            <a:r>
              <a:rPr lang="en-US" b="1" dirty="0"/>
              <a:t>link action</a:t>
            </a:r>
            <a:endParaRPr lang="en-US" dirty="0"/>
          </a:p>
          <a:p>
            <a:r>
              <a:rPr lang="en-US" b="1" dirty="0"/>
              <a:t>event action</a:t>
            </a:r>
            <a:r>
              <a:rPr lang="en-US" dirty="0"/>
              <a:t> (not explicit in UML standard)</a:t>
            </a:r>
          </a:p>
          <a:p>
            <a:r>
              <a:rPr lang="en-US" dirty="0"/>
              <a:t>opaque action</a:t>
            </a:r>
          </a:p>
          <a:p>
            <a:endParaRPr lang="bg-BG" dirty="0"/>
          </a:p>
        </p:txBody>
      </p:sp>
      <p:sp>
        <p:nvSpPr>
          <p:cNvPr id="4" name="Slide Number Placeholder 3"/>
          <p:cNvSpPr>
            <a:spLocks noGrp="1"/>
          </p:cNvSpPr>
          <p:nvPr>
            <p:ph type="sldNum" sz="quarter" idx="12"/>
          </p:nvPr>
        </p:nvSpPr>
        <p:spPr/>
        <p:txBody>
          <a:bodyPr/>
          <a:lstStyle/>
          <a:p>
            <a:fld id="{13222F4C-3C3F-4385-B22A-40B63298354D}" type="slidenum">
              <a:rPr lang="bg-BG" smtClean="0"/>
              <a:pPr/>
              <a:t>70</a:t>
            </a:fld>
            <a:endParaRPr lang="bg-BG"/>
          </a:p>
        </p:txBody>
      </p:sp>
    </p:spTree>
    <p:extLst>
      <p:ext uri="{BB962C8B-B14F-4D97-AF65-F5344CB8AC3E}">
        <p14:creationId xmlns:p14="http://schemas.microsoft.com/office/powerpoint/2010/main" val="20778909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Activity Diagram in UML 2.x</a:t>
            </a:r>
            <a:endParaRPr lang="bg-BG" dirty="0"/>
          </a:p>
        </p:txBody>
      </p:sp>
      <p:sp>
        <p:nvSpPr>
          <p:cNvPr id="3" name="Content Placeholder 2"/>
          <p:cNvSpPr>
            <a:spLocks noGrp="1"/>
          </p:cNvSpPr>
          <p:nvPr>
            <p:ph idx="1"/>
          </p:nvPr>
        </p:nvSpPr>
        <p:spPr/>
        <p:txBody>
          <a:bodyPr>
            <a:normAutofit fontScale="92500" lnSpcReduction="10000"/>
          </a:bodyPr>
          <a:lstStyle/>
          <a:p>
            <a:pPr marL="114300" indent="0">
              <a:buNone/>
            </a:pPr>
            <a:r>
              <a:rPr lang="en-US" b="1" dirty="0"/>
              <a:t>Object actions</a:t>
            </a:r>
            <a:r>
              <a:rPr lang="en-US" dirty="0"/>
              <a:t> include different actions on objects, e.g. create and destroy object, test object identity, specify value, etc. Object action is not defined explicitly by UML standard. In the UML standard all object actions are direct subclasses of </a:t>
            </a:r>
            <a:r>
              <a:rPr lang="en-US" b="1" dirty="0"/>
              <a:t>action</a:t>
            </a:r>
            <a:r>
              <a:rPr lang="en-US" dirty="0"/>
              <a:t>.</a:t>
            </a:r>
          </a:p>
          <a:p>
            <a:pPr marL="114300" indent="0">
              <a:buNone/>
            </a:pPr>
            <a:r>
              <a:rPr lang="en-US" b="1" dirty="0"/>
              <a:t>Object actions</a:t>
            </a:r>
            <a:r>
              <a:rPr lang="en-US" dirty="0"/>
              <a:t>:</a:t>
            </a:r>
          </a:p>
          <a:p>
            <a:r>
              <a:rPr lang="en-US" dirty="0"/>
              <a:t>create object action</a:t>
            </a:r>
          </a:p>
          <a:p>
            <a:r>
              <a:rPr lang="en-US" dirty="0"/>
              <a:t>destroy object action</a:t>
            </a:r>
          </a:p>
          <a:p>
            <a:r>
              <a:rPr lang="en-US" dirty="0"/>
              <a:t>test identity action</a:t>
            </a:r>
          </a:p>
          <a:p>
            <a:r>
              <a:rPr lang="en-US" dirty="0"/>
              <a:t>read self action</a:t>
            </a:r>
          </a:p>
          <a:p>
            <a:r>
              <a:rPr lang="en-US" dirty="0"/>
              <a:t>value specification action</a:t>
            </a:r>
          </a:p>
          <a:p>
            <a:r>
              <a:rPr lang="en-US" dirty="0"/>
              <a:t>start classifier behavior action</a:t>
            </a:r>
          </a:p>
          <a:p>
            <a:r>
              <a:rPr lang="en-US" dirty="0"/>
              <a:t>read is classified object action</a:t>
            </a:r>
          </a:p>
          <a:p>
            <a:r>
              <a:rPr lang="en-US" dirty="0"/>
              <a:t>reclassify object action</a:t>
            </a:r>
          </a:p>
          <a:p>
            <a:r>
              <a:rPr lang="en-US" dirty="0"/>
              <a:t>read extend action</a:t>
            </a:r>
          </a:p>
          <a:p>
            <a:endParaRPr lang="bg-BG" dirty="0"/>
          </a:p>
        </p:txBody>
      </p:sp>
      <p:sp>
        <p:nvSpPr>
          <p:cNvPr id="4" name="Slide Number Placeholder 3"/>
          <p:cNvSpPr>
            <a:spLocks noGrp="1"/>
          </p:cNvSpPr>
          <p:nvPr>
            <p:ph type="sldNum" sz="quarter" idx="12"/>
          </p:nvPr>
        </p:nvSpPr>
        <p:spPr/>
        <p:txBody>
          <a:bodyPr/>
          <a:lstStyle/>
          <a:p>
            <a:fld id="{13222F4C-3C3F-4385-B22A-40B63298354D}" type="slidenum">
              <a:rPr lang="bg-BG" smtClean="0"/>
              <a:pPr/>
              <a:t>71</a:t>
            </a:fld>
            <a:endParaRPr lang="bg-BG"/>
          </a:p>
        </p:txBody>
      </p:sp>
    </p:spTree>
    <p:extLst>
      <p:ext uri="{BB962C8B-B14F-4D97-AF65-F5344CB8AC3E}">
        <p14:creationId xmlns:p14="http://schemas.microsoft.com/office/powerpoint/2010/main" val="2302610504"/>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Activity Diagram in UML 2.x</a:t>
            </a:r>
            <a:endParaRPr lang="bg-BG" dirty="0"/>
          </a:p>
        </p:txBody>
      </p:sp>
      <p:sp>
        <p:nvSpPr>
          <p:cNvPr id="3" name="Content Placeholder 2"/>
          <p:cNvSpPr>
            <a:spLocks noGrp="1"/>
          </p:cNvSpPr>
          <p:nvPr>
            <p:ph idx="1"/>
          </p:nvPr>
        </p:nvSpPr>
        <p:spPr/>
        <p:txBody>
          <a:bodyPr/>
          <a:lstStyle/>
          <a:p>
            <a:r>
              <a:rPr lang="en-US" b="1" dirty="0"/>
              <a:t>Variable actions</a:t>
            </a:r>
            <a:r>
              <a:rPr lang="en-US" dirty="0"/>
              <a:t> include variable read, write, add, remove and clear actions.</a:t>
            </a:r>
            <a:endParaRPr lang="bg-BG" dirty="0"/>
          </a:p>
        </p:txBody>
      </p:sp>
      <p:sp>
        <p:nvSpPr>
          <p:cNvPr id="4" name="Slide Number Placeholder 3"/>
          <p:cNvSpPr>
            <a:spLocks noGrp="1"/>
          </p:cNvSpPr>
          <p:nvPr>
            <p:ph type="sldNum" sz="quarter" idx="12"/>
          </p:nvPr>
        </p:nvSpPr>
        <p:spPr/>
        <p:txBody>
          <a:bodyPr/>
          <a:lstStyle/>
          <a:p>
            <a:fld id="{13222F4C-3C3F-4385-B22A-40B63298354D}" type="slidenum">
              <a:rPr lang="bg-BG" smtClean="0"/>
              <a:pPr/>
              <a:t>72</a:t>
            </a:fld>
            <a:endParaRPr lang="bg-BG"/>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11760" y="2420888"/>
            <a:ext cx="4769176" cy="42484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60391625"/>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Activity Diagram in UML 2.x</a:t>
            </a:r>
            <a:endParaRPr lang="bg-BG" dirty="0"/>
          </a:p>
        </p:txBody>
      </p:sp>
      <p:sp>
        <p:nvSpPr>
          <p:cNvPr id="3" name="Content Placeholder 2"/>
          <p:cNvSpPr>
            <a:spLocks noGrp="1"/>
          </p:cNvSpPr>
          <p:nvPr>
            <p:ph idx="1"/>
          </p:nvPr>
        </p:nvSpPr>
        <p:spPr/>
        <p:txBody>
          <a:bodyPr/>
          <a:lstStyle/>
          <a:p>
            <a:r>
              <a:rPr lang="en-US" b="1" dirty="0"/>
              <a:t>Invocation actions</a:t>
            </a:r>
            <a:r>
              <a:rPr lang="en-US" dirty="0"/>
              <a:t> include several call actions, signal send and broadcast actions and send object action.</a:t>
            </a:r>
            <a:endParaRPr lang="bg-BG" dirty="0"/>
          </a:p>
        </p:txBody>
      </p:sp>
      <p:sp>
        <p:nvSpPr>
          <p:cNvPr id="4" name="Slide Number Placeholder 3"/>
          <p:cNvSpPr>
            <a:spLocks noGrp="1"/>
          </p:cNvSpPr>
          <p:nvPr>
            <p:ph type="sldNum" sz="quarter" idx="12"/>
          </p:nvPr>
        </p:nvSpPr>
        <p:spPr/>
        <p:txBody>
          <a:bodyPr/>
          <a:lstStyle/>
          <a:p>
            <a:fld id="{13222F4C-3C3F-4385-B22A-40B63298354D}" type="slidenum">
              <a:rPr lang="bg-BG" smtClean="0"/>
              <a:pPr/>
              <a:t>73</a:t>
            </a:fld>
            <a:endParaRPr lang="bg-BG"/>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600" y="2492896"/>
            <a:ext cx="6496050" cy="3838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82428303"/>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Activity Diagram in UML 2.x</a:t>
            </a:r>
            <a:endParaRPr lang="bg-BG" dirty="0"/>
          </a:p>
        </p:txBody>
      </p:sp>
      <p:sp>
        <p:nvSpPr>
          <p:cNvPr id="3" name="Content Placeholder 2"/>
          <p:cNvSpPr>
            <a:spLocks noGrp="1"/>
          </p:cNvSpPr>
          <p:nvPr>
            <p:ph idx="1"/>
          </p:nvPr>
        </p:nvSpPr>
        <p:spPr/>
        <p:txBody>
          <a:bodyPr>
            <a:normAutofit fontScale="92500" lnSpcReduction="10000"/>
          </a:bodyPr>
          <a:lstStyle/>
          <a:p>
            <a:r>
              <a:rPr lang="en-US" b="1" dirty="0"/>
              <a:t>Call behavior action</a:t>
            </a:r>
            <a:r>
              <a:rPr lang="en-US" dirty="0"/>
              <a:t> is a </a:t>
            </a:r>
            <a:r>
              <a:rPr lang="en-US" b="1" dirty="0"/>
              <a:t>call action</a:t>
            </a:r>
            <a:r>
              <a:rPr lang="en-US" dirty="0"/>
              <a:t> that invokes a </a:t>
            </a:r>
            <a:r>
              <a:rPr lang="en-US" b="1" dirty="0"/>
              <a:t>behavior</a:t>
            </a:r>
            <a:r>
              <a:rPr lang="en-US" dirty="0"/>
              <a:t> directly rather than invoking an operation that invokes the behavior.</a:t>
            </a:r>
          </a:p>
          <a:p>
            <a:r>
              <a:rPr lang="en-US" dirty="0"/>
              <a:t>Parameters could be passed by the action to the invoked behavior. The number of argument pins and the number of parameters of the behavior of type in and in-out must be equal. Also equal should be the number of result pins and the number of parameters of the behavior of type return, out, and in-out.</a:t>
            </a:r>
          </a:p>
          <a:p>
            <a:r>
              <a:rPr lang="en-US" dirty="0"/>
              <a:t>For </a:t>
            </a:r>
            <a:r>
              <a:rPr lang="en-US" b="1" dirty="0"/>
              <a:t>synchronous calls</a:t>
            </a:r>
            <a:r>
              <a:rPr lang="en-US" dirty="0"/>
              <a:t> the execution of the call behavior action waits until the execution of the invoked behavior completes. Execution of the calling action is blocked until it receives a reply. The reply includes values for any return, out, or </a:t>
            </a:r>
            <a:r>
              <a:rPr lang="en-US" dirty="0" err="1"/>
              <a:t>inout</a:t>
            </a:r>
            <a:r>
              <a:rPr lang="en-US" dirty="0"/>
              <a:t> parameters. The result values are placed on the result pins of the call behavior action, and the execution of the action is complete after that. If the execution of the invoked behavior throws an exception, the exception is transmitted back to the call behavior action to begin search for some exception handler.</a:t>
            </a:r>
          </a:p>
          <a:p>
            <a:endParaRPr lang="bg-BG" dirty="0"/>
          </a:p>
        </p:txBody>
      </p:sp>
      <p:sp>
        <p:nvSpPr>
          <p:cNvPr id="4" name="Slide Number Placeholder 3"/>
          <p:cNvSpPr>
            <a:spLocks noGrp="1"/>
          </p:cNvSpPr>
          <p:nvPr>
            <p:ph type="sldNum" sz="quarter" idx="12"/>
          </p:nvPr>
        </p:nvSpPr>
        <p:spPr/>
        <p:txBody>
          <a:bodyPr/>
          <a:lstStyle/>
          <a:p>
            <a:fld id="{13222F4C-3C3F-4385-B22A-40B63298354D}" type="slidenum">
              <a:rPr lang="bg-BG" smtClean="0"/>
              <a:pPr/>
              <a:t>74</a:t>
            </a:fld>
            <a:endParaRPr lang="bg-BG"/>
          </a:p>
        </p:txBody>
      </p:sp>
    </p:spTree>
    <p:extLst>
      <p:ext uri="{BB962C8B-B14F-4D97-AF65-F5344CB8AC3E}">
        <p14:creationId xmlns:p14="http://schemas.microsoft.com/office/powerpoint/2010/main" val="803460465"/>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Activity Diagram in UML 2.x</a:t>
            </a:r>
            <a:endParaRPr lang="bg-BG" dirty="0"/>
          </a:p>
        </p:txBody>
      </p:sp>
      <p:sp>
        <p:nvSpPr>
          <p:cNvPr id="3" name="Content Placeholder 2"/>
          <p:cNvSpPr>
            <a:spLocks noGrp="1"/>
          </p:cNvSpPr>
          <p:nvPr>
            <p:ph idx="1"/>
          </p:nvPr>
        </p:nvSpPr>
        <p:spPr/>
        <p:txBody>
          <a:bodyPr>
            <a:normAutofit/>
          </a:bodyPr>
          <a:lstStyle/>
          <a:p>
            <a:r>
              <a:rPr lang="en-US" dirty="0"/>
              <a:t>If the call is </a:t>
            </a:r>
            <a:r>
              <a:rPr lang="en-US" b="1" dirty="0"/>
              <a:t>asynchronous</a:t>
            </a:r>
            <a:r>
              <a:rPr lang="en-US" dirty="0"/>
              <a:t>, the call action completes immediately after behavior started. Any return or out values from the invoked behavior are not passed back.</a:t>
            </a:r>
          </a:p>
          <a:p>
            <a:r>
              <a:rPr lang="en-US" b="1" dirty="0"/>
              <a:t>Call behavior action</a:t>
            </a:r>
            <a:r>
              <a:rPr lang="en-US" dirty="0"/>
              <a:t> is shown as action with the </a:t>
            </a:r>
            <a:r>
              <a:rPr lang="en-US" b="1" dirty="0"/>
              <a:t>name of the behavior</a:t>
            </a:r>
            <a:r>
              <a:rPr lang="en-US" dirty="0"/>
              <a:t> that is performed by the action or description of the behavior placed inside the action's round-cornered rectangle. If the node name is different than the behavior name, then it appears in the symbol instead.</a:t>
            </a:r>
          </a:p>
          <a:p>
            <a:r>
              <a:rPr lang="en-US" dirty="0"/>
              <a:t>Note, that because it looks exactly the same way as the common action, there is no way just looking at the diagram to say whether the name is common action name, call behavior action name or some behavior name</a:t>
            </a:r>
            <a:r>
              <a:rPr lang="en-US" dirty="0" smtClean="0"/>
              <a:t>.</a:t>
            </a:r>
            <a:endParaRPr lang="en-US" dirty="0"/>
          </a:p>
        </p:txBody>
      </p:sp>
      <p:sp>
        <p:nvSpPr>
          <p:cNvPr id="4" name="Slide Number Placeholder 3"/>
          <p:cNvSpPr>
            <a:spLocks noGrp="1"/>
          </p:cNvSpPr>
          <p:nvPr>
            <p:ph type="sldNum" sz="quarter" idx="12"/>
          </p:nvPr>
        </p:nvSpPr>
        <p:spPr/>
        <p:txBody>
          <a:bodyPr/>
          <a:lstStyle/>
          <a:p>
            <a:fld id="{13222F4C-3C3F-4385-B22A-40B63298354D}" type="slidenum">
              <a:rPr lang="bg-BG" smtClean="0"/>
              <a:pPr/>
              <a:t>75</a:t>
            </a:fld>
            <a:endParaRPr lang="bg-BG"/>
          </a:p>
        </p:txBody>
      </p:sp>
    </p:spTree>
    <p:extLst>
      <p:ext uri="{BB962C8B-B14F-4D97-AF65-F5344CB8AC3E}">
        <p14:creationId xmlns:p14="http://schemas.microsoft.com/office/powerpoint/2010/main" val="374179327"/>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Activity Diagram in UML 2.x</a:t>
            </a:r>
            <a:endParaRPr lang="bg-BG" dirty="0"/>
          </a:p>
        </p:txBody>
      </p:sp>
      <p:sp>
        <p:nvSpPr>
          <p:cNvPr id="3" name="Content Placeholder 2"/>
          <p:cNvSpPr>
            <a:spLocks noGrp="1"/>
          </p:cNvSpPr>
          <p:nvPr>
            <p:ph idx="1"/>
          </p:nvPr>
        </p:nvSpPr>
        <p:spPr/>
        <p:txBody>
          <a:bodyPr>
            <a:normAutofit lnSpcReduction="10000"/>
          </a:bodyPr>
          <a:lstStyle/>
          <a:p>
            <a:r>
              <a:rPr lang="en-US" dirty="0" smtClean="0"/>
              <a:t>As </a:t>
            </a:r>
            <a:r>
              <a:rPr lang="en-US" dirty="0"/>
              <a:t>you know, some subclasses of </a:t>
            </a:r>
            <a:r>
              <a:rPr lang="en-US" b="1" dirty="0"/>
              <a:t>behavior</a:t>
            </a:r>
            <a:r>
              <a:rPr lang="en-US" dirty="0"/>
              <a:t> are </a:t>
            </a:r>
            <a:r>
              <a:rPr lang="en-US" b="1" dirty="0"/>
              <a:t>interaction</a:t>
            </a:r>
            <a:r>
              <a:rPr lang="en-US" dirty="0"/>
              <a:t>, </a:t>
            </a:r>
            <a:r>
              <a:rPr lang="en-US" b="1" dirty="0"/>
              <a:t>state machine</a:t>
            </a:r>
            <a:r>
              <a:rPr lang="en-US" dirty="0"/>
              <a:t>, </a:t>
            </a:r>
            <a:r>
              <a:rPr lang="en-US" b="1" dirty="0"/>
              <a:t>activity</a:t>
            </a:r>
            <a:r>
              <a:rPr lang="en-US" dirty="0"/>
              <a:t>.</a:t>
            </a:r>
          </a:p>
          <a:p>
            <a:r>
              <a:rPr lang="en-US" b="1" dirty="0"/>
              <a:t>Call activity action</a:t>
            </a:r>
            <a:r>
              <a:rPr lang="en-US" dirty="0"/>
              <a:t> is indicated by placing a rake-style symbol within the action symbol. The rake resembles a miniature hierarchy, indicating that this invocation starts another activity. Note, that though UML provides this notation, there is no official </a:t>
            </a:r>
            <a:r>
              <a:rPr lang="en-US" b="1" dirty="0"/>
              <a:t>call activity action</a:t>
            </a:r>
            <a:r>
              <a:rPr lang="en-US" dirty="0"/>
              <a:t> in UML specification</a:t>
            </a:r>
            <a:r>
              <a:rPr lang="en-US" dirty="0" smtClean="0"/>
              <a:t>.</a:t>
            </a:r>
          </a:p>
          <a:p>
            <a:r>
              <a:rPr lang="en-US" dirty="0"/>
              <a:t>An alternative notation for the invoked activity is to show the contents of the invoked activity inside a large round-cornered rectangle. Edges flowing into the invocation connect to the parameter object nodes in the invoked activity. The parameter object nodes are shown on the border of the invoked activity.</a:t>
            </a:r>
          </a:p>
          <a:p>
            <a:r>
              <a:rPr lang="en-US" dirty="0"/>
              <a:t>Pre- and post-conditions on the behavior can be shown using keywords «precondition» and «</a:t>
            </a:r>
            <a:r>
              <a:rPr lang="en-US" dirty="0" err="1"/>
              <a:t>postcondition</a:t>
            </a:r>
            <a:r>
              <a:rPr lang="en-US" dirty="0"/>
              <a:t>».</a:t>
            </a:r>
          </a:p>
          <a:p>
            <a:endParaRPr lang="en-US" dirty="0"/>
          </a:p>
          <a:p>
            <a:endParaRPr lang="bg-BG" dirty="0"/>
          </a:p>
        </p:txBody>
      </p:sp>
      <p:sp>
        <p:nvSpPr>
          <p:cNvPr id="4" name="Slide Number Placeholder 3"/>
          <p:cNvSpPr>
            <a:spLocks noGrp="1"/>
          </p:cNvSpPr>
          <p:nvPr>
            <p:ph type="sldNum" sz="quarter" idx="12"/>
          </p:nvPr>
        </p:nvSpPr>
        <p:spPr/>
        <p:txBody>
          <a:bodyPr/>
          <a:lstStyle/>
          <a:p>
            <a:fld id="{13222F4C-3C3F-4385-B22A-40B63298354D}" type="slidenum">
              <a:rPr lang="bg-BG" smtClean="0"/>
              <a:pPr/>
              <a:t>76</a:t>
            </a:fld>
            <a:endParaRPr lang="bg-BG"/>
          </a:p>
        </p:txBody>
      </p:sp>
    </p:spTree>
    <p:extLst>
      <p:ext uri="{BB962C8B-B14F-4D97-AF65-F5344CB8AC3E}">
        <p14:creationId xmlns:p14="http://schemas.microsoft.com/office/powerpoint/2010/main" val="3977287691"/>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Activity Diagram in UML 2.x</a:t>
            </a:r>
            <a:endParaRPr lang="bg-BG" dirty="0"/>
          </a:p>
        </p:txBody>
      </p:sp>
      <p:sp>
        <p:nvSpPr>
          <p:cNvPr id="3" name="Content Placeholder 2"/>
          <p:cNvSpPr>
            <a:spLocks noGrp="1"/>
          </p:cNvSpPr>
          <p:nvPr>
            <p:ph idx="1"/>
          </p:nvPr>
        </p:nvSpPr>
        <p:spPr/>
        <p:txBody>
          <a:bodyPr>
            <a:normAutofit lnSpcReduction="10000"/>
          </a:bodyPr>
          <a:lstStyle/>
          <a:p>
            <a:r>
              <a:rPr lang="en-US" b="1" dirty="0"/>
              <a:t>Send signal action</a:t>
            </a:r>
            <a:r>
              <a:rPr lang="en-US" dirty="0"/>
              <a:t> is an </a:t>
            </a:r>
            <a:r>
              <a:rPr lang="en-US" b="1" dirty="0"/>
              <a:t>invocation action</a:t>
            </a:r>
            <a:r>
              <a:rPr lang="en-US" dirty="0"/>
              <a:t> that creates a </a:t>
            </a:r>
            <a:r>
              <a:rPr lang="en-US" b="1" dirty="0"/>
              <a:t>signal</a:t>
            </a:r>
            <a:r>
              <a:rPr lang="en-US" dirty="0"/>
              <a:t> from its inputs, and transmits it to the specified </a:t>
            </a:r>
            <a:r>
              <a:rPr lang="en-US" b="1" dirty="0"/>
              <a:t>target</a:t>
            </a:r>
            <a:r>
              <a:rPr lang="en-US" dirty="0"/>
              <a:t> object, where it may cause the firing of a state machine transition or the execution of an activity.</a:t>
            </a:r>
          </a:p>
          <a:p>
            <a:r>
              <a:rPr lang="en-US" dirty="0"/>
              <a:t>When all the prerequisites of the action execution are satisfied, a signal is generated from the arguments and is transmitted to the identified target object. The target object may be local or remote. If input of the action is already a </a:t>
            </a:r>
            <a:r>
              <a:rPr lang="en-US" b="1" dirty="0"/>
              <a:t>signal</a:t>
            </a:r>
            <a:r>
              <a:rPr lang="en-US" dirty="0"/>
              <a:t>, </a:t>
            </a:r>
            <a:r>
              <a:rPr lang="en-US" b="1" dirty="0"/>
              <a:t>send object action</a:t>
            </a:r>
            <a:r>
              <a:rPr lang="en-US" dirty="0"/>
              <a:t> should be used instead.</a:t>
            </a:r>
          </a:p>
          <a:p>
            <a:r>
              <a:rPr lang="en-US" dirty="0"/>
              <a:t>The sender of the signal (aka "requestor") continues execution immediately, without waiting for any response. Send signal action receives no reply from the invoked behavior. Any attempt to reply is simply ignored, and no transmission is performed back to the sender.</a:t>
            </a:r>
          </a:p>
          <a:p>
            <a:endParaRPr lang="bg-BG" dirty="0"/>
          </a:p>
        </p:txBody>
      </p:sp>
      <p:sp>
        <p:nvSpPr>
          <p:cNvPr id="4" name="Slide Number Placeholder 3"/>
          <p:cNvSpPr>
            <a:spLocks noGrp="1"/>
          </p:cNvSpPr>
          <p:nvPr>
            <p:ph type="sldNum" sz="quarter" idx="12"/>
          </p:nvPr>
        </p:nvSpPr>
        <p:spPr/>
        <p:txBody>
          <a:bodyPr/>
          <a:lstStyle/>
          <a:p>
            <a:fld id="{13222F4C-3C3F-4385-B22A-40B63298354D}" type="slidenum">
              <a:rPr lang="bg-BG" smtClean="0"/>
              <a:pPr/>
              <a:t>77</a:t>
            </a:fld>
            <a:endParaRPr lang="bg-BG"/>
          </a:p>
        </p:txBody>
      </p:sp>
    </p:spTree>
    <p:extLst>
      <p:ext uri="{BB962C8B-B14F-4D97-AF65-F5344CB8AC3E}">
        <p14:creationId xmlns:p14="http://schemas.microsoft.com/office/powerpoint/2010/main" val="3868358451"/>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Activity Diagram in UML 2.x</a:t>
            </a:r>
            <a:endParaRPr lang="bg-BG" dirty="0"/>
          </a:p>
        </p:txBody>
      </p:sp>
      <p:sp>
        <p:nvSpPr>
          <p:cNvPr id="3" name="Content Placeholder 2"/>
          <p:cNvSpPr>
            <a:spLocks noGrp="1"/>
          </p:cNvSpPr>
          <p:nvPr>
            <p:ph idx="1"/>
          </p:nvPr>
        </p:nvSpPr>
        <p:spPr/>
        <p:txBody>
          <a:bodyPr>
            <a:normAutofit lnSpcReduction="10000"/>
          </a:bodyPr>
          <a:lstStyle/>
          <a:p>
            <a:r>
              <a:rPr lang="en-US" dirty="0"/>
              <a:t>The manner of transmitting the signal, the amount of time required to transmit it, the order in which the transmissions reach the various targets, and the path for reaching the targets are </a:t>
            </a:r>
            <a:r>
              <a:rPr lang="en-US" b="1" dirty="0"/>
              <a:t>undefined</a:t>
            </a:r>
            <a:r>
              <a:rPr lang="en-US" dirty="0"/>
              <a:t> in . The signal instance may be copied during transmission, so identity might not be preserved.</a:t>
            </a:r>
          </a:p>
          <a:p>
            <a:r>
              <a:rPr lang="en-US" dirty="0"/>
              <a:t>When a transmission arrives at a target object, it may invoke </a:t>
            </a:r>
            <a:r>
              <a:rPr lang="en-US" b="1" dirty="0"/>
              <a:t>behavior</a:t>
            </a:r>
            <a:r>
              <a:rPr lang="en-US" dirty="0"/>
              <a:t> in the target object. The effect of receiving a signal object is specified in </a:t>
            </a:r>
            <a:r>
              <a:rPr lang="en-US" b="1" dirty="0"/>
              <a:t>Common Behaviors</a:t>
            </a:r>
            <a:r>
              <a:rPr lang="en-US" dirty="0"/>
              <a:t>. Such effects include executing activities and firing state machine transitions.</a:t>
            </a:r>
          </a:p>
          <a:p>
            <a:r>
              <a:rPr lang="en-US" b="1" dirty="0"/>
              <a:t>Send signal action</a:t>
            </a:r>
            <a:r>
              <a:rPr lang="en-US" dirty="0"/>
              <a:t> is notated as </a:t>
            </a:r>
            <a:r>
              <a:rPr lang="en-US" b="1" dirty="0"/>
              <a:t>convex pentagon</a:t>
            </a:r>
            <a:r>
              <a:rPr lang="en-US" dirty="0"/>
              <a:t>. Note, that the name of the </a:t>
            </a:r>
            <a:r>
              <a:rPr lang="en-US" b="1" dirty="0"/>
              <a:t>action</a:t>
            </a:r>
            <a:r>
              <a:rPr lang="en-US" dirty="0"/>
              <a:t> corresponds to the name of </a:t>
            </a:r>
            <a:r>
              <a:rPr lang="en-US" b="1" dirty="0"/>
              <a:t>signal</a:t>
            </a:r>
            <a:r>
              <a:rPr lang="en-US" dirty="0"/>
              <a:t> class it sends. </a:t>
            </a:r>
            <a:r>
              <a:rPr lang="en-US" b="1" dirty="0"/>
              <a:t>Target</a:t>
            </a:r>
            <a:r>
              <a:rPr lang="en-US" dirty="0"/>
              <a:t> object is not specified with this notation.</a:t>
            </a:r>
          </a:p>
          <a:p>
            <a:endParaRPr lang="bg-BG" dirty="0"/>
          </a:p>
        </p:txBody>
      </p:sp>
      <p:sp>
        <p:nvSpPr>
          <p:cNvPr id="4" name="Slide Number Placeholder 3"/>
          <p:cNvSpPr>
            <a:spLocks noGrp="1"/>
          </p:cNvSpPr>
          <p:nvPr>
            <p:ph type="sldNum" sz="quarter" idx="12"/>
          </p:nvPr>
        </p:nvSpPr>
        <p:spPr/>
        <p:txBody>
          <a:bodyPr/>
          <a:lstStyle/>
          <a:p>
            <a:fld id="{13222F4C-3C3F-4385-B22A-40B63298354D}" type="slidenum">
              <a:rPr lang="bg-BG" smtClean="0"/>
              <a:pPr/>
              <a:t>78</a:t>
            </a:fld>
            <a:endParaRPr lang="bg-BG"/>
          </a:p>
        </p:txBody>
      </p:sp>
    </p:spTree>
    <p:extLst>
      <p:ext uri="{BB962C8B-B14F-4D97-AF65-F5344CB8AC3E}">
        <p14:creationId xmlns:p14="http://schemas.microsoft.com/office/powerpoint/2010/main" val="3304416683"/>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Activity Diagram in UML 2.x</a:t>
            </a:r>
            <a:endParaRPr lang="bg-BG" dirty="0"/>
          </a:p>
        </p:txBody>
      </p:sp>
      <p:sp>
        <p:nvSpPr>
          <p:cNvPr id="3" name="Content Placeholder 2"/>
          <p:cNvSpPr>
            <a:spLocks noGrp="1"/>
          </p:cNvSpPr>
          <p:nvPr>
            <p:ph idx="1"/>
          </p:nvPr>
        </p:nvSpPr>
        <p:spPr/>
        <p:txBody>
          <a:bodyPr/>
          <a:lstStyle/>
          <a:p>
            <a:endParaRPr lang="bg-BG" dirty="0"/>
          </a:p>
        </p:txBody>
      </p:sp>
      <p:sp>
        <p:nvSpPr>
          <p:cNvPr id="4" name="Slide Number Placeholder 3"/>
          <p:cNvSpPr>
            <a:spLocks noGrp="1"/>
          </p:cNvSpPr>
          <p:nvPr>
            <p:ph type="sldNum" sz="quarter" idx="12"/>
          </p:nvPr>
        </p:nvSpPr>
        <p:spPr/>
        <p:txBody>
          <a:bodyPr/>
          <a:lstStyle/>
          <a:p>
            <a:fld id="{13222F4C-3C3F-4385-B22A-40B63298354D}" type="slidenum">
              <a:rPr lang="bg-BG" smtClean="0"/>
              <a:pPr/>
              <a:t>79</a:t>
            </a:fld>
            <a:endParaRPr lang="bg-BG"/>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63688" y="2132856"/>
            <a:ext cx="5668849" cy="38884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060573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US" sz="4000" b="1" dirty="0"/>
              <a:t>Use Cases and Flow of Events</a:t>
            </a:r>
          </a:p>
        </p:txBody>
      </p:sp>
      <p:sp>
        <p:nvSpPr>
          <p:cNvPr id="19459" name="Rectangle 3"/>
          <p:cNvSpPr>
            <a:spLocks noGrp="1" noChangeArrowheads="1"/>
          </p:cNvSpPr>
          <p:nvPr>
            <p:ph idx="1"/>
          </p:nvPr>
        </p:nvSpPr>
        <p:spPr/>
        <p:txBody>
          <a:bodyPr/>
          <a:lstStyle/>
          <a:p>
            <a:r>
              <a:rPr lang="en-US" dirty="0"/>
              <a:t>A use case describes </a:t>
            </a:r>
            <a:r>
              <a:rPr lang="en-US" i="1" dirty="0">
                <a:solidFill>
                  <a:srgbClr val="FF0000"/>
                </a:solidFill>
              </a:rPr>
              <a:t>what</a:t>
            </a:r>
            <a:r>
              <a:rPr lang="en-US" dirty="0"/>
              <a:t> a system (or a subsystem, class, or interface) does but it does not specify </a:t>
            </a:r>
            <a:r>
              <a:rPr lang="en-US" i="1" dirty="0"/>
              <a:t>how</a:t>
            </a:r>
            <a:r>
              <a:rPr lang="en-US" dirty="0"/>
              <a:t> it does it. When you model, it's important that you keep clear the separation of concerns between this outside and inside view.</a:t>
            </a:r>
          </a:p>
          <a:p>
            <a:r>
              <a:rPr lang="en-US" dirty="0"/>
              <a:t>You can specify the behavior of a use case by describing a flow of events in text clearly enough for an outsider to understand it easily. When you write this flow of events, you should include how and when the use case starts and ends, when the use case interacts with the actors and what objects are exchanged, and the basic flow and alternative flows of the behavior.</a:t>
            </a:r>
          </a:p>
        </p:txBody>
      </p:sp>
      <p:sp>
        <p:nvSpPr>
          <p:cNvPr id="6" name="Slide Number Placeholder 5"/>
          <p:cNvSpPr>
            <a:spLocks noGrp="1"/>
          </p:cNvSpPr>
          <p:nvPr>
            <p:ph type="sldNum" sz="quarter" idx="12"/>
          </p:nvPr>
        </p:nvSpPr>
        <p:spPr/>
        <p:txBody>
          <a:bodyPr/>
          <a:lstStyle/>
          <a:p>
            <a:fld id="{815B2CFB-A4C2-449D-B7FD-B7BF951BD19E}" type="slidenum">
              <a:rPr lang="bg-BG"/>
              <a:pPr/>
              <a:t>8</a:t>
            </a:fld>
            <a:endParaRPr lang="bg-BG"/>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Activity Diagram in UML 2.x</a:t>
            </a:r>
            <a:endParaRPr lang="bg-BG" dirty="0"/>
          </a:p>
        </p:txBody>
      </p:sp>
      <p:sp>
        <p:nvSpPr>
          <p:cNvPr id="3" name="Content Placeholder 2"/>
          <p:cNvSpPr>
            <a:spLocks noGrp="1"/>
          </p:cNvSpPr>
          <p:nvPr>
            <p:ph idx="1"/>
          </p:nvPr>
        </p:nvSpPr>
        <p:spPr/>
        <p:txBody>
          <a:bodyPr/>
          <a:lstStyle/>
          <a:p>
            <a:r>
              <a:rPr lang="en-US" b="1" dirty="0"/>
              <a:t>Structural feature actions</a:t>
            </a:r>
            <a:r>
              <a:rPr lang="en-US" dirty="0"/>
              <a:t> include several actions working on composite structures - read, write, add, remove, clear and reduce actions.</a:t>
            </a:r>
            <a:endParaRPr lang="bg-BG" dirty="0"/>
          </a:p>
        </p:txBody>
      </p:sp>
      <p:sp>
        <p:nvSpPr>
          <p:cNvPr id="4" name="Slide Number Placeholder 3"/>
          <p:cNvSpPr>
            <a:spLocks noGrp="1"/>
          </p:cNvSpPr>
          <p:nvPr>
            <p:ph type="sldNum" sz="quarter" idx="12"/>
          </p:nvPr>
        </p:nvSpPr>
        <p:spPr/>
        <p:txBody>
          <a:bodyPr/>
          <a:lstStyle/>
          <a:p>
            <a:fld id="{13222F4C-3C3F-4385-B22A-40B63298354D}" type="slidenum">
              <a:rPr lang="bg-BG" smtClean="0"/>
              <a:pPr/>
              <a:t>80</a:t>
            </a:fld>
            <a:endParaRPr lang="bg-BG"/>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1639" y="2636912"/>
            <a:ext cx="6092273" cy="38164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30244814"/>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Activity Diagram in UML 2.x</a:t>
            </a:r>
            <a:endParaRPr lang="bg-BG" dirty="0"/>
          </a:p>
        </p:txBody>
      </p:sp>
      <p:sp>
        <p:nvSpPr>
          <p:cNvPr id="3" name="Content Placeholder 2"/>
          <p:cNvSpPr>
            <a:spLocks noGrp="1"/>
          </p:cNvSpPr>
          <p:nvPr>
            <p:ph idx="1"/>
          </p:nvPr>
        </p:nvSpPr>
        <p:spPr/>
        <p:txBody>
          <a:bodyPr/>
          <a:lstStyle/>
          <a:p>
            <a:r>
              <a:rPr lang="en-US" b="1" dirty="0"/>
              <a:t>Link actions</a:t>
            </a:r>
            <a:r>
              <a:rPr lang="en-US" dirty="0"/>
              <a:t> include several actions working on links - read, write, create, destroy and clear association actions.</a:t>
            </a:r>
            <a:endParaRPr lang="bg-BG" dirty="0"/>
          </a:p>
        </p:txBody>
      </p:sp>
      <p:sp>
        <p:nvSpPr>
          <p:cNvPr id="4" name="Slide Number Placeholder 3"/>
          <p:cNvSpPr>
            <a:spLocks noGrp="1"/>
          </p:cNvSpPr>
          <p:nvPr>
            <p:ph type="sldNum" sz="quarter" idx="12"/>
          </p:nvPr>
        </p:nvSpPr>
        <p:spPr/>
        <p:txBody>
          <a:bodyPr/>
          <a:lstStyle/>
          <a:p>
            <a:fld id="{13222F4C-3C3F-4385-B22A-40B63298354D}" type="slidenum">
              <a:rPr lang="bg-BG" smtClean="0"/>
              <a:pPr/>
              <a:t>81</a:t>
            </a:fld>
            <a:endParaRPr lang="bg-BG"/>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3608" y="2420888"/>
            <a:ext cx="6624736" cy="42550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51778635"/>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Activity Diagram in UML 2.x</a:t>
            </a:r>
            <a:endParaRPr lang="bg-BG" dirty="0"/>
          </a:p>
        </p:txBody>
      </p:sp>
      <p:sp>
        <p:nvSpPr>
          <p:cNvPr id="3" name="Content Placeholder 2"/>
          <p:cNvSpPr>
            <a:spLocks noGrp="1"/>
          </p:cNvSpPr>
          <p:nvPr>
            <p:ph idx="1"/>
          </p:nvPr>
        </p:nvSpPr>
        <p:spPr/>
        <p:txBody>
          <a:bodyPr/>
          <a:lstStyle/>
          <a:p>
            <a:r>
              <a:rPr lang="en-US" b="1" dirty="0"/>
              <a:t>Event actions</a:t>
            </a:r>
            <a:r>
              <a:rPr lang="en-US" dirty="0"/>
              <a:t> include accept event action, accept call, accept time event, reply and </a:t>
            </a:r>
            <a:r>
              <a:rPr lang="en-US" dirty="0" err="1"/>
              <a:t>unmarshall</a:t>
            </a:r>
            <a:r>
              <a:rPr lang="en-US" dirty="0"/>
              <a:t> action. Note, that </a:t>
            </a:r>
            <a:r>
              <a:rPr lang="en-US" b="1" dirty="0"/>
              <a:t>event action</a:t>
            </a:r>
            <a:r>
              <a:rPr lang="en-US" dirty="0"/>
              <a:t> is not an explicit part of UML specification, In UML 2.4 all event actions are direct subclasses of </a:t>
            </a:r>
            <a:r>
              <a:rPr lang="en-US" b="1" dirty="0"/>
              <a:t>action</a:t>
            </a:r>
            <a:r>
              <a:rPr lang="en-US" dirty="0"/>
              <a:t>.</a:t>
            </a:r>
            <a:endParaRPr lang="bg-BG" dirty="0"/>
          </a:p>
        </p:txBody>
      </p:sp>
      <p:sp>
        <p:nvSpPr>
          <p:cNvPr id="4" name="Slide Number Placeholder 3"/>
          <p:cNvSpPr>
            <a:spLocks noGrp="1"/>
          </p:cNvSpPr>
          <p:nvPr>
            <p:ph type="sldNum" sz="quarter" idx="12"/>
          </p:nvPr>
        </p:nvSpPr>
        <p:spPr/>
        <p:txBody>
          <a:bodyPr/>
          <a:lstStyle/>
          <a:p>
            <a:fld id="{13222F4C-3C3F-4385-B22A-40B63298354D}" type="slidenum">
              <a:rPr lang="bg-BG" smtClean="0"/>
              <a:pPr/>
              <a:t>82</a:t>
            </a:fld>
            <a:endParaRPr lang="bg-BG"/>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99037" y="3068960"/>
            <a:ext cx="4619625" cy="3629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75869329"/>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Activity Diagram in UML 2.x</a:t>
            </a:r>
            <a:endParaRPr lang="bg-BG" dirty="0"/>
          </a:p>
        </p:txBody>
      </p:sp>
      <p:sp>
        <p:nvSpPr>
          <p:cNvPr id="3" name="Content Placeholder 2"/>
          <p:cNvSpPr>
            <a:spLocks noGrp="1"/>
          </p:cNvSpPr>
          <p:nvPr>
            <p:ph idx="1"/>
          </p:nvPr>
        </p:nvSpPr>
        <p:spPr/>
        <p:txBody>
          <a:bodyPr>
            <a:normAutofit lnSpcReduction="10000"/>
          </a:bodyPr>
          <a:lstStyle/>
          <a:p>
            <a:r>
              <a:rPr lang="en-US" b="1" dirty="0"/>
              <a:t>Accept event action</a:t>
            </a:r>
            <a:r>
              <a:rPr lang="en-US" dirty="0"/>
              <a:t> is action that waits for a specific event to occur. This action handles </a:t>
            </a:r>
            <a:r>
              <a:rPr lang="en-US" b="1" dirty="0"/>
              <a:t>asynchronous messages</a:t>
            </a:r>
            <a:r>
              <a:rPr lang="en-US" dirty="0"/>
              <a:t>, including </a:t>
            </a:r>
            <a:r>
              <a:rPr lang="en-US" b="1" dirty="0"/>
              <a:t>asynchronous calls</a:t>
            </a:r>
            <a:r>
              <a:rPr lang="en-US" dirty="0"/>
              <a:t>. It cannot be used with </a:t>
            </a:r>
            <a:r>
              <a:rPr lang="en-US" b="1" dirty="0"/>
              <a:t>synchronous calls</a:t>
            </a:r>
            <a:r>
              <a:rPr lang="en-US" dirty="0"/>
              <a:t> (except </a:t>
            </a:r>
            <a:r>
              <a:rPr lang="en-US" b="1" dirty="0"/>
              <a:t>accept call action</a:t>
            </a:r>
            <a:r>
              <a:rPr lang="en-US" dirty="0"/>
              <a:t>). Accept event action was introduced in UML 2.0.</a:t>
            </a:r>
          </a:p>
          <a:p>
            <a:r>
              <a:rPr lang="en-US" dirty="0"/>
              <a:t>Accept event action handles events detected by the object owning the executing behavior. Events are stored by the object in some queue. The order of detected events is not defined by the UML specification, but it could be specified in extensions or profiles.</a:t>
            </a:r>
          </a:p>
          <a:p>
            <a:r>
              <a:rPr lang="en-US" dirty="0"/>
              <a:t>If </a:t>
            </a:r>
            <a:r>
              <a:rPr lang="en-US" b="1" dirty="0"/>
              <a:t>accept event action</a:t>
            </a:r>
            <a:r>
              <a:rPr lang="en-US" dirty="0"/>
              <a:t> is executed and object detected event matching one of the </a:t>
            </a:r>
            <a:r>
              <a:rPr lang="en-US" b="1" dirty="0"/>
              <a:t>triggers</a:t>
            </a:r>
            <a:r>
              <a:rPr lang="en-US" dirty="0"/>
              <a:t> on the action, then the accept event action outputs a value describing the event. If the event does not match expected event, the action waits for the next event.</a:t>
            </a:r>
          </a:p>
          <a:p>
            <a:endParaRPr lang="bg-BG" dirty="0"/>
          </a:p>
        </p:txBody>
      </p:sp>
      <p:sp>
        <p:nvSpPr>
          <p:cNvPr id="4" name="Slide Number Placeholder 3"/>
          <p:cNvSpPr>
            <a:spLocks noGrp="1"/>
          </p:cNvSpPr>
          <p:nvPr>
            <p:ph type="sldNum" sz="quarter" idx="12"/>
          </p:nvPr>
        </p:nvSpPr>
        <p:spPr/>
        <p:txBody>
          <a:bodyPr/>
          <a:lstStyle/>
          <a:p>
            <a:fld id="{13222F4C-3C3F-4385-B22A-40B63298354D}" type="slidenum">
              <a:rPr lang="bg-BG" smtClean="0"/>
              <a:pPr/>
              <a:t>83</a:t>
            </a:fld>
            <a:endParaRPr lang="bg-BG"/>
          </a:p>
        </p:txBody>
      </p:sp>
    </p:spTree>
    <p:extLst>
      <p:ext uri="{BB962C8B-B14F-4D97-AF65-F5344CB8AC3E}">
        <p14:creationId xmlns:p14="http://schemas.microsoft.com/office/powerpoint/2010/main" val="3613806212"/>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Activity Diagram in UML 2.x</a:t>
            </a:r>
            <a:endParaRPr lang="bg-BG" dirty="0"/>
          </a:p>
        </p:txBody>
      </p:sp>
      <p:sp>
        <p:nvSpPr>
          <p:cNvPr id="3" name="Content Placeholder 2"/>
          <p:cNvSpPr>
            <a:spLocks noGrp="1"/>
          </p:cNvSpPr>
          <p:nvPr>
            <p:ph idx="1"/>
          </p:nvPr>
        </p:nvSpPr>
        <p:spPr/>
        <p:txBody>
          <a:bodyPr>
            <a:normAutofit fontScale="92500" lnSpcReduction="20000"/>
          </a:bodyPr>
          <a:lstStyle/>
          <a:p>
            <a:r>
              <a:rPr lang="en-US" dirty="0"/>
              <a:t>In a system with concurrency, several actions or other behaviors might compete for an available event. Only one action accepts event, unless otherwise specified by an extension or profile, even if the event would satisfy multiple concurrently executing actions.</a:t>
            </a:r>
          </a:p>
          <a:p>
            <a:r>
              <a:rPr lang="en-US" dirty="0"/>
              <a:t>An </a:t>
            </a:r>
            <a:r>
              <a:rPr lang="en-US" b="1" dirty="0"/>
              <a:t>accept event action</a:t>
            </a:r>
            <a:r>
              <a:rPr lang="en-US" dirty="0"/>
              <a:t> is notated as a </a:t>
            </a:r>
            <a:r>
              <a:rPr lang="en-US" b="1" dirty="0"/>
              <a:t>concave pentagon</a:t>
            </a:r>
            <a:r>
              <a:rPr lang="en-US" dirty="0"/>
              <a:t>. By default, name of the accept event action corresponds to the name of the </a:t>
            </a:r>
            <a:r>
              <a:rPr lang="en-US" b="1" dirty="0"/>
              <a:t>event</a:t>
            </a:r>
            <a:r>
              <a:rPr lang="en-US" dirty="0"/>
              <a:t> this action accepts, so that e.g. Accept Order </a:t>
            </a:r>
            <a:r>
              <a:rPr lang="en-US" b="1" dirty="0"/>
              <a:t>accept event action</a:t>
            </a:r>
            <a:r>
              <a:rPr lang="en-US" dirty="0"/>
              <a:t> waits for Accept Order </a:t>
            </a:r>
            <a:r>
              <a:rPr lang="en-US" b="1" dirty="0"/>
              <a:t>event</a:t>
            </a:r>
            <a:r>
              <a:rPr lang="en-US" dirty="0"/>
              <a:t>.</a:t>
            </a:r>
          </a:p>
          <a:p>
            <a:r>
              <a:rPr lang="en-US" dirty="0"/>
              <a:t>If an accept event action has </a:t>
            </a:r>
            <a:r>
              <a:rPr lang="en-US" b="1" dirty="0"/>
              <a:t>no incoming edges</a:t>
            </a:r>
            <a:r>
              <a:rPr lang="en-US" dirty="0"/>
              <a:t>, then the action starts when the containing activity or structured node does, whichever most immediately contains the action. In addition, an accept event action with no incoming edges remains enabled after it accepts an event. It does not terminate after accepting an event and outputting a value, but continues to wait for other events. This semantic is an exception to the normal execution rules in activities. An accept event action with no incoming edges and contained by a structured node is terminated when its container is terminated.</a:t>
            </a:r>
            <a:endParaRPr lang="bg-BG" dirty="0"/>
          </a:p>
        </p:txBody>
      </p:sp>
      <p:sp>
        <p:nvSpPr>
          <p:cNvPr id="4" name="Slide Number Placeholder 3"/>
          <p:cNvSpPr>
            <a:spLocks noGrp="1"/>
          </p:cNvSpPr>
          <p:nvPr>
            <p:ph type="sldNum" sz="quarter" idx="12"/>
          </p:nvPr>
        </p:nvSpPr>
        <p:spPr/>
        <p:txBody>
          <a:bodyPr/>
          <a:lstStyle/>
          <a:p>
            <a:fld id="{13222F4C-3C3F-4385-B22A-40B63298354D}" type="slidenum">
              <a:rPr lang="bg-BG" smtClean="0"/>
              <a:pPr/>
              <a:t>84</a:t>
            </a:fld>
            <a:endParaRPr lang="bg-BG"/>
          </a:p>
        </p:txBody>
      </p:sp>
    </p:spTree>
    <p:extLst>
      <p:ext uri="{BB962C8B-B14F-4D97-AF65-F5344CB8AC3E}">
        <p14:creationId xmlns:p14="http://schemas.microsoft.com/office/powerpoint/2010/main" val="2238111829"/>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Activity Diagram in UML 2.x</a:t>
            </a:r>
            <a:endParaRPr lang="bg-BG" dirty="0"/>
          </a:p>
        </p:txBody>
      </p:sp>
      <p:sp>
        <p:nvSpPr>
          <p:cNvPr id="3" name="Content Placeholder 2"/>
          <p:cNvSpPr>
            <a:spLocks noGrp="1"/>
          </p:cNvSpPr>
          <p:nvPr>
            <p:ph idx="1"/>
          </p:nvPr>
        </p:nvSpPr>
        <p:spPr/>
        <p:txBody>
          <a:bodyPr/>
          <a:lstStyle/>
          <a:p>
            <a:endParaRPr lang="bg-BG" dirty="0"/>
          </a:p>
        </p:txBody>
      </p:sp>
      <p:sp>
        <p:nvSpPr>
          <p:cNvPr id="4" name="Slide Number Placeholder 3"/>
          <p:cNvSpPr>
            <a:spLocks noGrp="1"/>
          </p:cNvSpPr>
          <p:nvPr>
            <p:ph type="sldNum" sz="quarter" idx="12"/>
          </p:nvPr>
        </p:nvSpPr>
        <p:spPr/>
        <p:txBody>
          <a:bodyPr/>
          <a:lstStyle/>
          <a:p>
            <a:fld id="{13222F4C-3C3F-4385-B22A-40B63298354D}" type="slidenum">
              <a:rPr lang="bg-BG" smtClean="0"/>
              <a:pPr/>
              <a:t>85</a:t>
            </a:fld>
            <a:endParaRPr lang="bg-BG"/>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600" y="2060849"/>
            <a:ext cx="6725297" cy="20682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45664104"/>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Activity Diagram in UML 2.x</a:t>
            </a:r>
            <a:endParaRPr lang="bg-BG" dirty="0"/>
          </a:p>
        </p:txBody>
      </p:sp>
      <p:sp>
        <p:nvSpPr>
          <p:cNvPr id="3" name="Content Placeholder 2"/>
          <p:cNvSpPr>
            <a:spLocks noGrp="1"/>
          </p:cNvSpPr>
          <p:nvPr>
            <p:ph idx="1"/>
          </p:nvPr>
        </p:nvSpPr>
        <p:spPr/>
        <p:txBody>
          <a:bodyPr/>
          <a:lstStyle/>
          <a:p>
            <a:r>
              <a:rPr lang="en-US" b="1" dirty="0"/>
              <a:t>Accept signal action</a:t>
            </a:r>
            <a:r>
              <a:rPr lang="en-US" dirty="0"/>
              <a:t> is informal name for the </a:t>
            </a:r>
            <a:r>
              <a:rPr lang="en-US" b="1" dirty="0"/>
              <a:t>accept event action</a:t>
            </a:r>
            <a:r>
              <a:rPr lang="en-US" dirty="0"/>
              <a:t> whose trigger is a </a:t>
            </a:r>
            <a:r>
              <a:rPr lang="en-US" b="1" dirty="0"/>
              <a:t>signal event</a:t>
            </a:r>
            <a:r>
              <a:rPr lang="en-US" dirty="0"/>
              <a:t>. It corresponds to </a:t>
            </a:r>
            <a:r>
              <a:rPr lang="en-US" b="1" dirty="0"/>
              <a:t>send signal action</a:t>
            </a:r>
            <a:r>
              <a:rPr lang="en-US" dirty="0"/>
              <a:t>.</a:t>
            </a:r>
          </a:p>
          <a:p>
            <a:r>
              <a:rPr lang="en-US" dirty="0"/>
              <a:t>An </a:t>
            </a:r>
            <a:r>
              <a:rPr lang="en-US" b="1" dirty="0"/>
              <a:t>accept signal action</a:t>
            </a:r>
            <a:r>
              <a:rPr lang="en-US" dirty="0"/>
              <a:t> is notated the same way as accept event action - as a </a:t>
            </a:r>
            <a:r>
              <a:rPr lang="en-US" b="1" dirty="0"/>
              <a:t>concave pentagon</a:t>
            </a:r>
            <a:r>
              <a:rPr lang="en-US" dirty="0"/>
              <a:t>. By default, name of the accept signal action corresponds to the name of the signal this action accepts.</a:t>
            </a:r>
          </a:p>
          <a:p>
            <a:endParaRPr lang="bg-BG" dirty="0"/>
          </a:p>
        </p:txBody>
      </p:sp>
      <p:sp>
        <p:nvSpPr>
          <p:cNvPr id="4" name="Slide Number Placeholder 3"/>
          <p:cNvSpPr>
            <a:spLocks noGrp="1"/>
          </p:cNvSpPr>
          <p:nvPr>
            <p:ph type="sldNum" sz="quarter" idx="12"/>
          </p:nvPr>
        </p:nvSpPr>
        <p:spPr/>
        <p:txBody>
          <a:bodyPr/>
          <a:lstStyle/>
          <a:p>
            <a:fld id="{13222F4C-3C3F-4385-B22A-40B63298354D}" type="slidenum">
              <a:rPr lang="bg-BG" smtClean="0"/>
              <a:pPr/>
              <a:t>86</a:t>
            </a:fld>
            <a:endParaRPr lang="bg-BG"/>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9672" y="4365104"/>
            <a:ext cx="5688632" cy="22114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11786166"/>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Activity Diagram in UML 2.x</a:t>
            </a:r>
            <a:endParaRPr lang="bg-BG" dirty="0"/>
          </a:p>
        </p:txBody>
      </p:sp>
      <p:sp>
        <p:nvSpPr>
          <p:cNvPr id="3" name="Content Placeholder 2"/>
          <p:cNvSpPr>
            <a:spLocks noGrp="1"/>
          </p:cNvSpPr>
          <p:nvPr>
            <p:ph idx="1"/>
          </p:nvPr>
        </p:nvSpPr>
        <p:spPr/>
        <p:txBody>
          <a:bodyPr/>
          <a:lstStyle/>
          <a:p>
            <a:r>
              <a:rPr lang="en-US" dirty="0"/>
              <a:t>If the event is a </a:t>
            </a:r>
            <a:r>
              <a:rPr lang="en-US" b="1" dirty="0"/>
              <a:t>time event occurrence</a:t>
            </a:r>
            <a:r>
              <a:rPr lang="en-US" dirty="0"/>
              <a:t>, the result value contains the time at which the occurrence happened. Such an action is informally called a </a:t>
            </a:r>
            <a:r>
              <a:rPr lang="en-US" b="1" dirty="0"/>
              <a:t>wait time action</a:t>
            </a:r>
            <a:r>
              <a:rPr lang="en-US" dirty="0"/>
              <a:t>.</a:t>
            </a:r>
          </a:p>
          <a:p>
            <a:r>
              <a:rPr lang="en-US" b="1" dirty="0"/>
              <a:t>Accept time event action</a:t>
            </a:r>
            <a:r>
              <a:rPr lang="en-US" dirty="0"/>
              <a:t> (aka informal: </a:t>
            </a:r>
            <a:r>
              <a:rPr lang="en-US" b="1" dirty="0"/>
              <a:t>wait time action</a:t>
            </a:r>
            <a:r>
              <a:rPr lang="en-US" dirty="0"/>
              <a:t>) is notated with an hour glass.</a:t>
            </a:r>
          </a:p>
          <a:p>
            <a:endParaRPr lang="bg-BG" dirty="0"/>
          </a:p>
        </p:txBody>
      </p:sp>
      <p:sp>
        <p:nvSpPr>
          <p:cNvPr id="4" name="Slide Number Placeholder 3"/>
          <p:cNvSpPr>
            <a:spLocks noGrp="1"/>
          </p:cNvSpPr>
          <p:nvPr>
            <p:ph type="sldNum" sz="quarter" idx="12"/>
          </p:nvPr>
        </p:nvSpPr>
        <p:spPr/>
        <p:txBody>
          <a:bodyPr/>
          <a:lstStyle/>
          <a:p>
            <a:fld id="{13222F4C-3C3F-4385-B22A-40B63298354D}" type="slidenum">
              <a:rPr lang="bg-BG" smtClean="0"/>
              <a:pPr/>
              <a:t>87</a:t>
            </a:fld>
            <a:endParaRPr lang="bg-BG"/>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3933056"/>
            <a:ext cx="7807725" cy="21602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66589329"/>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Activity Diagram in UML 2.x</a:t>
            </a:r>
            <a:endParaRPr lang="bg-BG" dirty="0"/>
          </a:p>
        </p:txBody>
      </p:sp>
      <p:sp>
        <p:nvSpPr>
          <p:cNvPr id="3" name="Content Placeholder 2"/>
          <p:cNvSpPr>
            <a:spLocks noGrp="1"/>
          </p:cNvSpPr>
          <p:nvPr>
            <p:ph idx="1"/>
          </p:nvPr>
        </p:nvSpPr>
        <p:spPr/>
        <p:txBody>
          <a:bodyPr/>
          <a:lstStyle/>
          <a:p>
            <a:r>
              <a:rPr lang="en-US" b="1" dirty="0"/>
              <a:t>Flow final node</a:t>
            </a:r>
            <a:r>
              <a:rPr lang="en-US" dirty="0"/>
              <a:t> is a control final node that terminates a </a:t>
            </a:r>
            <a:r>
              <a:rPr lang="en-US" b="1" dirty="0"/>
              <a:t>flow</a:t>
            </a:r>
            <a:r>
              <a:rPr lang="en-US" dirty="0"/>
              <a:t>. It destroys all tokens that arrive at it but has no effect on other flows in the activity. Flow final was introduced in UML 2.0.</a:t>
            </a:r>
          </a:p>
          <a:p>
            <a:r>
              <a:rPr lang="en-US" dirty="0"/>
              <a:t>The notation for flow final node is small circle with X inside.</a:t>
            </a:r>
          </a:p>
          <a:p>
            <a:endParaRPr lang="bg-BG" dirty="0"/>
          </a:p>
        </p:txBody>
      </p:sp>
      <p:sp>
        <p:nvSpPr>
          <p:cNvPr id="4" name="Slide Number Placeholder 3"/>
          <p:cNvSpPr>
            <a:spLocks noGrp="1"/>
          </p:cNvSpPr>
          <p:nvPr>
            <p:ph type="sldNum" sz="quarter" idx="12"/>
          </p:nvPr>
        </p:nvSpPr>
        <p:spPr/>
        <p:txBody>
          <a:bodyPr/>
          <a:lstStyle/>
          <a:p>
            <a:fld id="{13222F4C-3C3F-4385-B22A-40B63298354D}" type="slidenum">
              <a:rPr lang="bg-BG" smtClean="0"/>
              <a:pPr/>
              <a:t>88</a:t>
            </a:fld>
            <a:endParaRPr lang="bg-BG"/>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15816" y="3645024"/>
            <a:ext cx="2016224" cy="12666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63637370"/>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Activity Diagram in UML 2.x</a:t>
            </a:r>
            <a:endParaRPr lang="bg-BG" dirty="0"/>
          </a:p>
        </p:txBody>
      </p:sp>
      <p:sp>
        <p:nvSpPr>
          <p:cNvPr id="3" name="Content Placeholder 2"/>
          <p:cNvSpPr>
            <a:spLocks noGrp="1"/>
          </p:cNvSpPr>
          <p:nvPr>
            <p:ph idx="1"/>
          </p:nvPr>
        </p:nvSpPr>
        <p:spPr>
          <a:xfrm>
            <a:off x="467544" y="1268760"/>
            <a:ext cx="7620000" cy="4800600"/>
          </a:xfrm>
        </p:spPr>
        <p:txBody>
          <a:bodyPr>
            <a:normAutofit/>
          </a:bodyPr>
          <a:lstStyle/>
          <a:p>
            <a:r>
              <a:rPr lang="en-US" b="1" dirty="0"/>
              <a:t>Decision</a:t>
            </a:r>
            <a:r>
              <a:rPr lang="en-US" dirty="0"/>
              <a:t> can have </a:t>
            </a:r>
            <a:r>
              <a:rPr lang="en-US" b="1" dirty="0"/>
              <a:t>decision input behavior</a:t>
            </a:r>
            <a:r>
              <a:rPr lang="en-US" dirty="0"/>
              <a:t> specified. Decision input behaviors were introduced in UML to avoid redundant recalculations in guards.</a:t>
            </a:r>
          </a:p>
          <a:p>
            <a:r>
              <a:rPr lang="en-US" dirty="0"/>
              <a:t>In this case each data token is passed to the </a:t>
            </a:r>
            <a:r>
              <a:rPr lang="en-US" b="1" dirty="0"/>
              <a:t>behavior</a:t>
            </a:r>
            <a:r>
              <a:rPr lang="en-US" dirty="0"/>
              <a:t> before guards are evaluated on the outgoing edges. The behavior is invoked without input for control tokens. The output of the behavior is available to each guard. Because the behavior is used during the process of offering tokens to outgoing edges, it may be run </a:t>
            </a:r>
            <a:r>
              <a:rPr lang="en-US" b="1" dirty="0"/>
              <a:t>many times</a:t>
            </a:r>
            <a:r>
              <a:rPr lang="en-US" dirty="0"/>
              <a:t> on the same token before the token is accepted by those edges. This means the behavior cannot have </a:t>
            </a:r>
            <a:r>
              <a:rPr lang="en-US" b="1" dirty="0"/>
              <a:t>side effects</a:t>
            </a:r>
            <a:r>
              <a:rPr lang="en-US" dirty="0"/>
              <a:t>.</a:t>
            </a:r>
          </a:p>
          <a:p>
            <a:endParaRPr lang="bg-BG" dirty="0"/>
          </a:p>
        </p:txBody>
      </p:sp>
      <p:sp>
        <p:nvSpPr>
          <p:cNvPr id="4" name="Slide Number Placeholder 3"/>
          <p:cNvSpPr>
            <a:spLocks noGrp="1"/>
          </p:cNvSpPr>
          <p:nvPr>
            <p:ph type="sldNum" sz="quarter" idx="12"/>
          </p:nvPr>
        </p:nvSpPr>
        <p:spPr/>
        <p:txBody>
          <a:bodyPr/>
          <a:lstStyle/>
          <a:p>
            <a:fld id="{13222F4C-3C3F-4385-B22A-40B63298354D}" type="slidenum">
              <a:rPr lang="bg-BG" smtClean="0"/>
              <a:pPr/>
              <a:t>89</a:t>
            </a:fld>
            <a:endParaRPr lang="bg-BG"/>
          </a:p>
        </p:txBody>
      </p:sp>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23351" y="4725144"/>
            <a:ext cx="3257550" cy="197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0448574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bg-BG" sz="4000" dirty="0" smtClean="0"/>
              <a:t>ValidateUser </a:t>
            </a:r>
            <a:r>
              <a:rPr lang="en-US" sz="4000" dirty="0" smtClean="0"/>
              <a:t>for </a:t>
            </a:r>
            <a:r>
              <a:rPr lang="bg-BG" sz="4000" dirty="0" smtClean="0"/>
              <a:t>АТМ</a:t>
            </a:r>
            <a:endParaRPr lang="bg-BG" sz="4000" dirty="0"/>
          </a:p>
        </p:txBody>
      </p:sp>
      <p:sp>
        <p:nvSpPr>
          <p:cNvPr id="20483" name="Rectangle 3"/>
          <p:cNvSpPr>
            <a:spLocks noGrp="1" noChangeArrowheads="1"/>
          </p:cNvSpPr>
          <p:nvPr>
            <p:ph idx="1"/>
          </p:nvPr>
        </p:nvSpPr>
        <p:spPr/>
        <p:txBody>
          <a:bodyPr/>
          <a:lstStyle/>
          <a:p>
            <a:pPr>
              <a:lnSpc>
                <a:spcPct val="80000"/>
              </a:lnSpc>
            </a:pPr>
            <a:r>
              <a:rPr lang="bg-BG" sz="1800" b="1"/>
              <a:t>Main flow of events: </a:t>
            </a:r>
            <a:r>
              <a:rPr lang="bg-BG" sz="1800"/>
              <a:t> </a:t>
            </a:r>
          </a:p>
          <a:p>
            <a:pPr lvl="1">
              <a:lnSpc>
                <a:spcPct val="80000"/>
              </a:lnSpc>
            </a:pPr>
            <a:r>
              <a:rPr lang="bg-BG" sz="1600">
                <a:solidFill>
                  <a:srgbClr val="0000FF"/>
                </a:solidFill>
              </a:rPr>
              <a:t>The use case starts when the system prompts the </a:t>
            </a:r>
            <a:r>
              <a:rPr lang="bg-BG" sz="1600" i="1">
                <a:solidFill>
                  <a:srgbClr val="0000FF"/>
                </a:solidFill>
              </a:rPr>
              <a:t>Customer</a:t>
            </a:r>
            <a:r>
              <a:rPr lang="bg-BG" sz="1600">
                <a:solidFill>
                  <a:srgbClr val="0000FF"/>
                </a:solidFill>
              </a:rPr>
              <a:t> for a PIN number. The </a:t>
            </a:r>
            <a:r>
              <a:rPr lang="bg-BG" sz="1600" i="1">
                <a:solidFill>
                  <a:srgbClr val="0000FF"/>
                </a:solidFill>
              </a:rPr>
              <a:t>Customer</a:t>
            </a:r>
            <a:r>
              <a:rPr lang="bg-BG" sz="1600">
                <a:solidFill>
                  <a:srgbClr val="0000FF"/>
                </a:solidFill>
              </a:rPr>
              <a:t> can now enter a PIN number via the keypad. The </a:t>
            </a:r>
            <a:r>
              <a:rPr lang="bg-BG" sz="1600" i="1">
                <a:solidFill>
                  <a:srgbClr val="0000FF"/>
                </a:solidFill>
              </a:rPr>
              <a:t>Customer</a:t>
            </a:r>
            <a:r>
              <a:rPr lang="bg-BG" sz="1600">
                <a:solidFill>
                  <a:srgbClr val="0000FF"/>
                </a:solidFill>
              </a:rPr>
              <a:t> commits the entry by pressing the Enter button. The system then checks this PIN number to see if it is valid. If the PIN number is valid, the system acknowledges the entry, thus ending the use case.</a:t>
            </a:r>
            <a:endParaRPr lang="bg-BG" sz="1600" b="1">
              <a:solidFill>
                <a:srgbClr val="0000FF"/>
              </a:solidFill>
            </a:endParaRPr>
          </a:p>
          <a:p>
            <a:pPr>
              <a:lnSpc>
                <a:spcPct val="80000"/>
              </a:lnSpc>
            </a:pPr>
            <a:r>
              <a:rPr lang="bg-BG" sz="1800" b="1"/>
              <a:t>Exceptional flow of events: </a:t>
            </a:r>
            <a:r>
              <a:rPr lang="bg-BG" sz="1800"/>
              <a:t> </a:t>
            </a:r>
          </a:p>
          <a:p>
            <a:pPr lvl="1">
              <a:lnSpc>
                <a:spcPct val="80000"/>
              </a:lnSpc>
            </a:pPr>
            <a:r>
              <a:rPr lang="bg-BG" sz="1600">
                <a:solidFill>
                  <a:srgbClr val="0000FF"/>
                </a:solidFill>
              </a:rPr>
              <a:t>The </a:t>
            </a:r>
            <a:r>
              <a:rPr lang="bg-BG" sz="1600" i="1">
                <a:solidFill>
                  <a:srgbClr val="0000FF"/>
                </a:solidFill>
              </a:rPr>
              <a:t>Customer</a:t>
            </a:r>
            <a:r>
              <a:rPr lang="bg-BG" sz="1600">
                <a:solidFill>
                  <a:srgbClr val="0000FF"/>
                </a:solidFill>
              </a:rPr>
              <a:t> can cancel a transaction at any time by pressing the Cancel button, thus restarting the use case. No changes are made to the </a:t>
            </a:r>
            <a:r>
              <a:rPr lang="bg-BG" sz="1600" i="1">
                <a:solidFill>
                  <a:srgbClr val="0000FF"/>
                </a:solidFill>
              </a:rPr>
              <a:t>Customer</a:t>
            </a:r>
            <a:r>
              <a:rPr lang="bg-BG" sz="1600">
                <a:solidFill>
                  <a:srgbClr val="0000FF"/>
                </a:solidFill>
              </a:rPr>
              <a:t>'s account.</a:t>
            </a:r>
            <a:endParaRPr lang="bg-BG" sz="1600" b="1">
              <a:solidFill>
                <a:srgbClr val="0000FF"/>
              </a:solidFill>
            </a:endParaRPr>
          </a:p>
          <a:p>
            <a:pPr>
              <a:lnSpc>
                <a:spcPct val="80000"/>
              </a:lnSpc>
            </a:pPr>
            <a:r>
              <a:rPr lang="bg-BG" sz="1800" b="1"/>
              <a:t>Exceptional flow of events: </a:t>
            </a:r>
            <a:r>
              <a:rPr lang="bg-BG" sz="1800"/>
              <a:t> </a:t>
            </a:r>
          </a:p>
          <a:p>
            <a:pPr lvl="1">
              <a:lnSpc>
                <a:spcPct val="80000"/>
              </a:lnSpc>
            </a:pPr>
            <a:r>
              <a:rPr lang="bg-BG" sz="1600">
                <a:solidFill>
                  <a:srgbClr val="0000FF"/>
                </a:solidFill>
              </a:rPr>
              <a:t>The </a:t>
            </a:r>
            <a:r>
              <a:rPr lang="bg-BG" sz="1600" i="1">
                <a:solidFill>
                  <a:srgbClr val="0000FF"/>
                </a:solidFill>
              </a:rPr>
              <a:t>Customer</a:t>
            </a:r>
            <a:r>
              <a:rPr lang="bg-BG" sz="1600">
                <a:solidFill>
                  <a:srgbClr val="0000FF"/>
                </a:solidFill>
              </a:rPr>
              <a:t> can clear a PIN number anytime before committing it and reenter a new PIN number.</a:t>
            </a:r>
            <a:endParaRPr lang="bg-BG" sz="1600" b="1">
              <a:solidFill>
                <a:srgbClr val="0000FF"/>
              </a:solidFill>
            </a:endParaRPr>
          </a:p>
          <a:p>
            <a:pPr>
              <a:lnSpc>
                <a:spcPct val="80000"/>
              </a:lnSpc>
            </a:pPr>
            <a:r>
              <a:rPr lang="bg-BG" sz="1800" b="1"/>
              <a:t>Exceptional flow of events: </a:t>
            </a:r>
            <a:r>
              <a:rPr lang="bg-BG" sz="1800"/>
              <a:t> </a:t>
            </a:r>
          </a:p>
          <a:p>
            <a:pPr lvl="1">
              <a:lnSpc>
                <a:spcPct val="80000"/>
              </a:lnSpc>
            </a:pPr>
            <a:r>
              <a:rPr lang="bg-BG" sz="1600">
                <a:solidFill>
                  <a:srgbClr val="0000FF"/>
                </a:solidFill>
              </a:rPr>
              <a:t>If the </a:t>
            </a:r>
            <a:r>
              <a:rPr lang="bg-BG" sz="1600" i="1">
                <a:solidFill>
                  <a:srgbClr val="0000FF"/>
                </a:solidFill>
              </a:rPr>
              <a:t>Customer</a:t>
            </a:r>
            <a:r>
              <a:rPr lang="bg-BG" sz="1600">
                <a:solidFill>
                  <a:srgbClr val="0000FF"/>
                </a:solidFill>
              </a:rPr>
              <a:t> enters an invalid PIN number, the use case restarts. If this happens three times in a row, the system cancels the entire transaction, preventing the </a:t>
            </a:r>
            <a:r>
              <a:rPr lang="bg-BG" sz="1600" i="1">
                <a:solidFill>
                  <a:srgbClr val="0000FF"/>
                </a:solidFill>
              </a:rPr>
              <a:t>Customer</a:t>
            </a:r>
            <a:r>
              <a:rPr lang="bg-BG" sz="1600">
                <a:solidFill>
                  <a:srgbClr val="0000FF"/>
                </a:solidFill>
              </a:rPr>
              <a:t> from interacting with the ATM for 60 seconds.</a:t>
            </a:r>
          </a:p>
        </p:txBody>
      </p:sp>
      <p:sp>
        <p:nvSpPr>
          <p:cNvPr id="6" name="Slide Number Placeholder 5"/>
          <p:cNvSpPr>
            <a:spLocks noGrp="1"/>
          </p:cNvSpPr>
          <p:nvPr>
            <p:ph type="sldNum" sz="quarter" idx="12"/>
          </p:nvPr>
        </p:nvSpPr>
        <p:spPr/>
        <p:txBody>
          <a:bodyPr/>
          <a:lstStyle/>
          <a:p>
            <a:fld id="{9F690EB3-7E41-4844-A3F1-C548CB6D558C}" type="slidenum">
              <a:rPr lang="bg-BG"/>
              <a:pPr/>
              <a:t>9</a:t>
            </a:fld>
            <a:endParaRPr lang="bg-BG"/>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Activity Diagram in UML 2.x</a:t>
            </a:r>
            <a:endParaRPr lang="bg-BG" dirty="0"/>
          </a:p>
        </p:txBody>
      </p:sp>
      <p:sp>
        <p:nvSpPr>
          <p:cNvPr id="3" name="Content Placeholder 2"/>
          <p:cNvSpPr>
            <a:spLocks noGrp="1"/>
          </p:cNvSpPr>
          <p:nvPr>
            <p:ph idx="1"/>
          </p:nvPr>
        </p:nvSpPr>
        <p:spPr>
          <a:xfrm>
            <a:off x="395536" y="1268760"/>
            <a:ext cx="7620000" cy="3679425"/>
          </a:xfrm>
        </p:spPr>
        <p:txBody>
          <a:bodyPr>
            <a:normAutofit fontScale="92500"/>
          </a:bodyPr>
          <a:lstStyle/>
          <a:p>
            <a:r>
              <a:rPr lang="en-US" b="1" dirty="0"/>
              <a:t>Decision</a:t>
            </a:r>
            <a:r>
              <a:rPr lang="en-US" dirty="0"/>
              <a:t> may also have </a:t>
            </a:r>
            <a:r>
              <a:rPr lang="en-US" b="1" dirty="0"/>
              <a:t>decision input flow</a:t>
            </a:r>
            <a:r>
              <a:rPr lang="en-US" dirty="0"/>
              <a:t>. In this case the tokens offered on the decision input flow that are made available to the guard on each outgoing edge determine whether the offer on the regular incoming edge is passed along that outgoing edge</a:t>
            </a:r>
            <a:r>
              <a:rPr lang="en-US" dirty="0" smtClean="0"/>
              <a:t>.</a:t>
            </a:r>
          </a:p>
          <a:p>
            <a:r>
              <a:rPr lang="en-US" dirty="0"/>
              <a:t>If there are both a </a:t>
            </a:r>
            <a:r>
              <a:rPr lang="en-US" b="1" dirty="0"/>
              <a:t>decision input behavior</a:t>
            </a:r>
            <a:r>
              <a:rPr lang="en-US" dirty="0"/>
              <a:t> as well as </a:t>
            </a:r>
            <a:r>
              <a:rPr lang="en-US" b="1" dirty="0"/>
              <a:t>decision input flow</a:t>
            </a:r>
            <a:r>
              <a:rPr lang="en-US" dirty="0"/>
              <a:t>, the token offered on the decision input flow is passed to the behavior (as the only argument if the regular incoming edge is control flow, as the second argument if it is an object flow). Decision nodes with the additional decision input flow offer tokens to outgoing edges only when one token is offered on each incoming edge.</a:t>
            </a:r>
            <a:endParaRPr lang="bg-BG" dirty="0"/>
          </a:p>
        </p:txBody>
      </p:sp>
      <p:sp>
        <p:nvSpPr>
          <p:cNvPr id="4" name="Slide Number Placeholder 3"/>
          <p:cNvSpPr>
            <a:spLocks noGrp="1"/>
          </p:cNvSpPr>
          <p:nvPr>
            <p:ph type="sldNum" sz="quarter" idx="12"/>
          </p:nvPr>
        </p:nvSpPr>
        <p:spPr/>
        <p:txBody>
          <a:bodyPr/>
          <a:lstStyle/>
          <a:p>
            <a:fld id="{13222F4C-3C3F-4385-B22A-40B63298354D}" type="slidenum">
              <a:rPr lang="bg-BG" smtClean="0"/>
              <a:pPr/>
              <a:t>90</a:t>
            </a:fld>
            <a:endParaRPr lang="bg-BG"/>
          </a:p>
        </p:txBody>
      </p:sp>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75856" y="4509120"/>
            <a:ext cx="3252783" cy="20302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90933161"/>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Activity Diagram in UML 2.x</a:t>
            </a:r>
            <a:endParaRPr lang="bg-BG" dirty="0"/>
          </a:p>
        </p:txBody>
      </p:sp>
      <p:sp>
        <p:nvSpPr>
          <p:cNvPr id="3" name="Content Placeholder 2"/>
          <p:cNvSpPr>
            <a:spLocks noGrp="1"/>
          </p:cNvSpPr>
          <p:nvPr>
            <p:ph idx="1"/>
          </p:nvPr>
        </p:nvSpPr>
        <p:spPr/>
        <p:txBody>
          <a:bodyPr/>
          <a:lstStyle/>
          <a:p>
            <a:r>
              <a:rPr lang="en-US" b="1" dirty="0"/>
              <a:t>Merge node</a:t>
            </a:r>
            <a:r>
              <a:rPr lang="en-US" dirty="0"/>
              <a:t> is a control node that brings together multiple incoming </a:t>
            </a:r>
            <a:r>
              <a:rPr lang="en-US" b="1" dirty="0"/>
              <a:t>alternate flows</a:t>
            </a:r>
            <a:r>
              <a:rPr lang="en-US" dirty="0"/>
              <a:t> to accept single outgoing flow. There is no joining of tokens. Merge </a:t>
            </a:r>
            <a:r>
              <a:rPr lang="en-US" b="1" dirty="0"/>
              <a:t>should not</a:t>
            </a:r>
            <a:r>
              <a:rPr lang="en-US" dirty="0"/>
              <a:t> be used to synchronize </a:t>
            </a:r>
            <a:r>
              <a:rPr lang="en-US" b="1" dirty="0"/>
              <a:t>concurrent flows</a:t>
            </a:r>
            <a:r>
              <a:rPr lang="en-US" dirty="0"/>
              <a:t>.</a:t>
            </a:r>
          </a:p>
          <a:p>
            <a:r>
              <a:rPr lang="en-US" dirty="0"/>
              <a:t>For example, if a decision is used after a fork, the two flows coming out of the decision need to be merged into one before going to a join; otherwise, the join will wait for </a:t>
            </a:r>
            <a:r>
              <a:rPr lang="en-US" b="1" dirty="0"/>
              <a:t>both</a:t>
            </a:r>
            <a:r>
              <a:rPr lang="en-US" dirty="0"/>
              <a:t> flows, only one of which will arrive.</a:t>
            </a:r>
          </a:p>
          <a:p>
            <a:r>
              <a:rPr lang="en-US" dirty="0"/>
              <a:t>All edges coming into and out of a merge node must be either </a:t>
            </a:r>
            <a:r>
              <a:rPr lang="en-US" b="1" dirty="0"/>
              <a:t>object flows</a:t>
            </a:r>
            <a:r>
              <a:rPr lang="en-US" dirty="0"/>
              <a:t> or </a:t>
            </a:r>
            <a:r>
              <a:rPr lang="en-US" b="1" dirty="0"/>
              <a:t>control flows</a:t>
            </a:r>
            <a:r>
              <a:rPr lang="en-US" dirty="0"/>
              <a:t>.</a:t>
            </a:r>
          </a:p>
          <a:p>
            <a:endParaRPr lang="bg-BG" dirty="0"/>
          </a:p>
        </p:txBody>
      </p:sp>
      <p:sp>
        <p:nvSpPr>
          <p:cNvPr id="4" name="Slide Number Placeholder 3"/>
          <p:cNvSpPr>
            <a:spLocks noGrp="1"/>
          </p:cNvSpPr>
          <p:nvPr>
            <p:ph type="sldNum" sz="quarter" idx="12"/>
          </p:nvPr>
        </p:nvSpPr>
        <p:spPr/>
        <p:txBody>
          <a:bodyPr/>
          <a:lstStyle/>
          <a:p>
            <a:fld id="{13222F4C-3C3F-4385-B22A-40B63298354D}" type="slidenum">
              <a:rPr lang="bg-BG" smtClean="0"/>
              <a:pPr/>
              <a:t>91</a:t>
            </a:fld>
            <a:endParaRPr lang="bg-BG"/>
          </a:p>
        </p:txBody>
      </p:sp>
      <p:pic>
        <p:nvPicPr>
          <p:cNvPr id="16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39752" y="5157192"/>
            <a:ext cx="4200525" cy="1543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028775"/>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Activity Diagram in UML 2.x</a:t>
            </a:r>
            <a:endParaRPr lang="bg-BG" dirty="0"/>
          </a:p>
        </p:txBody>
      </p:sp>
      <p:sp>
        <p:nvSpPr>
          <p:cNvPr id="3" name="Content Placeholder 2"/>
          <p:cNvSpPr>
            <a:spLocks noGrp="1"/>
          </p:cNvSpPr>
          <p:nvPr>
            <p:ph idx="1"/>
          </p:nvPr>
        </p:nvSpPr>
        <p:spPr/>
        <p:txBody>
          <a:bodyPr/>
          <a:lstStyle/>
          <a:p>
            <a:r>
              <a:rPr lang="en-US" dirty="0"/>
              <a:t>The functionality of </a:t>
            </a:r>
            <a:r>
              <a:rPr lang="en-US" b="1" dirty="0"/>
              <a:t>merge node</a:t>
            </a:r>
            <a:r>
              <a:rPr lang="en-US" dirty="0"/>
              <a:t> and </a:t>
            </a:r>
            <a:r>
              <a:rPr lang="en-US" b="1" dirty="0"/>
              <a:t>decision node</a:t>
            </a:r>
            <a:r>
              <a:rPr lang="en-US" dirty="0"/>
              <a:t> can be combined by using the same node symbol, as illustrated below. This case maps to a model containing a merge node with all the incoming edges shown in the diagram and one outgoing edge to a decision node that has all the outgoing edges shown in the diagram.</a:t>
            </a:r>
            <a:endParaRPr lang="bg-BG" dirty="0"/>
          </a:p>
        </p:txBody>
      </p:sp>
      <p:sp>
        <p:nvSpPr>
          <p:cNvPr id="4" name="Slide Number Placeholder 3"/>
          <p:cNvSpPr>
            <a:spLocks noGrp="1"/>
          </p:cNvSpPr>
          <p:nvPr>
            <p:ph type="sldNum" sz="quarter" idx="12"/>
          </p:nvPr>
        </p:nvSpPr>
        <p:spPr/>
        <p:txBody>
          <a:bodyPr/>
          <a:lstStyle/>
          <a:p>
            <a:fld id="{13222F4C-3C3F-4385-B22A-40B63298354D}" type="slidenum">
              <a:rPr lang="bg-BG" smtClean="0"/>
              <a:pPr/>
              <a:t>92</a:t>
            </a:fld>
            <a:endParaRPr lang="bg-BG"/>
          </a:p>
        </p:txBody>
      </p:sp>
      <p:pic>
        <p:nvPicPr>
          <p:cNvPr id="174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91680" y="3789040"/>
            <a:ext cx="5641421" cy="18722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97150362"/>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Activity Diagram in UML 2.x</a:t>
            </a:r>
            <a:endParaRPr lang="bg-BG" dirty="0"/>
          </a:p>
        </p:txBody>
      </p:sp>
      <p:sp>
        <p:nvSpPr>
          <p:cNvPr id="3" name="Content Placeholder 2"/>
          <p:cNvSpPr>
            <a:spLocks noGrp="1"/>
          </p:cNvSpPr>
          <p:nvPr>
            <p:ph idx="1"/>
          </p:nvPr>
        </p:nvSpPr>
        <p:spPr/>
        <p:txBody>
          <a:bodyPr/>
          <a:lstStyle/>
          <a:p>
            <a:r>
              <a:rPr lang="en-US" dirty="0"/>
              <a:t>An activity edge can be notated using a </a:t>
            </a:r>
            <a:r>
              <a:rPr lang="en-US" b="1" dirty="0"/>
              <a:t>connector</a:t>
            </a:r>
            <a:r>
              <a:rPr lang="en-US" dirty="0"/>
              <a:t>, which is a small circle with a </a:t>
            </a:r>
            <a:r>
              <a:rPr lang="en-US" b="1" dirty="0"/>
              <a:t>name</a:t>
            </a:r>
            <a:r>
              <a:rPr lang="en-US" dirty="0"/>
              <a:t> inside. Though UML 2.4 specification calls it </a:t>
            </a:r>
            <a:r>
              <a:rPr lang="en-US" b="1" dirty="0"/>
              <a:t>name of the edge</a:t>
            </a:r>
            <a:r>
              <a:rPr lang="en-US" dirty="0"/>
              <a:t>, provided connector notation and examples suggest that connector has its own name (also called </a:t>
            </a:r>
            <a:r>
              <a:rPr lang="en-US" b="1" dirty="0"/>
              <a:t>label</a:t>
            </a:r>
            <a:r>
              <a:rPr lang="en-US" dirty="0"/>
              <a:t>).</a:t>
            </a:r>
          </a:p>
          <a:p>
            <a:r>
              <a:rPr lang="en-US" dirty="0"/>
              <a:t>Connectors are generally used to avoid drawing a long edge. This is purely notational. It does not affect the underlying model. The circles and lines involved map to a </a:t>
            </a:r>
            <a:r>
              <a:rPr lang="en-US" b="1" dirty="0"/>
              <a:t>single activity edge</a:t>
            </a:r>
            <a:r>
              <a:rPr lang="en-US" dirty="0"/>
              <a:t> in the model. Every connector with a given label must be paired with exactly one other with the same label on the same activity diagram. One connector must have exactly one incoming edge and the other exactly one outgoing edge, each with the same type of flow, object or control.</a:t>
            </a:r>
          </a:p>
          <a:p>
            <a:endParaRPr lang="bg-BG" dirty="0"/>
          </a:p>
        </p:txBody>
      </p:sp>
      <p:sp>
        <p:nvSpPr>
          <p:cNvPr id="4" name="Slide Number Placeholder 3"/>
          <p:cNvSpPr>
            <a:spLocks noGrp="1"/>
          </p:cNvSpPr>
          <p:nvPr>
            <p:ph type="sldNum" sz="quarter" idx="12"/>
          </p:nvPr>
        </p:nvSpPr>
        <p:spPr/>
        <p:txBody>
          <a:bodyPr/>
          <a:lstStyle/>
          <a:p>
            <a:fld id="{13222F4C-3C3F-4385-B22A-40B63298354D}" type="slidenum">
              <a:rPr lang="bg-BG" smtClean="0"/>
              <a:pPr/>
              <a:t>93</a:t>
            </a:fld>
            <a:endParaRPr lang="bg-BG"/>
          </a:p>
        </p:txBody>
      </p:sp>
    </p:spTree>
    <p:extLst>
      <p:ext uri="{BB962C8B-B14F-4D97-AF65-F5344CB8AC3E}">
        <p14:creationId xmlns:p14="http://schemas.microsoft.com/office/powerpoint/2010/main" val="519735250"/>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Activity Diagram in UML 2.x</a:t>
            </a:r>
            <a:endParaRPr lang="bg-BG" dirty="0"/>
          </a:p>
        </p:txBody>
      </p:sp>
      <p:sp>
        <p:nvSpPr>
          <p:cNvPr id="3" name="Content Placeholder 2"/>
          <p:cNvSpPr>
            <a:spLocks noGrp="1"/>
          </p:cNvSpPr>
          <p:nvPr>
            <p:ph idx="1"/>
          </p:nvPr>
        </p:nvSpPr>
        <p:spPr/>
        <p:txBody>
          <a:bodyPr/>
          <a:lstStyle/>
          <a:p>
            <a:endParaRPr lang="en-US" dirty="0" smtClean="0"/>
          </a:p>
          <a:p>
            <a:endParaRPr lang="en-US" dirty="0"/>
          </a:p>
          <a:p>
            <a:endParaRPr lang="en-US" dirty="0" smtClean="0"/>
          </a:p>
          <a:p>
            <a:endParaRPr lang="en-US" dirty="0"/>
          </a:p>
          <a:p>
            <a:endParaRPr lang="en-US" b="1" dirty="0" smtClean="0"/>
          </a:p>
          <a:p>
            <a:r>
              <a:rPr lang="en-US" b="1" dirty="0" smtClean="0"/>
              <a:t>Object </a:t>
            </a:r>
            <a:r>
              <a:rPr lang="en-US" b="1" dirty="0"/>
              <a:t>flow</a:t>
            </a:r>
            <a:r>
              <a:rPr lang="en-US" dirty="0"/>
              <a:t> edges are </a:t>
            </a:r>
            <a:r>
              <a:rPr lang="en-US" b="1" dirty="0"/>
              <a:t>activity edges</a:t>
            </a:r>
            <a:r>
              <a:rPr lang="en-US" dirty="0"/>
              <a:t> used to show </a:t>
            </a:r>
            <a:r>
              <a:rPr lang="en-US" b="1" dirty="0"/>
              <a:t>data flow</a:t>
            </a:r>
            <a:r>
              <a:rPr lang="en-US" dirty="0"/>
              <a:t> of </a:t>
            </a:r>
            <a:r>
              <a:rPr lang="en-US" b="1" dirty="0"/>
              <a:t>object</a:t>
            </a:r>
            <a:r>
              <a:rPr lang="en-US" dirty="0"/>
              <a:t> and data tokens between action nodes.</a:t>
            </a:r>
          </a:p>
          <a:p>
            <a:r>
              <a:rPr lang="en-US" dirty="0"/>
              <a:t>An object flow is notated by an arrowed line.</a:t>
            </a:r>
          </a:p>
          <a:p>
            <a:endParaRPr lang="bg-BG" dirty="0"/>
          </a:p>
        </p:txBody>
      </p:sp>
      <p:sp>
        <p:nvSpPr>
          <p:cNvPr id="4" name="Slide Number Placeholder 3"/>
          <p:cNvSpPr>
            <a:spLocks noGrp="1"/>
          </p:cNvSpPr>
          <p:nvPr>
            <p:ph type="sldNum" sz="quarter" idx="12"/>
          </p:nvPr>
        </p:nvSpPr>
        <p:spPr/>
        <p:txBody>
          <a:bodyPr/>
          <a:lstStyle/>
          <a:p>
            <a:fld id="{13222F4C-3C3F-4385-B22A-40B63298354D}" type="slidenum">
              <a:rPr lang="bg-BG" smtClean="0"/>
              <a:pPr/>
              <a:t>94</a:t>
            </a:fld>
            <a:endParaRPr lang="bg-BG"/>
          </a:p>
        </p:txBody>
      </p:sp>
      <p:pic>
        <p:nvPicPr>
          <p:cNvPr id="184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49300" y="1412776"/>
            <a:ext cx="4775698" cy="17514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43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49300" y="4871746"/>
            <a:ext cx="5328591" cy="184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97626282"/>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Activity Diagram in UML 2.x</a:t>
            </a:r>
            <a:endParaRPr lang="bg-BG" dirty="0"/>
          </a:p>
        </p:txBody>
      </p:sp>
      <p:sp>
        <p:nvSpPr>
          <p:cNvPr id="3" name="Content Placeholder 2"/>
          <p:cNvSpPr>
            <a:spLocks noGrp="1"/>
          </p:cNvSpPr>
          <p:nvPr>
            <p:ph idx="1"/>
          </p:nvPr>
        </p:nvSpPr>
        <p:spPr/>
        <p:txBody>
          <a:bodyPr/>
          <a:lstStyle/>
          <a:p>
            <a:r>
              <a:rPr lang="en-US" dirty="0"/>
              <a:t>Any number of tokens can pass along the edge, in groups at one time, or individually at different times. The </a:t>
            </a:r>
            <a:r>
              <a:rPr lang="en-US" b="1" dirty="0"/>
              <a:t>weight</a:t>
            </a:r>
            <a:r>
              <a:rPr lang="en-US" dirty="0"/>
              <a:t> attribute dictates the </a:t>
            </a:r>
            <a:r>
              <a:rPr lang="en-US" b="1" dirty="0"/>
              <a:t>minimum number</a:t>
            </a:r>
            <a:r>
              <a:rPr lang="en-US" dirty="0"/>
              <a:t> of tokens that must traverse the edge at the same time. When the minimum number of tokens are offered, all the tokens at the source are offered to the target all at once.</a:t>
            </a:r>
          </a:p>
          <a:p>
            <a:r>
              <a:rPr lang="en-US" dirty="0"/>
              <a:t>The </a:t>
            </a:r>
            <a:r>
              <a:rPr lang="en-US" b="1" dirty="0"/>
              <a:t>weight</a:t>
            </a:r>
            <a:r>
              <a:rPr lang="en-US" dirty="0"/>
              <a:t> of the edge may be shown in curly braces that contain the weight. The weight is a value specification, which may be a constant, that evaluates to a non-zero unlimited natural value. An </a:t>
            </a:r>
            <a:r>
              <a:rPr lang="en-US" b="1" dirty="0"/>
              <a:t>unlimited weight</a:t>
            </a:r>
            <a:r>
              <a:rPr lang="en-US" dirty="0"/>
              <a:t> is notated as "*".</a:t>
            </a:r>
          </a:p>
          <a:p>
            <a:endParaRPr lang="bg-BG" dirty="0"/>
          </a:p>
        </p:txBody>
      </p:sp>
      <p:sp>
        <p:nvSpPr>
          <p:cNvPr id="4" name="Slide Number Placeholder 3"/>
          <p:cNvSpPr>
            <a:spLocks noGrp="1"/>
          </p:cNvSpPr>
          <p:nvPr>
            <p:ph type="sldNum" sz="quarter" idx="12"/>
          </p:nvPr>
        </p:nvSpPr>
        <p:spPr/>
        <p:txBody>
          <a:bodyPr/>
          <a:lstStyle/>
          <a:p>
            <a:fld id="{13222F4C-3C3F-4385-B22A-40B63298354D}" type="slidenum">
              <a:rPr lang="bg-BG" smtClean="0"/>
              <a:pPr/>
              <a:t>95</a:t>
            </a:fld>
            <a:endParaRPr lang="bg-BG"/>
          </a:p>
        </p:txBody>
      </p:sp>
      <p:pic>
        <p:nvPicPr>
          <p:cNvPr id="194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35696" y="5085184"/>
            <a:ext cx="4683651" cy="1440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96078160"/>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Activity Diagram in UML 2.x</a:t>
            </a:r>
            <a:endParaRPr lang="bg-BG" dirty="0"/>
          </a:p>
        </p:txBody>
      </p:sp>
      <p:sp>
        <p:nvSpPr>
          <p:cNvPr id="3" name="Content Placeholder 2"/>
          <p:cNvSpPr>
            <a:spLocks noGrp="1"/>
          </p:cNvSpPr>
          <p:nvPr>
            <p:ph idx="1"/>
          </p:nvPr>
        </p:nvSpPr>
        <p:spPr/>
        <p:txBody>
          <a:bodyPr/>
          <a:lstStyle/>
          <a:p>
            <a:r>
              <a:rPr lang="en-US" b="1" dirty="0"/>
              <a:t>Interrupting edge</a:t>
            </a:r>
            <a:r>
              <a:rPr lang="en-US" dirty="0"/>
              <a:t> is activity edge expressing interruption for regions having interruptions. It is rendered as a lightning-bolt.</a:t>
            </a:r>
            <a:endParaRPr lang="bg-BG" dirty="0"/>
          </a:p>
        </p:txBody>
      </p:sp>
      <p:sp>
        <p:nvSpPr>
          <p:cNvPr id="4" name="Slide Number Placeholder 3"/>
          <p:cNvSpPr>
            <a:spLocks noGrp="1"/>
          </p:cNvSpPr>
          <p:nvPr>
            <p:ph type="sldNum" sz="quarter" idx="12"/>
          </p:nvPr>
        </p:nvSpPr>
        <p:spPr/>
        <p:txBody>
          <a:bodyPr/>
          <a:lstStyle/>
          <a:p>
            <a:fld id="{13222F4C-3C3F-4385-B22A-40B63298354D}" type="slidenum">
              <a:rPr lang="bg-BG" smtClean="0"/>
              <a:pPr/>
              <a:t>96</a:t>
            </a:fld>
            <a:endParaRPr lang="bg-BG"/>
          </a:p>
        </p:txBody>
      </p:sp>
      <p:pic>
        <p:nvPicPr>
          <p:cNvPr id="204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592" y="2628900"/>
            <a:ext cx="6248629" cy="23122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20196532"/>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Activity Diagram in UML 2.x</a:t>
            </a:r>
            <a:endParaRPr lang="bg-BG" dirty="0"/>
          </a:p>
        </p:txBody>
      </p:sp>
      <p:sp>
        <p:nvSpPr>
          <p:cNvPr id="3" name="Content Placeholder 2"/>
          <p:cNvSpPr>
            <a:spLocks noGrp="1"/>
          </p:cNvSpPr>
          <p:nvPr>
            <p:ph idx="1"/>
          </p:nvPr>
        </p:nvSpPr>
        <p:spPr/>
        <p:txBody>
          <a:bodyPr/>
          <a:lstStyle/>
          <a:p>
            <a:r>
              <a:rPr lang="en-US" dirty="0"/>
              <a:t>An option for notating an interrupting edge is a </a:t>
            </a:r>
            <a:r>
              <a:rPr lang="en-US" dirty="0" err="1"/>
              <a:t>zig</a:t>
            </a:r>
            <a:r>
              <a:rPr lang="en-US" dirty="0"/>
              <a:t> </a:t>
            </a:r>
            <a:r>
              <a:rPr lang="en-US" dirty="0" err="1"/>
              <a:t>zag</a:t>
            </a:r>
            <a:r>
              <a:rPr lang="en-US" dirty="0"/>
              <a:t> adornment on a straight line.</a:t>
            </a:r>
            <a:endParaRPr lang="bg-BG" dirty="0"/>
          </a:p>
        </p:txBody>
      </p:sp>
      <p:sp>
        <p:nvSpPr>
          <p:cNvPr id="4" name="Slide Number Placeholder 3"/>
          <p:cNvSpPr>
            <a:spLocks noGrp="1"/>
          </p:cNvSpPr>
          <p:nvPr>
            <p:ph type="sldNum" sz="quarter" idx="12"/>
          </p:nvPr>
        </p:nvSpPr>
        <p:spPr/>
        <p:txBody>
          <a:bodyPr/>
          <a:lstStyle/>
          <a:p>
            <a:fld id="{13222F4C-3C3F-4385-B22A-40B63298354D}" type="slidenum">
              <a:rPr lang="bg-BG" smtClean="0"/>
              <a:pPr/>
              <a:t>97</a:t>
            </a:fld>
            <a:endParaRPr lang="bg-BG"/>
          </a:p>
        </p:txBody>
      </p:sp>
      <p:pic>
        <p:nvPicPr>
          <p:cNvPr id="2150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3608" y="2544256"/>
            <a:ext cx="6728044" cy="2652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78214980"/>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p:txBody>
          <a:bodyPr/>
          <a:lstStyle/>
          <a:p>
            <a:r>
              <a:rPr lang="en-US" sz="4000" b="1" dirty="0"/>
              <a:t>Modeling a Workflow</a:t>
            </a:r>
          </a:p>
        </p:txBody>
      </p:sp>
      <p:sp>
        <p:nvSpPr>
          <p:cNvPr id="94211" name="Rectangle 3"/>
          <p:cNvSpPr>
            <a:spLocks noGrp="1" noChangeArrowheads="1"/>
          </p:cNvSpPr>
          <p:nvPr>
            <p:ph idx="1"/>
          </p:nvPr>
        </p:nvSpPr>
        <p:spPr/>
        <p:txBody>
          <a:bodyPr>
            <a:noAutofit/>
          </a:bodyPr>
          <a:lstStyle/>
          <a:p>
            <a:pPr marL="114300" indent="0">
              <a:buNone/>
            </a:pPr>
            <a:r>
              <a:rPr lang="en-US" sz="2400" dirty="0"/>
              <a:t>To model a workflow,</a:t>
            </a:r>
          </a:p>
          <a:p>
            <a:r>
              <a:rPr lang="en-US" sz="2400" dirty="0"/>
              <a:t>Establish a focus for the workflow. For nontrivial systems, it's impossible to show all interesting workflows in one diagram.</a:t>
            </a:r>
          </a:p>
          <a:p>
            <a:r>
              <a:rPr lang="en-US" sz="2400" dirty="0"/>
              <a:t>Select the business objects that have the high-level responsibilities for parts of the overall workflow. These may be real things from the vocabulary of the system, or they may be more abstract. In either case, create a </a:t>
            </a:r>
            <a:r>
              <a:rPr lang="en-US" sz="2400" dirty="0" err="1"/>
              <a:t>swimlane</a:t>
            </a:r>
            <a:r>
              <a:rPr lang="en-US" sz="2400" dirty="0"/>
              <a:t> for each important business object.</a:t>
            </a:r>
          </a:p>
          <a:p>
            <a:r>
              <a:rPr lang="en-US" sz="2400" dirty="0"/>
              <a:t>Identify the preconditions of the workflow's initial state and the </a:t>
            </a:r>
            <a:r>
              <a:rPr lang="en-US" sz="2400" dirty="0" err="1"/>
              <a:t>postconditions</a:t>
            </a:r>
            <a:r>
              <a:rPr lang="en-US" sz="2400" dirty="0"/>
              <a:t> of the workflow's final state. This is important in helping you model the boundaries of the workflow</a:t>
            </a:r>
            <a:r>
              <a:rPr lang="en-US" sz="2400" dirty="0" smtClean="0"/>
              <a:t>.</a:t>
            </a:r>
            <a:endParaRPr lang="en-US" sz="2400" dirty="0"/>
          </a:p>
        </p:txBody>
      </p:sp>
      <p:sp>
        <p:nvSpPr>
          <p:cNvPr id="6" name="Slide Number Placeholder 5"/>
          <p:cNvSpPr>
            <a:spLocks noGrp="1"/>
          </p:cNvSpPr>
          <p:nvPr>
            <p:ph type="sldNum" sz="quarter" idx="12"/>
          </p:nvPr>
        </p:nvSpPr>
        <p:spPr/>
        <p:txBody>
          <a:bodyPr/>
          <a:lstStyle/>
          <a:p>
            <a:fld id="{EE862249-E26B-4A31-8DBF-A4F15C0223B2}" type="slidenum">
              <a:rPr lang="bg-BG"/>
              <a:pPr/>
              <a:t>98</a:t>
            </a:fld>
            <a:endParaRPr lang="bg-BG"/>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p:txBody>
          <a:bodyPr/>
          <a:lstStyle/>
          <a:p>
            <a:r>
              <a:rPr lang="en-US" sz="4000" b="1" dirty="0"/>
              <a:t>Modeling a Workflow</a:t>
            </a:r>
          </a:p>
        </p:txBody>
      </p:sp>
      <p:sp>
        <p:nvSpPr>
          <p:cNvPr id="94211" name="Rectangle 3"/>
          <p:cNvSpPr>
            <a:spLocks noGrp="1" noChangeArrowheads="1"/>
          </p:cNvSpPr>
          <p:nvPr>
            <p:ph idx="1"/>
          </p:nvPr>
        </p:nvSpPr>
        <p:spPr/>
        <p:txBody>
          <a:bodyPr>
            <a:noAutofit/>
          </a:bodyPr>
          <a:lstStyle/>
          <a:p>
            <a:r>
              <a:rPr lang="en-US" dirty="0" smtClean="0"/>
              <a:t>Beginning </a:t>
            </a:r>
            <a:r>
              <a:rPr lang="en-US" dirty="0"/>
              <a:t>at the workflow's initial state, specify the activities and actions that take place over time and render them in the activity diagram as either activity states or action states.</a:t>
            </a:r>
          </a:p>
          <a:p>
            <a:r>
              <a:rPr lang="en-US" dirty="0"/>
              <a:t>For complicated actions, or for sets of actions that appear multiple times, collapse these into activity states, and provide a separate activity diagram that expands on each.</a:t>
            </a:r>
          </a:p>
          <a:p>
            <a:r>
              <a:rPr lang="en-US" dirty="0"/>
              <a:t>Render the transitions that connect these activity and action states. Start with the sequential flows in the workflow first, next consider branching, and only then consider forking and joining.</a:t>
            </a:r>
          </a:p>
          <a:p>
            <a:r>
              <a:rPr lang="en-US" dirty="0"/>
              <a:t>If there are important objects that are involved in the workflow, render them in the activity diagram, as well. Show their changing values and state as necessary to communicate the intent of the object flow.</a:t>
            </a:r>
          </a:p>
        </p:txBody>
      </p:sp>
      <p:sp>
        <p:nvSpPr>
          <p:cNvPr id="6" name="Slide Number Placeholder 5"/>
          <p:cNvSpPr>
            <a:spLocks noGrp="1"/>
          </p:cNvSpPr>
          <p:nvPr>
            <p:ph type="sldNum" sz="quarter" idx="12"/>
          </p:nvPr>
        </p:nvSpPr>
        <p:spPr/>
        <p:txBody>
          <a:bodyPr/>
          <a:lstStyle/>
          <a:p>
            <a:fld id="{EE862249-E26B-4A31-8DBF-A4F15C0223B2}" type="slidenum">
              <a:rPr lang="bg-BG"/>
              <a:pPr/>
              <a:t>99</a:t>
            </a:fld>
            <a:endParaRPr lang="bg-BG"/>
          </a:p>
        </p:txBody>
      </p:sp>
    </p:spTree>
    <p:extLst>
      <p:ext uri="{BB962C8B-B14F-4D97-AF65-F5344CB8AC3E}">
        <p14:creationId xmlns:p14="http://schemas.microsoft.com/office/powerpoint/2010/main" val="1473835040"/>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djacency">
  <a:themeElements>
    <a:clrScheme name="Adjacency">
      <a:dk1>
        <a:srgbClr val="2F2B20"/>
      </a:dk1>
      <a:lt1>
        <a:srgbClr val="FFFFFF"/>
      </a:lt1>
      <a:dk2>
        <a:srgbClr val="675E47"/>
      </a:dk2>
      <a:lt2>
        <a:srgbClr val="DFDCB7"/>
      </a:lt2>
      <a:accent1>
        <a:srgbClr val="A9A57C"/>
      </a:accent1>
      <a:accent2>
        <a:srgbClr val="9CBEBD"/>
      </a:accent2>
      <a:accent3>
        <a:srgbClr val="D2CB6C"/>
      </a:accent3>
      <a:accent4>
        <a:srgbClr val="95A39D"/>
      </a:accent4>
      <a:accent5>
        <a:srgbClr val="C89F5D"/>
      </a:accent5>
      <a:accent6>
        <a:srgbClr val="B1A089"/>
      </a:accent6>
      <a:hlink>
        <a:srgbClr val="D25814"/>
      </a:hlink>
      <a:folHlink>
        <a:srgbClr val="849A0A"/>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djacency">
      <a:fillStyleLst>
        <a:solidFill>
          <a:schemeClr val="phClr"/>
        </a:solidFill>
        <a:solidFill>
          <a:schemeClr val="phClr">
            <a:tint val="55000"/>
          </a:schemeClr>
        </a:solidFill>
        <a:solidFill>
          <a:schemeClr val="phClr"/>
        </a:soli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25400" algn="bl" rotWithShape="0">
              <a:srgbClr val="000000">
                <a:alpha val="60000"/>
              </a:srgbClr>
            </a:outerShdw>
          </a:effectLst>
        </a:effectStyle>
        <a:effectStyle>
          <a:effectLst/>
          <a:scene3d>
            <a:camera prst="orthographicFront">
              <a:rot lat="0" lon="0" rev="0"/>
            </a:camera>
            <a:lightRig rig="brightRoom" dir="tl">
              <a:rot lat="0" lon="0" rev="1800000"/>
            </a:lightRig>
          </a:scene3d>
          <a:sp3d contourW="10160" prstMaterial="dkEdge">
            <a:bevelT w="38100" h="50800" prst="angle"/>
            <a:contourClr>
              <a:schemeClr val="phClr">
                <a:shade val="40000"/>
                <a:satMod val="150000"/>
              </a:schemeClr>
            </a:contourClr>
          </a:sp3d>
        </a:effectStyle>
      </a:effectStyleLst>
      <a:bgFillStyleLst>
        <a:solidFill>
          <a:schemeClr val="phClr"/>
        </a:solidFill>
        <a:gradFill rotWithShape="1">
          <a:gsLst>
            <a:gs pos="0">
              <a:schemeClr val="phClr">
                <a:tint val="90000"/>
              </a:schemeClr>
            </a:gs>
            <a:gs pos="75000">
              <a:schemeClr val="phClr">
                <a:shade val="100000"/>
                <a:satMod val="115000"/>
              </a:schemeClr>
            </a:gs>
            <a:gs pos="100000">
              <a:schemeClr val="phClr">
                <a:shade val="70000"/>
                <a:satMod val="130000"/>
              </a:schemeClr>
            </a:gs>
          </a:gsLst>
          <a:path path="circle">
            <a:fillToRect l="20000" t="50000" r="100000" b="50000"/>
          </a:path>
        </a:gradFill>
        <a:blipFill rotWithShape="1">
          <a:blip xmlns:r="http://schemas.openxmlformats.org/officeDocument/2006/relationships" r:embed="rId1">
            <a:duotone>
              <a:schemeClr val="phClr">
                <a:tint val="97000"/>
              </a:schemeClr>
              <a:schemeClr val="phClr">
                <a:shade val="96000"/>
              </a:schemeClr>
            </a:duotone>
          </a:blip>
          <a:tile tx="0" ty="0" sx="32000" sy="32000" flip="none" algn="tl"/>
        </a:blip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Adjacency</Template>
  <TotalTime>2745</TotalTime>
  <Words>7612</Words>
  <Application>Microsoft Office PowerPoint</Application>
  <PresentationFormat>On-screen Show (4:3)</PresentationFormat>
  <Paragraphs>532</Paragraphs>
  <Slides>122</Slides>
  <Notes>0</Notes>
  <HiddenSlides>0</HiddenSlides>
  <MMClips>0</MMClips>
  <ScaleCrop>false</ScaleCrop>
  <HeadingPairs>
    <vt:vector size="4" baseType="variant">
      <vt:variant>
        <vt:lpstr>Theme</vt:lpstr>
      </vt:variant>
      <vt:variant>
        <vt:i4>1</vt:i4>
      </vt:variant>
      <vt:variant>
        <vt:lpstr>Slide Titles</vt:lpstr>
      </vt:variant>
      <vt:variant>
        <vt:i4>122</vt:i4>
      </vt:variant>
    </vt:vector>
  </HeadingPairs>
  <TitlesOfParts>
    <vt:vector size="123" baseType="lpstr">
      <vt:lpstr>Adjacency</vt:lpstr>
      <vt:lpstr>Use Cases  Use Case Diagrams</vt:lpstr>
      <vt:lpstr>Getting Started</vt:lpstr>
      <vt:lpstr>Getting Started</vt:lpstr>
      <vt:lpstr>Getting Started</vt:lpstr>
      <vt:lpstr>Sample</vt:lpstr>
      <vt:lpstr>Names</vt:lpstr>
      <vt:lpstr>Use Cases and Actors</vt:lpstr>
      <vt:lpstr>Use Cases and Flow of Events</vt:lpstr>
      <vt:lpstr>ValidateUser for АТМ</vt:lpstr>
      <vt:lpstr>Use Cases and Scenarios</vt:lpstr>
      <vt:lpstr>Use Cases and Collaborations</vt:lpstr>
      <vt:lpstr>Organizing Use Cases</vt:lpstr>
      <vt:lpstr>Organizing Use Cases</vt:lpstr>
      <vt:lpstr>Sample</vt:lpstr>
      <vt:lpstr>Organizing Use Cases</vt:lpstr>
      <vt:lpstr>Organizing Use Cases</vt:lpstr>
      <vt:lpstr>Other Features</vt:lpstr>
      <vt:lpstr>Modeling the Behavior of an Element</vt:lpstr>
      <vt:lpstr>Sample</vt:lpstr>
      <vt:lpstr>Use Case Diagram Sample</vt:lpstr>
      <vt:lpstr>Terms and Concepts</vt:lpstr>
      <vt:lpstr>Modeling the Context of a System</vt:lpstr>
      <vt:lpstr>Modeling the Context of a System Sample</vt:lpstr>
      <vt:lpstr>Modeling the Requirements of a System</vt:lpstr>
      <vt:lpstr>Modeling the Requirements of a System Sample</vt:lpstr>
      <vt:lpstr>Forward and Reverse Engineering </vt:lpstr>
      <vt:lpstr>Forward and Reverse Engineering </vt:lpstr>
      <vt:lpstr>Forward Engineering</vt:lpstr>
      <vt:lpstr>Reverse Engineering</vt:lpstr>
      <vt:lpstr>Sample</vt:lpstr>
      <vt:lpstr>A simple approach to business modelling</vt:lpstr>
      <vt:lpstr>A simple approach to business modelling</vt:lpstr>
      <vt:lpstr>A simple approach to business modelling</vt:lpstr>
      <vt:lpstr>Model the Functional View </vt:lpstr>
      <vt:lpstr>Model the Functional View </vt:lpstr>
      <vt:lpstr>Model the Functional View </vt:lpstr>
      <vt:lpstr>Model the Functional View </vt:lpstr>
      <vt:lpstr>Model the Structural View </vt:lpstr>
      <vt:lpstr>Model the Structural View </vt:lpstr>
      <vt:lpstr>Model the Structural View </vt:lpstr>
      <vt:lpstr>Model the Behavioral View </vt:lpstr>
      <vt:lpstr>Model the Behavioral View </vt:lpstr>
      <vt:lpstr>Model the Behavioral View </vt:lpstr>
      <vt:lpstr>Model the Behavioral View</vt:lpstr>
      <vt:lpstr>Model the Behavioral View</vt:lpstr>
      <vt:lpstr>Use case based estimation </vt:lpstr>
      <vt:lpstr>Use case based estimation </vt:lpstr>
      <vt:lpstr>Use case based estimation</vt:lpstr>
      <vt:lpstr>Use case based estimation</vt:lpstr>
      <vt:lpstr>Use case based estimation</vt:lpstr>
      <vt:lpstr>Use case based estimation</vt:lpstr>
      <vt:lpstr>Activity Diagrams  Events and Signals</vt:lpstr>
      <vt:lpstr>Activity Diagram</vt:lpstr>
      <vt:lpstr>Activity  Diagram  Sample</vt:lpstr>
      <vt:lpstr>Terms and Concepts</vt:lpstr>
      <vt:lpstr>Terms and Concepts</vt:lpstr>
      <vt:lpstr>Action States and Activity States</vt:lpstr>
      <vt:lpstr>Action States and Activity States</vt:lpstr>
      <vt:lpstr>Action States and Activity States</vt:lpstr>
      <vt:lpstr>Transitions</vt:lpstr>
      <vt:lpstr>Transitions</vt:lpstr>
      <vt:lpstr>Forking and Joining</vt:lpstr>
      <vt:lpstr>Forking and Joining</vt:lpstr>
      <vt:lpstr>Swimlanes</vt:lpstr>
      <vt:lpstr>Swimlanes Sample</vt:lpstr>
      <vt:lpstr>Object Flow </vt:lpstr>
      <vt:lpstr>Object Flow </vt:lpstr>
      <vt:lpstr>Activity Diagram in UML 2.x</vt:lpstr>
      <vt:lpstr>Activity Diagram in UML 2.x</vt:lpstr>
      <vt:lpstr>Activity Diagram in UML 2.x</vt:lpstr>
      <vt:lpstr>Activity Diagram in UML 2.x</vt:lpstr>
      <vt:lpstr>Activity Diagram in UML 2.x</vt:lpstr>
      <vt:lpstr>Activity Diagram in UML 2.x</vt:lpstr>
      <vt:lpstr>Activity Diagram in UML 2.x</vt:lpstr>
      <vt:lpstr>Activity Diagram in UML 2.x</vt:lpstr>
      <vt:lpstr>Activity Diagram in UML 2.x</vt:lpstr>
      <vt:lpstr>Activity Diagram in UML 2.x</vt:lpstr>
      <vt:lpstr>Activity Diagram in UML 2.x</vt:lpstr>
      <vt:lpstr>Activity Diagram in UML 2.x</vt:lpstr>
      <vt:lpstr>Activity Diagram in UML 2.x</vt:lpstr>
      <vt:lpstr>Activity Diagram in UML 2.x</vt:lpstr>
      <vt:lpstr>Activity Diagram in UML 2.x</vt:lpstr>
      <vt:lpstr>Activity Diagram in UML 2.x</vt:lpstr>
      <vt:lpstr>Activity Diagram in UML 2.x</vt:lpstr>
      <vt:lpstr>Activity Diagram in UML 2.x</vt:lpstr>
      <vt:lpstr>Activity Diagram in UML 2.x</vt:lpstr>
      <vt:lpstr>Activity Diagram in UML 2.x</vt:lpstr>
      <vt:lpstr>Activity Diagram in UML 2.x</vt:lpstr>
      <vt:lpstr>Activity Diagram in UML 2.x</vt:lpstr>
      <vt:lpstr>Activity Diagram in UML 2.x</vt:lpstr>
      <vt:lpstr>Activity Diagram in UML 2.x</vt:lpstr>
      <vt:lpstr>Activity Diagram in UML 2.x</vt:lpstr>
      <vt:lpstr>Activity Diagram in UML 2.x</vt:lpstr>
      <vt:lpstr>Activity Diagram in UML 2.x</vt:lpstr>
      <vt:lpstr>Activity Diagram in UML 2.x</vt:lpstr>
      <vt:lpstr>Activity Diagram in UML 2.x</vt:lpstr>
      <vt:lpstr>Activity Diagram in UML 2.x</vt:lpstr>
      <vt:lpstr>Modeling a Workflow</vt:lpstr>
      <vt:lpstr>Modeling a Workflow</vt:lpstr>
      <vt:lpstr>Modeling a Workflow Sample</vt:lpstr>
      <vt:lpstr>Modeling an Operation</vt:lpstr>
      <vt:lpstr>Modeling an Operation</vt:lpstr>
      <vt:lpstr>Forward and Reverse Engineering</vt:lpstr>
      <vt:lpstr>Forward Engineering Sample</vt:lpstr>
      <vt:lpstr>Event</vt:lpstr>
      <vt:lpstr>Terms and Concepts</vt:lpstr>
      <vt:lpstr>Kinds of Events</vt:lpstr>
      <vt:lpstr>Signals</vt:lpstr>
      <vt:lpstr>Signals</vt:lpstr>
      <vt:lpstr>Signal Sample</vt:lpstr>
      <vt:lpstr>Call Events</vt:lpstr>
      <vt:lpstr>Call Events Sample</vt:lpstr>
      <vt:lpstr>Time and Change Events </vt:lpstr>
      <vt:lpstr>Time and Change Events</vt:lpstr>
      <vt:lpstr>Time and Change Events Sample</vt:lpstr>
      <vt:lpstr>Sending and Receiving Events</vt:lpstr>
      <vt:lpstr>Sending and Receiving Events</vt:lpstr>
      <vt:lpstr>Sending and Receiving Events</vt:lpstr>
      <vt:lpstr>Modeling a Family of Signals</vt:lpstr>
      <vt:lpstr>Modeling a Family of Signals</vt:lpstr>
      <vt:lpstr>Modeling Exceptions </vt:lpstr>
      <vt:lpstr>Modeling Exceptions</vt:lpstr>
    </vt:vector>
  </TitlesOfParts>
  <Company>Prestigio</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Софтуерно проектиране UML Обектно ориентирано проектиране</dc:title>
  <dc:creator>dgoceva</dc:creator>
  <cp:lastModifiedBy>USER</cp:lastModifiedBy>
  <cp:revision>177</cp:revision>
  <dcterms:created xsi:type="dcterms:W3CDTF">2007-06-19T14:07:49Z</dcterms:created>
  <dcterms:modified xsi:type="dcterms:W3CDTF">2011-07-30T14:14:20Z</dcterms:modified>
</cp:coreProperties>
</file>