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109"/>
  </p:notes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327" r:id="rId30"/>
    <p:sldId id="286" r:id="rId31"/>
    <p:sldId id="287" r:id="rId32"/>
    <p:sldId id="288" r:id="rId33"/>
    <p:sldId id="328" r:id="rId34"/>
    <p:sldId id="289" r:id="rId35"/>
    <p:sldId id="290" r:id="rId36"/>
    <p:sldId id="291" r:id="rId37"/>
    <p:sldId id="329" r:id="rId38"/>
    <p:sldId id="330" r:id="rId39"/>
    <p:sldId id="292" r:id="rId40"/>
    <p:sldId id="293" r:id="rId41"/>
    <p:sldId id="294" r:id="rId42"/>
    <p:sldId id="295" r:id="rId43"/>
    <p:sldId id="296" r:id="rId44"/>
    <p:sldId id="297" r:id="rId45"/>
    <p:sldId id="331" r:id="rId46"/>
    <p:sldId id="298" r:id="rId47"/>
    <p:sldId id="299" r:id="rId48"/>
    <p:sldId id="300" r:id="rId49"/>
    <p:sldId id="301" r:id="rId50"/>
    <p:sldId id="302" r:id="rId51"/>
    <p:sldId id="332" r:id="rId52"/>
    <p:sldId id="303" r:id="rId53"/>
    <p:sldId id="304" r:id="rId54"/>
    <p:sldId id="305" r:id="rId55"/>
    <p:sldId id="306" r:id="rId56"/>
    <p:sldId id="307" r:id="rId57"/>
    <p:sldId id="308" r:id="rId58"/>
    <p:sldId id="309" r:id="rId59"/>
    <p:sldId id="310" r:id="rId60"/>
    <p:sldId id="311" r:id="rId61"/>
    <p:sldId id="312" r:id="rId62"/>
    <p:sldId id="313" r:id="rId63"/>
    <p:sldId id="333" r:id="rId64"/>
    <p:sldId id="334" r:id="rId65"/>
    <p:sldId id="314" r:id="rId66"/>
    <p:sldId id="315" r:id="rId67"/>
    <p:sldId id="335" r:id="rId68"/>
    <p:sldId id="336" r:id="rId69"/>
    <p:sldId id="337" r:id="rId70"/>
    <p:sldId id="338" r:id="rId71"/>
    <p:sldId id="339" r:id="rId72"/>
    <p:sldId id="340" r:id="rId73"/>
    <p:sldId id="341" r:id="rId74"/>
    <p:sldId id="342" r:id="rId75"/>
    <p:sldId id="343" r:id="rId76"/>
    <p:sldId id="344" r:id="rId77"/>
    <p:sldId id="345" r:id="rId78"/>
    <p:sldId id="346" r:id="rId79"/>
    <p:sldId id="347" r:id="rId80"/>
    <p:sldId id="348" r:id="rId81"/>
    <p:sldId id="349" r:id="rId82"/>
    <p:sldId id="350" r:id="rId83"/>
    <p:sldId id="351" r:id="rId84"/>
    <p:sldId id="352" r:id="rId85"/>
    <p:sldId id="353" r:id="rId86"/>
    <p:sldId id="354" r:id="rId87"/>
    <p:sldId id="355" r:id="rId88"/>
    <p:sldId id="356" r:id="rId89"/>
    <p:sldId id="357" r:id="rId90"/>
    <p:sldId id="358" r:id="rId91"/>
    <p:sldId id="359" r:id="rId92"/>
    <p:sldId id="360" r:id="rId93"/>
    <p:sldId id="361" r:id="rId94"/>
    <p:sldId id="362" r:id="rId95"/>
    <p:sldId id="363" r:id="rId96"/>
    <p:sldId id="364" r:id="rId97"/>
    <p:sldId id="366" r:id="rId98"/>
    <p:sldId id="365" r:id="rId99"/>
    <p:sldId id="318" r:id="rId100"/>
    <p:sldId id="319" r:id="rId101"/>
    <p:sldId id="320" r:id="rId102"/>
    <p:sldId id="321" r:id="rId103"/>
    <p:sldId id="322" r:id="rId104"/>
    <p:sldId id="323" r:id="rId105"/>
    <p:sldId id="324" r:id="rId106"/>
    <p:sldId id="325" r:id="rId107"/>
    <p:sldId id="326" r:id="rId108"/>
  </p:sldIdLst>
  <p:sldSz cx="9144000" cy="6858000" type="screen4x3"/>
  <p:notesSz cx="6858000" cy="9144000"/>
  <p:defaultTextStyle>
    <a:defPPr>
      <a:defRPr lang="bg-BG"/>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notesMaster" Target="notesMasters/notesMaster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bg-BG"/>
          </a:p>
        </p:txBody>
      </p:sp>
      <p:sp>
        <p:nvSpPr>
          <p:cNvPr id="614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bg-BG"/>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bg-BG" smtClean="0"/>
              <a:t>Click to edit Master text styles</a:t>
            </a:r>
          </a:p>
          <a:p>
            <a:pPr lvl="1"/>
            <a:r>
              <a:rPr lang="bg-BG" smtClean="0"/>
              <a:t>Second level</a:t>
            </a:r>
          </a:p>
          <a:p>
            <a:pPr lvl="2"/>
            <a:r>
              <a:rPr lang="bg-BG" smtClean="0"/>
              <a:t>Third level</a:t>
            </a:r>
          </a:p>
          <a:p>
            <a:pPr lvl="3"/>
            <a:r>
              <a:rPr lang="bg-BG" smtClean="0"/>
              <a:t>Fourth level</a:t>
            </a:r>
          </a:p>
          <a:p>
            <a:pPr lvl="4"/>
            <a:r>
              <a:rPr lang="bg-BG" smtClean="0"/>
              <a:t>Fifth level</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bg-BG"/>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590731F5-4474-4754-9488-2DD88CBECA2B}" type="slidenum">
              <a:rPr lang="bg-BG"/>
              <a:pPr/>
              <a:t>‹#›</a:t>
            </a:fld>
            <a:endParaRPr lang="bg-BG"/>
          </a:p>
        </p:txBody>
      </p:sp>
    </p:spTree>
    <p:extLst>
      <p:ext uri="{BB962C8B-B14F-4D97-AF65-F5344CB8AC3E}">
        <p14:creationId xmlns:p14="http://schemas.microsoft.com/office/powerpoint/2010/main" val="243107657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41576DC9-69F1-4120-A2A1-5E17FEF55473}" type="slidenum">
              <a:rPr lang="bg-BG" smtClean="0"/>
              <a:pPr/>
              <a:t>‹#›</a:t>
            </a:fld>
            <a:endParaRPr lang="bg-B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4F464790-1673-48C2-98D5-CF3997D66C2C}" type="slidenum">
              <a:rPr lang="bg-BG" smtClean="0"/>
              <a:pPr/>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795E55D0-9195-4F2B-892E-BD7AA1A3FBCE}" type="slidenum">
              <a:rPr lang="bg-BG" smtClean="0"/>
              <a:pPr/>
              <a:t>‹#›</a:t>
            </a:fld>
            <a:endParaRPr lang="bg-BG"/>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r>
              <a:rPr lang="bg-BG"/>
              <a:t>Д. Гоцева</a:t>
            </a:r>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733818FF-4F01-47CD-9157-409FE53BB2D4}" type="slidenum">
              <a:rPr lang="bg-BG"/>
              <a:pPr/>
              <a:t>‹#›</a:t>
            </a:fld>
            <a:endParaRPr lang="bg-BG"/>
          </a:p>
        </p:txBody>
      </p:sp>
    </p:spTree>
    <p:extLst>
      <p:ext uri="{BB962C8B-B14F-4D97-AF65-F5344CB8AC3E}">
        <p14:creationId xmlns:p14="http://schemas.microsoft.com/office/powerpoint/2010/main" val="9601471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bg-BG"/>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r>
              <a:rPr lang="bg-BG"/>
              <a:t>Д. Гоцева</a:t>
            </a:r>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249E0506-00B9-4D8B-BC7C-C1C0C91136A4}" type="slidenum">
              <a:rPr lang="bg-BG"/>
              <a:pPr/>
              <a:t>‹#›</a:t>
            </a:fld>
            <a:endParaRPr lang="bg-BG"/>
          </a:p>
        </p:txBody>
      </p:sp>
    </p:spTree>
    <p:extLst>
      <p:ext uri="{BB962C8B-B14F-4D97-AF65-F5344CB8AC3E}">
        <p14:creationId xmlns:p14="http://schemas.microsoft.com/office/powerpoint/2010/main" val="2398771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08BCEC57-6A23-47B0-8FD8-E91FDB559EE3}" type="slidenum">
              <a:rPr lang="bg-BG" smtClean="0"/>
              <a:pPr/>
              <a:t>‹#›</a:t>
            </a:fld>
            <a:endParaRPr lang="bg-B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FA38FFE6-837A-48B3-8671-516D0A5BAF6C}" type="slidenum">
              <a:rPr lang="bg-BG" smtClean="0"/>
              <a:pPr/>
              <a:t>‹#›</a:t>
            </a:fld>
            <a:endParaRPr lang="bg-BG"/>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bg-BG"/>
          </a:p>
        </p:txBody>
      </p:sp>
      <p:sp>
        <p:nvSpPr>
          <p:cNvPr id="6" name="Footer Placeholder 5"/>
          <p:cNvSpPr>
            <a:spLocks noGrp="1"/>
          </p:cNvSpPr>
          <p:nvPr>
            <p:ph type="ftr" sz="quarter" idx="11"/>
          </p:nvPr>
        </p:nvSpPr>
        <p:spPr/>
        <p:txBody>
          <a:bodyPr/>
          <a:lstStyle/>
          <a:p>
            <a:r>
              <a:rPr lang="bg-BG" smtClean="0"/>
              <a:t>Д. Гоцева</a:t>
            </a:r>
            <a:endParaRPr lang="bg-BG"/>
          </a:p>
        </p:txBody>
      </p:sp>
      <p:sp>
        <p:nvSpPr>
          <p:cNvPr id="7" name="Slide Number Placeholder 6"/>
          <p:cNvSpPr>
            <a:spLocks noGrp="1"/>
          </p:cNvSpPr>
          <p:nvPr>
            <p:ph type="sldNum" sz="quarter" idx="12"/>
          </p:nvPr>
        </p:nvSpPr>
        <p:spPr/>
        <p:txBody>
          <a:bodyPr/>
          <a:lstStyle/>
          <a:p>
            <a:fld id="{A3619A5F-2149-4610-975D-1F3CB164DE73}" type="slidenum">
              <a:rPr lang="bg-BG" smtClean="0"/>
              <a:pPr/>
              <a:t>‹#›</a:t>
            </a:fld>
            <a:endParaRPr lang="bg-B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bg-BG"/>
          </a:p>
        </p:txBody>
      </p:sp>
      <p:sp>
        <p:nvSpPr>
          <p:cNvPr id="8" name="Footer Placeholder 7"/>
          <p:cNvSpPr>
            <a:spLocks noGrp="1"/>
          </p:cNvSpPr>
          <p:nvPr>
            <p:ph type="ftr" sz="quarter" idx="11"/>
          </p:nvPr>
        </p:nvSpPr>
        <p:spPr/>
        <p:txBody>
          <a:bodyPr/>
          <a:lstStyle/>
          <a:p>
            <a:r>
              <a:rPr lang="bg-BG" smtClean="0"/>
              <a:t>Д. Гоцева</a:t>
            </a:r>
            <a:endParaRPr lang="bg-BG"/>
          </a:p>
        </p:txBody>
      </p:sp>
      <p:sp>
        <p:nvSpPr>
          <p:cNvPr id="9" name="Slide Number Placeholder 8"/>
          <p:cNvSpPr>
            <a:spLocks noGrp="1"/>
          </p:cNvSpPr>
          <p:nvPr>
            <p:ph type="sldNum" sz="quarter" idx="12"/>
          </p:nvPr>
        </p:nvSpPr>
        <p:spPr/>
        <p:txBody>
          <a:bodyPr/>
          <a:lstStyle/>
          <a:p>
            <a:fld id="{CF90C73B-3713-4A69-88FB-293C28044B2F}" type="slidenum">
              <a:rPr lang="bg-BG" smtClean="0"/>
              <a:pPr/>
              <a:t>‹#›</a:t>
            </a:fld>
            <a:endParaRPr lang="bg-B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bg-BG"/>
          </a:p>
        </p:txBody>
      </p:sp>
      <p:sp>
        <p:nvSpPr>
          <p:cNvPr id="4" name="Footer Placeholder 3"/>
          <p:cNvSpPr>
            <a:spLocks noGrp="1"/>
          </p:cNvSpPr>
          <p:nvPr>
            <p:ph type="ftr" sz="quarter" idx="11"/>
          </p:nvPr>
        </p:nvSpPr>
        <p:spPr/>
        <p:txBody>
          <a:bodyPr/>
          <a:lstStyle/>
          <a:p>
            <a:r>
              <a:rPr lang="bg-BG" smtClean="0"/>
              <a:t>Д. Гоцева</a:t>
            </a:r>
            <a:endParaRPr lang="bg-BG"/>
          </a:p>
        </p:txBody>
      </p:sp>
      <p:sp>
        <p:nvSpPr>
          <p:cNvPr id="5" name="Slide Number Placeholder 4"/>
          <p:cNvSpPr>
            <a:spLocks noGrp="1"/>
          </p:cNvSpPr>
          <p:nvPr>
            <p:ph type="sldNum" sz="quarter" idx="12"/>
          </p:nvPr>
        </p:nvSpPr>
        <p:spPr/>
        <p:txBody>
          <a:bodyPr/>
          <a:lstStyle/>
          <a:p>
            <a:fld id="{268593CE-E271-4E3F-8695-6BA63DEE876D}" type="slidenum">
              <a:rPr lang="bg-BG" smtClean="0"/>
              <a:pPr/>
              <a:t>‹#›</a:t>
            </a:fld>
            <a:endParaRPr lang="bg-B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bg-BG"/>
          </a:p>
        </p:txBody>
      </p:sp>
      <p:sp>
        <p:nvSpPr>
          <p:cNvPr id="3" name="Footer Placeholder 2"/>
          <p:cNvSpPr>
            <a:spLocks noGrp="1"/>
          </p:cNvSpPr>
          <p:nvPr>
            <p:ph type="ftr" sz="quarter" idx="11"/>
          </p:nvPr>
        </p:nvSpPr>
        <p:spPr/>
        <p:txBody>
          <a:bodyPr/>
          <a:lstStyle/>
          <a:p>
            <a:r>
              <a:rPr lang="bg-BG" smtClean="0"/>
              <a:t>Д. Гоцева</a:t>
            </a:r>
            <a:endParaRPr lang="bg-BG"/>
          </a:p>
        </p:txBody>
      </p:sp>
      <p:sp>
        <p:nvSpPr>
          <p:cNvPr id="4" name="Slide Number Placeholder 3"/>
          <p:cNvSpPr>
            <a:spLocks noGrp="1"/>
          </p:cNvSpPr>
          <p:nvPr>
            <p:ph type="sldNum" sz="quarter" idx="12"/>
          </p:nvPr>
        </p:nvSpPr>
        <p:spPr/>
        <p:txBody>
          <a:bodyPr/>
          <a:lstStyle/>
          <a:p>
            <a:fld id="{AFECEACB-7F78-44AB-8636-6C2B57A51DF2}" type="slidenum">
              <a:rPr lang="bg-BG" smtClean="0"/>
              <a:pPr/>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bg-BG"/>
          </a:p>
        </p:txBody>
      </p:sp>
      <p:sp>
        <p:nvSpPr>
          <p:cNvPr id="6" name="Footer Placeholder 5"/>
          <p:cNvSpPr>
            <a:spLocks noGrp="1"/>
          </p:cNvSpPr>
          <p:nvPr>
            <p:ph type="ftr" sz="quarter" idx="11"/>
          </p:nvPr>
        </p:nvSpPr>
        <p:spPr/>
        <p:txBody>
          <a:bodyPr/>
          <a:lstStyle/>
          <a:p>
            <a:r>
              <a:rPr lang="bg-BG" smtClean="0"/>
              <a:t>Д. Гоцева</a:t>
            </a:r>
            <a:endParaRPr lang="bg-BG"/>
          </a:p>
        </p:txBody>
      </p:sp>
      <p:sp>
        <p:nvSpPr>
          <p:cNvPr id="7" name="Slide Number Placeholder 6"/>
          <p:cNvSpPr>
            <a:spLocks noGrp="1"/>
          </p:cNvSpPr>
          <p:nvPr>
            <p:ph type="sldNum" sz="quarter" idx="12"/>
          </p:nvPr>
        </p:nvSpPr>
        <p:spPr/>
        <p:txBody>
          <a:bodyPr/>
          <a:lstStyle/>
          <a:p>
            <a:fld id="{CDE365A2-A4CC-4124-B8C4-467199392106}" type="slidenum">
              <a:rPr lang="bg-BG" smtClean="0"/>
              <a:pPr/>
              <a:t>‹#›</a:t>
            </a:fld>
            <a:endParaRPr lang="bg-BG"/>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endParaRPr lang="bg-BG"/>
          </a:p>
        </p:txBody>
      </p:sp>
      <p:sp>
        <p:nvSpPr>
          <p:cNvPr id="9" name="Slide Number Placeholder 8"/>
          <p:cNvSpPr>
            <a:spLocks noGrp="1"/>
          </p:cNvSpPr>
          <p:nvPr>
            <p:ph type="sldNum" sz="quarter" idx="11"/>
          </p:nvPr>
        </p:nvSpPr>
        <p:spPr/>
        <p:txBody>
          <a:bodyPr/>
          <a:lstStyle/>
          <a:p>
            <a:fld id="{39B20CF1-4801-4F82-B651-C13186A9F444}" type="slidenum">
              <a:rPr lang="bg-BG" smtClean="0"/>
              <a:pPr/>
              <a:t>‹#›</a:t>
            </a:fld>
            <a:endParaRPr lang="bg-BG"/>
          </a:p>
        </p:txBody>
      </p:sp>
      <p:sp>
        <p:nvSpPr>
          <p:cNvPr id="10" name="Footer Placeholder 9"/>
          <p:cNvSpPr>
            <a:spLocks noGrp="1"/>
          </p:cNvSpPr>
          <p:nvPr>
            <p:ph type="ftr" sz="quarter" idx="12"/>
          </p:nvPr>
        </p:nvSpPr>
        <p:spPr/>
        <p:txBody>
          <a:bodyPr/>
          <a:lstStyle/>
          <a:p>
            <a:r>
              <a:rPr lang="bg-BG" smtClean="0"/>
              <a:t>Д. Гоцева</a:t>
            </a:r>
            <a:endParaRPr lang="bg-B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5747E908-3772-4516-843F-0DC443355BEF}" type="slidenum">
              <a:rPr lang="bg-BG" smtClean="0"/>
              <a:pPr/>
              <a:t>‹#›</a:t>
            </a:fld>
            <a:endParaRPr lang="bg-BG"/>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r>
              <a:rPr lang="bg-BG" smtClean="0"/>
              <a:t>Д. Гоцева</a:t>
            </a:r>
            <a:endParaRPr lang="bg-BG"/>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endParaRPr lang="bg-BG"/>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http://www.uml-diagrams.org/sequence-diagrams.html#operator-opt" TargetMode="External"/><Relationship Id="rId2" Type="http://schemas.openxmlformats.org/officeDocument/2006/relationships/hyperlink" Target="http://www.uml-diagrams.org/sequence-diagrams.html#operator-alt" TargetMode="External"/><Relationship Id="rId1" Type="http://schemas.openxmlformats.org/officeDocument/2006/relationships/slideLayout" Target="../slideLayouts/slideLayout2.xml"/><Relationship Id="rId6" Type="http://schemas.openxmlformats.org/officeDocument/2006/relationships/hyperlink" Target="http://www.uml-diagrams.org/sequence-diagrams.html#operator-par" TargetMode="External"/><Relationship Id="rId5" Type="http://schemas.openxmlformats.org/officeDocument/2006/relationships/hyperlink" Target="http://www.uml-diagrams.org/sequence-diagrams.html#operator-break" TargetMode="External"/><Relationship Id="rId4" Type="http://schemas.openxmlformats.org/officeDocument/2006/relationships/hyperlink" Target="http://www.uml-diagrams.org/sequence-diagrams.html#operator-loop" TargetMode="External"/></Relationships>
</file>

<file path=ppt/slides/_rels/slide74.xml.rels><?xml version="1.0" encoding="UTF-8" standalone="yes"?>
<Relationships xmlns="http://schemas.openxmlformats.org/package/2006/relationships"><Relationship Id="rId8" Type="http://schemas.openxmlformats.org/officeDocument/2006/relationships/hyperlink" Target="http://www.uml-diagrams.org/sequence-diagrams.html#operator-neg" TargetMode="External"/><Relationship Id="rId3" Type="http://schemas.openxmlformats.org/officeDocument/2006/relationships/hyperlink" Target="http://www.uml-diagrams.org/sequence-diagrams.html#operator-seq" TargetMode="External"/><Relationship Id="rId7" Type="http://schemas.openxmlformats.org/officeDocument/2006/relationships/hyperlink" Target="http://www.uml-diagrams.org/sequence-diagrams.html#operator-assert" TargetMode="External"/><Relationship Id="rId2" Type="http://schemas.openxmlformats.org/officeDocument/2006/relationships/hyperlink" Target="http://www.uml-diagrams.org/sequence-diagrams.html#operator-strict" TargetMode="External"/><Relationship Id="rId1" Type="http://schemas.openxmlformats.org/officeDocument/2006/relationships/slideLayout" Target="../slideLayouts/slideLayout2.xml"/><Relationship Id="rId6" Type="http://schemas.openxmlformats.org/officeDocument/2006/relationships/hyperlink" Target="http://www.uml-diagrams.org/sequence-diagrams.html#operator-consider" TargetMode="External"/><Relationship Id="rId5" Type="http://schemas.openxmlformats.org/officeDocument/2006/relationships/hyperlink" Target="http://www.uml-diagrams.org/sequence-diagrams.html#operator-ignore" TargetMode="External"/><Relationship Id="rId4" Type="http://schemas.openxmlformats.org/officeDocument/2006/relationships/hyperlink" Target="http://www.uml-diagrams.org/sequence-diagrams.html#operator-critical" TargetMode="Externa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hyperlink" Target="http://www.uml-diagrams.org/references.html#ref-uml-23-super" TargetMode="Externa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hyperlink" Target="http://www.uml-diagrams.org/references.html#ref-uml-23-super" TargetMode="Externa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r>
              <a:rPr lang="en-US" b="1" dirty="0"/>
              <a:t>Instances</a:t>
            </a:r>
            <a:r>
              <a:rPr lang="bg-BG" dirty="0"/>
              <a:t/>
            </a:r>
            <a:br>
              <a:rPr lang="bg-BG" dirty="0"/>
            </a:br>
            <a:r>
              <a:rPr lang="en-US" dirty="0" smtClean="0"/>
              <a:t>Object Diagrams</a:t>
            </a:r>
            <a:endParaRPr lang="en-US" dirty="0"/>
          </a:p>
        </p:txBody>
      </p:sp>
      <p:sp>
        <p:nvSpPr>
          <p:cNvPr id="4099" name="Rectangle 3"/>
          <p:cNvSpPr>
            <a:spLocks noGrp="1" noChangeArrowheads="1"/>
          </p:cNvSpPr>
          <p:nvPr>
            <p:ph type="subTitle" idx="1"/>
          </p:nvPr>
        </p:nvSpPr>
        <p:spPr/>
        <p:txBody>
          <a:bodyPr/>
          <a:lstStyle/>
          <a:p>
            <a:r>
              <a:rPr lang="en-US" dirty="0" smtClean="0"/>
              <a:t>Lecture</a:t>
            </a:r>
            <a:r>
              <a:rPr lang="bg-BG" dirty="0" smtClean="0"/>
              <a:t> </a:t>
            </a:r>
            <a:r>
              <a:rPr lang="en-US" dirty="0"/>
              <a:t>No</a:t>
            </a:r>
            <a:r>
              <a:rPr lang="bg-BG" dirty="0"/>
              <a:t> </a:t>
            </a:r>
            <a:r>
              <a:rPr lang="en-US" dirty="0"/>
              <a:t>7</a:t>
            </a:r>
          </a:p>
        </p:txBody>
      </p:sp>
      <p:sp>
        <p:nvSpPr>
          <p:cNvPr id="6" name="Slide Number Placeholder 5"/>
          <p:cNvSpPr>
            <a:spLocks noGrp="1"/>
          </p:cNvSpPr>
          <p:nvPr>
            <p:ph type="sldNum" sz="quarter" idx="12"/>
          </p:nvPr>
        </p:nvSpPr>
        <p:spPr/>
        <p:txBody>
          <a:bodyPr/>
          <a:lstStyle/>
          <a:p>
            <a:fld id="{284E4A47-665A-47B6-84CC-283B9FE6E59E}" type="slidenum">
              <a:rPr lang="bg-BG"/>
              <a:pPr/>
              <a:t>1</a:t>
            </a:fld>
            <a:endParaRPr lang="bg-BG"/>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b="1" dirty="0"/>
              <a:t>Operations</a:t>
            </a:r>
          </a:p>
        </p:txBody>
      </p:sp>
      <p:sp>
        <p:nvSpPr>
          <p:cNvPr id="18435" name="Rectangle 3"/>
          <p:cNvSpPr>
            <a:spLocks noGrp="1" noChangeArrowheads="1"/>
          </p:cNvSpPr>
          <p:nvPr>
            <p:ph idx="1"/>
          </p:nvPr>
        </p:nvSpPr>
        <p:spPr/>
        <p:txBody>
          <a:bodyPr>
            <a:normAutofit fontScale="92500" lnSpcReduction="10000"/>
          </a:bodyPr>
          <a:lstStyle/>
          <a:p>
            <a:r>
              <a:rPr lang="en-US" sz="2800" dirty="0"/>
              <a:t>Not only is an object something that usually takes up space in the real world, it is also something you can do things to. The operations you can perform on an object are declared in the object's abstraction. </a:t>
            </a:r>
            <a:endParaRPr lang="en-US" sz="2800" dirty="0" smtClean="0"/>
          </a:p>
          <a:p>
            <a:r>
              <a:rPr lang="en-US" sz="2800" dirty="0" smtClean="0">
                <a:solidFill>
                  <a:srgbClr val="FF0000"/>
                </a:solidFill>
              </a:rPr>
              <a:t>For </a:t>
            </a:r>
            <a:r>
              <a:rPr lang="en-US" sz="2800" dirty="0">
                <a:solidFill>
                  <a:srgbClr val="FF0000"/>
                </a:solidFill>
              </a:rPr>
              <a:t>example, if the class Transaction defines the operation commit, then given the instance t : Transaction, you can write expressions such as </a:t>
            </a:r>
            <a:r>
              <a:rPr lang="en-US" sz="2800" dirty="0" err="1">
                <a:solidFill>
                  <a:srgbClr val="FF0000"/>
                </a:solidFill>
              </a:rPr>
              <a:t>t.commit</a:t>
            </a:r>
            <a:r>
              <a:rPr lang="en-US" sz="2800" dirty="0">
                <a:solidFill>
                  <a:srgbClr val="FF0000"/>
                </a:solidFill>
              </a:rPr>
              <a:t>(). The execution of this expression means that t (the object) is operated on by commit (the operation). Depending on the inheritance lattice associated with Transaction, this operation may or may not be invoked </a:t>
            </a:r>
            <a:r>
              <a:rPr lang="en-US" sz="2800" dirty="0" err="1">
                <a:solidFill>
                  <a:srgbClr val="FF0000"/>
                </a:solidFill>
              </a:rPr>
              <a:t>polymorphically</a:t>
            </a:r>
            <a:r>
              <a:rPr lang="en-US" sz="2800" dirty="0">
                <a:solidFill>
                  <a:srgbClr val="FF0000"/>
                </a:solidFill>
              </a:rPr>
              <a:t>.</a:t>
            </a:r>
          </a:p>
        </p:txBody>
      </p:sp>
      <p:sp>
        <p:nvSpPr>
          <p:cNvPr id="6" name="Slide Number Placeholder 5"/>
          <p:cNvSpPr>
            <a:spLocks noGrp="1"/>
          </p:cNvSpPr>
          <p:nvPr>
            <p:ph type="sldNum" sz="quarter" idx="12"/>
          </p:nvPr>
        </p:nvSpPr>
        <p:spPr/>
        <p:txBody>
          <a:bodyPr/>
          <a:lstStyle/>
          <a:p>
            <a:fld id="{1C6B8114-105D-4E7B-B0AA-AB03C02F58D0}" type="slidenum">
              <a:rPr lang="bg-BG"/>
              <a:pPr/>
              <a:t>10</a:t>
            </a:fld>
            <a:endParaRPr lang="bg-BG"/>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sz="4000" b="1" dirty="0"/>
              <a:t>Modeling Flows of Control by Time Ordering</a:t>
            </a:r>
            <a:endParaRPr lang="bg-BG" sz="4000" dirty="0"/>
          </a:p>
        </p:txBody>
      </p:sp>
      <p:sp>
        <p:nvSpPr>
          <p:cNvPr id="98307" name="Rectangle 3"/>
          <p:cNvSpPr>
            <a:spLocks noGrp="1" noChangeArrowheads="1"/>
          </p:cNvSpPr>
          <p:nvPr>
            <p:ph idx="1"/>
          </p:nvPr>
        </p:nvSpPr>
        <p:spPr/>
        <p:txBody>
          <a:bodyPr>
            <a:normAutofit fontScale="85000" lnSpcReduction="10000"/>
          </a:bodyPr>
          <a:lstStyle/>
          <a:p>
            <a:r>
              <a:rPr lang="en-US" sz="2800" dirty="0"/>
              <a:t>Starting with the message that initiates this interaction, lay out each subsequent message from top to bottom between the lifelines, showing each message's properties (such as its parameters), as necessary to explain the semantics of the interaction.</a:t>
            </a:r>
          </a:p>
          <a:p>
            <a:r>
              <a:rPr lang="en-US" sz="2800" dirty="0" smtClean="0"/>
              <a:t>If </a:t>
            </a:r>
            <a:r>
              <a:rPr lang="en-US" sz="2800" dirty="0"/>
              <a:t>you need to visualize the nesting of messages or the points in time when actual computation is taking place, adorn each object's lifeline with its focus of control.</a:t>
            </a:r>
          </a:p>
          <a:p>
            <a:r>
              <a:rPr lang="en-US" sz="2800" dirty="0"/>
              <a:t>If you need to specify time or space constraints, adorn each message with a timing mark and attach suitable time or space constraints.</a:t>
            </a:r>
          </a:p>
          <a:p>
            <a:r>
              <a:rPr lang="en-US" sz="2800" dirty="0"/>
              <a:t>If you need to specify this flow of control more formally, attach pre- and </a:t>
            </a:r>
            <a:r>
              <a:rPr lang="en-US" sz="2800" dirty="0" err="1"/>
              <a:t>postconditions</a:t>
            </a:r>
            <a:r>
              <a:rPr lang="en-US" sz="2800" dirty="0"/>
              <a:t> to each message.</a:t>
            </a:r>
          </a:p>
        </p:txBody>
      </p:sp>
      <p:sp>
        <p:nvSpPr>
          <p:cNvPr id="6" name="Slide Number Placeholder 5"/>
          <p:cNvSpPr>
            <a:spLocks noGrp="1"/>
          </p:cNvSpPr>
          <p:nvPr>
            <p:ph type="sldNum" sz="quarter" idx="12"/>
          </p:nvPr>
        </p:nvSpPr>
        <p:spPr/>
        <p:txBody>
          <a:bodyPr/>
          <a:lstStyle/>
          <a:p>
            <a:fld id="{A2AB2C9E-059F-44DB-B23C-3F17DF6A7789}" type="slidenum">
              <a:rPr lang="bg-BG"/>
              <a:pPr/>
              <a:t>100</a:t>
            </a:fld>
            <a:endParaRPr lang="bg-BG"/>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sz="4000" b="1" dirty="0"/>
              <a:t>Modeling Flows of Control by Time Ordering</a:t>
            </a:r>
            <a:endParaRPr lang="bg-BG" sz="4000" dirty="0"/>
          </a:p>
        </p:txBody>
      </p:sp>
      <p:sp>
        <p:nvSpPr>
          <p:cNvPr id="99332"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AA664F4F-547A-4E89-924C-91D3D2CDA5EE}" type="slidenum">
              <a:rPr lang="bg-BG"/>
              <a:pPr/>
              <a:t>101</a:t>
            </a:fld>
            <a:endParaRPr lang="bg-BG"/>
          </a:p>
        </p:txBody>
      </p:sp>
      <p:pic>
        <p:nvPicPr>
          <p:cNvPr id="9933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1773238"/>
            <a:ext cx="5472113" cy="452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en-US" sz="4000" b="1" dirty="0"/>
              <a:t>Modeling Flows of Control by Organization</a:t>
            </a:r>
            <a:endParaRPr lang="bg-BG" sz="4000" dirty="0"/>
          </a:p>
        </p:txBody>
      </p:sp>
      <p:sp>
        <p:nvSpPr>
          <p:cNvPr id="101379" name="Rectangle 3"/>
          <p:cNvSpPr>
            <a:spLocks noGrp="1" noChangeArrowheads="1"/>
          </p:cNvSpPr>
          <p:nvPr>
            <p:ph idx="1"/>
          </p:nvPr>
        </p:nvSpPr>
        <p:spPr>
          <a:xfrm>
            <a:off x="457200" y="1412875"/>
            <a:ext cx="8229600" cy="4895850"/>
          </a:xfrm>
        </p:spPr>
        <p:txBody>
          <a:bodyPr>
            <a:normAutofit fontScale="92500" lnSpcReduction="10000"/>
          </a:bodyPr>
          <a:lstStyle/>
          <a:p>
            <a:pPr marL="114300" indent="0">
              <a:buNone/>
            </a:pPr>
            <a:r>
              <a:rPr lang="en-US" sz="2400" dirty="0"/>
              <a:t>To model a flow of control by organization</a:t>
            </a:r>
            <a:r>
              <a:rPr lang="en-US" sz="2400" dirty="0" smtClean="0"/>
              <a:t>,</a:t>
            </a:r>
          </a:p>
          <a:p>
            <a:r>
              <a:rPr lang="en-US" sz="2400" dirty="0"/>
              <a:t>Set the context for the interaction, whether it is a system, subsystem, operation, or class, or one scenario of a use case or collaboration.</a:t>
            </a:r>
          </a:p>
          <a:p>
            <a:r>
              <a:rPr lang="en-US" sz="2400" dirty="0"/>
              <a:t>Set the stage for the interaction by identifying which objects play a role in the interaction. Lay them out on the collaboration diagram as vertices in a graph, placing the more important objects in the center of the diagram and their neighboring objects to the outside.</a:t>
            </a:r>
          </a:p>
          <a:p>
            <a:r>
              <a:rPr lang="en-US" sz="2400" dirty="0"/>
              <a:t>Set the initial properties of each of these objects. If the attribute values, tagged values, state, or role of any object changes in significant ways over the duration of the interaction, place a duplicate object on the diagram, update it with these new values, and connect them by a message stereotyped as become or copy (with a suitable sequence number</a:t>
            </a:r>
            <a:r>
              <a:rPr lang="en-US" sz="2400" dirty="0" smtClean="0"/>
              <a:t>).</a:t>
            </a:r>
            <a:endParaRPr lang="en-US" sz="2400" dirty="0"/>
          </a:p>
        </p:txBody>
      </p:sp>
      <p:sp>
        <p:nvSpPr>
          <p:cNvPr id="6" name="Slide Number Placeholder 5"/>
          <p:cNvSpPr>
            <a:spLocks noGrp="1"/>
          </p:cNvSpPr>
          <p:nvPr>
            <p:ph type="sldNum" sz="quarter" idx="12"/>
          </p:nvPr>
        </p:nvSpPr>
        <p:spPr/>
        <p:txBody>
          <a:bodyPr/>
          <a:lstStyle/>
          <a:p>
            <a:fld id="{2499C738-CB82-48D6-87AC-8F63B9203713}" type="slidenum">
              <a:rPr lang="bg-BG"/>
              <a:pPr/>
              <a:t>102</a:t>
            </a:fld>
            <a:endParaRPr lang="bg-BG"/>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sz="4000" b="1" dirty="0"/>
              <a:t>Modeling Flows of Control by Organization</a:t>
            </a:r>
            <a:endParaRPr lang="bg-BG" sz="4000" dirty="0"/>
          </a:p>
        </p:txBody>
      </p:sp>
      <p:sp>
        <p:nvSpPr>
          <p:cNvPr id="102403" name="Rectangle 3"/>
          <p:cNvSpPr>
            <a:spLocks noGrp="1" noChangeArrowheads="1"/>
          </p:cNvSpPr>
          <p:nvPr>
            <p:ph idx="1"/>
          </p:nvPr>
        </p:nvSpPr>
        <p:spPr/>
        <p:txBody>
          <a:bodyPr/>
          <a:lstStyle/>
          <a:p>
            <a:r>
              <a:rPr lang="en-US" dirty="0"/>
              <a:t>Specify the links among these objects, along which messages may pass.</a:t>
            </a:r>
          </a:p>
          <a:p>
            <a:pPr lvl="1"/>
            <a:r>
              <a:rPr lang="en-US" dirty="0"/>
              <a:t>Lay out the association links first; these are the most important ones, because they represent structural connections.</a:t>
            </a:r>
          </a:p>
          <a:p>
            <a:pPr lvl="1"/>
            <a:r>
              <a:rPr lang="en-US" dirty="0"/>
              <a:t>Lay out other links next, and adorn them with suitable path stereotypes (such as global and local) to explicitly specify how these objects are related to one another</a:t>
            </a:r>
            <a:r>
              <a:rPr lang="en-US" dirty="0" smtClean="0"/>
              <a:t>.</a:t>
            </a:r>
            <a:endParaRPr lang="en-US" dirty="0"/>
          </a:p>
        </p:txBody>
      </p:sp>
      <p:sp>
        <p:nvSpPr>
          <p:cNvPr id="6" name="Slide Number Placeholder 5"/>
          <p:cNvSpPr>
            <a:spLocks noGrp="1"/>
          </p:cNvSpPr>
          <p:nvPr>
            <p:ph type="sldNum" sz="quarter" idx="12"/>
          </p:nvPr>
        </p:nvSpPr>
        <p:spPr/>
        <p:txBody>
          <a:bodyPr/>
          <a:lstStyle/>
          <a:p>
            <a:fld id="{D2F5371E-053B-4FC5-810A-0A3E4D060111}" type="slidenum">
              <a:rPr lang="bg-BG"/>
              <a:pPr/>
              <a:t>103</a:t>
            </a:fld>
            <a:endParaRPr lang="bg-BG"/>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en-US" sz="4000" b="1" dirty="0"/>
              <a:t>Modeling Flows of Control by Organization</a:t>
            </a:r>
            <a:endParaRPr lang="bg-BG" sz="4000" dirty="0"/>
          </a:p>
        </p:txBody>
      </p:sp>
      <p:sp>
        <p:nvSpPr>
          <p:cNvPr id="103427" name="Rectangle 3"/>
          <p:cNvSpPr>
            <a:spLocks noGrp="1" noChangeArrowheads="1"/>
          </p:cNvSpPr>
          <p:nvPr>
            <p:ph idx="1"/>
          </p:nvPr>
        </p:nvSpPr>
        <p:spPr/>
        <p:txBody>
          <a:bodyPr/>
          <a:lstStyle/>
          <a:p>
            <a:r>
              <a:rPr lang="en-US" sz="2400" dirty="0"/>
              <a:t>Starting with the message that initiates this interaction, attach each subsequent message to the appropriate link, setting its sequence number, as appropriate. Show nesting by using Dewey decimal numbering.</a:t>
            </a:r>
          </a:p>
          <a:p>
            <a:r>
              <a:rPr lang="en-US" sz="2400" dirty="0"/>
              <a:t>If you need to specify time or space constraints, adorn each message with a timing mark and attach suitable time or space constraints.</a:t>
            </a:r>
          </a:p>
          <a:p>
            <a:r>
              <a:rPr lang="en-US" sz="2400" dirty="0"/>
              <a:t>If you need to specify this flow of control more formally, attach pre- and </a:t>
            </a:r>
            <a:r>
              <a:rPr lang="en-US" sz="2400" dirty="0" err="1"/>
              <a:t>postconditions</a:t>
            </a:r>
            <a:r>
              <a:rPr lang="en-US" sz="2400" dirty="0"/>
              <a:t> to each message.</a:t>
            </a:r>
          </a:p>
        </p:txBody>
      </p:sp>
      <p:sp>
        <p:nvSpPr>
          <p:cNvPr id="6" name="Slide Number Placeholder 5"/>
          <p:cNvSpPr>
            <a:spLocks noGrp="1"/>
          </p:cNvSpPr>
          <p:nvPr>
            <p:ph type="sldNum" sz="quarter" idx="12"/>
          </p:nvPr>
        </p:nvSpPr>
        <p:spPr/>
        <p:txBody>
          <a:bodyPr/>
          <a:lstStyle/>
          <a:p>
            <a:fld id="{B997BD84-937A-4515-877A-4EE987646F6D}" type="slidenum">
              <a:rPr lang="bg-BG"/>
              <a:pPr/>
              <a:t>104</a:t>
            </a:fld>
            <a:endParaRPr lang="bg-BG"/>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US" sz="4000" b="1" dirty="0"/>
              <a:t>Modeling Flows of Control by Organization</a:t>
            </a:r>
            <a:endParaRPr lang="bg-BG" sz="4000" dirty="0"/>
          </a:p>
        </p:txBody>
      </p:sp>
      <p:sp>
        <p:nvSpPr>
          <p:cNvPr id="104452"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844CB54D-2FB7-4691-AA45-00DAAED92594}" type="slidenum">
              <a:rPr lang="bg-BG"/>
              <a:pPr/>
              <a:t>105</a:t>
            </a:fld>
            <a:endParaRPr lang="bg-BG"/>
          </a:p>
        </p:txBody>
      </p:sp>
      <p:pic>
        <p:nvPicPr>
          <p:cNvPr id="1044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375" y="1916113"/>
            <a:ext cx="6442075" cy="3944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bg-BG" sz="4000" b="1"/>
              <a:t>Forward and Reverse Engineering</a:t>
            </a:r>
          </a:p>
        </p:txBody>
      </p:sp>
      <p:sp>
        <p:nvSpPr>
          <p:cNvPr id="106499" name="Rectangle 3"/>
          <p:cNvSpPr>
            <a:spLocks noGrp="1" noChangeArrowheads="1"/>
          </p:cNvSpPr>
          <p:nvPr>
            <p:ph idx="1"/>
          </p:nvPr>
        </p:nvSpPr>
        <p:spPr/>
        <p:txBody>
          <a:bodyPr>
            <a:normAutofit fontScale="92500" lnSpcReduction="20000"/>
          </a:bodyPr>
          <a:lstStyle/>
          <a:p>
            <a:r>
              <a:rPr lang="en-US" sz="2800" i="1" dirty="0"/>
              <a:t>Forward engineering</a:t>
            </a:r>
            <a:r>
              <a:rPr lang="en-US" sz="2800" dirty="0"/>
              <a:t> (the creation of code from a model) is possible for both sequence and collaboration diagrams, especially if the context of the diagram is an operation. For example, using the previous collaboration diagram, a reasonably clever forward engineering tool could generate the following Java code for the operation register, attached to the Student class</a:t>
            </a:r>
            <a:r>
              <a:rPr lang="en-US" sz="2800" dirty="0" smtClean="0"/>
              <a:t>.</a:t>
            </a:r>
            <a:endParaRPr lang="bg-BG" sz="2800" dirty="0"/>
          </a:p>
          <a:p>
            <a:pPr>
              <a:lnSpc>
                <a:spcPct val="80000"/>
              </a:lnSpc>
              <a:buFontTx/>
              <a:buNone/>
            </a:pPr>
            <a:r>
              <a:rPr lang="bg-BG" sz="2800" dirty="0">
                <a:solidFill>
                  <a:srgbClr val="0000FF"/>
                </a:solidFill>
              </a:rPr>
              <a:t>public void register() { </a:t>
            </a:r>
          </a:p>
          <a:p>
            <a:pPr>
              <a:lnSpc>
                <a:spcPct val="80000"/>
              </a:lnSpc>
              <a:buFontTx/>
              <a:buNone/>
            </a:pPr>
            <a:r>
              <a:rPr lang="bg-BG" sz="2800" dirty="0">
                <a:solidFill>
                  <a:srgbClr val="0000FF"/>
                </a:solidFill>
              </a:rPr>
              <a:t>	CourseCollection c = getSchedule(); </a:t>
            </a:r>
          </a:p>
          <a:p>
            <a:pPr>
              <a:lnSpc>
                <a:spcPct val="80000"/>
              </a:lnSpc>
              <a:buFontTx/>
              <a:buNone/>
            </a:pPr>
            <a:r>
              <a:rPr lang="bg-BG" sz="2800" dirty="0">
                <a:solidFill>
                  <a:srgbClr val="0000FF"/>
                </a:solidFill>
              </a:rPr>
              <a:t>	for (int i = 0; i &lt; c.size(); i++) </a:t>
            </a:r>
          </a:p>
          <a:p>
            <a:pPr>
              <a:lnSpc>
                <a:spcPct val="80000"/>
              </a:lnSpc>
              <a:buFontTx/>
              <a:buNone/>
            </a:pPr>
            <a:r>
              <a:rPr lang="bg-BG" sz="2800" dirty="0">
                <a:solidFill>
                  <a:srgbClr val="0000FF"/>
                </a:solidFill>
              </a:rPr>
              <a:t>		c.item(i).add(this); </a:t>
            </a:r>
          </a:p>
          <a:p>
            <a:pPr>
              <a:lnSpc>
                <a:spcPct val="80000"/>
              </a:lnSpc>
              <a:buFontTx/>
              <a:buNone/>
            </a:pPr>
            <a:r>
              <a:rPr lang="bg-BG" sz="2800" dirty="0">
                <a:solidFill>
                  <a:srgbClr val="0000FF"/>
                </a:solidFill>
              </a:rPr>
              <a:t>	this.registered = true; </a:t>
            </a:r>
          </a:p>
          <a:p>
            <a:pPr>
              <a:lnSpc>
                <a:spcPct val="80000"/>
              </a:lnSpc>
              <a:buFontTx/>
              <a:buNone/>
            </a:pPr>
            <a:r>
              <a:rPr lang="bg-BG" sz="2800" dirty="0">
                <a:solidFill>
                  <a:srgbClr val="0000FF"/>
                </a:solidFill>
              </a:rPr>
              <a:t>} </a:t>
            </a:r>
          </a:p>
        </p:txBody>
      </p:sp>
      <p:sp>
        <p:nvSpPr>
          <p:cNvPr id="6" name="Slide Number Placeholder 5"/>
          <p:cNvSpPr>
            <a:spLocks noGrp="1"/>
          </p:cNvSpPr>
          <p:nvPr>
            <p:ph type="sldNum" sz="quarter" idx="12"/>
          </p:nvPr>
        </p:nvSpPr>
        <p:spPr/>
        <p:txBody>
          <a:bodyPr/>
          <a:lstStyle/>
          <a:p>
            <a:fld id="{0FBCA69A-498B-4C39-8CFD-402A5D847816}" type="slidenum">
              <a:rPr lang="bg-BG"/>
              <a:pPr/>
              <a:t>106</a:t>
            </a:fld>
            <a:endParaRPr lang="bg-BG"/>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r>
              <a:rPr lang="bg-BG" sz="4000" b="1"/>
              <a:t>Forward and Reverse Engineering</a:t>
            </a:r>
          </a:p>
        </p:txBody>
      </p:sp>
      <p:sp>
        <p:nvSpPr>
          <p:cNvPr id="107523" name="Rectangle 3"/>
          <p:cNvSpPr>
            <a:spLocks noGrp="1" noChangeArrowheads="1"/>
          </p:cNvSpPr>
          <p:nvPr>
            <p:ph idx="1"/>
          </p:nvPr>
        </p:nvSpPr>
        <p:spPr>
          <a:xfrm>
            <a:off x="179512" y="1556792"/>
            <a:ext cx="8229600" cy="5301208"/>
          </a:xfrm>
        </p:spPr>
        <p:txBody>
          <a:bodyPr>
            <a:normAutofit fontScale="77500" lnSpcReduction="20000"/>
          </a:bodyPr>
          <a:lstStyle/>
          <a:p>
            <a:r>
              <a:rPr lang="en-US" sz="2800" i="1" dirty="0"/>
              <a:t>Reverse engineering</a:t>
            </a:r>
            <a:r>
              <a:rPr lang="en-US" sz="2800" dirty="0"/>
              <a:t> (the creation of a model from code) is also possible for both sequence and collaboration diagrams, especially if the context of the code is the body of an operation. Segments of the previous diagram could have been produced by a tool from a prototypical execution of the register operation</a:t>
            </a:r>
            <a:r>
              <a:rPr lang="en-US" sz="2800" dirty="0" smtClean="0"/>
              <a:t>.</a:t>
            </a:r>
          </a:p>
          <a:p>
            <a:r>
              <a:rPr lang="en-US" sz="2800" dirty="0"/>
              <a:t>Forward engineering is straightforward; reverse engineering is hard. It's easy to get too much information from simple reverse engineering, and so the hard part is being clever about what details to keep.</a:t>
            </a:r>
          </a:p>
          <a:p>
            <a:r>
              <a:rPr lang="en-US" sz="2600" dirty="0"/>
              <a:t>However, more interesting than the reverse engineering of a model from code is the animation of a model against the execution of a deployed system. For example, given the previous diagram, a tool could animate the messages in the diagram as they were dispatched in a running system. Even better, with this tool under the control of a debugger, you could control the speed of execution, possibly setting breakpoints to stop the action at interesting points to examine the attribute values of individual </a:t>
            </a:r>
            <a:r>
              <a:rPr lang="en-US" sz="2600"/>
              <a:t>objects</a:t>
            </a:r>
            <a:r>
              <a:rPr lang="en-US" sz="2600" smtClean="0"/>
              <a:t>.</a:t>
            </a:r>
            <a:endParaRPr lang="en-US" sz="3100" dirty="0"/>
          </a:p>
        </p:txBody>
      </p:sp>
      <p:sp>
        <p:nvSpPr>
          <p:cNvPr id="6" name="Slide Number Placeholder 5"/>
          <p:cNvSpPr>
            <a:spLocks noGrp="1"/>
          </p:cNvSpPr>
          <p:nvPr>
            <p:ph type="sldNum" sz="quarter" idx="12"/>
          </p:nvPr>
        </p:nvSpPr>
        <p:spPr/>
        <p:txBody>
          <a:bodyPr/>
          <a:lstStyle/>
          <a:p>
            <a:fld id="{F88ED4C3-0158-4EA1-8ECE-3FEA14BB8B91}" type="slidenum">
              <a:rPr lang="bg-BG"/>
              <a:pPr/>
              <a:t>107</a:t>
            </a:fld>
            <a:endParaRPr lang="bg-BG"/>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b="1" dirty="0"/>
              <a:t>State</a:t>
            </a:r>
          </a:p>
        </p:txBody>
      </p:sp>
      <p:sp>
        <p:nvSpPr>
          <p:cNvPr id="19459" name="Rectangle 3"/>
          <p:cNvSpPr>
            <a:spLocks noGrp="1" noChangeArrowheads="1"/>
          </p:cNvSpPr>
          <p:nvPr>
            <p:ph idx="1"/>
          </p:nvPr>
        </p:nvSpPr>
        <p:spPr/>
        <p:txBody>
          <a:bodyPr>
            <a:normAutofit lnSpcReduction="10000"/>
          </a:bodyPr>
          <a:lstStyle/>
          <a:p>
            <a:r>
              <a:rPr lang="en-US" sz="2400" dirty="0"/>
              <a:t>An object also has state, which in this sense encompasses all the (usually static) properties of the object plus the current (usually dynamic) values of each of these properties. </a:t>
            </a:r>
            <a:endParaRPr lang="en-US" sz="2400" dirty="0" smtClean="0"/>
          </a:p>
          <a:p>
            <a:r>
              <a:rPr lang="en-US" sz="2400" dirty="0" smtClean="0"/>
              <a:t>These </a:t>
            </a:r>
            <a:r>
              <a:rPr lang="en-US" sz="2400" dirty="0"/>
              <a:t>properties include the attributes of the object, as well as all its aggregate parts. An object's state is therefore dynamic. So when you visualize its state, you are really specifying the value of its state at a given moment in time and space. </a:t>
            </a:r>
            <a:endParaRPr lang="en-US" sz="2400" dirty="0" smtClean="0"/>
          </a:p>
          <a:p>
            <a:r>
              <a:rPr lang="en-US" sz="2400" dirty="0" smtClean="0"/>
              <a:t>It's </a:t>
            </a:r>
            <a:r>
              <a:rPr lang="en-US" sz="2400" dirty="0"/>
              <a:t>possible to show the changing state of an object by showing it multiple times in the same interaction diagram, but with each occurrence representing a different state.</a:t>
            </a:r>
          </a:p>
        </p:txBody>
      </p:sp>
      <p:sp>
        <p:nvSpPr>
          <p:cNvPr id="6" name="Slide Number Placeholder 5"/>
          <p:cNvSpPr>
            <a:spLocks noGrp="1"/>
          </p:cNvSpPr>
          <p:nvPr>
            <p:ph type="sldNum" sz="quarter" idx="12"/>
          </p:nvPr>
        </p:nvSpPr>
        <p:spPr/>
        <p:txBody>
          <a:bodyPr/>
          <a:lstStyle/>
          <a:p>
            <a:fld id="{03F6DCE0-DC41-496D-8F70-0214D5776456}" type="slidenum">
              <a:rPr lang="bg-BG"/>
              <a:pPr/>
              <a:t>11</a:t>
            </a:fld>
            <a:endParaRPr lang="bg-BG"/>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b="1" dirty="0"/>
              <a:t>State</a:t>
            </a:r>
          </a:p>
        </p:txBody>
      </p:sp>
      <p:sp>
        <p:nvSpPr>
          <p:cNvPr id="20486" name="Rectangle 6"/>
          <p:cNvSpPr>
            <a:spLocks noGrp="1" noChangeArrowheads="1"/>
          </p:cNvSpPr>
          <p:nvPr>
            <p:ph type="body" sz="half" idx="1"/>
          </p:nvPr>
        </p:nvSpPr>
        <p:spPr>
          <a:xfrm>
            <a:off x="251520" y="1251009"/>
            <a:ext cx="8229600" cy="2185987"/>
          </a:xfrm>
        </p:spPr>
        <p:txBody>
          <a:bodyPr>
            <a:normAutofit/>
          </a:bodyPr>
          <a:lstStyle/>
          <a:p>
            <a:r>
              <a:rPr lang="en-US" sz="2000" dirty="0"/>
              <a:t>When you operate on an object, you typically change its state; when you query an object, you don't change its state. </a:t>
            </a:r>
            <a:endParaRPr lang="en-US" sz="2000" dirty="0" smtClean="0"/>
          </a:p>
          <a:p>
            <a:r>
              <a:rPr lang="en-US" sz="2000" dirty="0" smtClean="0"/>
              <a:t>You </a:t>
            </a:r>
            <a:r>
              <a:rPr lang="en-US" sz="2000" dirty="0"/>
              <a:t>can associate a state machine with a class, which is especially useful when modeling event-driven systems or when modeling the lifetime of a class. In these cases, you can also show the state of this machine for a given object at a given time. </a:t>
            </a:r>
          </a:p>
        </p:txBody>
      </p:sp>
      <p:sp>
        <p:nvSpPr>
          <p:cNvPr id="20487" name="Rectangle 7"/>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723DE82B-51BB-4175-9DE1-DEEECC9C3754}" type="slidenum">
              <a:rPr lang="bg-BG"/>
              <a:pPr/>
              <a:t>12</a:t>
            </a:fld>
            <a:endParaRPr lang="bg-BG"/>
          </a:p>
        </p:txBody>
      </p:sp>
      <p:pic>
        <p:nvPicPr>
          <p:cNvPr id="2048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413" y="3429000"/>
            <a:ext cx="4933950" cy="271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b="1" dirty="0"/>
              <a:t>Other Features</a:t>
            </a:r>
          </a:p>
        </p:txBody>
      </p:sp>
      <p:sp>
        <p:nvSpPr>
          <p:cNvPr id="23556" name="Rectangle 4"/>
          <p:cNvSpPr>
            <a:spLocks noGrp="1" noChangeArrowheads="1"/>
          </p:cNvSpPr>
          <p:nvPr>
            <p:ph type="body" sz="half" idx="1"/>
          </p:nvPr>
        </p:nvSpPr>
        <p:spPr>
          <a:xfrm>
            <a:off x="323528" y="1196752"/>
            <a:ext cx="8229600" cy="4248472"/>
          </a:xfrm>
        </p:spPr>
        <p:txBody>
          <a:bodyPr>
            <a:normAutofit/>
          </a:bodyPr>
          <a:lstStyle/>
          <a:p>
            <a:pPr>
              <a:lnSpc>
                <a:spcPct val="80000"/>
              </a:lnSpc>
            </a:pPr>
            <a:r>
              <a:rPr lang="en-US" sz="2400" dirty="0"/>
              <a:t>Processes and threads are an important element of a system's process view, so the UML provides a visual cue to distinguish elements that are active (those that are part of a process or thread and represent a root of a flow of control) from those that are passive. </a:t>
            </a:r>
            <a:endParaRPr lang="en-US" sz="2400" dirty="0" smtClean="0"/>
          </a:p>
          <a:p>
            <a:pPr>
              <a:lnSpc>
                <a:spcPct val="80000"/>
              </a:lnSpc>
            </a:pPr>
            <a:r>
              <a:rPr lang="en-US" sz="2400" dirty="0" smtClean="0"/>
              <a:t>You </a:t>
            </a:r>
            <a:r>
              <a:rPr lang="en-US" sz="2400" dirty="0"/>
              <a:t>can declare active classes that reify a process or thread, and in turn you can distinguish an instance of an active </a:t>
            </a:r>
            <a:r>
              <a:rPr lang="en-US" sz="2400" dirty="0" smtClean="0"/>
              <a:t>class.</a:t>
            </a:r>
          </a:p>
        </p:txBody>
      </p:sp>
      <p:sp>
        <p:nvSpPr>
          <p:cNvPr id="23557" name="Rectangle 5"/>
          <p:cNvSpPr>
            <a:spLocks noGrp="1" noChangeArrowheads="1"/>
          </p:cNvSpPr>
          <p:nvPr>
            <p:ph sz="half" idx="2"/>
          </p:nvPr>
        </p:nvSpPr>
        <p:spPr>
          <a:xfrm>
            <a:off x="457200" y="4868863"/>
            <a:ext cx="8229600" cy="1257300"/>
          </a:xfrm>
        </p:spPr>
        <p:txBody>
          <a:bodyPr/>
          <a:lstStyle/>
          <a:p>
            <a:endParaRPr lang="bg-BG" sz="2800"/>
          </a:p>
        </p:txBody>
      </p:sp>
      <p:sp>
        <p:nvSpPr>
          <p:cNvPr id="8" name="Slide Number Placeholder 6"/>
          <p:cNvSpPr>
            <a:spLocks noGrp="1"/>
          </p:cNvSpPr>
          <p:nvPr>
            <p:ph type="sldNum" sz="quarter" idx="12"/>
          </p:nvPr>
        </p:nvSpPr>
        <p:spPr/>
        <p:txBody>
          <a:bodyPr/>
          <a:lstStyle/>
          <a:p>
            <a:fld id="{687E3FCF-F8DD-4399-A00A-658907DE77A7}" type="slidenum">
              <a:rPr lang="bg-BG"/>
              <a:pPr/>
              <a:t>13</a:t>
            </a:fld>
            <a:endParaRPr lang="bg-BG"/>
          </a:p>
        </p:txBody>
      </p:sp>
      <p:pic>
        <p:nvPicPr>
          <p:cNvPr id="2355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975" y="4005064"/>
            <a:ext cx="4933950"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b="1" dirty="0"/>
              <a:t>Other Features</a:t>
            </a:r>
          </a:p>
        </p:txBody>
      </p:sp>
      <p:sp>
        <p:nvSpPr>
          <p:cNvPr id="25603" name="Rectangle 3"/>
          <p:cNvSpPr>
            <a:spLocks noGrp="1" noChangeArrowheads="1"/>
          </p:cNvSpPr>
          <p:nvPr>
            <p:ph idx="1"/>
          </p:nvPr>
        </p:nvSpPr>
        <p:spPr/>
        <p:txBody>
          <a:bodyPr/>
          <a:lstStyle/>
          <a:p>
            <a:pPr>
              <a:lnSpc>
                <a:spcPct val="80000"/>
              </a:lnSpc>
            </a:pPr>
            <a:r>
              <a:rPr lang="en-US" sz="2400" dirty="0"/>
              <a:t>There are two other elements in the UML that may have instances. </a:t>
            </a:r>
          </a:p>
          <a:p>
            <a:pPr lvl="1">
              <a:lnSpc>
                <a:spcPct val="80000"/>
              </a:lnSpc>
            </a:pPr>
            <a:r>
              <a:rPr lang="en-US" dirty="0"/>
              <a:t>The first is a link. A link is a semantic connection among objects. An instance of an association is therefore a link. A link is rendered as a line, just like an association, but it can be distinguished from an association because links only connect objects. </a:t>
            </a:r>
          </a:p>
          <a:p>
            <a:pPr lvl="1">
              <a:lnSpc>
                <a:spcPct val="80000"/>
              </a:lnSpc>
            </a:pPr>
            <a:r>
              <a:rPr lang="en-US" dirty="0"/>
              <a:t>The second is a class-scoped attribute and operation. A class-scoped feature is in effect an object in the class that is shared by all instances of the class.</a:t>
            </a:r>
          </a:p>
        </p:txBody>
      </p:sp>
      <p:sp>
        <p:nvSpPr>
          <p:cNvPr id="6" name="Slide Number Placeholder 5"/>
          <p:cNvSpPr>
            <a:spLocks noGrp="1"/>
          </p:cNvSpPr>
          <p:nvPr>
            <p:ph type="sldNum" sz="quarter" idx="12"/>
          </p:nvPr>
        </p:nvSpPr>
        <p:spPr/>
        <p:txBody>
          <a:bodyPr/>
          <a:lstStyle/>
          <a:p>
            <a:fld id="{287F2FC3-6F6B-4923-8397-73BAD06F71B6}" type="slidenum">
              <a:rPr lang="bg-BG"/>
              <a:pPr/>
              <a:t>14</a:t>
            </a:fld>
            <a:endParaRPr lang="bg-BG"/>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b="1" dirty="0"/>
              <a:t>Standard Elements</a:t>
            </a:r>
            <a:endParaRPr lang="bg-BG" dirty="0"/>
          </a:p>
        </p:txBody>
      </p:sp>
      <p:sp>
        <p:nvSpPr>
          <p:cNvPr id="26627" name="Rectangle 3"/>
          <p:cNvSpPr>
            <a:spLocks noGrp="1" noChangeArrowheads="1"/>
          </p:cNvSpPr>
          <p:nvPr>
            <p:ph type="body" sz="half" idx="1"/>
          </p:nvPr>
        </p:nvSpPr>
        <p:spPr/>
        <p:txBody>
          <a:bodyPr/>
          <a:lstStyle/>
          <a:p>
            <a:r>
              <a:rPr lang="en-US" sz="2400" dirty="0"/>
              <a:t>All of the UML's extensibility mechanisms apply to objects. </a:t>
            </a:r>
            <a:endParaRPr lang="en-US" sz="2400" dirty="0" smtClean="0"/>
          </a:p>
          <a:p>
            <a:r>
              <a:rPr lang="en-US" sz="2400" dirty="0" smtClean="0"/>
              <a:t>Usually</a:t>
            </a:r>
            <a:r>
              <a:rPr lang="en-US" sz="2400" dirty="0"/>
              <a:t>, however, you don't stereotype an instance directly, nor do you give it its own tagged values. Instead, an object's stereotype and tagged values derive from the stereotype and tagged values of its associated abstraction.</a:t>
            </a:r>
            <a:endParaRPr lang="bg-BG" sz="2400" dirty="0"/>
          </a:p>
        </p:txBody>
      </p:sp>
      <p:sp>
        <p:nvSpPr>
          <p:cNvPr id="26628" name="Rectangle 4"/>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FC348D8E-926A-46CC-9380-4A4A6E792A29}" type="slidenum">
              <a:rPr lang="bg-BG"/>
              <a:pPr/>
              <a:t>15</a:t>
            </a:fld>
            <a:endParaRPr lang="bg-BG"/>
          </a:p>
        </p:txBody>
      </p:sp>
      <p:pic>
        <p:nvPicPr>
          <p:cNvPr id="266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513" y="4076700"/>
            <a:ext cx="4924425"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b="1" dirty="0"/>
              <a:t>Standard Elements</a:t>
            </a:r>
            <a:endParaRPr lang="bg-BG" dirty="0"/>
          </a:p>
        </p:txBody>
      </p:sp>
      <p:sp>
        <p:nvSpPr>
          <p:cNvPr id="28675" name="Rectangle 3"/>
          <p:cNvSpPr>
            <a:spLocks noGrp="1" noChangeArrowheads="1"/>
          </p:cNvSpPr>
          <p:nvPr>
            <p:ph idx="1"/>
          </p:nvPr>
        </p:nvSpPr>
        <p:spPr/>
        <p:txBody>
          <a:bodyPr/>
          <a:lstStyle/>
          <a:p>
            <a:pPr marL="114300" indent="0">
              <a:buNone/>
            </a:pPr>
            <a:r>
              <a:rPr lang="en-US" dirty="0"/>
              <a:t>The UML defines two standard stereotypes that apply to the dependency relationships among objects and among classes:</a:t>
            </a:r>
          </a:p>
          <a:p>
            <a:pPr marL="571500" indent="-457200">
              <a:buFont typeface="+mj-lt"/>
              <a:buAutoNum type="arabicPeriod"/>
            </a:pPr>
            <a:r>
              <a:rPr lang="en-US" dirty="0" smtClean="0"/>
              <a:t>I</a:t>
            </a:r>
            <a:r>
              <a:rPr lang="bg-BG" b="1" dirty="0" smtClean="0"/>
              <a:t>nstanceOf</a:t>
            </a:r>
            <a:endParaRPr lang="en-US" b="1" dirty="0" smtClean="0"/>
          </a:p>
          <a:p>
            <a:pPr lvl="1"/>
            <a:r>
              <a:rPr lang="en-US" dirty="0" smtClean="0"/>
              <a:t>Specifies </a:t>
            </a:r>
            <a:r>
              <a:rPr lang="en-US" dirty="0"/>
              <a:t>that the client object is an instance of the supplier </a:t>
            </a:r>
            <a:r>
              <a:rPr lang="en-US" dirty="0" smtClean="0"/>
              <a:t>classifier</a:t>
            </a:r>
          </a:p>
          <a:p>
            <a:pPr marL="571500" indent="-457200">
              <a:buFont typeface="+mj-lt"/>
              <a:buAutoNum type="arabicPeriod"/>
            </a:pPr>
            <a:r>
              <a:rPr lang="bg-BG" b="1" dirty="0" smtClean="0"/>
              <a:t>instantiate</a:t>
            </a:r>
            <a:r>
              <a:rPr lang="bg-BG" dirty="0" smtClean="0"/>
              <a:t>  </a:t>
            </a:r>
            <a:endParaRPr lang="en-US" dirty="0"/>
          </a:p>
          <a:p>
            <a:pPr lvl="1"/>
            <a:r>
              <a:rPr lang="en-US" dirty="0"/>
              <a:t>Specifies that the client class creates instances of the supplier class</a:t>
            </a:r>
            <a:endParaRPr lang="bg-BG" dirty="0"/>
          </a:p>
        </p:txBody>
      </p:sp>
      <p:sp>
        <p:nvSpPr>
          <p:cNvPr id="6" name="Slide Number Placeholder 5"/>
          <p:cNvSpPr>
            <a:spLocks noGrp="1"/>
          </p:cNvSpPr>
          <p:nvPr>
            <p:ph type="sldNum" sz="quarter" idx="12"/>
          </p:nvPr>
        </p:nvSpPr>
        <p:spPr/>
        <p:txBody>
          <a:bodyPr/>
          <a:lstStyle/>
          <a:p>
            <a:fld id="{ABD79CF7-EA6D-4DCC-AE55-F7E35E2D041F}" type="slidenum">
              <a:rPr lang="bg-BG"/>
              <a:pPr/>
              <a:t>16</a:t>
            </a:fld>
            <a:endParaRPr lang="bg-BG"/>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b="1" dirty="0"/>
              <a:t>Standard Elements</a:t>
            </a:r>
            <a:endParaRPr lang="bg-BG" dirty="0"/>
          </a:p>
        </p:txBody>
      </p:sp>
      <p:sp>
        <p:nvSpPr>
          <p:cNvPr id="29699" name="Rectangle 3"/>
          <p:cNvSpPr>
            <a:spLocks noGrp="1" noChangeArrowheads="1"/>
          </p:cNvSpPr>
          <p:nvPr>
            <p:ph idx="1"/>
          </p:nvPr>
        </p:nvSpPr>
        <p:spPr/>
        <p:txBody>
          <a:bodyPr>
            <a:normAutofit lnSpcReduction="10000"/>
          </a:bodyPr>
          <a:lstStyle/>
          <a:p>
            <a:pPr marL="114300" indent="0">
              <a:lnSpc>
                <a:spcPct val="90000"/>
              </a:lnSpc>
              <a:buNone/>
            </a:pPr>
            <a:r>
              <a:rPr lang="en-US" sz="2400" dirty="0"/>
              <a:t>There are also two stereotypes related to objects that apply to messages and transitions</a:t>
            </a:r>
            <a:r>
              <a:rPr lang="en-US" sz="2400" dirty="0" smtClean="0"/>
              <a:t>:</a:t>
            </a:r>
            <a:endParaRPr lang="bg-BG" sz="2400" dirty="0"/>
          </a:p>
          <a:p>
            <a:pPr marL="571500" indent="-457200">
              <a:lnSpc>
                <a:spcPct val="90000"/>
              </a:lnSpc>
              <a:buFont typeface="+mj-lt"/>
              <a:buAutoNum type="arabicPeriod"/>
            </a:pPr>
            <a:r>
              <a:rPr lang="bg-BG" sz="2200" b="1" dirty="0"/>
              <a:t>become</a:t>
            </a:r>
            <a:r>
              <a:rPr lang="bg-BG" sz="2200" dirty="0"/>
              <a:t> </a:t>
            </a:r>
            <a:endParaRPr lang="en-US" sz="2200" dirty="0" smtClean="0"/>
          </a:p>
          <a:p>
            <a:pPr lvl="1">
              <a:lnSpc>
                <a:spcPct val="90000"/>
              </a:lnSpc>
            </a:pPr>
            <a:r>
              <a:rPr lang="en-US" sz="2400" dirty="0"/>
              <a:t>Specifies that the client is the same object as the supplier, but at a later time and with possibly different values, state, or </a:t>
            </a:r>
            <a:r>
              <a:rPr lang="en-US" sz="2400" dirty="0" smtClean="0"/>
              <a:t>roles.</a:t>
            </a:r>
            <a:endParaRPr lang="en-US" sz="2200" dirty="0"/>
          </a:p>
          <a:p>
            <a:pPr marL="571500" indent="-457200">
              <a:lnSpc>
                <a:spcPct val="90000"/>
              </a:lnSpc>
              <a:buFont typeface="+mj-lt"/>
              <a:buAutoNum type="arabicPeriod"/>
            </a:pPr>
            <a:r>
              <a:rPr lang="bg-BG" sz="2200" b="1" dirty="0" smtClean="0"/>
              <a:t>copy</a:t>
            </a:r>
            <a:r>
              <a:rPr lang="bg-BG" sz="2200" dirty="0" smtClean="0"/>
              <a:t> </a:t>
            </a:r>
            <a:endParaRPr lang="en-US" sz="2200" dirty="0" smtClean="0"/>
          </a:p>
          <a:p>
            <a:pPr lvl="1">
              <a:lnSpc>
                <a:spcPct val="90000"/>
              </a:lnSpc>
            </a:pPr>
            <a:r>
              <a:rPr lang="en-US" dirty="0"/>
              <a:t>Specifies that the client object is an exact but independent copy of the supplier</a:t>
            </a:r>
            <a:endParaRPr lang="bg-BG" sz="2000" dirty="0"/>
          </a:p>
          <a:p>
            <a:pPr marL="114300" indent="0">
              <a:lnSpc>
                <a:spcPct val="90000"/>
              </a:lnSpc>
              <a:buNone/>
            </a:pPr>
            <a:r>
              <a:rPr lang="en-US" sz="2400" dirty="0"/>
              <a:t>The UML defines a standard constraint that applies to objects</a:t>
            </a:r>
            <a:r>
              <a:rPr lang="en-US" sz="2400" dirty="0" smtClean="0"/>
              <a:t>:</a:t>
            </a:r>
            <a:endParaRPr lang="bg-BG" sz="2400" dirty="0"/>
          </a:p>
          <a:p>
            <a:pPr marL="571500" indent="-457200">
              <a:lnSpc>
                <a:spcPct val="90000"/>
              </a:lnSpc>
              <a:buFont typeface="+mj-lt"/>
              <a:buAutoNum type="arabicPeriod"/>
            </a:pPr>
            <a:r>
              <a:rPr lang="en-US" sz="2200" dirty="0" smtClean="0"/>
              <a:t>T</a:t>
            </a:r>
            <a:r>
              <a:rPr lang="bg-BG" sz="2200" b="1" dirty="0" smtClean="0"/>
              <a:t>ransient</a:t>
            </a:r>
            <a:endParaRPr lang="en-US" sz="2200" b="1" dirty="0" smtClean="0"/>
          </a:p>
          <a:p>
            <a:pPr lvl="1">
              <a:lnSpc>
                <a:spcPct val="90000"/>
              </a:lnSpc>
            </a:pPr>
            <a:r>
              <a:rPr lang="en-US" dirty="0"/>
              <a:t>Specifies that an instance of the role is created during execution of the enclosing interaction but is destroyed before completion of execution</a:t>
            </a:r>
            <a:endParaRPr lang="en-US" sz="2000" dirty="0" smtClean="0"/>
          </a:p>
        </p:txBody>
      </p:sp>
      <p:sp>
        <p:nvSpPr>
          <p:cNvPr id="6" name="Slide Number Placeholder 5"/>
          <p:cNvSpPr>
            <a:spLocks noGrp="1"/>
          </p:cNvSpPr>
          <p:nvPr>
            <p:ph type="sldNum" sz="quarter" idx="12"/>
          </p:nvPr>
        </p:nvSpPr>
        <p:spPr/>
        <p:txBody>
          <a:bodyPr/>
          <a:lstStyle/>
          <a:p>
            <a:fld id="{0CD14777-D52C-44D9-B126-895AFA6311E6}" type="slidenum">
              <a:rPr lang="bg-BG"/>
              <a:pPr/>
              <a:t>17</a:t>
            </a:fld>
            <a:endParaRPr lang="bg-BG"/>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sz="4000" b="1" dirty="0"/>
              <a:t>Modeling Concrete Instances</a:t>
            </a:r>
            <a:endParaRPr lang="bg-BG" sz="4000" dirty="0"/>
          </a:p>
        </p:txBody>
      </p:sp>
      <p:sp>
        <p:nvSpPr>
          <p:cNvPr id="30723" name="Rectangle 3"/>
          <p:cNvSpPr>
            <a:spLocks noGrp="1" noChangeArrowheads="1"/>
          </p:cNvSpPr>
          <p:nvPr>
            <p:ph idx="1"/>
          </p:nvPr>
        </p:nvSpPr>
        <p:spPr/>
        <p:txBody>
          <a:bodyPr>
            <a:normAutofit fontScale="92500"/>
          </a:bodyPr>
          <a:lstStyle/>
          <a:p>
            <a:pPr marL="114300" indent="0">
              <a:buNone/>
            </a:pPr>
            <a:r>
              <a:rPr lang="en-US" sz="2400" dirty="0"/>
              <a:t>To model concrete instances,</a:t>
            </a:r>
          </a:p>
          <a:p>
            <a:r>
              <a:rPr lang="en-US" sz="2400" dirty="0"/>
              <a:t>Identify those instances necessary and sufficient to visualize, specify, construct, or document the problem you are modeling.</a:t>
            </a:r>
          </a:p>
          <a:p>
            <a:r>
              <a:rPr lang="en-US" sz="2400" dirty="0"/>
              <a:t>Render these objects in the UML as instances. Where possible, give each object a name. If there is no meaningful name for the object, render it as an anonymous object.</a:t>
            </a:r>
          </a:p>
          <a:p>
            <a:r>
              <a:rPr lang="en-US" sz="2400" dirty="0"/>
              <a:t>Expose the stereotype, tagged values, and attributes (with their values) of each instance necessary and sufficient to model your problem.</a:t>
            </a:r>
          </a:p>
          <a:p>
            <a:r>
              <a:rPr lang="en-US" sz="2400" dirty="0"/>
              <a:t>Render these instances and their relationships in an object diagram or other diagram appropriate to the kind of the instance.</a:t>
            </a:r>
          </a:p>
        </p:txBody>
      </p:sp>
      <p:sp>
        <p:nvSpPr>
          <p:cNvPr id="6" name="Slide Number Placeholder 5"/>
          <p:cNvSpPr>
            <a:spLocks noGrp="1"/>
          </p:cNvSpPr>
          <p:nvPr>
            <p:ph type="sldNum" sz="quarter" idx="12"/>
          </p:nvPr>
        </p:nvSpPr>
        <p:spPr/>
        <p:txBody>
          <a:bodyPr/>
          <a:lstStyle/>
          <a:p>
            <a:fld id="{6C5F5200-C23B-421D-9DA7-AD690E5B505B}" type="slidenum">
              <a:rPr lang="bg-BG"/>
              <a:pPr/>
              <a:t>18</a:t>
            </a:fld>
            <a:endParaRPr lang="bg-BG"/>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4"/>
          <p:cNvSpPr>
            <a:spLocks noGrp="1" noChangeArrowheads="1"/>
          </p:cNvSpPr>
          <p:nvPr>
            <p:ph type="title"/>
          </p:nvPr>
        </p:nvSpPr>
        <p:spPr/>
        <p:txBody>
          <a:bodyPr/>
          <a:lstStyle/>
          <a:p>
            <a:r>
              <a:rPr lang="en-US" sz="4000" b="1" dirty="0"/>
              <a:t>Modeling Concrete Instances</a:t>
            </a:r>
            <a:endParaRPr lang="bg-BG" sz="4000" dirty="0"/>
          </a:p>
        </p:txBody>
      </p:sp>
      <p:sp>
        <p:nvSpPr>
          <p:cNvPr id="31751" name="Rectangle 7"/>
          <p:cNvSpPr>
            <a:spLocks noGrp="1" noChangeArrowheads="1"/>
          </p:cNvSpPr>
          <p:nvPr>
            <p:ph type="body" sz="half" idx="1"/>
          </p:nvPr>
        </p:nvSpPr>
        <p:spPr>
          <a:xfrm>
            <a:off x="251520" y="1412776"/>
            <a:ext cx="8229600" cy="2692896"/>
          </a:xfrm>
        </p:spPr>
        <p:txBody>
          <a:bodyPr>
            <a:normAutofit fontScale="92500" lnSpcReduction="10000"/>
          </a:bodyPr>
          <a:lstStyle/>
          <a:p>
            <a:r>
              <a:rPr lang="en-US" sz="2800" b="1" u="sng" dirty="0" smtClean="0"/>
              <a:t>Sample: The </a:t>
            </a:r>
            <a:r>
              <a:rPr lang="en-US" sz="2800" b="1" u="sng" dirty="0"/>
              <a:t>execution of a credit card validation </a:t>
            </a:r>
            <a:r>
              <a:rPr lang="en-US" sz="2800" b="1" u="sng" dirty="0" smtClean="0"/>
              <a:t>system</a:t>
            </a:r>
          </a:p>
          <a:p>
            <a:pPr lvl="1"/>
            <a:r>
              <a:rPr lang="en-US" sz="2800" dirty="0"/>
              <a:t>There is one </a:t>
            </a:r>
            <a:r>
              <a:rPr lang="en-US" sz="2800" dirty="0" err="1"/>
              <a:t>multiobject</a:t>
            </a:r>
            <a:r>
              <a:rPr lang="en-US" sz="2800" dirty="0"/>
              <a:t>, containing anonymous instances of the class Transaction. There are also two explicitly named objects—</a:t>
            </a:r>
            <a:r>
              <a:rPr lang="en-US" sz="2800" dirty="0" err="1"/>
              <a:t>primaryAgent</a:t>
            </a:r>
            <a:r>
              <a:rPr lang="en-US" sz="2800" dirty="0"/>
              <a:t> and current—both of which expose their class, although in different ways. The diagram also explicitly shows the current state of the object </a:t>
            </a:r>
            <a:r>
              <a:rPr lang="en-US" sz="2800" dirty="0" err="1"/>
              <a:t>primaryAgent</a:t>
            </a:r>
            <a:r>
              <a:rPr lang="en-US" sz="2800" dirty="0"/>
              <a:t>.</a:t>
            </a:r>
            <a:endParaRPr lang="bg-BG" sz="2600" u="sng" dirty="0"/>
          </a:p>
        </p:txBody>
      </p:sp>
      <p:sp>
        <p:nvSpPr>
          <p:cNvPr id="31752" name="Rectangle 8"/>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E493F85A-E40A-49BB-BA62-0B9FA35C470F}" type="slidenum">
              <a:rPr lang="bg-BG"/>
              <a:pPr/>
              <a:t>19</a:t>
            </a:fld>
            <a:endParaRPr lang="bg-BG"/>
          </a:p>
        </p:txBody>
      </p:sp>
      <p:pic>
        <p:nvPicPr>
          <p:cNvPr id="3175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49" y="4509120"/>
            <a:ext cx="5076825"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b="1" dirty="0"/>
              <a:t>Instances</a:t>
            </a:r>
            <a:endParaRPr lang="bg-BG" dirty="0"/>
          </a:p>
        </p:txBody>
      </p:sp>
      <p:sp>
        <p:nvSpPr>
          <p:cNvPr id="5127" name="Rectangle 7"/>
          <p:cNvSpPr>
            <a:spLocks noGrp="1" noChangeArrowheads="1"/>
          </p:cNvSpPr>
          <p:nvPr>
            <p:ph type="body" sz="half" idx="1"/>
          </p:nvPr>
        </p:nvSpPr>
        <p:spPr>
          <a:xfrm>
            <a:off x="395536" y="1340768"/>
            <a:ext cx="8229600" cy="2185988"/>
          </a:xfrm>
        </p:spPr>
        <p:txBody>
          <a:bodyPr>
            <a:normAutofit fontScale="92500" lnSpcReduction="20000"/>
          </a:bodyPr>
          <a:lstStyle/>
          <a:p>
            <a:r>
              <a:rPr lang="en-US" sz="2400" dirty="0"/>
              <a:t>In the UML, you can represent abstractions and their instances. Almost every building block in the UML—most notably classes, components, nodes, and use cases—may be modeled in terms of their essence or in terms of their instances. Most of the time, you'll work with them as abstractions. When you want to model concrete or prototypical manifestations, you'll need to work with their instances.</a:t>
            </a:r>
          </a:p>
        </p:txBody>
      </p:sp>
      <p:sp>
        <p:nvSpPr>
          <p:cNvPr id="5128" name="Rectangle 8"/>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22573688-C387-42F2-BE18-69A6AD5F2BCA}" type="slidenum">
              <a:rPr lang="bg-BG"/>
              <a:pPr/>
              <a:t>2</a:t>
            </a:fld>
            <a:endParaRPr lang="bg-BG"/>
          </a:p>
        </p:txBody>
      </p:sp>
      <p:pic>
        <p:nvPicPr>
          <p:cNvPr id="512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8538" y="3933825"/>
            <a:ext cx="5181600" cy="207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sz="4000" b="1" dirty="0"/>
              <a:t>Modeling Prototypical Instances</a:t>
            </a:r>
          </a:p>
        </p:txBody>
      </p:sp>
      <p:sp>
        <p:nvSpPr>
          <p:cNvPr id="34819" name="Rectangle 3"/>
          <p:cNvSpPr>
            <a:spLocks noGrp="1" noChangeArrowheads="1"/>
          </p:cNvSpPr>
          <p:nvPr>
            <p:ph idx="1"/>
          </p:nvPr>
        </p:nvSpPr>
        <p:spPr/>
        <p:txBody>
          <a:bodyPr/>
          <a:lstStyle/>
          <a:p>
            <a:pPr marL="114300" indent="0">
              <a:buNone/>
            </a:pPr>
            <a:r>
              <a:rPr lang="en-US" sz="2400" dirty="0"/>
              <a:t>To model prototypical instances,</a:t>
            </a:r>
          </a:p>
          <a:p>
            <a:r>
              <a:rPr lang="en-US" sz="2400" dirty="0"/>
              <a:t>Identify those prototypical instances necessary and sufficient to visualize, specify, construct, or document the problem you are modeling.</a:t>
            </a:r>
          </a:p>
          <a:p>
            <a:r>
              <a:rPr lang="en-US" sz="2400" dirty="0"/>
              <a:t>Render these objects in the UML as instances. Where possible, give each object a name. If there is no meaningful name for the object, render it as an anonymous object.</a:t>
            </a:r>
          </a:p>
          <a:p>
            <a:r>
              <a:rPr lang="en-US" sz="2400" dirty="0"/>
              <a:t>Expose the properties of each instance necessary and sufficient to model your problem.</a:t>
            </a:r>
          </a:p>
          <a:p>
            <a:r>
              <a:rPr lang="en-US" sz="2400" dirty="0"/>
              <a:t>Render these instances and their relationships in an interaction diagram or an activity diagram.</a:t>
            </a:r>
          </a:p>
        </p:txBody>
      </p:sp>
      <p:sp>
        <p:nvSpPr>
          <p:cNvPr id="6" name="Slide Number Placeholder 5"/>
          <p:cNvSpPr>
            <a:spLocks noGrp="1"/>
          </p:cNvSpPr>
          <p:nvPr>
            <p:ph type="sldNum" sz="quarter" idx="12"/>
          </p:nvPr>
        </p:nvSpPr>
        <p:spPr/>
        <p:txBody>
          <a:bodyPr/>
          <a:lstStyle/>
          <a:p>
            <a:fld id="{24D3D939-FDC9-4C06-A811-04CC1BEA649D}" type="slidenum">
              <a:rPr lang="bg-BG"/>
              <a:pPr/>
              <a:t>20</a:t>
            </a:fld>
            <a:endParaRPr lang="bg-BG"/>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sz="4000" b="1" dirty="0"/>
              <a:t>Modeling Prototypical Instances</a:t>
            </a:r>
          </a:p>
        </p:txBody>
      </p:sp>
      <p:sp>
        <p:nvSpPr>
          <p:cNvPr id="35844" name="Rectangle 4"/>
          <p:cNvSpPr>
            <a:spLocks noGrp="1" noChangeArrowheads="1"/>
          </p:cNvSpPr>
          <p:nvPr>
            <p:ph type="body" sz="half" idx="1"/>
          </p:nvPr>
        </p:nvSpPr>
        <p:spPr>
          <a:xfrm>
            <a:off x="323528" y="1412776"/>
            <a:ext cx="8229600" cy="2304256"/>
          </a:xfrm>
        </p:spPr>
        <p:txBody>
          <a:bodyPr/>
          <a:lstStyle/>
          <a:p>
            <a:pPr>
              <a:lnSpc>
                <a:spcPct val="80000"/>
              </a:lnSpc>
            </a:pPr>
            <a:r>
              <a:rPr lang="en-US" sz="2000" b="1" dirty="0" smtClean="0"/>
              <a:t>Sample: An </a:t>
            </a:r>
            <a:r>
              <a:rPr lang="en-US" sz="2000" b="1" dirty="0"/>
              <a:t>interaction diagram illustrating a partial scenario for initiating a phone call in the context of a </a:t>
            </a:r>
            <a:r>
              <a:rPr lang="en-US" sz="2000" b="1" dirty="0" smtClean="0"/>
              <a:t>switch</a:t>
            </a:r>
            <a:r>
              <a:rPr lang="bg-BG" sz="2000" b="1" dirty="0" smtClean="0"/>
              <a:t>.</a:t>
            </a:r>
            <a:endParaRPr lang="bg-BG" sz="2000" b="1" dirty="0"/>
          </a:p>
          <a:p>
            <a:pPr lvl="1">
              <a:lnSpc>
                <a:spcPct val="80000"/>
              </a:lnSpc>
            </a:pPr>
            <a:r>
              <a:rPr lang="en-US" sz="1800" dirty="0"/>
              <a:t>There are four prototypical objects: a (a </a:t>
            </a:r>
            <a:r>
              <a:rPr lang="en-US" sz="1800" dirty="0" err="1"/>
              <a:t>CallingAgent</a:t>
            </a:r>
            <a:r>
              <a:rPr lang="en-US" sz="1800" dirty="0"/>
              <a:t>), c (a Connection), and t1 and t2 (both instances of Terminal). </a:t>
            </a:r>
            <a:endParaRPr lang="en-US" sz="1800" dirty="0" smtClean="0"/>
          </a:p>
          <a:p>
            <a:pPr lvl="1">
              <a:lnSpc>
                <a:spcPct val="80000"/>
              </a:lnSpc>
            </a:pPr>
            <a:r>
              <a:rPr lang="en-US" sz="1800" dirty="0" smtClean="0"/>
              <a:t>All </a:t>
            </a:r>
            <a:r>
              <a:rPr lang="en-US" sz="1800" dirty="0"/>
              <a:t>four of these objects are prototypical; all represent conceptual proxies for concrete objects that may exist in the real world.</a:t>
            </a:r>
            <a:endParaRPr lang="bg-BG" sz="1600" dirty="0"/>
          </a:p>
        </p:txBody>
      </p:sp>
      <p:sp>
        <p:nvSpPr>
          <p:cNvPr id="35845" name="Rectangle 5"/>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80B6EF4D-127E-4056-AB3F-7E7C51C915FA}" type="slidenum">
              <a:rPr lang="bg-BG"/>
              <a:pPr/>
              <a:t>21</a:t>
            </a:fld>
            <a:endParaRPr lang="bg-BG"/>
          </a:p>
        </p:txBody>
      </p:sp>
      <p:pic>
        <p:nvPicPr>
          <p:cNvPr id="3584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3860800"/>
            <a:ext cx="4933950" cy="2390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b="1" dirty="0"/>
              <a:t>Object Diagrams</a:t>
            </a:r>
            <a:endParaRPr lang="bg-BG" dirty="0"/>
          </a:p>
        </p:txBody>
      </p:sp>
      <p:sp>
        <p:nvSpPr>
          <p:cNvPr id="37895" name="Rectangle 7"/>
          <p:cNvSpPr>
            <a:spLocks noGrp="1" noChangeArrowheads="1"/>
          </p:cNvSpPr>
          <p:nvPr>
            <p:ph type="body" sz="half" idx="1"/>
          </p:nvPr>
        </p:nvSpPr>
        <p:spPr>
          <a:xfrm>
            <a:off x="323528" y="1340769"/>
            <a:ext cx="8229600" cy="1944215"/>
          </a:xfrm>
        </p:spPr>
        <p:txBody>
          <a:bodyPr>
            <a:normAutofit fontScale="85000" lnSpcReduction="20000"/>
          </a:bodyPr>
          <a:lstStyle/>
          <a:p>
            <a:r>
              <a:rPr lang="en-US" sz="2800" dirty="0"/>
              <a:t>An object diagram covers a set of instances of the things found in a class diagram. An object diagram, therefore, expresses the static part of an interaction, consisting of the objects that collaborate, but without any of the messages passed among them. In both cases, an object diagram freezes a moment in </a:t>
            </a:r>
            <a:r>
              <a:rPr lang="en-US" sz="2800" dirty="0" smtClean="0"/>
              <a:t>time.</a:t>
            </a:r>
            <a:endParaRPr lang="bg-BG" sz="2800" dirty="0"/>
          </a:p>
        </p:txBody>
      </p:sp>
      <p:sp>
        <p:nvSpPr>
          <p:cNvPr id="37896" name="Rectangle 8"/>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619F5EEB-D1A2-4DDF-87E4-31F61A4F7346}" type="slidenum">
              <a:rPr lang="bg-BG"/>
              <a:pPr/>
              <a:t>22</a:t>
            </a:fld>
            <a:endParaRPr lang="bg-BG"/>
          </a:p>
        </p:txBody>
      </p:sp>
      <p:pic>
        <p:nvPicPr>
          <p:cNvPr id="3789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3140968"/>
            <a:ext cx="5029200" cy="351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b="1" dirty="0"/>
              <a:t>Common Properties</a:t>
            </a:r>
            <a:endParaRPr lang="bg-BG" dirty="0"/>
          </a:p>
        </p:txBody>
      </p:sp>
      <p:sp>
        <p:nvSpPr>
          <p:cNvPr id="40963" name="Rectangle 3"/>
          <p:cNvSpPr>
            <a:spLocks noGrp="1" noChangeArrowheads="1"/>
          </p:cNvSpPr>
          <p:nvPr>
            <p:ph idx="1"/>
          </p:nvPr>
        </p:nvSpPr>
        <p:spPr/>
        <p:txBody>
          <a:bodyPr>
            <a:normAutofit/>
          </a:bodyPr>
          <a:lstStyle/>
          <a:p>
            <a:pPr>
              <a:lnSpc>
                <a:spcPct val="90000"/>
              </a:lnSpc>
            </a:pPr>
            <a:r>
              <a:rPr lang="en-US" sz="2800" dirty="0"/>
              <a:t>An object diagram is a special kind of diagram and shares the same common properties as all other diagrams—that is, a name and graphical contents that are a projection into a model. What distinguishes an object diagram from all other kinds of diagrams is its particular content</a:t>
            </a:r>
            <a:r>
              <a:rPr lang="en-US" sz="2800" dirty="0" smtClean="0"/>
              <a:t>.</a:t>
            </a:r>
            <a:endParaRPr lang="bg-BG" sz="2800" dirty="0"/>
          </a:p>
          <a:p>
            <a:r>
              <a:rPr lang="en-US" sz="2800" dirty="0"/>
              <a:t>Object diagrams commonly contain</a:t>
            </a:r>
          </a:p>
          <a:p>
            <a:pPr lvl="1"/>
            <a:r>
              <a:rPr lang="en-US" sz="2600" dirty="0"/>
              <a:t>Objects</a:t>
            </a:r>
          </a:p>
          <a:p>
            <a:pPr lvl="1"/>
            <a:r>
              <a:rPr lang="en-US" sz="2600" dirty="0"/>
              <a:t>Links</a:t>
            </a:r>
          </a:p>
          <a:p>
            <a:pPr lvl="1"/>
            <a:r>
              <a:rPr lang="en-US" sz="2600" dirty="0"/>
              <a:t>Like all other diagrams, object diagrams may contain notes and constraints.</a:t>
            </a:r>
          </a:p>
        </p:txBody>
      </p:sp>
      <p:sp>
        <p:nvSpPr>
          <p:cNvPr id="6" name="Slide Number Placeholder 5"/>
          <p:cNvSpPr>
            <a:spLocks noGrp="1"/>
          </p:cNvSpPr>
          <p:nvPr>
            <p:ph type="sldNum" sz="quarter" idx="12"/>
          </p:nvPr>
        </p:nvSpPr>
        <p:spPr/>
        <p:txBody>
          <a:bodyPr/>
          <a:lstStyle/>
          <a:p>
            <a:fld id="{A8B6E123-DFC8-4D40-B243-A9B8CF05E940}" type="slidenum">
              <a:rPr lang="bg-BG"/>
              <a:pPr/>
              <a:t>23</a:t>
            </a:fld>
            <a:endParaRPr lang="bg-BG"/>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b="1" dirty="0"/>
              <a:t>Common Properties</a:t>
            </a:r>
            <a:endParaRPr lang="bg-BG" dirty="0"/>
          </a:p>
        </p:txBody>
      </p:sp>
      <p:sp>
        <p:nvSpPr>
          <p:cNvPr id="41987" name="Rectangle 3"/>
          <p:cNvSpPr>
            <a:spLocks noGrp="1" noChangeArrowheads="1"/>
          </p:cNvSpPr>
          <p:nvPr>
            <p:ph idx="1"/>
          </p:nvPr>
        </p:nvSpPr>
        <p:spPr/>
        <p:txBody>
          <a:bodyPr>
            <a:normAutofit lnSpcReduction="10000"/>
          </a:bodyPr>
          <a:lstStyle/>
          <a:p>
            <a:r>
              <a:rPr lang="en-US" sz="2800" dirty="0"/>
              <a:t>Object diagrams may also contain packages or subsystems, both of which are used to group elements of your model into larger chunks. Sometimes, you'll want to place classes in your object diagrams, as well, especially when you want to visualize the classes behind each instance</a:t>
            </a:r>
            <a:r>
              <a:rPr lang="en-US" sz="2800" dirty="0" smtClean="0"/>
              <a:t>.</a:t>
            </a:r>
          </a:p>
          <a:p>
            <a:r>
              <a:rPr lang="en-US" sz="2800" dirty="0"/>
              <a:t>An object diagram is essentially an instance of a class diagram or the static part of an interaction diagram. In either case, an object diagram contains primarily objects and links, and focuses on concrete or prototypical instances. </a:t>
            </a:r>
          </a:p>
        </p:txBody>
      </p:sp>
      <p:sp>
        <p:nvSpPr>
          <p:cNvPr id="6" name="Slide Number Placeholder 5"/>
          <p:cNvSpPr>
            <a:spLocks noGrp="1"/>
          </p:cNvSpPr>
          <p:nvPr>
            <p:ph type="sldNum" sz="quarter" idx="12"/>
          </p:nvPr>
        </p:nvSpPr>
        <p:spPr/>
        <p:txBody>
          <a:bodyPr/>
          <a:lstStyle/>
          <a:p>
            <a:fld id="{AACA571D-75C4-42DF-AF79-AAA9F56AA1CB}" type="slidenum">
              <a:rPr lang="bg-BG"/>
              <a:pPr/>
              <a:t>24</a:t>
            </a:fld>
            <a:endParaRPr lang="bg-BG"/>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sz="4000" b="1" dirty="0"/>
              <a:t>Common Uses</a:t>
            </a:r>
            <a:endParaRPr lang="bg-BG" sz="4000" dirty="0"/>
          </a:p>
        </p:txBody>
      </p:sp>
      <p:sp>
        <p:nvSpPr>
          <p:cNvPr id="43011" name="Rectangle 3"/>
          <p:cNvSpPr>
            <a:spLocks noGrp="1" noChangeArrowheads="1"/>
          </p:cNvSpPr>
          <p:nvPr>
            <p:ph idx="1"/>
          </p:nvPr>
        </p:nvSpPr>
        <p:spPr/>
        <p:txBody>
          <a:bodyPr/>
          <a:lstStyle/>
          <a:p>
            <a:r>
              <a:rPr lang="en-US" dirty="0"/>
              <a:t>You use object diagrams to model the static design view or static process view of a system just as you do with class diagrams, but from the perspective of real or prototypical instances. </a:t>
            </a:r>
            <a:endParaRPr lang="en-US" dirty="0" smtClean="0"/>
          </a:p>
          <a:p>
            <a:r>
              <a:rPr lang="en-US" dirty="0" smtClean="0"/>
              <a:t>This </a:t>
            </a:r>
            <a:r>
              <a:rPr lang="en-US" dirty="0"/>
              <a:t>view primarily supports the functional requirements of a system—that is, the services the system should provide to its end users. </a:t>
            </a:r>
            <a:endParaRPr lang="en-US" dirty="0" smtClean="0"/>
          </a:p>
          <a:p>
            <a:r>
              <a:rPr lang="en-US" dirty="0" smtClean="0"/>
              <a:t>Object </a:t>
            </a:r>
            <a:r>
              <a:rPr lang="en-US" dirty="0"/>
              <a:t>diagrams let you model static data structures.</a:t>
            </a:r>
          </a:p>
        </p:txBody>
      </p:sp>
      <p:sp>
        <p:nvSpPr>
          <p:cNvPr id="6" name="Slide Number Placeholder 5"/>
          <p:cNvSpPr>
            <a:spLocks noGrp="1"/>
          </p:cNvSpPr>
          <p:nvPr>
            <p:ph type="sldNum" sz="quarter" idx="12"/>
          </p:nvPr>
        </p:nvSpPr>
        <p:spPr/>
        <p:txBody>
          <a:bodyPr/>
          <a:lstStyle/>
          <a:p>
            <a:fld id="{29228E03-8405-4CAF-842F-5CA0A98B5E9A}" type="slidenum">
              <a:rPr lang="bg-BG"/>
              <a:pPr/>
              <a:t>25</a:t>
            </a:fld>
            <a:endParaRPr lang="bg-BG"/>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sz="4000" b="1" dirty="0"/>
              <a:t>Common Uses</a:t>
            </a:r>
            <a:endParaRPr lang="bg-BG" sz="4000" dirty="0"/>
          </a:p>
        </p:txBody>
      </p:sp>
      <p:sp>
        <p:nvSpPr>
          <p:cNvPr id="44035" name="Rectangle 3"/>
          <p:cNvSpPr>
            <a:spLocks noGrp="1" noChangeArrowheads="1"/>
          </p:cNvSpPr>
          <p:nvPr>
            <p:ph idx="1"/>
          </p:nvPr>
        </p:nvSpPr>
        <p:spPr/>
        <p:txBody>
          <a:bodyPr>
            <a:normAutofit fontScale="92500" lnSpcReduction="10000"/>
          </a:bodyPr>
          <a:lstStyle/>
          <a:p>
            <a:r>
              <a:rPr lang="en-US" sz="2800" dirty="0"/>
              <a:t>When you model the static design view or static process view of a system, you typically use object diagrams in one way:</a:t>
            </a:r>
          </a:p>
          <a:p>
            <a:pPr lvl="1"/>
            <a:r>
              <a:rPr lang="en-US" sz="2600" dirty="0"/>
              <a:t>To model object </a:t>
            </a:r>
            <a:r>
              <a:rPr lang="en-US" sz="2600" dirty="0" smtClean="0"/>
              <a:t>structures</a:t>
            </a:r>
          </a:p>
          <a:p>
            <a:r>
              <a:rPr lang="en-US" sz="2800" dirty="0"/>
              <a:t>Modeling object structures involves taking a snapshot of the objects in a system at a given moment in time. An object diagram represents one static frame in the dynamic storyboard represented by an interaction diagram. You use object diagrams to visualize, specify, construct, and document the existence of certain instances in your system, together with their relationships to one another</a:t>
            </a:r>
            <a:r>
              <a:rPr lang="en-US" sz="2800" dirty="0" smtClean="0"/>
              <a:t>.</a:t>
            </a:r>
            <a:endParaRPr lang="en-US" sz="2800" dirty="0"/>
          </a:p>
        </p:txBody>
      </p:sp>
      <p:sp>
        <p:nvSpPr>
          <p:cNvPr id="6" name="Slide Number Placeholder 5"/>
          <p:cNvSpPr>
            <a:spLocks noGrp="1"/>
          </p:cNvSpPr>
          <p:nvPr>
            <p:ph type="sldNum" sz="quarter" idx="12"/>
          </p:nvPr>
        </p:nvSpPr>
        <p:spPr/>
        <p:txBody>
          <a:bodyPr/>
          <a:lstStyle/>
          <a:p>
            <a:fld id="{6F7BFA82-8967-4048-900C-96A7C2A85006}" type="slidenum">
              <a:rPr lang="bg-BG"/>
              <a:pPr/>
              <a:t>26</a:t>
            </a:fld>
            <a:endParaRPr lang="bg-BG"/>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sz="4000" b="1" dirty="0"/>
              <a:t>Modeling Object Structures</a:t>
            </a:r>
          </a:p>
        </p:txBody>
      </p:sp>
      <p:sp>
        <p:nvSpPr>
          <p:cNvPr id="45059" name="Rectangle 3"/>
          <p:cNvSpPr>
            <a:spLocks noGrp="1" noChangeArrowheads="1"/>
          </p:cNvSpPr>
          <p:nvPr>
            <p:ph idx="1"/>
          </p:nvPr>
        </p:nvSpPr>
        <p:spPr>
          <a:xfrm>
            <a:off x="251520" y="1268760"/>
            <a:ext cx="8229600" cy="5184576"/>
          </a:xfrm>
        </p:spPr>
        <p:txBody>
          <a:bodyPr>
            <a:normAutofit/>
          </a:bodyPr>
          <a:lstStyle/>
          <a:p>
            <a:pPr marL="114300" indent="0">
              <a:lnSpc>
                <a:spcPct val="80000"/>
              </a:lnSpc>
              <a:buNone/>
            </a:pPr>
            <a:r>
              <a:rPr lang="en-US" sz="2000" dirty="0"/>
              <a:t>To model an object structure</a:t>
            </a:r>
            <a:r>
              <a:rPr lang="en-US" sz="2000" dirty="0" smtClean="0"/>
              <a:t>,</a:t>
            </a:r>
          </a:p>
          <a:p>
            <a:r>
              <a:rPr lang="en-US" sz="2000" dirty="0"/>
              <a:t>Identify the mechanism you'd like to model. A mechanism represents some function or behavior of the part of the system you are modeling that results from the interaction of a society of classes, interfaces, and other things.</a:t>
            </a:r>
          </a:p>
          <a:p>
            <a:r>
              <a:rPr lang="en-US" sz="2000" dirty="0"/>
              <a:t>For each mechanism, identify the classes, interfaces, and other elements that participate in this collaboration; identify the relationships among these things, as well.</a:t>
            </a:r>
          </a:p>
          <a:p>
            <a:r>
              <a:rPr lang="en-US" sz="2000" dirty="0"/>
              <a:t>Consider one scenario that walks through this mechanism. Freeze that scenario at a moment in time, and render each object that participates in the mechanism.</a:t>
            </a:r>
          </a:p>
          <a:p>
            <a:r>
              <a:rPr lang="en-US" sz="2000" dirty="0"/>
              <a:t>Expose the state and attribute values of each such object, as necessary, to understand the scenario.</a:t>
            </a:r>
          </a:p>
          <a:p>
            <a:r>
              <a:rPr lang="en-US" sz="2000" dirty="0"/>
              <a:t>Similarly, expose the links among these objects, representing instances of associations among them</a:t>
            </a:r>
            <a:r>
              <a:rPr lang="en-US" sz="2000" dirty="0" smtClean="0"/>
              <a:t>.</a:t>
            </a:r>
            <a:endParaRPr lang="en-US" sz="2000" dirty="0"/>
          </a:p>
        </p:txBody>
      </p:sp>
      <p:sp>
        <p:nvSpPr>
          <p:cNvPr id="6" name="Slide Number Placeholder 5"/>
          <p:cNvSpPr>
            <a:spLocks noGrp="1"/>
          </p:cNvSpPr>
          <p:nvPr>
            <p:ph type="sldNum" sz="quarter" idx="12"/>
          </p:nvPr>
        </p:nvSpPr>
        <p:spPr/>
        <p:txBody>
          <a:bodyPr/>
          <a:lstStyle/>
          <a:p>
            <a:fld id="{0F1B7F16-8075-4ED7-BBBE-89998F28FE46}" type="slidenum">
              <a:rPr lang="bg-BG"/>
              <a:pPr/>
              <a:t>27</a:t>
            </a:fld>
            <a:endParaRPr lang="bg-BG"/>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4"/>
          <p:cNvSpPr>
            <a:spLocks noGrp="1" noChangeArrowheads="1"/>
          </p:cNvSpPr>
          <p:nvPr>
            <p:ph type="title"/>
          </p:nvPr>
        </p:nvSpPr>
        <p:spPr/>
        <p:txBody>
          <a:bodyPr/>
          <a:lstStyle/>
          <a:p>
            <a:r>
              <a:rPr lang="en-US" dirty="0" smtClean="0"/>
              <a:t>The </a:t>
            </a:r>
            <a:r>
              <a:rPr lang="en-US" dirty="0"/>
              <a:t>implementation of an autonomous robot</a:t>
            </a:r>
            <a:endParaRPr lang="bg-BG" dirty="0"/>
          </a:p>
        </p:txBody>
      </p:sp>
      <p:sp>
        <p:nvSpPr>
          <p:cNvPr id="46085"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AC7361A6-595B-40B2-8534-5CC290187053}" type="slidenum">
              <a:rPr lang="bg-BG"/>
              <a:pPr/>
              <a:t>28</a:t>
            </a:fld>
            <a:endParaRPr lang="bg-BG"/>
          </a:p>
        </p:txBody>
      </p:sp>
      <p:pic>
        <p:nvPicPr>
          <p:cNvPr id="4608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350" y="1773238"/>
            <a:ext cx="6276975" cy="390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implementation of an autonomous robot</a:t>
            </a:r>
            <a:endParaRPr lang="bg-BG" dirty="0"/>
          </a:p>
        </p:txBody>
      </p:sp>
      <p:sp>
        <p:nvSpPr>
          <p:cNvPr id="3" name="Content Placeholder 2"/>
          <p:cNvSpPr>
            <a:spLocks noGrp="1"/>
          </p:cNvSpPr>
          <p:nvPr>
            <p:ph idx="1"/>
          </p:nvPr>
        </p:nvSpPr>
        <p:spPr/>
        <p:txBody>
          <a:bodyPr>
            <a:normAutofit lnSpcReduction="10000"/>
          </a:bodyPr>
          <a:lstStyle/>
          <a:p>
            <a:r>
              <a:rPr lang="en-US" dirty="0"/>
              <a:t>As this figure indicates, one object represents the robot itself (r, an instance of Robot), and r is currently in the state marked moving. This object has a link to w, an instance of World, which represents an abstraction of the robot's world model. This object has a link to a </a:t>
            </a:r>
            <a:r>
              <a:rPr lang="en-US" dirty="0" err="1"/>
              <a:t>multiobject</a:t>
            </a:r>
            <a:r>
              <a:rPr lang="en-US" dirty="0"/>
              <a:t> that consists of instances of Element, which represent entities that the robot has identified but not yet assigned in its world view. These elements are marked as part of the robot's global state.</a:t>
            </a:r>
          </a:p>
          <a:p>
            <a:r>
              <a:rPr lang="en-US" dirty="0"/>
              <a:t>At this moment in time, w is linked to two instances of Area. One of them (a2) is shown with its own links to three Wall and one Door object. Each of these walls is marked with its current width, and each is shown linked to its neighboring walls. As this object diagram suggests, the robot has recognized this enclosed area, which has walls on three sides and a door on the fourth.</a:t>
            </a:r>
          </a:p>
          <a:p>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29</a:t>
            </a:fld>
            <a:endParaRPr lang="bg-BG"/>
          </a:p>
        </p:txBody>
      </p:sp>
    </p:spTree>
    <p:extLst>
      <p:ext uri="{BB962C8B-B14F-4D97-AF65-F5344CB8AC3E}">
        <p14:creationId xmlns:p14="http://schemas.microsoft.com/office/powerpoint/2010/main" val="27162590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b="1" dirty="0"/>
              <a:t>Instances</a:t>
            </a:r>
            <a:endParaRPr lang="bg-BG" dirty="0"/>
          </a:p>
        </p:txBody>
      </p:sp>
      <p:sp>
        <p:nvSpPr>
          <p:cNvPr id="9219" name="Rectangle 3"/>
          <p:cNvSpPr>
            <a:spLocks noGrp="1" noChangeArrowheads="1"/>
          </p:cNvSpPr>
          <p:nvPr>
            <p:ph idx="1"/>
          </p:nvPr>
        </p:nvSpPr>
        <p:spPr/>
        <p:txBody>
          <a:bodyPr/>
          <a:lstStyle/>
          <a:p>
            <a:r>
              <a:rPr lang="en-US" dirty="0"/>
              <a:t>An </a:t>
            </a:r>
            <a:r>
              <a:rPr lang="en-US" i="1" dirty="0"/>
              <a:t>instance</a:t>
            </a:r>
            <a:r>
              <a:rPr lang="en-US" dirty="0"/>
              <a:t> is a concrete manifestation of an abstraction to which a set of operations can be applied and which has a state that stores the effects of the operations. </a:t>
            </a:r>
            <a:endParaRPr lang="en-US" dirty="0" smtClean="0"/>
          </a:p>
          <a:p>
            <a:r>
              <a:rPr lang="en-US" i="1" dirty="0" smtClean="0"/>
              <a:t>Instance</a:t>
            </a:r>
            <a:r>
              <a:rPr lang="en-US" dirty="0" smtClean="0"/>
              <a:t> </a:t>
            </a:r>
            <a:r>
              <a:rPr lang="en-US" dirty="0"/>
              <a:t>and </a:t>
            </a:r>
            <a:r>
              <a:rPr lang="en-US" i="1" dirty="0"/>
              <a:t>object</a:t>
            </a:r>
            <a:r>
              <a:rPr lang="en-US" dirty="0"/>
              <a:t> are largely synonymous. Graphically, an instance is rendered by underlining its name</a:t>
            </a:r>
            <a:r>
              <a:rPr lang="en-US" dirty="0" smtClean="0"/>
              <a:t>.</a:t>
            </a:r>
          </a:p>
          <a:p>
            <a:r>
              <a:rPr lang="en-US" dirty="0"/>
              <a:t>From common usage, the concrete manifestation of a class is called an object. Objects are instances of classes, so it's excruciatingly proper to say that all objects are instances, although some instances are not objects (for example, an instance of an association is really not an object, it's just an instance, also known as a link). </a:t>
            </a:r>
          </a:p>
        </p:txBody>
      </p:sp>
      <p:sp>
        <p:nvSpPr>
          <p:cNvPr id="6" name="Slide Number Placeholder 5"/>
          <p:cNvSpPr>
            <a:spLocks noGrp="1"/>
          </p:cNvSpPr>
          <p:nvPr>
            <p:ph type="sldNum" sz="quarter" idx="12"/>
          </p:nvPr>
        </p:nvSpPr>
        <p:spPr/>
        <p:txBody>
          <a:bodyPr/>
          <a:lstStyle/>
          <a:p>
            <a:fld id="{2044A17E-47A0-447C-A205-EB589745684B}" type="slidenum">
              <a:rPr lang="bg-BG"/>
              <a:pPr/>
              <a:t>3</a:t>
            </a:fld>
            <a:endParaRPr lang="bg-BG"/>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b="1" dirty="0"/>
              <a:t>Forward and Reverse Engineering</a:t>
            </a:r>
            <a:endParaRPr lang="bg-BG" dirty="0"/>
          </a:p>
        </p:txBody>
      </p:sp>
      <p:sp>
        <p:nvSpPr>
          <p:cNvPr id="48131" name="Rectangle 3"/>
          <p:cNvSpPr>
            <a:spLocks noGrp="1" noChangeArrowheads="1"/>
          </p:cNvSpPr>
          <p:nvPr>
            <p:ph idx="1"/>
          </p:nvPr>
        </p:nvSpPr>
        <p:spPr>
          <a:xfrm>
            <a:off x="457200" y="1600200"/>
            <a:ext cx="7620000" cy="5257800"/>
          </a:xfrm>
        </p:spPr>
        <p:txBody>
          <a:bodyPr>
            <a:normAutofit fontScale="85000" lnSpcReduction="20000"/>
          </a:bodyPr>
          <a:lstStyle/>
          <a:p>
            <a:r>
              <a:rPr lang="en-US" sz="2800" dirty="0"/>
              <a:t>Forward engineering (the creation of code from a model) an object diagram is theoretically possible but pragmatically of limited value. In an object-oriented system, instances are things that are created and destroyed by the application during run time. Therefore, you can't exactly instantiate these objects from the outside</a:t>
            </a:r>
            <a:r>
              <a:rPr lang="en-US" sz="2800" dirty="0" smtClean="0"/>
              <a:t>.</a:t>
            </a:r>
          </a:p>
          <a:p>
            <a:r>
              <a:rPr lang="en-US" sz="2800" dirty="0"/>
              <a:t>Although this is true of most typical object diagrams (which contain instances of classes), it's not true of object diagrams containing instances of components and of nodes. Both of these are special cases of component diagrams and deployment diagrams, respectively, and are discussed elsewhere. In these cases, component instances and node instances are things that live outside the running system and are amenable to some degree of forward engineering</a:t>
            </a:r>
            <a:r>
              <a:rPr lang="en-US" sz="2800" dirty="0" smtClean="0"/>
              <a:t>.</a:t>
            </a:r>
            <a:endParaRPr lang="en-US" sz="2800" dirty="0"/>
          </a:p>
        </p:txBody>
      </p:sp>
      <p:sp>
        <p:nvSpPr>
          <p:cNvPr id="6" name="Slide Number Placeholder 5"/>
          <p:cNvSpPr>
            <a:spLocks noGrp="1"/>
          </p:cNvSpPr>
          <p:nvPr>
            <p:ph type="sldNum" sz="quarter" idx="12"/>
          </p:nvPr>
        </p:nvSpPr>
        <p:spPr/>
        <p:txBody>
          <a:bodyPr/>
          <a:lstStyle/>
          <a:p>
            <a:fld id="{862388E7-EFE3-49DF-9915-60494ECB4ACF}" type="slidenum">
              <a:rPr lang="bg-BG"/>
              <a:pPr/>
              <a:t>30</a:t>
            </a:fld>
            <a:endParaRPr lang="bg-BG"/>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b="1" dirty="0"/>
              <a:t>Forward and Reverse Engineering</a:t>
            </a:r>
            <a:endParaRPr lang="bg-BG" dirty="0"/>
          </a:p>
        </p:txBody>
      </p:sp>
      <p:sp>
        <p:nvSpPr>
          <p:cNvPr id="49155" name="Rectangle 3"/>
          <p:cNvSpPr>
            <a:spLocks noGrp="1" noChangeArrowheads="1"/>
          </p:cNvSpPr>
          <p:nvPr>
            <p:ph idx="1"/>
          </p:nvPr>
        </p:nvSpPr>
        <p:spPr>
          <a:xfrm>
            <a:off x="457200" y="1600200"/>
            <a:ext cx="7620000" cy="5141168"/>
          </a:xfrm>
        </p:spPr>
        <p:txBody>
          <a:bodyPr>
            <a:normAutofit fontScale="92500" lnSpcReduction="10000"/>
          </a:bodyPr>
          <a:lstStyle/>
          <a:p>
            <a:pPr marL="114300" indent="0">
              <a:buNone/>
            </a:pPr>
            <a:r>
              <a:rPr lang="en-US" sz="2000" dirty="0"/>
              <a:t>To reverse engineer an object diagram,</a:t>
            </a:r>
          </a:p>
          <a:p>
            <a:r>
              <a:rPr lang="en-US" sz="2000" dirty="0"/>
              <a:t>Chose the target you want to reverse engineer. Typically, you'll set your context inside an operation or relative to an instance of one particular class.</a:t>
            </a:r>
          </a:p>
          <a:p>
            <a:r>
              <a:rPr lang="en-US" sz="2000" dirty="0"/>
              <a:t>Using a tool or simply walking through a scenario, stop execution at a certain moment in time.</a:t>
            </a:r>
          </a:p>
          <a:p>
            <a:r>
              <a:rPr lang="en-US" sz="2000" dirty="0"/>
              <a:t>Identify the set of interesting objects that collaborate in that context and render them in an object diagram.</a:t>
            </a:r>
          </a:p>
          <a:p>
            <a:r>
              <a:rPr lang="en-US" sz="2000" dirty="0"/>
              <a:t>As necessary to understand their semantics, expose these object's states.</a:t>
            </a:r>
          </a:p>
          <a:p>
            <a:r>
              <a:rPr lang="en-US" sz="2000" dirty="0"/>
              <a:t>As necessary to understand their semantics, identify the links that exist among these objects.</a:t>
            </a:r>
          </a:p>
          <a:p>
            <a:r>
              <a:rPr lang="en-US" sz="2000" dirty="0"/>
              <a:t>If your diagram ends up overly complicated, prune it by eliminating objects that are not germane to the questions about the scenario you need answered. If your diagram is too simplistic, expand the neighbors of certain interesting objects and expose each object's state more deeply.</a:t>
            </a:r>
          </a:p>
          <a:p>
            <a:pPr>
              <a:lnSpc>
                <a:spcPct val="80000"/>
              </a:lnSpc>
            </a:pPr>
            <a:endParaRPr lang="bg-BG" sz="2000" dirty="0"/>
          </a:p>
        </p:txBody>
      </p:sp>
      <p:sp>
        <p:nvSpPr>
          <p:cNvPr id="6" name="Slide Number Placeholder 5"/>
          <p:cNvSpPr>
            <a:spLocks noGrp="1"/>
          </p:cNvSpPr>
          <p:nvPr>
            <p:ph type="sldNum" sz="quarter" idx="12"/>
          </p:nvPr>
        </p:nvSpPr>
        <p:spPr/>
        <p:txBody>
          <a:bodyPr/>
          <a:lstStyle/>
          <a:p>
            <a:fld id="{B5EB7E45-F954-4E9B-9199-38782CA0F12B}" type="slidenum">
              <a:rPr lang="bg-BG"/>
              <a:pPr/>
              <a:t>31</a:t>
            </a:fld>
            <a:endParaRPr lang="bg-BG"/>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4"/>
          <p:cNvSpPr>
            <a:spLocks noGrp="1" noChangeArrowheads="1"/>
          </p:cNvSpPr>
          <p:nvPr>
            <p:ph type="ctrTitle"/>
          </p:nvPr>
        </p:nvSpPr>
        <p:spPr/>
        <p:txBody>
          <a:bodyPr/>
          <a:lstStyle/>
          <a:p>
            <a:r>
              <a:rPr lang="en-US" sz="4000" b="1" dirty="0"/>
              <a:t>Interactions</a:t>
            </a:r>
            <a:r>
              <a:rPr lang="bg-BG" sz="4000" dirty="0"/>
              <a:t/>
            </a:r>
            <a:br>
              <a:rPr lang="bg-BG" sz="4000" dirty="0"/>
            </a:br>
            <a:r>
              <a:rPr lang="en-US" sz="4000" b="1" dirty="0" smtClean="0"/>
              <a:t>Interaction Diagrams</a:t>
            </a:r>
            <a:endParaRPr lang="bg-BG" sz="4000" dirty="0"/>
          </a:p>
        </p:txBody>
      </p:sp>
      <p:sp>
        <p:nvSpPr>
          <p:cNvPr id="50181" name="Rectangle 5"/>
          <p:cNvSpPr>
            <a:spLocks noGrp="1" noChangeArrowheads="1"/>
          </p:cNvSpPr>
          <p:nvPr>
            <p:ph type="subTitle" idx="1"/>
          </p:nvPr>
        </p:nvSpPr>
        <p:spPr/>
        <p:txBody>
          <a:bodyPr/>
          <a:lstStyle/>
          <a:p>
            <a:r>
              <a:rPr lang="en-US" dirty="0" smtClean="0"/>
              <a:t>Lecture</a:t>
            </a:r>
            <a:r>
              <a:rPr lang="bg-BG" dirty="0" smtClean="0"/>
              <a:t> </a:t>
            </a:r>
            <a:r>
              <a:rPr lang="en-US" dirty="0"/>
              <a:t>No 8</a:t>
            </a:r>
            <a:endParaRPr lang="bg-BG" dirty="0"/>
          </a:p>
        </p:txBody>
      </p:sp>
      <p:sp>
        <p:nvSpPr>
          <p:cNvPr id="6" name="Slide Number Placeholder 5"/>
          <p:cNvSpPr>
            <a:spLocks noGrp="1"/>
          </p:cNvSpPr>
          <p:nvPr>
            <p:ph type="sldNum" sz="quarter" idx="12"/>
          </p:nvPr>
        </p:nvSpPr>
        <p:spPr/>
        <p:txBody>
          <a:bodyPr/>
          <a:lstStyle/>
          <a:p>
            <a:fld id="{640B7BA7-6FD6-4055-B333-02782FA04564}" type="slidenum">
              <a:rPr lang="bg-BG"/>
              <a:pPr/>
              <a:t>32</a:t>
            </a:fld>
            <a:endParaRPr lang="bg-BG"/>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Started</a:t>
            </a:r>
            <a:endParaRPr lang="bg-BG" dirty="0"/>
          </a:p>
        </p:txBody>
      </p:sp>
      <p:sp>
        <p:nvSpPr>
          <p:cNvPr id="3" name="Content Placeholder 2"/>
          <p:cNvSpPr>
            <a:spLocks noGrp="1"/>
          </p:cNvSpPr>
          <p:nvPr>
            <p:ph idx="1"/>
          </p:nvPr>
        </p:nvSpPr>
        <p:spPr/>
        <p:txBody>
          <a:bodyPr>
            <a:normAutofit fontScale="92500"/>
          </a:bodyPr>
          <a:lstStyle/>
          <a:p>
            <a:r>
              <a:rPr lang="en-US" dirty="0"/>
              <a:t>In the UML, you model the dynamic aspects of a system by using interactions. Like an object diagram, an interaction statically sets the stage for its behavior by introducing all the objects that work together to carry out some action. Going beyond object diagrams, however, interactions also introduce messages that are dispatched from object to object. Most often, messages involve the invocation of an operation or the sending of a signal; messages may also encompass the creation and destruction of other objects</a:t>
            </a:r>
            <a:r>
              <a:rPr lang="en-US" dirty="0" smtClean="0"/>
              <a:t>.</a:t>
            </a:r>
          </a:p>
          <a:p>
            <a:r>
              <a:rPr lang="en-US" dirty="0"/>
              <a:t>You use interactions to model the flow of control within an operation, a class, a component, a use case, or the system as a whole. Using interaction diagrams, you can reason about these flows in two ways. First, you can focus on how messages are dispatched across time. Second, you can focus on the structural relationships among the objects in an interaction and then consider how messages are passed within the context of that structure</a:t>
            </a:r>
            <a:r>
              <a:rPr lang="en-US" dirty="0" smtClean="0"/>
              <a:t>.</a:t>
            </a:r>
            <a:endParaRPr lang="en-US" dirty="0"/>
          </a:p>
          <a:p>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33</a:t>
            </a:fld>
            <a:endParaRPr lang="bg-BG"/>
          </a:p>
        </p:txBody>
      </p:sp>
    </p:spTree>
    <p:extLst>
      <p:ext uri="{BB962C8B-B14F-4D97-AF65-F5344CB8AC3E}">
        <p14:creationId xmlns:p14="http://schemas.microsoft.com/office/powerpoint/2010/main" val="12367643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34" name="Rectangle 10"/>
          <p:cNvSpPr>
            <a:spLocks noGrp="1" noChangeArrowheads="1"/>
          </p:cNvSpPr>
          <p:nvPr>
            <p:ph type="title"/>
          </p:nvPr>
        </p:nvSpPr>
        <p:spPr/>
        <p:txBody>
          <a:bodyPr/>
          <a:lstStyle/>
          <a:p>
            <a:r>
              <a:rPr lang="en-US" sz="4000" b="1" dirty="0"/>
              <a:t>Messages, Links, and Sequencing</a:t>
            </a:r>
            <a:endParaRPr lang="bg-BG" sz="4000" dirty="0"/>
          </a:p>
        </p:txBody>
      </p:sp>
      <p:sp>
        <p:nvSpPr>
          <p:cNvPr id="52235" name="Rectangle 11"/>
          <p:cNvSpPr>
            <a:spLocks noGrp="1" noChangeArrowheads="1"/>
          </p:cNvSpPr>
          <p:nvPr>
            <p:ph idx="1"/>
          </p:nvPr>
        </p:nvSpPr>
        <p:spPr/>
        <p:txBody>
          <a:bodyPr/>
          <a:lstStyle/>
          <a:p>
            <a:endParaRPr lang="bg-BG"/>
          </a:p>
        </p:txBody>
      </p:sp>
      <p:sp>
        <p:nvSpPr>
          <p:cNvPr id="12" name="Slide Number Placeholder 5"/>
          <p:cNvSpPr>
            <a:spLocks noGrp="1"/>
          </p:cNvSpPr>
          <p:nvPr>
            <p:ph type="sldNum" sz="quarter" idx="12"/>
          </p:nvPr>
        </p:nvSpPr>
        <p:spPr/>
        <p:txBody>
          <a:bodyPr/>
          <a:lstStyle/>
          <a:p>
            <a:fld id="{EED4A7D9-32D0-4C72-858E-F60D4C03CC79}" type="slidenum">
              <a:rPr lang="bg-BG"/>
              <a:pPr/>
              <a:t>34</a:t>
            </a:fld>
            <a:endParaRPr lang="bg-BG"/>
          </a:p>
        </p:txBody>
      </p:sp>
      <p:sp>
        <p:nvSpPr>
          <p:cNvPr id="52229" name="AutoShape 5" descr="graphics/15fig01.jpg"/>
          <p:cNvSpPr>
            <a:spLocks noChangeAspect="1" noChangeArrowheads="1"/>
          </p:cNvSpPr>
          <p:nvPr/>
        </p:nvSpPr>
        <p:spPr bwMode="auto">
          <a:xfrm>
            <a:off x="2190750" y="2514600"/>
            <a:ext cx="4762500" cy="1828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bg-BG"/>
          </a:p>
        </p:txBody>
      </p:sp>
      <p:sp>
        <p:nvSpPr>
          <p:cNvPr id="52231" name="AutoShape 7" descr="graphics/15fig01.jpg"/>
          <p:cNvSpPr>
            <a:spLocks noChangeAspect="1" noChangeArrowheads="1"/>
          </p:cNvSpPr>
          <p:nvPr/>
        </p:nvSpPr>
        <p:spPr bwMode="auto">
          <a:xfrm>
            <a:off x="2190750" y="2514600"/>
            <a:ext cx="4762500" cy="1828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bg-BG"/>
          </a:p>
        </p:txBody>
      </p:sp>
      <p:sp>
        <p:nvSpPr>
          <p:cNvPr id="52233" name="AutoShape 9" descr="graphics/15fig01.jpg"/>
          <p:cNvSpPr>
            <a:spLocks noChangeAspect="1" noChangeArrowheads="1"/>
          </p:cNvSpPr>
          <p:nvPr/>
        </p:nvSpPr>
        <p:spPr bwMode="auto">
          <a:xfrm>
            <a:off x="155575" y="46038"/>
            <a:ext cx="4762500" cy="1828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bg-BG"/>
          </a:p>
        </p:txBody>
      </p:sp>
      <p:sp>
        <p:nvSpPr>
          <p:cNvPr id="52237" name="AutoShape 13" descr="graphics/15fig01.jpg"/>
          <p:cNvSpPr>
            <a:spLocks noChangeAspect="1" noChangeArrowheads="1"/>
          </p:cNvSpPr>
          <p:nvPr/>
        </p:nvSpPr>
        <p:spPr bwMode="auto">
          <a:xfrm>
            <a:off x="2190750" y="2514600"/>
            <a:ext cx="4762500" cy="1828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bg-BG"/>
          </a:p>
        </p:txBody>
      </p:sp>
      <p:sp>
        <p:nvSpPr>
          <p:cNvPr id="52239" name="AutoShape 15" descr="graphics/15fig01.jpg"/>
          <p:cNvSpPr>
            <a:spLocks noChangeAspect="1" noChangeArrowheads="1"/>
          </p:cNvSpPr>
          <p:nvPr/>
        </p:nvSpPr>
        <p:spPr bwMode="auto">
          <a:xfrm>
            <a:off x="155575" y="46038"/>
            <a:ext cx="4762500" cy="1828800"/>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bg-BG"/>
          </a:p>
        </p:txBody>
      </p:sp>
      <p:pic>
        <p:nvPicPr>
          <p:cNvPr id="52240"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2443163"/>
            <a:ext cx="5029200"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b="1" dirty="0"/>
              <a:t>Terms and Concepts</a:t>
            </a:r>
            <a:endParaRPr lang="bg-BG" dirty="0"/>
          </a:p>
        </p:txBody>
      </p:sp>
      <p:sp>
        <p:nvSpPr>
          <p:cNvPr id="54275" name="Rectangle 3"/>
          <p:cNvSpPr>
            <a:spLocks noGrp="1" noChangeArrowheads="1"/>
          </p:cNvSpPr>
          <p:nvPr>
            <p:ph idx="1"/>
          </p:nvPr>
        </p:nvSpPr>
        <p:spPr/>
        <p:txBody>
          <a:bodyPr/>
          <a:lstStyle/>
          <a:p>
            <a:r>
              <a:rPr lang="en-US" dirty="0"/>
              <a:t>An </a:t>
            </a:r>
            <a:r>
              <a:rPr lang="en-US" i="1" dirty="0"/>
              <a:t>interaction</a:t>
            </a:r>
            <a:r>
              <a:rPr lang="en-US" dirty="0"/>
              <a:t> is a behavior that comprises a set of messages exchanged among a set of objects within a context to accomplish a purpose. </a:t>
            </a:r>
            <a:endParaRPr lang="en-US" dirty="0" smtClean="0"/>
          </a:p>
          <a:p>
            <a:r>
              <a:rPr lang="en-US" dirty="0" smtClean="0"/>
              <a:t>A </a:t>
            </a:r>
            <a:r>
              <a:rPr lang="en-US" i="1" dirty="0"/>
              <a:t>message</a:t>
            </a:r>
            <a:r>
              <a:rPr lang="en-US" dirty="0"/>
              <a:t> is a specification of a communication between objects that conveys information with the expectation that activity will ensue.</a:t>
            </a:r>
          </a:p>
        </p:txBody>
      </p:sp>
      <p:sp>
        <p:nvSpPr>
          <p:cNvPr id="6" name="Slide Number Placeholder 5"/>
          <p:cNvSpPr>
            <a:spLocks noGrp="1"/>
          </p:cNvSpPr>
          <p:nvPr>
            <p:ph type="sldNum" sz="quarter" idx="12"/>
          </p:nvPr>
        </p:nvSpPr>
        <p:spPr/>
        <p:txBody>
          <a:bodyPr/>
          <a:lstStyle/>
          <a:p>
            <a:fld id="{375F1B2D-06E1-4DB8-9B7F-A2C50D593B16}" type="slidenum">
              <a:rPr lang="bg-BG"/>
              <a:pPr/>
              <a:t>35</a:t>
            </a:fld>
            <a:endParaRPr lang="bg-BG"/>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b="1" dirty="0"/>
              <a:t>Terms and Concepts</a:t>
            </a:r>
            <a:endParaRPr lang="bg-BG" dirty="0"/>
          </a:p>
        </p:txBody>
      </p:sp>
      <p:sp>
        <p:nvSpPr>
          <p:cNvPr id="55299" name="Rectangle 3"/>
          <p:cNvSpPr>
            <a:spLocks noGrp="1" noChangeArrowheads="1"/>
          </p:cNvSpPr>
          <p:nvPr>
            <p:ph idx="1"/>
          </p:nvPr>
        </p:nvSpPr>
        <p:spPr/>
        <p:txBody>
          <a:bodyPr/>
          <a:lstStyle/>
          <a:p>
            <a:r>
              <a:rPr lang="en-US" dirty="0"/>
              <a:t>Most often, you'll find interactions in the collaboration of objects that exist in the context of your system or subsystem as a whole. For example, in a system for Web commerce, you'll find objects on the client (such as instances of the classes </a:t>
            </a:r>
            <a:r>
              <a:rPr lang="en-US" dirty="0" err="1"/>
              <a:t>BookOrder</a:t>
            </a:r>
            <a:r>
              <a:rPr lang="en-US" dirty="0"/>
              <a:t> and </a:t>
            </a:r>
            <a:r>
              <a:rPr lang="en-US" dirty="0" err="1"/>
              <a:t>OrderForm</a:t>
            </a:r>
            <a:r>
              <a:rPr lang="en-US" dirty="0"/>
              <a:t>) interacting with one another. You'll also find objects on the client (again, such as instances of </a:t>
            </a:r>
            <a:r>
              <a:rPr lang="en-US" dirty="0" err="1"/>
              <a:t>BookOrder</a:t>
            </a:r>
            <a:r>
              <a:rPr lang="en-US" dirty="0"/>
              <a:t>) interacting with objects on the server (such as instances of </a:t>
            </a:r>
            <a:r>
              <a:rPr lang="en-US" dirty="0" err="1"/>
              <a:t>BackOrderManager</a:t>
            </a:r>
            <a:r>
              <a:rPr lang="en-US" dirty="0"/>
              <a:t>). These interactions therefore not only involve localized collaborations of objects (such as the interactions surrounding </a:t>
            </a:r>
            <a:r>
              <a:rPr lang="en-US" dirty="0" err="1"/>
              <a:t>OrderForm</a:t>
            </a:r>
            <a:r>
              <a:rPr lang="en-US" dirty="0"/>
              <a:t>), but they may also cut across many conceptual levels of your system (such as the interactions surrounding </a:t>
            </a:r>
            <a:r>
              <a:rPr lang="en-US" dirty="0" err="1"/>
              <a:t>BackOrderManager</a:t>
            </a:r>
            <a:r>
              <a:rPr lang="en-US" dirty="0"/>
              <a:t>).</a:t>
            </a:r>
          </a:p>
        </p:txBody>
      </p:sp>
      <p:sp>
        <p:nvSpPr>
          <p:cNvPr id="6" name="Slide Number Placeholder 5"/>
          <p:cNvSpPr>
            <a:spLocks noGrp="1"/>
          </p:cNvSpPr>
          <p:nvPr>
            <p:ph type="sldNum" sz="quarter" idx="12"/>
          </p:nvPr>
        </p:nvSpPr>
        <p:spPr/>
        <p:txBody>
          <a:bodyPr/>
          <a:lstStyle/>
          <a:p>
            <a:fld id="{DAC9BBE9-271D-480A-8FF9-D539C396695A}" type="slidenum">
              <a:rPr lang="bg-BG"/>
              <a:pPr/>
              <a:t>36</a:t>
            </a:fld>
            <a:endParaRPr lang="bg-BG"/>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Terms and Concepts</a:t>
            </a:r>
            <a:endParaRPr lang="bg-BG" dirty="0"/>
          </a:p>
        </p:txBody>
      </p:sp>
      <p:sp>
        <p:nvSpPr>
          <p:cNvPr id="3" name="Content Placeholder 2"/>
          <p:cNvSpPr>
            <a:spLocks noGrp="1"/>
          </p:cNvSpPr>
          <p:nvPr>
            <p:ph idx="1"/>
          </p:nvPr>
        </p:nvSpPr>
        <p:spPr/>
        <p:txBody>
          <a:bodyPr/>
          <a:lstStyle/>
          <a:p>
            <a:r>
              <a:rPr lang="en-US" dirty="0"/>
              <a:t>You'll also find interactions among objects in the implementation of an operation. The parameters of an operation, any variables local to the operation, and any objects global to the operation (but still visible to the operation) may interact with one another to carry out the algorithm of that operation's implementation. For example, invoking the operation </a:t>
            </a:r>
            <a:r>
              <a:rPr lang="en-US" dirty="0" err="1"/>
              <a:t>moveToPosition</a:t>
            </a:r>
            <a:r>
              <a:rPr lang="en-US" dirty="0"/>
              <a:t>(p : Position) defined for a class in a mobile robot will involve the interaction of a parameter (p), an object global to the operation (such as the object </a:t>
            </a:r>
            <a:r>
              <a:rPr lang="en-US" dirty="0" err="1"/>
              <a:t>currentPosition</a:t>
            </a:r>
            <a:r>
              <a:rPr lang="en-US" dirty="0"/>
              <a:t>), and possibly several local objects (such as local variables used by the operation to calculate intermediate points in a path to the new position).</a:t>
            </a:r>
          </a:p>
          <a:p>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37</a:t>
            </a:fld>
            <a:endParaRPr lang="bg-BG"/>
          </a:p>
        </p:txBody>
      </p:sp>
    </p:spTree>
    <p:extLst>
      <p:ext uri="{BB962C8B-B14F-4D97-AF65-F5344CB8AC3E}">
        <p14:creationId xmlns:p14="http://schemas.microsoft.com/office/powerpoint/2010/main" val="39542828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Terms and Concepts</a:t>
            </a:r>
            <a:endParaRPr lang="bg-BG" dirty="0"/>
          </a:p>
        </p:txBody>
      </p:sp>
      <p:sp>
        <p:nvSpPr>
          <p:cNvPr id="3" name="Content Placeholder 2"/>
          <p:cNvSpPr>
            <a:spLocks noGrp="1"/>
          </p:cNvSpPr>
          <p:nvPr>
            <p:ph idx="1"/>
          </p:nvPr>
        </p:nvSpPr>
        <p:spPr/>
        <p:txBody>
          <a:bodyPr/>
          <a:lstStyle/>
          <a:p>
            <a:r>
              <a:rPr lang="en-US" dirty="0"/>
              <a:t>Finally, you will find interactions in the context of a class. You can use interactions to visualize, specify, construct, and document the semantics of a class. For example, to understand the meaning of a class </a:t>
            </a:r>
            <a:r>
              <a:rPr lang="en-US" dirty="0" err="1"/>
              <a:t>RayTraceAgent</a:t>
            </a:r>
            <a:r>
              <a:rPr lang="en-US" dirty="0"/>
              <a:t>, you might create interactions that show how the attributes of that class collaborate with one another (and with objects global to instances of the class and with parameters defined in the class's operations).</a:t>
            </a:r>
          </a:p>
          <a:p>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38</a:t>
            </a:fld>
            <a:endParaRPr lang="bg-BG"/>
          </a:p>
        </p:txBody>
      </p:sp>
    </p:spTree>
    <p:extLst>
      <p:ext uri="{BB962C8B-B14F-4D97-AF65-F5344CB8AC3E}">
        <p14:creationId xmlns:p14="http://schemas.microsoft.com/office/powerpoint/2010/main" val="41889803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b="1" dirty="0"/>
              <a:t>Objects and Roles</a:t>
            </a:r>
          </a:p>
        </p:txBody>
      </p:sp>
      <p:sp>
        <p:nvSpPr>
          <p:cNvPr id="56323" name="Rectangle 3"/>
          <p:cNvSpPr>
            <a:spLocks noGrp="1" noChangeArrowheads="1"/>
          </p:cNvSpPr>
          <p:nvPr>
            <p:ph idx="1"/>
          </p:nvPr>
        </p:nvSpPr>
        <p:spPr/>
        <p:txBody>
          <a:bodyPr>
            <a:normAutofit lnSpcReduction="10000"/>
          </a:bodyPr>
          <a:lstStyle/>
          <a:p>
            <a:r>
              <a:rPr lang="en-US" dirty="0"/>
              <a:t>The objects that participate in an interaction are either concrete things or prototypical things. As a concrete thing, an object represents something in the real world. For example, p, an instance of the class Person, might denote a particular human. Alternately, as a prototypical thing, p might represent any instance of Person</a:t>
            </a:r>
            <a:r>
              <a:rPr lang="en-US" dirty="0" smtClean="0"/>
              <a:t>.</a:t>
            </a:r>
          </a:p>
          <a:p>
            <a:r>
              <a:rPr lang="en-US" dirty="0"/>
              <a:t>In the context of an interaction, you may find instances of classes, components, nodes, and use cases. Although abstract classes and interfaces, by definition, may not have any direct instances, you may find instances of these things in an interaction. Such instances do not represent direct instances of the abstract class or of the interface, but may represent, respectively, indirect (or prototypical) instances of any concrete children of the abstract class of some concrete class that realizes that interface.</a:t>
            </a:r>
          </a:p>
          <a:p>
            <a:endParaRPr lang="en-US" dirty="0"/>
          </a:p>
        </p:txBody>
      </p:sp>
      <p:sp>
        <p:nvSpPr>
          <p:cNvPr id="6" name="Slide Number Placeholder 5"/>
          <p:cNvSpPr>
            <a:spLocks noGrp="1"/>
          </p:cNvSpPr>
          <p:nvPr>
            <p:ph type="sldNum" sz="quarter" idx="12"/>
          </p:nvPr>
        </p:nvSpPr>
        <p:spPr/>
        <p:txBody>
          <a:bodyPr/>
          <a:lstStyle/>
          <a:p>
            <a:fld id="{ABBD8A47-2542-481B-B590-E4E14EAE6337}" type="slidenum">
              <a:rPr lang="bg-BG"/>
              <a:pPr/>
              <a:t>39</a:t>
            </a:fld>
            <a:endParaRPr lang="bg-BG"/>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b="1" dirty="0"/>
              <a:t>Abstractions and Instances</a:t>
            </a:r>
          </a:p>
        </p:txBody>
      </p:sp>
      <p:sp>
        <p:nvSpPr>
          <p:cNvPr id="11267" name="Rectangle 3"/>
          <p:cNvSpPr>
            <a:spLocks noGrp="1" noChangeArrowheads="1"/>
          </p:cNvSpPr>
          <p:nvPr>
            <p:ph idx="1"/>
          </p:nvPr>
        </p:nvSpPr>
        <p:spPr/>
        <p:txBody>
          <a:bodyPr>
            <a:normAutofit fontScale="77500" lnSpcReduction="20000"/>
          </a:bodyPr>
          <a:lstStyle/>
          <a:p>
            <a:pPr>
              <a:lnSpc>
                <a:spcPct val="120000"/>
              </a:lnSpc>
            </a:pPr>
            <a:r>
              <a:rPr lang="en-US" sz="2800" dirty="0"/>
              <a:t>Most instances you'll model with the UML will be instances of classes (and these things are called objects), although you can have instances of other things, such as components, nodes, use cases, and associations. In the UML, an instance is easily distinguishable from an abstraction.</a:t>
            </a:r>
          </a:p>
          <a:p>
            <a:r>
              <a:rPr lang="en-US" sz="2800" dirty="0"/>
              <a:t>In a general sense, an object is something that takes up space in the real or conceptual world, and you can do things to it. For example, an instance of a node is typically a computer that physically sits in a room; an instance of a component takes up some space on the file system; an instance of a customer record consumes some amount of physical memory. Similarly, an instance of a flight envelope for an aircraft is something you can manipulate mathematically.</a:t>
            </a:r>
          </a:p>
        </p:txBody>
      </p:sp>
      <p:sp>
        <p:nvSpPr>
          <p:cNvPr id="6" name="Slide Number Placeholder 5"/>
          <p:cNvSpPr>
            <a:spLocks noGrp="1"/>
          </p:cNvSpPr>
          <p:nvPr>
            <p:ph type="sldNum" sz="quarter" idx="12"/>
          </p:nvPr>
        </p:nvSpPr>
        <p:spPr/>
        <p:txBody>
          <a:bodyPr/>
          <a:lstStyle/>
          <a:p>
            <a:fld id="{E06E757B-5D83-45F9-BB42-499DB25B16D9}" type="slidenum">
              <a:rPr lang="bg-BG"/>
              <a:pPr/>
              <a:t>4</a:t>
            </a:fld>
            <a:endParaRPr lang="bg-BG"/>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bg-BG"/>
              <a:t>Links</a:t>
            </a:r>
          </a:p>
        </p:txBody>
      </p:sp>
      <p:sp>
        <p:nvSpPr>
          <p:cNvPr id="57347" name="Rectangle 3"/>
          <p:cNvSpPr>
            <a:spLocks noGrp="1" noChangeArrowheads="1"/>
          </p:cNvSpPr>
          <p:nvPr>
            <p:ph type="body" sz="half" idx="1"/>
          </p:nvPr>
        </p:nvSpPr>
        <p:spPr>
          <a:xfrm>
            <a:off x="251520" y="1303337"/>
            <a:ext cx="8229600" cy="2185988"/>
          </a:xfrm>
        </p:spPr>
        <p:txBody>
          <a:bodyPr>
            <a:normAutofit fontScale="85000" lnSpcReduction="10000"/>
          </a:bodyPr>
          <a:lstStyle/>
          <a:p>
            <a:r>
              <a:rPr lang="en-US" sz="2800" dirty="0"/>
              <a:t>A link is a semantic connection among objects. In general, a link is an instance of an association. As </a:t>
            </a:r>
            <a:r>
              <a:rPr lang="en-US" sz="2800" dirty="0" smtClean="0"/>
              <a:t>figure below shows</a:t>
            </a:r>
            <a:r>
              <a:rPr lang="en-US" sz="2800" dirty="0"/>
              <a:t>, wherever a class has an association to another class, there may be a link between the instances of the two classes; wherever there is a link between two objects, one object can send a message to the other object.</a:t>
            </a:r>
          </a:p>
        </p:txBody>
      </p:sp>
      <p:sp>
        <p:nvSpPr>
          <p:cNvPr id="57348" name="Rectangle 4"/>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B615896E-5FDA-4841-8DBD-12A6C93DAEC9}" type="slidenum">
              <a:rPr lang="bg-BG"/>
              <a:pPr/>
              <a:t>40</a:t>
            </a:fld>
            <a:endParaRPr lang="bg-BG"/>
          </a:p>
        </p:txBody>
      </p:sp>
      <p:pic>
        <p:nvPicPr>
          <p:cNvPr id="5734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3489325"/>
            <a:ext cx="6192837" cy="336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bg-BG"/>
              <a:t>Links</a:t>
            </a:r>
          </a:p>
        </p:txBody>
      </p:sp>
      <p:sp>
        <p:nvSpPr>
          <p:cNvPr id="59395" name="Rectangle 3"/>
          <p:cNvSpPr>
            <a:spLocks noGrp="1" noChangeArrowheads="1"/>
          </p:cNvSpPr>
          <p:nvPr>
            <p:ph idx="1"/>
          </p:nvPr>
        </p:nvSpPr>
        <p:spPr>
          <a:xfrm>
            <a:off x="457200" y="1196752"/>
            <a:ext cx="7620000" cy="5204048"/>
          </a:xfrm>
        </p:spPr>
        <p:txBody>
          <a:bodyPr>
            <a:normAutofit fontScale="92500" lnSpcReduction="20000"/>
          </a:bodyPr>
          <a:lstStyle/>
          <a:p>
            <a:pPr marL="114300" indent="0">
              <a:buNone/>
            </a:pPr>
            <a:r>
              <a:rPr lang="en-US" sz="2400" dirty="0"/>
              <a:t>A link specifies a path along which one object can dispatch a message to another (or the same) object. Most of the time, it is sufficient to specify that such a path exists. If you need to be more precise about how that path exists, you can adorn the appropriate end of the link with any of the following standard stereotypes.</a:t>
            </a:r>
          </a:p>
          <a:p>
            <a:pPr marL="571500" indent="-457200">
              <a:lnSpc>
                <a:spcPct val="90000"/>
              </a:lnSpc>
              <a:buFont typeface="+mj-lt"/>
              <a:buAutoNum type="arabicPeriod"/>
            </a:pPr>
            <a:r>
              <a:rPr lang="en-US" sz="2200" dirty="0" smtClean="0"/>
              <a:t>A</a:t>
            </a:r>
            <a:r>
              <a:rPr lang="bg-BG" sz="2200" b="1" dirty="0" smtClean="0"/>
              <a:t>ssociation</a:t>
            </a:r>
            <a:endParaRPr lang="en-US" sz="2200" b="1" dirty="0" smtClean="0"/>
          </a:p>
          <a:p>
            <a:pPr lvl="1">
              <a:lnSpc>
                <a:spcPct val="90000"/>
              </a:lnSpc>
            </a:pPr>
            <a:r>
              <a:rPr lang="en-US" dirty="0"/>
              <a:t>Specifies that the corresponding object is visible by association</a:t>
            </a:r>
            <a:endParaRPr lang="bg-BG" sz="2000" dirty="0"/>
          </a:p>
          <a:p>
            <a:pPr marL="571500" indent="-457200">
              <a:lnSpc>
                <a:spcPct val="90000"/>
              </a:lnSpc>
              <a:buFont typeface="+mj-lt"/>
              <a:buAutoNum type="arabicPeriod"/>
            </a:pPr>
            <a:r>
              <a:rPr lang="en-US" sz="2200" b="1" dirty="0" smtClean="0"/>
              <a:t>S</a:t>
            </a:r>
            <a:r>
              <a:rPr lang="bg-BG" sz="2200" b="1" dirty="0" smtClean="0"/>
              <a:t>elf</a:t>
            </a:r>
            <a:endParaRPr lang="en-US" sz="2200" b="1" dirty="0" smtClean="0"/>
          </a:p>
          <a:p>
            <a:pPr lvl="1">
              <a:lnSpc>
                <a:spcPct val="90000"/>
              </a:lnSpc>
            </a:pPr>
            <a:r>
              <a:rPr lang="bg-BG" sz="2000" dirty="0" smtClean="0"/>
              <a:t> </a:t>
            </a:r>
            <a:r>
              <a:rPr lang="en-US" dirty="0"/>
              <a:t>Specifies that the corresponding object is visible because it is the dispatcher of the operation</a:t>
            </a:r>
            <a:endParaRPr lang="bg-BG" sz="2000" dirty="0"/>
          </a:p>
          <a:p>
            <a:pPr marL="571500" indent="-457200">
              <a:lnSpc>
                <a:spcPct val="90000"/>
              </a:lnSpc>
              <a:buFont typeface="+mj-lt"/>
              <a:buAutoNum type="arabicPeriod"/>
            </a:pPr>
            <a:r>
              <a:rPr lang="bg-BG" sz="2200" b="1" dirty="0"/>
              <a:t>global</a:t>
            </a:r>
            <a:r>
              <a:rPr lang="bg-BG" sz="2200" dirty="0"/>
              <a:t> </a:t>
            </a:r>
            <a:endParaRPr lang="en-US" sz="2200" dirty="0" smtClean="0"/>
          </a:p>
          <a:p>
            <a:pPr lvl="1">
              <a:lnSpc>
                <a:spcPct val="90000"/>
              </a:lnSpc>
            </a:pPr>
            <a:r>
              <a:rPr lang="en-US" dirty="0"/>
              <a:t>Specifies that the corresponding object is visible because it is in an enclosing scope</a:t>
            </a:r>
            <a:endParaRPr lang="en-US" sz="2000" dirty="0" smtClean="0"/>
          </a:p>
          <a:p>
            <a:pPr marL="571500" indent="-457200">
              <a:lnSpc>
                <a:spcPct val="90000"/>
              </a:lnSpc>
              <a:buFont typeface="+mj-lt"/>
              <a:buAutoNum type="arabicPeriod"/>
            </a:pPr>
            <a:r>
              <a:rPr lang="bg-BG" sz="2200" b="1" dirty="0" smtClean="0"/>
              <a:t>local</a:t>
            </a:r>
            <a:r>
              <a:rPr lang="bg-BG" sz="2200" dirty="0" smtClean="0"/>
              <a:t> </a:t>
            </a:r>
            <a:endParaRPr lang="en-US" sz="2200" dirty="0" smtClean="0"/>
          </a:p>
          <a:p>
            <a:pPr lvl="1">
              <a:lnSpc>
                <a:spcPct val="90000"/>
              </a:lnSpc>
            </a:pPr>
            <a:r>
              <a:rPr lang="en-US" dirty="0"/>
              <a:t>Specifies that the corresponding object is visible because it is in a local scope</a:t>
            </a:r>
            <a:endParaRPr lang="en-US" sz="2000" dirty="0" smtClean="0"/>
          </a:p>
          <a:p>
            <a:pPr marL="571500" indent="-457200">
              <a:lnSpc>
                <a:spcPct val="90000"/>
              </a:lnSpc>
              <a:buFont typeface="+mj-lt"/>
              <a:buAutoNum type="arabicPeriod"/>
            </a:pPr>
            <a:r>
              <a:rPr lang="bg-BG" sz="2200" b="1" dirty="0" smtClean="0"/>
              <a:t>parameter</a:t>
            </a:r>
            <a:r>
              <a:rPr lang="bg-BG" sz="2200" dirty="0" smtClean="0"/>
              <a:t> </a:t>
            </a:r>
            <a:endParaRPr lang="en-US" sz="2200" dirty="0" smtClean="0"/>
          </a:p>
          <a:p>
            <a:pPr lvl="1">
              <a:lnSpc>
                <a:spcPct val="90000"/>
              </a:lnSpc>
            </a:pPr>
            <a:r>
              <a:rPr lang="en-US" dirty="0"/>
              <a:t>Specifies that the corresponding object is visible because it is a parameter</a:t>
            </a:r>
            <a:endParaRPr lang="en-US" sz="2000" dirty="0" smtClean="0"/>
          </a:p>
        </p:txBody>
      </p:sp>
      <p:sp>
        <p:nvSpPr>
          <p:cNvPr id="6" name="Slide Number Placeholder 5"/>
          <p:cNvSpPr>
            <a:spLocks noGrp="1"/>
          </p:cNvSpPr>
          <p:nvPr>
            <p:ph type="sldNum" sz="quarter" idx="12"/>
          </p:nvPr>
        </p:nvSpPr>
        <p:spPr/>
        <p:txBody>
          <a:bodyPr/>
          <a:lstStyle/>
          <a:p>
            <a:fld id="{1B8E9DD7-4A1A-460F-9C93-B937D37F57E8}" type="slidenum">
              <a:rPr lang="bg-BG"/>
              <a:pPr/>
              <a:t>41</a:t>
            </a:fld>
            <a:endParaRPr lang="bg-BG"/>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b="1" dirty="0"/>
              <a:t>Messages</a:t>
            </a:r>
          </a:p>
        </p:txBody>
      </p:sp>
      <p:sp>
        <p:nvSpPr>
          <p:cNvPr id="60419" name="Rectangle 3"/>
          <p:cNvSpPr>
            <a:spLocks noGrp="1" noChangeArrowheads="1"/>
          </p:cNvSpPr>
          <p:nvPr>
            <p:ph idx="1"/>
          </p:nvPr>
        </p:nvSpPr>
        <p:spPr/>
        <p:txBody>
          <a:bodyPr/>
          <a:lstStyle/>
          <a:p>
            <a:r>
              <a:rPr lang="en-US" dirty="0"/>
              <a:t>A message is the specification of a communication among objects that conveys information with the expectation that activity will ensue. The receipt of a message instance may be considered an instance of an event.</a:t>
            </a:r>
          </a:p>
          <a:p>
            <a:r>
              <a:rPr lang="en-US" dirty="0"/>
              <a:t>When you pass a message, the action that results is an executable statement that forms an abstraction of a computational procedure. An action may result in a change in state</a:t>
            </a:r>
            <a:r>
              <a:rPr lang="en-US" dirty="0" smtClean="0"/>
              <a:t>.</a:t>
            </a:r>
          </a:p>
          <a:p>
            <a:r>
              <a:rPr lang="en-US" dirty="0"/>
              <a:t>In the UML, you can model several kinds of actions.</a:t>
            </a:r>
          </a:p>
          <a:p>
            <a:endParaRPr lang="en-US" dirty="0"/>
          </a:p>
        </p:txBody>
      </p:sp>
      <p:sp>
        <p:nvSpPr>
          <p:cNvPr id="6" name="Slide Number Placeholder 5"/>
          <p:cNvSpPr>
            <a:spLocks noGrp="1"/>
          </p:cNvSpPr>
          <p:nvPr>
            <p:ph type="sldNum" sz="quarter" idx="12"/>
          </p:nvPr>
        </p:nvSpPr>
        <p:spPr/>
        <p:txBody>
          <a:bodyPr/>
          <a:lstStyle/>
          <a:p>
            <a:fld id="{5F3A62EA-25AF-4A0A-B9A5-144B06173603}" type="slidenum">
              <a:rPr lang="bg-BG"/>
              <a:pPr/>
              <a:t>42</a:t>
            </a:fld>
            <a:endParaRPr lang="bg-BG"/>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b="1" dirty="0"/>
              <a:t>Messages</a:t>
            </a:r>
          </a:p>
        </p:txBody>
      </p:sp>
      <p:sp>
        <p:nvSpPr>
          <p:cNvPr id="61443" name="Rectangle 3"/>
          <p:cNvSpPr>
            <a:spLocks noGrp="1" noChangeArrowheads="1"/>
          </p:cNvSpPr>
          <p:nvPr>
            <p:ph idx="1"/>
          </p:nvPr>
        </p:nvSpPr>
        <p:spPr/>
        <p:txBody>
          <a:bodyPr/>
          <a:lstStyle/>
          <a:p>
            <a:r>
              <a:rPr lang="bg-BG" sz="2800" dirty="0"/>
              <a:t>Call – </a:t>
            </a:r>
            <a:r>
              <a:rPr lang="en-US" sz="2800" dirty="0"/>
              <a:t>Invokes an operation on an object; an object may send a message to itself, resulting in the local invocation of an </a:t>
            </a:r>
            <a:r>
              <a:rPr lang="en-US" sz="2800" dirty="0" smtClean="0"/>
              <a:t>operation</a:t>
            </a:r>
          </a:p>
          <a:p>
            <a:r>
              <a:rPr lang="bg-BG" sz="2800" dirty="0" smtClean="0"/>
              <a:t>Return </a:t>
            </a:r>
            <a:r>
              <a:rPr lang="bg-BG" sz="2800" dirty="0"/>
              <a:t>– </a:t>
            </a:r>
            <a:r>
              <a:rPr lang="en-US" sz="2800" dirty="0"/>
              <a:t>Returns a value to the caller</a:t>
            </a:r>
            <a:endParaRPr lang="bg-BG" sz="2800" dirty="0"/>
          </a:p>
          <a:p>
            <a:r>
              <a:rPr lang="bg-BG" sz="2800" dirty="0"/>
              <a:t>Send – </a:t>
            </a:r>
            <a:r>
              <a:rPr lang="en-US" sz="2800" dirty="0"/>
              <a:t>Sends a signal to an object</a:t>
            </a:r>
            <a:endParaRPr lang="bg-BG" sz="2800" dirty="0"/>
          </a:p>
          <a:p>
            <a:r>
              <a:rPr lang="bg-BG" sz="2800" dirty="0"/>
              <a:t>Create – </a:t>
            </a:r>
            <a:r>
              <a:rPr lang="en-US" sz="2800" dirty="0"/>
              <a:t>Creates an object</a:t>
            </a:r>
            <a:endParaRPr lang="bg-BG" sz="2800" dirty="0"/>
          </a:p>
          <a:p>
            <a:r>
              <a:rPr lang="bg-BG" sz="2800" dirty="0"/>
              <a:t>Destroy – </a:t>
            </a:r>
            <a:r>
              <a:rPr lang="en-US" sz="2800" dirty="0"/>
              <a:t>Destroys an object; an object may commit suicide by destroying itself</a:t>
            </a:r>
            <a:endParaRPr lang="bg-BG" sz="2800" dirty="0"/>
          </a:p>
        </p:txBody>
      </p:sp>
      <p:sp>
        <p:nvSpPr>
          <p:cNvPr id="6" name="Slide Number Placeholder 5"/>
          <p:cNvSpPr>
            <a:spLocks noGrp="1"/>
          </p:cNvSpPr>
          <p:nvPr>
            <p:ph type="sldNum" sz="quarter" idx="12"/>
          </p:nvPr>
        </p:nvSpPr>
        <p:spPr/>
        <p:txBody>
          <a:bodyPr/>
          <a:lstStyle/>
          <a:p>
            <a:fld id="{FF5A8CED-88C1-40F8-9111-8691D03DCBD8}" type="slidenum">
              <a:rPr lang="bg-BG"/>
              <a:pPr/>
              <a:t>43</a:t>
            </a:fld>
            <a:endParaRPr lang="bg-BG"/>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4"/>
          <p:cNvSpPr>
            <a:spLocks noGrp="1" noChangeArrowheads="1"/>
          </p:cNvSpPr>
          <p:nvPr>
            <p:ph type="title"/>
          </p:nvPr>
        </p:nvSpPr>
        <p:spPr/>
        <p:txBody>
          <a:bodyPr/>
          <a:lstStyle/>
          <a:p>
            <a:r>
              <a:rPr lang="en-US" b="1" dirty="0"/>
              <a:t>Messages</a:t>
            </a:r>
          </a:p>
        </p:txBody>
      </p:sp>
      <p:sp>
        <p:nvSpPr>
          <p:cNvPr id="62469"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A0C1EDC9-A617-4CE8-8EB2-845B260866CE}" type="slidenum">
              <a:rPr lang="bg-BG"/>
              <a:pPr/>
              <a:t>44</a:t>
            </a:fld>
            <a:endParaRPr lang="bg-BG"/>
          </a:p>
        </p:txBody>
      </p:sp>
      <p:pic>
        <p:nvPicPr>
          <p:cNvPr id="6247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773238"/>
            <a:ext cx="6553200" cy="418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Messages</a:t>
            </a:r>
            <a:endParaRPr lang="bg-BG" dirty="0"/>
          </a:p>
        </p:txBody>
      </p:sp>
      <p:sp>
        <p:nvSpPr>
          <p:cNvPr id="3" name="Content Placeholder 2"/>
          <p:cNvSpPr>
            <a:spLocks noGrp="1"/>
          </p:cNvSpPr>
          <p:nvPr>
            <p:ph idx="1"/>
          </p:nvPr>
        </p:nvSpPr>
        <p:spPr/>
        <p:txBody>
          <a:bodyPr/>
          <a:lstStyle/>
          <a:p>
            <a:r>
              <a:rPr lang="en-US" dirty="0"/>
              <a:t>The most common kind of message you'll model is the call, in which one object invokes an operation of another (or the same) object. An object can't just call any random operation. If an object, such as c in the example above, calls the operation </a:t>
            </a:r>
            <a:r>
              <a:rPr lang="en-US" dirty="0" err="1"/>
              <a:t>setItinerary</a:t>
            </a:r>
            <a:r>
              <a:rPr lang="en-US" dirty="0"/>
              <a:t> on an instance of the class </a:t>
            </a:r>
            <a:r>
              <a:rPr lang="en-US" dirty="0" err="1"/>
              <a:t>TicketAgent</a:t>
            </a:r>
            <a:r>
              <a:rPr lang="en-US" dirty="0"/>
              <a:t>, the operation </a:t>
            </a:r>
            <a:r>
              <a:rPr lang="en-US" dirty="0" err="1"/>
              <a:t>setItinerary</a:t>
            </a:r>
            <a:r>
              <a:rPr lang="en-US" dirty="0"/>
              <a:t> must not only be defined for the class </a:t>
            </a:r>
            <a:r>
              <a:rPr lang="en-US" dirty="0" err="1"/>
              <a:t>TicketAgent</a:t>
            </a:r>
            <a:r>
              <a:rPr lang="en-US" dirty="0"/>
              <a:t> (that is, it must be declared in the class </a:t>
            </a:r>
            <a:r>
              <a:rPr lang="en-US" dirty="0" err="1"/>
              <a:t>TicketAgent</a:t>
            </a:r>
            <a:r>
              <a:rPr lang="en-US" dirty="0"/>
              <a:t> or one of its parents), it must also be visible to the caller c.</a:t>
            </a:r>
          </a:p>
          <a:p>
            <a:r>
              <a:rPr lang="en-US" dirty="0"/>
              <a:t>When an object calls an operation or sends a signal to another object, you can provide actual parameters to the message. Similarly, when an object returns control to another object, you can model the return value, as well.</a:t>
            </a:r>
          </a:p>
          <a:p>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45</a:t>
            </a:fld>
            <a:endParaRPr lang="bg-BG"/>
          </a:p>
        </p:txBody>
      </p:sp>
    </p:spTree>
    <p:extLst>
      <p:ext uri="{BB962C8B-B14F-4D97-AF65-F5344CB8AC3E}">
        <p14:creationId xmlns:p14="http://schemas.microsoft.com/office/powerpoint/2010/main" val="6005615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bg-BG"/>
              <a:t>Sequencing </a:t>
            </a:r>
          </a:p>
        </p:txBody>
      </p:sp>
      <p:sp>
        <p:nvSpPr>
          <p:cNvPr id="64515" name="Rectangle 3"/>
          <p:cNvSpPr>
            <a:spLocks noGrp="1" noChangeArrowheads="1"/>
          </p:cNvSpPr>
          <p:nvPr>
            <p:ph idx="1"/>
          </p:nvPr>
        </p:nvSpPr>
        <p:spPr/>
        <p:txBody>
          <a:bodyPr/>
          <a:lstStyle/>
          <a:p>
            <a:r>
              <a:rPr lang="en-US" dirty="0"/>
              <a:t>When an object passes a message to another object (in effect, delegating some action to the receiver), the receiving object might in turn send a message to another object, which might send a message to yet a different object, and so on. This stream of messages forms a sequence. </a:t>
            </a:r>
            <a:endParaRPr lang="en-US" dirty="0" smtClean="0"/>
          </a:p>
          <a:p>
            <a:r>
              <a:rPr lang="en-US" dirty="0" smtClean="0"/>
              <a:t>Any </a:t>
            </a:r>
            <a:r>
              <a:rPr lang="en-US" dirty="0"/>
              <a:t>sequence must have a beginning; the start of every sequence is rooted in some process or thread. </a:t>
            </a:r>
            <a:endParaRPr lang="en-US" dirty="0" smtClean="0"/>
          </a:p>
          <a:p>
            <a:r>
              <a:rPr lang="en-US" dirty="0" smtClean="0"/>
              <a:t>Furthermore</a:t>
            </a:r>
            <a:r>
              <a:rPr lang="en-US" dirty="0"/>
              <a:t>, any sequence will continue as long as the process or thread that owns it lives. </a:t>
            </a:r>
            <a:endParaRPr lang="en-US" dirty="0" smtClean="0"/>
          </a:p>
          <a:p>
            <a:r>
              <a:rPr lang="en-US" dirty="0" smtClean="0"/>
              <a:t>A </a:t>
            </a:r>
            <a:r>
              <a:rPr lang="en-US" dirty="0"/>
              <a:t>nonstop system, such as you might find in real time device control, will continue to execute as long as the node it runs on is up.</a:t>
            </a:r>
          </a:p>
        </p:txBody>
      </p:sp>
      <p:sp>
        <p:nvSpPr>
          <p:cNvPr id="6" name="Slide Number Placeholder 5"/>
          <p:cNvSpPr>
            <a:spLocks noGrp="1"/>
          </p:cNvSpPr>
          <p:nvPr>
            <p:ph type="sldNum" sz="quarter" idx="12"/>
          </p:nvPr>
        </p:nvSpPr>
        <p:spPr/>
        <p:txBody>
          <a:bodyPr/>
          <a:lstStyle/>
          <a:p>
            <a:fld id="{3CCD0767-C2E6-4C66-A328-A9D867898759}" type="slidenum">
              <a:rPr lang="bg-BG"/>
              <a:pPr/>
              <a:t>46</a:t>
            </a:fld>
            <a:endParaRPr lang="bg-BG"/>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bg-BG"/>
              <a:t>Sequencing</a:t>
            </a:r>
          </a:p>
        </p:txBody>
      </p:sp>
      <p:sp>
        <p:nvSpPr>
          <p:cNvPr id="65539" name="Rectangle 3"/>
          <p:cNvSpPr>
            <a:spLocks noGrp="1" noChangeArrowheads="1"/>
          </p:cNvSpPr>
          <p:nvPr>
            <p:ph idx="1"/>
          </p:nvPr>
        </p:nvSpPr>
        <p:spPr/>
        <p:txBody>
          <a:bodyPr/>
          <a:lstStyle/>
          <a:p>
            <a:r>
              <a:rPr lang="en-US" dirty="0"/>
              <a:t>Each process and thread within a system defines a distinct flow of control, and within each flow, messages are ordered in sequence by time. To better visualize the sequence of a message, you can explicitly model the order of the message relative to the start of the sequence by prefixing the message with a sequence number set apart by a colon separator</a:t>
            </a:r>
            <a:r>
              <a:rPr lang="en-US" dirty="0" smtClean="0"/>
              <a:t>.</a:t>
            </a:r>
          </a:p>
          <a:p>
            <a:r>
              <a:rPr lang="en-US" dirty="0"/>
              <a:t>Most commonly, you can specify a procedural or nested flow of control, rendered using a filled solid </a:t>
            </a:r>
            <a:r>
              <a:rPr lang="en-US" dirty="0" smtClean="0"/>
              <a:t>arrowhead.</a:t>
            </a:r>
          </a:p>
          <a:p>
            <a:r>
              <a:rPr lang="en-US" dirty="0"/>
              <a:t>Less common but also </a:t>
            </a:r>
            <a:r>
              <a:rPr lang="en-US" dirty="0" smtClean="0"/>
              <a:t>possible, you </a:t>
            </a:r>
            <a:r>
              <a:rPr lang="en-US" dirty="0"/>
              <a:t>can specify a flat flow of control, rendered using a stick arrowhead, to model the nonprocedural progression of control from step to step. </a:t>
            </a:r>
          </a:p>
        </p:txBody>
      </p:sp>
      <p:sp>
        <p:nvSpPr>
          <p:cNvPr id="6" name="Slide Number Placeholder 5"/>
          <p:cNvSpPr>
            <a:spLocks noGrp="1"/>
          </p:cNvSpPr>
          <p:nvPr>
            <p:ph type="sldNum" sz="quarter" idx="12"/>
          </p:nvPr>
        </p:nvSpPr>
        <p:spPr/>
        <p:txBody>
          <a:bodyPr/>
          <a:lstStyle/>
          <a:p>
            <a:fld id="{B9089502-AB59-4D82-93B9-C4DB0EBEE387}" type="slidenum">
              <a:rPr lang="bg-BG"/>
              <a:pPr/>
              <a:t>47</a:t>
            </a:fld>
            <a:endParaRPr lang="bg-BG"/>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6" name="Rectangle 8"/>
          <p:cNvSpPr>
            <a:spLocks noGrp="1" noChangeArrowheads="1"/>
          </p:cNvSpPr>
          <p:nvPr>
            <p:ph type="title"/>
          </p:nvPr>
        </p:nvSpPr>
        <p:spPr/>
        <p:txBody>
          <a:bodyPr/>
          <a:lstStyle/>
          <a:p>
            <a:r>
              <a:rPr lang="bg-BG"/>
              <a:t>Sequencing</a:t>
            </a:r>
          </a:p>
        </p:txBody>
      </p:sp>
      <p:sp>
        <p:nvSpPr>
          <p:cNvPr id="68617" name="Rectangle 9"/>
          <p:cNvSpPr>
            <a:spLocks noGrp="1" noChangeArrowheads="1"/>
          </p:cNvSpPr>
          <p:nvPr>
            <p:ph sz="half" idx="1"/>
          </p:nvPr>
        </p:nvSpPr>
        <p:spPr>
          <a:xfrm>
            <a:off x="457200" y="1600200"/>
            <a:ext cx="2890838" cy="4525963"/>
          </a:xfrm>
        </p:spPr>
        <p:txBody>
          <a:bodyPr/>
          <a:lstStyle/>
          <a:p>
            <a:endParaRPr lang="bg-BG" dirty="0"/>
          </a:p>
          <a:p>
            <a:endParaRPr lang="bg-BG" dirty="0"/>
          </a:p>
          <a:p>
            <a:endParaRPr lang="bg-BG" dirty="0"/>
          </a:p>
          <a:p>
            <a:endParaRPr lang="bg-BG" dirty="0"/>
          </a:p>
          <a:p>
            <a:endParaRPr lang="bg-BG" dirty="0"/>
          </a:p>
          <a:p>
            <a:pPr>
              <a:buFontTx/>
              <a:buNone/>
            </a:pPr>
            <a:r>
              <a:rPr lang="bg-BG" dirty="0"/>
              <a:t>	</a:t>
            </a:r>
            <a:r>
              <a:rPr lang="en-US" b="1" dirty="0"/>
              <a:t>Flat Sequence</a:t>
            </a:r>
            <a:endParaRPr lang="bg-BG" dirty="0"/>
          </a:p>
        </p:txBody>
      </p:sp>
      <p:sp>
        <p:nvSpPr>
          <p:cNvPr id="68618" name="Rectangle 10"/>
          <p:cNvSpPr>
            <a:spLocks noGrp="1" noChangeArrowheads="1"/>
          </p:cNvSpPr>
          <p:nvPr>
            <p:ph sz="half" idx="2"/>
          </p:nvPr>
        </p:nvSpPr>
        <p:spPr>
          <a:xfrm>
            <a:off x="5724525" y="1600200"/>
            <a:ext cx="2962275" cy="4525963"/>
          </a:xfrm>
        </p:spPr>
        <p:txBody>
          <a:bodyPr/>
          <a:lstStyle/>
          <a:p>
            <a:pPr>
              <a:buFontTx/>
              <a:buNone/>
            </a:pPr>
            <a:r>
              <a:rPr lang="bg-BG" dirty="0"/>
              <a:t>	</a:t>
            </a:r>
            <a:r>
              <a:rPr lang="en-US" b="1" dirty="0"/>
              <a:t>Procedural Sequence</a:t>
            </a:r>
            <a:endParaRPr lang="bg-BG" dirty="0"/>
          </a:p>
        </p:txBody>
      </p:sp>
      <p:sp>
        <p:nvSpPr>
          <p:cNvPr id="9" name="Slide Number Placeholder 6"/>
          <p:cNvSpPr>
            <a:spLocks noGrp="1"/>
          </p:cNvSpPr>
          <p:nvPr>
            <p:ph type="sldNum" sz="quarter" idx="12"/>
          </p:nvPr>
        </p:nvSpPr>
        <p:spPr/>
        <p:txBody>
          <a:bodyPr/>
          <a:lstStyle/>
          <a:p>
            <a:fld id="{9B5F87EE-AB1C-4D4C-8670-424C6E0CA2A1}" type="slidenum">
              <a:rPr lang="bg-BG"/>
              <a:pPr/>
              <a:t>48</a:t>
            </a:fld>
            <a:endParaRPr lang="bg-BG"/>
          </a:p>
        </p:txBody>
      </p:sp>
      <p:pic>
        <p:nvPicPr>
          <p:cNvPr id="6861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484313"/>
            <a:ext cx="5476875"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61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475" y="4149725"/>
            <a:ext cx="5267325"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bg-BG"/>
              <a:t>Sequencing</a:t>
            </a:r>
          </a:p>
        </p:txBody>
      </p:sp>
      <p:sp>
        <p:nvSpPr>
          <p:cNvPr id="71683" name="Rectangle 3"/>
          <p:cNvSpPr>
            <a:spLocks noGrp="1" noChangeArrowheads="1"/>
          </p:cNvSpPr>
          <p:nvPr>
            <p:ph idx="1"/>
          </p:nvPr>
        </p:nvSpPr>
        <p:spPr>
          <a:xfrm>
            <a:off x="251520" y="1268760"/>
            <a:ext cx="8229600" cy="4708525"/>
          </a:xfrm>
        </p:spPr>
        <p:txBody>
          <a:bodyPr>
            <a:normAutofit fontScale="92500" lnSpcReduction="20000"/>
          </a:bodyPr>
          <a:lstStyle/>
          <a:p>
            <a:r>
              <a:rPr lang="en-US" dirty="0"/>
              <a:t>When you are modeling interactions that involve multiple flows of control, it's especially important to identify the process or thread that sent a particular message. In the UML, you can distinguish one flow of control from another by prefixing a message's sequence number with the name of the process or thread that sits at the root of the sequence. For example, the expression</a:t>
            </a:r>
          </a:p>
          <a:p>
            <a:pPr lvl="1"/>
            <a:r>
              <a:rPr lang="en-US" dirty="0"/>
              <a:t>D5 : </a:t>
            </a:r>
            <a:r>
              <a:rPr lang="en-US" dirty="0" err="1"/>
              <a:t>ejectHatch</a:t>
            </a:r>
            <a:r>
              <a:rPr lang="en-US" dirty="0"/>
              <a:t>(3) </a:t>
            </a:r>
            <a:endParaRPr lang="en-US" dirty="0" smtClean="0"/>
          </a:p>
          <a:p>
            <a:pPr lvl="1"/>
            <a:r>
              <a:rPr lang="en-US" dirty="0" smtClean="0"/>
              <a:t>specifies </a:t>
            </a:r>
            <a:r>
              <a:rPr lang="en-US" dirty="0"/>
              <a:t>that the operation </a:t>
            </a:r>
            <a:r>
              <a:rPr lang="en-US" dirty="0" err="1"/>
              <a:t>ejectHatch</a:t>
            </a:r>
            <a:r>
              <a:rPr lang="en-US" dirty="0"/>
              <a:t> is dispatched (with the actual argument 3) as the fifth message in the sequence rooted by the process or thread named D</a:t>
            </a:r>
            <a:r>
              <a:rPr lang="en-US" dirty="0" smtClean="0"/>
              <a:t>.</a:t>
            </a:r>
          </a:p>
          <a:p>
            <a:r>
              <a:rPr lang="en-US" dirty="0"/>
              <a:t>Not only can you show the actual arguments sent along with an operation or a signal in the context of an interaction, you can show the return values of a function as well. As the following expression shows, the value p is returned from the operation find, dispatched with the actual parameter "Rachelle". This is a nested sequence, dispatched as the second message nested in the third message nested in the first message of the sequence. In the same diagram, p can then be used as an actual parameter in other messages.</a:t>
            </a:r>
          </a:p>
          <a:p>
            <a:endParaRPr lang="en-US" dirty="0"/>
          </a:p>
        </p:txBody>
      </p:sp>
      <p:sp>
        <p:nvSpPr>
          <p:cNvPr id="6" name="Slide Number Placeholder 5"/>
          <p:cNvSpPr>
            <a:spLocks noGrp="1"/>
          </p:cNvSpPr>
          <p:nvPr>
            <p:ph type="sldNum" sz="quarter" idx="12"/>
          </p:nvPr>
        </p:nvSpPr>
        <p:spPr/>
        <p:txBody>
          <a:bodyPr/>
          <a:lstStyle/>
          <a:p>
            <a:fld id="{F5ECE61F-3B10-4D72-AC82-A0B1748D231E}" type="slidenum">
              <a:rPr lang="bg-BG"/>
              <a:pPr/>
              <a:t>49</a:t>
            </a:fld>
            <a:endParaRPr lang="bg-BG"/>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b="1" dirty="0"/>
              <a:t>Abstractions and Instances</a:t>
            </a:r>
            <a:endParaRPr lang="bg-BG" dirty="0"/>
          </a:p>
        </p:txBody>
      </p:sp>
      <p:sp>
        <p:nvSpPr>
          <p:cNvPr id="12291" name="Rectangle 3"/>
          <p:cNvSpPr>
            <a:spLocks noGrp="1" noChangeArrowheads="1"/>
          </p:cNvSpPr>
          <p:nvPr>
            <p:ph idx="1"/>
          </p:nvPr>
        </p:nvSpPr>
        <p:spPr/>
        <p:txBody>
          <a:bodyPr>
            <a:normAutofit lnSpcReduction="10000"/>
          </a:bodyPr>
          <a:lstStyle/>
          <a:p>
            <a:pPr>
              <a:lnSpc>
                <a:spcPct val="90000"/>
              </a:lnSpc>
            </a:pPr>
            <a:r>
              <a:rPr lang="en-US" sz="2800" dirty="0"/>
              <a:t>You can use the UML to model these physical instances, but you can also model things that are not so concrete. </a:t>
            </a:r>
            <a:endParaRPr lang="en-US" sz="2800" dirty="0" smtClean="0"/>
          </a:p>
          <a:p>
            <a:pPr>
              <a:lnSpc>
                <a:spcPct val="90000"/>
              </a:lnSpc>
            </a:pPr>
            <a:r>
              <a:rPr lang="en-US" sz="2800" dirty="0" smtClean="0"/>
              <a:t>For </a:t>
            </a:r>
            <a:r>
              <a:rPr lang="en-US" sz="2800" dirty="0"/>
              <a:t>example, an abstract class, by definition, may not have any direct instances. </a:t>
            </a:r>
            <a:endParaRPr lang="en-US" sz="2800" dirty="0" smtClean="0"/>
          </a:p>
          <a:p>
            <a:pPr>
              <a:lnSpc>
                <a:spcPct val="90000"/>
              </a:lnSpc>
            </a:pPr>
            <a:r>
              <a:rPr lang="en-US" sz="2800" dirty="0" smtClean="0"/>
              <a:t>However</a:t>
            </a:r>
            <a:r>
              <a:rPr lang="en-US" sz="2800" dirty="0"/>
              <a:t>, you can model indirect instances of abstract classes in order to show the use of a prototypical instance of that abstract class. Literally, no such object might exist. But pragmatically, this instance lets you name one of any potential instances of concrete children of that abstract class. This same touch applies to interfaces. </a:t>
            </a:r>
            <a:endParaRPr lang="bg-BG" sz="2400" dirty="0"/>
          </a:p>
        </p:txBody>
      </p:sp>
      <p:sp>
        <p:nvSpPr>
          <p:cNvPr id="6" name="Slide Number Placeholder 5"/>
          <p:cNvSpPr>
            <a:spLocks noGrp="1"/>
          </p:cNvSpPr>
          <p:nvPr>
            <p:ph type="sldNum" sz="quarter" idx="12"/>
          </p:nvPr>
        </p:nvSpPr>
        <p:spPr/>
        <p:txBody>
          <a:bodyPr/>
          <a:lstStyle/>
          <a:p>
            <a:fld id="{A53ACAF2-15E8-44EE-8AB1-820DEA4A3D23}" type="slidenum">
              <a:rPr lang="bg-BG"/>
              <a:pPr/>
              <a:t>5</a:t>
            </a:fld>
            <a:endParaRPr lang="bg-BG"/>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bg-BG" sz="4000"/>
              <a:t>Creation, Modification, and Destruction </a:t>
            </a:r>
          </a:p>
        </p:txBody>
      </p:sp>
      <p:sp>
        <p:nvSpPr>
          <p:cNvPr id="72707" name="Rectangle 3"/>
          <p:cNvSpPr>
            <a:spLocks noGrp="1" noChangeArrowheads="1"/>
          </p:cNvSpPr>
          <p:nvPr>
            <p:ph idx="1"/>
          </p:nvPr>
        </p:nvSpPr>
        <p:spPr/>
        <p:txBody>
          <a:bodyPr>
            <a:normAutofit/>
          </a:bodyPr>
          <a:lstStyle/>
          <a:p>
            <a:r>
              <a:rPr lang="en-US" sz="2800" dirty="0"/>
              <a:t>Most of the time, the objects you show participating in an interaction exist for the entire duration of the interaction. </a:t>
            </a:r>
            <a:endParaRPr lang="en-US" sz="2800" dirty="0" smtClean="0"/>
          </a:p>
          <a:p>
            <a:r>
              <a:rPr lang="en-US" sz="2800" dirty="0" smtClean="0"/>
              <a:t>However</a:t>
            </a:r>
            <a:r>
              <a:rPr lang="en-US" sz="2800" dirty="0"/>
              <a:t>, in some interactions, objects may be created (specified by a create message) and destroyed (specified by a destroy message). </a:t>
            </a:r>
            <a:endParaRPr lang="en-US" sz="2800" dirty="0" smtClean="0"/>
          </a:p>
          <a:p>
            <a:r>
              <a:rPr lang="en-US" sz="2800" dirty="0" smtClean="0"/>
              <a:t>The </a:t>
            </a:r>
            <a:r>
              <a:rPr lang="en-US" sz="2800" dirty="0"/>
              <a:t>same is true of links: the relationships among objects may come and go. </a:t>
            </a:r>
            <a:endParaRPr lang="en-US" sz="2800" dirty="0" smtClean="0"/>
          </a:p>
        </p:txBody>
      </p:sp>
      <p:sp>
        <p:nvSpPr>
          <p:cNvPr id="6" name="Slide Number Placeholder 5"/>
          <p:cNvSpPr>
            <a:spLocks noGrp="1"/>
          </p:cNvSpPr>
          <p:nvPr>
            <p:ph type="sldNum" sz="quarter" idx="12"/>
          </p:nvPr>
        </p:nvSpPr>
        <p:spPr/>
        <p:txBody>
          <a:bodyPr/>
          <a:lstStyle/>
          <a:p>
            <a:fld id="{6D617BF8-9DC5-40DD-BA97-719FDE90BF1C}" type="slidenum">
              <a:rPr lang="bg-BG"/>
              <a:pPr/>
              <a:t>50</a:t>
            </a:fld>
            <a:endParaRPr lang="bg-BG"/>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bg-BG" sz="4000"/>
              <a:t>Creation, Modification, and Destruction </a:t>
            </a:r>
          </a:p>
        </p:txBody>
      </p:sp>
      <p:sp>
        <p:nvSpPr>
          <p:cNvPr id="72707" name="Rectangle 3"/>
          <p:cNvSpPr>
            <a:spLocks noGrp="1" noChangeArrowheads="1"/>
          </p:cNvSpPr>
          <p:nvPr>
            <p:ph idx="1"/>
          </p:nvPr>
        </p:nvSpPr>
        <p:spPr/>
        <p:txBody>
          <a:bodyPr>
            <a:normAutofit/>
          </a:bodyPr>
          <a:lstStyle/>
          <a:p>
            <a:pPr marL="114300" indent="0">
              <a:buNone/>
            </a:pPr>
            <a:r>
              <a:rPr lang="en-US" sz="2800" dirty="0" smtClean="0"/>
              <a:t>To </a:t>
            </a:r>
            <a:r>
              <a:rPr lang="en-US" sz="2800" dirty="0"/>
              <a:t>specify if an object or link enters and/or leaves during an interaction, you can attach one of the following constraints to the element:</a:t>
            </a:r>
          </a:p>
          <a:p>
            <a:pPr lvl="1">
              <a:lnSpc>
                <a:spcPct val="90000"/>
              </a:lnSpc>
            </a:pPr>
            <a:r>
              <a:rPr lang="bg-BG" sz="2400" dirty="0" smtClean="0"/>
              <a:t>new </a:t>
            </a:r>
            <a:r>
              <a:rPr lang="bg-BG" sz="2400" dirty="0"/>
              <a:t>– </a:t>
            </a:r>
            <a:r>
              <a:rPr lang="en-US" sz="2400" dirty="0"/>
              <a:t>Specifies that the instance or link is created during execution of the enclosing </a:t>
            </a:r>
            <a:r>
              <a:rPr lang="en-US" sz="2400" dirty="0" smtClean="0"/>
              <a:t>interaction</a:t>
            </a:r>
          </a:p>
          <a:p>
            <a:pPr lvl="1">
              <a:lnSpc>
                <a:spcPct val="90000"/>
              </a:lnSpc>
            </a:pPr>
            <a:r>
              <a:rPr lang="bg-BG" sz="2400" dirty="0" smtClean="0"/>
              <a:t>destroyed </a:t>
            </a:r>
            <a:r>
              <a:rPr lang="bg-BG" sz="2400" dirty="0"/>
              <a:t>– </a:t>
            </a:r>
            <a:r>
              <a:rPr lang="en-US" sz="2400" dirty="0"/>
              <a:t>Specifies that the instance or link is destroyed prior to completion of execution of the enclosing </a:t>
            </a:r>
            <a:r>
              <a:rPr lang="en-US" sz="2400" dirty="0" smtClean="0"/>
              <a:t>interaction</a:t>
            </a:r>
          </a:p>
          <a:p>
            <a:pPr lvl="1">
              <a:lnSpc>
                <a:spcPct val="90000"/>
              </a:lnSpc>
            </a:pPr>
            <a:r>
              <a:rPr lang="bg-BG" sz="2400" dirty="0" smtClean="0"/>
              <a:t>transient </a:t>
            </a:r>
            <a:r>
              <a:rPr lang="bg-BG" sz="2400" dirty="0"/>
              <a:t>– </a:t>
            </a:r>
            <a:r>
              <a:rPr lang="en-US" sz="2400" dirty="0"/>
              <a:t>Specifies that the instance or link is created during execution of the enclosing interaction but is destroyed before completion of execution</a:t>
            </a:r>
            <a:r>
              <a:rPr lang="bg-BG" sz="2400" dirty="0" smtClean="0"/>
              <a:t>.</a:t>
            </a:r>
            <a:endParaRPr lang="bg-BG" sz="2400" dirty="0"/>
          </a:p>
        </p:txBody>
      </p:sp>
      <p:sp>
        <p:nvSpPr>
          <p:cNvPr id="6" name="Slide Number Placeholder 5"/>
          <p:cNvSpPr>
            <a:spLocks noGrp="1"/>
          </p:cNvSpPr>
          <p:nvPr>
            <p:ph type="sldNum" sz="quarter" idx="12"/>
          </p:nvPr>
        </p:nvSpPr>
        <p:spPr/>
        <p:txBody>
          <a:bodyPr/>
          <a:lstStyle/>
          <a:p>
            <a:fld id="{6D617BF8-9DC5-40DD-BA97-719FDE90BF1C}" type="slidenum">
              <a:rPr lang="bg-BG"/>
              <a:pPr/>
              <a:t>51</a:t>
            </a:fld>
            <a:endParaRPr lang="bg-BG"/>
          </a:p>
        </p:txBody>
      </p:sp>
    </p:spTree>
    <p:extLst>
      <p:ext uri="{BB962C8B-B14F-4D97-AF65-F5344CB8AC3E}">
        <p14:creationId xmlns:p14="http://schemas.microsoft.com/office/powerpoint/2010/main" val="16179054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bg-BG" sz="4000"/>
              <a:t>Creation, Modification, and Destruction</a:t>
            </a:r>
          </a:p>
        </p:txBody>
      </p:sp>
      <p:sp>
        <p:nvSpPr>
          <p:cNvPr id="73731" name="Rectangle 3"/>
          <p:cNvSpPr>
            <a:spLocks noGrp="1" noChangeArrowheads="1"/>
          </p:cNvSpPr>
          <p:nvPr>
            <p:ph idx="1"/>
          </p:nvPr>
        </p:nvSpPr>
        <p:spPr/>
        <p:txBody>
          <a:bodyPr/>
          <a:lstStyle/>
          <a:p>
            <a:r>
              <a:rPr lang="en-US" sz="2400" dirty="0"/>
              <a:t>During an interaction, an object typically changes the values of its attributes, its state, or its roles. </a:t>
            </a:r>
            <a:endParaRPr lang="en-US" sz="2400" dirty="0" smtClean="0"/>
          </a:p>
          <a:p>
            <a:r>
              <a:rPr lang="en-US" sz="2400" dirty="0" smtClean="0"/>
              <a:t>You </a:t>
            </a:r>
            <a:r>
              <a:rPr lang="en-US" sz="2400" dirty="0"/>
              <a:t>can represent the modification of an object by replicating the object in the interaction (with possibly different attribute values, state, or roles). </a:t>
            </a:r>
            <a:endParaRPr lang="en-US" sz="2400" dirty="0" smtClean="0"/>
          </a:p>
          <a:p>
            <a:r>
              <a:rPr lang="en-US" sz="2400" dirty="0" smtClean="0"/>
              <a:t>On </a:t>
            </a:r>
            <a:r>
              <a:rPr lang="en-US" sz="2400" dirty="0"/>
              <a:t>a sequence diagram, you'd place each variant of the object on the same lifeline. In an interaction diagram, you'd connect each variant with a become message.</a:t>
            </a:r>
          </a:p>
        </p:txBody>
      </p:sp>
      <p:sp>
        <p:nvSpPr>
          <p:cNvPr id="6" name="Slide Number Placeholder 5"/>
          <p:cNvSpPr>
            <a:spLocks noGrp="1"/>
          </p:cNvSpPr>
          <p:nvPr>
            <p:ph type="sldNum" sz="quarter" idx="12"/>
          </p:nvPr>
        </p:nvSpPr>
        <p:spPr/>
        <p:txBody>
          <a:bodyPr/>
          <a:lstStyle/>
          <a:p>
            <a:fld id="{1CF14D65-520B-4C47-9BC5-B961CDC05DD6}" type="slidenum">
              <a:rPr lang="bg-BG"/>
              <a:pPr/>
              <a:t>52</a:t>
            </a:fld>
            <a:endParaRPr lang="bg-BG"/>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r>
              <a:rPr lang="bg-BG" b="1"/>
              <a:t>Representation</a:t>
            </a:r>
          </a:p>
        </p:txBody>
      </p:sp>
      <p:sp>
        <p:nvSpPr>
          <p:cNvPr id="74755" name="Rectangle 3"/>
          <p:cNvSpPr>
            <a:spLocks noGrp="1" noChangeArrowheads="1"/>
          </p:cNvSpPr>
          <p:nvPr>
            <p:ph idx="1"/>
          </p:nvPr>
        </p:nvSpPr>
        <p:spPr/>
        <p:txBody>
          <a:bodyPr>
            <a:normAutofit fontScale="85000" lnSpcReduction="10000"/>
          </a:bodyPr>
          <a:lstStyle/>
          <a:p>
            <a:r>
              <a:rPr lang="en-US" sz="2800" dirty="0"/>
              <a:t>When you model an interaction, you typically include both objects (each one playing a specific role) and messages (each one representing the communication between objects, with some resulting action).</a:t>
            </a:r>
          </a:p>
          <a:p>
            <a:r>
              <a:rPr lang="en-US" sz="2800" dirty="0"/>
              <a:t>You can visualize those objects and messages involved in an interaction in two ways: </a:t>
            </a:r>
            <a:endParaRPr lang="en-US" sz="2800" dirty="0" smtClean="0"/>
          </a:p>
          <a:p>
            <a:pPr lvl="1"/>
            <a:r>
              <a:rPr lang="en-US" sz="2600" dirty="0" smtClean="0"/>
              <a:t>by </a:t>
            </a:r>
            <a:r>
              <a:rPr lang="en-US" sz="2600" dirty="0"/>
              <a:t>emphasizing the time ordering of its messages, and by emphasizing the structural organization of the objects that send and receive messages. In the UML, the first kind of representation is called a </a:t>
            </a:r>
            <a:r>
              <a:rPr lang="en-US" sz="2600" dirty="0">
                <a:solidFill>
                  <a:srgbClr val="FF0000"/>
                </a:solidFill>
              </a:rPr>
              <a:t>sequence diagram</a:t>
            </a:r>
            <a:r>
              <a:rPr lang="en-US" sz="2600" dirty="0"/>
              <a:t>; </a:t>
            </a:r>
            <a:endParaRPr lang="en-US" sz="2600" dirty="0" smtClean="0"/>
          </a:p>
          <a:p>
            <a:pPr lvl="1"/>
            <a:r>
              <a:rPr lang="en-US" sz="2600" dirty="0" smtClean="0"/>
              <a:t>the </a:t>
            </a:r>
            <a:r>
              <a:rPr lang="en-US" sz="2600" dirty="0"/>
              <a:t>second kind of representation is called a </a:t>
            </a:r>
            <a:r>
              <a:rPr lang="en-US" sz="2600" dirty="0">
                <a:solidFill>
                  <a:srgbClr val="FF0000"/>
                </a:solidFill>
              </a:rPr>
              <a:t>collaboration diagram</a:t>
            </a:r>
            <a:r>
              <a:rPr lang="en-US" sz="2600" dirty="0"/>
              <a:t>. Both sequence diagrams and collaboration diagrams are kinds of interaction diagrams.</a:t>
            </a:r>
          </a:p>
        </p:txBody>
      </p:sp>
      <p:sp>
        <p:nvSpPr>
          <p:cNvPr id="6" name="Slide Number Placeholder 5"/>
          <p:cNvSpPr>
            <a:spLocks noGrp="1"/>
          </p:cNvSpPr>
          <p:nvPr>
            <p:ph type="sldNum" sz="quarter" idx="12"/>
          </p:nvPr>
        </p:nvSpPr>
        <p:spPr/>
        <p:txBody>
          <a:bodyPr/>
          <a:lstStyle/>
          <a:p>
            <a:fld id="{AD8339C9-1A6D-431A-B024-62690BF64647}" type="slidenum">
              <a:rPr lang="bg-BG"/>
              <a:pPr/>
              <a:t>53</a:t>
            </a:fld>
            <a:endParaRPr lang="bg-BG"/>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bg-BG" b="1"/>
              <a:t>Representation</a:t>
            </a:r>
          </a:p>
        </p:txBody>
      </p:sp>
      <p:sp>
        <p:nvSpPr>
          <p:cNvPr id="75779" name="Rectangle 3"/>
          <p:cNvSpPr>
            <a:spLocks noGrp="1" noChangeArrowheads="1"/>
          </p:cNvSpPr>
          <p:nvPr>
            <p:ph idx="1"/>
          </p:nvPr>
        </p:nvSpPr>
        <p:spPr/>
        <p:txBody>
          <a:bodyPr>
            <a:normAutofit lnSpcReduction="10000"/>
          </a:bodyPr>
          <a:lstStyle/>
          <a:p>
            <a:r>
              <a:rPr lang="en-US" sz="2800" dirty="0"/>
              <a:t>Sequence diagrams and collaboration diagrams are largely isomorphic, meaning that you can take one and transform it into the other without loss of information. There are some visual differences, however. First, sequence diagrams permit you to model the lifeline of an object. An object's lifeline represents the existence of the object at a particular time, possibly covering the object's creation and destruction. Second, collaboration diagrams permit you to model the structural links that may exist among the objects in an interaction.</a:t>
            </a:r>
            <a:endParaRPr lang="bg-BG" sz="2400" dirty="0"/>
          </a:p>
        </p:txBody>
      </p:sp>
      <p:sp>
        <p:nvSpPr>
          <p:cNvPr id="6" name="Slide Number Placeholder 5"/>
          <p:cNvSpPr>
            <a:spLocks noGrp="1"/>
          </p:cNvSpPr>
          <p:nvPr>
            <p:ph type="sldNum" sz="quarter" idx="12"/>
          </p:nvPr>
        </p:nvSpPr>
        <p:spPr/>
        <p:txBody>
          <a:bodyPr/>
          <a:lstStyle/>
          <a:p>
            <a:fld id="{D7143C5D-EF45-42C4-9AFD-0F1F71F40F88}" type="slidenum">
              <a:rPr lang="bg-BG"/>
              <a:pPr/>
              <a:t>54</a:t>
            </a:fld>
            <a:endParaRPr lang="bg-BG"/>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sz="4000" b="1" dirty="0"/>
              <a:t>Modeling a Flow of Control</a:t>
            </a:r>
            <a:endParaRPr lang="bg-BG" sz="4000" dirty="0"/>
          </a:p>
        </p:txBody>
      </p:sp>
      <p:sp>
        <p:nvSpPr>
          <p:cNvPr id="76803" name="Rectangle 3"/>
          <p:cNvSpPr>
            <a:spLocks noGrp="1" noChangeArrowheads="1"/>
          </p:cNvSpPr>
          <p:nvPr>
            <p:ph idx="1"/>
          </p:nvPr>
        </p:nvSpPr>
        <p:spPr/>
        <p:txBody>
          <a:bodyPr>
            <a:normAutofit fontScale="92500" lnSpcReduction="20000"/>
          </a:bodyPr>
          <a:lstStyle/>
          <a:p>
            <a:pPr marL="114300" indent="0">
              <a:buNone/>
            </a:pPr>
            <a:r>
              <a:rPr lang="en-US" sz="2000" dirty="0"/>
              <a:t>To model a flow of control,</a:t>
            </a:r>
          </a:p>
          <a:p>
            <a:r>
              <a:rPr lang="en-US" sz="2000" dirty="0"/>
              <a:t>Set the context for the interaction, whether it is the system as a whole, a class, or an individual operation.</a:t>
            </a:r>
          </a:p>
          <a:p>
            <a:r>
              <a:rPr lang="en-US" sz="2000" dirty="0"/>
              <a:t>Set the stage for the interaction by identifying which objects play a role; set their initial properties, including their attribute values, state, and role.</a:t>
            </a:r>
          </a:p>
          <a:p>
            <a:r>
              <a:rPr lang="en-US" sz="2000" dirty="0"/>
              <a:t>If your model emphasizes the structural organization of these objects, identify the links that connect them, relevant to the paths of communication that take place in this interaction. Specify the nature of the links using the UML's standard stereotypes and constraints, as necessary.</a:t>
            </a:r>
          </a:p>
          <a:p>
            <a:r>
              <a:rPr lang="en-US" sz="2000" dirty="0"/>
              <a:t>In time order, specify the messages that pass from object to object. As necessary, distinguish the different kinds of messages; include parameters and return values to convey the necessary detail of this interaction.</a:t>
            </a:r>
          </a:p>
          <a:p>
            <a:r>
              <a:rPr lang="en-US" sz="2000" dirty="0"/>
              <a:t>Also to convey the necessary detail of this interaction, adorn each object at every moment in time with its state and role.</a:t>
            </a:r>
          </a:p>
        </p:txBody>
      </p:sp>
      <p:sp>
        <p:nvSpPr>
          <p:cNvPr id="6" name="Slide Number Placeholder 5"/>
          <p:cNvSpPr>
            <a:spLocks noGrp="1"/>
          </p:cNvSpPr>
          <p:nvPr>
            <p:ph type="sldNum" sz="quarter" idx="12"/>
          </p:nvPr>
        </p:nvSpPr>
        <p:spPr/>
        <p:txBody>
          <a:bodyPr/>
          <a:lstStyle/>
          <a:p>
            <a:fld id="{94E4992F-38ED-4105-BA56-F5104CBEAB7D}" type="slidenum">
              <a:rPr lang="bg-BG"/>
              <a:pPr/>
              <a:t>55</a:t>
            </a:fld>
            <a:endParaRPr lang="bg-BG"/>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36" name="Rectangle 12"/>
          <p:cNvSpPr>
            <a:spLocks noGrp="1" noChangeArrowheads="1"/>
          </p:cNvSpPr>
          <p:nvPr>
            <p:ph type="title"/>
          </p:nvPr>
        </p:nvSpPr>
        <p:spPr/>
        <p:txBody>
          <a:bodyPr/>
          <a:lstStyle/>
          <a:p>
            <a:pPr algn="r"/>
            <a:endParaRPr lang="bg-BG" dirty="0"/>
          </a:p>
        </p:txBody>
      </p:sp>
      <p:sp>
        <p:nvSpPr>
          <p:cNvPr id="77837" name="Rectangle 13"/>
          <p:cNvSpPr>
            <a:spLocks noGrp="1" noChangeArrowheads="1"/>
          </p:cNvSpPr>
          <p:nvPr>
            <p:ph idx="1"/>
          </p:nvPr>
        </p:nvSpPr>
        <p:spPr/>
        <p:txBody>
          <a:bodyPr/>
          <a:lstStyle/>
          <a:p>
            <a:endParaRPr lang="bg-BG" dirty="0"/>
          </a:p>
        </p:txBody>
      </p:sp>
      <p:sp>
        <p:nvSpPr>
          <p:cNvPr id="10" name="Slide Number Placeholder 5"/>
          <p:cNvSpPr>
            <a:spLocks noGrp="1"/>
          </p:cNvSpPr>
          <p:nvPr>
            <p:ph type="sldNum" sz="quarter" idx="12"/>
          </p:nvPr>
        </p:nvSpPr>
        <p:spPr/>
        <p:txBody>
          <a:bodyPr/>
          <a:lstStyle/>
          <a:p>
            <a:fld id="{2D70566C-9839-4998-8D42-CDF93F5BDBAB}" type="slidenum">
              <a:rPr lang="bg-BG"/>
              <a:pPr/>
              <a:t>56</a:t>
            </a:fld>
            <a:endParaRPr lang="bg-BG"/>
          </a:p>
        </p:txBody>
      </p:sp>
      <p:sp>
        <p:nvSpPr>
          <p:cNvPr id="77829" name="AutoShape 5" descr="graphics/15fig06.jpg"/>
          <p:cNvSpPr>
            <a:spLocks noChangeAspect="1" noChangeArrowheads="1"/>
          </p:cNvSpPr>
          <p:nvPr/>
        </p:nvSpPr>
        <p:spPr bwMode="auto">
          <a:xfrm>
            <a:off x="2190750" y="2071688"/>
            <a:ext cx="4762500" cy="2714625"/>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bg-BG"/>
          </a:p>
        </p:txBody>
      </p:sp>
      <p:sp>
        <p:nvSpPr>
          <p:cNvPr id="77831" name="AutoShape 7" descr="graphics/15fig06.jpg"/>
          <p:cNvSpPr>
            <a:spLocks noChangeAspect="1" noChangeArrowheads="1"/>
          </p:cNvSpPr>
          <p:nvPr/>
        </p:nvSpPr>
        <p:spPr bwMode="auto">
          <a:xfrm>
            <a:off x="2190750" y="2071688"/>
            <a:ext cx="4762500" cy="2714625"/>
          </a:xfrm>
          <a:prstGeom prst="rect">
            <a:avLst/>
          </a:prstGeom>
          <a:noFill/>
          <a:extLst>
            <a:ext uri="{909E8E84-426E-40DD-AFC4-6F175D3DCCD1}">
              <a14:hiddenFill xmlns:a14="http://schemas.microsoft.com/office/drawing/2010/main">
                <a:solidFill>
                  <a:srgbClr val="FFFFFF"/>
                </a:solidFill>
              </a14:hiddenFill>
            </a:ext>
          </a:extLst>
        </p:spPr>
        <p:txBody>
          <a:bodyPr/>
          <a:lstStyle/>
          <a:p>
            <a:endParaRPr lang="bg-BG"/>
          </a:p>
        </p:txBody>
      </p:sp>
      <p:pic>
        <p:nvPicPr>
          <p:cNvPr id="77832"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81" y="548680"/>
            <a:ext cx="6048375" cy="3551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7834"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904" y="4523437"/>
            <a:ext cx="5316537" cy="2300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395536" y="260648"/>
            <a:ext cx="7620000" cy="1143000"/>
          </a:xfrm>
        </p:spPr>
        <p:txBody>
          <a:bodyPr/>
          <a:lstStyle/>
          <a:p>
            <a:r>
              <a:rPr lang="en-US" b="1" dirty="0"/>
              <a:t>Interaction Diagrams</a:t>
            </a:r>
            <a:endParaRPr lang="bg-BG" dirty="0"/>
          </a:p>
        </p:txBody>
      </p:sp>
      <p:sp>
        <p:nvSpPr>
          <p:cNvPr id="80899" name="Rectangle 3"/>
          <p:cNvSpPr>
            <a:spLocks noGrp="1" noChangeArrowheads="1"/>
          </p:cNvSpPr>
          <p:nvPr>
            <p:ph idx="1"/>
          </p:nvPr>
        </p:nvSpPr>
        <p:spPr/>
        <p:txBody>
          <a:bodyPr>
            <a:normAutofit fontScale="92500" lnSpcReduction="20000"/>
          </a:bodyPr>
          <a:lstStyle/>
          <a:p>
            <a:r>
              <a:rPr lang="en-US" sz="2800" dirty="0"/>
              <a:t>The value of visualizing the dynamic aspects of a system this way is quite limited, especially if you are talking about a distributed system with multiple concurrent flows of control. You might as well try to understand the human circulatory system by looking at the blood that passes through one point in one artery over time. A better way to model the dynamic aspects of a system is by building up storyboards of scenarios, involving the interaction of certain interesting objects and the messages that may be dispatched among them</a:t>
            </a:r>
            <a:r>
              <a:rPr lang="en-US" sz="2800" dirty="0" smtClean="0"/>
              <a:t>.</a:t>
            </a:r>
          </a:p>
          <a:p>
            <a:r>
              <a:rPr lang="en-US" sz="2800" dirty="0"/>
              <a:t>In the UML, you model these storyboards by using interaction diagrams</a:t>
            </a:r>
          </a:p>
        </p:txBody>
      </p:sp>
      <p:sp>
        <p:nvSpPr>
          <p:cNvPr id="6" name="Slide Number Placeholder 5"/>
          <p:cNvSpPr>
            <a:spLocks noGrp="1"/>
          </p:cNvSpPr>
          <p:nvPr>
            <p:ph type="sldNum" sz="quarter" idx="12"/>
          </p:nvPr>
        </p:nvSpPr>
        <p:spPr/>
        <p:txBody>
          <a:bodyPr/>
          <a:lstStyle/>
          <a:p>
            <a:fld id="{CFBA7C24-8FE4-49E6-A64A-10F86AECB9F4}" type="slidenum">
              <a:rPr lang="bg-BG"/>
              <a:pPr/>
              <a:t>57</a:t>
            </a:fld>
            <a:endParaRPr lang="bg-BG"/>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8" name="Rectangle 8"/>
          <p:cNvSpPr>
            <a:spLocks noGrp="1" noChangeArrowheads="1"/>
          </p:cNvSpPr>
          <p:nvPr>
            <p:ph/>
          </p:nvPr>
        </p:nvSpPr>
        <p:spPr/>
        <p:txBody>
          <a:bodyPr/>
          <a:lstStyle/>
          <a:p>
            <a:endParaRPr lang="bg-BG" dirty="0"/>
          </a:p>
          <a:p>
            <a:endParaRPr lang="bg-BG" dirty="0"/>
          </a:p>
          <a:p>
            <a:endParaRPr lang="bg-BG" dirty="0"/>
          </a:p>
          <a:p>
            <a:endParaRPr lang="bg-BG" dirty="0"/>
          </a:p>
          <a:p>
            <a:pPr>
              <a:buFontTx/>
              <a:buNone/>
            </a:pPr>
            <a:r>
              <a:rPr lang="en-US" sz="4400" dirty="0" smtClean="0"/>
              <a:t>Sample</a:t>
            </a:r>
            <a:endParaRPr lang="bg-BG" sz="4400" dirty="0"/>
          </a:p>
        </p:txBody>
      </p:sp>
      <p:sp>
        <p:nvSpPr>
          <p:cNvPr id="6" name="Slide Number Placeholder 4"/>
          <p:cNvSpPr>
            <a:spLocks noGrp="1"/>
          </p:cNvSpPr>
          <p:nvPr>
            <p:ph type="sldNum" sz="quarter" idx="12"/>
          </p:nvPr>
        </p:nvSpPr>
        <p:spPr/>
        <p:txBody>
          <a:bodyPr/>
          <a:lstStyle/>
          <a:p>
            <a:fld id="{6E8B504B-0A8B-4CAE-8F2D-459FA844DA14}" type="slidenum">
              <a:rPr lang="bg-BG"/>
              <a:pPr/>
              <a:t>58</a:t>
            </a:fld>
            <a:endParaRPr lang="bg-BG"/>
          </a:p>
        </p:txBody>
      </p:sp>
      <p:pic>
        <p:nvPicPr>
          <p:cNvPr id="819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338" y="404813"/>
            <a:ext cx="6443662" cy="582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en-US" b="1" dirty="0"/>
              <a:t>Terms and </a:t>
            </a:r>
            <a:r>
              <a:rPr lang="en-US" b="1" dirty="0" smtClean="0"/>
              <a:t>Concepts</a:t>
            </a:r>
            <a:endParaRPr lang="bg-BG" dirty="0"/>
          </a:p>
        </p:txBody>
      </p:sp>
      <p:sp>
        <p:nvSpPr>
          <p:cNvPr id="86019" name="Rectangle 3"/>
          <p:cNvSpPr>
            <a:spLocks noGrp="1" noChangeArrowheads="1"/>
          </p:cNvSpPr>
          <p:nvPr>
            <p:ph idx="1"/>
          </p:nvPr>
        </p:nvSpPr>
        <p:spPr/>
        <p:txBody>
          <a:bodyPr/>
          <a:lstStyle/>
          <a:p>
            <a:r>
              <a:rPr lang="en-US" dirty="0"/>
              <a:t>An </a:t>
            </a:r>
            <a:r>
              <a:rPr lang="en-US" i="1" dirty="0"/>
              <a:t>interaction diagram</a:t>
            </a:r>
            <a:r>
              <a:rPr lang="en-US" dirty="0"/>
              <a:t> shows an interaction, consisting of a set of objects and their relationships, including the messages that may be dispatched among them. </a:t>
            </a:r>
            <a:endParaRPr lang="en-US" dirty="0" smtClean="0"/>
          </a:p>
          <a:p>
            <a:r>
              <a:rPr lang="en-US" dirty="0" smtClean="0"/>
              <a:t>A </a:t>
            </a:r>
            <a:r>
              <a:rPr lang="en-US" i="1" dirty="0"/>
              <a:t>sequence diagram</a:t>
            </a:r>
            <a:r>
              <a:rPr lang="en-US" dirty="0"/>
              <a:t> is an interaction diagram that emphasizes the time ordering of messages</a:t>
            </a:r>
            <a:r>
              <a:rPr lang="en-US" dirty="0" smtClean="0"/>
              <a:t>.</a:t>
            </a:r>
          </a:p>
          <a:p>
            <a:r>
              <a:rPr lang="en-US" dirty="0" smtClean="0"/>
              <a:t> </a:t>
            </a:r>
            <a:r>
              <a:rPr lang="en-US" dirty="0"/>
              <a:t>Graphically, a sequence diagram is a table that shows objects arranged along the X axis and messages, ordered in increasing time, along the Y axis. </a:t>
            </a:r>
            <a:endParaRPr lang="en-US" dirty="0" smtClean="0"/>
          </a:p>
          <a:p>
            <a:r>
              <a:rPr lang="en-US" dirty="0" smtClean="0"/>
              <a:t>A </a:t>
            </a:r>
            <a:r>
              <a:rPr lang="en-US" i="1" dirty="0"/>
              <a:t>collaboration diagram</a:t>
            </a:r>
            <a:r>
              <a:rPr lang="en-US" dirty="0"/>
              <a:t> is an interaction diagram that emphasizes the structural organization of the objects that send and receive messages. Graphically, a collaboration diagram is a collection of vertices and arcs.</a:t>
            </a:r>
          </a:p>
        </p:txBody>
      </p:sp>
      <p:sp>
        <p:nvSpPr>
          <p:cNvPr id="6" name="Slide Number Placeholder 5"/>
          <p:cNvSpPr>
            <a:spLocks noGrp="1"/>
          </p:cNvSpPr>
          <p:nvPr>
            <p:ph type="sldNum" sz="quarter" idx="12"/>
          </p:nvPr>
        </p:nvSpPr>
        <p:spPr/>
        <p:txBody>
          <a:bodyPr/>
          <a:lstStyle/>
          <a:p>
            <a:fld id="{DB935998-19C1-4246-B83F-1BB65F303DEA}" type="slidenum">
              <a:rPr lang="bg-BG"/>
              <a:pPr/>
              <a:t>59</a:t>
            </a:fld>
            <a:endParaRPr lang="bg-BG"/>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b="1" dirty="0"/>
              <a:t>Abstractions and Instances</a:t>
            </a:r>
            <a:endParaRPr lang="bg-BG" dirty="0"/>
          </a:p>
        </p:txBody>
      </p:sp>
      <p:sp>
        <p:nvSpPr>
          <p:cNvPr id="13315" name="Rectangle 3"/>
          <p:cNvSpPr>
            <a:spLocks noGrp="1" noChangeArrowheads="1"/>
          </p:cNvSpPr>
          <p:nvPr>
            <p:ph idx="1"/>
          </p:nvPr>
        </p:nvSpPr>
        <p:spPr>
          <a:xfrm>
            <a:off x="323528" y="1268760"/>
            <a:ext cx="8229600" cy="4713288"/>
          </a:xfrm>
        </p:spPr>
        <p:txBody>
          <a:bodyPr>
            <a:normAutofit fontScale="85000" lnSpcReduction="20000"/>
          </a:bodyPr>
          <a:lstStyle/>
          <a:p>
            <a:r>
              <a:rPr lang="en-US" sz="2800" dirty="0"/>
              <a:t>When you model instances, you'll place them in object diagrams (if you want to visualize their structural details) or in interaction and activity diagrams (if you want to visualize their participation in dynamic situations). Although typically not necessary, you can place objects in class diagrams if you want to explicitly show the relationship of an object to its abstraction</a:t>
            </a:r>
            <a:r>
              <a:rPr lang="en-US" sz="2800" dirty="0" smtClean="0"/>
              <a:t>.</a:t>
            </a:r>
          </a:p>
          <a:p>
            <a:r>
              <a:rPr lang="en-US" sz="2800" dirty="0"/>
              <a:t>The classifier of an instance is usually static. For example, once you create an instance of a class, its class won't change during the lifetime of that object. In some modeling situations and in some programming languages, however, it is possible to change the abstraction of an instance. For example, a Caterpillar object might become a Butterfly object. It's the same object, but of a different abstraction</a:t>
            </a:r>
            <a:r>
              <a:rPr lang="en-US" sz="2800" dirty="0" smtClean="0"/>
              <a:t>.</a:t>
            </a:r>
            <a:endParaRPr lang="en-US" sz="2800" dirty="0"/>
          </a:p>
        </p:txBody>
      </p:sp>
      <p:sp>
        <p:nvSpPr>
          <p:cNvPr id="6" name="Slide Number Placeholder 5"/>
          <p:cNvSpPr>
            <a:spLocks noGrp="1"/>
          </p:cNvSpPr>
          <p:nvPr>
            <p:ph type="sldNum" sz="quarter" idx="12"/>
          </p:nvPr>
        </p:nvSpPr>
        <p:spPr/>
        <p:txBody>
          <a:bodyPr/>
          <a:lstStyle/>
          <a:p>
            <a:fld id="{FBBA3662-7AA4-4760-B9C2-0DCF2B48813F}" type="slidenum">
              <a:rPr lang="bg-BG"/>
              <a:pPr/>
              <a:t>6</a:t>
            </a:fld>
            <a:endParaRPr lang="bg-BG"/>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b="1" dirty="0"/>
              <a:t>Terms and Concepts</a:t>
            </a:r>
            <a:endParaRPr lang="bg-BG" dirty="0"/>
          </a:p>
        </p:txBody>
      </p:sp>
      <p:sp>
        <p:nvSpPr>
          <p:cNvPr id="87043" name="Rectangle 3"/>
          <p:cNvSpPr>
            <a:spLocks noGrp="1" noChangeArrowheads="1"/>
          </p:cNvSpPr>
          <p:nvPr>
            <p:ph idx="1"/>
          </p:nvPr>
        </p:nvSpPr>
        <p:spPr/>
        <p:txBody>
          <a:bodyPr/>
          <a:lstStyle/>
          <a:p>
            <a:r>
              <a:rPr lang="en-US" dirty="0"/>
              <a:t>Interaction diagrams commonly contain</a:t>
            </a:r>
          </a:p>
          <a:p>
            <a:pPr lvl="1"/>
            <a:r>
              <a:rPr lang="bg-BG" dirty="0" smtClean="0"/>
              <a:t>Objects</a:t>
            </a:r>
            <a:r>
              <a:rPr lang="bg-BG" dirty="0"/>
              <a:t>	</a:t>
            </a:r>
          </a:p>
          <a:p>
            <a:pPr lvl="1"/>
            <a:r>
              <a:rPr lang="bg-BG" dirty="0"/>
              <a:t>Links</a:t>
            </a:r>
          </a:p>
          <a:p>
            <a:pPr lvl="1"/>
            <a:r>
              <a:rPr lang="bg-BG" dirty="0"/>
              <a:t>Messages</a:t>
            </a:r>
          </a:p>
          <a:p>
            <a:pPr lvl="1"/>
            <a:r>
              <a:rPr lang="en-US" dirty="0" smtClean="0"/>
              <a:t>Name</a:t>
            </a:r>
            <a:endParaRPr lang="bg-BG" dirty="0"/>
          </a:p>
          <a:p>
            <a:pPr lvl="1"/>
            <a:r>
              <a:rPr lang="en-US" dirty="0" smtClean="0"/>
              <a:t>Notes</a:t>
            </a:r>
            <a:endParaRPr lang="bg-BG" dirty="0"/>
          </a:p>
          <a:p>
            <a:endParaRPr lang="bg-BG" dirty="0"/>
          </a:p>
        </p:txBody>
      </p:sp>
      <p:sp>
        <p:nvSpPr>
          <p:cNvPr id="6" name="Slide Number Placeholder 5"/>
          <p:cNvSpPr>
            <a:spLocks noGrp="1"/>
          </p:cNvSpPr>
          <p:nvPr>
            <p:ph type="sldNum" sz="quarter" idx="12"/>
          </p:nvPr>
        </p:nvSpPr>
        <p:spPr/>
        <p:txBody>
          <a:bodyPr/>
          <a:lstStyle/>
          <a:p>
            <a:fld id="{8E1C678D-5D48-4A3F-94B9-48C1D1E793DF}" type="slidenum">
              <a:rPr lang="bg-BG"/>
              <a:pPr/>
              <a:t>60</a:t>
            </a:fld>
            <a:endParaRPr lang="bg-BG"/>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bg-BG" dirty="0"/>
              <a:t>Sequence diagram</a:t>
            </a:r>
          </a:p>
        </p:txBody>
      </p:sp>
      <p:sp>
        <p:nvSpPr>
          <p:cNvPr id="88067" name="Rectangle 3"/>
          <p:cNvSpPr>
            <a:spLocks noGrp="1" noChangeArrowheads="1"/>
          </p:cNvSpPr>
          <p:nvPr>
            <p:ph idx="1"/>
          </p:nvPr>
        </p:nvSpPr>
        <p:spPr/>
        <p:txBody>
          <a:bodyPr>
            <a:normAutofit fontScale="92500" lnSpcReduction="10000"/>
          </a:bodyPr>
          <a:lstStyle/>
          <a:p>
            <a:r>
              <a:rPr lang="en-US" sz="2800" dirty="0"/>
              <a:t>A sequence diagram emphasizes the time ordering of messages. </a:t>
            </a:r>
            <a:r>
              <a:rPr lang="en-US" sz="2800" dirty="0" smtClean="0"/>
              <a:t>You </a:t>
            </a:r>
            <a:r>
              <a:rPr lang="en-US" sz="2800" dirty="0"/>
              <a:t>form a sequence diagram by first placing the objects that participate in the interaction at the top of your diagram, across the X axis. </a:t>
            </a:r>
            <a:endParaRPr lang="en-US" sz="2800" dirty="0" smtClean="0"/>
          </a:p>
          <a:p>
            <a:r>
              <a:rPr lang="en-US" sz="2800" dirty="0" smtClean="0"/>
              <a:t>Typically</a:t>
            </a:r>
            <a:r>
              <a:rPr lang="en-US" sz="2800" dirty="0"/>
              <a:t>, you place the object that initiates the interaction at the left, and increasingly more subordinate objects to the right. </a:t>
            </a:r>
            <a:endParaRPr lang="en-US" sz="2800" dirty="0" smtClean="0"/>
          </a:p>
          <a:p>
            <a:r>
              <a:rPr lang="en-US" sz="2800" dirty="0" smtClean="0"/>
              <a:t>Next</a:t>
            </a:r>
            <a:r>
              <a:rPr lang="en-US" sz="2800" dirty="0"/>
              <a:t>, you place the messages that these objects send and receive along the Y axis, in order of increasing time from top to bottom. This gives the reader a clear visual cue to the flow of control over time.</a:t>
            </a:r>
          </a:p>
        </p:txBody>
      </p:sp>
      <p:sp>
        <p:nvSpPr>
          <p:cNvPr id="6" name="Slide Number Placeholder 5"/>
          <p:cNvSpPr>
            <a:spLocks noGrp="1"/>
          </p:cNvSpPr>
          <p:nvPr>
            <p:ph type="sldNum" sz="quarter" idx="12"/>
          </p:nvPr>
        </p:nvSpPr>
        <p:spPr/>
        <p:txBody>
          <a:bodyPr/>
          <a:lstStyle/>
          <a:p>
            <a:fld id="{6C74656E-28C3-4D0D-86F9-7D181ECBC025}" type="slidenum">
              <a:rPr lang="bg-BG"/>
              <a:pPr/>
              <a:t>61</a:t>
            </a:fld>
            <a:endParaRPr lang="bg-BG"/>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bg-BG" dirty="0"/>
              <a:t>Sequence </a:t>
            </a:r>
            <a:r>
              <a:rPr lang="bg-BG" dirty="0" smtClean="0"/>
              <a:t>diagram</a:t>
            </a:r>
            <a:r>
              <a:rPr lang="en-US" dirty="0" smtClean="0"/>
              <a:t> Sample</a:t>
            </a:r>
            <a:endParaRPr lang="bg-BG" dirty="0"/>
          </a:p>
        </p:txBody>
      </p:sp>
      <p:sp>
        <p:nvSpPr>
          <p:cNvPr id="89092"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724749B7-3128-43DA-90A6-BE01194BA71E}" type="slidenum">
              <a:rPr lang="bg-BG"/>
              <a:pPr/>
              <a:t>62</a:t>
            </a:fld>
            <a:endParaRPr lang="bg-BG"/>
          </a:p>
        </p:txBody>
      </p:sp>
      <p:pic>
        <p:nvPicPr>
          <p:cNvPr id="8909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1412875"/>
            <a:ext cx="6769100" cy="477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Sequence diagram</a:t>
            </a:r>
          </a:p>
        </p:txBody>
      </p:sp>
      <p:sp>
        <p:nvSpPr>
          <p:cNvPr id="3" name="Content Placeholder 2"/>
          <p:cNvSpPr>
            <a:spLocks noGrp="1"/>
          </p:cNvSpPr>
          <p:nvPr>
            <p:ph idx="1"/>
          </p:nvPr>
        </p:nvSpPr>
        <p:spPr/>
        <p:txBody>
          <a:bodyPr/>
          <a:lstStyle/>
          <a:p>
            <a:r>
              <a:rPr lang="en-US" dirty="0"/>
              <a:t>First, there is the object lifeline. An object lifeline is the vertical dashed line that represents the existence of an object over a period of time. Most objects that appear in an interaction diagram will be in existence for the duration of the interaction, so these objects are all aligned at the top of the diagram, with their lifelines drawn from the top of the diagram to the bottom. Objects may be created during the interaction. Their lifelines start with the receipt of the message stereotyped as create. Objects may be destroyed during the interaction. Their lifelines end with the receipt of the message stereotyped as destroy (and are given the visual cue of a large X, marking the end of their lives).</a:t>
            </a:r>
          </a:p>
          <a:p>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63</a:t>
            </a:fld>
            <a:endParaRPr lang="bg-BG"/>
          </a:p>
        </p:txBody>
      </p:sp>
    </p:spTree>
    <p:extLst>
      <p:ext uri="{BB962C8B-B14F-4D97-AF65-F5344CB8AC3E}">
        <p14:creationId xmlns:p14="http://schemas.microsoft.com/office/powerpoint/2010/main" val="403979463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bg-BG" dirty="0"/>
              <a:t>Sequence diagram</a:t>
            </a:r>
          </a:p>
        </p:txBody>
      </p:sp>
      <p:sp>
        <p:nvSpPr>
          <p:cNvPr id="88067" name="Rectangle 3"/>
          <p:cNvSpPr>
            <a:spLocks noGrp="1" noChangeArrowheads="1"/>
          </p:cNvSpPr>
          <p:nvPr>
            <p:ph idx="1"/>
          </p:nvPr>
        </p:nvSpPr>
        <p:spPr/>
        <p:txBody>
          <a:bodyPr>
            <a:normAutofit fontScale="92500"/>
          </a:bodyPr>
          <a:lstStyle/>
          <a:p>
            <a:r>
              <a:rPr lang="en-US" sz="2400" dirty="0"/>
              <a:t>Second, there is the focus of control. The focus of control is a tall, thin rectangle that shows the period of time during which an object is performing an action, either directly or through a subordinate procedure. The top of the rectangle is aligned with the start of the action; the bottom is aligned with its completion (and can be marked by a return message). You can show the nesting of a focus of control (caused by recursion, a call to a self-operation, or by a callback from another object) by stacking another focus of control slightly to the right of its parent (and can do so to an arbitrary depth). If you want to be especially precise about where the focus of control lies, you can also shade the region of the rectangle during which the object's method is actually computing (and control has not passed to another object).</a:t>
            </a:r>
          </a:p>
        </p:txBody>
      </p:sp>
      <p:sp>
        <p:nvSpPr>
          <p:cNvPr id="6" name="Slide Number Placeholder 5"/>
          <p:cNvSpPr>
            <a:spLocks noGrp="1"/>
          </p:cNvSpPr>
          <p:nvPr>
            <p:ph type="sldNum" sz="quarter" idx="12"/>
          </p:nvPr>
        </p:nvSpPr>
        <p:spPr/>
        <p:txBody>
          <a:bodyPr/>
          <a:lstStyle/>
          <a:p>
            <a:fld id="{6C74656E-28C3-4D0D-86F9-7D181ECBC025}" type="slidenum">
              <a:rPr lang="bg-BG"/>
              <a:pPr/>
              <a:t>64</a:t>
            </a:fld>
            <a:endParaRPr lang="bg-BG"/>
          </a:p>
        </p:txBody>
      </p:sp>
    </p:spTree>
    <p:extLst>
      <p:ext uri="{BB962C8B-B14F-4D97-AF65-F5344CB8AC3E}">
        <p14:creationId xmlns:p14="http://schemas.microsoft.com/office/powerpoint/2010/main" val="223703788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bg-BG" b="1" dirty="0"/>
              <a:t>Collaboration Diagram</a:t>
            </a:r>
          </a:p>
        </p:txBody>
      </p:sp>
      <p:sp>
        <p:nvSpPr>
          <p:cNvPr id="91139" name="Rectangle 3"/>
          <p:cNvSpPr>
            <a:spLocks noGrp="1" noChangeArrowheads="1"/>
          </p:cNvSpPr>
          <p:nvPr>
            <p:ph idx="1"/>
          </p:nvPr>
        </p:nvSpPr>
        <p:spPr/>
        <p:txBody>
          <a:bodyPr>
            <a:normAutofit lnSpcReduction="10000"/>
          </a:bodyPr>
          <a:lstStyle/>
          <a:p>
            <a:r>
              <a:rPr lang="en-US" sz="2800" dirty="0"/>
              <a:t>A collaboration diagram emphasizes the organization of the objects that participate in an interaction. </a:t>
            </a:r>
            <a:r>
              <a:rPr lang="en-US" sz="2800" dirty="0" smtClean="0"/>
              <a:t>You </a:t>
            </a:r>
            <a:r>
              <a:rPr lang="en-US" sz="2800" dirty="0"/>
              <a:t>form a collaboration diagram by first placing the objects that participate in the interaction as the vertices in a graph. Next, you render the links that connect these objects as the arcs of this graph. Finally, you adorn these links with the messages that objects send and receive. This gives the reader a clear visual cue to the flow of control in the context of the structural organization of objects that collaborate.</a:t>
            </a:r>
          </a:p>
        </p:txBody>
      </p:sp>
      <p:sp>
        <p:nvSpPr>
          <p:cNvPr id="6" name="Slide Number Placeholder 5"/>
          <p:cNvSpPr>
            <a:spLocks noGrp="1"/>
          </p:cNvSpPr>
          <p:nvPr>
            <p:ph type="sldNum" sz="quarter" idx="12"/>
          </p:nvPr>
        </p:nvSpPr>
        <p:spPr/>
        <p:txBody>
          <a:bodyPr/>
          <a:lstStyle/>
          <a:p>
            <a:fld id="{EFBA8577-55E4-434C-AFE2-93BA8B7D08C2}" type="slidenum">
              <a:rPr lang="bg-BG"/>
              <a:pPr/>
              <a:t>65</a:t>
            </a:fld>
            <a:endParaRPr lang="bg-BG"/>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Rectangle 4"/>
          <p:cNvSpPr>
            <a:spLocks noGrp="1" noChangeArrowheads="1"/>
          </p:cNvSpPr>
          <p:nvPr>
            <p:ph type="title"/>
          </p:nvPr>
        </p:nvSpPr>
        <p:spPr/>
        <p:txBody>
          <a:bodyPr/>
          <a:lstStyle/>
          <a:p>
            <a:r>
              <a:rPr lang="bg-BG" sz="4000" b="1" dirty="0"/>
              <a:t>Collaboration Diagram</a:t>
            </a:r>
            <a:r>
              <a:rPr lang="en-US" sz="4000" b="1" dirty="0"/>
              <a:t> </a:t>
            </a:r>
            <a:r>
              <a:rPr lang="en-US" sz="4000" b="1" dirty="0" smtClean="0"/>
              <a:t>Sample</a:t>
            </a:r>
            <a:endParaRPr lang="bg-BG" sz="4000" b="1" dirty="0"/>
          </a:p>
        </p:txBody>
      </p:sp>
      <p:sp>
        <p:nvSpPr>
          <p:cNvPr id="92165"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4E3D5B6E-2AE9-462D-9CD1-D59D1EE27FC7}" type="slidenum">
              <a:rPr lang="bg-BG"/>
              <a:pPr/>
              <a:t>66</a:t>
            </a:fld>
            <a:endParaRPr lang="bg-BG"/>
          </a:p>
        </p:txBody>
      </p:sp>
      <p:pic>
        <p:nvPicPr>
          <p:cNvPr id="9216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1844675"/>
            <a:ext cx="6273800" cy="407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b="1" dirty="0"/>
              <a:t>Collaboration Diagram</a:t>
            </a:r>
            <a:endParaRPr lang="bg-BG" dirty="0"/>
          </a:p>
        </p:txBody>
      </p:sp>
      <p:sp>
        <p:nvSpPr>
          <p:cNvPr id="3" name="Content Placeholder 2"/>
          <p:cNvSpPr>
            <a:spLocks noGrp="1"/>
          </p:cNvSpPr>
          <p:nvPr>
            <p:ph idx="1"/>
          </p:nvPr>
        </p:nvSpPr>
        <p:spPr/>
        <p:txBody>
          <a:bodyPr>
            <a:normAutofit fontScale="92500" lnSpcReduction="10000"/>
          </a:bodyPr>
          <a:lstStyle/>
          <a:p>
            <a:r>
              <a:rPr lang="en-US" dirty="0"/>
              <a:t>First, there is the path. To indicate how one object is linked to another, you can attach a path stereotype to the far end of a link (such as «local», indicating that the designated object is local to the sender). Typically, you will only need to render the path of the link explicitly for local, parameter, global, and self (but not association) paths.</a:t>
            </a:r>
          </a:p>
          <a:p>
            <a:r>
              <a:rPr lang="en-US" dirty="0"/>
              <a:t>Second, there is the sequence number. To indicate the time order of a message, you prefix the message with a number (starting with the message numbered 1), increasing monotonically for each new message in the flow of control (2, 3, and so on). To show nesting, you use Dewey decimal numbering (1 is the first message; 1.1 is the first message nested in message 1; 1.2 is the second message nested in message 1; and so on). You can show nesting to an arbitrary depth. Note also that, along the same link, you can show many messages (possibly being sent from different directions), and each will have a unique sequence number.</a:t>
            </a:r>
          </a:p>
          <a:p>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67</a:t>
            </a:fld>
            <a:endParaRPr lang="bg-BG"/>
          </a:p>
        </p:txBody>
      </p:sp>
    </p:spTree>
    <p:extLst>
      <p:ext uri="{BB962C8B-B14F-4D97-AF65-F5344CB8AC3E}">
        <p14:creationId xmlns:p14="http://schemas.microsoft.com/office/powerpoint/2010/main" val="260597678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b="1" dirty="0"/>
              <a:t>Collaboration Diagram</a:t>
            </a:r>
            <a:endParaRPr lang="bg-BG" dirty="0"/>
          </a:p>
        </p:txBody>
      </p:sp>
      <p:sp>
        <p:nvSpPr>
          <p:cNvPr id="3" name="Content Placeholder 2"/>
          <p:cNvSpPr>
            <a:spLocks noGrp="1"/>
          </p:cNvSpPr>
          <p:nvPr>
            <p:ph idx="1"/>
          </p:nvPr>
        </p:nvSpPr>
        <p:spPr/>
        <p:txBody>
          <a:bodyPr>
            <a:normAutofit fontScale="92500"/>
          </a:bodyPr>
          <a:lstStyle/>
          <a:p>
            <a:r>
              <a:rPr lang="en-US" dirty="0"/>
              <a:t>Most of the time, you'll model straight, sequential flows of control. However, you can also model more-complex flows, involving iteration and branching. An iteration represents a repeated sequence of messages. To model an iteration, you prefix the sequence number of a message with an iteration expression such as *[i := 1..n] (or just * if you want to indicate iteration but don't want to specify its details). An iteration indicates that the message (and any nested messages) will be repeated in accordance with the given expression. Similarly, a condition represents a message whose execution is contingent on the evaluation of a Boolean condition. To model a condition, you prefix the sequence number of a message with a condition clause, such as [x &gt; 0]. The alternate paths of a branch will have the same sequence number, but each path must be uniquely distinguishable by a </a:t>
            </a:r>
            <a:r>
              <a:rPr lang="en-US" dirty="0" err="1"/>
              <a:t>nonoverlapping</a:t>
            </a:r>
            <a:r>
              <a:rPr lang="en-US" dirty="0"/>
              <a:t> condition</a:t>
            </a:r>
            <a:r>
              <a:rPr lang="en-US" dirty="0" smtClean="0"/>
              <a:t>.</a:t>
            </a:r>
            <a:endParaRPr lang="en-US"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68</a:t>
            </a:fld>
            <a:endParaRPr lang="bg-BG"/>
          </a:p>
        </p:txBody>
      </p:sp>
    </p:spTree>
    <p:extLst>
      <p:ext uri="{BB962C8B-B14F-4D97-AF65-F5344CB8AC3E}">
        <p14:creationId xmlns:p14="http://schemas.microsoft.com/office/powerpoint/2010/main" val="365113355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Semantic </a:t>
            </a:r>
            <a:r>
              <a:rPr lang="en-US" b="1" dirty="0" smtClean="0"/>
              <a:t>Equivalence</a:t>
            </a:r>
            <a:endParaRPr lang="bg-BG" dirty="0"/>
          </a:p>
        </p:txBody>
      </p:sp>
      <p:sp>
        <p:nvSpPr>
          <p:cNvPr id="3" name="Content Placeholder 2"/>
          <p:cNvSpPr>
            <a:spLocks noGrp="1"/>
          </p:cNvSpPr>
          <p:nvPr>
            <p:ph idx="1"/>
          </p:nvPr>
        </p:nvSpPr>
        <p:spPr/>
        <p:txBody>
          <a:bodyPr>
            <a:normAutofit fontScale="92500"/>
          </a:bodyPr>
          <a:lstStyle/>
          <a:p>
            <a:r>
              <a:rPr lang="en-US" dirty="0"/>
              <a:t>Because they both derive from the same information in the UML's </a:t>
            </a:r>
            <a:r>
              <a:rPr lang="en-US" dirty="0" err="1"/>
              <a:t>metamodel</a:t>
            </a:r>
            <a:r>
              <a:rPr lang="en-US" dirty="0"/>
              <a:t>, sequence diagrams and collaboration diagrams are semantically equivalent. As a result, you can take a diagram in one form and convert it to the other without any loss of information, as you can see in the previous two figures, which are semantically equivalent. However, this does not mean that both diagrams will explicitly visualize the same information. For example, in the previous two figures, the collaboration diagram shows how the objects are linked (note the «local» and «global» stereotypes), whereas the corresponding sequence diagram does not. Similarly, the sequence diagram shows message return (note the return value committed), but the corresponding collaboration diagram does not. In both cases, the two diagrams share the same underlying model, but each may render some things the other does not</a:t>
            </a:r>
            <a:r>
              <a:rPr lang="en-US" dirty="0" smtClean="0"/>
              <a:t>.</a:t>
            </a:r>
            <a:endParaRPr lang="en-US"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69</a:t>
            </a:fld>
            <a:endParaRPr lang="bg-BG"/>
          </a:p>
        </p:txBody>
      </p:sp>
    </p:spTree>
    <p:extLst>
      <p:ext uri="{BB962C8B-B14F-4D97-AF65-F5344CB8AC3E}">
        <p14:creationId xmlns:p14="http://schemas.microsoft.com/office/powerpoint/2010/main" val="25202330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4"/>
          <p:cNvSpPr>
            <a:spLocks noGrp="1" noChangeArrowheads="1"/>
          </p:cNvSpPr>
          <p:nvPr>
            <p:ph type="title"/>
          </p:nvPr>
        </p:nvSpPr>
        <p:spPr/>
        <p:txBody>
          <a:bodyPr/>
          <a:lstStyle/>
          <a:p>
            <a:r>
              <a:rPr lang="en-US" b="1" dirty="0"/>
              <a:t>Abstractions and Instances</a:t>
            </a:r>
            <a:endParaRPr lang="bg-BG" dirty="0"/>
          </a:p>
        </p:txBody>
      </p:sp>
      <p:sp>
        <p:nvSpPr>
          <p:cNvPr id="14341" name="Rectangle 5"/>
          <p:cNvSpPr>
            <a:spLocks noGrp="1" noChangeArrowheads="1"/>
          </p:cNvSpPr>
          <p:nvPr>
            <p:ph type="body" sz="half" idx="1"/>
          </p:nvPr>
        </p:nvSpPr>
        <p:spPr/>
        <p:txBody>
          <a:bodyPr/>
          <a:lstStyle/>
          <a:p>
            <a:pPr>
              <a:lnSpc>
                <a:spcPct val="90000"/>
              </a:lnSpc>
            </a:pPr>
            <a:r>
              <a:rPr lang="en-US" sz="2000" dirty="0"/>
              <a:t>During development, it's also possible for you to have instances with no associated classifier, which you can render as an object but with its abstraction name missing. You can introduce orphan objects such as these when you need to model very abstract behavior, although you must eventually tie such instances to an abstraction if you want to enforce any degree of semantics about the object.</a:t>
            </a:r>
            <a:endParaRPr lang="bg-BG" sz="2000" dirty="0"/>
          </a:p>
        </p:txBody>
      </p:sp>
      <p:sp>
        <p:nvSpPr>
          <p:cNvPr id="14342" name="Rectangle 6"/>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F26B7721-E749-40C6-9D59-3E740DDDD320}" type="slidenum">
              <a:rPr lang="bg-BG"/>
              <a:pPr/>
              <a:t>7</a:t>
            </a:fld>
            <a:endParaRPr lang="bg-BG"/>
          </a:p>
        </p:txBody>
      </p:sp>
      <p:pic>
        <p:nvPicPr>
          <p:cNvPr id="1434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3501008"/>
            <a:ext cx="7056437" cy="319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Common Uses</a:t>
            </a:r>
          </a:p>
        </p:txBody>
      </p:sp>
      <p:sp>
        <p:nvSpPr>
          <p:cNvPr id="3" name="Content Placeholder 2"/>
          <p:cNvSpPr>
            <a:spLocks noGrp="1"/>
          </p:cNvSpPr>
          <p:nvPr>
            <p:ph idx="1"/>
          </p:nvPr>
        </p:nvSpPr>
        <p:spPr/>
        <p:txBody>
          <a:bodyPr>
            <a:normAutofit/>
          </a:bodyPr>
          <a:lstStyle/>
          <a:p>
            <a:r>
              <a:rPr lang="en-US" dirty="0"/>
              <a:t>You use interaction diagrams to model the dynamic aspects of a system. These dynamic aspects may involve the interaction of any kind of instance in any view of a system's architecture, including instances of classes (including active classes), interfaces, components, and nodes.</a:t>
            </a:r>
          </a:p>
          <a:p>
            <a:r>
              <a:rPr lang="en-US" dirty="0"/>
              <a:t>When you use an interaction diagram to model some dynamic aspect of a system, you do so in the context of the system as a whole, a subsystem, an operation, or a class. You can also attach interaction diagrams to use cases (to model a scenario) and to collaborations (to model the dynamic aspects of a society of objects</a:t>
            </a:r>
            <a:r>
              <a:rPr lang="en-US" dirty="0" smtClean="0"/>
              <a:t>).</a:t>
            </a:r>
            <a:endParaRPr lang="en-US"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70</a:t>
            </a:fld>
            <a:endParaRPr lang="bg-BG"/>
          </a:p>
        </p:txBody>
      </p:sp>
    </p:spTree>
    <p:extLst>
      <p:ext uri="{BB962C8B-B14F-4D97-AF65-F5344CB8AC3E}">
        <p14:creationId xmlns:p14="http://schemas.microsoft.com/office/powerpoint/2010/main" val="141295827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Common Uses</a:t>
            </a:r>
          </a:p>
        </p:txBody>
      </p:sp>
      <p:sp>
        <p:nvSpPr>
          <p:cNvPr id="3" name="Content Placeholder 2"/>
          <p:cNvSpPr>
            <a:spLocks noGrp="1"/>
          </p:cNvSpPr>
          <p:nvPr>
            <p:ph idx="1"/>
          </p:nvPr>
        </p:nvSpPr>
        <p:spPr/>
        <p:txBody>
          <a:bodyPr>
            <a:normAutofit/>
          </a:bodyPr>
          <a:lstStyle/>
          <a:p>
            <a:r>
              <a:rPr lang="en-US" dirty="0" smtClean="0"/>
              <a:t>When </a:t>
            </a:r>
            <a:r>
              <a:rPr lang="en-US" dirty="0"/>
              <a:t>you model the dynamic aspects of a system, you typically use interaction diagrams in two ways</a:t>
            </a:r>
            <a:r>
              <a:rPr lang="en-US" dirty="0" smtClean="0"/>
              <a:t>.</a:t>
            </a:r>
          </a:p>
          <a:p>
            <a:endParaRPr lang="en-US" dirty="0"/>
          </a:p>
          <a:p>
            <a:pPr marL="114300" indent="0">
              <a:buNone/>
            </a:pPr>
            <a:r>
              <a:rPr lang="en-US" b="1" dirty="0"/>
              <a:t>To model flows of control by time ordering</a:t>
            </a:r>
          </a:p>
          <a:p>
            <a:r>
              <a:rPr lang="en-US" dirty="0"/>
              <a:t>Here you'll use sequence diagrams. Modeling a flow of control by time ordering emphasizes the passing of messages as they unfold over time, which is a particularly useful way to visualize dynamic behavior in the context of a use case scenario. Sequence diagrams do a better job of visualizing simple iteration and branching than do collaboration diagrams.</a:t>
            </a:r>
          </a:p>
          <a:p>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71</a:t>
            </a:fld>
            <a:endParaRPr lang="bg-BG"/>
          </a:p>
        </p:txBody>
      </p:sp>
    </p:spTree>
    <p:extLst>
      <p:ext uri="{BB962C8B-B14F-4D97-AF65-F5344CB8AC3E}">
        <p14:creationId xmlns:p14="http://schemas.microsoft.com/office/powerpoint/2010/main" val="400544302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Common Uses</a:t>
            </a:r>
          </a:p>
        </p:txBody>
      </p:sp>
      <p:sp>
        <p:nvSpPr>
          <p:cNvPr id="3" name="Content Placeholder 2"/>
          <p:cNvSpPr>
            <a:spLocks noGrp="1"/>
          </p:cNvSpPr>
          <p:nvPr>
            <p:ph idx="1"/>
          </p:nvPr>
        </p:nvSpPr>
        <p:spPr/>
        <p:txBody>
          <a:bodyPr>
            <a:normAutofit/>
          </a:bodyPr>
          <a:lstStyle/>
          <a:p>
            <a:pPr marL="114300" indent="0">
              <a:buNone/>
            </a:pPr>
            <a:r>
              <a:rPr lang="en-US" b="1" dirty="0"/>
              <a:t>To model flows of control by organization</a:t>
            </a:r>
          </a:p>
          <a:p>
            <a:r>
              <a:rPr lang="en-US" dirty="0"/>
              <a:t>Here you'll use collaboration diagrams. Modeling a flow of control by organization emphasizes the structural relationships among the instances in the interaction, along which messages may be passed. Collaboration diagrams do a better job of visualizing complex iteration and branching and of visualizing multiple concurrent flows of control than do sequence diagrams.</a:t>
            </a:r>
          </a:p>
        </p:txBody>
      </p:sp>
      <p:sp>
        <p:nvSpPr>
          <p:cNvPr id="4" name="Slide Number Placeholder 3"/>
          <p:cNvSpPr>
            <a:spLocks noGrp="1"/>
          </p:cNvSpPr>
          <p:nvPr>
            <p:ph type="sldNum" sz="quarter" idx="12"/>
          </p:nvPr>
        </p:nvSpPr>
        <p:spPr/>
        <p:txBody>
          <a:bodyPr/>
          <a:lstStyle/>
          <a:p>
            <a:fld id="{08BCEC57-6A23-47B0-8FD8-E91FDB559EE3}" type="slidenum">
              <a:rPr lang="bg-BG" smtClean="0"/>
              <a:pPr/>
              <a:t>72</a:t>
            </a:fld>
            <a:endParaRPr lang="bg-BG"/>
          </a:p>
        </p:txBody>
      </p:sp>
    </p:spTree>
    <p:extLst>
      <p:ext uri="{BB962C8B-B14F-4D97-AF65-F5344CB8AC3E}">
        <p14:creationId xmlns:p14="http://schemas.microsoft.com/office/powerpoint/2010/main" val="198936567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t>Combined </a:t>
            </a:r>
            <a:r>
              <a:rPr lang="en-US" b="1" i="1" dirty="0" smtClean="0"/>
              <a:t>Fragment</a:t>
            </a:r>
            <a:endParaRPr lang="bg-BG" dirty="0"/>
          </a:p>
        </p:txBody>
      </p:sp>
      <p:sp>
        <p:nvSpPr>
          <p:cNvPr id="3" name="Content Placeholder 2"/>
          <p:cNvSpPr>
            <a:spLocks noGrp="1"/>
          </p:cNvSpPr>
          <p:nvPr>
            <p:ph idx="1"/>
          </p:nvPr>
        </p:nvSpPr>
        <p:spPr/>
        <p:txBody>
          <a:bodyPr>
            <a:normAutofit lnSpcReduction="10000"/>
          </a:bodyPr>
          <a:lstStyle/>
          <a:p>
            <a:r>
              <a:rPr lang="en-US" b="1" dirty="0"/>
              <a:t>Combined fragment</a:t>
            </a:r>
            <a:r>
              <a:rPr lang="en-US" dirty="0"/>
              <a:t> is an </a:t>
            </a:r>
            <a:r>
              <a:rPr lang="en-US" b="1" dirty="0"/>
              <a:t>interaction fragment</a:t>
            </a:r>
            <a:r>
              <a:rPr lang="en-US" dirty="0"/>
              <a:t> which defines a combination (expression) of interaction fragments. A combined fragment is defined by </a:t>
            </a:r>
            <a:r>
              <a:rPr lang="en-US" dirty="0" err="1"/>
              <a:t>an</a:t>
            </a:r>
            <a:r>
              <a:rPr lang="en-US" b="1" dirty="0" err="1"/>
              <a:t>interaction</a:t>
            </a:r>
            <a:r>
              <a:rPr lang="en-US" b="1" dirty="0"/>
              <a:t> operator</a:t>
            </a:r>
            <a:r>
              <a:rPr lang="en-US" dirty="0"/>
              <a:t> and corresponding </a:t>
            </a:r>
            <a:r>
              <a:rPr lang="en-US" b="1" dirty="0"/>
              <a:t>interaction operands</a:t>
            </a:r>
            <a:r>
              <a:rPr lang="en-US" dirty="0"/>
              <a:t>. Through the use of combined fragments the user will be able to describe a number of </a:t>
            </a:r>
            <a:r>
              <a:rPr lang="en-US" b="1" dirty="0"/>
              <a:t>traces</a:t>
            </a:r>
            <a:r>
              <a:rPr lang="en-US" dirty="0"/>
              <a:t> in a compact and concise manner.</a:t>
            </a:r>
          </a:p>
          <a:p>
            <a:r>
              <a:rPr lang="en-US" dirty="0"/>
              <a:t>Combined fragment may have </a:t>
            </a:r>
            <a:r>
              <a:rPr lang="en-US" b="1" dirty="0"/>
              <a:t>interaction constraints</a:t>
            </a:r>
            <a:r>
              <a:rPr lang="en-US" dirty="0"/>
              <a:t> also called </a:t>
            </a:r>
            <a:r>
              <a:rPr lang="en-US" b="1" dirty="0"/>
              <a:t>guards</a:t>
            </a:r>
            <a:r>
              <a:rPr lang="en-US" dirty="0"/>
              <a:t> in UML 2.4.</a:t>
            </a:r>
          </a:p>
          <a:p>
            <a:r>
              <a:rPr lang="en-US" dirty="0"/>
              <a:t>Interaction </a:t>
            </a:r>
            <a:r>
              <a:rPr lang="en-US" b="1" dirty="0"/>
              <a:t>operator</a:t>
            </a:r>
            <a:r>
              <a:rPr lang="en-US" dirty="0"/>
              <a:t> could be one of:</a:t>
            </a:r>
          </a:p>
          <a:p>
            <a:r>
              <a:rPr lang="en-US" b="1" dirty="0"/>
              <a:t>alt</a:t>
            </a:r>
            <a:r>
              <a:rPr lang="en-US" dirty="0"/>
              <a:t> - </a:t>
            </a:r>
            <a:r>
              <a:rPr lang="en-US" b="1" dirty="0">
                <a:hlinkClick r:id="rId2"/>
              </a:rPr>
              <a:t>alternatives</a:t>
            </a:r>
            <a:endParaRPr lang="en-US" dirty="0"/>
          </a:p>
          <a:p>
            <a:r>
              <a:rPr lang="en-US" b="1" dirty="0"/>
              <a:t>opt</a:t>
            </a:r>
            <a:r>
              <a:rPr lang="en-US" dirty="0"/>
              <a:t> - </a:t>
            </a:r>
            <a:r>
              <a:rPr lang="en-US" b="1" dirty="0">
                <a:hlinkClick r:id="rId3"/>
              </a:rPr>
              <a:t>option</a:t>
            </a:r>
            <a:endParaRPr lang="en-US" dirty="0"/>
          </a:p>
          <a:p>
            <a:r>
              <a:rPr lang="en-US" b="1" dirty="0"/>
              <a:t>loop</a:t>
            </a:r>
            <a:r>
              <a:rPr lang="en-US" dirty="0"/>
              <a:t> - </a:t>
            </a:r>
            <a:r>
              <a:rPr lang="en-US" b="1" dirty="0">
                <a:hlinkClick r:id="rId4"/>
              </a:rPr>
              <a:t>iteration</a:t>
            </a:r>
            <a:endParaRPr lang="en-US" dirty="0"/>
          </a:p>
          <a:p>
            <a:r>
              <a:rPr lang="en-US" b="1" dirty="0"/>
              <a:t>break</a:t>
            </a:r>
            <a:r>
              <a:rPr lang="en-US" dirty="0"/>
              <a:t> - </a:t>
            </a:r>
            <a:r>
              <a:rPr lang="en-US" b="1" dirty="0">
                <a:hlinkClick r:id="rId5"/>
              </a:rPr>
              <a:t>break</a:t>
            </a:r>
            <a:endParaRPr lang="en-US" dirty="0"/>
          </a:p>
          <a:p>
            <a:r>
              <a:rPr lang="en-US" b="1" dirty="0"/>
              <a:t>par</a:t>
            </a:r>
            <a:r>
              <a:rPr lang="en-US" dirty="0"/>
              <a:t> - </a:t>
            </a:r>
            <a:r>
              <a:rPr lang="en-US" b="1" dirty="0">
                <a:hlinkClick r:id="rId6"/>
              </a:rPr>
              <a:t>parallel</a:t>
            </a:r>
            <a:endParaRPr lang="en-US" dirty="0"/>
          </a:p>
          <a:p>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73</a:t>
            </a:fld>
            <a:endParaRPr lang="bg-BG"/>
          </a:p>
        </p:txBody>
      </p:sp>
    </p:spTree>
    <p:extLst>
      <p:ext uri="{BB962C8B-B14F-4D97-AF65-F5344CB8AC3E}">
        <p14:creationId xmlns:p14="http://schemas.microsoft.com/office/powerpoint/2010/main" val="96494516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t>Combined </a:t>
            </a:r>
            <a:r>
              <a:rPr lang="en-US" b="1" i="1" dirty="0" smtClean="0"/>
              <a:t>Fragment</a:t>
            </a:r>
            <a:endParaRPr lang="bg-BG" dirty="0"/>
          </a:p>
        </p:txBody>
      </p:sp>
      <p:sp>
        <p:nvSpPr>
          <p:cNvPr id="3" name="Content Placeholder 2"/>
          <p:cNvSpPr>
            <a:spLocks noGrp="1"/>
          </p:cNvSpPr>
          <p:nvPr>
            <p:ph idx="1"/>
          </p:nvPr>
        </p:nvSpPr>
        <p:spPr/>
        <p:txBody>
          <a:bodyPr>
            <a:normAutofit/>
          </a:bodyPr>
          <a:lstStyle/>
          <a:p>
            <a:r>
              <a:rPr lang="en-US" b="1" dirty="0" smtClean="0"/>
              <a:t>strict</a:t>
            </a:r>
            <a:r>
              <a:rPr lang="en-US" dirty="0"/>
              <a:t> - </a:t>
            </a:r>
            <a:r>
              <a:rPr lang="en-US" b="1" dirty="0">
                <a:hlinkClick r:id="rId2"/>
              </a:rPr>
              <a:t>strict sequencing</a:t>
            </a:r>
            <a:endParaRPr lang="en-US" dirty="0"/>
          </a:p>
          <a:p>
            <a:r>
              <a:rPr lang="en-US" b="1" dirty="0" err="1"/>
              <a:t>seq</a:t>
            </a:r>
            <a:r>
              <a:rPr lang="en-US" dirty="0"/>
              <a:t> - </a:t>
            </a:r>
            <a:r>
              <a:rPr lang="en-US" b="1" dirty="0">
                <a:hlinkClick r:id="rId3"/>
              </a:rPr>
              <a:t>weak sequencing</a:t>
            </a:r>
            <a:endParaRPr lang="en-US" dirty="0"/>
          </a:p>
          <a:p>
            <a:r>
              <a:rPr lang="en-US" b="1" dirty="0"/>
              <a:t>critical</a:t>
            </a:r>
            <a:r>
              <a:rPr lang="en-US" dirty="0"/>
              <a:t> - </a:t>
            </a:r>
            <a:r>
              <a:rPr lang="en-US" b="1" dirty="0">
                <a:hlinkClick r:id="rId4"/>
              </a:rPr>
              <a:t>critical region</a:t>
            </a:r>
            <a:endParaRPr lang="en-US" dirty="0"/>
          </a:p>
          <a:p>
            <a:r>
              <a:rPr lang="en-US" b="1" dirty="0"/>
              <a:t>ignore</a:t>
            </a:r>
            <a:r>
              <a:rPr lang="en-US" dirty="0"/>
              <a:t> - </a:t>
            </a:r>
            <a:r>
              <a:rPr lang="en-US" b="1" dirty="0">
                <a:hlinkClick r:id="rId5"/>
              </a:rPr>
              <a:t>ignore</a:t>
            </a:r>
            <a:endParaRPr lang="en-US" dirty="0"/>
          </a:p>
          <a:p>
            <a:r>
              <a:rPr lang="en-US" b="1" dirty="0"/>
              <a:t>consider</a:t>
            </a:r>
            <a:r>
              <a:rPr lang="en-US" dirty="0"/>
              <a:t> - </a:t>
            </a:r>
            <a:r>
              <a:rPr lang="en-US" b="1" dirty="0">
                <a:hlinkClick r:id="rId6"/>
              </a:rPr>
              <a:t>consider</a:t>
            </a:r>
            <a:endParaRPr lang="en-US" dirty="0"/>
          </a:p>
          <a:p>
            <a:r>
              <a:rPr lang="en-US" b="1" dirty="0"/>
              <a:t>assert</a:t>
            </a:r>
            <a:r>
              <a:rPr lang="en-US" dirty="0"/>
              <a:t> - </a:t>
            </a:r>
            <a:r>
              <a:rPr lang="en-US" b="1" dirty="0">
                <a:hlinkClick r:id="rId7"/>
              </a:rPr>
              <a:t>assertion</a:t>
            </a:r>
            <a:endParaRPr lang="en-US" dirty="0"/>
          </a:p>
          <a:p>
            <a:r>
              <a:rPr lang="en-US" b="1" dirty="0" err="1"/>
              <a:t>neg</a:t>
            </a:r>
            <a:r>
              <a:rPr lang="en-US" dirty="0"/>
              <a:t> - </a:t>
            </a:r>
            <a:r>
              <a:rPr lang="en-US" b="1" dirty="0">
                <a:hlinkClick r:id="rId8"/>
              </a:rPr>
              <a:t>negative</a:t>
            </a:r>
            <a:endParaRPr lang="en-US" dirty="0"/>
          </a:p>
          <a:p>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74</a:t>
            </a:fld>
            <a:endParaRPr lang="bg-BG"/>
          </a:p>
        </p:txBody>
      </p:sp>
    </p:spTree>
    <p:extLst>
      <p:ext uri="{BB962C8B-B14F-4D97-AF65-F5344CB8AC3E}">
        <p14:creationId xmlns:p14="http://schemas.microsoft.com/office/powerpoint/2010/main" val="144661647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Interaction </a:t>
            </a:r>
            <a:r>
              <a:rPr lang="en-US" b="1" dirty="0" smtClean="0"/>
              <a:t>Constraint</a:t>
            </a:r>
            <a:endParaRPr lang="bg-BG" dirty="0"/>
          </a:p>
        </p:txBody>
      </p:sp>
      <p:sp>
        <p:nvSpPr>
          <p:cNvPr id="3" name="Content Placeholder 2"/>
          <p:cNvSpPr>
            <a:spLocks noGrp="1"/>
          </p:cNvSpPr>
          <p:nvPr>
            <p:ph idx="1"/>
          </p:nvPr>
        </p:nvSpPr>
        <p:spPr/>
        <p:txBody>
          <a:bodyPr/>
          <a:lstStyle/>
          <a:p>
            <a:r>
              <a:rPr lang="en-US" dirty="0"/>
              <a:t>An </a:t>
            </a:r>
            <a:r>
              <a:rPr lang="en-US" b="1" dirty="0"/>
              <a:t>interaction constraint</a:t>
            </a:r>
            <a:r>
              <a:rPr lang="en-US" dirty="0"/>
              <a:t> is a </a:t>
            </a:r>
            <a:r>
              <a:rPr lang="en-US" b="1" dirty="0"/>
              <a:t>constraint</a:t>
            </a:r>
            <a:r>
              <a:rPr lang="en-US" dirty="0"/>
              <a:t> used in interactions - a Boolean expression that </a:t>
            </a:r>
            <a:r>
              <a:rPr lang="en-US" b="1" dirty="0"/>
              <a:t>guards</a:t>
            </a:r>
            <a:r>
              <a:rPr lang="en-US" dirty="0"/>
              <a:t> an operand in a </a:t>
            </a:r>
            <a:r>
              <a:rPr lang="en-US" b="1" dirty="0"/>
              <a:t>combined fragment</a:t>
            </a:r>
            <a:r>
              <a:rPr lang="en-US" dirty="0"/>
              <a:t>.</a:t>
            </a:r>
          </a:p>
          <a:p>
            <a:r>
              <a:rPr lang="en-US" dirty="0"/>
              <a:t>An interaction constraint is shown in square brackets covering the </a:t>
            </a:r>
            <a:r>
              <a:rPr lang="en-US" b="1" dirty="0"/>
              <a:t>lifeline</a:t>
            </a:r>
            <a:r>
              <a:rPr lang="en-US" dirty="0"/>
              <a:t> where the first event occurrence will occur, positioned above that event, in the containing interaction or interaction operand.</a:t>
            </a:r>
          </a:p>
          <a:p>
            <a:r>
              <a:rPr lang="en-US" dirty="0"/>
              <a:t>UML 2.4 often refers to interaction constraint as a </a:t>
            </a:r>
            <a:r>
              <a:rPr lang="en-US" b="1" dirty="0"/>
              <a:t>guard</a:t>
            </a:r>
            <a:r>
              <a:rPr lang="en-US" dirty="0" smtClean="0"/>
              <a:t>.</a:t>
            </a:r>
            <a:endParaRPr lang="en-US"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75</a:t>
            </a:fld>
            <a:endParaRPr lang="bg-BG"/>
          </a:p>
        </p:txBody>
      </p:sp>
    </p:spTree>
    <p:extLst>
      <p:ext uri="{BB962C8B-B14F-4D97-AF65-F5344CB8AC3E}">
        <p14:creationId xmlns:p14="http://schemas.microsoft.com/office/powerpoint/2010/main" val="326207025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Alternatives</a:t>
            </a:r>
            <a:endParaRPr lang="bg-BG" dirty="0"/>
          </a:p>
        </p:txBody>
      </p:sp>
      <p:sp>
        <p:nvSpPr>
          <p:cNvPr id="3" name="Content Placeholder 2"/>
          <p:cNvSpPr>
            <a:spLocks noGrp="1"/>
          </p:cNvSpPr>
          <p:nvPr>
            <p:ph idx="1"/>
          </p:nvPr>
        </p:nvSpPr>
        <p:spPr>
          <a:xfrm>
            <a:off x="467544" y="1196752"/>
            <a:ext cx="7620000" cy="4800600"/>
          </a:xfrm>
        </p:spPr>
        <p:txBody>
          <a:bodyPr/>
          <a:lstStyle/>
          <a:p>
            <a:r>
              <a:rPr lang="en-US" dirty="0"/>
              <a:t>The interaction operator </a:t>
            </a:r>
            <a:r>
              <a:rPr lang="en-US" b="1" dirty="0"/>
              <a:t>alt</a:t>
            </a:r>
            <a:r>
              <a:rPr lang="en-US" dirty="0"/>
              <a:t> means that the combined fragment represents a </a:t>
            </a:r>
            <a:r>
              <a:rPr lang="en-US" b="1" dirty="0"/>
              <a:t>choice</a:t>
            </a:r>
            <a:r>
              <a:rPr lang="en-US" dirty="0"/>
              <a:t> or alternatives of behavior. At most one of the operands will be chosen. The chosen operand must have an explicit or implicit guard expression that evaluates to true at this point in the interaction.</a:t>
            </a:r>
          </a:p>
          <a:p>
            <a:r>
              <a:rPr lang="en-US" dirty="0"/>
              <a:t>An implicit true guard is implied if the operand has no guard.</a:t>
            </a:r>
          </a:p>
          <a:p>
            <a:r>
              <a:rPr lang="en-US" dirty="0"/>
              <a:t>An operand guarded by </a:t>
            </a:r>
            <a:r>
              <a:rPr lang="en-US" b="1" dirty="0"/>
              <a:t>else</a:t>
            </a:r>
            <a:r>
              <a:rPr lang="en-US" dirty="0"/>
              <a:t> means a guard that is the negation of the disjunction of all other guards. If none of the operands has a guard that evaluates to true, none of the operands are executed and the remainder of the enclosing interaction fragment is executed.</a:t>
            </a:r>
          </a:p>
          <a:p>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76</a:t>
            </a:fld>
            <a:endParaRPr lang="bg-BG"/>
          </a:p>
        </p:txBody>
      </p:sp>
      <p:pic>
        <p:nvPicPr>
          <p:cNvPr id="1085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4943475"/>
            <a:ext cx="3190875"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81763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Option</a:t>
            </a:r>
            <a:endParaRPr lang="bg-BG" dirty="0"/>
          </a:p>
        </p:txBody>
      </p:sp>
      <p:sp>
        <p:nvSpPr>
          <p:cNvPr id="3" name="Content Placeholder 2"/>
          <p:cNvSpPr>
            <a:spLocks noGrp="1"/>
          </p:cNvSpPr>
          <p:nvPr>
            <p:ph idx="1"/>
          </p:nvPr>
        </p:nvSpPr>
        <p:spPr/>
        <p:txBody>
          <a:bodyPr/>
          <a:lstStyle/>
          <a:p>
            <a:r>
              <a:rPr lang="en-US" dirty="0"/>
              <a:t>The interaction operator </a:t>
            </a:r>
            <a:r>
              <a:rPr lang="en-US" b="1" dirty="0"/>
              <a:t>opt</a:t>
            </a:r>
            <a:r>
              <a:rPr lang="en-US" dirty="0"/>
              <a:t> means that the combined fragment represents a </a:t>
            </a:r>
            <a:r>
              <a:rPr lang="en-US" b="1" dirty="0"/>
              <a:t>choice</a:t>
            </a:r>
            <a:r>
              <a:rPr lang="en-US" dirty="0"/>
              <a:t> of behavior where either the (sole) operand happens or nothing happens. An option is semantically equivalent to an alternative combined fragment where there is one operand with non-empty content and the second operand is empty.</a:t>
            </a:r>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77</a:t>
            </a:fld>
            <a:endParaRPr lang="bg-BG"/>
          </a:p>
        </p:txBody>
      </p:sp>
      <p:pic>
        <p:nvPicPr>
          <p:cNvPr id="1095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3717032"/>
            <a:ext cx="3890116"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82497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Loop</a:t>
            </a:r>
            <a:endParaRPr lang="bg-BG" dirty="0"/>
          </a:p>
        </p:txBody>
      </p:sp>
      <p:sp>
        <p:nvSpPr>
          <p:cNvPr id="3" name="Content Placeholder 2"/>
          <p:cNvSpPr>
            <a:spLocks noGrp="1"/>
          </p:cNvSpPr>
          <p:nvPr>
            <p:ph idx="1"/>
          </p:nvPr>
        </p:nvSpPr>
        <p:spPr/>
        <p:txBody>
          <a:bodyPr>
            <a:normAutofit fontScale="92500" lnSpcReduction="20000"/>
          </a:bodyPr>
          <a:lstStyle/>
          <a:p>
            <a:r>
              <a:rPr lang="en-US" dirty="0"/>
              <a:t>The interaction operator </a:t>
            </a:r>
            <a:r>
              <a:rPr lang="en-US" b="1" dirty="0"/>
              <a:t>loop</a:t>
            </a:r>
            <a:r>
              <a:rPr lang="en-US" dirty="0"/>
              <a:t> means that the combined fragment represents a loop. The loop operand will be repeated a number of times. The loop construct represents a recursive application of the </a:t>
            </a:r>
            <a:r>
              <a:rPr lang="en-US" b="1" dirty="0" err="1"/>
              <a:t>seq</a:t>
            </a:r>
            <a:r>
              <a:rPr lang="en-US" dirty="0"/>
              <a:t> operator where the loop operand is sequenced after the result of earlier iterations.</a:t>
            </a:r>
          </a:p>
          <a:p>
            <a:r>
              <a:rPr lang="en-US" dirty="0"/>
              <a:t>UML 2.4 specification provides weird description of the loop operator with odd examples. I will try to extract here some sense from that.</a:t>
            </a:r>
          </a:p>
          <a:p>
            <a:r>
              <a:rPr lang="en-US" dirty="0"/>
              <a:t>Loop could be controlled by either or both iteration bounds and a guard.</a:t>
            </a:r>
          </a:p>
          <a:p>
            <a:r>
              <a:rPr lang="en-US" dirty="0"/>
              <a:t>Loop operand could have iteration bounds which may include a lower and an upper number of iterations of the loop. Textual syntax of the loop is:</a:t>
            </a:r>
          </a:p>
          <a:p>
            <a:r>
              <a:rPr lang="en-US" b="1" i="1" dirty="0"/>
              <a:t>loop-operand</a:t>
            </a:r>
            <a:r>
              <a:rPr lang="en-US" dirty="0"/>
              <a:t> ::= </a:t>
            </a:r>
            <a:r>
              <a:rPr lang="en-US" b="1" dirty="0"/>
              <a:t>loop</a:t>
            </a:r>
            <a:r>
              <a:rPr lang="en-US" dirty="0"/>
              <a:t> [ '(' </a:t>
            </a:r>
            <a:r>
              <a:rPr lang="en-US" b="1" i="1" dirty="0"/>
              <a:t>min-</a:t>
            </a:r>
            <a:r>
              <a:rPr lang="en-US" b="1" i="1" dirty="0" err="1"/>
              <a:t>int</a:t>
            </a:r>
            <a:r>
              <a:rPr lang="en-US" dirty="0"/>
              <a:t> [ ',' </a:t>
            </a:r>
            <a:r>
              <a:rPr lang="en-US" b="1" i="1" dirty="0"/>
              <a:t>max-</a:t>
            </a:r>
            <a:r>
              <a:rPr lang="en-US" b="1" i="1" dirty="0" err="1"/>
              <a:t>int</a:t>
            </a:r>
            <a:r>
              <a:rPr lang="en-US" dirty="0"/>
              <a:t> ] ')' ] </a:t>
            </a:r>
            <a:br>
              <a:rPr lang="en-US" dirty="0"/>
            </a:br>
            <a:r>
              <a:rPr lang="en-US" b="1" i="1" dirty="0"/>
              <a:t>min-</a:t>
            </a:r>
            <a:r>
              <a:rPr lang="en-US" b="1" i="1" dirty="0" err="1"/>
              <a:t>int</a:t>
            </a:r>
            <a:r>
              <a:rPr lang="en-US" dirty="0"/>
              <a:t> ::= </a:t>
            </a:r>
            <a:r>
              <a:rPr lang="en-US" b="1" i="1" dirty="0"/>
              <a:t>non-negative-integer</a:t>
            </a:r>
            <a:r>
              <a:rPr lang="en-US" dirty="0"/>
              <a:t> </a:t>
            </a:r>
            <a:br>
              <a:rPr lang="en-US" dirty="0"/>
            </a:br>
            <a:r>
              <a:rPr lang="en-US" b="1" i="1" dirty="0"/>
              <a:t>max-</a:t>
            </a:r>
            <a:r>
              <a:rPr lang="en-US" b="1" i="1" dirty="0" err="1"/>
              <a:t>int</a:t>
            </a:r>
            <a:r>
              <a:rPr lang="en-US" dirty="0"/>
              <a:t> ::= </a:t>
            </a:r>
            <a:r>
              <a:rPr lang="en-US" b="1" i="1" dirty="0"/>
              <a:t>positive-integer</a:t>
            </a:r>
            <a:r>
              <a:rPr lang="en-US" dirty="0"/>
              <a:t> | '*'</a:t>
            </a:r>
          </a:p>
          <a:p>
            <a:r>
              <a:rPr lang="en-US" dirty="0"/>
              <a:t>If loop has no bounds specified, it means potentially infinite loop with zero as lower bound and infinite upper bound.</a:t>
            </a:r>
          </a:p>
          <a:p>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78</a:t>
            </a:fld>
            <a:endParaRPr lang="bg-BG"/>
          </a:p>
        </p:txBody>
      </p:sp>
    </p:spTree>
    <p:extLst>
      <p:ext uri="{BB962C8B-B14F-4D97-AF65-F5344CB8AC3E}">
        <p14:creationId xmlns:p14="http://schemas.microsoft.com/office/powerpoint/2010/main" val="111644587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Loop</a:t>
            </a:r>
            <a:endParaRPr lang="bg-BG" dirty="0"/>
          </a:p>
        </p:txBody>
      </p:sp>
      <p:sp>
        <p:nvSpPr>
          <p:cNvPr id="3" name="Content Placeholder 2"/>
          <p:cNvSpPr>
            <a:spLocks noGrp="1"/>
          </p:cNvSpPr>
          <p:nvPr>
            <p:ph idx="1"/>
          </p:nvPr>
        </p:nvSpPr>
        <p:spPr/>
        <p:txBody>
          <a:bodyPr>
            <a:normAutofit/>
          </a:bodyPr>
          <a:lstStyle/>
          <a:p>
            <a:r>
              <a:rPr lang="en-US" dirty="0"/>
              <a:t>If only </a:t>
            </a:r>
            <a:r>
              <a:rPr lang="en-US" b="1" i="1" dirty="0"/>
              <a:t>min-</a:t>
            </a:r>
            <a:r>
              <a:rPr lang="en-US" b="1" i="1" dirty="0" err="1"/>
              <a:t>int</a:t>
            </a:r>
            <a:r>
              <a:rPr lang="en-US" dirty="0"/>
              <a:t> is specified, it means that upper bound is equal to the lower bound, and loop will be executed exactly the specified number of times</a:t>
            </a:r>
            <a:r>
              <a:rPr lang="en-US" dirty="0" smtClean="0"/>
              <a:t>.</a:t>
            </a:r>
          </a:p>
          <a:p>
            <a:r>
              <a:rPr lang="en-US" dirty="0"/>
              <a:t>If </a:t>
            </a:r>
            <a:r>
              <a:rPr lang="en-US" b="1" i="1" dirty="0"/>
              <a:t>max-</a:t>
            </a:r>
            <a:r>
              <a:rPr lang="en-US" b="1" i="1" dirty="0" err="1"/>
              <a:t>int</a:t>
            </a:r>
            <a:r>
              <a:rPr lang="en-US" dirty="0"/>
              <a:t> is specified, it should be greater than or equal to </a:t>
            </a:r>
            <a:r>
              <a:rPr lang="en-US" b="1" i="1" dirty="0"/>
              <a:t>min-int</a:t>
            </a:r>
            <a:r>
              <a:rPr lang="en-US" dirty="0"/>
              <a:t>. Loop will iterate minimum the </a:t>
            </a:r>
            <a:r>
              <a:rPr lang="en-US" b="1" i="1" dirty="0"/>
              <a:t>min-</a:t>
            </a:r>
            <a:r>
              <a:rPr lang="en-US" b="1" i="1" dirty="0" err="1"/>
              <a:t>int</a:t>
            </a:r>
            <a:r>
              <a:rPr lang="en-US" dirty="0"/>
              <a:t> number of times and at most the </a:t>
            </a:r>
            <a:r>
              <a:rPr lang="en-US" b="1" i="1" dirty="0"/>
              <a:t>max-</a:t>
            </a:r>
            <a:r>
              <a:rPr lang="en-US" b="1" i="1" dirty="0" err="1"/>
              <a:t>int</a:t>
            </a:r>
            <a:r>
              <a:rPr lang="en-US" dirty="0"/>
              <a:t> number of times.</a:t>
            </a:r>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79</a:t>
            </a:fld>
            <a:endParaRPr lang="bg-BG"/>
          </a:p>
        </p:txBody>
      </p:sp>
      <p:grpSp>
        <p:nvGrpSpPr>
          <p:cNvPr id="5" name="Group 4"/>
          <p:cNvGrpSpPr/>
          <p:nvPr/>
        </p:nvGrpSpPr>
        <p:grpSpPr>
          <a:xfrm>
            <a:off x="611560" y="3887918"/>
            <a:ext cx="6984776" cy="2894722"/>
            <a:chOff x="611560" y="3645024"/>
            <a:chExt cx="6984776" cy="2894722"/>
          </a:xfrm>
        </p:grpSpPr>
        <p:pic>
          <p:nvPicPr>
            <p:cNvPr id="1105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645024"/>
              <a:ext cx="3168352" cy="2894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05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2" y="3735264"/>
              <a:ext cx="3096344" cy="2714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4036342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b="1" dirty="0"/>
              <a:t>Names</a:t>
            </a:r>
          </a:p>
        </p:txBody>
      </p:sp>
      <p:sp>
        <p:nvSpPr>
          <p:cNvPr id="16387" name="Rectangle 3"/>
          <p:cNvSpPr>
            <a:spLocks noGrp="1" noChangeArrowheads="1"/>
          </p:cNvSpPr>
          <p:nvPr>
            <p:ph idx="1"/>
          </p:nvPr>
        </p:nvSpPr>
        <p:spPr/>
        <p:txBody>
          <a:bodyPr>
            <a:normAutofit/>
          </a:bodyPr>
          <a:lstStyle/>
          <a:p>
            <a:pPr>
              <a:lnSpc>
                <a:spcPct val="90000"/>
              </a:lnSpc>
            </a:pPr>
            <a:r>
              <a:rPr lang="en-US" dirty="0"/>
              <a:t>Every instance must have a name that distinguishes it from other instances within its context. Typically, an object lives within the context of an operation, a component, or a node. </a:t>
            </a:r>
            <a:endParaRPr lang="en-US" dirty="0" smtClean="0"/>
          </a:p>
          <a:p>
            <a:pPr>
              <a:lnSpc>
                <a:spcPct val="90000"/>
              </a:lnSpc>
            </a:pPr>
            <a:r>
              <a:rPr lang="en-US" dirty="0"/>
              <a:t>That name alone is known as a </a:t>
            </a:r>
            <a:r>
              <a:rPr lang="en-US" i="1" dirty="0"/>
              <a:t>simple name.</a:t>
            </a:r>
            <a:r>
              <a:rPr lang="en-US" dirty="0"/>
              <a:t> The abstraction of the instance may be a simple name (such as Transaction) or it may be a </a:t>
            </a:r>
            <a:r>
              <a:rPr lang="en-US" i="1" dirty="0"/>
              <a:t>path name</a:t>
            </a:r>
            <a:r>
              <a:rPr lang="en-US" dirty="0"/>
              <a:t> (such as Multimedia::</a:t>
            </a:r>
            <a:r>
              <a:rPr lang="en-US" dirty="0" err="1"/>
              <a:t>AudioStream</a:t>
            </a:r>
            <a:r>
              <a:rPr lang="en-US" dirty="0"/>
              <a:t>) which is the abstraction's name prefixed by the name of the package in which that abstraction lives</a:t>
            </a:r>
            <a:r>
              <a:rPr lang="en-US" dirty="0" smtClean="0"/>
              <a:t>.</a:t>
            </a:r>
          </a:p>
          <a:p>
            <a:pPr>
              <a:lnSpc>
                <a:spcPct val="90000"/>
              </a:lnSpc>
            </a:pPr>
            <a:r>
              <a:rPr lang="en-US" dirty="0" smtClean="0"/>
              <a:t>You </a:t>
            </a:r>
            <a:r>
              <a:rPr lang="en-US" dirty="0"/>
              <a:t>can also simply name an object (such as </a:t>
            </a:r>
            <a:r>
              <a:rPr lang="en-US" dirty="0" err="1"/>
              <a:t>aCustomer</a:t>
            </a:r>
            <a:r>
              <a:rPr lang="en-US" dirty="0"/>
              <a:t>) and elide its abstraction if it's obvious in the given context. In many cases, however, the real name of an object is known only to the computer on which that object lives. In such cases, you can render an anonymous object (such as : Multimedia::</a:t>
            </a:r>
            <a:r>
              <a:rPr lang="en-US" dirty="0" err="1"/>
              <a:t>AudioStream</a:t>
            </a:r>
            <a:r>
              <a:rPr lang="en-US" dirty="0"/>
              <a:t>). Each occurrence of an anonymous object is considered distinct from all other occurrences. </a:t>
            </a:r>
            <a:endParaRPr lang="en-US" dirty="0" smtClean="0"/>
          </a:p>
        </p:txBody>
      </p:sp>
      <p:sp>
        <p:nvSpPr>
          <p:cNvPr id="6" name="Slide Number Placeholder 5"/>
          <p:cNvSpPr>
            <a:spLocks noGrp="1"/>
          </p:cNvSpPr>
          <p:nvPr>
            <p:ph type="sldNum" sz="quarter" idx="12"/>
          </p:nvPr>
        </p:nvSpPr>
        <p:spPr/>
        <p:txBody>
          <a:bodyPr/>
          <a:lstStyle/>
          <a:p>
            <a:fld id="{7875B6FE-2C68-41A0-8CC1-5BD889B390A0}" type="slidenum">
              <a:rPr lang="bg-BG"/>
              <a:pPr/>
              <a:t>8</a:t>
            </a:fld>
            <a:endParaRPr lang="bg-BG"/>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Loop</a:t>
            </a:r>
            <a:endParaRPr lang="bg-BG" dirty="0"/>
          </a:p>
        </p:txBody>
      </p:sp>
      <p:sp>
        <p:nvSpPr>
          <p:cNvPr id="3" name="Content Placeholder 2"/>
          <p:cNvSpPr>
            <a:spLocks noGrp="1"/>
          </p:cNvSpPr>
          <p:nvPr>
            <p:ph idx="1"/>
          </p:nvPr>
        </p:nvSpPr>
        <p:spPr/>
        <p:txBody>
          <a:bodyPr/>
          <a:lstStyle/>
          <a:p>
            <a:r>
              <a:rPr lang="en-US" dirty="0"/>
              <a:t>Besides </a:t>
            </a:r>
            <a:r>
              <a:rPr lang="en-US" b="1" dirty="0"/>
              <a:t>iteration bounds</a:t>
            </a:r>
            <a:r>
              <a:rPr lang="en-US" dirty="0"/>
              <a:t> loop could also have an </a:t>
            </a:r>
            <a:r>
              <a:rPr lang="en-US" b="1" dirty="0"/>
              <a:t>interaction constraint</a:t>
            </a:r>
            <a:r>
              <a:rPr lang="en-US" dirty="0"/>
              <a:t> - a Boolean expression in square brackets. To add to the other confusions, UML 2.4 also calls both of them </a:t>
            </a:r>
            <a:r>
              <a:rPr lang="en-US" b="1" dirty="0"/>
              <a:t>guards</a:t>
            </a:r>
            <a:r>
              <a:rPr lang="en-US" dirty="0"/>
              <a:t>.</a:t>
            </a:r>
          </a:p>
          <a:p>
            <a:r>
              <a:rPr lang="en-US" dirty="0"/>
              <a:t>UML tries to shuffle the simplest form of </a:t>
            </a:r>
            <a:r>
              <a:rPr lang="en-US" b="1" dirty="0"/>
              <a:t>for loop</a:t>
            </a:r>
            <a:r>
              <a:rPr lang="en-US" dirty="0"/>
              <a:t> and </a:t>
            </a:r>
            <a:r>
              <a:rPr lang="en-US" b="1" dirty="0"/>
              <a:t>while loop</a:t>
            </a:r>
            <a:r>
              <a:rPr lang="en-US" dirty="0"/>
              <a:t> which causes weird UML 2.3 loop semantics on p.488 </a:t>
            </a:r>
            <a:r>
              <a:rPr lang="en-US" dirty="0">
                <a:hlinkClick r:id="rId2" tooltip="UML 2.3 - Superstructure"/>
              </a:rPr>
              <a:t>[UML 2.3 - Superstructure]</a:t>
            </a:r>
            <a:r>
              <a:rPr lang="en-US" dirty="0"/>
              <a:t>: "after the minimum number of iterations have executed and the Boolean expression is false the loop will terminate". This is clarified - though with opposite meaning - on the next page as "the loop will only continue if that specification evaluates to true during execution regardless of the minimum number of iterations specified in the loop."</a:t>
            </a:r>
          </a:p>
          <a:p>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80</a:t>
            </a:fld>
            <a:endParaRPr lang="bg-BG"/>
          </a:p>
        </p:txBody>
      </p:sp>
    </p:spTree>
    <p:extLst>
      <p:ext uri="{BB962C8B-B14F-4D97-AF65-F5344CB8AC3E}">
        <p14:creationId xmlns:p14="http://schemas.microsoft.com/office/powerpoint/2010/main" val="246439854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Loop</a:t>
            </a:r>
            <a:endParaRPr lang="bg-BG" dirty="0"/>
          </a:p>
        </p:txBody>
      </p:sp>
      <p:sp>
        <p:nvSpPr>
          <p:cNvPr id="3" name="Content Placeholder 2"/>
          <p:cNvSpPr>
            <a:spLocks noGrp="1"/>
          </p:cNvSpPr>
          <p:nvPr>
            <p:ph idx="1"/>
          </p:nvPr>
        </p:nvSpPr>
        <p:spPr/>
        <p:txBody>
          <a:bodyPr/>
          <a:lstStyle/>
          <a:p>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81</a:t>
            </a:fld>
            <a:endParaRPr lang="bg-BG"/>
          </a:p>
        </p:txBody>
      </p:sp>
      <p:pic>
        <p:nvPicPr>
          <p:cNvPr id="1116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772816"/>
            <a:ext cx="6405415" cy="3930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456684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Break</a:t>
            </a:r>
            <a:endParaRPr lang="bg-BG" dirty="0"/>
          </a:p>
        </p:txBody>
      </p:sp>
      <p:sp>
        <p:nvSpPr>
          <p:cNvPr id="3" name="Content Placeholder 2"/>
          <p:cNvSpPr>
            <a:spLocks noGrp="1"/>
          </p:cNvSpPr>
          <p:nvPr>
            <p:ph idx="1"/>
          </p:nvPr>
        </p:nvSpPr>
        <p:spPr/>
        <p:txBody>
          <a:bodyPr>
            <a:normAutofit lnSpcReduction="10000"/>
          </a:bodyPr>
          <a:lstStyle/>
          <a:p>
            <a:r>
              <a:rPr lang="en-US" dirty="0"/>
              <a:t>The interaction operator </a:t>
            </a:r>
            <a:r>
              <a:rPr lang="en-US" b="1" dirty="0"/>
              <a:t>break</a:t>
            </a:r>
            <a:r>
              <a:rPr lang="en-US" dirty="0"/>
              <a:t> represents a </a:t>
            </a:r>
            <a:r>
              <a:rPr lang="en-US" b="1" dirty="0"/>
              <a:t>breaking</a:t>
            </a:r>
            <a:r>
              <a:rPr lang="en-US" dirty="0"/>
              <a:t> or exceptional scenario that is performed instead of the remainder of the enclosing interaction fragment.</a:t>
            </a:r>
          </a:p>
          <a:p>
            <a:r>
              <a:rPr lang="en-US" dirty="0"/>
              <a:t>A break operator with a </a:t>
            </a:r>
            <a:r>
              <a:rPr lang="en-US" b="1" dirty="0"/>
              <a:t>guard</a:t>
            </a:r>
            <a:r>
              <a:rPr lang="en-US" dirty="0"/>
              <a:t> is chosen when the guard is true. In this case the rest of the directly enclosing interaction fragment is ignored. When the guard of the break operand is false, the break operand is ignored and the rest of the enclosing interaction fragment proceeds</a:t>
            </a:r>
            <a:r>
              <a:rPr lang="en-US" dirty="0" smtClean="0"/>
              <a:t>.</a:t>
            </a:r>
          </a:p>
          <a:p>
            <a:r>
              <a:rPr lang="en-US" dirty="0"/>
              <a:t>A combined fragment with the operator </a:t>
            </a:r>
            <a:r>
              <a:rPr lang="en-US" b="1" dirty="0"/>
              <a:t>break</a:t>
            </a:r>
            <a:r>
              <a:rPr lang="en-US" dirty="0"/>
              <a:t> should cover all lifelines of the enclosing interaction fragment.</a:t>
            </a:r>
          </a:p>
          <a:p>
            <a:r>
              <a:rPr lang="en-US" dirty="0"/>
              <a:t>Note, UML allows only one level - directly enclosing interaction fragment - to be abandoned. This could become really annoying if double loop or loop with other combined fragments should be broken</a:t>
            </a:r>
            <a:r>
              <a:rPr lang="en-US" dirty="0" smtClean="0"/>
              <a:t>.</a:t>
            </a:r>
            <a:endParaRPr lang="en-US" dirty="0"/>
          </a:p>
          <a:p>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82</a:t>
            </a:fld>
            <a:endParaRPr lang="bg-BG"/>
          </a:p>
        </p:txBody>
      </p:sp>
    </p:spTree>
    <p:extLst>
      <p:ext uri="{BB962C8B-B14F-4D97-AF65-F5344CB8AC3E}">
        <p14:creationId xmlns:p14="http://schemas.microsoft.com/office/powerpoint/2010/main" val="51432686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Break</a:t>
            </a:r>
            <a:endParaRPr lang="bg-BG" dirty="0"/>
          </a:p>
        </p:txBody>
      </p:sp>
      <p:sp>
        <p:nvSpPr>
          <p:cNvPr id="3" name="Content Placeholder 2"/>
          <p:cNvSpPr>
            <a:spLocks noGrp="1"/>
          </p:cNvSpPr>
          <p:nvPr>
            <p:ph idx="1"/>
          </p:nvPr>
        </p:nvSpPr>
        <p:spPr>
          <a:xfrm>
            <a:off x="395536" y="1268760"/>
            <a:ext cx="7620000" cy="4800600"/>
          </a:xfrm>
        </p:spPr>
        <p:txBody>
          <a:bodyPr/>
          <a:lstStyle/>
          <a:p>
            <a:r>
              <a:rPr lang="en-US" dirty="0"/>
              <a:t>UML 2.3 states that when break operand has </a:t>
            </a:r>
            <a:r>
              <a:rPr lang="en-US" b="1" dirty="0"/>
              <a:t>no guard</a:t>
            </a:r>
            <a:r>
              <a:rPr lang="en-US" dirty="0"/>
              <a:t>, the choice between the break operand and the rest of the enclosing interaction fragment is done "non-deterministically" which most likely means "unpredictable". Don't use break without guard.</a:t>
            </a:r>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83</a:t>
            </a:fld>
            <a:endParaRPr lang="bg-BG"/>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2924944"/>
            <a:ext cx="3586465" cy="3933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833290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Parallel</a:t>
            </a:r>
            <a:endParaRPr lang="bg-BG" dirty="0"/>
          </a:p>
        </p:txBody>
      </p:sp>
      <p:sp>
        <p:nvSpPr>
          <p:cNvPr id="3" name="Content Placeholder 2"/>
          <p:cNvSpPr>
            <a:spLocks noGrp="1"/>
          </p:cNvSpPr>
          <p:nvPr>
            <p:ph idx="1"/>
          </p:nvPr>
        </p:nvSpPr>
        <p:spPr/>
        <p:txBody>
          <a:bodyPr>
            <a:normAutofit lnSpcReduction="10000"/>
          </a:bodyPr>
          <a:lstStyle/>
          <a:p>
            <a:r>
              <a:rPr lang="en-US" dirty="0"/>
              <a:t>The interaction operator </a:t>
            </a:r>
            <a:r>
              <a:rPr lang="en-US" b="1" dirty="0"/>
              <a:t>par</a:t>
            </a:r>
            <a:r>
              <a:rPr lang="en-US" dirty="0"/>
              <a:t> defines potentially parallel execution of behaviors of the operands of the combined fragment. Different operands can be interleaved in any way as long as the ordering imposed by each operand is preserved.</a:t>
            </a:r>
          </a:p>
          <a:p>
            <a:r>
              <a:rPr lang="en-US" dirty="0"/>
              <a:t>Set of traces of the parallel operator describes all the possible ways or combinations that occurrence specifications of the operands may be interleaved without changing the order within each operand.</a:t>
            </a:r>
          </a:p>
          <a:p>
            <a:r>
              <a:rPr lang="en-US" dirty="0"/>
              <a:t>Parallel combined fragment has notational shorthand for the common situations where the order of events on one </a:t>
            </a:r>
            <a:r>
              <a:rPr lang="en-US" b="1" dirty="0"/>
              <a:t>lifeline</a:t>
            </a:r>
            <a:r>
              <a:rPr lang="en-US" dirty="0"/>
              <a:t> is insignificant. In a </a:t>
            </a:r>
            <a:r>
              <a:rPr lang="en-US" b="1" dirty="0" err="1"/>
              <a:t>coregion</a:t>
            </a:r>
            <a:r>
              <a:rPr lang="en-US" dirty="0"/>
              <a:t> area of a lifeline restricted by horizontal square brackets all directly contained fragments are considered as separate operands of a parallel combined fragment.</a:t>
            </a:r>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84</a:t>
            </a:fld>
            <a:endParaRPr lang="bg-BG"/>
          </a:p>
        </p:txBody>
      </p:sp>
    </p:spTree>
    <p:extLst>
      <p:ext uri="{BB962C8B-B14F-4D97-AF65-F5344CB8AC3E}">
        <p14:creationId xmlns:p14="http://schemas.microsoft.com/office/powerpoint/2010/main" val="374897769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Parallel</a:t>
            </a:r>
            <a:endParaRPr lang="bg-BG" dirty="0"/>
          </a:p>
        </p:txBody>
      </p:sp>
      <p:sp>
        <p:nvSpPr>
          <p:cNvPr id="3" name="Content Placeholder 2"/>
          <p:cNvSpPr>
            <a:spLocks noGrp="1"/>
          </p:cNvSpPr>
          <p:nvPr>
            <p:ph idx="1"/>
          </p:nvPr>
        </p:nvSpPr>
        <p:spPr/>
        <p:txBody>
          <a:bodyPr/>
          <a:lstStyle/>
          <a:p>
            <a:endParaRPr lang="bg-BG"/>
          </a:p>
        </p:txBody>
      </p:sp>
      <p:sp>
        <p:nvSpPr>
          <p:cNvPr id="4" name="Slide Number Placeholder 3"/>
          <p:cNvSpPr>
            <a:spLocks noGrp="1"/>
          </p:cNvSpPr>
          <p:nvPr>
            <p:ph type="sldNum" sz="quarter" idx="12"/>
          </p:nvPr>
        </p:nvSpPr>
        <p:spPr/>
        <p:txBody>
          <a:bodyPr/>
          <a:lstStyle/>
          <a:p>
            <a:fld id="{08BCEC57-6A23-47B0-8FD8-E91FDB559EE3}" type="slidenum">
              <a:rPr lang="bg-BG" smtClean="0"/>
              <a:pPr/>
              <a:t>85</a:t>
            </a:fld>
            <a:endParaRPr lang="bg-BG"/>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573016"/>
            <a:ext cx="4752528" cy="3115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188640"/>
            <a:ext cx="5899008" cy="264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784099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Strict </a:t>
            </a:r>
            <a:r>
              <a:rPr lang="en-US" b="1" dirty="0" smtClean="0"/>
              <a:t>Sequencing</a:t>
            </a:r>
            <a:endParaRPr lang="bg-BG" dirty="0"/>
          </a:p>
        </p:txBody>
      </p:sp>
      <p:sp>
        <p:nvSpPr>
          <p:cNvPr id="3" name="Content Placeholder 2"/>
          <p:cNvSpPr>
            <a:spLocks noGrp="1"/>
          </p:cNvSpPr>
          <p:nvPr>
            <p:ph idx="1"/>
          </p:nvPr>
        </p:nvSpPr>
        <p:spPr>
          <a:xfrm>
            <a:off x="467544" y="1196752"/>
            <a:ext cx="7620000" cy="4800600"/>
          </a:xfrm>
        </p:spPr>
        <p:txBody>
          <a:bodyPr/>
          <a:lstStyle/>
          <a:p>
            <a:r>
              <a:rPr lang="en-US" dirty="0"/>
              <a:t>The interaction operator </a:t>
            </a:r>
            <a:r>
              <a:rPr lang="en-US" b="1" dirty="0"/>
              <a:t>strict</a:t>
            </a:r>
            <a:r>
              <a:rPr lang="en-US" dirty="0"/>
              <a:t> requires a strict sequencing (order) of the operands on the first level within the combined fragment</a:t>
            </a:r>
            <a:r>
              <a:rPr lang="en-US" dirty="0" smtClean="0"/>
              <a:t>.</a:t>
            </a:r>
          </a:p>
          <a:p>
            <a:r>
              <a:rPr lang="en-US" dirty="0"/>
              <a:t>Operands of lower levels within the contained combined fragment will not directly be compared with other occurrence specifications of the enclosing combined fragment. </a:t>
            </a:r>
            <a:r>
              <a:rPr lang="en-US" dirty="0" err="1"/>
              <a:t>Notationally</a:t>
            </a:r>
            <a:r>
              <a:rPr lang="en-US" dirty="0"/>
              <a:t>, this means that the vertical coordinate of the contained fragments is significant throughout the whole scope of the combined fragment and not only on one lifeline.</a:t>
            </a:r>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86</a:t>
            </a:fld>
            <a:endParaRPr lang="bg-BG"/>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3820" y="4393526"/>
            <a:ext cx="38100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725039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Weak </a:t>
            </a:r>
            <a:r>
              <a:rPr lang="en-US" b="1" dirty="0" smtClean="0"/>
              <a:t>Sequencing</a:t>
            </a:r>
            <a:endParaRPr lang="bg-BG" dirty="0"/>
          </a:p>
        </p:txBody>
      </p:sp>
      <p:sp>
        <p:nvSpPr>
          <p:cNvPr id="3" name="Content Placeholder 2"/>
          <p:cNvSpPr>
            <a:spLocks noGrp="1"/>
          </p:cNvSpPr>
          <p:nvPr>
            <p:ph idx="1"/>
          </p:nvPr>
        </p:nvSpPr>
        <p:spPr/>
        <p:txBody>
          <a:bodyPr>
            <a:normAutofit/>
          </a:bodyPr>
          <a:lstStyle/>
          <a:p>
            <a:pPr marL="114300" indent="0">
              <a:buNone/>
            </a:pPr>
            <a:r>
              <a:rPr lang="en-US" dirty="0"/>
              <a:t>The interaction operator </a:t>
            </a:r>
            <a:r>
              <a:rPr lang="en-US" b="1" dirty="0" err="1"/>
              <a:t>seq</a:t>
            </a:r>
            <a:r>
              <a:rPr lang="en-US" dirty="0"/>
              <a:t> means that the combined fragment represents a weak sequencing between the behaviors of the operands.</a:t>
            </a:r>
          </a:p>
          <a:p>
            <a:r>
              <a:rPr lang="en-US" dirty="0"/>
              <a:t>Weak sequencing is defined by the set of traces with these properties:</a:t>
            </a:r>
          </a:p>
          <a:p>
            <a:r>
              <a:rPr lang="en-US" dirty="0"/>
              <a:t>The ordering of occurrence specifications within each of the operands is maintained.</a:t>
            </a:r>
          </a:p>
          <a:p>
            <a:r>
              <a:rPr lang="en-US" dirty="0"/>
              <a:t>Occurrence specifications on different lifelines from different operands may come in any order.</a:t>
            </a:r>
          </a:p>
          <a:p>
            <a:r>
              <a:rPr lang="en-US" dirty="0"/>
              <a:t>Occurrence specifications on the same lifeline from different operands are ordered such that an occurrence specification of the first operand comes before that of the second operand.</a:t>
            </a:r>
          </a:p>
          <a:p>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87</a:t>
            </a:fld>
            <a:endParaRPr lang="bg-BG"/>
          </a:p>
        </p:txBody>
      </p:sp>
    </p:spTree>
    <p:extLst>
      <p:ext uri="{BB962C8B-B14F-4D97-AF65-F5344CB8AC3E}">
        <p14:creationId xmlns:p14="http://schemas.microsoft.com/office/powerpoint/2010/main" val="42955190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Weak </a:t>
            </a:r>
            <a:r>
              <a:rPr lang="en-US" b="1" dirty="0" smtClean="0"/>
              <a:t>Sequencing</a:t>
            </a:r>
            <a:endParaRPr lang="bg-BG" dirty="0"/>
          </a:p>
        </p:txBody>
      </p:sp>
      <p:sp>
        <p:nvSpPr>
          <p:cNvPr id="3" name="Content Placeholder 2"/>
          <p:cNvSpPr>
            <a:spLocks noGrp="1"/>
          </p:cNvSpPr>
          <p:nvPr>
            <p:ph idx="1"/>
          </p:nvPr>
        </p:nvSpPr>
        <p:spPr/>
        <p:txBody>
          <a:bodyPr/>
          <a:lstStyle/>
          <a:p>
            <a:r>
              <a:rPr lang="en-US" b="1" dirty="0"/>
              <a:t>Weak</a:t>
            </a:r>
            <a:r>
              <a:rPr lang="en-US" dirty="0"/>
              <a:t> sequencing reduces to a </a:t>
            </a:r>
            <a:r>
              <a:rPr lang="en-US" b="1" dirty="0"/>
              <a:t>parallel</a:t>
            </a:r>
            <a:r>
              <a:rPr lang="en-US" dirty="0"/>
              <a:t> merge when the operands are on different sets of participants. Weak sequencing reduces to </a:t>
            </a:r>
            <a:r>
              <a:rPr lang="en-US" b="1" dirty="0"/>
              <a:t>strict</a:t>
            </a:r>
            <a:r>
              <a:rPr lang="en-US" dirty="0"/>
              <a:t> sequencing when the operands work on the same participant.</a:t>
            </a:r>
          </a:p>
          <a:p>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88</a:t>
            </a:fld>
            <a:endParaRPr lang="bg-BG"/>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3284984"/>
            <a:ext cx="6841785" cy="3168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583951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Critical </a:t>
            </a:r>
            <a:r>
              <a:rPr lang="en-US" b="1" dirty="0" smtClean="0"/>
              <a:t>Region</a:t>
            </a:r>
            <a:endParaRPr lang="bg-BG" dirty="0"/>
          </a:p>
        </p:txBody>
      </p:sp>
      <p:sp>
        <p:nvSpPr>
          <p:cNvPr id="3" name="Content Placeholder 2"/>
          <p:cNvSpPr>
            <a:spLocks noGrp="1"/>
          </p:cNvSpPr>
          <p:nvPr>
            <p:ph idx="1"/>
          </p:nvPr>
        </p:nvSpPr>
        <p:spPr/>
        <p:txBody>
          <a:bodyPr/>
          <a:lstStyle/>
          <a:p>
            <a:r>
              <a:rPr lang="en-US" dirty="0"/>
              <a:t>The interaction operator </a:t>
            </a:r>
            <a:r>
              <a:rPr lang="en-US" b="1" dirty="0"/>
              <a:t>critical</a:t>
            </a:r>
            <a:r>
              <a:rPr lang="en-US" dirty="0"/>
              <a:t> defines that the combined fragment represents a </a:t>
            </a:r>
            <a:r>
              <a:rPr lang="en-US" b="1" dirty="0"/>
              <a:t>critical region</a:t>
            </a:r>
            <a:r>
              <a:rPr lang="en-US" dirty="0"/>
              <a:t>. A critical region is a region with traces that cannot be interleaved by other occurrence specifications (on the lifelines covered by the region). This means that the region is treated </a:t>
            </a:r>
            <a:r>
              <a:rPr lang="en-US" b="1" dirty="0"/>
              <a:t>atomically</a:t>
            </a:r>
            <a:r>
              <a:rPr lang="en-US" dirty="0"/>
              <a:t> by the enclosing fragment and can't be interleaved, e.g. by parallel operator.</a:t>
            </a:r>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89</a:t>
            </a:fld>
            <a:endParaRPr lang="bg-BG"/>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4409" y="3645024"/>
            <a:ext cx="3071768" cy="3101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25805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b="1" dirty="0"/>
              <a:t>Names</a:t>
            </a:r>
          </a:p>
        </p:txBody>
      </p:sp>
      <p:sp>
        <p:nvSpPr>
          <p:cNvPr id="17411" name="Rectangle 3"/>
          <p:cNvSpPr>
            <a:spLocks noGrp="1" noChangeArrowheads="1"/>
          </p:cNvSpPr>
          <p:nvPr>
            <p:ph idx="1"/>
          </p:nvPr>
        </p:nvSpPr>
        <p:spPr/>
        <p:txBody>
          <a:bodyPr/>
          <a:lstStyle/>
          <a:p>
            <a:pPr>
              <a:lnSpc>
                <a:spcPct val="90000"/>
              </a:lnSpc>
            </a:pPr>
            <a:r>
              <a:rPr lang="en-US" sz="2800" dirty="0"/>
              <a:t>If you don't even know the object's associated abstraction, you must at least give it an explicit name (such as agent </a:t>
            </a:r>
            <a:r>
              <a:rPr lang="en-US" sz="2800" dirty="0" smtClean="0"/>
              <a:t>:).</a:t>
            </a:r>
          </a:p>
          <a:p>
            <a:pPr>
              <a:lnSpc>
                <a:spcPct val="90000"/>
              </a:lnSpc>
            </a:pPr>
            <a:r>
              <a:rPr lang="en-US" sz="2800" dirty="0"/>
              <a:t>Especially when you are modeling large collections of objects, it's clumsy to render the collection itself plus its individual instances. Instead, you can model </a:t>
            </a:r>
            <a:r>
              <a:rPr lang="en-US" sz="2800" dirty="0" err="1"/>
              <a:t>multiobjects</a:t>
            </a:r>
            <a:r>
              <a:rPr lang="en-US" sz="2800" dirty="0"/>
              <a:t> (such as : </a:t>
            </a:r>
            <a:r>
              <a:rPr lang="en-US" sz="2800" dirty="0" err="1"/>
              <a:t>keyCode</a:t>
            </a:r>
            <a:r>
              <a:rPr lang="en-US" sz="2800" dirty="0"/>
              <a:t>) , representing a collection of anonymous objects.</a:t>
            </a:r>
          </a:p>
        </p:txBody>
      </p:sp>
      <p:sp>
        <p:nvSpPr>
          <p:cNvPr id="6" name="Slide Number Placeholder 5"/>
          <p:cNvSpPr>
            <a:spLocks noGrp="1"/>
          </p:cNvSpPr>
          <p:nvPr>
            <p:ph type="sldNum" sz="quarter" idx="12"/>
          </p:nvPr>
        </p:nvSpPr>
        <p:spPr/>
        <p:txBody>
          <a:bodyPr/>
          <a:lstStyle/>
          <a:p>
            <a:fld id="{567523F9-3929-4D1A-8534-56D321322D44}" type="slidenum">
              <a:rPr lang="bg-BG"/>
              <a:pPr/>
              <a:t>9</a:t>
            </a:fld>
            <a:endParaRPr lang="bg-BG"/>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Ignore</a:t>
            </a:r>
            <a:endParaRPr lang="bg-BG" dirty="0"/>
          </a:p>
        </p:txBody>
      </p:sp>
      <p:sp>
        <p:nvSpPr>
          <p:cNvPr id="3" name="Content Placeholder 2"/>
          <p:cNvSpPr>
            <a:spLocks noGrp="1"/>
          </p:cNvSpPr>
          <p:nvPr>
            <p:ph idx="1"/>
          </p:nvPr>
        </p:nvSpPr>
        <p:spPr/>
        <p:txBody>
          <a:bodyPr>
            <a:normAutofit/>
          </a:bodyPr>
          <a:lstStyle/>
          <a:p>
            <a:r>
              <a:rPr lang="en-US" dirty="0"/>
              <a:t>Semantics and the purpose of the interaction operator </a:t>
            </a:r>
            <a:r>
              <a:rPr lang="en-US" b="1" dirty="0"/>
              <a:t>ignore</a:t>
            </a:r>
            <a:r>
              <a:rPr lang="en-US" dirty="0"/>
              <a:t> is obscure. UML 2.3 defines its meaning as "there are some message types that are not shown within this combined fragment. These message types can be considered insignificant and are implicitly ignored if they appear in a corresponding execution. Alternatively, one can understand ignore to mean that the message types that are ignored can appear anywhere in the traces."</a:t>
            </a:r>
          </a:p>
          <a:p>
            <a:r>
              <a:rPr lang="en-US" dirty="0"/>
              <a:t>On the other hand, explanations to the Figure 14.25 on p. 530 </a:t>
            </a:r>
            <a:r>
              <a:rPr lang="en-US" dirty="0">
                <a:hlinkClick r:id="rId2" tooltip="UML 2.3 - Superstructure"/>
              </a:rPr>
              <a:t>[UML 2.3 - Superstructure]</a:t>
            </a:r>
            <a:r>
              <a:rPr lang="en-US" dirty="0"/>
              <a:t> are that this kind of interaction could be used to specify a </a:t>
            </a:r>
            <a:r>
              <a:rPr lang="en-US" b="1" dirty="0"/>
              <a:t>test</a:t>
            </a:r>
            <a:r>
              <a:rPr lang="en-US" dirty="0"/>
              <a:t> of an existing system. At the runtime the messages ignored in tests "will of course be handled in some manner by the running system</a:t>
            </a:r>
            <a:r>
              <a:rPr lang="en-US" dirty="0" smtClean="0"/>
              <a:t>".</a:t>
            </a:r>
            <a:endParaRPr lang="en-US"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90</a:t>
            </a:fld>
            <a:endParaRPr lang="bg-BG"/>
          </a:p>
        </p:txBody>
      </p:sp>
    </p:spTree>
    <p:extLst>
      <p:ext uri="{BB962C8B-B14F-4D97-AF65-F5344CB8AC3E}">
        <p14:creationId xmlns:p14="http://schemas.microsoft.com/office/powerpoint/2010/main" val="269935188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Ignore</a:t>
            </a:r>
            <a:endParaRPr lang="bg-BG" dirty="0"/>
          </a:p>
        </p:txBody>
      </p:sp>
      <p:sp>
        <p:nvSpPr>
          <p:cNvPr id="3" name="Content Placeholder 2"/>
          <p:cNvSpPr>
            <a:spLocks noGrp="1"/>
          </p:cNvSpPr>
          <p:nvPr>
            <p:ph idx="1"/>
          </p:nvPr>
        </p:nvSpPr>
        <p:spPr/>
        <p:txBody>
          <a:bodyPr/>
          <a:lstStyle/>
          <a:p>
            <a:r>
              <a:rPr lang="en-US" dirty="0"/>
              <a:t>The list of ignored messages follows the operand enclosed in a pair of curly braces "{" and "}". Ignore operation is typically combined with other operations such as "assert ignore {m, s}."</a:t>
            </a:r>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91</a:t>
            </a:fld>
            <a:endParaRPr lang="bg-BG"/>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3130592"/>
            <a:ext cx="4032448" cy="2891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644726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Consider</a:t>
            </a:r>
            <a:endParaRPr lang="bg-BG" dirty="0"/>
          </a:p>
        </p:txBody>
      </p:sp>
      <p:sp>
        <p:nvSpPr>
          <p:cNvPr id="3" name="Content Placeholder 2"/>
          <p:cNvSpPr>
            <a:spLocks noGrp="1"/>
          </p:cNvSpPr>
          <p:nvPr>
            <p:ph idx="1"/>
          </p:nvPr>
        </p:nvSpPr>
        <p:spPr/>
        <p:txBody>
          <a:bodyPr/>
          <a:lstStyle/>
          <a:p>
            <a:r>
              <a:rPr lang="en-US" dirty="0"/>
              <a:t>The interaction operator </a:t>
            </a:r>
            <a:r>
              <a:rPr lang="en-US" b="1" dirty="0"/>
              <a:t>consider</a:t>
            </a:r>
            <a:r>
              <a:rPr lang="en-US" dirty="0"/>
              <a:t> defines which messages should be considered within this combined fragment, meaning that any other message will be ignored.</a:t>
            </a:r>
          </a:p>
          <a:p>
            <a:r>
              <a:rPr lang="en-US" dirty="0"/>
              <a:t>The list of considered messages follows the operand enclosed in a pair of curly braces "{" and "}". Consider operation is typically combined with other operations such as "assert consider {m, s</a:t>
            </a:r>
            <a:r>
              <a:rPr lang="en-US" dirty="0" smtClean="0"/>
              <a:t>}."</a:t>
            </a:r>
            <a:endParaRPr lang="en-US"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92</a:t>
            </a:fld>
            <a:endParaRPr lang="bg-BG"/>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3861048"/>
            <a:ext cx="3816424" cy="2680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582605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Assertion</a:t>
            </a:r>
            <a:endParaRPr lang="bg-BG" dirty="0"/>
          </a:p>
        </p:txBody>
      </p:sp>
      <p:sp>
        <p:nvSpPr>
          <p:cNvPr id="3" name="Content Placeholder 2"/>
          <p:cNvSpPr>
            <a:spLocks noGrp="1"/>
          </p:cNvSpPr>
          <p:nvPr>
            <p:ph idx="1"/>
          </p:nvPr>
        </p:nvSpPr>
        <p:spPr/>
        <p:txBody>
          <a:bodyPr/>
          <a:lstStyle/>
          <a:p>
            <a:r>
              <a:rPr lang="en-US" dirty="0"/>
              <a:t>The interaction operator </a:t>
            </a:r>
            <a:r>
              <a:rPr lang="en-US" b="1" dirty="0"/>
              <a:t>assert</a:t>
            </a:r>
            <a:r>
              <a:rPr lang="en-US" dirty="0"/>
              <a:t> means that the combined fragment represents the assertion that the sequences of the assert operand are the only valid continuations (must be satisfied by a correct design of the system). All other continuations result in an invalid trace.</a:t>
            </a:r>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93</a:t>
            </a:fld>
            <a:endParaRPr lang="bg-BG"/>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3429000"/>
            <a:ext cx="4517847"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331750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Negative</a:t>
            </a:r>
            <a:endParaRPr lang="bg-BG" dirty="0"/>
          </a:p>
        </p:txBody>
      </p:sp>
      <p:sp>
        <p:nvSpPr>
          <p:cNvPr id="3" name="Content Placeholder 2"/>
          <p:cNvSpPr>
            <a:spLocks noGrp="1"/>
          </p:cNvSpPr>
          <p:nvPr>
            <p:ph idx="1"/>
          </p:nvPr>
        </p:nvSpPr>
        <p:spPr/>
        <p:txBody>
          <a:bodyPr/>
          <a:lstStyle/>
          <a:p>
            <a:r>
              <a:rPr lang="en-US" dirty="0"/>
              <a:t>The interaction operator </a:t>
            </a:r>
            <a:r>
              <a:rPr lang="en-US" b="1" dirty="0" err="1"/>
              <a:t>neg</a:t>
            </a:r>
            <a:r>
              <a:rPr lang="en-US" dirty="0"/>
              <a:t> describes combined fragment of traces that are defined to be </a:t>
            </a:r>
            <a:r>
              <a:rPr lang="en-US" b="1" dirty="0"/>
              <a:t>negative</a:t>
            </a:r>
            <a:r>
              <a:rPr lang="en-US" dirty="0"/>
              <a:t> (invalid). Negative traces are the traces which occur when the system has failed. All interaction fragments that are different from the negative are considered </a:t>
            </a:r>
            <a:r>
              <a:rPr lang="en-US" b="1" dirty="0"/>
              <a:t>positive</a:t>
            </a:r>
            <a:r>
              <a:rPr lang="en-US" dirty="0"/>
              <a:t>, meaning that they describe traces that are valid and should be possible.</a:t>
            </a:r>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94</a:t>
            </a:fld>
            <a:endParaRPr lang="bg-BG"/>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3789039"/>
            <a:ext cx="3888432" cy="2574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62104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t>Interaction </a:t>
            </a:r>
            <a:r>
              <a:rPr lang="en-US" b="1" i="1" dirty="0" smtClean="0"/>
              <a:t>Use</a:t>
            </a:r>
            <a:endParaRPr lang="bg-BG" dirty="0"/>
          </a:p>
        </p:txBody>
      </p:sp>
      <p:sp>
        <p:nvSpPr>
          <p:cNvPr id="3" name="Content Placeholder 2"/>
          <p:cNvSpPr>
            <a:spLocks noGrp="1"/>
          </p:cNvSpPr>
          <p:nvPr>
            <p:ph idx="1"/>
          </p:nvPr>
        </p:nvSpPr>
        <p:spPr/>
        <p:txBody>
          <a:bodyPr>
            <a:normAutofit fontScale="92500"/>
          </a:bodyPr>
          <a:lstStyle/>
          <a:p>
            <a:pPr marL="114300" indent="0">
              <a:buNone/>
            </a:pPr>
            <a:r>
              <a:rPr lang="en-US" b="1" dirty="0"/>
              <a:t>Interaction use</a:t>
            </a:r>
            <a:r>
              <a:rPr lang="en-US" dirty="0"/>
              <a:t> is an </a:t>
            </a:r>
            <a:r>
              <a:rPr lang="en-US" b="1" dirty="0"/>
              <a:t>interaction fragment</a:t>
            </a:r>
            <a:r>
              <a:rPr lang="en-US" dirty="0"/>
              <a:t> which allows to use (or call) another interaction. Large and complex sequence diagrams could be simplified with interaction uses. It is also common reusing some interaction between several other interactions.</a:t>
            </a:r>
          </a:p>
          <a:p>
            <a:r>
              <a:rPr lang="en-US" dirty="0"/>
              <a:t>Referenced interaction has formal gates. Interaction use provides a set of actual gates that must match the formal gates of the interaction.</a:t>
            </a:r>
          </a:p>
          <a:p>
            <a:r>
              <a:rPr lang="en-US" dirty="0"/>
              <a:t>Interaction use works as:</a:t>
            </a:r>
          </a:p>
          <a:p>
            <a:r>
              <a:rPr lang="en-US" dirty="0"/>
              <a:t>copy the contents of the referred interaction to where this interaction needs to be used,</a:t>
            </a:r>
          </a:p>
          <a:p>
            <a:r>
              <a:rPr lang="en-US" dirty="0"/>
              <a:t>substitute formal parameters with arguments,</a:t>
            </a:r>
          </a:p>
          <a:p>
            <a:r>
              <a:rPr lang="en-US" dirty="0"/>
              <a:t>connect the formal gates with the actual ones.</a:t>
            </a:r>
          </a:p>
          <a:p>
            <a:pPr marL="114300" indent="0">
              <a:buNone/>
            </a:pPr>
            <a:r>
              <a:rPr lang="en-US" dirty="0"/>
              <a:t>The interaction use is shown as a </a:t>
            </a:r>
            <a:r>
              <a:rPr lang="en-US" b="1" dirty="0"/>
              <a:t>combined fragment</a:t>
            </a:r>
            <a:r>
              <a:rPr lang="en-US" dirty="0"/>
              <a:t> with operator </a:t>
            </a:r>
            <a:r>
              <a:rPr lang="en-US" b="1" dirty="0"/>
              <a:t>ref</a:t>
            </a:r>
            <a:r>
              <a:rPr lang="en-US" dirty="0"/>
              <a:t>.</a:t>
            </a:r>
          </a:p>
          <a:p>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95</a:t>
            </a:fld>
            <a:endParaRPr lang="bg-BG"/>
          </a:p>
        </p:txBody>
      </p:sp>
    </p:spTree>
    <p:extLst>
      <p:ext uri="{BB962C8B-B14F-4D97-AF65-F5344CB8AC3E}">
        <p14:creationId xmlns:p14="http://schemas.microsoft.com/office/powerpoint/2010/main" val="129640011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t>Interaction </a:t>
            </a:r>
            <a:r>
              <a:rPr lang="en-US" b="1" i="1" dirty="0" smtClean="0"/>
              <a:t>Use</a:t>
            </a:r>
            <a:endParaRPr lang="bg-BG" dirty="0"/>
          </a:p>
        </p:txBody>
      </p:sp>
      <p:sp>
        <p:nvSpPr>
          <p:cNvPr id="3" name="Content Placeholder 2"/>
          <p:cNvSpPr>
            <a:spLocks noGrp="1"/>
          </p:cNvSpPr>
          <p:nvPr>
            <p:ph idx="1"/>
          </p:nvPr>
        </p:nvSpPr>
        <p:spPr/>
        <p:txBody>
          <a:bodyPr>
            <a:normAutofit/>
          </a:bodyPr>
          <a:lstStyle/>
          <a:p>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96</a:t>
            </a:fld>
            <a:endParaRPr lang="bg-BG"/>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256957"/>
            <a:ext cx="6235681" cy="3346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514782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t>Interaction </a:t>
            </a:r>
            <a:r>
              <a:rPr lang="en-US" b="1" i="1" dirty="0" smtClean="0"/>
              <a:t>Use</a:t>
            </a:r>
            <a:endParaRPr lang="bg-BG" dirty="0"/>
          </a:p>
        </p:txBody>
      </p:sp>
      <p:sp>
        <p:nvSpPr>
          <p:cNvPr id="3" name="Content Placeholder 2"/>
          <p:cNvSpPr>
            <a:spLocks noGrp="1"/>
          </p:cNvSpPr>
          <p:nvPr>
            <p:ph idx="1"/>
          </p:nvPr>
        </p:nvSpPr>
        <p:spPr/>
        <p:txBody>
          <a:bodyPr>
            <a:normAutofit fontScale="92500" lnSpcReduction="10000"/>
          </a:bodyPr>
          <a:lstStyle/>
          <a:p>
            <a:pPr marL="114300" indent="0">
              <a:buNone/>
            </a:pPr>
            <a:r>
              <a:rPr lang="en-US" dirty="0"/>
              <a:t>The syntax of the interaction use of the </a:t>
            </a:r>
            <a:r>
              <a:rPr lang="en-US" b="1" dirty="0"/>
              <a:t>ref</a:t>
            </a:r>
            <a:r>
              <a:rPr lang="en-US" dirty="0"/>
              <a:t> operator is:</a:t>
            </a:r>
          </a:p>
          <a:p>
            <a:r>
              <a:rPr lang="en-US" b="1" i="1" dirty="0"/>
              <a:t>interaction-use</a:t>
            </a:r>
            <a:r>
              <a:rPr lang="en-US" dirty="0"/>
              <a:t> ::= [ </a:t>
            </a:r>
            <a:r>
              <a:rPr lang="en-US" b="1" i="1" dirty="0"/>
              <a:t>attribute-name</a:t>
            </a:r>
            <a:r>
              <a:rPr lang="en-US" dirty="0"/>
              <a:t> '=' ] [ </a:t>
            </a:r>
            <a:r>
              <a:rPr lang="en-US" b="1" i="1" dirty="0"/>
              <a:t>collaboration-use</a:t>
            </a:r>
            <a:r>
              <a:rPr lang="en-US" dirty="0"/>
              <a:t>   '.' ]   </a:t>
            </a:r>
            <a:r>
              <a:rPr lang="en-US" b="1" i="1" dirty="0"/>
              <a:t>interaction-name</a:t>
            </a:r>
            <a:r>
              <a:rPr lang="en-US" dirty="0"/>
              <a:t> [ </a:t>
            </a:r>
            <a:r>
              <a:rPr lang="en-US" b="1" i="1" dirty="0" err="1"/>
              <a:t>io</a:t>
            </a:r>
            <a:r>
              <a:rPr lang="en-US" b="1" i="1" dirty="0"/>
              <a:t>-arguments</a:t>
            </a:r>
            <a:r>
              <a:rPr lang="en-US" dirty="0"/>
              <a:t> ]   [ ':' </a:t>
            </a:r>
            <a:r>
              <a:rPr lang="en-US" b="1" i="1" dirty="0"/>
              <a:t>return-value</a:t>
            </a:r>
            <a:r>
              <a:rPr lang="en-US" dirty="0"/>
              <a:t> ] </a:t>
            </a:r>
            <a:br>
              <a:rPr lang="en-US" dirty="0"/>
            </a:br>
            <a:r>
              <a:rPr lang="en-US" b="1" i="1" dirty="0" err="1"/>
              <a:t>io</a:t>
            </a:r>
            <a:r>
              <a:rPr lang="en-US" b="1" i="1" dirty="0"/>
              <a:t>-arguments</a:t>
            </a:r>
            <a:r>
              <a:rPr lang="en-US" dirty="0"/>
              <a:t> ::= '(' </a:t>
            </a:r>
            <a:r>
              <a:rPr lang="en-US" b="1" i="1" dirty="0" err="1"/>
              <a:t>io</a:t>
            </a:r>
            <a:r>
              <a:rPr lang="en-US" b="1" i="1" dirty="0"/>
              <a:t>-argument</a:t>
            </a:r>
            <a:r>
              <a:rPr lang="en-US" dirty="0"/>
              <a:t>   [ ',' </a:t>
            </a:r>
            <a:r>
              <a:rPr lang="en-US" b="1" i="1" dirty="0" err="1"/>
              <a:t>io</a:t>
            </a:r>
            <a:r>
              <a:rPr lang="en-US" b="1" i="1" dirty="0"/>
              <a:t>-argument</a:t>
            </a:r>
            <a:r>
              <a:rPr lang="en-US" dirty="0"/>
              <a:t> ]*   ')' </a:t>
            </a:r>
            <a:br>
              <a:rPr lang="en-US" dirty="0"/>
            </a:br>
            <a:r>
              <a:rPr lang="en-US" b="1" i="1" dirty="0" err="1"/>
              <a:t>io</a:t>
            </a:r>
            <a:r>
              <a:rPr lang="en-US" b="1" i="1" dirty="0"/>
              <a:t>-argument</a:t>
            </a:r>
            <a:r>
              <a:rPr lang="en-US" dirty="0"/>
              <a:t> ::= </a:t>
            </a:r>
            <a:r>
              <a:rPr lang="en-US" b="1" i="1" dirty="0"/>
              <a:t>in-argument</a:t>
            </a:r>
            <a:r>
              <a:rPr lang="en-US" dirty="0"/>
              <a:t>   |   'out'   </a:t>
            </a:r>
            <a:r>
              <a:rPr lang="en-US" b="1" i="1" dirty="0"/>
              <a:t>out-argument</a:t>
            </a:r>
            <a:endParaRPr lang="en-US" dirty="0"/>
          </a:p>
          <a:p>
            <a:r>
              <a:rPr lang="en-US" dirty="0"/>
              <a:t>The </a:t>
            </a:r>
            <a:r>
              <a:rPr lang="en-US" b="1" i="1" dirty="0"/>
              <a:t>attribute-name</a:t>
            </a:r>
            <a:r>
              <a:rPr lang="en-US" dirty="0"/>
              <a:t> refers to an attribute of one of the lifelines in the interaction that will receive interaction result. Note, that this restricts results of interactions to be assigned only to attributes. In real life, results of a method call could be assigned to a variable from calling method.</a:t>
            </a:r>
          </a:p>
          <a:p>
            <a:r>
              <a:rPr lang="en-US" dirty="0"/>
              <a:t>The </a:t>
            </a:r>
            <a:r>
              <a:rPr lang="en-US" b="1" i="1" dirty="0"/>
              <a:t>collaboration-use</a:t>
            </a:r>
            <a:r>
              <a:rPr lang="en-US" dirty="0"/>
              <a:t> is an identification of collaboration use that binds lifelines of a collaboration. The interaction name is in that case within that collaboration.</a:t>
            </a:r>
          </a:p>
          <a:p>
            <a:r>
              <a:rPr lang="en-US" dirty="0"/>
              <a:t>The </a:t>
            </a:r>
            <a:r>
              <a:rPr lang="en-US" b="1" i="1" dirty="0" err="1"/>
              <a:t>io</a:t>
            </a:r>
            <a:r>
              <a:rPr lang="en-US" b="1" i="1" dirty="0"/>
              <a:t>-arguments</a:t>
            </a:r>
            <a:r>
              <a:rPr lang="en-US" dirty="0"/>
              <a:t> is list of </a:t>
            </a:r>
            <a:r>
              <a:rPr lang="en-US" b="1" dirty="0"/>
              <a:t>in</a:t>
            </a:r>
            <a:r>
              <a:rPr lang="en-US" dirty="0"/>
              <a:t> and/or </a:t>
            </a:r>
            <a:r>
              <a:rPr lang="en-US" b="1" dirty="0"/>
              <a:t>out</a:t>
            </a:r>
            <a:r>
              <a:rPr lang="en-US" dirty="0"/>
              <a:t> arguments of the interaction.</a:t>
            </a:r>
          </a:p>
          <a:p>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97</a:t>
            </a:fld>
            <a:endParaRPr lang="bg-BG"/>
          </a:p>
        </p:txBody>
      </p:sp>
    </p:spTree>
    <p:extLst>
      <p:ext uri="{BB962C8B-B14F-4D97-AF65-F5344CB8AC3E}">
        <p14:creationId xmlns:p14="http://schemas.microsoft.com/office/powerpoint/2010/main" val="362037324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t>Interaction </a:t>
            </a:r>
            <a:r>
              <a:rPr lang="en-US" b="1" i="1" dirty="0" smtClean="0"/>
              <a:t>Use</a:t>
            </a:r>
            <a:endParaRPr lang="bg-BG" dirty="0"/>
          </a:p>
        </p:txBody>
      </p:sp>
      <p:sp>
        <p:nvSpPr>
          <p:cNvPr id="3" name="Content Placeholder 2"/>
          <p:cNvSpPr>
            <a:spLocks noGrp="1"/>
          </p:cNvSpPr>
          <p:nvPr>
            <p:ph idx="1"/>
          </p:nvPr>
        </p:nvSpPr>
        <p:spPr/>
        <p:txBody>
          <a:bodyPr>
            <a:normAutofit/>
          </a:bodyPr>
          <a:lstStyle/>
          <a:p>
            <a:r>
              <a:rPr lang="en-US" dirty="0"/>
              <a:t>One constraint imposed by UML specification that is sometimes difficult to follow is that the interaction use must cover all involved lifelines represented on the enclosing interaction. This means that all those lifelines should be somehow located near each other. If we have another interaction use on the same diagram it could be very tricky to rearrange all involved lifelines as required by UML.</a:t>
            </a:r>
            <a:endParaRPr lang="bg-BG" dirty="0"/>
          </a:p>
        </p:txBody>
      </p:sp>
      <p:sp>
        <p:nvSpPr>
          <p:cNvPr id="4" name="Slide Number Placeholder 3"/>
          <p:cNvSpPr>
            <a:spLocks noGrp="1"/>
          </p:cNvSpPr>
          <p:nvPr>
            <p:ph type="sldNum" sz="quarter" idx="12"/>
          </p:nvPr>
        </p:nvSpPr>
        <p:spPr/>
        <p:txBody>
          <a:bodyPr/>
          <a:lstStyle/>
          <a:p>
            <a:fld id="{08BCEC57-6A23-47B0-8FD8-E91FDB559EE3}" type="slidenum">
              <a:rPr lang="bg-BG" smtClean="0"/>
              <a:pPr/>
              <a:t>98</a:t>
            </a:fld>
            <a:endParaRPr lang="bg-BG"/>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495" y="4149080"/>
            <a:ext cx="7920812" cy="2411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532528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sz="4000" b="1" dirty="0"/>
              <a:t>Modeling Flows of Control by Time Ordering</a:t>
            </a:r>
            <a:endParaRPr lang="bg-BG" sz="4000" dirty="0"/>
          </a:p>
        </p:txBody>
      </p:sp>
      <p:sp>
        <p:nvSpPr>
          <p:cNvPr id="97283" name="Rectangle 3"/>
          <p:cNvSpPr>
            <a:spLocks noGrp="1" noChangeArrowheads="1"/>
          </p:cNvSpPr>
          <p:nvPr>
            <p:ph idx="1"/>
          </p:nvPr>
        </p:nvSpPr>
        <p:spPr>
          <a:xfrm>
            <a:off x="468313" y="1412875"/>
            <a:ext cx="8229600" cy="4779963"/>
          </a:xfrm>
        </p:spPr>
        <p:txBody>
          <a:bodyPr>
            <a:normAutofit lnSpcReduction="10000"/>
          </a:bodyPr>
          <a:lstStyle/>
          <a:p>
            <a:pPr marL="114300" indent="0">
              <a:buNone/>
            </a:pPr>
            <a:r>
              <a:rPr lang="en-US" sz="2400" dirty="0"/>
              <a:t>To model a flow of control by time ordering,</a:t>
            </a:r>
          </a:p>
          <a:p>
            <a:r>
              <a:rPr lang="en-US" sz="2400" dirty="0"/>
              <a:t>Set the context for the interaction, whether it is a system, subsystem, operation, or class, or one scenario of a use case or collaboration.</a:t>
            </a:r>
          </a:p>
          <a:p>
            <a:r>
              <a:rPr lang="en-US" sz="2400" dirty="0"/>
              <a:t>Set the stage for the interaction by identifying which objects play a role in the interaction. Lay them out on the sequence diagram from left to right, placing the more important objects to the left and their neighboring objects to the right.</a:t>
            </a:r>
          </a:p>
          <a:p>
            <a:r>
              <a:rPr lang="en-US" sz="2400" dirty="0"/>
              <a:t>Set the lifeline for each object. In most cases, objects will persist through the entire interaction. For those objects that are created and destroyed during the interaction, set their lifelines, as appropriate, and explicitly indicate their birth and death with appropriately stereotyped messages</a:t>
            </a:r>
            <a:r>
              <a:rPr lang="en-US" sz="2400" dirty="0" smtClean="0"/>
              <a:t>.</a:t>
            </a:r>
            <a:endParaRPr lang="en-US" sz="2400" dirty="0"/>
          </a:p>
        </p:txBody>
      </p:sp>
      <p:sp>
        <p:nvSpPr>
          <p:cNvPr id="6" name="Slide Number Placeholder 5"/>
          <p:cNvSpPr>
            <a:spLocks noGrp="1"/>
          </p:cNvSpPr>
          <p:nvPr>
            <p:ph type="sldNum" sz="quarter" idx="12"/>
          </p:nvPr>
        </p:nvSpPr>
        <p:spPr/>
        <p:txBody>
          <a:bodyPr/>
          <a:lstStyle/>
          <a:p>
            <a:fld id="{99DC03E2-CC4F-4211-9435-00DB8FCF0588}" type="slidenum">
              <a:rPr lang="bg-BG"/>
              <a:pPr/>
              <a:t>99</a:t>
            </a:fld>
            <a:endParaRPr lang="bg-BG"/>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1357</TotalTime>
  <Words>7981</Words>
  <Application>Microsoft Office PowerPoint</Application>
  <PresentationFormat>On-screen Show (4:3)</PresentationFormat>
  <Paragraphs>506</Paragraphs>
  <Slides>107</Slides>
  <Notes>0</Notes>
  <HiddenSlides>0</HiddenSlides>
  <MMClips>0</MMClips>
  <ScaleCrop>false</ScaleCrop>
  <HeadingPairs>
    <vt:vector size="4" baseType="variant">
      <vt:variant>
        <vt:lpstr>Theme</vt:lpstr>
      </vt:variant>
      <vt:variant>
        <vt:i4>1</vt:i4>
      </vt:variant>
      <vt:variant>
        <vt:lpstr>Slide Titles</vt:lpstr>
      </vt:variant>
      <vt:variant>
        <vt:i4>107</vt:i4>
      </vt:variant>
    </vt:vector>
  </HeadingPairs>
  <TitlesOfParts>
    <vt:vector size="108" baseType="lpstr">
      <vt:lpstr>Adjacency</vt:lpstr>
      <vt:lpstr>Instances Object Diagrams</vt:lpstr>
      <vt:lpstr>Instances</vt:lpstr>
      <vt:lpstr>Instances</vt:lpstr>
      <vt:lpstr>Abstractions and Instances</vt:lpstr>
      <vt:lpstr>Abstractions and Instances</vt:lpstr>
      <vt:lpstr>Abstractions and Instances</vt:lpstr>
      <vt:lpstr>Abstractions and Instances</vt:lpstr>
      <vt:lpstr>Names</vt:lpstr>
      <vt:lpstr>Names</vt:lpstr>
      <vt:lpstr>Operations</vt:lpstr>
      <vt:lpstr>State</vt:lpstr>
      <vt:lpstr>State</vt:lpstr>
      <vt:lpstr>Other Features</vt:lpstr>
      <vt:lpstr>Other Features</vt:lpstr>
      <vt:lpstr>Standard Elements</vt:lpstr>
      <vt:lpstr>Standard Elements</vt:lpstr>
      <vt:lpstr>Standard Elements</vt:lpstr>
      <vt:lpstr>Modeling Concrete Instances</vt:lpstr>
      <vt:lpstr>Modeling Concrete Instances</vt:lpstr>
      <vt:lpstr>Modeling Prototypical Instances</vt:lpstr>
      <vt:lpstr>Modeling Prototypical Instances</vt:lpstr>
      <vt:lpstr>Object Diagrams</vt:lpstr>
      <vt:lpstr>Common Properties</vt:lpstr>
      <vt:lpstr>Common Properties</vt:lpstr>
      <vt:lpstr>Common Uses</vt:lpstr>
      <vt:lpstr>Common Uses</vt:lpstr>
      <vt:lpstr>Modeling Object Structures</vt:lpstr>
      <vt:lpstr>The implementation of an autonomous robot</vt:lpstr>
      <vt:lpstr>The implementation of an autonomous robot</vt:lpstr>
      <vt:lpstr>Forward and Reverse Engineering</vt:lpstr>
      <vt:lpstr>Forward and Reverse Engineering</vt:lpstr>
      <vt:lpstr>Interactions Interaction Diagrams</vt:lpstr>
      <vt:lpstr>Getting Started</vt:lpstr>
      <vt:lpstr>Messages, Links, and Sequencing</vt:lpstr>
      <vt:lpstr>Terms and Concepts</vt:lpstr>
      <vt:lpstr>Terms and Concepts</vt:lpstr>
      <vt:lpstr>Terms and Concepts</vt:lpstr>
      <vt:lpstr>Terms and Concepts</vt:lpstr>
      <vt:lpstr>Objects and Roles</vt:lpstr>
      <vt:lpstr>Links</vt:lpstr>
      <vt:lpstr>Links</vt:lpstr>
      <vt:lpstr>Messages</vt:lpstr>
      <vt:lpstr>Messages</vt:lpstr>
      <vt:lpstr>Messages</vt:lpstr>
      <vt:lpstr>Messages</vt:lpstr>
      <vt:lpstr>Sequencing </vt:lpstr>
      <vt:lpstr>Sequencing</vt:lpstr>
      <vt:lpstr>Sequencing</vt:lpstr>
      <vt:lpstr>Sequencing</vt:lpstr>
      <vt:lpstr>Creation, Modification, and Destruction </vt:lpstr>
      <vt:lpstr>Creation, Modification, and Destruction </vt:lpstr>
      <vt:lpstr>Creation, Modification, and Destruction</vt:lpstr>
      <vt:lpstr>Representation</vt:lpstr>
      <vt:lpstr>Representation</vt:lpstr>
      <vt:lpstr>Modeling a Flow of Control</vt:lpstr>
      <vt:lpstr>PowerPoint Presentation</vt:lpstr>
      <vt:lpstr>Interaction Diagrams</vt:lpstr>
      <vt:lpstr>PowerPoint Presentation</vt:lpstr>
      <vt:lpstr>Terms and Concepts</vt:lpstr>
      <vt:lpstr>Terms and Concepts</vt:lpstr>
      <vt:lpstr>Sequence diagram</vt:lpstr>
      <vt:lpstr>Sequence diagram Sample</vt:lpstr>
      <vt:lpstr>Sequence diagram</vt:lpstr>
      <vt:lpstr>Sequence diagram</vt:lpstr>
      <vt:lpstr>Collaboration Diagram</vt:lpstr>
      <vt:lpstr>Collaboration Diagram Sample</vt:lpstr>
      <vt:lpstr>Collaboration Diagram</vt:lpstr>
      <vt:lpstr>Collaboration Diagram</vt:lpstr>
      <vt:lpstr>Semantic Equivalence</vt:lpstr>
      <vt:lpstr>Common Uses</vt:lpstr>
      <vt:lpstr>Common Uses</vt:lpstr>
      <vt:lpstr>Common Uses</vt:lpstr>
      <vt:lpstr>Combined Fragment</vt:lpstr>
      <vt:lpstr>Combined Fragment</vt:lpstr>
      <vt:lpstr>Interaction Constraint</vt:lpstr>
      <vt:lpstr>Alternatives</vt:lpstr>
      <vt:lpstr>Option</vt:lpstr>
      <vt:lpstr>Loop</vt:lpstr>
      <vt:lpstr>Loop</vt:lpstr>
      <vt:lpstr>Loop</vt:lpstr>
      <vt:lpstr>Loop</vt:lpstr>
      <vt:lpstr>Break</vt:lpstr>
      <vt:lpstr>Break</vt:lpstr>
      <vt:lpstr>Parallel</vt:lpstr>
      <vt:lpstr>Parallel</vt:lpstr>
      <vt:lpstr>Strict Sequencing</vt:lpstr>
      <vt:lpstr>Weak Sequencing</vt:lpstr>
      <vt:lpstr>Weak Sequencing</vt:lpstr>
      <vt:lpstr>Critical Region</vt:lpstr>
      <vt:lpstr>Ignore</vt:lpstr>
      <vt:lpstr>Ignore</vt:lpstr>
      <vt:lpstr>Consider</vt:lpstr>
      <vt:lpstr>Assertion</vt:lpstr>
      <vt:lpstr>Negative</vt:lpstr>
      <vt:lpstr>Interaction Use</vt:lpstr>
      <vt:lpstr>Interaction Use</vt:lpstr>
      <vt:lpstr>Interaction Use</vt:lpstr>
      <vt:lpstr>Interaction Use</vt:lpstr>
      <vt:lpstr>Modeling Flows of Control by Time Ordering</vt:lpstr>
      <vt:lpstr>Modeling Flows of Control by Time Ordering</vt:lpstr>
      <vt:lpstr>Modeling Flows of Control by Time Ordering</vt:lpstr>
      <vt:lpstr>Modeling Flows of Control by Organization</vt:lpstr>
      <vt:lpstr>Modeling Flows of Control by Organization</vt:lpstr>
      <vt:lpstr>Modeling Flows of Control by Organization</vt:lpstr>
      <vt:lpstr>Modeling Flows of Control by Organization</vt:lpstr>
      <vt:lpstr>Forward and Reverse Engineering</vt:lpstr>
      <vt:lpstr>Forward and Reverse Engineering</vt:lpstr>
    </vt:vector>
  </TitlesOfParts>
  <Company>Prestigio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Софтуерно проектиране UML Обектно ориентирано проектиране</dc:title>
  <dc:creator>dgoceva</dc:creator>
  <cp:lastModifiedBy>USER</cp:lastModifiedBy>
  <cp:revision>169</cp:revision>
  <dcterms:created xsi:type="dcterms:W3CDTF">2007-04-14T09:59:14Z</dcterms:created>
  <dcterms:modified xsi:type="dcterms:W3CDTF">2011-07-27T18:34:44Z</dcterms:modified>
</cp:coreProperties>
</file>