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97"/>
  </p:notesMasterIdLst>
  <p:sldIdLst>
    <p:sldId id="259" r:id="rId2"/>
    <p:sldId id="292" r:id="rId3"/>
    <p:sldId id="293" r:id="rId4"/>
    <p:sldId id="295" r:id="rId5"/>
    <p:sldId id="296" r:id="rId6"/>
    <p:sldId id="297" r:id="rId7"/>
    <p:sldId id="298" r:id="rId8"/>
    <p:sldId id="393" r:id="rId9"/>
    <p:sldId id="299" r:id="rId10"/>
    <p:sldId id="300" r:id="rId11"/>
    <p:sldId id="301" r:id="rId12"/>
    <p:sldId id="302" r:id="rId13"/>
    <p:sldId id="303" r:id="rId14"/>
    <p:sldId id="304" r:id="rId15"/>
    <p:sldId id="305" r:id="rId16"/>
    <p:sldId id="306" r:id="rId17"/>
    <p:sldId id="307" r:id="rId18"/>
    <p:sldId id="308" r:id="rId19"/>
    <p:sldId id="309" r:id="rId20"/>
    <p:sldId id="310" r:id="rId21"/>
    <p:sldId id="311" r:id="rId22"/>
    <p:sldId id="312" r:id="rId23"/>
    <p:sldId id="313" r:id="rId24"/>
    <p:sldId id="314" r:id="rId25"/>
    <p:sldId id="315" r:id="rId26"/>
    <p:sldId id="316" r:id="rId27"/>
    <p:sldId id="317" r:id="rId28"/>
    <p:sldId id="394" r:id="rId29"/>
    <p:sldId id="395" r:id="rId30"/>
    <p:sldId id="319" r:id="rId31"/>
    <p:sldId id="318" r:id="rId32"/>
    <p:sldId id="320" r:id="rId33"/>
    <p:sldId id="321" r:id="rId34"/>
    <p:sldId id="322" r:id="rId35"/>
    <p:sldId id="325" r:id="rId36"/>
    <p:sldId id="323" r:id="rId37"/>
    <p:sldId id="324" r:id="rId38"/>
    <p:sldId id="396" r:id="rId39"/>
    <p:sldId id="326" r:id="rId40"/>
    <p:sldId id="327" r:id="rId41"/>
    <p:sldId id="328" r:id="rId42"/>
    <p:sldId id="329" r:id="rId43"/>
    <p:sldId id="345" r:id="rId44"/>
    <p:sldId id="378" r:id="rId45"/>
    <p:sldId id="379" r:id="rId46"/>
    <p:sldId id="397" r:id="rId47"/>
    <p:sldId id="380" r:id="rId48"/>
    <p:sldId id="383" r:id="rId49"/>
    <p:sldId id="384" r:id="rId50"/>
    <p:sldId id="385" r:id="rId51"/>
    <p:sldId id="398" r:id="rId52"/>
    <p:sldId id="386" r:id="rId53"/>
    <p:sldId id="387" r:id="rId54"/>
    <p:sldId id="388" r:id="rId55"/>
    <p:sldId id="390" r:id="rId56"/>
    <p:sldId id="391" r:id="rId57"/>
    <p:sldId id="392" r:id="rId58"/>
    <p:sldId id="399" r:id="rId59"/>
    <p:sldId id="346" r:id="rId60"/>
    <p:sldId id="347" r:id="rId61"/>
    <p:sldId id="348" r:id="rId62"/>
    <p:sldId id="349" r:id="rId63"/>
    <p:sldId id="350" r:id="rId64"/>
    <p:sldId id="351" r:id="rId65"/>
    <p:sldId id="400" r:id="rId66"/>
    <p:sldId id="352" r:id="rId67"/>
    <p:sldId id="353" r:id="rId68"/>
    <p:sldId id="354" r:id="rId69"/>
    <p:sldId id="355" r:id="rId70"/>
    <p:sldId id="356" r:id="rId71"/>
    <p:sldId id="357" r:id="rId72"/>
    <p:sldId id="358" r:id="rId73"/>
    <p:sldId id="359" r:id="rId74"/>
    <p:sldId id="401" r:id="rId75"/>
    <p:sldId id="360" r:id="rId76"/>
    <p:sldId id="361" r:id="rId77"/>
    <p:sldId id="362" r:id="rId78"/>
    <p:sldId id="363" r:id="rId79"/>
    <p:sldId id="364" r:id="rId80"/>
    <p:sldId id="402" r:id="rId81"/>
    <p:sldId id="365" r:id="rId82"/>
    <p:sldId id="403" r:id="rId83"/>
    <p:sldId id="366" r:id="rId84"/>
    <p:sldId id="367" r:id="rId85"/>
    <p:sldId id="368" r:id="rId86"/>
    <p:sldId id="369" r:id="rId87"/>
    <p:sldId id="370" r:id="rId88"/>
    <p:sldId id="371" r:id="rId89"/>
    <p:sldId id="372" r:id="rId90"/>
    <p:sldId id="373" r:id="rId91"/>
    <p:sldId id="374" r:id="rId92"/>
    <p:sldId id="404" r:id="rId93"/>
    <p:sldId id="375" r:id="rId94"/>
    <p:sldId id="376" r:id="rId95"/>
    <p:sldId id="377" r:id="rId96"/>
  </p:sldIdLst>
  <p:sldSz cx="9144000" cy="6858000" type="screen4x3"/>
  <p:notesSz cx="6858000" cy="9144000"/>
  <p:defaultTextStyle>
    <a:defPPr>
      <a:defRPr lang="bg-BG"/>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00CC00"/>
    <a:srgbClr val="FF99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7" autoAdjust="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bg-BG"/>
          </a:p>
        </p:txBody>
      </p:sp>
      <p:sp>
        <p:nvSpPr>
          <p:cNvPr id="717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bg-BG"/>
          </a:p>
        </p:txBody>
      </p:sp>
      <p:sp>
        <p:nvSpPr>
          <p:cNvPr id="7172"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17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bg-BG" smtClean="0"/>
              <a:t>Click to edit Master text styles</a:t>
            </a:r>
          </a:p>
          <a:p>
            <a:pPr lvl="1"/>
            <a:r>
              <a:rPr lang="bg-BG" smtClean="0"/>
              <a:t>Second level</a:t>
            </a:r>
          </a:p>
          <a:p>
            <a:pPr lvl="2"/>
            <a:r>
              <a:rPr lang="bg-BG" smtClean="0"/>
              <a:t>Third level</a:t>
            </a:r>
          </a:p>
          <a:p>
            <a:pPr lvl="3"/>
            <a:r>
              <a:rPr lang="bg-BG" smtClean="0"/>
              <a:t>Fourth level</a:t>
            </a:r>
          </a:p>
          <a:p>
            <a:pPr lvl="4"/>
            <a:r>
              <a:rPr lang="bg-BG" smtClean="0"/>
              <a:t>Fifth level</a:t>
            </a:r>
          </a:p>
        </p:txBody>
      </p:sp>
      <p:sp>
        <p:nvSpPr>
          <p:cNvPr id="717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bg-BG"/>
          </a:p>
        </p:txBody>
      </p:sp>
      <p:sp>
        <p:nvSpPr>
          <p:cNvPr id="717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988874F6-7110-412A-8F13-33B37A804003}" type="slidenum">
              <a:rPr lang="bg-BG"/>
              <a:pPr/>
              <a:t>‹#›</a:t>
            </a:fld>
            <a:endParaRPr lang="bg-BG"/>
          </a:p>
        </p:txBody>
      </p:sp>
    </p:spTree>
    <p:extLst>
      <p:ext uri="{BB962C8B-B14F-4D97-AF65-F5344CB8AC3E}">
        <p14:creationId xmlns:p14="http://schemas.microsoft.com/office/powerpoint/2010/main" val="356544227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E3227267-C6E5-45A9-AE59-80FE15BB1F54}" type="slidenum">
              <a:rPr lang="bg-BG" smtClean="0"/>
              <a:pPr/>
              <a:t>‹#›</a:t>
            </a:fld>
            <a:endParaRPr lang="bg-B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F125A145-05B5-406D-823A-88CF80EE3E80}" type="slidenum">
              <a:rPr lang="bg-BG" smtClean="0"/>
              <a:pPr/>
              <a:t>‹#›</a:t>
            </a:fld>
            <a:endParaRPr lang="bg-B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D68392E2-102A-4FE5-BAB9-D5A4EFA87DC2}" type="slidenum">
              <a:rPr lang="bg-BG" smtClean="0"/>
              <a:pPr/>
              <a:t>‹#›</a:t>
            </a:fld>
            <a:endParaRPr lang="bg-BG"/>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r>
              <a:rPr lang="bg-BG"/>
              <a:t>Д. Гоцева</a:t>
            </a:r>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8F368858-3A94-46FC-A72A-3D72AE90CBD8}" type="slidenum">
              <a:rPr lang="bg-BG"/>
              <a:pPr/>
              <a:t>‹#›</a:t>
            </a:fld>
            <a:endParaRPr lang="bg-BG"/>
          </a:p>
        </p:txBody>
      </p:sp>
    </p:spTree>
    <p:extLst>
      <p:ext uri="{BB962C8B-B14F-4D97-AF65-F5344CB8AC3E}">
        <p14:creationId xmlns:p14="http://schemas.microsoft.com/office/powerpoint/2010/main" val="5979265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r>
              <a:rPr lang="bg-BG"/>
              <a:t>Д. Гоцева</a:t>
            </a:r>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B20EF3EA-ECB5-4D74-84D2-59B8267DF2C7}" type="slidenum">
              <a:rPr lang="bg-BG"/>
              <a:pPr/>
              <a:t>‹#›</a:t>
            </a:fld>
            <a:endParaRPr lang="bg-BG"/>
          </a:p>
        </p:txBody>
      </p:sp>
    </p:spTree>
    <p:extLst>
      <p:ext uri="{BB962C8B-B14F-4D97-AF65-F5344CB8AC3E}">
        <p14:creationId xmlns:p14="http://schemas.microsoft.com/office/powerpoint/2010/main" val="1342079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45B03514-F14C-44FE-841D-5294222C3A66}" type="slidenum">
              <a:rPr lang="bg-BG" smtClean="0"/>
              <a:pPr/>
              <a:t>‹#›</a:t>
            </a:fld>
            <a:endParaRPr lang="bg-B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22C66B14-A06B-4F14-9F8F-A8DC2BB3ECB2}" type="slidenum">
              <a:rPr lang="bg-BG" smtClean="0"/>
              <a:pPr/>
              <a:t>‹#›</a:t>
            </a:fld>
            <a:endParaRPr lang="bg-BG"/>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bg-BG"/>
          </a:p>
        </p:txBody>
      </p:sp>
      <p:sp>
        <p:nvSpPr>
          <p:cNvPr id="6" name="Footer Placeholder 5"/>
          <p:cNvSpPr>
            <a:spLocks noGrp="1"/>
          </p:cNvSpPr>
          <p:nvPr>
            <p:ph type="ftr" sz="quarter" idx="11"/>
          </p:nvPr>
        </p:nvSpPr>
        <p:spPr/>
        <p:txBody>
          <a:bodyPr/>
          <a:lstStyle/>
          <a:p>
            <a:r>
              <a:rPr lang="bg-BG" smtClean="0"/>
              <a:t>Д. Гоцева</a:t>
            </a:r>
            <a:endParaRPr lang="bg-BG"/>
          </a:p>
        </p:txBody>
      </p:sp>
      <p:sp>
        <p:nvSpPr>
          <p:cNvPr id="7" name="Slide Number Placeholder 6"/>
          <p:cNvSpPr>
            <a:spLocks noGrp="1"/>
          </p:cNvSpPr>
          <p:nvPr>
            <p:ph type="sldNum" sz="quarter" idx="12"/>
          </p:nvPr>
        </p:nvSpPr>
        <p:spPr/>
        <p:txBody>
          <a:bodyPr/>
          <a:lstStyle/>
          <a:p>
            <a:fld id="{E03F1D54-3CBB-4DE8-8649-2A4015A3E046}" type="slidenum">
              <a:rPr lang="bg-BG" smtClean="0"/>
              <a:pPr/>
              <a:t>‹#›</a:t>
            </a:fld>
            <a:endParaRPr lang="bg-B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bg-BG"/>
          </a:p>
        </p:txBody>
      </p:sp>
      <p:sp>
        <p:nvSpPr>
          <p:cNvPr id="8" name="Footer Placeholder 7"/>
          <p:cNvSpPr>
            <a:spLocks noGrp="1"/>
          </p:cNvSpPr>
          <p:nvPr>
            <p:ph type="ftr" sz="quarter" idx="11"/>
          </p:nvPr>
        </p:nvSpPr>
        <p:spPr/>
        <p:txBody>
          <a:bodyPr/>
          <a:lstStyle/>
          <a:p>
            <a:r>
              <a:rPr lang="bg-BG" smtClean="0"/>
              <a:t>Д. Гоцева</a:t>
            </a:r>
            <a:endParaRPr lang="bg-BG"/>
          </a:p>
        </p:txBody>
      </p:sp>
      <p:sp>
        <p:nvSpPr>
          <p:cNvPr id="9" name="Slide Number Placeholder 8"/>
          <p:cNvSpPr>
            <a:spLocks noGrp="1"/>
          </p:cNvSpPr>
          <p:nvPr>
            <p:ph type="sldNum" sz="quarter" idx="12"/>
          </p:nvPr>
        </p:nvSpPr>
        <p:spPr/>
        <p:txBody>
          <a:bodyPr/>
          <a:lstStyle/>
          <a:p>
            <a:fld id="{4842349C-8C55-4443-816D-1E6FACF594A1}" type="slidenum">
              <a:rPr lang="bg-BG" smtClean="0"/>
              <a:pPr/>
              <a:t>‹#›</a:t>
            </a:fld>
            <a:endParaRPr lang="bg-B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bg-BG"/>
          </a:p>
        </p:txBody>
      </p:sp>
      <p:sp>
        <p:nvSpPr>
          <p:cNvPr id="4" name="Footer Placeholder 3"/>
          <p:cNvSpPr>
            <a:spLocks noGrp="1"/>
          </p:cNvSpPr>
          <p:nvPr>
            <p:ph type="ftr" sz="quarter" idx="11"/>
          </p:nvPr>
        </p:nvSpPr>
        <p:spPr/>
        <p:txBody>
          <a:bodyPr/>
          <a:lstStyle/>
          <a:p>
            <a:r>
              <a:rPr lang="bg-BG" smtClean="0"/>
              <a:t>Д. Гоцева</a:t>
            </a:r>
            <a:endParaRPr lang="bg-BG"/>
          </a:p>
        </p:txBody>
      </p:sp>
      <p:sp>
        <p:nvSpPr>
          <p:cNvPr id="5" name="Slide Number Placeholder 4"/>
          <p:cNvSpPr>
            <a:spLocks noGrp="1"/>
          </p:cNvSpPr>
          <p:nvPr>
            <p:ph type="sldNum" sz="quarter" idx="12"/>
          </p:nvPr>
        </p:nvSpPr>
        <p:spPr/>
        <p:txBody>
          <a:bodyPr/>
          <a:lstStyle/>
          <a:p>
            <a:fld id="{C9CA278B-1AF1-409E-BE20-F9AE88DE734D}" type="slidenum">
              <a:rPr lang="bg-BG" smtClean="0"/>
              <a:pPr/>
              <a:t>‹#›</a:t>
            </a:fld>
            <a:endParaRPr lang="bg-B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bg-BG"/>
          </a:p>
        </p:txBody>
      </p:sp>
      <p:sp>
        <p:nvSpPr>
          <p:cNvPr id="3" name="Footer Placeholder 2"/>
          <p:cNvSpPr>
            <a:spLocks noGrp="1"/>
          </p:cNvSpPr>
          <p:nvPr>
            <p:ph type="ftr" sz="quarter" idx="11"/>
          </p:nvPr>
        </p:nvSpPr>
        <p:spPr/>
        <p:txBody>
          <a:bodyPr/>
          <a:lstStyle/>
          <a:p>
            <a:r>
              <a:rPr lang="bg-BG" smtClean="0"/>
              <a:t>Д. Гоцева</a:t>
            </a:r>
            <a:endParaRPr lang="bg-BG"/>
          </a:p>
        </p:txBody>
      </p:sp>
      <p:sp>
        <p:nvSpPr>
          <p:cNvPr id="4" name="Slide Number Placeholder 3"/>
          <p:cNvSpPr>
            <a:spLocks noGrp="1"/>
          </p:cNvSpPr>
          <p:nvPr>
            <p:ph type="sldNum" sz="quarter" idx="12"/>
          </p:nvPr>
        </p:nvSpPr>
        <p:spPr/>
        <p:txBody>
          <a:bodyPr/>
          <a:lstStyle/>
          <a:p>
            <a:fld id="{485E3929-6EB7-436B-80F6-B60FC1780EEE}" type="slidenum">
              <a:rPr lang="bg-BG" smtClean="0"/>
              <a:pPr/>
              <a:t>‹#›</a:t>
            </a:fld>
            <a:endParaRPr lang="bg-B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bg-BG"/>
          </a:p>
        </p:txBody>
      </p:sp>
      <p:sp>
        <p:nvSpPr>
          <p:cNvPr id="6" name="Footer Placeholder 5"/>
          <p:cNvSpPr>
            <a:spLocks noGrp="1"/>
          </p:cNvSpPr>
          <p:nvPr>
            <p:ph type="ftr" sz="quarter" idx="11"/>
          </p:nvPr>
        </p:nvSpPr>
        <p:spPr/>
        <p:txBody>
          <a:bodyPr/>
          <a:lstStyle/>
          <a:p>
            <a:r>
              <a:rPr lang="bg-BG" smtClean="0"/>
              <a:t>Д. Гоцева</a:t>
            </a:r>
            <a:endParaRPr lang="bg-BG"/>
          </a:p>
        </p:txBody>
      </p:sp>
      <p:sp>
        <p:nvSpPr>
          <p:cNvPr id="7" name="Slide Number Placeholder 6"/>
          <p:cNvSpPr>
            <a:spLocks noGrp="1"/>
          </p:cNvSpPr>
          <p:nvPr>
            <p:ph type="sldNum" sz="quarter" idx="12"/>
          </p:nvPr>
        </p:nvSpPr>
        <p:spPr/>
        <p:txBody>
          <a:bodyPr/>
          <a:lstStyle/>
          <a:p>
            <a:fld id="{10C2018A-3775-41C2-9450-DE15DCA1A299}" type="slidenum">
              <a:rPr lang="bg-BG" smtClean="0"/>
              <a:pPr/>
              <a:t>‹#›</a:t>
            </a:fld>
            <a:endParaRPr lang="bg-BG"/>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endParaRPr lang="bg-BG"/>
          </a:p>
        </p:txBody>
      </p:sp>
      <p:sp>
        <p:nvSpPr>
          <p:cNvPr id="9" name="Slide Number Placeholder 8"/>
          <p:cNvSpPr>
            <a:spLocks noGrp="1"/>
          </p:cNvSpPr>
          <p:nvPr>
            <p:ph type="sldNum" sz="quarter" idx="11"/>
          </p:nvPr>
        </p:nvSpPr>
        <p:spPr/>
        <p:txBody>
          <a:bodyPr/>
          <a:lstStyle/>
          <a:p>
            <a:fld id="{5B706BEA-361D-48E3-95B3-C89854523665}" type="slidenum">
              <a:rPr lang="bg-BG" smtClean="0"/>
              <a:pPr/>
              <a:t>‹#›</a:t>
            </a:fld>
            <a:endParaRPr lang="bg-BG"/>
          </a:p>
        </p:txBody>
      </p:sp>
      <p:sp>
        <p:nvSpPr>
          <p:cNvPr id="10" name="Footer Placeholder 9"/>
          <p:cNvSpPr>
            <a:spLocks noGrp="1"/>
          </p:cNvSpPr>
          <p:nvPr>
            <p:ph type="ftr" sz="quarter" idx="12"/>
          </p:nvPr>
        </p:nvSpPr>
        <p:spPr/>
        <p:txBody>
          <a:bodyPr/>
          <a:lstStyle/>
          <a:p>
            <a:r>
              <a:rPr lang="bg-BG" smtClean="0"/>
              <a:t>Д. Гоцева</a:t>
            </a:r>
            <a:endParaRPr lang="bg-BG"/>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D99C2368-A110-422E-ADB5-84ABD9C7031C}" type="slidenum">
              <a:rPr lang="bg-BG" smtClean="0"/>
              <a:pPr/>
              <a:t>‹#›</a:t>
            </a:fld>
            <a:endParaRPr lang="bg-BG"/>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r>
              <a:rPr lang="bg-BG" smtClean="0"/>
              <a:t>Д. Гоцева</a:t>
            </a:r>
            <a:endParaRPr lang="bg-BG"/>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endParaRPr lang="bg-BG"/>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r>
              <a:rPr lang="bg-BG"/>
              <a:t>State Machines</a:t>
            </a:r>
            <a:endParaRPr lang="en-US"/>
          </a:p>
        </p:txBody>
      </p:sp>
      <p:sp>
        <p:nvSpPr>
          <p:cNvPr id="5123" name="Rectangle 3"/>
          <p:cNvSpPr>
            <a:spLocks noGrp="1" noChangeArrowheads="1"/>
          </p:cNvSpPr>
          <p:nvPr>
            <p:ph type="subTitle" idx="1"/>
          </p:nvPr>
        </p:nvSpPr>
        <p:spPr/>
        <p:txBody>
          <a:bodyPr/>
          <a:lstStyle/>
          <a:p>
            <a:r>
              <a:rPr lang="en-US" dirty="0" smtClean="0"/>
              <a:t>Lecture</a:t>
            </a:r>
            <a:r>
              <a:rPr lang="bg-BG" dirty="0" smtClean="0"/>
              <a:t> </a:t>
            </a:r>
            <a:r>
              <a:rPr lang="en-US" dirty="0"/>
              <a:t>No</a:t>
            </a:r>
            <a:r>
              <a:rPr lang="bg-BG" dirty="0"/>
              <a:t> </a:t>
            </a:r>
            <a:r>
              <a:rPr lang="en-US" dirty="0"/>
              <a:t>11</a:t>
            </a:r>
          </a:p>
        </p:txBody>
      </p:sp>
      <p:sp>
        <p:nvSpPr>
          <p:cNvPr id="6" name="Slide Number Placeholder 5"/>
          <p:cNvSpPr>
            <a:spLocks noGrp="1"/>
          </p:cNvSpPr>
          <p:nvPr>
            <p:ph type="sldNum" sz="quarter" idx="12"/>
          </p:nvPr>
        </p:nvSpPr>
        <p:spPr/>
        <p:txBody>
          <a:bodyPr/>
          <a:lstStyle/>
          <a:p>
            <a:fld id="{46998F92-3E1A-41A6-8AB0-197692F38346}" type="slidenum">
              <a:rPr lang="bg-BG"/>
              <a:pPr/>
              <a:t>1</a:t>
            </a:fld>
            <a:endParaRPr lang="bg-BG"/>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bg-BG" sz="4000" b="1" dirty="0"/>
              <a:t>States</a:t>
            </a:r>
            <a:endParaRPr lang="bg-BG" sz="4000" dirty="0"/>
          </a:p>
        </p:txBody>
      </p:sp>
      <p:sp>
        <p:nvSpPr>
          <p:cNvPr id="64515" name="Rectangle 3"/>
          <p:cNvSpPr>
            <a:spLocks noGrp="1" noChangeArrowheads="1"/>
          </p:cNvSpPr>
          <p:nvPr>
            <p:ph idx="1"/>
          </p:nvPr>
        </p:nvSpPr>
        <p:spPr>
          <a:xfrm>
            <a:off x="395536" y="1196752"/>
            <a:ext cx="7620000" cy="4800600"/>
          </a:xfrm>
        </p:spPr>
        <p:txBody>
          <a:bodyPr/>
          <a:lstStyle/>
          <a:p>
            <a:pPr>
              <a:lnSpc>
                <a:spcPct val="90000"/>
              </a:lnSpc>
            </a:pPr>
            <a:r>
              <a:rPr lang="en-US" sz="2400" dirty="0" smtClean="0"/>
              <a:t>A state </a:t>
            </a:r>
            <a:r>
              <a:rPr lang="en-US" sz="2400" dirty="0"/>
              <a:t>has several parts.</a:t>
            </a:r>
          </a:p>
          <a:p>
            <a:pPr>
              <a:lnSpc>
                <a:spcPct val="90000"/>
              </a:lnSpc>
            </a:pPr>
            <a:endParaRPr lang="bg-BG" sz="2400" dirty="0"/>
          </a:p>
        </p:txBody>
      </p:sp>
      <p:sp>
        <p:nvSpPr>
          <p:cNvPr id="6" name="Slide Number Placeholder 5"/>
          <p:cNvSpPr>
            <a:spLocks noGrp="1"/>
          </p:cNvSpPr>
          <p:nvPr>
            <p:ph type="sldNum" sz="quarter" idx="12"/>
          </p:nvPr>
        </p:nvSpPr>
        <p:spPr/>
        <p:txBody>
          <a:bodyPr/>
          <a:lstStyle/>
          <a:p>
            <a:fld id="{14C9A970-A968-42D1-91D1-E0489C6263AD}" type="slidenum">
              <a:rPr lang="bg-BG"/>
              <a:pPr/>
              <a:t>10</a:t>
            </a:fld>
            <a:endParaRPr lang="bg-BG"/>
          </a:p>
        </p:txBody>
      </p:sp>
      <p:graphicFrame>
        <p:nvGraphicFramePr>
          <p:cNvPr id="7" name="Table 6"/>
          <p:cNvGraphicFramePr>
            <a:graphicFrameLocks noGrp="1"/>
          </p:cNvGraphicFramePr>
          <p:nvPr>
            <p:extLst>
              <p:ext uri="{D42A27DB-BD31-4B8C-83A1-F6EECF244321}">
                <p14:modId xmlns:p14="http://schemas.microsoft.com/office/powerpoint/2010/main" val="3120055766"/>
              </p:ext>
            </p:extLst>
          </p:nvPr>
        </p:nvGraphicFramePr>
        <p:xfrm>
          <a:off x="467544" y="1628800"/>
          <a:ext cx="7620000" cy="4916417"/>
        </p:xfrm>
        <a:graphic>
          <a:graphicData uri="http://schemas.openxmlformats.org/drawingml/2006/table">
            <a:tbl>
              <a:tblPr/>
              <a:tblGrid>
                <a:gridCol w="3810000"/>
                <a:gridCol w="3810000"/>
              </a:tblGrid>
              <a:tr h="1223883">
                <a:tc>
                  <a:txBody>
                    <a:bodyPr/>
                    <a:lstStyle/>
                    <a:p>
                      <a:r>
                        <a:rPr lang="en-US" dirty="0"/>
                        <a:t>1. Name </a:t>
                      </a:r>
                    </a:p>
                  </a:txBody>
                  <a:tcPr marL="9525" marR="9525" marT="9525" marB="9525">
                    <a:lnL>
                      <a:noFill/>
                    </a:lnL>
                    <a:lnR>
                      <a:noFill/>
                    </a:lnR>
                    <a:lnT>
                      <a:noFill/>
                    </a:lnT>
                    <a:lnB>
                      <a:noFill/>
                    </a:lnB>
                    <a:solidFill>
                      <a:srgbClr val="FFFFFF"/>
                    </a:solidFill>
                  </a:tcPr>
                </a:tc>
                <a:tc>
                  <a:txBody>
                    <a:bodyPr/>
                    <a:lstStyle/>
                    <a:p>
                      <a:r>
                        <a:rPr lang="en-US"/>
                        <a:t>A textual string that distinguishes the state from other states; a state may be anonymous, meaning that it has no name</a:t>
                      </a:r>
                    </a:p>
                  </a:txBody>
                  <a:tcPr marL="9525" marR="9525" marT="9525" marB="9525">
                    <a:lnL>
                      <a:noFill/>
                    </a:lnL>
                    <a:lnR>
                      <a:noFill/>
                    </a:lnR>
                    <a:lnT>
                      <a:noFill/>
                    </a:lnT>
                    <a:lnB>
                      <a:noFill/>
                    </a:lnB>
                    <a:solidFill>
                      <a:srgbClr val="FFFFFF"/>
                    </a:solidFill>
                  </a:tcPr>
                </a:tc>
              </a:tr>
              <a:tr h="622384">
                <a:tc>
                  <a:txBody>
                    <a:bodyPr/>
                    <a:lstStyle/>
                    <a:p>
                      <a:r>
                        <a:rPr lang="en-US"/>
                        <a:t>2. Entry/exit actions </a:t>
                      </a:r>
                    </a:p>
                  </a:txBody>
                  <a:tcPr marL="9525" marR="9525" marT="9525" marB="9525">
                    <a:lnL>
                      <a:noFill/>
                    </a:lnL>
                    <a:lnR>
                      <a:noFill/>
                    </a:lnR>
                    <a:lnT>
                      <a:noFill/>
                    </a:lnT>
                    <a:lnB>
                      <a:noFill/>
                    </a:lnB>
                    <a:solidFill>
                      <a:srgbClr val="FFFFFF"/>
                    </a:solidFill>
                  </a:tcPr>
                </a:tc>
                <a:tc>
                  <a:txBody>
                    <a:bodyPr/>
                    <a:lstStyle/>
                    <a:p>
                      <a:r>
                        <a:rPr lang="en-US"/>
                        <a:t>Actions executed on entering and exiting the state, respectively</a:t>
                      </a:r>
                    </a:p>
                  </a:txBody>
                  <a:tcPr marL="9525" marR="9525" marT="9525" marB="9525">
                    <a:lnL>
                      <a:noFill/>
                    </a:lnL>
                    <a:lnR>
                      <a:noFill/>
                    </a:lnR>
                    <a:lnT>
                      <a:noFill/>
                    </a:lnT>
                    <a:lnB>
                      <a:noFill/>
                    </a:lnB>
                    <a:solidFill>
                      <a:srgbClr val="FFFFFF"/>
                    </a:solidFill>
                  </a:tcPr>
                </a:tc>
              </a:tr>
              <a:tr h="622384">
                <a:tc>
                  <a:txBody>
                    <a:bodyPr/>
                    <a:lstStyle/>
                    <a:p>
                      <a:r>
                        <a:rPr lang="en-US"/>
                        <a:t>3. Internal transitions </a:t>
                      </a:r>
                    </a:p>
                  </a:txBody>
                  <a:tcPr marL="9525" marR="9525" marT="9525" marB="9525">
                    <a:lnL>
                      <a:noFill/>
                    </a:lnL>
                    <a:lnR>
                      <a:noFill/>
                    </a:lnR>
                    <a:lnT>
                      <a:noFill/>
                    </a:lnT>
                    <a:lnB>
                      <a:noFill/>
                    </a:lnB>
                    <a:solidFill>
                      <a:srgbClr val="FFFFFF"/>
                    </a:solidFill>
                  </a:tcPr>
                </a:tc>
                <a:tc>
                  <a:txBody>
                    <a:bodyPr/>
                    <a:lstStyle/>
                    <a:p>
                      <a:r>
                        <a:rPr lang="en-US"/>
                        <a:t>Transitions that are handled without causing a change in state</a:t>
                      </a:r>
                    </a:p>
                  </a:txBody>
                  <a:tcPr marL="9525" marR="9525" marT="9525" marB="9525">
                    <a:lnL>
                      <a:noFill/>
                    </a:lnL>
                    <a:lnR>
                      <a:noFill/>
                    </a:lnR>
                    <a:lnT>
                      <a:noFill/>
                    </a:lnT>
                    <a:lnB>
                      <a:noFill/>
                    </a:lnB>
                    <a:solidFill>
                      <a:srgbClr val="FFFFFF"/>
                    </a:solidFill>
                  </a:tcPr>
                </a:tc>
              </a:tr>
              <a:tr h="1223883">
                <a:tc>
                  <a:txBody>
                    <a:bodyPr/>
                    <a:lstStyle/>
                    <a:p>
                      <a:r>
                        <a:rPr lang="en-US" dirty="0"/>
                        <a:t>4. </a:t>
                      </a:r>
                      <a:r>
                        <a:rPr lang="en-US" dirty="0" err="1"/>
                        <a:t>Substates</a:t>
                      </a:r>
                      <a:r>
                        <a:rPr lang="en-US" dirty="0"/>
                        <a:t> </a:t>
                      </a:r>
                    </a:p>
                  </a:txBody>
                  <a:tcPr marL="9525" marR="9525" marT="9525" marB="9525">
                    <a:lnL>
                      <a:noFill/>
                    </a:lnL>
                    <a:lnR>
                      <a:noFill/>
                    </a:lnR>
                    <a:lnT>
                      <a:noFill/>
                    </a:lnT>
                    <a:lnB>
                      <a:noFill/>
                    </a:lnB>
                    <a:solidFill>
                      <a:srgbClr val="FFFFFF"/>
                    </a:solidFill>
                  </a:tcPr>
                </a:tc>
                <a:tc>
                  <a:txBody>
                    <a:bodyPr/>
                    <a:lstStyle/>
                    <a:p>
                      <a:r>
                        <a:rPr lang="en-US"/>
                        <a:t>The nested structure of a state, involving disjoint (sequentially active) or concurrent (concurrently active) substates</a:t>
                      </a:r>
                    </a:p>
                  </a:txBody>
                  <a:tcPr marL="9525" marR="9525" marT="9525" marB="9525">
                    <a:lnL>
                      <a:noFill/>
                    </a:lnL>
                    <a:lnR>
                      <a:noFill/>
                    </a:lnR>
                    <a:lnT>
                      <a:noFill/>
                    </a:lnT>
                    <a:lnB>
                      <a:noFill/>
                    </a:lnB>
                    <a:solidFill>
                      <a:srgbClr val="FFFFFF"/>
                    </a:solidFill>
                  </a:tcPr>
                </a:tc>
              </a:tr>
              <a:tr h="1223883">
                <a:tc>
                  <a:txBody>
                    <a:bodyPr/>
                    <a:lstStyle/>
                    <a:p>
                      <a:r>
                        <a:rPr lang="en-US" dirty="0"/>
                        <a:t>5. Deferred events </a:t>
                      </a:r>
                    </a:p>
                  </a:txBody>
                  <a:tcPr marL="9525" marR="9525" marT="9525" marB="9525">
                    <a:lnL>
                      <a:noFill/>
                    </a:lnL>
                    <a:lnR>
                      <a:noFill/>
                    </a:lnR>
                    <a:lnT>
                      <a:noFill/>
                    </a:lnT>
                    <a:lnB>
                      <a:noFill/>
                    </a:lnB>
                    <a:solidFill>
                      <a:srgbClr val="FFFFFF"/>
                    </a:solidFill>
                  </a:tcPr>
                </a:tc>
                <a:tc>
                  <a:txBody>
                    <a:bodyPr/>
                    <a:lstStyle/>
                    <a:p>
                      <a:r>
                        <a:rPr lang="en-US" dirty="0"/>
                        <a:t>A list of events that are not handled in that state but, rather, are postponed and queued for handling by the object in another state</a:t>
                      </a:r>
                    </a:p>
                  </a:txBody>
                  <a:tcPr marL="9525" marR="9525" marT="9525" marB="9525">
                    <a:lnL>
                      <a:noFill/>
                    </a:lnL>
                    <a:lnR>
                      <a:noFill/>
                    </a:lnR>
                    <a:lnT>
                      <a:noFill/>
                    </a:lnT>
                    <a:lnB>
                      <a:noFill/>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Rectangle 4"/>
          <p:cNvSpPr>
            <a:spLocks noGrp="1" noChangeArrowheads="1"/>
          </p:cNvSpPr>
          <p:nvPr>
            <p:ph type="title"/>
          </p:nvPr>
        </p:nvSpPr>
        <p:spPr/>
        <p:txBody>
          <a:bodyPr/>
          <a:lstStyle/>
          <a:p>
            <a:r>
              <a:rPr lang="bg-BG" b="1"/>
              <a:t>States</a:t>
            </a:r>
          </a:p>
        </p:txBody>
      </p:sp>
      <p:sp>
        <p:nvSpPr>
          <p:cNvPr id="65541" name="Rectangle 5"/>
          <p:cNvSpPr>
            <a:spLocks noGrp="1" noChangeArrowheads="1"/>
          </p:cNvSpPr>
          <p:nvPr>
            <p:ph idx="1"/>
          </p:nvPr>
        </p:nvSpPr>
        <p:spPr/>
        <p:txBody>
          <a:bodyPr/>
          <a:lstStyle/>
          <a:p>
            <a:endParaRPr lang="en-US"/>
          </a:p>
        </p:txBody>
      </p:sp>
      <p:sp>
        <p:nvSpPr>
          <p:cNvPr id="7" name="Slide Number Placeholder 5"/>
          <p:cNvSpPr>
            <a:spLocks noGrp="1"/>
          </p:cNvSpPr>
          <p:nvPr>
            <p:ph type="sldNum" sz="quarter" idx="12"/>
          </p:nvPr>
        </p:nvSpPr>
        <p:spPr/>
        <p:txBody>
          <a:bodyPr/>
          <a:lstStyle/>
          <a:p>
            <a:fld id="{2D7ABE66-D6D4-4F3A-994D-209A6D383F87}" type="slidenum">
              <a:rPr lang="bg-BG"/>
              <a:pPr/>
              <a:t>11</a:t>
            </a:fld>
            <a:endParaRPr lang="bg-BG"/>
          </a:p>
        </p:txBody>
      </p:sp>
      <p:pic>
        <p:nvPicPr>
          <p:cNvPr id="6554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2133600"/>
            <a:ext cx="8153400" cy="311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bg-BG" b="1"/>
              <a:t>Initial and Final States </a:t>
            </a:r>
            <a:r>
              <a:rPr lang="bg-BG"/>
              <a:t> </a:t>
            </a:r>
          </a:p>
        </p:txBody>
      </p:sp>
      <p:sp>
        <p:nvSpPr>
          <p:cNvPr id="67587" name="Rectangle 3"/>
          <p:cNvSpPr>
            <a:spLocks noGrp="1" noChangeArrowheads="1"/>
          </p:cNvSpPr>
          <p:nvPr>
            <p:ph idx="1"/>
          </p:nvPr>
        </p:nvSpPr>
        <p:spPr/>
        <p:txBody>
          <a:bodyPr>
            <a:normAutofit fontScale="92500" lnSpcReduction="20000"/>
          </a:bodyPr>
          <a:lstStyle/>
          <a:p>
            <a:r>
              <a:rPr lang="en-US" sz="2800" dirty="0" smtClean="0"/>
              <a:t>There </a:t>
            </a:r>
            <a:r>
              <a:rPr lang="en-US" sz="2800" dirty="0"/>
              <a:t>are two special states that may be defined for an object's state machine. </a:t>
            </a:r>
            <a:endParaRPr lang="en-US" sz="2800" dirty="0" smtClean="0"/>
          </a:p>
          <a:p>
            <a:pPr lvl="1"/>
            <a:r>
              <a:rPr lang="en-US" sz="2600" dirty="0" smtClean="0"/>
              <a:t>First</a:t>
            </a:r>
            <a:r>
              <a:rPr lang="en-US" sz="2600" dirty="0"/>
              <a:t>, there's the initial state, which indicates the default starting place for the state machine or </a:t>
            </a:r>
            <a:r>
              <a:rPr lang="en-US" sz="2600" dirty="0" err="1"/>
              <a:t>substate</a:t>
            </a:r>
            <a:r>
              <a:rPr lang="en-US" sz="2600" dirty="0"/>
              <a:t>. </a:t>
            </a:r>
            <a:endParaRPr lang="en-US" sz="2600" dirty="0" smtClean="0"/>
          </a:p>
          <a:p>
            <a:pPr lvl="1"/>
            <a:r>
              <a:rPr lang="en-US" sz="2600" dirty="0" smtClean="0"/>
              <a:t>Second</a:t>
            </a:r>
            <a:r>
              <a:rPr lang="en-US" sz="2600" dirty="0"/>
              <a:t>, there's the final state, which indicates that the execution of the state machine or the enclosing state has been completed. </a:t>
            </a:r>
            <a:endParaRPr lang="en-US" sz="2600" dirty="0" smtClean="0"/>
          </a:p>
          <a:p>
            <a:r>
              <a:rPr lang="en-US" sz="2800" dirty="0" smtClean="0"/>
              <a:t>Initial </a:t>
            </a:r>
            <a:r>
              <a:rPr lang="en-US" sz="2800" dirty="0"/>
              <a:t>and final states are really </a:t>
            </a:r>
            <a:r>
              <a:rPr lang="en-US" sz="2800" dirty="0" err="1"/>
              <a:t>pseudostates</a:t>
            </a:r>
            <a:r>
              <a:rPr lang="en-US" sz="2800" dirty="0"/>
              <a:t>. Neither may have the usual parts of a normal state, except for a name. </a:t>
            </a:r>
            <a:endParaRPr lang="en-US" sz="2800" dirty="0" smtClean="0"/>
          </a:p>
          <a:p>
            <a:r>
              <a:rPr lang="en-US" sz="2800" dirty="0" smtClean="0"/>
              <a:t>A </a:t>
            </a:r>
            <a:r>
              <a:rPr lang="en-US" sz="2800" dirty="0"/>
              <a:t>transition from an initial state to a final state may have the full complement of features, including a guard condition and action (but not a trigger event).</a:t>
            </a:r>
          </a:p>
        </p:txBody>
      </p:sp>
      <p:sp>
        <p:nvSpPr>
          <p:cNvPr id="6" name="Slide Number Placeholder 5"/>
          <p:cNvSpPr>
            <a:spLocks noGrp="1"/>
          </p:cNvSpPr>
          <p:nvPr>
            <p:ph type="sldNum" sz="quarter" idx="12"/>
          </p:nvPr>
        </p:nvSpPr>
        <p:spPr/>
        <p:txBody>
          <a:bodyPr/>
          <a:lstStyle/>
          <a:p>
            <a:fld id="{FC18CB20-755B-4A2C-9F13-69717E338697}" type="slidenum">
              <a:rPr lang="bg-BG"/>
              <a:pPr/>
              <a:t>12</a:t>
            </a:fld>
            <a:endParaRPr lang="bg-BG"/>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bg-BG" b="1" dirty="0"/>
              <a:t>Transitions</a:t>
            </a:r>
          </a:p>
        </p:txBody>
      </p:sp>
      <p:sp>
        <p:nvSpPr>
          <p:cNvPr id="68611" name="Rectangle 3"/>
          <p:cNvSpPr>
            <a:spLocks noGrp="1" noChangeArrowheads="1"/>
          </p:cNvSpPr>
          <p:nvPr>
            <p:ph idx="1"/>
          </p:nvPr>
        </p:nvSpPr>
        <p:spPr/>
        <p:txBody>
          <a:bodyPr>
            <a:normAutofit fontScale="92500" lnSpcReduction="20000"/>
          </a:bodyPr>
          <a:lstStyle/>
          <a:p>
            <a:r>
              <a:rPr lang="en-US" sz="2800" dirty="0">
                <a:solidFill>
                  <a:srgbClr val="FF0000"/>
                </a:solidFill>
              </a:rPr>
              <a:t>A transition is a relationship between two states indicating that an object in the first state will perform certain actions and enter the second state when a specified event occurs and specified conditions are satisfied. </a:t>
            </a:r>
            <a:endParaRPr lang="en-US" sz="2800" dirty="0" smtClean="0">
              <a:solidFill>
                <a:srgbClr val="FF0000"/>
              </a:solidFill>
            </a:endParaRPr>
          </a:p>
          <a:p>
            <a:r>
              <a:rPr lang="en-US" sz="2800" dirty="0" smtClean="0"/>
              <a:t>On </a:t>
            </a:r>
            <a:r>
              <a:rPr lang="en-US" sz="2800" dirty="0"/>
              <a:t>such a change of state, the transition is said to fire. </a:t>
            </a:r>
            <a:endParaRPr lang="en-US" sz="2800" dirty="0" smtClean="0"/>
          </a:p>
          <a:p>
            <a:r>
              <a:rPr lang="en-US" sz="2800" dirty="0" smtClean="0"/>
              <a:t>Until </a:t>
            </a:r>
            <a:r>
              <a:rPr lang="en-US" sz="2800" dirty="0"/>
              <a:t>the transition fires, the object is said to be in the source state; after it fires, it is said to be in the target state. </a:t>
            </a:r>
            <a:endParaRPr lang="en-US" sz="2800" dirty="0" smtClean="0"/>
          </a:p>
          <a:p>
            <a:r>
              <a:rPr lang="en-US" sz="2800" dirty="0" smtClean="0"/>
              <a:t>For </a:t>
            </a:r>
            <a:r>
              <a:rPr lang="en-US" sz="2800" dirty="0"/>
              <a:t>example, a Heater might transition from the Idle to the Activating state when an event such as </a:t>
            </a:r>
            <a:r>
              <a:rPr lang="en-US" sz="2800" dirty="0" err="1"/>
              <a:t>tooCold</a:t>
            </a:r>
            <a:r>
              <a:rPr lang="en-US" sz="2800" dirty="0"/>
              <a:t> (with the parameter </a:t>
            </a:r>
            <a:r>
              <a:rPr lang="en-US" sz="2800" dirty="0" err="1"/>
              <a:t>desiredTemp</a:t>
            </a:r>
            <a:r>
              <a:rPr lang="en-US" sz="2800" dirty="0"/>
              <a:t>) occurs.</a:t>
            </a:r>
          </a:p>
        </p:txBody>
      </p:sp>
      <p:sp>
        <p:nvSpPr>
          <p:cNvPr id="6" name="Slide Number Placeholder 5"/>
          <p:cNvSpPr>
            <a:spLocks noGrp="1"/>
          </p:cNvSpPr>
          <p:nvPr>
            <p:ph type="sldNum" sz="quarter" idx="12"/>
          </p:nvPr>
        </p:nvSpPr>
        <p:spPr/>
        <p:txBody>
          <a:bodyPr/>
          <a:lstStyle/>
          <a:p>
            <a:fld id="{FEFDD444-8607-4B58-9F62-30886586435D}" type="slidenum">
              <a:rPr lang="bg-BG"/>
              <a:pPr/>
              <a:t>13</a:t>
            </a:fld>
            <a:endParaRPr lang="bg-BG"/>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bg-BG" b="1" dirty="0"/>
              <a:t>Transitions</a:t>
            </a:r>
            <a:endParaRPr lang="bg-BG" dirty="0"/>
          </a:p>
        </p:txBody>
      </p:sp>
      <p:sp>
        <p:nvSpPr>
          <p:cNvPr id="69635" name="Rectangle 3"/>
          <p:cNvSpPr>
            <a:spLocks noGrp="1" noChangeArrowheads="1"/>
          </p:cNvSpPr>
          <p:nvPr>
            <p:ph idx="1"/>
          </p:nvPr>
        </p:nvSpPr>
        <p:spPr>
          <a:xfrm>
            <a:off x="323528" y="1196752"/>
            <a:ext cx="7620000" cy="4800600"/>
          </a:xfrm>
        </p:spPr>
        <p:txBody>
          <a:bodyPr/>
          <a:lstStyle/>
          <a:p>
            <a:pPr>
              <a:lnSpc>
                <a:spcPct val="80000"/>
              </a:lnSpc>
            </a:pPr>
            <a:r>
              <a:rPr lang="en-US" sz="2400" dirty="0"/>
              <a:t>A transition has five parts.</a:t>
            </a:r>
          </a:p>
          <a:p>
            <a:pPr>
              <a:lnSpc>
                <a:spcPct val="80000"/>
              </a:lnSpc>
            </a:pPr>
            <a:endParaRPr lang="bg-BG" sz="2400" dirty="0"/>
          </a:p>
        </p:txBody>
      </p:sp>
      <p:sp>
        <p:nvSpPr>
          <p:cNvPr id="6" name="Slide Number Placeholder 5"/>
          <p:cNvSpPr>
            <a:spLocks noGrp="1"/>
          </p:cNvSpPr>
          <p:nvPr>
            <p:ph type="sldNum" sz="quarter" idx="12"/>
          </p:nvPr>
        </p:nvSpPr>
        <p:spPr/>
        <p:txBody>
          <a:bodyPr/>
          <a:lstStyle/>
          <a:p>
            <a:fld id="{EADA45BE-E0BC-4BE8-9E3B-D83CCA254CA9}" type="slidenum">
              <a:rPr lang="bg-BG"/>
              <a:pPr/>
              <a:t>14</a:t>
            </a:fld>
            <a:endParaRPr lang="bg-BG"/>
          </a:p>
        </p:txBody>
      </p:sp>
      <p:graphicFrame>
        <p:nvGraphicFramePr>
          <p:cNvPr id="2" name="Table 1"/>
          <p:cNvGraphicFramePr>
            <a:graphicFrameLocks noGrp="1"/>
          </p:cNvGraphicFramePr>
          <p:nvPr>
            <p:extLst>
              <p:ext uri="{D42A27DB-BD31-4B8C-83A1-F6EECF244321}">
                <p14:modId xmlns:p14="http://schemas.microsoft.com/office/powerpoint/2010/main" val="2766270257"/>
              </p:ext>
            </p:extLst>
          </p:nvPr>
        </p:nvGraphicFramePr>
        <p:xfrm>
          <a:off x="539552" y="1700808"/>
          <a:ext cx="7704858" cy="4803300"/>
        </p:xfrm>
        <a:graphic>
          <a:graphicData uri="http://schemas.openxmlformats.org/drawingml/2006/table">
            <a:tbl>
              <a:tblPr/>
              <a:tblGrid>
                <a:gridCol w="2232251"/>
                <a:gridCol w="5472607"/>
              </a:tblGrid>
              <a:tr h="1105884">
                <a:tc>
                  <a:txBody>
                    <a:bodyPr/>
                    <a:lstStyle/>
                    <a:p>
                      <a:r>
                        <a:rPr lang="en-US" sz="1600"/>
                        <a:t>1. Source state </a:t>
                      </a:r>
                    </a:p>
                  </a:txBody>
                  <a:tcPr marL="6327" marR="6327" marT="6327" marB="6327">
                    <a:lnL>
                      <a:noFill/>
                    </a:lnL>
                    <a:lnR>
                      <a:noFill/>
                    </a:lnR>
                    <a:lnT>
                      <a:noFill/>
                    </a:lnT>
                    <a:lnB>
                      <a:noFill/>
                    </a:lnB>
                    <a:solidFill>
                      <a:srgbClr val="FFFFFF"/>
                    </a:solidFill>
                  </a:tcPr>
                </a:tc>
                <a:tc>
                  <a:txBody>
                    <a:bodyPr/>
                    <a:lstStyle/>
                    <a:p>
                      <a:r>
                        <a:rPr lang="en-US" sz="1600" dirty="0"/>
                        <a:t>The state affected by the transition; if an object is in the source state, an outgoing transition may fire when the object receives the trigger event of the transition and if the guard condition, if any, is satisfied</a:t>
                      </a:r>
                    </a:p>
                  </a:txBody>
                  <a:tcPr marL="6327" marR="6327" marT="6327" marB="6327">
                    <a:lnL>
                      <a:noFill/>
                    </a:lnL>
                    <a:lnR>
                      <a:noFill/>
                    </a:lnR>
                    <a:lnT>
                      <a:noFill/>
                    </a:lnT>
                    <a:lnB>
                      <a:noFill/>
                    </a:lnB>
                    <a:solidFill>
                      <a:srgbClr val="FFFFFF"/>
                    </a:solidFill>
                  </a:tcPr>
                </a:tc>
              </a:tr>
              <a:tr h="741474">
                <a:tc>
                  <a:txBody>
                    <a:bodyPr/>
                    <a:lstStyle/>
                    <a:p>
                      <a:r>
                        <a:rPr lang="en-US" sz="1600" dirty="0"/>
                        <a:t>2. Event trigger </a:t>
                      </a:r>
                    </a:p>
                  </a:txBody>
                  <a:tcPr marL="6327" marR="6327" marT="6327" marB="6327">
                    <a:lnL>
                      <a:noFill/>
                    </a:lnL>
                    <a:lnR>
                      <a:noFill/>
                    </a:lnR>
                    <a:lnT>
                      <a:noFill/>
                    </a:lnT>
                    <a:lnB>
                      <a:noFill/>
                    </a:lnB>
                    <a:solidFill>
                      <a:srgbClr val="FFFFFF"/>
                    </a:solidFill>
                  </a:tcPr>
                </a:tc>
                <a:tc>
                  <a:txBody>
                    <a:bodyPr/>
                    <a:lstStyle/>
                    <a:p>
                      <a:r>
                        <a:rPr lang="en-US" sz="1600" dirty="0"/>
                        <a:t>The event whose reception by the object in the source state makes the transition eligible to fire, providing its guard condition is satisfied</a:t>
                      </a:r>
                    </a:p>
                  </a:txBody>
                  <a:tcPr marL="6327" marR="6327" marT="6327" marB="6327">
                    <a:lnL>
                      <a:noFill/>
                    </a:lnL>
                    <a:lnR>
                      <a:noFill/>
                    </a:lnR>
                    <a:lnT>
                      <a:noFill/>
                    </a:lnT>
                    <a:lnB>
                      <a:noFill/>
                    </a:lnB>
                    <a:solidFill>
                      <a:srgbClr val="FFFFFF"/>
                    </a:solidFill>
                  </a:tcPr>
                </a:tc>
              </a:tr>
              <a:tr h="1652500">
                <a:tc>
                  <a:txBody>
                    <a:bodyPr/>
                    <a:lstStyle/>
                    <a:p>
                      <a:r>
                        <a:rPr lang="en-US" sz="1600"/>
                        <a:t>3. Guard condition </a:t>
                      </a:r>
                    </a:p>
                  </a:txBody>
                  <a:tcPr marL="6327" marR="6327" marT="6327" marB="6327">
                    <a:lnL>
                      <a:noFill/>
                    </a:lnL>
                    <a:lnR>
                      <a:noFill/>
                    </a:lnR>
                    <a:lnT>
                      <a:noFill/>
                    </a:lnT>
                    <a:lnB>
                      <a:noFill/>
                    </a:lnB>
                    <a:solidFill>
                      <a:srgbClr val="FFFFFF"/>
                    </a:solidFill>
                  </a:tcPr>
                </a:tc>
                <a:tc>
                  <a:txBody>
                    <a:bodyPr/>
                    <a:lstStyle/>
                    <a:p>
                      <a:r>
                        <a:rPr lang="en-US" sz="1600" dirty="0"/>
                        <a:t>A Boolean expression that is evaluated when the transition is triggered by the reception of the event trigger; if the expression evaluates True, the transition is eligible to fire; if the expression evaluates False, the transition does not fire and if there is no other transition that could be triggered by that same event, the event is lost</a:t>
                      </a:r>
                    </a:p>
                  </a:txBody>
                  <a:tcPr marL="6327" marR="6327" marT="6327" marB="6327">
                    <a:lnL>
                      <a:noFill/>
                    </a:lnL>
                    <a:lnR>
                      <a:noFill/>
                    </a:lnR>
                    <a:lnT>
                      <a:noFill/>
                    </a:lnT>
                    <a:lnB>
                      <a:noFill/>
                    </a:lnB>
                    <a:solidFill>
                      <a:srgbClr val="FFFFFF"/>
                    </a:solidFill>
                  </a:tcPr>
                </a:tc>
              </a:tr>
              <a:tr h="923679">
                <a:tc>
                  <a:txBody>
                    <a:bodyPr/>
                    <a:lstStyle/>
                    <a:p>
                      <a:r>
                        <a:rPr lang="en-US" sz="1600"/>
                        <a:t>4. Action </a:t>
                      </a:r>
                    </a:p>
                  </a:txBody>
                  <a:tcPr marL="6327" marR="6327" marT="6327" marB="6327">
                    <a:lnL>
                      <a:noFill/>
                    </a:lnL>
                    <a:lnR>
                      <a:noFill/>
                    </a:lnR>
                    <a:lnT>
                      <a:noFill/>
                    </a:lnT>
                    <a:lnB>
                      <a:noFill/>
                    </a:lnB>
                    <a:solidFill>
                      <a:srgbClr val="FFFFFF"/>
                    </a:solidFill>
                  </a:tcPr>
                </a:tc>
                <a:tc>
                  <a:txBody>
                    <a:bodyPr/>
                    <a:lstStyle/>
                    <a:p>
                      <a:r>
                        <a:rPr lang="en-US" sz="1600" dirty="0"/>
                        <a:t>An executable atomic computation that may directly act on the object that owns the state machine, and indirectly on other objects that are visible to the object</a:t>
                      </a:r>
                    </a:p>
                  </a:txBody>
                  <a:tcPr marL="6327" marR="6327" marT="6327" marB="6327">
                    <a:lnL>
                      <a:noFill/>
                    </a:lnL>
                    <a:lnR>
                      <a:noFill/>
                    </a:lnR>
                    <a:lnT>
                      <a:noFill/>
                    </a:lnT>
                    <a:lnB>
                      <a:noFill/>
                    </a:lnB>
                    <a:solidFill>
                      <a:srgbClr val="FFFFFF"/>
                    </a:solidFill>
                  </a:tcPr>
                </a:tc>
              </a:tr>
              <a:tr h="377063">
                <a:tc>
                  <a:txBody>
                    <a:bodyPr/>
                    <a:lstStyle/>
                    <a:p>
                      <a:r>
                        <a:rPr lang="en-US" sz="1600"/>
                        <a:t>5. Target state </a:t>
                      </a:r>
                    </a:p>
                  </a:txBody>
                  <a:tcPr marL="6327" marR="6327" marT="6327" marB="6327">
                    <a:lnL>
                      <a:noFill/>
                    </a:lnL>
                    <a:lnR>
                      <a:noFill/>
                    </a:lnR>
                    <a:lnT>
                      <a:noFill/>
                    </a:lnT>
                    <a:lnB>
                      <a:noFill/>
                    </a:lnB>
                    <a:solidFill>
                      <a:srgbClr val="FFFFFF"/>
                    </a:solidFill>
                  </a:tcPr>
                </a:tc>
                <a:tc>
                  <a:txBody>
                    <a:bodyPr/>
                    <a:lstStyle/>
                    <a:p>
                      <a:r>
                        <a:rPr lang="en-US" sz="1600" dirty="0"/>
                        <a:t>The state that is active after the completion of the transition</a:t>
                      </a:r>
                    </a:p>
                  </a:txBody>
                  <a:tcPr marL="6327" marR="6327" marT="6327" marB="6327">
                    <a:lnL>
                      <a:noFill/>
                    </a:lnL>
                    <a:lnR>
                      <a:noFill/>
                    </a:lnR>
                    <a:lnT>
                      <a:noFill/>
                    </a:lnT>
                    <a:lnB>
                      <a:noFill/>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4"/>
          <p:cNvSpPr>
            <a:spLocks noGrp="1" noChangeArrowheads="1"/>
          </p:cNvSpPr>
          <p:nvPr>
            <p:ph type="title"/>
          </p:nvPr>
        </p:nvSpPr>
        <p:spPr/>
        <p:txBody>
          <a:bodyPr/>
          <a:lstStyle/>
          <a:p>
            <a:r>
              <a:rPr lang="bg-BG" b="1"/>
              <a:t>Transitions</a:t>
            </a:r>
          </a:p>
        </p:txBody>
      </p:sp>
      <p:sp>
        <p:nvSpPr>
          <p:cNvPr id="70661" name="Rectangle 5"/>
          <p:cNvSpPr>
            <a:spLocks noGrp="1" noChangeArrowheads="1"/>
          </p:cNvSpPr>
          <p:nvPr>
            <p:ph idx="1"/>
          </p:nvPr>
        </p:nvSpPr>
        <p:spPr/>
        <p:txBody>
          <a:bodyPr/>
          <a:lstStyle/>
          <a:p>
            <a:endParaRPr lang="en-US"/>
          </a:p>
        </p:txBody>
      </p:sp>
      <p:sp>
        <p:nvSpPr>
          <p:cNvPr id="7" name="Slide Number Placeholder 5"/>
          <p:cNvSpPr>
            <a:spLocks noGrp="1"/>
          </p:cNvSpPr>
          <p:nvPr>
            <p:ph type="sldNum" sz="quarter" idx="12"/>
          </p:nvPr>
        </p:nvSpPr>
        <p:spPr/>
        <p:txBody>
          <a:bodyPr/>
          <a:lstStyle/>
          <a:p>
            <a:fld id="{74E7453B-9198-4F1C-B77C-1B257ECD6342}" type="slidenum">
              <a:rPr lang="bg-BG"/>
              <a:pPr/>
              <a:t>15</a:t>
            </a:fld>
            <a:endParaRPr lang="bg-BG"/>
          </a:p>
        </p:txBody>
      </p:sp>
      <p:pic>
        <p:nvPicPr>
          <p:cNvPr id="7066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1268413"/>
            <a:ext cx="7272337" cy="4919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bg-BG" b="1"/>
              <a:t>Event Trigger </a:t>
            </a:r>
            <a:r>
              <a:rPr lang="bg-BG"/>
              <a:t> </a:t>
            </a:r>
          </a:p>
        </p:txBody>
      </p:sp>
      <p:sp>
        <p:nvSpPr>
          <p:cNvPr id="72707" name="Rectangle 3"/>
          <p:cNvSpPr>
            <a:spLocks noGrp="1" noChangeArrowheads="1"/>
          </p:cNvSpPr>
          <p:nvPr>
            <p:ph idx="1"/>
          </p:nvPr>
        </p:nvSpPr>
        <p:spPr>
          <a:xfrm>
            <a:off x="251520" y="1412776"/>
            <a:ext cx="8229600" cy="4497388"/>
          </a:xfrm>
        </p:spPr>
        <p:txBody>
          <a:bodyPr/>
          <a:lstStyle/>
          <a:p>
            <a:r>
              <a:rPr lang="en-US" sz="2000" dirty="0">
                <a:solidFill>
                  <a:srgbClr val="FF0000"/>
                </a:solidFill>
              </a:rPr>
              <a:t>An event is the specification of a significant occurrence that has a location in time and space. In the context of state machines, an event is an occurrence of a stimulus that can trigger a state transition. </a:t>
            </a:r>
            <a:endParaRPr lang="en-US" sz="2000" dirty="0" smtClean="0">
              <a:solidFill>
                <a:srgbClr val="FF0000"/>
              </a:solidFill>
            </a:endParaRPr>
          </a:p>
          <a:p>
            <a:r>
              <a:rPr lang="en-US" sz="2000" dirty="0" smtClean="0"/>
              <a:t>As </a:t>
            </a:r>
            <a:r>
              <a:rPr lang="en-US" sz="2000" dirty="0"/>
              <a:t>shown in the previous figure, events may include signals, calls, the passing of time, or a change in state. A signal or a call may have parameters whose values are available to the transition, including expressions for the guard condition and action.</a:t>
            </a:r>
          </a:p>
          <a:p>
            <a:pPr>
              <a:lnSpc>
                <a:spcPct val="80000"/>
              </a:lnSpc>
            </a:pPr>
            <a:r>
              <a:rPr lang="en-US" sz="2000" dirty="0"/>
              <a:t>It is also possible to have a </a:t>
            </a:r>
            <a:r>
              <a:rPr lang="en-US" sz="2000" dirty="0" err="1"/>
              <a:t>triggerless</a:t>
            </a:r>
            <a:r>
              <a:rPr lang="en-US" sz="2000" dirty="0"/>
              <a:t> transition, represented by a transition with no event trigger. A </a:t>
            </a:r>
            <a:r>
              <a:rPr lang="en-US" sz="2000" dirty="0" err="1"/>
              <a:t>triggerless</a:t>
            </a:r>
            <a:r>
              <a:rPr lang="en-US" sz="2000" dirty="0"/>
              <a:t> transition—also called a completion transition—is triggered implicitly when its source state has completed its activity.</a:t>
            </a:r>
          </a:p>
          <a:p>
            <a:pPr>
              <a:lnSpc>
                <a:spcPct val="80000"/>
              </a:lnSpc>
            </a:pPr>
            <a:r>
              <a:rPr lang="en-US" sz="2000" dirty="0"/>
              <a:t>An event trigger may be polymorphic. For example, if you've specified a family of signals, then a transition whose trigger event is S can be triggered by S, as well as by any children of S</a:t>
            </a:r>
            <a:r>
              <a:rPr lang="en-US" sz="2000" dirty="0" smtClean="0"/>
              <a:t>.</a:t>
            </a:r>
            <a:endParaRPr lang="en-US" sz="2000" dirty="0"/>
          </a:p>
        </p:txBody>
      </p:sp>
      <p:sp>
        <p:nvSpPr>
          <p:cNvPr id="6" name="Slide Number Placeholder 5"/>
          <p:cNvSpPr>
            <a:spLocks noGrp="1"/>
          </p:cNvSpPr>
          <p:nvPr>
            <p:ph type="sldNum" sz="quarter" idx="12"/>
          </p:nvPr>
        </p:nvSpPr>
        <p:spPr/>
        <p:txBody>
          <a:bodyPr/>
          <a:lstStyle/>
          <a:p>
            <a:fld id="{8BCB72B5-6CD0-4D0C-A210-D6DBDDF5AD8E}" type="slidenum">
              <a:rPr lang="bg-BG"/>
              <a:pPr/>
              <a:t>16</a:t>
            </a:fld>
            <a:endParaRPr lang="bg-BG"/>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r>
              <a:rPr lang="bg-BG" b="1"/>
              <a:t>Guard</a:t>
            </a:r>
            <a:r>
              <a:rPr lang="bg-BG"/>
              <a:t> </a:t>
            </a:r>
          </a:p>
        </p:txBody>
      </p:sp>
      <p:sp>
        <p:nvSpPr>
          <p:cNvPr id="73731" name="Rectangle 3"/>
          <p:cNvSpPr>
            <a:spLocks noGrp="1" noChangeArrowheads="1"/>
          </p:cNvSpPr>
          <p:nvPr>
            <p:ph idx="1"/>
          </p:nvPr>
        </p:nvSpPr>
        <p:spPr/>
        <p:txBody>
          <a:bodyPr/>
          <a:lstStyle/>
          <a:p>
            <a:r>
              <a:rPr lang="en-US" sz="2400" dirty="0">
                <a:solidFill>
                  <a:srgbClr val="FF0000"/>
                </a:solidFill>
              </a:rPr>
              <a:t>A guard condition is evaluated just once for each transition at the time the event occurs, but it may be evaluated again if the transition is retriggered. Within the Boolean expression, you can include conditions about the state of an object </a:t>
            </a:r>
            <a:r>
              <a:rPr lang="en-US" sz="2400" dirty="0"/>
              <a:t>(for example, the expression </a:t>
            </a:r>
            <a:r>
              <a:rPr lang="en-US" sz="2400" dirty="0" err="1"/>
              <a:t>aHeater</a:t>
            </a:r>
            <a:r>
              <a:rPr lang="en-US" sz="2400" dirty="0"/>
              <a:t> in Idle, which evaluates True if the Heater object is currently in the Idle state</a:t>
            </a:r>
            <a:r>
              <a:rPr lang="en-US" sz="2400" dirty="0" smtClean="0"/>
              <a:t>).</a:t>
            </a:r>
          </a:p>
          <a:p>
            <a:r>
              <a:rPr lang="en-US" sz="2400" dirty="0" smtClean="0"/>
              <a:t>A guard </a:t>
            </a:r>
            <a:r>
              <a:rPr lang="en-US" sz="2400" dirty="0"/>
              <a:t>condition is evaluated only after the trigger event for its transition occurs. Therefore, it's possible to have multiple transitions from the same source state and with the same event trigger, as long as those conditions don't overlap.</a:t>
            </a:r>
          </a:p>
        </p:txBody>
      </p:sp>
      <p:sp>
        <p:nvSpPr>
          <p:cNvPr id="6" name="Slide Number Placeholder 5"/>
          <p:cNvSpPr>
            <a:spLocks noGrp="1"/>
          </p:cNvSpPr>
          <p:nvPr>
            <p:ph type="sldNum" sz="quarter" idx="12"/>
          </p:nvPr>
        </p:nvSpPr>
        <p:spPr/>
        <p:txBody>
          <a:bodyPr/>
          <a:lstStyle/>
          <a:p>
            <a:fld id="{F154E22D-C95B-40BE-ACCC-4AEA5E0C6E64}" type="slidenum">
              <a:rPr lang="bg-BG"/>
              <a:pPr/>
              <a:t>17</a:t>
            </a:fld>
            <a:endParaRPr lang="bg-BG"/>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r>
              <a:rPr lang="bg-BG" b="1"/>
              <a:t>Action </a:t>
            </a:r>
            <a:r>
              <a:rPr lang="bg-BG"/>
              <a:t> </a:t>
            </a:r>
          </a:p>
        </p:txBody>
      </p:sp>
      <p:sp>
        <p:nvSpPr>
          <p:cNvPr id="74755" name="Rectangle 3"/>
          <p:cNvSpPr>
            <a:spLocks noGrp="1" noChangeArrowheads="1"/>
          </p:cNvSpPr>
          <p:nvPr>
            <p:ph idx="1"/>
          </p:nvPr>
        </p:nvSpPr>
        <p:spPr/>
        <p:txBody>
          <a:bodyPr>
            <a:normAutofit fontScale="92500" lnSpcReduction="20000"/>
          </a:bodyPr>
          <a:lstStyle/>
          <a:p>
            <a:r>
              <a:rPr lang="en-US" sz="2800" dirty="0">
                <a:solidFill>
                  <a:srgbClr val="FF0000"/>
                </a:solidFill>
              </a:rPr>
              <a:t>An action is an executable atomic computation. Actions may include operation calls (to the object that owns the state machine, as well as to other visible objects), the creation or destruction of another object, or the sending of a signal to an object. </a:t>
            </a:r>
            <a:endParaRPr lang="en-US" sz="2800" dirty="0" smtClean="0">
              <a:solidFill>
                <a:srgbClr val="FF0000"/>
              </a:solidFill>
            </a:endParaRPr>
          </a:p>
          <a:p>
            <a:r>
              <a:rPr lang="en-US" sz="2800" dirty="0" smtClean="0"/>
              <a:t>As </a:t>
            </a:r>
            <a:r>
              <a:rPr lang="en-US" sz="2800" dirty="0"/>
              <a:t>the previous figure shows, there's a special notation for sending a signal—the signal name is prefixed with the keyword send as a visual cue</a:t>
            </a:r>
            <a:r>
              <a:rPr lang="en-US" sz="2800" dirty="0" smtClean="0"/>
              <a:t>.</a:t>
            </a:r>
          </a:p>
          <a:p>
            <a:r>
              <a:rPr lang="en-US" sz="2800" dirty="0"/>
              <a:t>An action is atomic, meaning that it cannot be interrupted by an event and therefore runs to completion. This is in contrast to an activity, which may be interrupted by other events</a:t>
            </a:r>
            <a:r>
              <a:rPr lang="en-US" sz="2800" dirty="0" smtClean="0"/>
              <a:t>.</a:t>
            </a:r>
            <a:endParaRPr lang="en-US" sz="2800" dirty="0"/>
          </a:p>
        </p:txBody>
      </p:sp>
      <p:sp>
        <p:nvSpPr>
          <p:cNvPr id="6" name="Slide Number Placeholder 5"/>
          <p:cNvSpPr>
            <a:spLocks noGrp="1"/>
          </p:cNvSpPr>
          <p:nvPr>
            <p:ph type="sldNum" sz="quarter" idx="12"/>
          </p:nvPr>
        </p:nvSpPr>
        <p:spPr/>
        <p:txBody>
          <a:bodyPr/>
          <a:lstStyle/>
          <a:p>
            <a:fld id="{914051BC-3140-4A5B-9CF3-5FF56DF3754F}" type="slidenum">
              <a:rPr lang="bg-BG"/>
              <a:pPr/>
              <a:t>18</a:t>
            </a:fld>
            <a:endParaRPr lang="bg-BG"/>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bg-BG" sz="4000"/>
              <a:t>Advanced States and Transitions </a:t>
            </a:r>
          </a:p>
        </p:txBody>
      </p:sp>
      <p:sp>
        <p:nvSpPr>
          <p:cNvPr id="75779" name="Rectangle 3"/>
          <p:cNvSpPr>
            <a:spLocks noGrp="1" noChangeArrowheads="1"/>
          </p:cNvSpPr>
          <p:nvPr>
            <p:ph idx="1"/>
          </p:nvPr>
        </p:nvSpPr>
        <p:spPr/>
        <p:txBody>
          <a:bodyPr>
            <a:normAutofit lnSpcReduction="10000"/>
          </a:bodyPr>
          <a:lstStyle/>
          <a:p>
            <a:r>
              <a:rPr lang="en-US" sz="2400" dirty="0"/>
              <a:t>You can model a wide variety of behavior using only the basic features of states and transitions in the UML. Using these features, you'll end up with flat state machines, which means that your behavioral models will consist of nothing more than arcs (transitions) and vertices (states).</a:t>
            </a:r>
          </a:p>
          <a:p>
            <a:r>
              <a:rPr lang="en-US" sz="2400" dirty="0"/>
              <a:t>However, the UML's state machines have a number of advanced features that help you to manage complex behavioral models. These features often reduce the number of states and transitions you'll need, and they codify a number of common and somewhat complex idioms you'd otherwise encounter using flat state machines. Some of these advanced features include entry and exit actions, internal transitions, activities, and deferred events.</a:t>
            </a:r>
          </a:p>
        </p:txBody>
      </p:sp>
      <p:sp>
        <p:nvSpPr>
          <p:cNvPr id="6" name="Slide Number Placeholder 5"/>
          <p:cNvSpPr>
            <a:spLocks noGrp="1"/>
          </p:cNvSpPr>
          <p:nvPr>
            <p:ph type="sldNum" sz="quarter" idx="12"/>
          </p:nvPr>
        </p:nvSpPr>
        <p:spPr/>
        <p:txBody>
          <a:bodyPr/>
          <a:lstStyle/>
          <a:p>
            <a:fld id="{39761225-EFDD-4609-AAC4-567D8A6B00D3}" type="slidenum">
              <a:rPr lang="bg-BG"/>
              <a:pPr/>
              <a:t>19</a:t>
            </a:fld>
            <a:endParaRPr lang="bg-BG"/>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bg-BG"/>
              <a:t>State Machines </a:t>
            </a:r>
          </a:p>
        </p:txBody>
      </p:sp>
      <p:sp>
        <p:nvSpPr>
          <p:cNvPr id="55299" name="Rectangle 3"/>
          <p:cNvSpPr>
            <a:spLocks noGrp="1" noChangeArrowheads="1"/>
          </p:cNvSpPr>
          <p:nvPr>
            <p:ph idx="1"/>
          </p:nvPr>
        </p:nvSpPr>
        <p:spPr/>
        <p:txBody>
          <a:bodyPr>
            <a:normAutofit/>
          </a:bodyPr>
          <a:lstStyle/>
          <a:p>
            <a:r>
              <a:rPr lang="en-US" dirty="0"/>
              <a:t>In the UML, you model the dynamic aspects of a system by using state machines. Whereas an interaction models a society of objects that work together to carry out some action, a state machine models the lifetime of a single object, whether it is an instance of a class, a use case, or even an entire system. In the life of an object, it may be exposed to a variety of events, such as a signal, the invocation of an operation, the creation or destruction of the object, the passing of time, or the change in some condition. In response to these events, the object reacts with some action, which represents an atomic computation that results in a change in state of the object or the return of a value. </a:t>
            </a:r>
          </a:p>
        </p:txBody>
      </p:sp>
      <p:sp>
        <p:nvSpPr>
          <p:cNvPr id="6" name="Slide Number Placeholder 5"/>
          <p:cNvSpPr>
            <a:spLocks noGrp="1"/>
          </p:cNvSpPr>
          <p:nvPr>
            <p:ph type="sldNum" sz="quarter" idx="12"/>
          </p:nvPr>
        </p:nvSpPr>
        <p:spPr/>
        <p:txBody>
          <a:bodyPr/>
          <a:lstStyle/>
          <a:p>
            <a:fld id="{0CC05DA8-2AF0-4880-BA29-82812C26D72C}" type="slidenum">
              <a:rPr lang="bg-BG"/>
              <a:pPr/>
              <a:t>2</a:t>
            </a:fld>
            <a:endParaRPr lang="bg-BG"/>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bg-BG" b="1"/>
              <a:t>Entry and Exit Actions </a:t>
            </a:r>
            <a:r>
              <a:rPr lang="bg-BG"/>
              <a:t> </a:t>
            </a:r>
          </a:p>
        </p:txBody>
      </p:sp>
      <p:sp>
        <p:nvSpPr>
          <p:cNvPr id="76803" name="Rectangle 3"/>
          <p:cNvSpPr>
            <a:spLocks noGrp="1" noChangeArrowheads="1"/>
          </p:cNvSpPr>
          <p:nvPr>
            <p:ph idx="1"/>
          </p:nvPr>
        </p:nvSpPr>
        <p:spPr/>
        <p:txBody>
          <a:bodyPr>
            <a:normAutofit lnSpcReduction="10000"/>
          </a:bodyPr>
          <a:lstStyle/>
          <a:p>
            <a:r>
              <a:rPr lang="en-US" dirty="0"/>
              <a:t>In a number of modeling situations, you'll want to dispatch the same action whenever you enter a state, no matter which transition led you there. Similarly, when you leave a state, you'll want to dispatch the same action no matter which transition led you away. </a:t>
            </a:r>
            <a:endParaRPr lang="en-US" dirty="0" smtClean="0"/>
          </a:p>
          <a:p>
            <a:r>
              <a:rPr lang="en-US" dirty="0" smtClean="0"/>
              <a:t>For </a:t>
            </a:r>
            <a:r>
              <a:rPr lang="en-US" dirty="0"/>
              <a:t>example, in a missile guidance system, you might want to explicitly announce the system is </a:t>
            </a:r>
            <a:r>
              <a:rPr lang="en-US" dirty="0" err="1"/>
              <a:t>onTrack</a:t>
            </a:r>
            <a:r>
              <a:rPr lang="en-US" dirty="0"/>
              <a:t> whenever it's in the Tracking state, and </a:t>
            </a:r>
            <a:r>
              <a:rPr lang="en-US" dirty="0" err="1"/>
              <a:t>offTrack</a:t>
            </a:r>
            <a:r>
              <a:rPr lang="en-US" dirty="0"/>
              <a:t> whenever it's out of the state. Using flat state machines, you can achieve this effect by putting those actions on every entering and exiting transition, as appropriate. However, that's somewhat error prone; you have to remember to add these actions every time you add a new transition. Furthermore, modifying this action means that you have to touch every neighboring transition.</a:t>
            </a:r>
          </a:p>
        </p:txBody>
      </p:sp>
      <p:sp>
        <p:nvSpPr>
          <p:cNvPr id="6" name="Slide Number Placeholder 5"/>
          <p:cNvSpPr>
            <a:spLocks noGrp="1"/>
          </p:cNvSpPr>
          <p:nvPr>
            <p:ph type="sldNum" sz="quarter" idx="12"/>
          </p:nvPr>
        </p:nvSpPr>
        <p:spPr/>
        <p:txBody>
          <a:bodyPr/>
          <a:lstStyle/>
          <a:p>
            <a:fld id="{67F854F7-AC6A-400A-95F7-51A8155DBBCD}" type="slidenum">
              <a:rPr lang="bg-BG"/>
              <a:pPr/>
              <a:t>20</a:t>
            </a:fld>
            <a:endParaRPr lang="bg-BG"/>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Rectangle 4"/>
          <p:cNvSpPr>
            <a:spLocks noGrp="1" noChangeArrowheads="1"/>
          </p:cNvSpPr>
          <p:nvPr>
            <p:ph type="title"/>
          </p:nvPr>
        </p:nvSpPr>
        <p:spPr/>
        <p:txBody>
          <a:bodyPr/>
          <a:lstStyle/>
          <a:p>
            <a:r>
              <a:rPr lang="bg-BG" b="1"/>
              <a:t>Entry and Exit Actions </a:t>
            </a:r>
          </a:p>
        </p:txBody>
      </p:sp>
      <p:sp>
        <p:nvSpPr>
          <p:cNvPr id="77829" name="Rectangle 5"/>
          <p:cNvSpPr>
            <a:spLocks noGrp="1" noChangeArrowheads="1"/>
          </p:cNvSpPr>
          <p:nvPr>
            <p:ph type="body" sz="half" idx="1"/>
          </p:nvPr>
        </p:nvSpPr>
        <p:spPr/>
        <p:txBody>
          <a:bodyPr/>
          <a:lstStyle/>
          <a:p>
            <a:r>
              <a:rPr lang="en-US" sz="2400" dirty="0"/>
              <a:t>Entry and exit actions may not have arguments or guard conditions. However, the entry action at the top level of a state machine for a class may have parameters that represent the arguments that the machine receives when the object is created.</a:t>
            </a:r>
          </a:p>
        </p:txBody>
      </p:sp>
      <p:sp>
        <p:nvSpPr>
          <p:cNvPr id="77830" name="Rectangle 6"/>
          <p:cNvSpPr>
            <a:spLocks noGrp="1" noChangeArrowheads="1"/>
          </p:cNvSpPr>
          <p:nvPr>
            <p:ph sz="half" idx="2"/>
          </p:nvPr>
        </p:nvSpPr>
        <p:spPr>
          <a:xfrm>
            <a:off x="457200" y="3429000"/>
            <a:ext cx="8229600" cy="2697163"/>
          </a:xfrm>
        </p:spPr>
        <p:txBody>
          <a:bodyPr/>
          <a:lstStyle/>
          <a:p>
            <a:endParaRPr lang="en-US" sz="2800"/>
          </a:p>
        </p:txBody>
      </p:sp>
      <p:sp>
        <p:nvSpPr>
          <p:cNvPr id="8" name="Slide Number Placeholder 6"/>
          <p:cNvSpPr>
            <a:spLocks noGrp="1"/>
          </p:cNvSpPr>
          <p:nvPr>
            <p:ph type="sldNum" sz="quarter" idx="12"/>
          </p:nvPr>
        </p:nvSpPr>
        <p:spPr/>
        <p:txBody>
          <a:bodyPr/>
          <a:lstStyle/>
          <a:p>
            <a:fld id="{CFF6CA5D-B1CB-4F72-B75A-A437EE89AFDC}" type="slidenum">
              <a:rPr lang="bg-BG"/>
              <a:pPr/>
              <a:t>21</a:t>
            </a:fld>
            <a:endParaRPr lang="bg-BG"/>
          </a:p>
        </p:txBody>
      </p:sp>
      <p:pic>
        <p:nvPicPr>
          <p:cNvPr id="7783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3716338"/>
            <a:ext cx="7345362" cy="235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bg-BG" b="1"/>
              <a:t>Internal Transitions </a:t>
            </a:r>
            <a:r>
              <a:rPr lang="bg-BG"/>
              <a:t> </a:t>
            </a:r>
          </a:p>
        </p:txBody>
      </p:sp>
      <p:sp>
        <p:nvSpPr>
          <p:cNvPr id="79875" name="Rectangle 3"/>
          <p:cNvSpPr>
            <a:spLocks noGrp="1" noChangeArrowheads="1"/>
          </p:cNvSpPr>
          <p:nvPr>
            <p:ph idx="1"/>
          </p:nvPr>
        </p:nvSpPr>
        <p:spPr/>
        <p:txBody>
          <a:bodyPr>
            <a:normAutofit fontScale="77500" lnSpcReduction="20000"/>
          </a:bodyPr>
          <a:lstStyle/>
          <a:p>
            <a:r>
              <a:rPr lang="en-US" sz="2800" dirty="0"/>
              <a:t>Once inside a state, you'll encounter events you'll want to handle without leaving the state. These are called internal transitions, and they are subtly different from self-transitions. </a:t>
            </a:r>
            <a:endParaRPr lang="en-US" sz="2800" dirty="0" smtClean="0"/>
          </a:p>
          <a:p>
            <a:r>
              <a:rPr lang="en-US" sz="2800" dirty="0" smtClean="0"/>
              <a:t>In </a:t>
            </a:r>
            <a:r>
              <a:rPr lang="en-US" sz="2800" dirty="0"/>
              <a:t>a </a:t>
            </a:r>
            <a:r>
              <a:rPr lang="en-US" sz="2800" dirty="0" smtClean="0"/>
              <a:t>self-transition an </a:t>
            </a:r>
            <a:r>
              <a:rPr lang="en-US" sz="2800" dirty="0"/>
              <a:t>event triggers the transition, you leave the state, an action (if any) is dispatched, and then you reenter the same state. </a:t>
            </a:r>
            <a:endParaRPr lang="en-US" sz="2800" dirty="0" smtClean="0"/>
          </a:p>
          <a:p>
            <a:r>
              <a:rPr lang="en-US" sz="2800" dirty="0" smtClean="0"/>
              <a:t>Because </a:t>
            </a:r>
            <a:r>
              <a:rPr lang="en-US" sz="2800" dirty="0"/>
              <a:t>this transition exits and then enters the state, a self-transition dispatches the state's exit action, then it dispatches the action of the self-transition, and finally, it dispatches the state's entry action. </a:t>
            </a:r>
            <a:endParaRPr lang="en-US" sz="2800" dirty="0" smtClean="0"/>
          </a:p>
          <a:p>
            <a:r>
              <a:rPr lang="en-US" sz="2800" dirty="0" smtClean="0"/>
              <a:t>However</a:t>
            </a:r>
            <a:r>
              <a:rPr lang="en-US" sz="2800" dirty="0"/>
              <a:t>, suppose you want to handle the event but don't want to fire the state's entry and exit actions. Using flat state machines, you can achieve that effect, but you have to be diligent about remembering which of a state's transitions have these entry and exit actions and which do not.</a:t>
            </a:r>
          </a:p>
        </p:txBody>
      </p:sp>
      <p:sp>
        <p:nvSpPr>
          <p:cNvPr id="6" name="Slide Number Placeholder 5"/>
          <p:cNvSpPr>
            <a:spLocks noGrp="1"/>
          </p:cNvSpPr>
          <p:nvPr>
            <p:ph type="sldNum" sz="quarter" idx="12"/>
          </p:nvPr>
        </p:nvSpPr>
        <p:spPr/>
        <p:txBody>
          <a:bodyPr/>
          <a:lstStyle/>
          <a:p>
            <a:fld id="{199F5E32-7FA8-4281-AB7E-D0625284847B}" type="slidenum">
              <a:rPr lang="bg-BG"/>
              <a:pPr/>
              <a:t>22</a:t>
            </a:fld>
            <a:endParaRPr lang="bg-BG"/>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bg-BG" b="1"/>
              <a:t>Activities </a:t>
            </a:r>
            <a:r>
              <a:rPr lang="bg-BG"/>
              <a:t> </a:t>
            </a:r>
            <a:r>
              <a:rPr lang="bg-BG" b="1"/>
              <a:t> </a:t>
            </a:r>
            <a:r>
              <a:rPr lang="bg-BG"/>
              <a:t> </a:t>
            </a:r>
          </a:p>
        </p:txBody>
      </p:sp>
      <p:sp>
        <p:nvSpPr>
          <p:cNvPr id="80899" name="Rectangle 3"/>
          <p:cNvSpPr>
            <a:spLocks noGrp="1" noChangeArrowheads="1"/>
          </p:cNvSpPr>
          <p:nvPr>
            <p:ph idx="1"/>
          </p:nvPr>
        </p:nvSpPr>
        <p:spPr/>
        <p:txBody>
          <a:bodyPr>
            <a:normAutofit fontScale="92500" lnSpcReduction="10000"/>
          </a:bodyPr>
          <a:lstStyle/>
          <a:p>
            <a:r>
              <a:rPr lang="en-US" sz="2400" dirty="0"/>
              <a:t>When an object is in a state, it generally sits idle, waiting for an event to occur. Sometimes, however, you may wish to model an ongoing activity. While in a state, the object does some work that will continue until it is interrupted by an event. </a:t>
            </a:r>
            <a:endParaRPr lang="en-US" sz="2400" dirty="0" smtClean="0"/>
          </a:p>
          <a:p>
            <a:r>
              <a:rPr lang="en-US" sz="2400" dirty="0" smtClean="0"/>
              <a:t>You </a:t>
            </a:r>
            <a:r>
              <a:rPr lang="en-US" sz="2400" dirty="0"/>
              <a:t>use the special do transition to specify the work that's to be done inside a state after the entry action is dispatched. The activity of a do transition might name another state machine (such as </a:t>
            </a:r>
            <a:r>
              <a:rPr lang="en-US" sz="2400" dirty="0" err="1"/>
              <a:t>followTarget</a:t>
            </a:r>
            <a:r>
              <a:rPr lang="en-US" sz="2400" dirty="0"/>
              <a:t>). </a:t>
            </a:r>
            <a:endParaRPr lang="en-US" sz="2400" dirty="0" smtClean="0"/>
          </a:p>
          <a:p>
            <a:r>
              <a:rPr lang="en-US" sz="2400" dirty="0" smtClean="0"/>
              <a:t>You </a:t>
            </a:r>
            <a:r>
              <a:rPr lang="en-US" sz="2400" dirty="0"/>
              <a:t>can also specify a sequence of actions—for example, do / op1(a); op2(b); op3(c). Actions are never interruptible, but sequences of actions are. In between each action (separated by the semicolon), events may be handled by the enclosing state, which results in transitioning out of the state.</a:t>
            </a:r>
          </a:p>
        </p:txBody>
      </p:sp>
      <p:sp>
        <p:nvSpPr>
          <p:cNvPr id="6" name="Slide Number Placeholder 5"/>
          <p:cNvSpPr>
            <a:spLocks noGrp="1"/>
          </p:cNvSpPr>
          <p:nvPr>
            <p:ph type="sldNum" sz="quarter" idx="12"/>
          </p:nvPr>
        </p:nvSpPr>
        <p:spPr/>
        <p:txBody>
          <a:bodyPr/>
          <a:lstStyle/>
          <a:p>
            <a:fld id="{AE4475C5-62D8-4651-890D-CFE8EC8E755A}" type="slidenum">
              <a:rPr lang="bg-BG"/>
              <a:pPr/>
              <a:t>23</a:t>
            </a:fld>
            <a:endParaRPr lang="bg-BG"/>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bg-BG" b="1"/>
              <a:t>Deferred Events </a:t>
            </a:r>
            <a:r>
              <a:rPr lang="bg-BG"/>
              <a:t> </a:t>
            </a:r>
          </a:p>
        </p:txBody>
      </p:sp>
      <p:sp>
        <p:nvSpPr>
          <p:cNvPr id="82947" name="Rectangle 3"/>
          <p:cNvSpPr>
            <a:spLocks noGrp="1" noChangeArrowheads="1"/>
          </p:cNvSpPr>
          <p:nvPr>
            <p:ph idx="1"/>
          </p:nvPr>
        </p:nvSpPr>
        <p:spPr/>
        <p:txBody>
          <a:bodyPr>
            <a:normAutofit fontScale="92500" lnSpcReduction="10000"/>
          </a:bodyPr>
          <a:lstStyle/>
          <a:p>
            <a:r>
              <a:rPr lang="en-US" sz="2800" dirty="0"/>
              <a:t>In every modeling situation, you'll want to recognize some events and ignore others. </a:t>
            </a:r>
            <a:endParaRPr lang="en-US" sz="2800" dirty="0" smtClean="0"/>
          </a:p>
          <a:p>
            <a:r>
              <a:rPr lang="en-US" sz="2800" dirty="0" smtClean="0"/>
              <a:t>You </a:t>
            </a:r>
            <a:r>
              <a:rPr lang="en-US" sz="2800" dirty="0"/>
              <a:t>include those you want to recognize as the event triggers of transitions; those you want to ignore you just leave out. </a:t>
            </a:r>
            <a:endParaRPr lang="en-US" sz="2800" dirty="0" smtClean="0"/>
          </a:p>
          <a:p>
            <a:r>
              <a:rPr lang="en-US" sz="2800" dirty="0" smtClean="0"/>
              <a:t>However</a:t>
            </a:r>
            <a:r>
              <a:rPr lang="en-US" sz="2800" dirty="0"/>
              <a:t>, in some modeling situations, you'll want to recognize some events but postpone a response to them until later. </a:t>
            </a:r>
            <a:endParaRPr lang="en-US" sz="2800" dirty="0" smtClean="0"/>
          </a:p>
          <a:p>
            <a:r>
              <a:rPr lang="en-US" sz="2800" dirty="0" smtClean="0"/>
              <a:t>For </a:t>
            </a:r>
            <a:r>
              <a:rPr lang="en-US" sz="2800" dirty="0"/>
              <a:t>example, while in the Tracking state, you may want to postpone a response to signals such as </a:t>
            </a:r>
            <a:r>
              <a:rPr lang="en-US" sz="2800" dirty="0" err="1"/>
              <a:t>selfTest</a:t>
            </a:r>
            <a:r>
              <a:rPr lang="en-US" sz="2800" dirty="0"/>
              <a:t>, perhaps sent by some maintenance agent in the system.</a:t>
            </a:r>
          </a:p>
        </p:txBody>
      </p:sp>
      <p:sp>
        <p:nvSpPr>
          <p:cNvPr id="6" name="Slide Number Placeholder 5"/>
          <p:cNvSpPr>
            <a:spLocks noGrp="1"/>
          </p:cNvSpPr>
          <p:nvPr>
            <p:ph type="sldNum" sz="quarter" idx="12"/>
          </p:nvPr>
        </p:nvSpPr>
        <p:spPr/>
        <p:txBody>
          <a:bodyPr/>
          <a:lstStyle/>
          <a:p>
            <a:fld id="{D97876C4-CD9E-46FE-883E-B4C816B32021}" type="slidenum">
              <a:rPr lang="bg-BG"/>
              <a:pPr/>
              <a:t>24</a:t>
            </a:fld>
            <a:endParaRPr lang="bg-BG"/>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bg-BG" b="1"/>
              <a:t>Deferred Events </a:t>
            </a:r>
            <a:r>
              <a:rPr lang="bg-BG"/>
              <a:t> </a:t>
            </a:r>
          </a:p>
        </p:txBody>
      </p:sp>
      <p:sp>
        <p:nvSpPr>
          <p:cNvPr id="83971" name="Rectangle 3"/>
          <p:cNvSpPr>
            <a:spLocks noGrp="1" noChangeArrowheads="1"/>
          </p:cNvSpPr>
          <p:nvPr>
            <p:ph idx="1"/>
          </p:nvPr>
        </p:nvSpPr>
        <p:spPr/>
        <p:txBody>
          <a:bodyPr>
            <a:normAutofit fontScale="92500" lnSpcReduction="20000"/>
          </a:bodyPr>
          <a:lstStyle/>
          <a:p>
            <a:r>
              <a:rPr lang="en-US" sz="2800" dirty="0"/>
              <a:t>In the UML, you can specify this behavior by using deferred events. </a:t>
            </a:r>
            <a:endParaRPr lang="en-US" sz="2800" dirty="0" smtClean="0"/>
          </a:p>
          <a:p>
            <a:r>
              <a:rPr lang="en-US" sz="2800" dirty="0" smtClean="0">
                <a:solidFill>
                  <a:srgbClr val="FF0000"/>
                </a:solidFill>
              </a:rPr>
              <a:t>A </a:t>
            </a:r>
            <a:r>
              <a:rPr lang="en-US" sz="2800" dirty="0">
                <a:solidFill>
                  <a:srgbClr val="FF0000"/>
                </a:solidFill>
              </a:rPr>
              <a:t>deferred event is a list of events whose occurrence in the state is postponed until a state in which the listed events are not deferred becomes active, at which time they occur and may trigger transitions as if they had just occurred. </a:t>
            </a:r>
            <a:endParaRPr lang="en-US" sz="2800" dirty="0" smtClean="0">
              <a:solidFill>
                <a:srgbClr val="FF0000"/>
              </a:solidFill>
            </a:endParaRPr>
          </a:p>
          <a:p>
            <a:r>
              <a:rPr lang="en-US" sz="2800" dirty="0" smtClean="0"/>
              <a:t>As </a:t>
            </a:r>
            <a:r>
              <a:rPr lang="en-US" sz="2800" dirty="0"/>
              <a:t>you can see in the previous figure, you can specify a deferred event by listing the event with the special action defer. In this example, </a:t>
            </a:r>
            <a:r>
              <a:rPr lang="en-US" sz="2800" dirty="0" err="1"/>
              <a:t>selfTest</a:t>
            </a:r>
            <a:r>
              <a:rPr lang="en-US" sz="2800" dirty="0"/>
              <a:t> events may happen while in the Tracking state, but they are held until the object is in the Engaging state, at which time it appears as if they just occurred.</a:t>
            </a:r>
          </a:p>
        </p:txBody>
      </p:sp>
      <p:sp>
        <p:nvSpPr>
          <p:cNvPr id="6" name="Slide Number Placeholder 5"/>
          <p:cNvSpPr>
            <a:spLocks noGrp="1"/>
          </p:cNvSpPr>
          <p:nvPr>
            <p:ph type="sldNum" sz="quarter" idx="12"/>
          </p:nvPr>
        </p:nvSpPr>
        <p:spPr/>
        <p:txBody>
          <a:bodyPr/>
          <a:lstStyle/>
          <a:p>
            <a:fld id="{93DF78E3-8CA1-48E4-8241-1F10DFED9264}" type="slidenum">
              <a:rPr lang="bg-BG"/>
              <a:pPr/>
              <a:t>25</a:t>
            </a:fld>
            <a:endParaRPr lang="bg-BG"/>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bg-BG" b="1"/>
              <a:t>Substates</a:t>
            </a:r>
          </a:p>
        </p:txBody>
      </p:sp>
      <p:sp>
        <p:nvSpPr>
          <p:cNvPr id="84995" name="Rectangle 3"/>
          <p:cNvSpPr>
            <a:spLocks noGrp="1" noChangeArrowheads="1"/>
          </p:cNvSpPr>
          <p:nvPr>
            <p:ph idx="1"/>
          </p:nvPr>
        </p:nvSpPr>
        <p:spPr>
          <a:xfrm>
            <a:off x="457200" y="1341438"/>
            <a:ext cx="8229600" cy="4784725"/>
          </a:xfrm>
        </p:spPr>
        <p:txBody>
          <a:bodyPr>
            <a:normAutofit/>
          </a:bodyPr>
          <a:lstStyle/>
          <a:p>
            <a:r>
              <a:rPr lang="en-US" sz="2400" dirty="0" smtClean="0">
                <a:solidFill>
                  <a:srgbClr val="FF0000"/>
                </a:solidFill>
              </a:rPr>
              <a:t>A </a:t>
            </a:r>
            <a:r>
              <a:rPr lang="en-US" sz="2400" dirty="0" err="1">
                <a:solidFill>
                  <a:srgbClr val="FF0000"/>
                </a:solidFill>
              </a:rPr>
              <a:t>substate</a:t>
            </a:r>
            <a:r>
              <a:rPr lang="en-US" sz="2400" dirty="0">
                <a:solidFill>
                  <a:srgbClr val="FF0000"/>
                </a:solidFill>
              </a:rPr>
              <a:t> is a state that's nested inside another one. </a:t>
            </a:r>
            <a:endParaRPr lang="en-US" sz="2400" dirty="0" smtClean="0">
              <a:solidFill>
                <a:srgbClr val="FF0000"/>
              </a:solidFill>
            </a:endParaRPr>
          </a:p>
          <a:p>
            <a:r>
              <a:rPr lang="en-US" sz="2400" dirty="0"/>
              <a:t>A simple state is a state that has no substructure. A state that has </a:t>
            </a:r>
            <a:r>
              <a:rPr lang="en-US" sz="2400" dirty="0" err="1"/>
              <a:t>substates</a:t>
            </a:r>
            <a:r>
              <a:rPr lang="en-US" sz="2400" dirty="0"/>
              <a:t>— that is, nested states—is called a composite state. A composite state may contain either concurrent (orthogonal) or sequential (disjoint) </a:t>
            </a:r>
            <a:r>
              <a:rPr lang="en-US" sz="2400" dirty="0" err="1"/>
              <a:t>substates</a:t>
            </a:r>
            <a:r>
              <a:rPr lang="en-US" sz="2400" dirty="0"/>
              <a:t>. In the UML, you render a composite state just as you do a simple state, but with an optional graphic compartment that shows a nested state machine. </a:t>
            </a:r>
            <a:r>
              <a:rPr lang="en-US" sz="2400" dirty="0" err="1"/>
              <a:t>Substates</a:t>
            </a:r>
            <a:r>
              <a:rPr lang="en-US" sz="2400" dirty="0"/>
              <a:t> may be nested to any level</a:t>
            </a:r>
            <a:r>
              <a:rPr lang="en-US" sz="2400" dirty="0" smtClean="0"/>
              <a:t>.</a:t>
            </a:r>
            <a:endParaRPr lang="en-US" sz="2400" dirty="0"/>
          </a:p>
        </p:txBody>
      </p:sp>
      <p:sp>
        <p:nvSpPr>
          <p:cNvPr id="6" name="Slide Number Placeholder 5"/>
          <p:cNvSpPr>
            <a:spLocks noGrp="1"/>
          </p:cNvSpPr>
          <p:nvPr>
            <p:ph type="sldNum" sz="quarter" idx="12"/>
          </p:nvPr>
        </p:nvSpPr>
        <p:spPr/>
        <p:txBody>
          <a:bodyPr/>
          <a:lstStyle/>
          <a:p>
            <a:fld id="{52BFAF4A-1AF0-4588-ABA1-641F6C3D4E9A}" type="slidenum">
              <a:rPr lang="bg-BG"/>
              <a:pPr/>
              <a:t>26</a:t>
            </a:fld>
            <a:endParaRPr lang="bg-BG"/>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bg-BG" b="1"/>
              <a:t>Sequential Substates </a:t>
            </a:r>
            <a:r>
              <a:rPr lang="bg-BG"/>
              <a:t> </a:t>
            </a:r>
          </a:p>
        </p:txBody>
      </p:sp>
      <p:sp>
        <p:nvSpPr>
          <p:cNvPr id="86019" name="Rectangle 3"/>
          <p:cNvSpPr>
            <a:spLocks noGrp="1" noChangeArrowheads="1"/>
          </p:cNvSpPr>
          <p:nvPr>
            <p:ph idx="1"/>
          </p:nvPr>
        </p:nvSpPr>
        <p:spPr/>
        <p:txBody>
          <a:bodyPr/>
          <a:lstStyle/>
          <a:p>
            <a:r>
              <a:rPr lang="en-US" sz="2000" dirty="0"/>
              <a:t>Consider the problem of modeling the behavior of an ATM. There are three basic states in which this system might be: Idle (waiting for customer interaction), Active (handling a customer's transaction), and Maintenance (perhaps having its cash store replenished). While Active, the behavior of the ATM follows a simple path: Validate the customer, select a transaction, process the transaction, and then print a receipt. After printing, the ATM returns to the Idle state. You might represent these stages of behavior as the states Validating, Selecting, Processing, and Printing. It would even be desirable to let the customer select and process multiple transactions after Validating the account and before Printing a final receipt.</a:t>
            </a:r>
          </a:p>
        </p:txBody>
      </p:sp>
      <p:sp>
        <p:nvSpPr>
          <p:cNvPr id="6" name="Slide Number Placeholder 5"/>
          <p:cNvSpPr>
            <a:spLocks noGrp="1"/>
          </p:cNvSpPr>
          <p:nvPr>
            <p:ph type="sldNum" sz="quarter" idx="12"/>
          </p:nvPr>
        </p:nvSpPr>
        <p:spPr/>
        <p:txBody>
          <a:bodyPr/>
          <a:lstStyle/>
          <a:p>
            <a:fld id="{A8831150-9A86-4465-B1CB-833887BBE538}" type="slidenum">
              <a:rPr lang="bg-BG"/>
              <a:pPr/>
              <a:t>27</a:t>
            </a:fld>
            <a:endParaRPr lang="bg-BG"/>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bg-BG" b="1"/>
              <a:t>Sequential Substates </a:t>
            </a:r>
            <a:r>
              <a:rPr lang="bg-BG"/>
              <a:t> </a:t>
            </a:r>
          </a:p>
        </p:txBody>
      </p:sp>
      <p:sp>
        <p:nvSpPr>
          <p:cNvPr id="86019" name="Rectangle 3"/>
          <p:cNvSpPr>
            <a:spLocks noGrp="1" noChangeArrowheads="1"/>
          </p:cNvSpPr>
          <p:nvPr>
            <p:ph idx="1"/>
          </p:nvPr>
        </p:nvSpPr>
        <p:spPr/>
        <p:txBody>
          <a:bodyPr/>
          <a:lstStyle/>
          <a:p>
            <a:r>
              <a:rPr lang="en-US" sz="2000" dirty="0"/>
              <a:t>The problem here is that, at any stage in this behavior, the customer might decide to cancel the transaction, returning the ATM to its Idle state. Using flat state machines, you can achieve that effect, but it's quite messy. Because the customer might cancel the transaction at any point, you'd have to include a suitable transition from every state in the Active sequence. That's messy because it's easy to forget to include these transitions in all the right places, and many such interrupting events means you end up with a multitude of transitions zeroing in on the same target state from various sources, but with the same event trigger, guard condition, and action.</a:t>
            </a:r>
          </a:p>
        </p:txBody>
      </p:sp>
      <p:sp>
        <p:nvSpPr>
          <p:cNvPr id="6" name="Slide Number Placeholder 5"/>
          <p:cNvSpPr>
            <a:spLocks noGrp="1"/>
          </p:cNvSpPr>
          <p:nvPr>
            <p:ph type="sldNum" sz="quarter" idx="12"/>
          </p:nvPr>
        </p:nvSpPr>
        <p:spPr/>
        <p:txBody>
          <a:bodyPr/>
          <a:lstStyle/>
          <a:p>
            <a:fld id="{A8831150-9A86-4465-B1CB-833887BBE538}" type="slidenum">
              <a:rPr lang="bg-BG"/>
              <a:pPr/>
              <a:t>28</a:t>
            </a:fld>
            <a:endParaRPr lang="bg-BG"/>
          </a:p>
        </p:txBody>
      </p:sp>
    </p:spTree>
    <p:extLst>
      <p:ext uri="{BB962C8B-B14F-4D97-AF65-F5344CB8AC3E}">
        <p14:creationId xmlns:p14="http://schemas.microsoft.com/office/powerpoint/2010/main" val="34004813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bg-BG" b="1"/>
              <a:t>Sequential Substates </a:t>
            </a:r>
            <a:r>
              <a:rPr lang="bg-BG"/>
              <a:t> </a:t>
            </a:r>
          </a:p>
        </p:txBody>
      </p:sp>
      <p:sp>
        <p:nvSpPr>
          <p:cNvPr id="86019" name="Rectangle 3"/>
          <p:cNvSpPr>
            <a:spLocks noGrp="1" noChangeArrowheads="1"/>
          </p:cNvSpPr>
          <p:nvPr>
            <p:ph idx="1"/>
          </p:nvPr>
        </p:nvSpPr>
        <p:spPr/>
        <p:txBody>
          <a:bodyPr/>
          <a:lstStyle/>
          <a:p>
            <a:r>
              <a:rPr lang="en-US" sz="2000" dirty="0"/>
              <a:t>Using sequential </a:t>
            </a:r>
            <a:r>
              <a:rPr lang="en-US" sz="2000" dirty="0" err="1"/>
              <a:t>substates</a:t>
            </a:r>
            <a:r>
              <a:rPr lang="en-US" sz="2000" dirty="0"/>
              <a:t>, there's a simpler way to model this problem, as </a:t>
            </a:r>
            <a:r>
              <a:rPr lang="en-US" sz="2000" dirty="0" smtClean="0"/>
              <a:t>figure, on the next slide, shows</a:t>
            </a:r>
            <a:r>
              <a:rPr lang="en-US" sz="2000" dirty="0"/>
              <a:t>. Here, the Active state has a substructure, containing the </a:t>
            </a:r>
            <a:r>
              <a:rPr lang="en-US" sz="2000" dirty="0" err="1"/>
              <a:t>substates</a:t>
            </a:r>
            <a:r>
              <a:rPr lang="en-US" sz="2000" dirty="0"/>
              <a:t> Validating, Selecting, Processing, and Printing. The state of the ATM changes from Idle to Active when the customer enters a credit card in the machine. On entering the Active state, the entry action </a:t>
            </a:r>
            <a:r>
              <a:rPr lang="en-US" sz="2000" dirty="0" err="1"/>
              <a:t>readCard</a:t>
            </a:r>
            <a:r>
              <a:rPr lang="en-US" sz="2000" dirty="0"/>
              <a:t> is performed. Starting with the initial state of the substructure, control passes to the Validating state, then to the Selecting state, and then to the Processing state. After Processing, control may return to Selecting (if the customer has selected another transaction) or it may move on to Printing. After Printing, there's a </a:t>
            </a:r>
            <a:r>
              <a:rPr lang="en-US" sz="2000" dirty="0" err="1"/>
              <a:t>triggerless</a:t>
            </a:r>
            <a:r>
              <a:rPr lang="en-US" sz="2000" dirty="0"/>
              <a:t> transition back to the Idle state. Notice that the Active state has an exit action, which ejects the customer's credit card.</a:t>
            </a:r>
          </a:p>
        </p:txBody>
      </p:sp>
      <p:sp>
        <p:nvSpPr>
          <p:cNvPr id="6" name="Slide Number Placeholder 5"/>
          <p:cNvSpPr>
            <a:spLocks noGrp="1"/>
          </p:cNvSpPr>
          <p:nvPr>
            <p:ph type="sldNum" sz="quarter" idx="12"/>
          </p:nvPr>
        </p:nvSpPr>
        <p:spPr/>
        <p:txBody>
          <a:bodyPr/>
          <a:lstStyle/>
          <a:p>
            <a:fld id="{A8831150-9A86-4465-B1CB-833887BBE538}" type="slidenum">
              <a:rPr lang="bg-BG"/>
              <a:pPr/>
              <a:t>29</a:t>
            </a:fld>
            <a:endParaRPr lang="bg-BG"/>
          </a:p>
        </p:txBody>
      </p:sp>
    </p:spTree>
    <p:extLst>
      <p:ext uri="{BB962C8B-B14F-4D97-AF65-F5344CB8AC3E}">
        <p14:creationId xmlns:p14="http://schemas.microsoft.com/office/powerpoint/2010/main" val="21983876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bg-BG"/>
              <a:t>State Machines</a:t>
            </a:r>
          </a:p>
        </p:txBody>
      </p:sp>
      <p:sp>
        <p:nvSpPr>
          <p:cNvPr id="56323" name="Rectangle 3"/>
          <p:cNvSpPr>
            <a:spLocks noGrp="1" noChangeArrowheads="1"/>
          </p:cNvSpPr>
          <p:nvPr>
            <p:ph idx="1"/>
          </p:nvPr>
        </p:nvSpPr>
        <p:spPr/>
        <p:txBody>
          <a:bodyPr/>
          <a:lstStyle/>
          <a:p>
            <a:r>
              <a:rPr lang="en-US" dirty="0">
                <a:solidFill>
                  <a:srgbClr val="FF0000"/>
                </a:solidFill>
              </a:rPr>
              <a:t>The behavior of such an object is therefore affected by the past. An object may receive an event, respond with an action, then change its state. An object may receive another event, and its response may be different, depending on its current state in response to the previous event</a:t>
            </a:r>
            <a:r>
              <a:rPr lang="en-US" dirty="0" smtClean="0">
                <a:solidFill>
                  <a:srgbClr val="FF0000"/>
                </a:solidFill>
              </a:rPr>
              <a:t>.</a:t>
            </a:r>
          </a:p>
          <a:p>
            <a:r>
              <a:rPr lang="en-US" dirty="0"/>
              <a:t>You use state machines to model the behavior of any modeling element, although, most commonly, that will be a class, a use case, or an entire system. State machines may be visualized in two ways. First, using activity diagrams, you can focus on the activities that take place within the object. Second, using </a:t>
            </a:r>
            <a:r>
              <a:rPr lang="en-US" dirty="0" err="1"/>
              <a:t>statechart</a:t>
            </a:r>
            <a:r>
              <a:rPr lang="en-US" dirty="0"/>
              <a:t> diagrams, you can focus on the event-ordered behavior of an object, which is especially useful in modeling reactive systems.</a:t>
            </a:r>
          </a:p>
          <a:p>
            <a:endParaRPr lang="en-US" dirty="0"/>
          </a:p>
        </p:txBody>
      </p:sp>
      <p:sp>
        <p:nvSpPr>
          <p:cNvPr id="6" name="Slide Number Placeholder 5"/>
          <p:cNvSpPr>
            <a:spLocks noGrp="1"/>
          </p:cNvSpPr>
          <p:nvPr>
            <p:ph type="sldNum" sz="quarter" idx="12"/>
          </p:nvPr>
        </p:nvSpPr>
        <p:spPr/>
        <p:txBody>
          <a:bodyPr/>
          <a:lstStyle/>
          <a:p>
            <a:fld id="{233710A0-87E2-40E3-8BFF-2DC700A7DA10}" type="slidenum">
              <a:rPr lang="bg-BG"/>
              <a:pPr/>
              <a:t>3</a:t>
            </a:fld>
            <a:endParaRPr lang="bg-BG"/>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Rectangle 4"/>
          <p:cNvSpPr>
            <a:spLocks noGrp="1" noChangeArrowheads="1"/>
          </p:cNvSpPr>
          <p:nvPr>
            <p:ph type="title"/>
          </p:nvPr>
        </p:nvSpPr>
        <p:spPr/>
        <p:txBody>
          <a:bodyPr/>
          <a:lstStyle/>
          <a:p>
            <a:r>
              <a:rPr lang="bg-BG" b="1"/>
              <a:t>Sequential Substates </a:t>
            </a:r>
          </a:p>
        </p:txBody>
      </p:sp>
      <p:sp>
        <p:nvSpPr>
          <p:cNvPr id="88069" name="Rectangle 5"/>
          <p:cNvSpPr>
            <a:spLocks noGrp="1" noChangeArrowheads="1"/>
          </p:cNvSpPr>
          <p:nvPr>
            <p:ph idx="1"/>
          </p:nvPr>
        </p:nvSpPr>
        <p:spPr/>
        <p:txBody>
          <a:bodyPr/>
          <a:lstStyle/>
          <a:p>
            <a:endParaRPr lang="en-US"/>
          </a:p>
        </p:txBody>
      </p:sp>
      <p:sp>
        <p:nvSpPr>
          <p:cNvPr id="7" name="Slide Number Placeholder 5"/>
          <p:cNvSpPr>
            <a:spLocks noGrp="1"/>
          </p:cNvSpPr>
          <p:nvPr>
            <p:ph type="sldNum" sz="quarter" idx="12"/>
          </p:nvPr>
        </p:nvSpPr>
        <p:spPr/>
        <p:txBody>
          <a:bodyPr/>
          <a:lstStyle/>
          <a:p>
            <a:fld id="{E7E1495B-3118-4595-A59B-EB1047746592}" type="slidenum">
              <a:rPr lang="bg-BG"/>
              <a:pPr/>
              <a:t>30</a:t>
            </a:fld>
            <a:endParaRPr lang="bg-BG"/>
          </a:p>
        </p:txBody>
      </p:sp>
      <p:pic>
        <p:nvPicPr>
          <p:cNvPr id="8807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1773238"/>
            <a:ext cx="7056438" cy="435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bg-BG" b="1"/>
              <a:t>History States </a:t>
            </a:r>
            <a:r>
              <a:rPr lang="bg-BG"/>
              <a:t> </a:t>
            </a:r>
          </a:p>
        </p:txBody>
      </p:sp>
      <p:sp>
        <p:nvSpPr>
          <p:cNvPr id="87043" name="Rectangle 3"/>
          <p:cNvSpPr>
            <a:spLocks noGrp="1" noChangeArrowheads="1"/>
          </p:cNvSpPr>
          <p:nvPr>
            <p:ph idx="1"/>
          </p:nvPr>
        </p:nvSpPr>
        <p:spPr/>
        <p:txBody>
          <a:bodyPr>
            <a:normAutofit fontScale="92500" lnSpcReduction="10000"/>
          </a:bodyPr>
          <a:lstStyle/>
          <a:p>
            <a:r>
              <a:rPr lang="en-US" sz="2800" dirty="0"/>
              <a:t>A state machine describes the dynamic aspects of an object whose current behavior depends on its past. A state machine in effect specifies the legal ordering of states an object may go through during its lifetime.</a:t>
            </a:r>
          </a:p>
          <a:p>
            <a:r>
              <a:rPr lang="en-US" sz="2800" dirty="0"/>
              <a:t>Unless otherwise specified, when a transition enters a composite state, the action of the nested state machine starts over again at its initial state (unless, of course, the transition targets a </a:t>
            </a:r>
            <a:r>
              <a:rPr lang="en-US" sz="2800" dirty="0" err="1"/>
              <a:t>substate</a:t>
            </a:r>
            <a:r>
              <a:rPr lang="en-US" sz="2800" dirty="0"/>
              <a:t> directly). However, there are times you'd like to model an object so that it remembers the last </a:t>
            </a:r>
            <a:r>
              <a:rPr lang="en-US" sz="2800" dirty="0" err="1"/>
              <a:t>substate</a:t>
            </a:r>
            <a:r>
              <a:rPr lang="en-US" sz="2800" dirty="0"/>
              <a:t> that was active prior to leaving the composite state. </a:t>
            </a:r>
          </a:p>
        </p:txBody>
      </p:sp>
      <p:sp>
        <p:nvSpPr>
          <p:cNvPr id="6" name="Slide Number Placeholder 5"/>
          <p:cNvSpPr>
            <a:spLocks noGrp="1"/>
          </p:cNvSpPr>
          <p:nvPr>
            <p:ph type="sldNum" sz="quarter" idx="12"/>
          </p:nvPr>
        </p:nvSpPr>
        <p:spPr/>
        <p:txBody>
          <a:bodyPr/>
          <a:lstStyle/>
          <a:p>
            <a:fld id="{245FBA95-6C30-40CA-8BB4-BC6A39802B34}" type="slidenum">
              <a:rPr lang="bg-BG"/>
              <a:pPr/>
              <a:t>31</a:t>
            </a:fld>
            <a:endParaRPr lang="bg-BG"/>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bg-BG" b="1"/>
              <a:t>History States </a:t>
            </a:r>
            <a:r>
              <a:rPr lang="bg-BG"/>
              <a:t> </a:t>
            </a:r>
          </a:p>
        </p:txBody>
      </p:sp>
      <p:sp>
        <p:nvSpPr>
          <p:cNvPr id="90116" name="Rectangle 4"/>
          <p:cNvSpPr>
            <a:spLocks noGrp="1" noChangeArrowheads="1"/>
          </p:cNvSpPr>
          <p:nvPr>
            <p:ph idx="1"/>
          </p:nvPr>
        </p:nvSpPr>
        <p:spPr/>
        <p:txBody>
          <a:bodyPr/>
          <a:lstStyle/>
          <a:p>
            <a:endParaRPr lang="en-US"/>
          </a:p>
        </p:txBody>
      </p:sp>
      <p:sp>
        <p:nvSpPr>
          <p:cNvPr id="7" name="Slide Number Placeholder 5"/>
          <p:cNvSpPr>
            <a:spLocks noGrp="1"/>
          </p:cNvSpPr>
          <p:nvPr>
            <p:ph type="sldNum" sz="quarter" idx="12"/>
          </p:nvPr>
        </p:nvSpPr>
        <p:spPr/>
        <p:txBody>
          <a:bodyPr/>
          <a:lstStyle/>
          <a:p>
            <a:fld id="{D821885C-F472-45B3-AEC8-BAFEB787C7E0}" type="slidenum">
              <a:rPr lang="bg-BG"/>
              <a:pPr/>
              <a:t>32</a:t>
            </a:fld>
            <a:endParaRPr lang="bg-BG"/>
          </a:p>
        </p:txBody>
      </p:sp>
      <p:pic>
        <p:nvPicPr>
          <p:cNvPr id="9011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1628775"/>
            <a:ext cx="7704137" cy="417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r>
              <a:rPr lang="bg-BG" b="1"/>
              <a:t>History States </a:t>
            </a:r>
          </a:p>
        </p:txBody>
      </p:sp>
      <p:sp>
        <p:nvSpPr>
          <p:cNvPr id="92163" name="Rectangle 3"/>
          <p:cNvSpPr>
            <a:spLocks noGrp="1" noChangeArrowheads="1"/>
          </p:cNvSpPr>
          <p:nvPr>
            <p:ph idx="1"/>
          </p:nvPr>
        </p:nvSpPr>
        <p:spPr/>
        <p:txBody>
          <a:bodyPr>
            <a:normAutofit fontScale="92500" lnSpcReduction="20000"/>
          </a:bodyPr>
          <a:lstStyle/>
          <a:p>
            <a:r>
              <a:rPr lang="en-US" sz="2800" dirty="0"/>
              <a:t>the symbol H designates a shallow history, which remembers only the history of the immediate nested state machine. </a:t>
            </a:r>
            <a:endParaRPr lang="en-US" sz="2800" dirty="0" smtClean="0"/>
          </a:p>
          <a:p>
            <a:r>
              <a:rPr lang="en-US" sz="2800" dirty="0" smtClean="0"/>
              <a:t>You </a:t>
            </a:r>
            <a:r>
              <a:rPr lang="en-US" sz="2800" dirty="0"/>
              <a:t>can also specify deep history, shown as a small circle containing the symbol H*. Deep history remembers down to the innermost nested state at any depth. </a:t>
            </a:r>
            <a:endParaRPr lang="en-US" sz="2800" dirty="0" smtClean="0"/>
          </a:p>
          <a:p>
            <a:r>
              <a:rPr lang="en-US" sz="2800" dirty="0" smtClean="0"/>
              <a:t>If </a:t>
            </a:r>
            <a:r>
              <a:rPr lang="en-US" sz="2800" dirty="0"/>
              <a:t>you have only one level of nesting, shallow and deep history states are semantically equivalent. </a:t>
            </a:r>
            <a:endParaRPr lang="en-US" sz="2800" dirty="0" smtClean="0"/>
          </a:p>
          <a:p>
            <a:r>
              <a:rPr lang="en-US" sz="2800" dirty="0" smtClean="0"/>
              <a:t>If </a:t>
            </a:r>
            <a:r>
              <a:rPr lang="en-US" sz="2800" dirty="0"/>
              <a:t>you have more than one level of nesting, shallow history remembers only the outermost nested state; deep history remembers the innermost nested state at any depth.</a:t>
            </a:r>
          </a:p>
        </p:txBody>
      </p:sp>
      <p:sp>
        <p:nvSpPr>
          <p:cNvPr id="6" name="Slide Number Placeholder 5"/>
          <p:cNvSpPr>
            <a:spLocks noGrp="1"/>
          </p:cNvSpPr>
          <p:nvPr>
            <p:ph type="sldNum" sz="quarter" idx="12"/>
          </p:nvPr>
        </p:nvSpPr>
        <p:spPr/>
        <p:txBody>
          <a:bodyPr/>
          <a:lstStyle/>
          <a:p>
            <a:fld id="{39084D0B-AED3-4EE7-9078-EFF8C569770D}" type="slidenum">
              <a:rPr lang="bg-BG"/>
              <a:pPr/>
              <a:t>33</a:t>
            </a:fld>
            <a:endParaRPr lang="bg-BG"/>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bg-BG" b="1"/>
              <a:t>Concurrent Substates </a:t>
            </a:r>
            <a:r>
              <a:rPr lang="bg-BG"/>
              <a:t> </a:t>
            </a:r>
          </a:p>
        </p:txBody>
      </p:sp>
      <p:sp>
        <p:nvSpPr>
          <p:cNvPr id="93187" name="Rectangle 3"/>
          <p:cNvSpPr>
            <a:spLocks noGrp="1" noChangeArrowheads="1"/>
          </p:cNvSpPr>
          <p:nvPr>
            <p:ph idx="1"/>
          </p:nvPr>
        </p:nvSpPr>
        <p:spPr>
          <a:xfrm>
            <a:off x="251520" y="1340768"/>
            <a:ext cx="8229600" cy="4608512"/>
          </a:xfrm>
        </p:spPr>
        <p:txBody>
          <a:bodyPr>
            <a:normAutofit/>
          </a:bodyPr>
          <a:lstStyle/>
          <a:p>
            <a:r>
              <a:rPr lang="en-US" dirty="0"/>
              <a:t>Sequential </a:t>
            </a:r>
            <a:r>
              <a:rPr lang="en-US" dirty="0" err="1"/>
              <a:t>substates</a:t>
            </a:r>
            <a:r>
              <a:rPr lang="en-US" dirty="0"/>
              <a:t> are the most common kind of nested state machine you'll encounter. In certain modeling situations, however, you'll want to specify concurrent </a:t>
            </a:r>
            <a:r>
              <a:rPr lang="en-US" dirty="0" err="1"/>
              <a:t>substates</a:t>
            </a:r>
            <a:r>
              <a:rPr lang="en-US" dirty="0"/>
              <a:t>. These </a:t>
            </a:r>
            <a:r>
              <a:rPr lang="en-US" dirty="0" err="1"/>
              <a:t>substates</a:t>
            </a:r>
            <a:r>
              <a:rPr lang="en-US" dirty="0"/>
              <a:t> let you specify two or more state machines that execute in parallel in the context of the enclosing object</a:t>
            </a:r>
            <a:r>
              <a:rPr lang="en-US" dirty="0" smtClean="0"/>
              <a:t>.</a:t>
            </a:r>
          </a:p>
          <a:p>
            <a:r>
              <a:rPr lang="en-US" dirty="0"/>
              <a:t>Another way to model concurrency is by using active objects. Thus, rather than partitioning one object's state machine into two (or more) concurrent </a:t>
            </a:r>
            <a:r>
              <a:rPr lang="en-US" dirty="0" err="1"/>
              <a:t>substates</a:t>
            </a:r>
            <a:r>
              <a:rPr lang="en-US" dirty="0"/>
              <a:t>, you could define two active objects, each of which is responsible for the behavior of one of the concurrent </a:t>
            </a:r>
            <a:r>
              <a:rPr lang="en-US" dirty="0" err="1"/>
              <a:t>substates</a:t>
            </a:r>
            <a:r>
              <a:rPr lang="en-US" dirty="0"/>
              <a:t>. </a:t>
            </a:r>
          </a:p>
        </p:txBody>
      </p:sp>
      <p:sp>
        <p:nvSpPr>
          <p:cNvPr id="6" name="Slide Number Placeholder 5"/>
          <p:cNvSpPr>
            <a:spLocks noGrp="1"/>
          </p:cNvSpPr>
          <p:nvPr>
            <p:ph type="sldNum" sz="quarter" idx="12"/>
          </p:nvPr>
        </p:nvSpPr>
        <p:spPr/>
        <p:txBody>
          <a:bodyPr/>
          <a:lstStyle/>
          <a:p>
            <a:fld id="{9D39A642-7A88-46D9-848F-C14726A1C4AA}" type="slidenum">
              <a:rPr lang="bg-BG"/>
              <a:pPr/>
              <a:t>34</a:t>
            </a:fld>
            <a:endParaRPr lang="bg-BG"/>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bg-BG" b="1"/>
              <a:t>Concurrent Substates </a:t>
            </a:r>
          </a:p>
        </p:txBody>
      </p:sp>
      <p:sp>
        <p:nvSpPr>
          <p:cNvPr id="97283" name="Rectangle 3"/>
          <p:cNvSpPr>
            <a:spLocks noGrp="1" noChangeArrowheads="1"/>
          </p:cNvSpPr>
          <p:nvPr>
            <p:ph idx="1"/>
          </p:nvPr>
        </p:nvSpPr>
        <p:spPr/>
        <p:txBody>
          <a:bodyPr/>
          <a:lstStyle/>
          <a:p>
            <a:r>
              <a:rPr lang="en-US" dirty="0"/>
              <a:t>If the behavior of one of these concurrent flows is affected by the state of the other, you'll want to model this using concurrent </a:t>
            </a:r>
            <a:r>
              <a:rPr lang="en-US" dirty="0" err="1"/>
              <a:t>substates</a:t>
            </a:r>
            <a:r>
              <a:rPr lang="en-US" dirty="0"/>
              <a:t>. If the behavior of one of these concurrent flows is affected by messages sent to and from the other, you'll want to model this using active objects. If there's little or no communication between the concurrent flows, then the approach you choose is a matter of taste, although most of the time, using active objects makes your design decisions more obvious.</a:t>
            </a:r>
            <a:endParaRPr lang="en-US" dirty="0"/>
          </a:p>
        </p:txBody>
      </p:sp>
      <p:sp>
        <p:nvSpPr>
          <p:cNvPr id="6" name="Slide Number Placeholder 5"/>
          <p:cNvSpPr>
            <a:spLocks noGrp="1"/>
          </p:cNvSpPr>
          <p:nvPr>
            <p:ph type="sldNum" sz="quarter" idx="12"/>
          </p:nvPr>
        </p:nvSpPr>
        <p:spPr/>
        <p:txBody>
          <a:bodyPr/>
          <a:lstStyle/>
          <a:p>
            <a:fld id="{8011FA5A-A7D0-4AA7-BB32-850302696E24}" type="slidenum">
              <a:rPr lang="bg-BG"/>
              <a:pPr/>
              <a:t>35</a:t>
            </a:fld>
            <a:endParaRPr lang="bg-BG"/>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bg-BG" b="1"/>
              <a:t>Concurrent Substates </a:t>
            </a:r>
            <a:r>
              <a:rPr lang="bg-BG"/>
              <a:t> </a:t>
            </a:r>
          </a:p>
        </p:txBody>
      </p:sp>
      <p:sp>
        <p:nvSpPr>
          <p:cNvPr id="94212" name="Rectangle 4"/>
          <p:cNvSpPr>
            <a:spLocks noGrp="1" noChangeArrowheads="1"/>
          </p:cNvSpPr>
          <p:nvPr>
            <p:ph idx="1"/>
          </p:nvPr>
        </p:nvSpPr>
        <p:spPr/>
        <p:txBody>
          <a:bodyPr/>
          <a:lstStyle/>
          <a:p>
            <a:endParaRPr lang="en-US"/>
          </a:p>
        </p:txBody>
      </p:sp>
      <p:sp>
        <p:nvSpPr>
          <p:cNvPr id="7" name="Slide Number Placeholder 5"/>
          <p:cNvSpPr>
            <a:spLocks noGrp="1"/>
          </p:cNvSpPr>
          <p:nvPr>
            <p:ph type="sldNum" sz="quarter" idx="12"/>
          </p:nvPr>
        </p:nvSpPr>
        <p:spPr/>
        <p:txBody>
          <a:bodyPr/>
          <a:lstStyle/>
          <a:p>
            <a:fld id="{C10AC90E-09C5-4F70-8F8E-CD47C2380C39}" type="slidenum">
              <a:rPr lang="bg-BG"/>
              <a:pPr/>
              <a:t>36</a:t>
            </a:fld>
            <a:endParaRPr lang="bg-BG"/>
          </a:p>
        </p:txBody>
      </p:sp>
      <p:pic>
        <p:nvPicPr>
          <p:cNvPr id="9421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412875"/>
            <a:ext cx="6553200" cy="463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bg-BG" b="1"/>
              <a:t>Concurrent Substates </a:t>
            </a:r>
          </a:p>
        </p:txBody>
      </p:sp>
      <p:sp>
        <p:nvSpPr>
          <p:cNvPr id="96259" name="Rectangle 3"/>
          <p:cNvSpPr>
            <a:spLocks noGrp="1" noChangeArrowheads="1"/>
          </p:cNvSpPr>
          <p:nvPr>
            <p:ph idx="1"/>
          </p:nvPr>
        </p:nvSpPr>
        <p:spPr/>
        <p:txBody>
          <a:bodyPr>
            <a:normAutofit fontScale="92500" lnSpcReduction="20000"/>
          </a:bodyPr>
          <a:lstStyle/>
          <a:p>
            <a:r>
              <a:rPr lang="en-US" sz="2800" dirty="0" smtClean="0"/>
              <a:t>Given </a:t>
            </a:r>
            <a:r>
              <a:rPr lang="en-US" sz="2800" dirty="0"/>
              <a:t>two or more sequential </a:t>
            </a:r>
            <a:r>
              <a:rPr lang="en-US" sz="2800" dirty="0" err="1"/>
              <a:t>substates</a:t>
            </a:r>
            <a:r>
              <a:rPr lang="en-US" sz="2800" dirty="0"/>
              <a:t> at the same level, an object will be in one of those </a:t>
            </a:r>
            <a:r>
              <a:rPr lang="en-US" sz="2800" dirty="0" err="1"/>
              <a:t>substates</a:t>
            </a:r>
            <a:r>
              <a:rPr lang="en-US" sz="2800" dirty="0"/>
              <a:t> or the other. </a:t>
            </a:r>
            <a:endParaRPr lang="en-US" sz="2800" dirty="0" smtClean="0"/>
          </a:p>
          <a:p>
            <a:r>
              <a:rPr lang="en-US" sz="2800" dirty="0" smtClean="0"/>
              <a:t>Given </a:t>
            </a:r>
            <a:r>
              <a:rPr lang="en-US" sz="2800" dirty="0"/>
              <a:t>two or more concurrent </a:t>
            </a:r>
            <a:r>
              <a:rPr lang="en-US" sz="2800" dirty="0" err="1"/>
              <a:t>substates</a:t>
            </a:r>
            <a:r>
              <a:rPr lang="en-US" sz="2800" dirty="0"/>
              <a:t> at the same level, an object will be in a sequential state from each one of the concurrent </a:t>
            </a:r>
            <a:r>
              <a:rPr lang="en-US" sz="2800" dirty="0" err="1"/>
              <a:t>substates</a:t>
            </a:r>
            <a:r>
              <a:rPr lang="en-US" sz="2800" dirty="0" smtClean="0"/>
              <a:t>.</a:t>
            </a:r>
          </a:p>
          <a:p>
            <a:r>
              <a:rPr lang="en-US" sz="2800" dirty="0"/>
              <a:t>Execution of these two concurrent </a:t>
            </a:r>
            <a:r>
              <a:rPr lang="en-US" sz="2800" dirty="0" err="1"/>
              <a:t>substates</a:t>
            </a:r>
            <a:r>
              <a:rPr lang="en-US" sz="2800" dirty="0"/>
              <a:t> continues in parallel. Eventually, each nested state machine reaches its final state. If one concurrent </a:t>
            </a:r>
            <a:r>
              <a:rPr lang="en-US" sz="2800" dirty="0" err="1"/>
              <a:t>substate</a:t>
            </a:r>
            <a:r>
              <a:rPr lang="en-US" sz="2800" dirty="0"/>
              <a:t> reaches its final state before the other, control in that </a:t>
            </a:r>
            <a:r>
              <a:rPr lang="en-US" sz="2800" dirty="0" err="1"/>
              <a:t>substate</a:t>
            </a:r>
            <a:r>
              <a:rPr lang="en-US" sz="2800" dirty="0"/>
              <a:t> waits at its final state. When both nested state machines reach their final state, control from the two concurrent </a:t>
            </a:r>
            <a:r>
              <a:rPr lang="en-US" sz="2800" dirty="0" err="1"/>
              <a:t>substates</a:t>
            </a:r>
            <a:r>
              <a:rPr lang="en-US" sz="2800" dirty="0"/>
              <a:t> joins back into one flow.</a:t>
            </a:r>
          </a:p>
          <a:p>
            <a:endParaRPr lang="en-US" sz="2800" dirty="0"/>
          </a:p>
        </p:txBody>
      </p:sp>
      <p:sp>
        <p:nvSpPr>
          <p:cNvPr id="6" name="Slide Number Placeholder 5"/>
          <p:cNvSpPr>
            <a:spLocks noGrp="1"/>
          </p:cNvSpPr>
          <p:nvPr>
            <p:ph type="sldNum" sz="quarter" idx="12"/>
          </p:nvPr>
        </p:nvSpPr>
        <p:spPr/>
        <p:txBody>
          <a:bodyPr/>
          <a:lstStyle/>
          <a:p>
            <a:fld id="{DECC6026-BFB4-4D33-B537-B5BA42006030}" type="slidenum">
              <a:rPr lang="bg-BG"/>
              <a:pPr/>
              <a:t>37</a:t>
            </a:fld>
            <a:endParaRPr lang="bg-BG"/>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bg-BG" b="1"/>
              <a:t>Concurrent Substates </a:t>
            </a:r>
          </a:p>
        </p:txBody>
      </p:sp>
      <p:sp>
        <p:nvSpPr>
          <p:cNvPr id="96259" name="Rectangle 3"/>
          <p:cNvSpPr>
            <a:spLocks noGrp="1" noChangeArrowheads="1"/>
          </p:cNvSpPr>
          <p:nvPr>
            <p:ph idx="1"/>
          </p:nvPr>
        </p:nvSpPr>
        <p:spPr/>
        <p:txBody>
          <a:bodyPr>
            <a:normAutofit/>
          </a:bodyPr>
          <a:lstStyle/>
          <a:p>
            <a:r>
              <a:rPr lang="en-US" sz="2800" dirty="0"/>
              <a:t>Whenever there's a transition to a composite state decomposed into concurrent </a:t>
            </a:r>
            <a:r>
              <a:rPr lang="en-US" sz="2800" dirty="0" err="1"/>
              <a:t>substates</a:t>
            </a:r>
            <a:r>
              <a:rPr lang="en-US" sz="2800" dirty="0"/>
              <a:t>, control forks into as many concurrent flows as there are concurrent </a:t>
            </a:r>
            <a:r>
              <a:rPr lang="en-US" sz="2800" dirty="0" err="1"/>
              <a:t>substates</a:t>
            </a:r>
            <a:r>
              <a:rPr lang="en-US" sz="2800" dirty="0"/>
              <a:t>. Similarly, whenever there's a transition from a composite </a:t>
            </a:r>
            <a:r>
              <a:rPr lang="en-US" sz="2800" dirty="0" err="1"/>
              <a:t>substate</a:t>
            </a:r>
            <a:r>
              <a:rPr lang="en-US" sz="2800" dirty="0"/>
              <a:t> decomposed into concurrent </a:t>
            </a:r>
            <a:r>
              <a:rPr lang="en-US" sz="2800" dirty="0" err="1"/>
              <a:t>substates</a:t>
            </a:r>
            <a:r>
              <a:rPr lang="en-US" sz="2800" dirty="0"/>
              <a:t>, control joins back into one flow. This holds true in all cases. If all concurrent </a:t>
            </a:r>
            <a:r>
              <a:rPr lang="en-US" sz="2800" dirty="0" err="1"/>
              <a:t>substates</a:t>
            </a:r>
            <a:r>
              <a:rPr lang="en-US" sz="2800" dirty="0"/>
              <a:t> reach their final state, or if there is an explicit transition out of the enclosing composite state, control joins back into one flow.</a:t>
            </a:r>
          </a:p>
          <a:p>
            <a:endParaRPr lang="en-US" sz="2800" dirty="0"/>
          </a:p>
        </p:txBody>
      </p:sp>
      <p:sp>
        <p:nvSpPr>
          <p:cNvPr id="6" name="Slide Number Placeholder 5"/>
          <p:cNvSpPr>
            <a:spLocks noGrp="1"/>
          </p:cNvSpPr>
          <p:nvPr>
            <p:ph type="sldNum" sz="quarter" idx="12"/>
          </p:nvPr>
        </p:nvSpPr>
        <p:spPr/>
        <p:txBody>
          <a:bodyPr/>
          <a:lstStyle/>
          <a:p>
            <a:fld id="{DECC6026-BFB4-4D33-B537-B5BA42006030}" type="slidenum">
              <a:rPr lang="bg-BG"/>
              <a:pPr/>
              <a:t>38</a:t>
            </a:fld>
            <a:endParaRPr lang="bg-BG"/>
          </a:p>
        </p:txBody>
      </p:sp>
    </p:spTree>
    <p:extLst>
      <p:ext uri="{BB962C8B-B14F-4D97-AF65-F5344CB8AC3E}">
        <p14:creationId xmlns:p14="http://schemas.microsoft.com/office/powerpoint/2010/main" val="21784808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bg-BG" sz="4000"/>
              <a:t>Modeling the Lifetime of an Object </a:t>
            </a:r>
          </a:p>
        </p:txBody>
      </p:sp>
      <p:sp>
        <p:nvSpPr>
          <p:cNvPr id="98307" name="Rectangle 3"/>
          <p:cNvSpPr>
            <a:spLocks noGrp="1" noChangeArrowheads="1"/>
          </p:cNvSpPr>
          <p:nvPr>
            <p:ph idx="1"/>
          </p:nvPr>
        </p:nvSpPr>
        <p:spPr/>
        <p:txBody>
          <a:bodyPr>
            <a:normAutofit/>
          </a:bodyPr>
          <a:lstStyle/>
          <a:p>
            <a:pPr marL="114300" indent="0">
              <a:buNone/>
            </a:pPr>
            <a:r>
              <a:rPr lang="en-US" sz="2400" dirty="0"/>
              <a:t>To model the lifetime of an object</a:t>
            </a:r>
            <a:r>
              <a:rPr lang="en-US" sz="2400" dirty="0" smtClean="0"/>
              <a:t>,</a:t>
            </a:r>
          </a:p>
          <a:p>
            <a:r>
              <a:rPr lang="en-US" dirty="0"/>
              <a:t>Set the context for the state machine, whether it is a class, a use case, or the system as a whole.</a:t>
            </a:r>
          </a:p>
          <a:p>
            <a:pPr marL="868680" lvl="1" indent="-457200">
              <a:buFont typeface="+mj-lt"/>
              <a:buAutoNum type="arabicPeriod"/>
            </a:pPr>
            <a:r>
              <a:rPr lang="en-US" dirty="0"/>
              <a:t>If the context is a class or a use case, collect the neighboring classes, including any parents of the class and any classes reachable by associations or dependences. These neighbors are candidate targets for actions and are candidates for including in guard conditions.</a:t>
            </a:r>
          </a:p>
          <a:p>
            <a:pPr marL="868680" lvl="1" indent="-457200">
              <a:buFont typeface="+mj-lt"/>
              <a:buAutoNum type="arabicPeriod"/>
            </a:pPr>
            <a:r>
              <a:rPr lang="en-US" dirty="0"/>
              <a:t>f the context is the system as a whole, narrow your focus to one behavior of the system. Theoretically, every object in the system may be a participant in a model of the system's lifetime, and except for the most trivial systems, a complete model would be intractable</a:t>
            </a:r>
            <a:r>
              <a:rPr lang="en-US" dirty="0" smtClean="0"/>
              <a:t>.</a:t>
            </a:r>
            <a:endParaRPr lang="en-US" dirty="0"/>
          </a:p>
        </p:txBody>
      </p:sp>
      <p:sp>
        <p:nvSpPr>
          <p:cNvPr id="6" name="Slide Number Placeholder 5"/>
          <p:cNvSpPr>
            <a:spLocks noGrp="1"/>
          </p:cNvSpPr>
          <p:nvPr>
            <p:ph type="sldNum" sz="quarter" idx="12"/>
          </p:nvPr>
        </p:nvSpPr>
        <p:spPr/>
        <p:txBody>
          <a:bodyPr/>
          <a:lstStyle/>
          <a:p>
            <a:fld id="{509AFAE9-BBC4-4F62-BBE3-0421C57FED74}" type="slidenum">
              <a:rPr lang="bg-BG"/>
              <a:pPr/>
              <a:t>39</a:t>
            </a:fld>
            <a:endParaRPr lang="bg-BG"/>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4"/>
          <p:cNvSpPr>
            <a:spLocks noGrp="1" noChangeArrowheads="1"/>
          </p:cNvSpPr>
          <p:nvPr>
            <p:ph type="title"/>
          </p:nvPr>
        </p:nvSpPr>
        <p:spPr/>
        <p:txBody>
          <a:bodyPr/>
          <a:lstStyle/>
          <a:p>
            <a:r>
              <a:rPr lang="bg-BG"/>
              <a:t>State Machines</a:t>
            </a:r>
          </a:p>
        </p:txBody>
      </p:sp>
      <p:sp>
        <p:nvSpPr>
          <p:cNvPr id="58373" name="Rectangle 5"/>
          <p:cNvSpPr>
            <a:spLocks noGrp="1" noChangeArrowheads="1"/>
          </p:cNvSpPr>
          <p:nvPr>
            <p:ph idx="1"/>
          </p:nvPr>
        </p:nvSpPr>
        <p:spPr/>
        <p:txBody>
          <a:bodyPr/>
          <a:lstStyle/>
          <a:p>
            <a:endParaRPr lang="en-US"/>
          </a:p>
        </p:txBody>
      </p:sp>
      <p:sp>
        <p:nvSpPr>
          <p:cNvPr id="7" name="Slide Number Placeholder 5"/>
          <p:cNvSpPr>
            <a:spLocks noGrp="1"/>
          </p:cNvSpPr>
          <p:nvPr>
            <p:ph type="sldNum" sz="quarter" idx="12"/>
          </p:nvPr>
        </p:nvSpPr>
        <p:spPr/>
        <p:txBody>
          <a:bodyPr/>
          <a:lstStyle/>
          <a:p>
            <a:fld id="{16F2693D-E53B-4EBC-A479-C0C5088CF765}" type="slidenum">
              <a:rPr lang="bg-BG"/>
              <a:pPr/>
              <a:t>4</a:t>
            </a:fld>
            <a:endParaRPr lang="bg-BG"/>
          </a:p>
        </p:txBody>
      </p:sp>
      <p:pic>
        <p:nvPicPr>
          <p:cNvPr id="5837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628775"/>
            <a:ext cx="8137525" cy="4487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bg-BG" sz="4000"/>
              <a:t>Modeling the Lifetime of an Object</a:t>
            </a:r>
          </a:p>
        </p:txBody>
      </p:sp>
      <p:sp>
        <p:nvSpPr>
          <p:cNvPr id="99331" name="Rectangle 3"/>
          <p:cNvSpPr>
            <a:spLocks noGrp="1" noChangeArrowheads="1"/>
          </p:cNvSpPr>
          <p:nvPr>
            <p:ph idx="1"/>
          </p:nvPr>
        </p:nvSpPr>
        <p:spPr/>
        <p:txBody>
          <a:bodyPr>
            <a:normAutofit fontScale="85000" lnSpcReduction="20000"/>
          </a:bodyPr>
          <a:lstStyle/>
          <a:p>
            <a:r>
              <a:rPr lang="en-US" sz="2800" dirty="0"/>
              <a:t>Establish the initial and final states for the object. To guide the rest of your model, possibly state the pre- and </a:t>
            </a:r>
            <a:r>
              <a:rPr lang="en-US" sz="2800" dirty="0" err="1"/>
              <a:t>postconditions</a:t>
            </a:r>
            <a:r>
              <a:rPr lang="en-US" sz="2800" dirty="0"/>
              <a:t> of the initial and final states, respectively.</a:t>
            </a:r>
          </a:p>
          <a:p>
            <a:r>
              <a:rPr lang="en-US" sz="2800" dirty="0"/>
              <a:t>Decide on the events to which this object may respond. If already specified, you'll find these in the object's interfaces; if not already specified, you'll have to consider which objects may interact with the object in your context, and then which events they may possibly dispatch.</a:t>
            </a:r>
          </a:p>
          <a:p>
            <a:r>
              <a:rPr lang="en-US" sz="2800" dirty="0"/>
              <a:t>Starting from the initial state to the final state, lay out the top-level states the object may be in. Connect these states with transitions triggered by the appropriate events. Continue by adding actions to these transitions.</a:t>
            </a:r>
          </a:p>
          <a:p>
            <a:r>
              <a:rPr lang="en-US" sz="2800" dirty="0"/>
              <a:t>Identify any entry or exit actions (especially if you find that the idiom they cover is used in the state machine</a:t>
            </a:r>
            <a:r>
              <a:rPr lang="en-US" sz="2800" dirty="0" smtClean="0"/>
              <a:t>).</a:t>
            </a:r>
            <a:endParaRPr lang="en-US" sz="2800" dirty="0"/>
          </a:p>
        </p:txBody>
      </p:sp>
      <p:sp>
        <p:nvSpPr>
          <p:cNvPr id="6" name="Slide Number Placeholder 5"/>
          <p:cNvSpPr>
            <a:spLocks noGrp="1"/>
          </p:cNvSpPr>
          <p:nvPr>
            <p:ph type="sldNum" sz="quarter" idx="12"/>
          </p:nvPr>
        </p:nvSpPr>
        <p:spPr/>
        <p:txBody>
          <a:bodyPr/>
          <a:lstStyle/>
          <a:p>
            <a:fld id="{AA6E9E94-6D16-43E2-AC8C-EB90D6B756F4}" type="slidenum">
              <a:rPr lang="bg-BG"/>
              <a:pPr/>
              <a:t>40</a:t>
            </a:fld>
            <a:endParaRPr lang="bg-BG"/>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bg-BG" sz="4000"/>
              <a:t>Modeling the Lifetime of an Object</a:t>
            </a:r>
          </a:p>
        </p:txBody>
      </p:sp>
      <p:sp>
        <p:nvSpPr>
          <p:cNvPr id="100355" name="Rectangle 3"/>
          <p:cNvSpPr>
            <a:spLocks noGrp="1" noChangeArrowheads="1"/>
          </p:cNvSpPr>
          <p:nvPr>
            <p:ph idx="1"/>
          </p:nvPr>
        </p:nvSpPr>
        <p:spPr/>
        <p:txBody>
          <a:bodyPr>
            <a:normAutofit lnSpcReduction="10000"/>
          </a:bodyPr>
          <a:lstStyle/>
          <a:p>
            <a:r>
              <a:rPr lang="en-US" sz="2000" dirty="0"/>
              <a:t>Expand these states as necessary by using </a:t>
            </a:r>
            <a:r>
              <a:rPr lang="en-US" sz="2000" dirty="0" err="1"/>
              <a:t>substates</a:t>
            </a:r>
            <a:r>
              <a:rPr lang="en-US" sz="2000" dirty="0"/>
              <a:t>.</a:t>
            </a:r>
          </a:p>
          <a:p>
            <a:r>
              <a:rPr lang="en-US" sz="2000" dirty="0"/>
              <a:t>Check that all events mentioned in the state machine match events expected by the interface of the object. Similarly, check that all events expected by the interface of the object are handled by the state machine. Finally, look to places where you explicitly want to ignore events.</a:t>
            </a:r>
          </a:p>
          <a:p>
            <a:r>
              <a:rPr lang="en-US" sz="2000" dirty="0"/>
              <a:t>Check that all actions mentioned in the state machine are sustained by the relationships, methods, and operations of the enclosing object.</a:t>
            </a:r>
          </a:p>
          <a:p>
            <a:r>
              <a:rPr lang="en-US" sz="2000" dirty="0"/>
              <a:t>Trace through the state machine, either manually or by using tools, to check it against expected sequences of events and their responses. Be especially diligent in looking for unreachable states and states in which the machine may get stuck.</a:t>
            </a:r>
          </a:p>
          <a:p>
            <a:r>
              <a:rPr lang="en-US" sz="2000" dirty="0"/>
              <a:t>After rearranging your state machine, check it against expected sequences again to ensure that you have not changed the object's semantics.</a:t>
            </a:r>
          </a:p>
        </p:txBody>
      </p:sp>
      <p:sp>
        <p:nvSpPr>
          <p:cNvPr id="6" name="Slide Number Placeholder 5"/>
          <p:cNvSpPr>
            <a:spLocks noGrp="1"/>
          </p:cNvSpPr>
          <p:nvPr>
            <p:ph type="sldNum" sz="quarter" idx="12"/>
          </p:nvPr>
        </p:nvSpPr>
        <p:spPr/>
        <p:txBody>
          <a:bodyPr/>
          <a:lstStyle/>
          <a:p>
            <a:fld id="{3C0F7FD5-7ECA-41A2-94C5-8E9CEFA431BE}" type="slidenum">
              <a:rPr lang="bg-BG"/>
              <a:pPr/>
              <a:t>41</a:t>
            </a:fld>
            <a:endParaRPr lang="bg-BG"/>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bg-BG" sz="4000"/>
              <a:t>Modeling the Lifetime of an Object</a:t>
            </a:r>
          </a:p>
        </p:txBody>
      </p:sp>
      <p:sp>
        <p:nvSpPr>
          <p:cNvPr id="101380" name="Rectangle 4"/>
          <p:cNvSpPr>
            <a:spLocks noGrp="1" noChangeArrowheads="1"/>
          </p:cNvSpPr>
          <p:nvPr>
            <p:ph idx="1"/>
          </p:nvPr>
        </p:nvSpPr>
        <p:spPr/>
        <p:txBody>
          <a:bodyPr/>
          <a:lstStyle/>
          <a:p>
            <a:endParaRPr lang="en-US"/>
          </a:p>
        </p:txBody>
      </p:sp>
      <p:sp>
        <p:nvSpPr>
          <p:cNvPr id="7" name="Slide Number Placeholder 5"/>
          <p:cNvSpPr>
            <a:spLocks noGrp="1"/>
          </p:cNvSpPr>
          <p:nvPr>
            <p:ph type="sldNum" sz="quarter" idx="12"/>
          </p:nvPr>
        </p:nvSpPr>
        <p:spPr/>
        <p:txBody>
          <a:bodyPr/>
          <a:lstStyle/>
          <a:p>
            <a:fld id="{56D5A9D0-9061-4299-9951-638594391110}" type="slidenum">
              <a:rPr lang="bg-BG"/>
              <a:pPr/>
              <a:t>42</a:t>
            </a:fld>
            <a:endParaRPr lang="bg-BG"/>
          </a:p>
        </p:txBody>
      </p:sp>
      <p:pic>
        <p:nvPicPr>
          <p:cNvPr id="10138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1125538"/>
            <a:ext cx="5386388" cy="5195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ctrTitle"/>
          </p:nvPr>
        </p:nvSpPr>
        <p:spPr/>
        <p:txBody>
          <a:bodyPr/>
          <a:lstStyle/>
          <a:p>
            <a:r>
              <a:rPr lang="en-US" sz="4000" b="1" dirty="0" err="1"/>
              <a:t>Statechart</a:t>
            </a:r>
            <a:r>
              <a:rPr lang="en-US" sz="4000" b="1" dirty="0"/>
              <a:t> </a:t>
            </a:r>
            <a:r>
              <a:rPr lang="en-US" sz="4000" b="1" dirty="0" smtClean="0"/>
              <a:t>Diagrams</a:t>
            </a:r>
            <a:r>
              <a:rPr lang="bg-BG" sz="4000" b="1" dirty="0"/>
              <a:t/>
            </a:r>
            <a:br>
              <a:rPr lang="bg-BG" sz="4000" b="1" dirty="0"/>
            </a:br>
            <a:r>
              <a:rPr lang="en-US" sz="4000" b="1" dirty="0"/>
              <a:t>Processes and </a:t>
            </a:r>
            <a:r>
              <a:rPr lang="en-US" sz="4000" b="1" dirty="0"/>
              <a:t>Threads</a:t>
            </a:r>
            <a:br>
              <a:rPr lang="en-US" sz="4000" b="1" dirty="0"/>
            </a:br>
            <a:r>
              <a:rPr lang="en-US" sz="4000" b="1" dirty="0" smtClean="0"/>
              <a:t>Time and Space</a:t>
            </a:r>
            <a:br>
              <a:rPr lang="en-US" sz="4000" b="1" dirty="0" smtClean="0"/>
            </a:br>
            <a:endParaRPr lang="en-US" sz="4000" b="1" dirty="0"/>
          </a:p>
        </p:txBody>
      </p:sp>
      <p:sp>
        <p:nvSpPr>
          <p:cNvPr id="118787" name="Rectangle 3"/>
          <p:cNvSpPr>
            <a:spLocks noGrp="1" noChangeArrowheads="1"/>
          </p:cNvSpPr>
          <p:nvPr>
            <p:ph type="subTitle" idx="1"/>
          </p:nvPr>
        </p:nvSpPr>
        <p:spPr>
          <a:xfrm>
            <a:off x="1331913" y="4149725"/>
            <a:ext cx="6400800" cy="1752600"/>
          </a:xfrm>
        </p:spPr>
        <p:txBody>
          <a:bodyPr/>
          <a:lstStyle/>
          <a:p>
            <a:r>
              <a:rPr lang="en-US" dirty="0" smtClean="0"/>
              <a:t>Lecture</a:t>
            </a:r>
            <a:r>
              <a:rPr lang="bg-BG" dirty="0" smtClean="0"/>
              <a:t> </a:t>
            </a:r>
            <a:r>
              <a:rPr lang="en-US" dirty="0"/>
              <a:t>No</a:t>
            </a:r>
            <a:r>
              <a:rPr lang="bg-BG" dirty="0"/>
              <a:t> 12</a:t>
            </a:r>
            <a:endParaRPr lang="en-US" dirty="0"/>
          </a:p>
        </p:txBody>
      </p:sp>
      <p:sp>
        <p:nvSpPr>
          <p:cNvPr id="6" name="Slide Number Placeholder 5"/>
          <p:cNvSpPr>
            <a:spLocks noGrp="1"/>
          </p:cNvSpPr>
          <p:nvPr>
            <p:ph type="sldNum" sz="quarter" idx="12"/>
          </p:nvPr>
        </p:nvSpPr>
        <p:spPr/>
        <p:txBody>
          <a:bodyPr/>
          <a:lstStyle/>
          <a:p>
            <a:fld id="{30BACB96-B392-4F93-9567-760591A70E5F}" type="slidenum">
              <a:rPr lang="bg-BG"/>
              <a:pPr/>
              <a:t>43</a:t>
            </a:fld>
            <a:endParaRPr lang="bg-BG"/>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lstStyle/>
          <a:p>
            <a:r>
              <a:rPr lang="en-US" dirty="0" err="1"/>
              <a:t>Statechart</a:t>
            </a:r>
            <a:r>
              <a:rPr lang="en-US" dirty="0"/>
              <a:t> </a:t>
            </a:r>
            <a:r>
              <a:rPr lang="en-US" dirty="0" smtClean="0"/>
              <a:t>Diagram</a:t>
            </a:r>
            <a:endParaRPr lang="en-US" dirty="0"/>
          </a:p>
        </p:txBody>
      </p:sp>
      <p:sp>
        <p:nvSpPr>
          <p:cNvPr id="152579" name="Rectangle 3"/>
          <p:cNvSpPr>
            <a:spLocks noGrp="1" noChangeArrowheads="1"/>
          </p:cNvSpPr>
          <p:nvPr>
            <p:ph idx="1"/>
          </p:nvPr>
        </p:nvSpPr>
        <p:spPr/>
        <p:txBody>
          <a:bodyPr>
            <a:normAutofit fontScale="85000" lnSpcReduction="20000"/>
          </a:bodyPr>
          <a:lstStyle/>
          <a:p>
            <a:r>
              <a:rPr lang="en-US" sz="2800" dirty="0"/>
              <a:t>In modeling software-intensive systems, as well, you'll find the most natural way to visualize, specify, construct, and document the behavior of certain kinds of objects is by focusing on the flow of control from state to state rather than from activity to activity</a:t>
            </a:r>
            <a:r>
              <a:rPr lang="en-US" sz="2800" dirty="0" smtClean="0"/>
              <a:t>.</a:t>
            </a:r>
          </a:p>
          <a:p>
            <a:r>
              <a:rPr lang="en-US" sz="2800" dirty="0"/>
              <a:t>You would do the latter with a flowchart (and in the UML, with an activity diagram). Imagine, for a moment, modeling the behavior of an embedded home security system. Such a system runs continuously, reacting to events from the outside, such as a window break. In addition, the order of events changes the way the system behaves</a:t>
            </a:r>
            <a:r>
              <a:rPr lang="en-US" sz="2800" dirty="0" smtClean="0"/>
              <a:t>.</a:t>
            </a:r>
          </a:p>
          <a:p>
            <a:r>
              <a:rPr lang="en-US" sz="2800" dirty="0" smtClean="0"/>
              <a:t>In </a:t>
            </a:r>
            <a:r>
              <a:rPr lang="en-US" sz="2800" dirty="0"/>
              <a:t>the UML, you model the event-ordered behavior of an object by using </a:t>
            </a:r>
            <a:r>
              <a:rPr lang="en-US" sz="2800" dirty="0" err="1"/>
              <a:t>statechart</a:t>
            </a:r>
            <a:r>
              <a:rPr lang="en-US" sz="2800" dirty="0"/>
              <a:t> diagrams.</a:t>
            </a:r>
          </a:p>
        </p:txBody>
      </p:sp>
      <p:sp>
        <p:nvSpPr>
          <p:cNvPr id="6" name="Slide Number Placeholder 5"/>
          <p:cNvSpPr>
            <a:spLocks noGrp="1"/>
          </p:cNvSpPr>
          <p:nvPr>
            <p:ph type="sldNum" sz="quarter" idx="12"/>
          </p:nvPr>
        </p:nvSpPr>
        <p:spPr/>
        <p:txBody>
          <a:bodyPr/>
          <a:lstStyle/>
          <a:p>
            <a:fld id="{C668654A-8970-4272-88C5-CA4F108571D7}" type="slidenum">
              <a:rPr lang="bg-BG"/>
              <a:pPr/>
              <a:t>44</a:t>
            </a:fld>
            <a:endParaRPr lang="bg-BG"/>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r>
              <a:rPr lang="en-US" b="1" dirty="0"/>
              <a:t>Terms and Concepts</a:t>
            </a:r>
          </a:p>
        </p:txBody>
      </p:sp>
      <p:sp>
        <p:nvSpPr>
          <p:cNvPr id="153603" name="Rectangle 3"/>
          <p:cNvSpPr>
            <a:spLocks noGrp="1" noChangeArrowheads="1"/>
          </p:cNvSpPr>
          <p:nvPr>
            <p:ph idx="1"/>
          </p:nvPr>
        </p:nvSpPr>
        <p:spPr/>
        <p:txBody>
          <a:bodyPr>
            <a:normAutofit/>
          </a:bodyPr>
          <a:lstStyle/>
          <a:p>
            <a:r>
              <a:rPr lang="en-US" sz="2800" dirty="0">
                <a:solidFill>
                  <a:srgbClr val="FF0000"/>
                </a:solidFill>
              </a:rPr>
              <a:t>A </a:t>
            </a:r>
            <a:r>
              <a:rPr lang="en-US" sz="2800" i="1" dirty="0" err="1">
                <a:solidFill>
                  <a:srgbClr val="FF0000"/>
                </a:solidFill>
              </a:rPr>
              <a:t>statechart</a:t>
            </a:r>
            <a:r>
              <a:rPr lang="en-US" sz="2800" i="1" dirty="0">
                <a:solidFill>
                  <a:srgbClr val="FF0000"/>
                </a:solidFill>
              </a:rPr>
              <a:t> diagram</a:t>
            </a:r>
            <a:r>
              <a:rPr lang="en-US" sz="2800" dirty="0">
                <a:solidFill>
                  <a:srgbClr val="FF0000"/>
                </a:solidFill>
              </a:rPr>
              <a:t> shows a state machine, emphasizing the flow of control from state to state. </a:t>
            </a:r>
            <a:endParaRPr lang="en-US" sz="2800" dirty="0" smtClean="0">
              <a:solidFill>
                <a:srgbClr val="FF0000"/>
              </a:solidFill>
            </a:endParaRPr>
          </a:p>
          <a:p>
            <a:r>
              <a:rPr lang="en-US" sz="2800" dirty="0" smtClean="0">
                <a:solidFill>
                  <a:srgbClr val="0066FF"/>
                </a:solidFill>
              </a:rPr>
              <a:t>A </a:t>
            </a:r>
            <a:r>
              <a:rPr lang="en-US" sz="2800" i="1" dirty="0">
                <a:solidFill>
                  <a:srgbClr val="0066FF"/>
                </a:solidFill>
              </a:rPr>
              <a:t>state machine</a:t>
            </a:r>
            <a:r>
              <a:rPr lang="en-US" sz="2800" dirty="0">
                <a:solidFill>
                  <a:srgbClr val="0066FF"/>
                </a:solidFill>
              </a:rPr>
              <a:t> is a behavior that specifies the sequences of states an object goes through during its lifetime in response to events, together with its responses to those events. </a:t>
            </a:r>
            <a:endParaRPr lang="en-US" sz="2800" dirty="0" smtClean="0">
              <a:solidFill>
                <a:srgbClr val="0066FF"/>
              </a:solidFill>
            </a:endParaRPr>
          </a:p>
          <a:p>
            <a:r>
              <a:rPr lang="en-US" sz="2800" dirty="0" smtClean="0">
                <a:solidFill>
                  <a:srgbClr val="00CC00"/>
                </a:solidFill>
              </a:rPr>
              <a:t>A </a:t>
            </a:r>
            <a:r>
              <a:rPr lang="en-US" sz="2800" i="1" dirty="0">
                <a:solidFill>
                  <a:srgbClr val="00CC00"/>
                </a:solidFill>
              </a:rPr>
              <a:t>state</a:t>
            </a:r>
            <a:r>
              <a:rPr lang="en-US" sz="2800" dirty="0">
                <a:solidFill>
                  <a:srgbClr val="00CC00"/>
                </a:solidFill>
              </a:rPr>
              <a:t> is a condition or situation in the life of an object during which it satisfies some condition, performs some activity, or waits for some event. </a:t>
            </a:r>
          </a:p>
        </p:txBody>
      </p:sp>
      <p:sp>
        <p:nvSpPr>
          <p:cNvPr id="6" name="Slide Number Placeholder 5"/>
          <p:cNvSpPr>
            <a:spLocks noGrp="1"/>
          </p:cNvSpPr>
          <p:nvPr>
            <p:ph type="sldNum" sz="quarter" idx="12"/>
          </p:nvPr>
        </p:nvSpPr>
        <p:spPr/>
        <p:txBody>
          <a:bodyPr/>
          <a:lstStyle/>
          <a:p>
            <a:fld id="{EB218390-01A6-435F-9734-EF67A4D03EAB}" type="slidenum">
              <a:rPr lang="bg-BG"/>
              <a:pPr/>
              <a:t>45</a:t>
            </a:fld>
            <a:endParaRPr lang="bg-BG"/>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r>
              <a:rPr lang="en-US" b="1" dirty="0"/>
              <a:t>Terms and Concepts</a:t>
            </a:r>
          </a:p>
        </p:txBody>
      </p:sp>
      <p:sp>
        <p:nvSpPr>
          <p:cNvPr id="153603" name="Rectangle 3"/>
          <p:cNvSpPr>
            <a:spLocks noGrp="1" noChangeArrowheads="1"/>
          </p:cNvSpPr>
          <p:nvPr>
            <p:ph idx="1"/>
          </p:nvPr>
        </p:nvSpPr>
        <p:spPr/>
        <p:txBody>
          <a:bodyPr>
            <a:normAutofit fontScale="85000" lnSpcReduction="20000"/>
          </a:bodyPr>
          <a:lstStyle/>
          <a:p>
            <a:r>
              <a:rPr lang="en-US" sz="2800" dirty="0" smtClean="0">
                <a:solidFill>
                  <a:srgbClr val="FF0000"/>
                </a:solidFill>
              </a:rPr>
              <a:t>An </a:t>
            </a:r>
            <a:r>
              <a:rPr lang="en-US" sz="2800" i="1" dirty="0">
                <a:solidFill>
                  <a:srgbClr val="FF0000"/>
                </a:solidFill>
              </a:rPr>
              <a:t>event</a:t>
            </a:r>
            <a:r>
              <a:rPr lang="en-US" sz="2800" dirty="0">
                <a:solidFill>
                  <a:srgbClr val="FF0000"/>
                </a:solidFill>
              </a:rPr>
              <a:t> is the specification of a significant occurrence that has a location in time and space. In the context of state machines, an event is an occurrence of a stimulus that can trigger a state transition. </a:t>
            </a:r>
            <a:endParaRPr lang="en-US" sz="2800" dirty="0" smtClean="0">
              <a:solidFill>
                <a:srgbClr val="FF0000"/>
              </a:solidFill>
            </a:endParaRPr>
          </a:p>
          <a:p>
            <a:r>
              <a:rPr lang="en-US" sz="2800" dirty="0" smtClean="0">
                <a:solidFill>
                  <a:srgbClr val="0066FF"/>
                </a:solidFill>
              </a:rPr>
              <a:t>A </a:t>
            </a:r>
            <a:r>
              <a:rPr lang="en-US" sz="2800" i="1" dirty="0">
                <a:solidFill>
                  <a:srgbClr val="0066FF"/>
                </a:solidFill>
              </a:rPr>
              <a:t>transition</a:t>
            </a:r>
            <a:r>
              <a:rPr lang="en-US" sz="2800" dirty="0">
                <a:solidFill>
                  <a:srgbClr val="0066FF"/>
                </a:solidFill>
              </a:rPr>
              <a:t> is a relationship between two states indicating that an object in the first state will perform certain actions and enter the second state when a specified event occurs and specified conditions are satisfied. </a:t>
            </a:r>
            <a:endParaRPr lang="en-US" sz="2800" dirty="0" smtClean="0">
              <a:solidFill>
                <a:srgbClr val="0066FF"/>
              </a:solidFill>
            </a:endParaRPr>
          </a:p>
          <a:p>
            <a:r>
              <a:rPr lang="en-US" sz="2800" dirty="0" smtClean="0">
                <a:solidFill>
                  <a:srgbClr val="FF9900"/>
                </a:solidFill>
              </a:rPr>
              <a:t>An </a:t>
            </a:r>
            <a:r>
              <a:rPr lang="en-US" sz="2800" i="1" dirty="0">
                <a:solidFill>
                  <a:srgbClr val="FF9900"/>
                </a:solidFill>
              </a:rPr>
              <a:t>activity</a:t>
            </a:r>
            <a:r>
              <a:rPr lang="en-US" sz="2800" dirty="0">
                <a:solidFill>
                  <a:srgbClr val="FF9900"/>
                </a:solidFill>
              </a:rPr>
              <a:t> is ongoing </a:t>
            </a:r>
            <a:r>
              <a:rPr lang="en-US" sz="2800" dirty="0" err="1">
                <a:solidFill>
                  <a:srgbClr val="FF9900"/>
                </a:solidFill>
              </a:rPr>
              <a:t>nonatomic</a:t>
            </a:r>
            <a:r>
              <a:rPr lang="en-US" sz="2800" dirty="0">
                <a:solidFill>
                  <a:srgbClr val="FF9900"/>
                </a:solidFill>
              </a:rPr>
              <a:t> execution within a state machine. </a:t>
            </a:r>
            <a:endParaRPr lang="en-US" sz="2800" dirty="0" smtClean="0">
              <a:solidFill>
                <a:srgbClr val="FF9900"/>
              </a:solidFill>
            </a:endParaRPr>
          </a:p>
          <a:p>
            <a:r>
              <a:rPr lang="en-US" sz="2800" dirty="0" smtClean="0">
                <a:solidFill>
                  <a:srgbClr val="00CC00"/>
                </a:solidFill>
              </a:rPr>
              <a:t>An </a:t>
            </a:r>
            <a:r>
              <a:rPr lang="en-US" sz="2800" i="1" dirty="0">
                <a:solidFill>
                  <a:srgbClr val="00CC00"/>
                </a:solidFill>
              </a:rPr>
              <a:t>action</a:t>
            </a:r>
            <a:r>
              <a:rPr lang="en-US" sz="2800" dirty="0">
                <a:solidFill>
                  <a:srgbClr val="00CC00"/>
                </a:solidFill>
              </a:rPr>
              <a:t> is an executable atomic computation that results in a change in state of the model or the return of a value. Graphically, a </a:t>
            </a:r>
            <a:r>
              <a:rPr lang="en-US" sz="2800" dirty="0" err="1">
                <a:solidFill>
                  <a:srgbClr val="00CC00"/>
                </a:solidFill>
              </a:rPr>
              <a:t>statechart</a:t>
            </a:r>
            <a:r>
              <a:rPr lang="en-US" sz="2800" dirty="0">
                <a:solidFill>
                  <a:srgbClr val="00CC00"/>
                </a:solidFill>
              </a:rPr>
              <a:t> diagram is a collection of vertices and arcs.</a:t>
            </a:r>
          </a:p>
        </p:txBody>
      </p:sp>
      <p:sp>
        <p:nvSpPr>
          <p:cNvPr id="6" name="Slide Number Placeholder 5"/>
          <p:cNvSpPr>
            <a:spLocks noGrp="1"/>
          </p:cNvSpPr>
          <p:nvPr>
            <p:ph type="sldNum" sz="quarter" idx="12"/>
          </p:nvPr>
        </p:nvSpPr>
        <p:spPr/>
        <p:txBody>
          <a:bodyPr/>
          <a:lstStyle/>
          <a:p>
            <a:fld id="{EB218390-01A6-435F-9734-EF67A4D03EAB}" type="slidenum">
              <a:rPr lang="bg-BG"/>
              <a:pPr/>
              <a:t>46</a:t>
            </a:fld>
            <a:endParaRPr lang="bg-BG"/>
          </a:p>
        </p:txBody>
      </p:sp>
    </p:spTree>
    <p:extLst>
      <p:ext uri="{BB962C8B-B14F-4D97-AF65-F5344CB8AC3E}">
        <p14:creationId xmlns:p14="http://schemas.microsoft.com/office/powerpoint/2010/main" val="5406349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r>
              <a:rPr lang="en-US" b="1" dirty="0"/>
              <a:t>Terms and Concepts</a:t>
            </a:r>
          </a:p>
        </p:txBody>
      </p:sp>
      <p:pic>
        <p:nvPicPr>
          <p:cNvPr id="154627"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a:xfrm>
            <a:off x="1837986" y="2771928"/>
            <a:ext cx="4858428" cy="2457143"/>
          </a:xfrm>
          <a:ln/>
        </p:spPr>
      </p:pic>
      <p:sp>
        <p:nvSpPr>
          <p:cNvPr id="6" name="Slide Number Placeholder 5"/>
          <p:cNvSpPr>
            <a:spLocks noGrp="1"/>
          </p:cNvSpPr>
          <p:nvPr>
            <p:ph type="sldNum" sz="quarter" idx="12"/>
          </p:nvPr>
        </p:nvSpPr>
        <p:spPr/>
        <p:txBody>
          <a:bodyPr/>
          <a:lstStyle/>
          <a:p>
            <a:fld id="{C2A2C10D-6B77-4CFA-AC24-AE22C7C64DA2}" type="slidenum">
              <a:rPr lang="bg-BG"/>
              <a:pPr/>
              <a:t>47</a:t>
            </a:fld>
            <a:endParaRPr lang="bg-BG"/>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r>
              <a:rPr lang="en-US" sz="4000" b="1" dirty="0"/>
              <a:t>Common Properties</a:t>
            </a:r>
          </a:p>
        </p:txBody>
      </p:sp>
      <p:sp>
        <p:nvSpPr>
          <p:cNvPr id="157699" name="Rectangle 3"/>
          <p:cNvSpPr>
            <a:spLocks noGrp="1" noChangeArrowheads="1"/>
          </p:cNvSpPr>
          <p:nvPr>
            <p:ph idx="1"/>
          </p:nvPr>
        </p:nvSpPr>
        <p:spPr/>
        <p:txBody>
          <a:bodyPr/>
          <a:lstStyle/>
          <a:p>
            <a:r>
              <a:rPr lang="en-US" sz="2400" dirty="0"/>
              <a:t>A </a:t>
            </a:r>
            <a:r>
              <a:rPr lang="en-US" sz="2400" dirty="0" err="1"/>
              <a:t>statechart</a:t>
            </a:r>
            <a:r>
              <a:rPr lang="en-US" sz="2400" dirty="0"/>
              <a:t> diagram is just a special kind of diagram and shares the same common properties as do all other diagrams—that is, a name and graphical contents that are a projection into a model. What distinguishes a </a:t>
            </a:r>
            <a:r>
              <a:rPr lang="en-US" sz="2400" dirty="0" err="1"/>
              <a:t>statechart</a:t>
            </a:r>
            <a:r>
              <a:rPr lang="en-US" sz="2400" dirty="0"/>
              <a:t> diagram from all other kinds of diagrams is its content</a:t>
            </a:r>
            <a:r>
              <a:rPr lang="en-US" sz="2400" dirty="0" smtClean="0"/>
              <a:t>.</a:t>
            </a:r>
          </a:p>
          <a:p>
            <a:r>
              <a:rPr lang="en-US" sz="2400" dirty="0" err="1"/>
              <a:t>Statechart</a:t>
            </a:r>
            <a:r>
              <a:rPr lang="en-US" sz="2400" dirty="0"/>
              <a:t> diagrams commonly contain</a:t>
            </a:r>
          </a:p>
          <a:p>
            <a:pPr lvl="1"/>
            <a:r>
              <a:rPr lang="en-US" dirty="0"/>
              <a:t>Simple states and composite states</a:t>
            </a:r>
          </a:p>
          <a:p>
            <a:pPr lvl="1"/>
            <a:r>
              <a:rPr lang="en-US" dirty="0"/>
              <a:t>Transitions, including events and </a:t>
            </a:r>
            <a:r>
              <a:rPr lang="en-US" dirty="0" smtClean="0"/>
              <a:t>actions</a:t>
            </a:r>
          </a:p>
          <a:p>
            <a:r>
              <a:rPr lang="en-US" dirty="0"/>
              <a:t>Like all other diagrams, </a:t>
            </a:r>
            <a:r>
              <a:rPr lang="en-US" dirty="0" err="1"/>
              <a:t>statechart</a:t>
            </a:r>
            <a:r>
              <a:rPr lang="en-US" dirty="0"/>
              <a:t> diagrams may contain notes and constraints.</a:t>
            </a:r>
          </a:p>
          <a:p>
            <a:endParaRPr lang="en-US" dirty="0"/>
          </a:p>
          <a:p>
            <a:endParaRPr lang="en-US" sz="2400" dirty="0"/>
          </a:p>
        </p:txBody>
      </p:sp>
      <p:sp>
        <p:nvSpPr>
          <p:cNvPr id="6" name="Slide Number Placeholder 5"/>
          <p:cNvSpPr>
            <a:spLocks noGrp="1"/>
          </p:cNvSpPr>
          <p:nvPr>
            <p:ph type="sldNum" sz="quarter" idx="12"/>
          </p:nvPr>
        </p:nvSpPr>
        <p:spPr/>
        <p:txBody>
          <a:bodyPr/>
          <a:lstStyle/>
          <a:p>
            <a:fld id="{0E3456BA-3654-4AC4-B8F9-1AFDDDD86B7E}" type="slidenum">
              <a:rPr lang="bg-BG"/>
              <a:pPr/>
              <a:t>48</a:t>
            </a:fld>
            <a:endParaRPr lang="bg-BG"/>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r>
              <a:rPr lang="en-US" sz="4000" b="1" dirty="0"/>
              <a:t>Common Properties</a:t>
            </a:r>
          </a:p>
        </p:txBody>
      </p:sp>
      <p:sp>
        <p:nvSpPr>
          <p:cNvPr id="158723" name="Rectangle 3"/>
          <p:cNvSpPr>
            <a:spLocks noGrp="1" noChangeArrowheads="1"/>
          </p:cNvSpPr>
          <p:nvPr>
            <p:ph idx="1"/>
          </p:nvPr>
        </p:nvSpPr>
        <p:spPr/>
        <p:txBody>
          <a:bodyPr/>
          <a:lstStyle/>
          <a:p>
            <a:r>
              <a:rPr lang="en-US" dirty="0"/>
              <a:t>A </a:t>
            </a:r>
            <a:r>
              <a:rPr lang="en-US" dirty="0" err="1"/>
              <a:t>statechart</a:t>
            </a:r>
            <a:r>
              <a:rPr lang="en-US" dirty="0"/>
              <a:t> diagram is basically a projection of the elements found in a state machine. This means that </a:t>
            </a:r>
            <a:r>
              <a:rPr lang="en-US" dirty="0" err="1"/>
              <a:t>statechart</a:t>
            </a:r>
            <a:r>
              <a:rPr lang="en-US" dirty="0"/>
              <a:t> diagrams may contain branches, forks, joins, action states, activity states, objects, initial states, final states, history states, and so on. Indeed, a </a:t>
            </a:r>
            <a:r>
              <a:rPr lang="en-US" dirty="0" err="1"/>
              <a:t>statechart</a:t>
            </a:r>
            <a:r>
              <a:rPr lang="en-US" dirty="0"/>
              <a:t> diagram may contain any and all features of a state machine. </a:t>
            </a:r>
            <a:endParaRPr lang="en-US" dirty="0" smtClean="0"/>
          </a:p>
          <a:p>
            <a:r>
              <a:rPr lang="en-US" dirty="0" smtClean="0">
                <a:solidFill>
                  <a:srgbClr val="FF0000"/>
                </a:solidFill>
              </a:rPr>
              <a:t>What </a:t>
            </a:r>
            <a:r>
              <a:rPr lang="en-US" dirty="0">
                <a:solidFill>
                  <a:srgbClr val="FF0000"/>
                </a:solidFill>
              </a:rPr>
              <a:t>distinguishes an activity diagram from a </a:t>
            </a:r>
            <a:r>
              <a:rPr lang="en-US" dirty="0" err="1">
                <a:solidFill>
                  <a:srgbClr val="FF0000"/>
                </a:solidFill>
              </a:rPr>
              <a:t>statechart</a:t>
            </a:r>
            <a:r>
              <a:rPr lang="en-US" dirty="0">
                <a:solidFill>
                  <a:srgbClr val="FF0000"/>
                </a:solidFill>
              </a:rPr>
              <a:t> diagram is that an activity diagram is basically a projection of the elements found in an activity graph, a special case of a state machine in which all or most states are activity states and in which all or most transitions are triggered by completion of activities in the source state.</a:t>
            </a:r>
          </a:p>
        </p:txBody>
      </p:sp>
      <p:sp>
        <p:nvSpPr>
          <p:cNvPr id="6" name="Slide Number Placeholder 5"/>
          <p:cNvSpPr>
            <a:spLocks noGrp="1"/>
          </p:cNvSpPr>
          <p:nvPr>
            <p:ph type="sldNum" sz="quarter" idx="12"/>
          </p:nvPr>
        </p:nvSpPr>
        <p:spPr/>
        <p:txBody>
          <a:bodyPr/>
          <a:lstStyle/>
          <a:p>
            <a:fld id="{BF490111-6BB5-4B47-BC8B-53693749B694}" type="slidenum">
              <a:rPr lang="bg-BG"/>
              <a:pPr/>
              <a:t>49</a:t>
            </a:fld>
            <a:endParaRPr lang="bg-BG"/>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b="1" dirty="0"/>
              <a:t>Terms and Concepts</a:t>
            </a:r>
            <a:endParaRPr lang="bg-BG" dirty="0"/>
          </a:p>
        </p:txBody>
      </p:sp>
      <p:sp>
        <p:nvSpPr>
          <p:cNvPr id="60419" name="Rectangle 3"/>
          <p:cNvSpPr>
            <a:spLocks noGrp="1" noChangeArrowheads="1"/>
          </p:cNvSpPr>
          <p:nvPr>
            <p:ph idx="1"/>
          </p:nvPr>
        </p:nvSpPr>
        <p:spPr/>
        <p:txBody>
          <a:bodyPr>
            <a:normAutofit fontScale="92500" lnSpcReduction="20000"/>
          </a:bodyPr>
          <a:lstStyle/>
          <a:p>
            <a:r>
              <a:rPr lang="en-US" sz="2000" dirty="0">
                <a:solidFill>
                  <a:srgbClr val="FF0000"/>
                </a:solidFill>
              </a:rPr>
              <a:t>A </a:t>
            </a:r>
            <a:r>
              <a:rPr lang="en-US" sz="2000" i="1" dirty="0">
                <a:solidFill>
                  <a:srgbClr val="FF0000"/>
                </a:solidFill>
              </a:rPr>
              <a:t>state machine</a:t>
            </a:r>
            <a:r>
              <a:rPr lang="en-US" sz="2000" dirty="0">
                <a:solidFill>
                  <a:srgbClr val="FF0000"/>
                </a:solidFill>
              </a:rPr>
              <a:t> is a behavior that specifies the sequences of states an object goes through during its lifetime in response to events, together with its responses to those events. </a:t>
            </a:r>
            <a:endParaRPr lang="en-US" sz="2000" dirty="0" smtClean="0">
              <a:solidFill>
                <a:srgbClr val="FF0000"/>
              </a:solidFill>
            </a:endParaRPr>
          </a:p>
          <a:p>
            <a:r>
              <a:rPr lang="en-US" sz="2000" dirty="0" smtClean="0"/>
              <a:t>A </a:t>
            </a:r>
            <a:r>
              <a:rPr lang="en-US" sz="2000" i="1" dirty="0"/>
              <a:t>state</a:t>
            </a:r>
            <a:r>
              <a:rPr lang="en-US" sz="2000" dirty="0"/>
              <a:t> is a condition or situation during the life of an object during which it satisfies some condition, performs some activity, or waits for some event. </a:t>
            </a:r>
            <a:endParaRPr lang="en-US" sz="2000" dirty="0" smtClean="0"/>
          </a:p>
          <a:p>
            <a:r>
              <a:rPr lang="en-US" sz="2000" dirty="0" smtClean="0">
                <a:solidFill>
                  <a:srgbClr val="FF0000"/>
                </a:solidFill>
              </a:rPr>
              <a:t>An </a:t>
            </a:r>
            <a:r>
              <a:rPr lang="en-US" sz="2000" i="1" dirty="0">
                <a:solidFill>
                  <a:srgbClr val="FF0000"/>
                </a:solidFill>
              </a:rPr>
              <a:t>event</a:t>
            </a:r>
            <a:r>
              <a:rPr lang="en-US" sz="2000" dirty="0">
                <a:solidFill>
                  <a:srgbClr val="FF0000"/>
                </a:solidFill>
              </a:rPr>
              <a:t> is the specification of a significant occurrence that has a location in time and space. In the context of state machines, an event is an occurrence of a stimulus that can trigger a state transition. </a:t>
            </a:r>
            <a:endParaRPr lang="en-US" sz="2000" dirty="0" smtClean="0">
              <a:solidFill>
                <a:srgbClr val="FF0000"/>
              </a:solidFill>
            </a:endParaRPr>
          </a:p>
          <a:p>
            <a:r>
              <a:rPr lang="en-US" sz="2000" dirty="0" smtClean="0"/>
              <a:t>A </a:t>
            </a:r>
            <a:r>
              <a:rPr lang="en-US" sz="2000" i="1" dirty="0"/>
              <a:t>transition</a:t>
            </a:r>
            <a:r>
              <a:rPr lang="en-US" sz="2000" dirty="0"/>
              <a:t> is a relationship between two states indicating that an object in the first state will perform certain actions and enter the second state when a specified event occurs and specified conditions are satisfied. </a:t>
            </a:r>
            <a:endParaRPr lang="en-US" sz="2000" dirty="0" smtClean="0"/>
          </a:p>
          <a:p>
            <a:r>
              <a:rPr lang="en-US" sz="2000" dirty="0" smtClean="0">
                <a:solidFill>
                  <a:srgbClr val="FF0000"/>
                </a:solidFill>
              </a:rPr>
              <a:t>An </a:t>
            </a:r>
            <a:r>
              <a:rPr lang="en-US" sz="2000" i="1" dirty="0">
                <a:solidFill>
                  <a:srgbClr val="FF0000"/>
                </a:solidFill>
              </a:rPr>
              <a:t>activity</a:t>
            </a:r>
            <a:r>
              <a:rPr lang="en-US" sz="2000" dirty="0">
                <a:solidFill>
                  <a:srgbClr val="FF0000"/>
                </a:solidFill>
              </a:rPr>
              <a:t> is ongoing </a:t>
            </a:r>
            <a:r>
              <a:rPr lang="en-US" sz="2000" dirty="0" err="1">
                <a:solidFill>
                  <a:srgbClr val="FF0000"/>
                </a:solidFill>
              </a:rPr>
              <a:t>nonatomic</a:t>
            </a:r>
            <a:r>
              <a:rPr lang="en-US" sz="2000" dirty="0">
                <a:solidFill>
                  <a:srgbClr val="FF0000"/>
                </a:solidFill>
              </a:rPr>
              <a:t> execution within a state machine. </a:t>
            </a:r>
            <a:endParaRPr lang="en-US" sz="2000" dirty="0" smtClean="0">
              <a:solidFill>
                <a:srgbClr val="FF0000"/>
              </a:solidFill>
            </a:endParaRPr>
          </a:p>
          <a:p>
            <a:r>
              <a:rPr lang="en-US" sz="2000" dirty="0" smtClean="0"/>
              <a:t>An </a:t>
            </a:r>
            <a:r>
              <a:rPr lang="en-US" sz="2000" i="1" dirty="0"/>
              <a:t>action</a:t>
            </a:r>
            <a:r>
              <a:rPr lang="en-US" sz="2000" dirty="0"/>
              <a:t> is an executable atomic computation that results in a change in state of the model or the return of a value. </a:t>
            </a:r>
            <a:endParaRPr lang="en-US" sz="2000" dirty="0" smtClean="0"/>
          </a:p>
          <a:p>
            <a:r>
              <a:rPr lang="en-US" sz="2000" dirty="0" smtClean="0"/>
              <a:t>Graphically</a:t>
            </a:r>
            <a:r>
              <a:rPr lang="en-US" sz="2000" dirty="0"/>
              <a:t>, a state is rendered as a rectangle with rounded corners. A transition is rendered as a solid directed line.</a:t>
            </a:r>
          </a:p>
        </p:txBody>
      </p:sp>
      <p:sp>
        <p:nvSpPr>
          <p:cNvPr id="6" name="Slide Number Placeholder 5"/>
          <p:cNvSpPr>
            <a:spLocks noGrp="1"/>
          </p:cNvSpPr>
          <p:nvPr>
            <p:ph type="sldNum" sz="quarter" idx="12"/>
          </p:nvPr>
        </p:nvSpPr>
        <p:spPr/>
        <p:txBody>
          <a:bodyPr/>
          <a:lstStyle/>
          <a:p>
            <a:fld id="{01F66E0E-8E7D-4B0D-A002-DA9834DA0E9F}" type="slidenum">
              <a:rPr lang="bg-BG"/>
              <a:pPr/>
              <a:t>5</a:t>
            </a:fld>
            <a:endParaRPr lang="bg-BG"/>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r>
              <a:rPr lang="en-US" sz="4000" b="1" dirty="0"/>
              <a:t>Common </a:t>
            </a:r>
            <a:r>
              <a:rPr lang="en-US" sz="4000" b="1" dirty="0" smtClean="0"/>
              <a:t>Uses</a:t>
            </a:r>
            <a:endParaRPr lang="en-US" sz="4000" b="1" dirty="0"/>
          </a:p>
        </p:txBody>
      </p:sp>
      <p:sp>
        <p:nvSpPr>
          <p:cNvPr id="159747" name="Rectangle 3"/>
          <p:cNvSpPr>
            <a:spLocks noGrp="1" noChangeArrowheads="1"/>
          </p:cNvSpPr>
          <p:nvPr>
            <p:ph idx="1"/>
          </p:nvPr>
        </p:nvSpPr>
        <p:spPr/>
        <p:txBody>
          <a:bodyPr/>
          <a:lstStyle/>
          <a:p>
            <a:r>
              <a:rPr lang="en-US" dirty="0">
                <a:solidFill>
                  <a:srgbClr val="FF0000"/>
                </a:solidFill>
              </a:rPr>
              <a:t>You use </a:t>
            </a:r>
            <a:r>
              <a:rPr lang="en-US" dirty="0" err="1">
                <a:solidFill>
                  <a:srgbClr val="FF0000"/>
                </a:solidFill>
              </a:rPr>
              <a:t>statechart</a:t>
            </a:r>
            <a:r>
              <a:rPr lang="en-US" dirty="0">
                <a:solidFill>
                  <a:srgbClr val="FF0000"/>
                </a:solidFill>
              </a:rPr>
              <a:t> diagrams to model the dynamic aspects of a system. These dynamic aspects may involve the event-ordered behavior of any kind of object in any view of a system's architecture, including classes (which includes active classes), interfaces, components, and nodes.</a:t>
            </a:r>
          </a:p>
          <a:p>
            <a:r>
              <a:rPr lang="en-US" dirty="0">
                <a:solidFill>
                  <a:srgbClr val="0066FF"/>
                </a:solidFill>
              </a:rPr>
              <a:t>When you use a </a:t>
            </a:r>
            <a:r>
              <a:rPr lang="en-US" dirty="0" err="1">
                <a:solidFill>
                  <a:srgbClr val="0066FF"/>
                </a:solidFill>
              </a:rPr>
              <a:t>statechart</a:t>
            </a:r>
            <a:r>
              <a:rPr lang="en-US" dirty="0">
                <a:solidFill>
                  <a:srgbClr val="0066FF"/>
                </a:solidFill>
              </a:rPr>
              <a:t> diagram to model some dynamic aspect of a system, you do so in the context of virtually any modeling element. Typically, however, you'll use </a:t>
            </a:r>
            <a:r>
              <a:rPr lang="en-US" dirty="0" err="1">
                <a:solidFill>
                  <a:srgbClr val="0066FF"/>
                </a:solidFill>
              </a:rPr>
              <a:t>statechart</a:t>
            </a:r>
            <a:r>
              <a:rPr lang="en-US" dirty="0">
                <a:solidFill>
                  <a:srgbClr val="0066FF"/>
                </a:solidFill>
              </a:rPr>
              <a:t> diagrams in the context of the system as a whole, a subsystem, or a class. You can also attach </a:t>
            </a:r>
            <a:r>
              <a:rPr lang="en-US" dirty="0" err="1">
                <a:solidFill>
                  <a:srgbClr val="0066FF"/>
                </a:solidFill>
              </a:rPr>
              <a:t>statechart</a:t>
            </a:r>
            <a:r>
              <a:rPr lang="en-US" dirty="0">
                <a:solidFill>
                  <a:srgbClr val="0066FF"/>
                </a:solidFill>
              </a:rPr>
              <a:t> diagrams to use cases (to model a scenario).</a:t>
            </a:r>
          </a:p>
        </p:txBody>
      </p:sp>
      <p:sp>
        <p:nvSpPr>
          <p:cNvPr id="6" name="Slide Number Placeholder 5"/>
          <p:cNvSpPr>
            <a:spLocks noGrp="1"/>
          </p:cNvSpPr>
          <p:nvPr>
            <p:ph type="sldNum" sz="quarter" idx="12"/>
          </p:nvPr>
        </p:nvSpPr>
        <p:spPr/>
        <p:txBody>
          <a:bodyPr/>
          <a:lstStyle/>
          <a:p>
            <a:fld id="{765C47AF-C7C9-4081-AB69-873B32C48A7F}" type="slidenum">
              <a:rPr lang="bg-BG"/>
              <a:pPr/>
              <a:t>50</a:t>
            </a:fld>
            <a:endParaRPr lang="bg-BG"/>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r>
              <a:rPr lang="en-US" sz="4000" b="1" dirty="0"/>
              <a:t>Common </a:t>
            </a:r>
            <a:r>
              <a:rPr lang="en-US" sz="4000" b="1" dirty="0" smtClean="0"/>
              <a:t>Uses</a:t>
            </a:r>
            <a:endParaRPr lang="en-US" sz="4000" b="1" dirty="0"/>
          </a:p>
        </p:txBody>
      </p:sp>
      <p:sp>
        <p:nvSpPr>
          <p:cNvPr id="159747" name="Rectangle 3"/>
          <p:cNvSpPr>
            <a:spLocks noGrp="1" noChangeArrowheads="1"/>
          </p:cNvSpPr>
          <p:nvPr>
            <p:ph idx="1"/>
          </p:nvPr>
        </p:nvSpPr>
        <p:spPr/>
        <p:txBody>
          <a:bodyPr/>
          <a:lstStyle/>
          <a:p>
            <a:r>
              <a:rPr lang="en-US" dirty="0">
                <a:solidFill>
                  <a:srgbClr val="0066FF"/>
                </a:solidFill>
              </a:rPr>
              <a:t>A reactive – or event-driven – object is one whose behavior is best characterized by its response to events dispatched from outside its context. A reactive object is typically idle until it receives an event. </a:t>
            </a:r>
            <a:r>
              <a:rPr lang="en-US" dirty="0"/>
              <a:t>When it receives an event, its response usually depends on previous events. After the object responds to an event, it becomes idle again, waiting for the next event. For these kinds of objects, you'll focus on the stable states of that object, the events that trigger a transition from state to state, and the actions that occur on each state change.</a:t>
            </a:r>
          </a:p>
        </p:txBody>
      </p:sp>
      <p:sp>
        <p:nvSpPr>
          <p:cNvPr id="6" name="Slide Number Placeholder 5"/>
          <p:cNvSpPr>
            <a:spLocks noGrp="1"/>
          </p:cNvSpPr>
          <p:nvPr>
            <p:ph type="sldNum" sz="quarter" idx="12"/>
          </p:nvPr>
        </p:nvSpPr>
        <p:spPr/>
        <p:txBody>
          <a:bodyPr/>
          <a:lstStyle/>
          <a:p>
            <a:fld id="{765C47AF-C7C9-4081-AB69-873B32C48A7F}" type="slidenum">
              <a:rPr lang="bg-BG"/>
              <a:pPr/>
              <a:t>51</a:t>
            </a:fld>
            <a:endParaRPr lang="bg-BG"/>
          </a:p>
        </p:txBody>
      </p:sp>
    </p:spTree>
    <p:extLst>
      <p:ext uri="{BB962C8B-B14F-4D97-AF65-F5344CB8AC3E}">
        <p14:creationId xmlns:p14="http://schemas.microsoft.com/office/powerpoint/2010/main" val="36431970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r>
              <a:rPr lang="en-US"/>
              <a:t>Modeling Reactive Objects </a:t>
            </a:r>
          </a:p>
        </p:txBody>
      </p:sp>
      <p:sp>
        <p:nvSpPr>
          <p:cNvPr id="160771" name="Rectangle 3"/>
          <p:cNvSpPr>
            <a:spLocks noGrp="1" noChangeArrowheads="1"/>
          </p:cNvSpPr>
          <p:nvPr>
            <p:ph idx="1"/>
          </p:nvPr>
        </p:nvSpPr>
        <p:spPr/>
        <p:txBody>
          <a:bodyPr>
            <a:normAutofit fontScale="92500" lnSpcReduction="10000"/>
          </a:bodyPr>
          <a:lstStyle/>
          <a:p>
            <a:pPr marL="114300" indent="0">
              <a:buNone/>
            </a:pPr>
            <a:r>
              <a:rPr lang="en-US" sz="2800" dirty="0"/>
              <a:t>To model a reactive object</a:t>
            </a:r>
            <a:r>
              <a:rPr lang="en-US" sz="2800" dirty="0" smtClean="0"/>
              <a:t>,</a:t>
            </a:r>
          </a:p>
          <a:p>
            <a:r>
              <a:rPr lang="en-US" sz="2800" dirty="0"/>
              <a:t>Choose the context for the state machine, whether it is a class, a use case, or the system as a whole.</a:t>
            </a:r>
          </a:p>
          <a:p>
            <a:r>
              <a:rPr lang="en-US" sz="2800" dirty="0"/>
              <a:t>Choose the initial and final states for the object. To guide the rest of your model, possibly state the pre- and </a:t>
            </a:r>
            <a:r>
              <a:rPr lang="en-US" sz="2800" dirty="0" err="1"/>
              <a:t>postconditions</a:t>
            </a:r>
            <a:r>
              <a:rPr lang="en-US" sz="2800" dirty="0"/>
              <a:t> of the initial and final states, respectively.</a:t>
            </a:r>
          </a:p>
          <a:p>
            <a:r>
              <a:rPr lang="en-US" sz="2800" dirty="0"/>
              <a:t>Decide on the stable states of the object by considering the conditions in which the object may exist for some identifiable period of time. Start with the high-level states of the object and only then consider its possible </a:t>
            </a:r>
            <a:r>
              <a:rPr lang="en-US" sz="2800" dirty="0" err="1"/>
              <a:t>substates</a:t>
            </a:r>
            <a:r>
              <a:rPr lang="en-US" sz="2800" dirty="0"/>
              <a:t>.</a:t>
            </a:r>
          </a:p>
          <a:p>
            <a:endParaRPr lang="en-US" sz="2800" dirty="0"/>
          </a:p>
        </p:txBody>
      </p:sp>
      <p:sp>
        <p:nvSpPr>
          <p:cNvPr id="6" name="Slide Number Placeholder 5"/>
          <p:cNvSpPr>
            <a:spLocks noGrp="1"/>
          </p:cNvSpPr>
          <p:nvPr>
            <p:ph type="sldNum" sz="quarter" idx="12"/>
          </p:nvPr>
        </p:nvSpPr>
        <p:spPr/>
        <p:txBody>
          <a:bodyPr/>
          <a:lstStyle/>
          <a:p>
            <a:fld id="{8424EFA3-91B2-45EB-913A-B076505F35A5}" type="slidenum">
              <a:rPr lang="bg-BG"/>
              <a:pPr/>
              <a:t>52</a:t>
            </a:fld>
            <a:endParaRPr lang="bg-BG"/>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p:txBody>
          <a:bodyPr/>
          <a:lstStyle/>
          <a:p>
            <a:r>
              <a:rPr lang="en-US"/>
              <a:t>Modeling Reactive Objects</a:t>
            </a:r>
          </a:p>
        </p:txBody>
      </p:sp>
      <p:sp>
        <p:nvSpPr>
          <p:cNvPr id="161795" name="Rectangle 3"/>
          <p:cNvSpPr>
            <a:spLocks noGrp="1" noChangeArrowheads="1"/>
          </p:cNvSpPr>
          <p:nvPr>
            <p:ph idx="1"/>
          </p:nvPr>
        </p:nvSpPr>
        <p:spPr>
          <a:xfrm>
            <a:off x="251520" y="1412776"/>
            <a:ext cx="8229600" cy="4708525"/>
          </a:xfrm>
        </p:spPr>
        <p:txBody>
          <a:bodyPr>
            <a:normAutofit lnSpcReduction="10000"/>
          </a:bodyPr>
          <a:lstStyle/>
          <a:p>
            <a:r>
              <a:rPr lang="en-US" sz="2800" dirty="0"/>
              <a:t>Decide on the meaningful partial ordering of stable states over the lifetime of the object.</a:t>
            </a:r>
          </a:p>
          <a:p>
            <a:r>
              <a:rPr lang="en-US" sz="2800" dirty="0"/>
              <a:t>Decide on the events that may trigger a transition from state to state. Model these events as triggers to transitions that move from one legal ordering of states to another.</a:t>
            </a:r>
          </a:p>
          <a:p>
            <a:r>
              <a:rPr lang="en-US" sz="2800" dirty="0"/>
              <a:t>Attach actions to these transitions (as in a Mealy machine) and/or to these states (as in a Moore machine).</a:t>
            </a:r>
          </a:p>
          <a:p>
            <a:r>
              <a:rPr lang="en-US" sz="2800" dirty="0"/>
              <a:t>Consider ways to simplify your machine by using </a:t>
            </a:r>
            <a:r>
              <a:rPr lang="en-US" sz="2800" dirty="0" err="1"/>
              <a:t>substates</a:t>
            </a:r>
            <a:r>
              <a:rPr lang="en-US" sz="2800" dirty="0"/>
              <a:t>, branches, forks, joins, and history states.</a:t>
            </a:r>
          </a:p>
          <a:p>
            <a:pPr>
              <a:lnSpc>
                <a:spcPct val="80000"/>
              </a:lnSpc>
            </a:pPr>
            <a:endParaRPr lang="en-US" sz="2800" dirty="0"/>
          </a:p>
        </p:txBody>
      </p:sp>
      <p:sp>
        <p:nvSpPr>
          <p:cNvPr id="6" name="Slide Number Placeholder 5"/>
          <p:cNvSpPr>
            <a:spLocks noGrp="1"/>
          </p:cNvSpPr>
          <p:nvPr>
            <p:ph type="sldNum" sz="quarter" idx="12"/>
          </p:nvPr>
        </p:nvSpPr>
        <p:spPr/>
        <p:txBody>
          <a:bodyPr/>
          <a:lstStyle/>
          <a:p>
            <a:fld id="{EA30DB17-C5B8-48B2-A96E-C2E75BC6E2F0}" type="slidenum">
              <a:rPr lang="bg-BG"/>
              <a:pPr/>
              <a:t>53</a:t>
            </a:fld>
            <a:endParaRPr lang="bg-BG"/>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p:txBody>
          <a:bodyPr/>
          <a:lstStyle/>
          <a:p>
            <a:r>
              <a:rPr lang="en-US"/>
              <a:t>Modeling Reactive Objects</a:t>
            </a:r>
          </a:p>
        </p:txBody>
      </p:sp>
      <p:sp>
        <p:nvSpPr>
          <p:cNvPr id="162819" name="Rectangle 3"/>
          <p:cNvSpPr>
            <a:spLocks noGrp="1" noChangeArrowheads="1"/>
          </p:cNvSpPr>
          <p:nvPr>
            <p:ph idx="1"/>
          </p:nvPr>
        </p:nvSpPr>
        <p:spPr>
          <a:xfrm>
            <a:off x="457200" y="1412875"/>
            <a:ext cx="8229600" cy="4824413"/>
          </a:xfrm>
        </p:spPr>
        <p:txBody>
          <a:bodyPr/>
          <a:lstStyle/>
          <a:p>
            <a:r>
              <a:rPr lang="en-US" sz="2800" dirty="0"/>
              <a:t>Check that all states are reachable under some combination of events.</a:t>
            </a:r>
          </a:p>
          <a:p>
            <a:r>
              <a:rPr lang="en-US" sz="2800" dirty="0"/>
              <a:t>Check that no state is a dead end from which no combination of events will transition the object out of that state.</a:t>
            </a:r>
          </a:p>
          <a:p>
            <a:r>
              <a:rPr lang="en-US" sz="2800" dirty="0"/>
              <a:t>Trace through the state machine, either manually or by using tools, to check it against expected sequences of events and their responses.</a:t>
            </a:r>
          </a:p>
          <a:p>
            <a:pPr>
              <a:lnSpc>
                <a:spcPct val="80000"/>
              </a:lnSpc>
            </a:pPr>
            <a:endParaRPr lang="en-US" sz="2800" dirty="0"/>
          </a:p>
        </p:txBody>
      </p:sp>
      <p:sp>
        <p:nvSpPr>
          <p:cNvPr id="6" name="Slide Number Placeholder 5"/>
          <p:cNvSpPr>
            <a:spLocks noGrp="1"/>
          </p:cNvSpPr>
          <p:nvPr>
            <p:ph type="sldNum" sz="quarter" idx="12"/>
          </p:nvPr>
        </p:nvSpPr>
        <p:spPr/>
        <p:txBody>
          <a:bodyPr/>
          <a:lstStyle/>
          <a:p>
            <a:fld id="{D5246717-89D2-47C3-908E-D82E1B8E22F9}" type="slidenum">
              <a:rPr lang="bg-BG"/>
              <a:pPr/>
              <a:t>54</a:t>
            </a:fld>
            <a:endParaRPr lang="bg-BG"/>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p:txBody>
          <a:bodyPr/>
          <a:lstStyle/>
          <a:p>
            <a:r>
              <a:rPr lang="en-US"/>
              <a:t>Modeling Reactive Objects</a:t>
            </a:r>
          </a:p>
        </p:txBody>
      </p:sp>
      <p:pic>
        <p:nvPicPr>
          <p:cNvPr id="164867"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116013" y="1052513"/>
            <a:ext cx="6696075" cy="5187950"/>
          </a:xfrm>
          <a:ln/>
        </p:spPr>
      </p:pic>
      <p:sp>
        <p:nvSpPr>
          <p:cNvPr id="6" name="Slide Number Placeholder 5"/>
          <p:cNvSpPr>
            <a:spLocks noGrp="1"/>
          </p:cNvSpPr>
          <p:nvPr>
            <p:ph type="sldNum" sz="quarter" idx="12"/>
          </p:nvPr>
        </p:nvSpPr>
        <p:spPr/>
        <p:txBody>
          <a:bodyPr/>
          <a:lstStyle/>
          <a:p>
            <a:fld id="{C4AE878A-63A6-4870-9267-12A4E9215BE9}" type="slidenum">
              <a:rPr lang="bg-BG"/>
              <a:pPr/>
              <a:t>55</a:t>
            </a:fld>
            <a:endParaRPr lang="bg-BG"/>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p:txBody>
          <a:bodyPr/>
          <a:lstStyle/>
          <a:p>
            <a:r>
              <a:rPr lang="en-US" i="1"/>
              <a:t>Forward engineering</a:t>
            </a:r>
            <a:r>
              <a:rPr lang="en-US"/>
              <a:t> </a:t>
            </a:r>
          </a:p>
        </p:txBody>
      </p:sp>
      <p:sp>
        <p:nvSpPr>
          <p:cNvPr id="165891" name="Rectangle 3"/>
          <p:cNvSpPr>
            <a:spLocks noGrp="1" noChangeArrowheads="1"/>
          </p:cNvSpPr>
          <p:nvPr>
            <p:ph sz="half" idx="1"/>
          </p:nvPr>
        </p:nvSpPr>
        <p:spPr>
          <a:xfrm>
            <a:off x="457200" y="1341438"/>
            <a:ext cx="4038600" cy="4784725"/>
          </a:xfrm>
        </p:spPr>
        <p:txBody>
          <a:bodyPr/>
          <a:lstStyle/>
          <a:p>
            <a:pPr>
              <a:lnSpc>
                <a:spcPct val="80000"/>
              </a:lnSpc>
              <a:buFontTx/>
              <a:buNone/>
            </a:pPr>
            <a:r>
              <a:rPr lang="en-US" sz="1600"/>
              <a:t>class MessageParser {</a:t>
            </a:r>
            <a:endParaRPr lang="bg-BG" sz="1600"/>
          </a:p>
          <a:p>
            <a:pPr>
              <a:lnSpc>
                <a:spcPct val="80000"/>
              </a:lnSpc>
              <a:buFontTx/>
              <a:buNone/>
            </a:pPr>
            <a:r>
              <a:rPr lang="bg-BG" sz="1600"/>
              <a:t>	</a:t>
            </a:r>
            <a:r>
              <a:rPr lang="en-US" sz="1600"/>
              <a:t>public boolean put(char c) { </a:t>
            </a:r>
            <a:endParaRPr lang="bg-BG" sz="1600"/>
          </a:p>
          <a:p>
            <a:pPr>
              <a:lnSpc>
                <a:spcPct val="80000"/>
              </a:lnSpc>
              <a:buFontTx/>
              <a:buNone/>
            </a:pPr>
            <a:r>
              <a:rPr lang="bg-BG" sz="1600"/>
              <a:t>		</a:t>
            </a:r>
            <a:r>
              <a:rPr lang="en-US" sz="1600"/>
              <a:t>switch (state) { </a:t>
            </a:r>
            <a:endParaRPr lang="bg-BG" sz="1600"/>
          </a:p>
          <a:p>
            <a:pPr>
              <a:lnSpc>
                <a:spcPct val="80000"/>
              </a:lnSpc>
              <a:buFontTx/>
              <a:buNone/>
            </a:pPr>
            <a:r>
              <a:rPr lang="bg-BG" sz="1600"/>
              <a:t>		</a:t>
            </a:r>
            <a:r>
              <a:rPr lang="en-US" sz="1600"/>
              <a:t>case Waiting: </a:t>
            </a:r>
            <a:endParaRPr lang="bg-BG" sz="1600"/>
          </a:p>
          <a:p>
            <a:pPr>
              <a:lnSpc>
                <a:spcPct val="80000"/>
              </a:lnSpc>
              <a:buFontTx/>
              <a:buNone/>
            </a:pPr>
            <a:r>
              <a:rPr lang="bg-BG" sz="1600"/>
              <a:t>		  </a:t>
            </a:r>
            <a:r>
              <a:rPr lang="en-US" sz="1600"/>
              <a:t>if (c == '&lt;') { </a:t>
            </a:r>
            <a:endParaRPr lang="bg-BG" sz="1600"/>
          </a:p>
          <a:p>
            <a:pPr>
              <a:lnSpc>
                <a:spcPct val="80000"/>
              </a:lnSpc>
              <a:buFontTx/>
              <a:buNone/>
            </a:pPr>
            <a:r>
              <a:rPr lang="bg-BG" sz="1600"/>
              <a:t>		    </a:t>
            </a:r>
            <a:r>
              <a:rPr lang="en-US" sz="1600"/>
              <a:t>state = GettingToken; </a:t>
            </a:r>
            <a:endParaRPr lang="bg-BG" sz="1600"/>
          </a:p>
          <a:p>
            <a:pPr>
              <a:lnSpc>
                <a:spcPct val="80000"/>
              </a:lnSpc>
              <a:buFontTx/>
              <a:buNone/>
            </a:pPr>
            <a:r>
              <a:rPr lang="bg-BG" sz="1600"/>
              <a:t>		    </a:t>
            </a:r>
            <a:r>
              <a:rPr lang="en-US" sz="1600"/>
              <a:t>token = new StringBuffer(); </a:t>
            </a:r>
            <a:endParaRPr lang="bg-BG" sz="1600"/>
          </a:p>
          <a:p>
            <a:pPr>
              <a:lnSpc>
                <a:spcPct val="80000"/>
              </a:lnSpc>
              <a:buFontTx/>
              <a:buNone/>
            </a:pPr>
            <a:r>
              <a:rPr lang="bg-BG" sz="1600"/>
              <a:t>		    </a:t>
            </a:r>
            <a:r>
              <a:rPr lang="en-US" sz="1600"/>
              <a:t>body = new StringBuffer();</a:t>
            </a:r>
            <a:endParaRPr lang="bg-BG" sz="1600"/>
          </a:p>
          <a:p>
            <a:pPr>
              <a:lnSpc>
                <a:spcPct val="80000"/>
              </a:lnSpc>
              <a:buFontTx/>
              <a:buNone/>
            </a:pPr>
            <a:r>
              <a:rPr lang="bg-BG" sz="1600"/>
              <a:t>		</a:t>
            </a:r>
            <a:r>
              <a:rPr lang="en-US" sz="1600"/>
              <a:t> } break; </a:t>
            </a:r>
            <a:endParaRPr lang="bg-BG" sz="1600"/>
          </a:p>
          <a:p>
            <a:pPr>
              <a:lnSpc>
                <a:spcPct val="80000"/>
              </a:lnSpc>
              <a:buFontTx/>
              <a:buNone/>
            </a:pPr>
            <a:r>
              <a:rPr lang="bg-BG" sz="1600"/>
              <a:t>		</a:t>
            </a:r>
            <a:r>
              <a:rPr lang="en-US" sz="1600"/>
              <a:t>case GettingToken : </a:t>
            </a:r>
            <a:endParaRPr lang="bg-BG" sz="1600"/>
          </a:p>
          <a:p>
            <a:pPr>
              <a:lnSpc>
                <a:spcPct val="80000"/>
              </a:lnSpc>
              <a:buFontTx/>
              <a:buNone/>
            </a:pPr>
            <a:r>
              <a:rPr lang="bg-BG" sz="1600"/>
              <a:t>		  </a:t>
            </a:r>
            <a:r>
              <a:rPr lang="en-US" sz="1600"/>
              <a:t>if (c == '&gt;') </a:t>
            </a:r>
            <a:endParaRPr lang="bg-BG" sz="1600"/>
          </a:p>
          <a:p>
            <a:pPr>
              <a:lnSpc>
                <a:spcPct val="80000"/>
              </a:lnSpc>
              <a:buFontTx/>
              <a:buNone/>
            </a:pPr>
            <a:r>
              <a:rPr lang="bg-BG" sz="1600"/>
              <a:t>		    </a:t>
            </a:r>
            <a:r>
              <a:rPr lang="en-US" sz="1600"/>
              <a:t>state = GettingBody; </a:t>
            </a:r>
            <a:endParaRPr lang="bg-BG" sz="1600"/>
          </a:p>
          <a:p>
            <a:pPr>
              <a:lnSpc>
                <a:spcPct val="80000"/>
              </a:lnSpc>
              <a:buFontTx/>
              <a:buNone/>
            </a:pPr>
            <a:r>
              <a:rPr lang="bg-BG" sz="1600"/>
              <a:t>		  </a:t>
            </a:r>
            <a:r>
              <a:rPr lang="en-US" sz="1600"/>
              <a:t>else </a:t>
            </a:r>
            <a:endParaRPr lang="bg-BG" sz="1600"/>
          </a:p>
          <a:p>
            <a:pPr>
              <a:lnSpc>
                <a:spcPct val="80000"/>
              </a:lnSpc>
              <a:buFontTx/>
              <a:buNone/>
            </a:pPr>
            <a:r>
              <a:rPr lang="bg-BG" sz="1600"/>
              <a:t>		    </a:t>
            </a:r>
            <a:r>
              <a:rPr lang="en-US" sz="1600"/>
              <a:t>token.append(c); </a:t>
            </a:r>
            <a:endParaRPr lang="bg-BG" sz="1600"/>
          </a:p>
          <a:p>
            <a:pPr>
              <a:lnSpc>
                <a:spcPct val="80000"/>
              </a:lnSpc>
              <a:buFontTx/>
              <a:buNone/>
            </a:pPr>
            <a:r>
              <a:rPr lang="bg-BG" sz="1600"/>
              <a:t>		  </a:t>
            </a:r>
            <a:r>
              <a:rPr lang="en-US" sz="1600"/>
              <a:t>break; </a:t>
            </a:r>
            <a:endParaRPr lang="bg-BG" sz="1600"/>
          </a:p>
          <a:p>
            <a:pPr>
              <a:lnSpc>
                <a:spcPct val="80000"/>
              </a:lnSpc>
              <a:buFontTx/>
              <a:buNone/>
            </a:pPr>
            <a:r>
              <a:rPr lang="bg-BG" sz="1600"/>
              <a:t>		</a:t>
            </a:r>
            <a:endParaRPr lang="en-US" sz="1600"/>
          </a:p>
        </p:txBody>
      </p:sp>
      <p:sp>
        <p:nvSpPr>
          <p:cNvPr id="165892" name="Rectangle 4"/>
          <p:cNvSpPr>
            <a:spLocks noGrp="1" noChangeArrowheads="1"/>
          </p:cNvSpPr>
          <p:nvPr>
            <p:ph sz="half" idx="2"/>
          </p:nvPr>
        </p:nvSpPr>
        <p:spPr>
          <a:xfrm>
            <a:off x="4648200" y="1341438"/>
            <a:ext cx="4038600" cy="4784725"/>
          </a:xfrm>
        </p:spPr>
        <p:txBody>
          <a:bodyPr/>
          <a:lstStyle/>
          <a:p>
            <a:pPr>
              <a:lnSpc>
                <a:spcPct val="80000"/>
              </a:lnSpc>
              <a:buFontTx/>
              <a:buNone/>
            </a:pPr>
            <a:r>
              <a:rPr lang="en-US" sz="1600"/>
              <a:t>case GettingBody : </a:t>
            </a:r>
            <a:endParaRPr lang="bg-BG" sz="1600"/>
          </a:p>
          <a:p>
            <a:pPr>
              <a:lnSpc>
                <a:spcPct val="80000"/>
              </a:lnSpc>
              <a:buFontTx/>
              <a:buNone/>
            </a:pPr>
            <a:r>
              <a:rPr lang="bg-BG" sz="1600"/>
              <a:t>	</a:t>
            </a:r>
            <a:r>
              <a:rPr lang="en-US" sz="1600"/>
              <a:t>if (c == ';') </a:t>
            </a:r>
            <a:endParaRPr lang="bg-BG" sz="1600"/>
          </a:p>
          <a:p>
            <a:pPr>
              <a:lnSpc>
                <a:spcPct val="80000"/>
              </a:lnSpc>
              <a:buFontTx/>
              <a:buNone/>
            </a:pPr>
            <a:r>
              <a:rPr lang="bg-BG" sz="1600"/>
              <a:t>	  </a:t>
            </a:r>
            <a:r>
              <a:rPr lang="en-US" sz="1600"/>
              <a:t>state = Waiting; </a:t>
            </a:r>
            <a:endParaRPr lang="bg-BG" sz="1600"/>
          </a:p>
          <a:p>
            <a:pPr>
              <a:lnSpc>
                <a:spcPct val="80000"/>
              </a:lnSpc>
              <a:buFontTx/>
              <a:buNone/>
            </a:pPr>
            <a:r>
              <a:rPr lang="bg-BG" sz="1600"/>
              <a:t>	</a:t>
            </a:r>
            <a:r>
              <a:rPr lang="en-US" sz="1600"/>
              <a:t>else </a:t>
            </a:r>
            <a:endParaRPr lang="bg-BG" sz="1600"/>
          </a:p>
          <a:p>
            <a:pPr>
              <a:lnSpc>
                <a:spcPct val="80000"/>
              </a:lnSpc>
              <a:buFontTx/>
              <a:buNone/>
            </a:pPr>
            <a:r>
              <a:rPr lang="bg-BG" sz="1600"/>
              <a:t>	  </a:t>
            </a:r>
            <a:r>
              <a:rPr lang="en-US" sz="1600"/>
              <a:t>body.append(c); </a:t>
            </a:r>
            <a:endParaRPr lang="bg-BG" sz="1600"/>
          </a:p>
          <a:p>
            <a:pPr>
              <a:lnSpc>
                <a:spcPct val="80000"/>
              </a:lnSpc>
              <a:buFontTx/>
              <a:buNone/>
            </a:pPr>
            <a:r>
              <a:rPr lang="bg-BG" sz="1600"/>
              <a:t>	</a:t>
            </a:r>
            <a:r>
              <a:rPr lang="en-US" sz="1600"/>
              <a:t>return true; </a:t>
            </a:r>
            <a:endParaRPr lang="bg-BG" sz="1600"/>
          </a:p>
          <a:p>
            <a:pPr>
              <a:lnSpc>
                <a:spcPct val="80000"/>
              </a:lnSpc>
              <a:buFontTx/>
              <a:buNone/>
            </a:pPr>
            <a:r>
              <a:rPr lang="en-US" sz="1600"/>
              <a:t>} </a:t>
            </a:r>
            <a:endParaRPr lang="bg-BG" sz="1600"/>
          </a:p>
          <a:p>
            <a:pPr>
              <a:lnSpc>
                <a:spcPct val="80000"/>
              </a:lnSpc>
              <a:buFontTx/>
              <a:buNone/>
            </a:pPr>
            <a:r>
              <a:rPr lang="en-US" sz="1600"/>
              <a:t>return false; </a:t>
            </a:r>
            <a:endParaRPr lang="bg-BG" sz="1600"/>
          </a:p>
          <a:p>
            <a:pPr>
              <a:lnSpc>
                <a:spcPct val="80000"/>
              </a:lnSpc>
              <a:buFontTx/>
              <a:buNone/>
            </a:pPr>
            <a:r>
              <a:rPr lang="en-US" sz="1600"/>
              <a:t>} </a:t>
            </a:r>
            <a:endParaRPr lang="bg-BG" sz="1600"/>
          </a:p>
          <a:p>
            <a:pPr>
              <a:lnSpc>
                <a:spcPct val="80000"/>
              </a:lnSpc>
              <a:buFontTx/>
              <a:buNone/>
            </a:pPr>
            <a:r>
              <a:rPr lang="en-US" sz="1600"/>
              <a:t>StringBuffer getToken() { </a:t>
            </a:r>
            <a:endParaRPr lang="bg-BG" sz="1600"/>
          </a:p>
          <a:p>
            <a:pPr>
              <a:lnSpc>
                <a:spcPct val="80000"/>
              </a:lnSpc>
              <a:buFontTx/>
              <a:buNone/>
            </a:pPr>
            <a:r>
              <a:rPr lang="bg-BG" sz="1600"/>
              <a:t>	</a:t>
            </a:r>
            <a:r>
              <a:rPr lang="en-US" sz="1600"/>
              <a:t>return token;</a:t>
            </a:r>
            <a:endParaRPr lang="bg-BG" sz="1600"/>
          </a:p>
          <a:p>
            <a:pPr>
              <a:lnSpc>
                <a:spcPct val="80000"/>
              </a:lnSpc>
              <a:buFontTx/>
              <a:buNone/>
            </a:pPr>
            <a:r>
              <a:rPr lang="en-US" sz="1600"/>
              <a:t> } </a:t>
            </a:r>
            <a:endParaRPr lang="bg-BG" sz="1600"/>
          </a:p>
          <a:p>
            <a:pPr>
              <a:lnSpc>
                <a:spcPct val="80000"/>
              </a:lnSpc>
              <a:buFontTx/>
              <a:buNone/>
            </a:pPr>
            <a:r>
              <a:rPr lang="en-US" sz="1600"/>
              <a:t>StringBuffer getBody() { return body; }</a:t>
            </a:r>
            <a:endParaRPr lang="bg-BG" sz="1600"/>
          </a:p>
          <a:p>
            <a:pPr>
              <a:lnSpc>
                <a:spcPct val="80000"/>
              </a:lnSpc>
              <a:buFontTx/>
              <a:buNone/>
            </a:pPr>
            <a:r>
              <a:rPr lang="en-US" sz="1600"/>
              <a:t> private final static int Waiting = 0;</a:t>
            </a:r>
            <a:endParaRPr lang="bg-BG" sz="1600"/>
          </a:p>
          <a:p>
            <a:pPr>
              <a:lnSpc>
                <a:spcPct val="80000"/>
              </a:lnSpc>
              <a:buFontTx/>
              <a:buNone/>
            </a:pPr>
            <a:r>
              <a:rPr lang="bg-BG" sz="1600"/>
              <a:t> </a:t>
            </a:r>
            <a:r>
              <a:rPr lang="en-US" sz="1600"/>
              <a:t>final static int GettingToken = 1; </a:t>
            </a:r>
            <a:endParaRPr lang="bg-BG" sz="1600"/>
          </a:p>
          <a:p>
            <a:pPr>
              <a:lnSpc>
                <a:spcPct val="80000"/>
              </a:lnSpc>
              <a:buFontTx/>
              <a:buNone/>
            </a:pPr>
            <a:r>
              <a:rPr lang="bg-BG" sz="1600"/>
              <a:t> </a:t>
            </a:r>
            <a:r>
              <a:rPr lang="en-US" sz="1600"/>
              <a:t>final static int GettingBody = 2;</a:t>
            </a:r>
            <a:endParaRPr lang="bg-BG" sz="1600"/>
          </a:p>
          <a:p>
            <a:pPr>
              <a:lnSpc>
                <a:spcPct val="80000"/>
              </a:lnSpc>
              <a:buFontTx/>
              <a:buNone/>
            </a:pPr>
            <a:r>
              <a:rPr lang="bg-BG" sz="1600"/>
              <a:t> </a:t>
            </a:r>
            <a:r>
              <a:rPr lang="en-US" sz="1600"/>
              <a:t>int state = Waiting; </a:t>
            </a:r>
            <a:endParaRPr lang="bg-BG" sz="1600"/>
          </a:p>
          <a:p>
            <a:pPr>
              <a:lnSpc>
                <a:spcPct val="80000"/>
              </a:lnSpc>
              <a:buFontTx/>
              <a:buNone/>
            </a:pPr>
            <a:r>
              <a:rPr lang="bg-BG" sz="1600"/>
              <a:t> </a:t>
            </a:r>
            <a:r>
              <a:rPr lang="en-US" sz="1600"/>
              <a:t>StringBuffer token, body; </a:t>
            </a:r>
            <a:endParaRPr lang="bg-BG" sz="1600"/>
          </a:p>
          <a:p>
            <a:pPr>
              <a:lnSpc>
                <a:spcPct val="80000"/>
              </a:lnSpc>
              <a:buFontTx/>
              <a:buNone/>
            </a:pPr>
            <a:r>
              <a:rPr lang="en-US" sz="1600"/>
              <a:t>} </a:t>
            </a:r>
          </a:p>
        </p:txBody>
      </p:sp>
      <p:sp>
        <p:nvSpPr>
          <p:cNvPr id="7" name="Slide Number Placeholder 6"/>
          <p:cNvSpPr>
            <a:spLocks noGrp="1"/>
          </p:cNvSpPr>
          <p:nvPr>
            <p:ph type="sldNum" sz="quarter" idx="12"/>
          </p:nvPr>
        </p:nvSpPr>
        <p:spPr/>
        <p:txBody>
          <a:bodyPr/>
          <a:lstStyle/>
          <a:p>
            <a:fld id="{7DE1D29E-7DF1-4CB5-BA28-093E2B0C9A94}" type="slidenum">
              <a:rPr lang="bg-BG"/>
              <a:pPr/>
              <a:t>56</a:t>
            </a:fld>
            <a:endParaRPr lang="bg-BG"/>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p:txBody>
          <a:bodyPr/>
          <a:lstStyle/>
          <a:p>
            <a:r>
              <a:rPr lang="en-US" i="1"/>
              <a:t>Reverse engineering</a:t>
            </a:r>
            <a:r>
              <a:rPr lang="en-US"/>
              <a:t> </a:t>
            </a:r>
          </a:p>
        </p:txBody>
      </p:sp>
      <p:sp>
        <p:nvSpPr>
          <p:cNvPr id="166915" name="Rectangle 3"/>
          <p:cNvSpPr>
            <a:spLocks noGrp="1" noChangeArrowheads="1"/>
          </p:cNvSpPr>
          <p:nvPr>
            <p:ph idx="1"/>
          </p:nvPr>
        </p:nvSpPr>
        <p:spPr/>
        <p:txBody>
          <a:bodyPr>
            <a:normAutofit fontScale="92500" lnSpcReduction="20000"/>
          </a:bodyPr>
          <a:lstStyle/>
          <a:p>
            <a:r>
              <a:rPr lang="en-US" sz="2800" i="1" dirty="0"/>
              <a:t>Reverse engineering</a:t>
            </a:r>
            <a:r>
              <a:rPr lang="en-US" sz="2800" dirty="0"/>
              <a:t> (the creation of a model from code) is theoretically possible, but practically not very useful. The choice of what constitutes a meaningful state is in the eye of the designer. </a:t>
            </a:r>
            <a:endParaRPr lang="en-US" sz="2800" dirty="0" smtClean="0"/>
          </a:p>
          <a:p>
            <a:r>
              <a:rPr lang="en-US" sz="2800" dirty="0" smtClean="0"/>
              <a:t>Reverse </a:t>
            </a:r>
            <a:r>
              <a:rPr lang="en-US" sz="2800" dirty="0"/>
              <a:t>engineering tools have no capacity for abstraction and therefore cannot automatically produce meaningful </a:t>
            </a:r>
            <a:r>
              <a:rPr lang="en-US" sz="2800" dirty="0" err="1"/>
              <a:t>statechart</a:t>
            </a:r>
            <a:r>
              <a:rPr lang="en-US" sz="2800" dirty="0"/>
              <a:t> diagrams. More interesting than the reverse engineering of a model from code is the animation of a model against the execution of a deployed system. </a:t>
            </a:r>
            <a:endParaRPr lang="en-US" sz="2800" dirty="0" smtClean="0"/>
          </a:p>
          <a:p>
            <a:r>
              <a:rPr lang="en-US" sz="2800" dirty="0" smtClean="0"/>
              <a:t>For </a:t>
            </a:r>
            <a:r>
              <a:rPr lang="en-US" sz="2800" dirty="0"/>
              <a:t>example, given the previous diagram, a tool could animate the states in the diagram as they were reached in the running system. </a:t>
            </a:r>
          </a:p>
        </p:txBody>
      </p:sp>
      <p:sp>
        <p:nvSpPr>
          <p:cNvPr id="6" name="Slide Number Placeholder 5"/>
          <p:cNvSpPr>
            <a:spLocks noGrp="1"/>
          </p:cNvSpPr>
          <p:nvPr>
            <p:ph type="sldNum" sz="quarter" idx="12"/>
          </p:nvPr>
        </p:nvSpPr>
        <p:spPr/>
        <p:txBody>
          <a:bodyPr/>
          <a:lstStyle/>
          <a:p>
            <a:fld id="{50CB738E-DF9D-4BE8-99DA-F699AA434557}" type="slidenum">
              <a:rPr lang="bg-BG"/>
              <a:pPr/>
              <a:t>57</a:t>
            </a:fld>
            <a:endParaRPr lang="bg-BG"/>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Processes and threads</a:t>
            </a:r>
            <a:endParaRPr lang="bg-BG" dirty="0"/>
          </a:p>
        </p:txBody>
      </p:sp>
      <p:sp>
        <p:nvSpPr>
          <p:cNvPr id="6" name="Text Placeholder 5"/>
          <p:cNvSpPr>
            <a:spLocks noGrp="1"/>
          </p:cNvSpPr>
          <p:nvPr>
            <p:ph type="body" idx="1"/>
          </p:nvPr>
        </p:nvSpPr>
        <p:spPr/>
        <p:txBody>
          <a:bodyPr/>
          <a:lstStyle/>
          <a:p>
            <a:endParaRPr lang="bg-BG" dirty="0"/>
          </a:p>
        </p:txBody>
      </p:sp>
      <p:sp>
        <p:nvSpPr>
          <p:cNvPr id="4" name="Slide Number Placeholder 3"/>
          <p:cNvSpPr>
            <a:spLocks noGrp="1"/>
          </p:cNvSpPr>
          <p:nvPr>
            <p:ph type="sldNum" sz="quarter" idx="12"/>
          </p:nvPr>
        </p:nvSpPr>
        <p:spPr/>
        <p:txBody>
          <a:bodyPr/>
          <a:lstStyle/>
          <a:p>
            <a:fld id="{45B03514-F14C-44FE-841D-5294222C3A66}" type="slidenum">
              <a:rPr lang="bg-BG" smtClean="0"/>
              <a:pPr/>
              <a:t>58</a:t>
            </a:fld>
            <a:endParaRPr lang="bg-BG"/>
          </a:p>
        </p:txBody>
      </p:sp>
    </p:spTree>
    <p:extLst>
      <p:ext uri="{BB962C8B-B14F-4D97-AF65-F5344CB8AC3E}">
        <p14:creationId xmlns:p14="http://schemas.microsoft.com/office/powerpoint/2010/main" val="9692936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r>
              <a:rPr lang="en-US" b="1" dirty="0"/>
              <a:t>Terms and Concepts</a:t>
            </a:r>
          </a:p>
        </p:txBody>
      </p:sp>
      <p:sp>
        <p:nvSpPr>
          <p:cNvPr id="119811" name="Rectangle 3"/>
          <p:cNvSpPr>
            <a:spLocks noGrp="1" noChangeArrowheads="1"/>
          </p:cNvSpPr>
          <p:nvPr>
            <p:ph idx="1"/>
          </p:nvPr>
        </p:nvSpPr>
        <p:spPr/>
        <p:txBody>
          <a:bodyPr>
            <a:normAutofit lnSpcReduction="10000"/>
          </a:bodyPr>
          <a:lstStyle/>
          <a:p>
            <a:r>
              <a:rPr lang="en-US" sz="2800" dirty="0"/>
              <a:t>In the UML, each independent flow of control is modeled as an active object. An active object is a process or thread that can initiate control activity. As for every kind of object, an active object is an instance of a class. In this case, an active object is an instance of an active class. Also as for every kind of object, active objects can communicate with one another by passing messages, although here, message passing must be extended with certain concurrency semantics, to help you to synchronize the interactions among independent flows.</a:t>
            </a:r>
          </a:p>
        </p:txBody>
      </p:sp>
      <p:sp>
        <p:nvSpPr>
          <p:cNvPr id="6" name="Slide Number Placeholder 5"/>
          <p:cNvSpPr>
            <a:spLocks noGrp="1"/>
          </p:cNvSpPr>
          <p:nvPr>
            <p:ph type="sldNum" sz="quarter" idx="12"/>
          </p:nvPr>
        </p:nvSpPr>
        <p:spPr/>
        <p:txBody>
          <a:bodyPr/>
          <a:lstStyle/>
          <a:p>
            <a:fld id="{511A23BE-A72F-472F-9703-47CCDC2465B8}" type="slidenum">
              <a:rPr lang="bg-BG"/>
              <a:pPr/>
              <a:t>59</a:t>
            </a:fld>
            <a:endParaRPr lang="bg-BG"/>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bg-BG" b="1"/>
              <a:t>Context</a:t>
            </a:r>
          </a:p>
        </p:txBody>
      </p:sp>
      <p:sp>
        <p:nvSpPr>
          <p:cNvPr id="61443" name="Rectangle 3"/>
          <p:cNvSpPr>
            <a:spLocks noGrp="1" noChangeArrowheads="1"/>
          </p:cNvSpPr>
          <p:nvPr>
            <p:ph idx="1"/>
          </p:nvPr>
        </p:nvSpPr>
        <p:spPr/>
        <p:txBody>
          <a:bodyPr>
            <a:normAutofit fontScale="92500" lnSpcReduction="10000"/>
          </a:bodyPr>
          <a:lstStyle/>
          <a:p>
            <a:r>
              <a:rPr lang="en-US" sz="2800" dirty="0"/>
              <a:t>Every object has a lifetime. On creation, an object is born; on destruction, an object ceases to exist. In between, an object may act on other objects (by sending them messages), as well as be acted on (by being the target of a message). In many cases, these messages will be simple, synchronous operation calls. For example, an instance of the class Customer might invoke the operation </a:t>
            </a:r>
            <a:r>
              <a:rPr lang="en-US" sz="2800" dirty="0" err="1"/>
              <a:t>getAccountBalance</a:t>
            </a:r>
            <a:r>
              <a:rPr lang="en-US" sz="2800" dirty="0"/>
              <a:t> on an instance of the class </a:t>
            </a:r>
            <a:r>
              <a:rPr lang="en-US" sz="2800" dirty="0" err="1"/>
              <a:t>BankAccount</a:t>
            </a:r>
            <a:r>
              <a:rPr lang="en-US" sz="2800" dirty="0"/>
              <a:t>. Objects such as these don't need a state machine to specify their behavior because their current behavior does not depend on their past.</a:t>
            </a:r>
          </a:p>
        </p:txBody>
      </p:sp>
      <p:sp>
        <p:nvSpPr>
          <p:cNvPr id="6" name="Slide Number Placeholder 5"/>
          <p:cNvSpPr>
            <a:spLocks noGrp="1"/>
          </p:cNvSpPr>
          <p:nvPr>
            <p:ph type="sldNum" sz="quarter" idx="12"/>
          </p:nvPr>
        </p:nvSpPr>
        <p:spPr/>
        <p:txBody>
          <a:bodyPr/>
          <a:lstStyle/>
          <a:p>
            <a:fld id="{3C8157CC-2110-4C79-A227-879757B96DB7}" type="slidenum">
              <a:rPr lang="bg-BG"/>
              <a:pPr/>
              <a:t>6</a:t>
            </a:fld>
            <a:endParaRPr lang="bg-BG"/>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en-US" b="1" dirty="0"/>
              <a:t>Terms and Concepts</a:t>
            </a:r>
          </a:p>
        </p:txBody>
      </p:sp>
      <p:sp>
        <p:nvSpPr>
          <p:cNvPr id="120835" name="Rectangle 3"/>
          <p:cNvSpPr>
            <a:spLocks noGrp="1" noChangeArrowheads="1"/>
          </p:cNvSpPr>
          <p:nvPr>
            <p:ph idx="1"/>
          </p:nvPr>
        </p:nvSpPr>
        <p:spPr/>
        <p:txBody>
          <a:bodyPr>
            <a:normAutofit lnSpcReduction="10000"/>
          </a:bodyPr>
          <a:lstStyle/>
          <a:p>
            <a:r>
              <a:rPr lang="en-US" sz="2800" dirty="0"/>
              <a:t>In software, many programming languages directly support the concept of an active object. Java, Smalltalk, and Ada all have concurrency built in. C++ supports concurrency through various libraries that build on a host operating system's concurrency mechanisms. </a:t>
            </a:r>
            <a:endParaRPr lang="en-US" sz="2800" dirty="0" smtClean="0"/>
          </a:p>
          <a:p>
            <a:r>
              <a:rPr lang="en-US" sz="2800" dirty="0" smtClean="0"/>
              <a:t>Using </a:t>
            </a:r>
            <a:r>
              <a:rPr lang="en-US" sz="2800" dirty="0"/>
              <a:t>the UML to visualize, specify, construct, and document these abstractions is important because without doing so, it's nearly impossible to reason about issues of concurrency, communication, and synchronization.</a:t>
            </a:r>
          </a:p>
        </p:txBody>
      </p:sp>
      <p:sp>
        <p:nvSpPr>
          <p:cNvPr id="6" name="Slide Number Placeholder 5"/>
          <p:cNvSpPr>
            <a:spLocks noGrp="1"/>
          </p:cNvSpPr>
          <p:nvPr>
            <p:ph type="sldNum" sz="quarter" idx="12"/>
          </p:nvPr>
        </p:nvSpPr>
        <p:spPr/>
        <p:txBody>
          <a:bodyPr/>
          <a:lstStyle/>
          <a:p>
            <a:fld id="{BBD6BE9A-5E6A-49CE-BC72-69D5F2076974}" type="slidenum">
              <a:rPr lang="bg-BG"/>
              <a:pPr/>
              <a:t>60</a:t>
            </a:fld>
            <a:endParaRPr lang="bg-BG"/>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en-US" b="1" dirty="0"/>
              <a:t>Terms and Concepts</a:t>
            </a:r>
          </a:p>
        </p:txBody>
      </p:sp>
      <p:sp>
        <p:nvSpPr>
          <p:cNvPr id="121859" name="Rectangle 3"/>
          <p:cNvSpPr>
            <a:spLocks noGrp="1" noChangeArrowheads="1"/>
          </p:cNvSpPr>
          <p:nvPr>
            <p:ph idx="1"/>
          </p:nvPr>
        </p:nvSpPr>
        <p:spPr/>
        <p:txBody>
          <a:bodyPr/>
          <a:lstStyle/>
          <a:p>
            <a:endParaRPr lang="en-US"/>
          </a:p>
        </p:txBody>
      </p:sp>
      <p:sp>
        <p:nvSpPr>
          <p:cNvPr id="7" name="Slide Number Placeholder 5"/>
          <p:cNvSpPr>
            <a:spLocks noGrp="1"/>
          </p:cNvSpPr>
          <p:nvPr>
            <p:ph type="sldNum" sz="quarter" idx="12"/>
          </p:nvPr>
        </p:nvSpPr>
        <p:spPr/>
        <p:txBody>
          <a:bodyPr/>
          <a:lstStyle/>
          <a:p>
            <a:fld id="{EBE3910C-E04A-4FE8-B2FE-D189DF431623}" type="slidenum">
              <a:rPr lang="bg-BG"/>
              <a:pPr/>
              <a:t>61</a:t>
            </a:fld>
            <a:endParaRPr lang="bg-BG"/>
          </a:p>
        </p:txBody>
      </p:sp>
      <p:pic>
        <p:nvPicPr>
          <p:cNvPr id="12186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2276475"/>
            <a:ext cx="6962775" cy="3135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r>
              <a:rPr lang="en-US" b="1" dirty="0"/>
              <a:t>Terms and Concepts</a:t>
            </a:r>
          </a:p>
        </p:txBody>
      </p:sp>
      <p:sp>
        <p:nvSpPr>
          <p:cNvPr id="122883" name="Rectangle 3"/>
          <p:cNvSpPr>
            <a:spLocks noGrp="1" noChangeArrowheads="1"/>
          </p:cNvSpPr>
          <p:nvPr>
            <p:ph idx="1"/>
          </p:nvPr>
        </p:nvSpPr>
        <p:spPr/>
        <p:txBody>
          <a:bodyPr/>
          <a:lstStyle/>
          <a:p>
            <a:r>
              <a:rPr lang="en-US" sz="2400" dirty="0">
                <a:solidFill>
                  <a:srgbClr val="0066FF"/>
                </a:solidFill>
              </a:rPr>
              <a:t>An </a:t>
            </a:r>
            <a:r>
              <a:rPr lang="en-US" sz="2400" i="1" dirty="0">
                <a:solidFill>
                  <a:srgbClr val="0066FF"/>
                </a:solidFill>
              </a:rPr>
              <a:t>active object</a:t>
            </a:r>
            <a:r>
              <a:rPr lang="en-US" sz="2400" dirty="0">
                <a:solidFill>
                  <a:srgbClr val="0066FF"/>
                </a:solidFill>
              </a:rPr>
              <a:t> is an object that owns a process or thread and can initiate control activity. </a:t>
            </a:r>
            <a:endParaRPr lang="en-US" sz="2400" dirty="0" smtClean="0">
              <a:solidFill>
                <a:srgbClr val="0066FF"/>
              </a:solidFill>
            </a:endParaRPr>
          </a:p>
          <a:p>
            <a:r>
              <a:rPr lang="en-US" sz="2400" dirty="0" smtClean="0">
                <a:solidFill>
                  <a:srgbClr val="00CC00"/>
                </a:solidFill>
              </a:rPr>
              <a:t>An </a:t>
            </a:r>
            <a:r>
              <a:rPr lang="en-US" sz="2400" i="1" dirty="0">
                <a:solidFill>
                  <a:srgbClr val="00CC00"/>
                </a:solidFill>
              </a:rPr>
              <a:t>active class</a:t>
            </a:r>
            <a:r>
              <a:rPr lang="en-US" sz="2400" dirty="0">
                <a:solidFill>
                  <a:srgbClr val="00CC00"/>
                </a:solidFill>
              </a:rPr>
              <a:t> is a class whose instances are active objects. </a:t>
            </a:r>
            <a:endParaRPr lang="en-US" sz="2400" dirty="0" smtClean="0">
              <a:solidFill>
                <a:srgbClr val="00CC00"/>
              </a:solidFill>
            </a:endParaRPr>
          </a:p>
          <a:p>
            <a:r>
              <a:rPr lang="en-US" sz="2400" dirty="0" smtClean="0">
                <a:solidFill>
                  <a:srgbClr val="FF9900"/>
                </a:solidFill>
              </a:rPr>
              <a:t>A </a:t>
            </a:r>
            <a:r>
              <a:rPr lang="en-US" sz="2400" i="1" dirty="0">
                <a:solidFill>
                  <a:srgbClr val="FF9900"/>
                </a:solidFill>
              </a:rPr>
              <a:t>process</a:t>
            </a:r>
            <a:r>
              <a:rPr lang="en-US" sz="2400" dirty="0">
                <a:solidFill>
                  <a:srgbClr val="FF9900"/>
                </a:solidFill>
              </a:rPr>
              <a:t> is a heavyweight flow that can execute concurrently with other processes. </a:t>
            </a:r>
            <a:endParaRPr lang="en-US" sz="2400" dirty="0" smtClean="0">
              <a:solidFill>
                <a:srgbClr val="FF9900"/>
              </a:solidFill>
            </a:endParaRPr>
          </a:p>
          <a:p>
            <a:r>
              <a:rPr lang="en-US" sz="2400" dirty="0" smtClean="0">
                <a:solidFill>
                  <a:srgbClr val="FF0000"/>
                </a:solidFill>
              </a:rPr>
              <a:t>A </a:t>
            </a:r>
            <a:r>
              <a:rPr lang="en-US" sz="2400" i="1" dirty="0">
                <a:solidFill>
                  <a:srgbClr val="FF0000"/>
                </a:solidFill>
              </a:rPr>
              <a:t>thread</a:t>
            </a:r>
            <a:r>
              <a:rPr lang="en-US" sz="2400" dirty="0">
                <a:solidFill>
                  <a:srgbClr val="FF0000"/>
                </a:solidFill>
              </a:rPr>
              <a:t> is a lightweight flow that can execute concurrently with other threads within the same process.</a:t>
            </a:r>
            <a:r>
              <a:rPr lang="en-US" sz="2400" dirty="0"/>
              <a:t> </a:t>
            </a:r>
            <a:endParaRPr lang="en-US" sz="2400" dirty="0" smtClean="0"/>
          </a:p>
          <a:p>
            <a:r>
              <a:rPr lang="en-US" sz="2400" dirty="0" smtClean="0"/>
              <a:t>Graphically</a:t>
            </a:r>
            <a:r>
              <a:rPr lang="en-US" sz="2400" dirty="0"/>
              <a:t>, an active class is rendered as a rectangle with thick lines. Processes and threads are rendered as stereotyped active classes (and also appear as sequences in interaction diagrams).</a:t>
            </a:r>
          </a:p>
        </p:txBody>
      </p:sp>
      <p:sp>
        <p:nvSpPr>
          <p:cNvPr id="6" name="Slide Number Placeholder 5"/>
          <p:cNvSpPr>
            <a:spLocks noGrp="1"/>
          </p:cNvSpPr>
          <p:nvPr>
            <p:ph type="sldNum" sz="quarter" idx="12"/>
          </p:nvPr>
        </p:nvSpPr>
        <p:spPr/>
        <p:txBody>
          <a:bodyPr/>
          <a:lstStyle/>
          <a:p>
            <a:fld id="{E5CC7B19-1311-4D15-A3CE-F76DDF78ABEB}" type="slidenum">
              <a:rPr lang="bg-BG"/>
              <a:pPr/>
              <a:t>62</a:t>
            </a:fld>
            <a:endParaRPr lang="bg-BG"/>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r>
              <a:rPr lang="bg-BG"/>
              <a:t>Flow of Control </a:t>
            </a:r>
          </a:p>
        </p:txBody>
      </p:sp>
      <p:sp>
        <p:nvSpPr>
          <p:cNvPr id="123907" name="Rectangle 3"/>
          <p:cNvSpPr>
            <a:spLocks noGrp="1" noChangeArrowheads="1"/>
          </p:cNvSpPr>
          <p:nvPr>
            <p:ph idx="1"/>
          </p:nvPr>
        </p:nvSpPr>
        <p:spPr/>
        <p:txBody>
          <a:bodyPr/>
          <a:lstStyle/>
          <a:p>
            <a:pPr>
              <a:lnSpc>
                <a:spcPct val="80000"/>
              </a:lnSpc>
            </a:pPr>
            <a:r>
              <a:rPr lang="en-US" sz="2000" dirty="0">
                <a:solidFill>
                  <a:srgbClr val="FF0000"/>
                </a:solidFill>
              </a:rPr>
              <a:t>In a purely sequential system, there is one flow of control. This means that one thing, and one thing only, can take place at a time. When a sequential program starts, control is rooted at the beginning of the program and operations are dispatched one after another. Even if there are concurrent things happening among the actors outside the system, a sequential program will process only one event at a time, queuing or discarding any concurrent external events</a:t>
            </a:r>
            <a:r>
              <a:rPr lang="en-US" sz="2000" dirty="0" smtClean="0">
                <a:solidFill>
                  <a:srgbClr val="FF0000"/>
                </a:solidFill>
              </a:rPr>
              <a:t>.</a:t>
            </a:r>
          </a:p>
          <a:p>
            <a:pPr>
              <a:lnSpc>
                <a:spcPct val="80000"/>
              </a:lnSpc>
            </a:pPr>
            <a:r>
              <a:rPr lang="en-US" sz="1800" dirty="0"/>
              <a:t>This is why it's called a flow of control. If you trace the execution of a sequential program, you'll see the locus of execution flow from one statement to another, in sequential order. You might see actions that branch, loop, and jump about, and if there is any recursion or iteration, you see the flow circle back on itself. Nonetheless, in a sequential system, there would be a single flow of execution.</a:t>
            </a:r>
          </a:p>
          <a:p>
            <a:pPr>
              <a:lnSpc>
                <a:spcPct val="80000"/>
              </a:lnSpc>
            </a:pPr>
            <a:r>
              <a:rPr lang="en-US" sz="1800" dirty="0">
                <a:solidFill>
                  <a:srgbClr val="0066FF"/>
                </a:solidFill>
              </a:rPr>
              <a:t>In a concurrent system, there is more than one flow of control—that is, more than one thing can take place at a time. In a concurrent system, there are multiple simultaneous flows of control, each rooted at the head of an independent process or a thread. If you take a snapshot of a concurrent system while it's running, you'll logically see multiple loci of execution.</a:t>
            </a:r>
          </a:p>
          <a:p>
            <a:pPr>
              <a:lnSpc>
                <a:spcPct val="80000"/>
              </a:lnSpc>
            </a:pPr>
            <a:endParaRPr lang="bg-BG" sz="1800" dirty="0">
              <a:solidFill>
                <a:srgbClr val="0066FF"/>
              </a:solidFill>
            </a:endParaRPr>
          </a:p>
        </p:txBody>
      </p:sp>
      <p:sp>
        <p:nvSpPr>
          <p:cNvPr id="6" name="Slide Number Placeholder 5"/>
          <p:cNvSpPr>
            <a:spLocks noGrp="1"/>
          </p:cNvSpPr>
          <p:nvPr>
            <p:ph type="sldNum" sz="quarter" idx="12"/>
          </p:nvPr>
        </p:nvSpPr>
        <p:spPr/>
        <p:txBody>
          <a:bodyPr/>
          <a:lstStyle/>
          <a:p>
            <a:fld id="{EF17421B-E5A8-46C9-A9CB-A96D2D88A9C1}" type="slidenum">
              <a:rPr lang="bg-BG"/>
              <a:pPr/>
              <a:t>63</a:t>
            </a:fld>
            <a:endParaRPr lang="bg-BG"/>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r>
              <a:rPr lang="bg-BG"/>
              <a:t>Classes and Events </a:t>
            </a:r>
          </a:p>
        </p:txBody>
      </p:sp>
      <p:sp>
        <p:nvSpPr>
          <p:cNvPr id="124931" name="Rectangle 3"/>
          <p:cNvSpPr>
            <a:spLocks noGrp="1" noChangeArrowheads="1"/>
          </p:cNvSpPr>
          <p:nvPr>
            <p:ph idx="1"/>
          </p:nvPr>
        </p:nvSpPr>
        <p:spPr/>
        <p:txBody>
          <a:bodyPr/>
          <a:lstStyle/>
          <a:p>
            <a:r>
              <a:rPr lang="en-US" sz="2000" dirty="0"/>
              <a:t>Active classes are just classes, albeit ones with a very special property. An active class represents an independent flow of control, whereas a plain class embodies no such flow. In contrast to active classes, plain classes are implicitly called passive because they cannot independently initiate control activity</a:t>
            </a:r>
            <a:r>
              <a:rPr lang="en-US" sz="2000" dirty="0" smtClean="0"/>
              <a:t>.</a:t>
            </a:r>
          </a:p>
          <a:p>
            <a:r>
              <a:rPr lang="en-US" sz="2000" dirty="0"/>
              <a:t>You use active classes to model common families of processes or threads. In technical terms, this means that an active object—an instance of an active class—reifies (is a manifestation of) a process or thread. By modeling concurrent systems with active objects, you give a name to each independent flow of control. When an active object is created, the associated flow of control is started; when the active object is destroyed, the associated flow of control is terminated.</a:t>
            </a:r>
          </a:p>
          <a:p>
            <a:endParaRPr lang="en-US" sz="2000" dirty="0"/>
          </a:p>
        </p:txBody>
      </p:sp>
      <p:sp>
        <p:nvSpPr>
          <p:cNvPr id="6" name="Slide Number Placeholder 5"/>
          <p:cNvSpPr>
            <a:spLocks noGrp="1"/>
          </p:cNvSpPr>
          <p:nvPr>
            <p:ph type="sldNum" sz="quarter" idx="12"/>
          </p:nvPr>
        </p:nvSpPr>
        <p:spPr/>
        <p:txBody>
          <a:bodyPr/>
          <a:lstStyle/>
          <a:p>
            <a:fld id="{48A2E3B7-9BA5-4C28-AB00-9DD6CA88585D}" type="slidenum">
              <a:rPr lang="bg-BG"/>
              <a:pPr/>
              <a:t>64</a:t>
            </a:fld>
            <a:endParaRPr lang="bg-BG"/>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r>
              <a:rPr lang="bg-BG"/>
              <a:t>Classes and Events </a:t>
            </a:r>
          </a:p>
        </p:txBody>
      </p:sp>
      <p:sp>
        <p:nvSpPr>
          <p:cNvPr id="124931" name="Rectangle 3"/>
          <p:cNvSpPr>
            <a:spLocks noGrp="1" noChangeArrowheads="1"/>
          </p:cNvSpPr>
          <p:nvPr>
            <p:ph idx="1"/>
          </p:nvPr>
        </p:nvSpPr>
        <p:spPr/>
        <p:txBody>
          <a:bodyPr/>
          <a:lstStyle/>
          <a:p>
            <a:r>
              <a:rPr lang="en-US" sz="2000" dirty="0"/>
              <a:t>Active classes share the same properties as all other classes. Active classes may have instances. Active classes may have attributes and operations. Active classes may participate in dependency, generalization, and association (including aggregation) relationships. Active classes may use any of the UML's extensibility mechanisms, including stereotypes, tagged values, and constraints. Active classes may be the realization of interfaces. Active classes may be realized by collaborations, and the behavior of an active class may be specified by using state machines.</a:t>
            </a:r>
          </a:p>
          <a:p>
            <a:r>
              <a:rPr lang="en-US" sz="2000" dirty="0"/>
              <a:t>In your diagrams, active objects may appear wherever passive objects appear. You can model the collaboration of active and passive objects by using interaction diagrams (including sequence and collaboration diagrams). An active object may appear as the target of an event in a state machine.</a:t>
            </a:r>
          </a:p>
          <a:p>
            <a:endParaRPr lang="en-US" sz="2000" dirty="0"/>
          </a:p>
        </p:txBody>
      </p:sp>
      <p:sp>
        <p:nvSpPr>
          <p:cNvPr id="6" name="Slide Number Placeholder 5"/>
          <p:cNvSpPr>
            <a:spLocks noGrp="1"/>
          </p:cNvSpPr>
          <p:nvPr>
            <p:ph type="sldNum" sz="quarter" idx="12"/>
          </p:nvPr>
        </p:nvSpPr>
        <p:spPr/>
        <p:txBody>
          <a:bodyPr/>
          <a:lstStyle/>
          <a:p>
            <a:fld id="{48A2E3B7-9BA5-4C28-AB00-9DD6CA88585D}" type="slidenum">
              <a:rPr lang="bg-BG"/>
              <a:pPr/>
              <a:t>65</a:t>
            </a:fld>
            <a:endParaRPr lang="bg-BG"/>
          </a:p>
        </p:txBody>
      </p:sp>
    </p:spTree>
    <p:extLst>
      <p:ext uri="{BB962C8B-B14F-4D97-AF65-F5344CB8AC3E}">
        <p14:creationId xmlns:p14="http://schemas.microsoft.com/office/powerpoint/2010/main" val="265242138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r>
              <a:rPr lang="en-US" b="1" dirty="0"/>
              <a:t>Standard Elements</a:t>
            </a:r>
            <a:endParaRPr lang="bg-BG" dirty="0"/>
          </a:p>
        </p:txBody>
      </p:sp>
      <p:sp>
        <p:nvSpPr>
          <p:cNvPr id="125955" name="Rectangle 3"/>
          <p:cNvSpPr>
            <a:spLocks noGrp="1" noChangeArrowheads="1"/>
          </p:cNvSpPr>
          <p:nvPr>
            <p:ph idx="1"/>
          </p:nvPr>
        </p:nvSpPr>
        <p:spPr/>
        <p:txBody>
          <a:bodyPr/>
          <a:lstStyle/>
          <a:p>
            <a:r>
              <a:rPr lang="en-US" dirty="0"/>
              <a:t>All of the UML's extensibility mechanisms apply to active classes. Most often, you'll use tagged values to extend active class properties, such as specifying the scheduling policy of the active class</a:t>
            </a:r>
            <a:r>
              <a:rPr lang="en-US" dirty="0" smtClean="0"/>
              <a:t>.</a:t>
            </a:r>
          </a:p>
          <a:p>
            <a:r>
              <a:rPr lang="en-US" dirty="0"/>
              <a:t>The UML defines two standard stereotypes that apply to active classes.</a:t>
            </a:r>
          </a:p>
          <a:p>
            <a:endParaRPr lang="en-US" dirty="0"/>
          </a:p>
        </p:txBody>
      </p:sp>
      <p:sp>
        <p:nvSpPr>
          <p:cNvPr id="6" name="Slide Number Placeholder 5"/>
          <p:cNvSpPr>
            <a:spLocks noGrp="1"/>
          </p:cNvSpPr>
          <p:nvPr>
            <p:ph type="sldNum" sz="quarter" idx="12"/>
          </p:nvPr>
        </p:nvSpPr>
        <p:spPr/>
        <p:txBody>
          <a:bodyPr/>
          <a:lstStyle/>
          <a:p>
            <a:fld id="{9E326B5B-BBDC-4F42-B3D4-7D0C5AB81339}" type="slidenum">
              <a:rPr lang="bg-BG"/>
              <a:pPr/>
              <a:t>66</a:t>
            </a:fld>
            <a:endParaRPr lang="bg-BG"/>
          </a:p>
        </p:txBody>
      </p:sp>
      <p:graphicFrame>
        <p:nvGraphicFramePr>
          <p:cNvPr id="2" name="Table 1"/>
          <p:cNvGraphicFramePr>
            <a:graphicFrameLocks noGrp="1"/>
          </p:cNvGraphicFramePr>
          <p:nvPr>
            <p:extLst>
              <p:ext uri="{D42A27DB-BD31-4B8C-83A1-F6EECF244321}">
                <p14:modId xmlns:p14="http://schemas.microsoft.com/office/powerpoint/2010/main" val="2978806216"/>
              </p:ext>
            </p:extLst>
          </p:nvPr>
        </p:nvGraphicFramePr>
        <p:xfrm>
          <a:off x="1187624" y="3861048"/>
          <a:ext cx="7187952" cy="1684020"/>
        </p:xfrm>
        <a:graphic>
          <a:graphicData uri="http://schemas.openxmlformats.org/drawingml/2006/table">
            <a:tbl>
              <a:tblPr/>
              <a:tblGrid>
                <a:gridCol w="3593976"/>
                <a:gridCol w="3593976"/>
              </a:tblGrid>
              <a:tr h="0">
                <a:tc>
                  <a:txBody>
                    <a:bodyPr/>
                    <a:lstStyle/>
                    <a:p>
                      <a:r>
                        <a:rPr lang="en-US" dirty="0"/>
                        <a:t>1</a:t>
                      </a:r>
                      <a:r>
                        <a:rPr lang="en-US" dirty="0">
                          <a:solidFill>
                            <a:srgbClr val="0066FF"/>
                          </a:solidFill>
                        </a:rPr>
                        <a:t>. process </a:t>
                      </a:r>
                    </a:p>
                  </a:txBody>
                  <a:tcPr marL="9525" marR="9525" marT="9525" marB="9525">
                    <a:lnL>
                      <a:noFill/>
                    </a:lnL>
                    <a:lnR>
                      <a:noFill/>
                    </a:lnR>
                    <a:lnT>
                      <a:noFill/>
                    </a:lnT>
                    <a:lnB>
                      <a:noFill/>
                    </a:lnB>
                    <a:solidFill>
                      <a:srgbClr val="FFFFFF"/>
                    </a:solidFill>
                  </a:tcPr>
                </a:tc>
                <a:tc>
                  <a:txBody>
                    <a:bodyPr/>
                    <a:lstStyle/>
                    <a:p>
                      <a:r>
                        <a:rPr lang="en-US"/>
                        <a:t>Specifies a heavyweight flow that can execute concurrently with other processes</a:t>
                      </a:r>
                    </a:p>
                  </a:txBody>
                  <a:tcPr marL="9525" marR="9525" marT="9525" marB="9525">
                    <a:lnL>
                      <a:noFill/>
                    </a:lnL>
                    <a:lnR>
                      <a:noFill/>
                    </a:lnR>
                    <a:lnT>
                      <a:noFill/>
                    </a:lnT>
                    <a:lnB>
                      <a:noFill/>
                    </a:lnB>
                    <a:solidFill>
                      <a:srgbClr val="FFFFFF"/>
                    </a:solidFill>
                  </a:tcPr>
                </a:tc>
              </a:tr>
              <a:tr h="0">
                <a:tc>
                  <a:txBody>
                    <a:bodyPr/>
                    <a:lstStyle/>
                    <a:p>
                      <a:r>
                        <a:rPr lang="en-US" dirty="0"/>
                        <a:t>2.</a:t>
                      </a:r>
                      <a:r>
                        <a:rPr lang="en-US" dirty="0">
                          <a:solidFill>
                            <a:srgbClr val="0066FF"/>
                          </a:solidFill>
                        </a:rPr>
                        <a:t> thread </a:t>
                      </a:r>
                    </a:p>
                  </a:txBody>
                  <a:tcPr marL="9525" marR="9525" marT="9525" marB="9525">
                    <a:lnL>
                      <a:noFill/>
                    </a:lnL>
                    <a:lnR>
                      <a:noFill/>
                    </a:lnR>
                    <a:lnT>
                      <a:noFill/>
                    </a:lnT>
                    <a:lnB>
                      <a:noFill/>
                    </a:lnB>
                    <a:solidFill>
                      <a:srgbClr val="FFFFFF"/>
                    </a:solidFill>
                  </a:tcPr>
                </a:tc>
                <a:tc>
                  <a:txBody>
                    <a:bodyPr/>
                    <a:lstStyle/>
                    <a:p>
                      <a:r>
                        <a:rPr lang="en-US" dirty="0"/>
                        <a:t>Specifies a lightweight flow that can execute concurrently with other threads within the same process</a:t>
                      </a:r>
                    </a:p>
                  </a:txBody>
                  <a:tcPr marL="9525" marR="9525" marT="9525" marB="9525">
                    <a:lnL>
                      <a:noFill/>
                    </a:lnL>
                    <a:lnR>
                      <a:noFill/>
                    </a:lnR>
                    <a:lnT>
                      <a:noFill/>
                    </a:lnT>
                    <a:lnB>
                      <a:noFill/>
                    </a:lnB>
                    <a:solidFill>
                      <a:srgbClr val="FFFFFF"/>
                    </a:solidFill>
                  </a:tcPr>
                </a:tc>
              </a:tr>
            </a:tbl>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r>
              <a:rPr lang="en-US" sz="4000" b="1" dirty="0"/>
              <a:t>Standard Elements</a:t>
            </a:r>
          </a:p>
        </p:txBody>
      </p:sp>
      <p:sp>
        <p:nvSpPr>
          <p:cNvPr id="126979" name="Rectangle 3"/>
          <p:cNvSpPr>
            <a:spLocks noGrp="1" noChangeArrowheads="1"/>
          </p:cNvSpPr>
          <p:nvPr>
            <p:ph idx="1"/>
          </p:nvPr>
        </p:nvSpPr>
        <p:spPr>
          <a:xfrm>
            <a:off x="251520" y="1412776"/>
            <a:ext cx="8229600" cy="4713288"/>
          </a:xfrm>
        </p:spPr>
        <p:txBody>
          <a:bodyPr/>
          <a:lstStyle/>
          <a:p>
            <a:pPr>
              <a:lnSpc>
                <a:spcPct val="80000"/>
              </a:lnSpc>
            </a:pPr>
            <a:r>
              <a:rPr lang="en-US" sz="2000" dirty="0">
                <a:solidFill>
                  <a:srgbClr val="0066FF"/>
                </a:solidFill>
              </a:rPr>
              <a:t>A process is heavyweight, which means that it is a thing known to the operating system itself and runs in an independent address space. Under most operating systems, such as Windows and Unix, each program runs as a process in its own address space. In general, all processes on a node are peers of one another, contending for all the same resources accessible on the node. Processes are never nested inside one another. If the node has multiple processors, then true concurrency on that node is possible. If the node has only one processor, there is only the illusion of true concurrency, carried out by the underlying operating system</a:t>
            </a:r>
            <a:r>
              <a:rPr lang="en-US" sz="2000" dirty="0" smtClean="0"/>
              <a:t>.</a:t>
            </a:r>
          </a:p>
          <a:p>
            <a:pPr>
              <a:lnSpc>
                <a:spcPct val="80000"/>
              </a:lnSpc>
            </a:pPr>
            <a:r>
              <a:rPr lang="en-US" sz="1800" dirty="0">
                <a:solidFill>
                  <a:srgbClr val="FF0000"/>
                </a:solidFill>
              </a:rPr>
              <a:t>A thread is lightweight. It may be known to the operating system itself. More often, it is hidden inside a heavier-weight process and runs inside the address space of the enclosing process. In Java, for example, a thread is a child of the class Thread. All the threads that live in the context of a process are peers of one another, contending for the same resources accessible inside the process. Threads are never nested inside one another. In general, there is only the illusion of true concurrency among threads because it is processes, not threads, that are scheduled by a node's operating system.</a:t>
            </a:r>
          </a:p>
          <a:p>
            <a:pPr>
              <a:lnSpc>
                <a:spcPct val="80000"/>
              </a:lnSpc>
            </a:pPr>
            <a:endParaRPr lang="bg-BG" sz="1800" dirty="0"/>
          </a:p>
        </p:txBody>
      </p:sp>
      <p:sp>
        <p:nvSpPr>
          <p:cNvPr id="6" name="Slide Number Placeholder 5"/>
          <p:cNvSpPr>
            <a:spLocks noGrp="1"/>
          </p:cNvSpPr>
          <p:nvPr>
            <p:ph type="sldNum" sz="quarter" idx="12"/>
          </p:nvPr>
        </p:nvSpPr>
        <p:spPr/>
        <p:txBody>
          <a:bodyPr/>
          <a:lstStyle/>
          <a:p>
            <a:fld id="{19FF7B56-82A8-4E1F-8000-A40A414D79B4}" type="slidenum">
              <a:rPr lang="bg-BG"/>
              <a:pPr/>
              <a:t>67</a:t>
            </a:fld>
            <a:endParaRPr lang="bg-BG"/>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r>
              <a:rPr lang="bg-BG"/>
              <a:t>Communication </a:t>
            </a:r>
          </a:p>
        </p:txBody>
      </p:sp>
      <p:sp>
        <p:nvSpPr>
          <p:cNvPr id="128003" name="Rectangle 3"/>
          <p:cNvSpPr>
            <a:spLocks noGrp="1" noChangeArrowheads="1"/>
          </p:cNvSpPr>
          <p:nvPr>
            <p:ph idx="1"/>
          </p:nvPr>
        </p:nvSpPr>
        <p:spPr/>
        <p:txBody>
          <a:bodyPr/>
          <a:lstStyle/>
          <a:p>
            <a:pPr marL="114300" indent="0">
              <a:buNone/>
            </a:pPr>
            <a:r>
              <a:rPr lang="en-US" dirty="0"/>
              <a:t>When objects collaborate with one another, they interact by passing messages from one to the other. In a system with both active and passive objects, there are four possible combinations of interaction that you must consider.</a:t>
            </a:r>
          </a:p>
          <a:p>
            <a:r>
              <a:rPr lang="en-US" dirty="0">
                <a:solidFill>
                  <a:srgbClr val="FF0000"/>
                </a:solidFill>
              </a:rPr>
              <a:t>First, a message may be passed from one passive object to another. Assuming there is only one flow of control passing through these objects at a time, such an interaction is nothing more than the simple invocation of an operation.</a:t>
            </a:r>
          </a:p>
        </p:txBody>
      </p:sp>
      <p:sp>
        <p:nvSpPr>
          <p:cNvPr id="6" name="Slide Number Placeholder 5"/>
          <p:cNvSpPr>
            <a:spLocks noGrp="1"/>
          </p:cNvSpPr>
          <p:nvPr>
            <p:ph type="sldNum" sz="quarter" idx="12"/>
          </p:nvPr>
        </p:nvSpPr>
        <p:spPr/>
        <p:txBody>
          <a:bodyPr/>
          <a:lstStyle/>
          <a:p>
            <a:fld id="{3483D6E6-AD33-49AC-A732-449DC682830C}" type="slidenum">
              <a:rPr lang="bg-BG"/>
              <a:pPr/>
              <a:t>68</a:t>
            </a:fld>
            <a:endParaRPr lang="bg-BG"/>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r>
              <a:rPr lang="bg-BG"/>
              <a:t>Communication</a:t>
            </a:r>
          </a:p>
        </p:txBody>
      </p:sp>
      <p:sp>
        <p:nvSpPr>
          <p:cNvPr id="129027" name="Rectangle 3"/>
          <p:cNvSpPr>
            <a:spLocks noGrp="1" noChangeArrowheads="1"/>
          </p:cNvSpPr>
          <p:nvPr>
            <p:ph idx="1"/>
          </p:nvPr>
        </p:nvSpPr>
        <p:spPr/>
        <p:txBody>
          <a:bodyPr>
            <a:normAutofit fontScale="92500" lnSpcReduction="20000"/>
          </a:bodyPr>
          <a:lstStyle/>
          <a:p>
            <a:r>
              <a:rPr lang="en-US" dirty="0">
                <a:solidFill>
                  <a:srgbClr val="0066FF"/>
                </a:solidFill>
              </a:rPr>
              <a:t>Second, a message may be passed from one active object to another. When that happens, you have </a:t>
            </a:r>
            <a:r>
              <a:rPr lang="en-US" dirty="0" err="1">
                <a:solidFill>
                  <a:srgbClr val="0066FF"/>
                </a:solidFill>
              </a:rPr>
              <a:t>interprocess</a:t>
            </a:r>
            <a:r>
              <a:rPr lang="en-US" dirty="0">
                <a:solidFill>
                  <a:srgbClr val="0066FF"/>
                </a:solidFill>
              </a:rPr>
              <a:t> communication, and there are two possible styles of communication. </a:t>
            </a:r>
            <a:endParaRPr lang="en-US" dirty="0" smtClean="0">
              <a:solidFill>
                <a:srgbClr val="0066FF"/>
              </a:solidFill>
            </a:endParaRPr>
          </a:p>
          <a:p>
            <a:pPr lvl="1"/>
            <a:r>
              <a:rPr lang="en-US" dirty="0" smtClean="0">
                <a:solidFill>
                  <a:srgbClr val="0066FF"/>
                </a:solidFill>
              </a:rPr>
              <a:t>First</a:t>
            </a:r>
            <a:r>
              <a:rPr lang="en-US" dirty="0">
                <a:solidFill>
                  <a:srgbClr val="0066FF"/>
                </a:solidFill>
              </a:rPr>
              <a:t>, one active object might synchronously call an operation of another. That kind of communication has rendezvous semantics, which means that the caller calls the operation; the caller waits for the receiver to accept the call; the operation is invoked; a return object (if any) is passed back to the caller; and then the two continue on their independent paths. For the duration of the call, the two flows of controls are in lock step. </a:t>
            </a:r>
            <a:endParaRPr lang="en-US" dirty="0" smtClean="0">
              <a:solidFill>
                <a:srgbClr val="0066FF"/>
              </a:solidFill>
            </a:endParaRPr>
          </a:p>
          <a:p>
            <a:pPr lvl="1"/>
            <a:r>
              <a:rPr lang="en-US" dirty="0" smtClean="0">
                <a:solidFill>
                  <a:srgbClr val="0066FF"/>
                </a:solidFill>
              </a:rPr>
              <a:t>Second</a:t>
            </a:r>
            <a:r>
              <a:rPr lang="en-US" dirty="0">
                <a:solidFill>
                  <a:srgbClr val="0066FF"/>
                </a:solidFill>
              </a:rPr>
              <a:t>, one active object might asynchronously send a signal or call an operation of another object. That kind of communication has mailbox semantics, which means that the caller sends the signal or calls the operation and then continues on its independent way. In the meantime, the receiver accepts the signal or call whenever it is ready (with intervening events or calls queued) and continues on its way after it is done. This is called a mailbox because the two objects are not synchronized; rather, one object drops off a message for the other.</a:t>
            </a:r>
          </a:p>
        </p:txBody>
      </p:sp>
      <p:sp>
        <p:nvSpPr>
          <p:cNvPr id="6" name="Slide Number Placeholder 5"/>
          <p:cNvSpPr>
            <a:spLocks noGrp="1"/>
          </p:cNvSpPr>
          <p:nvPr>
            <p:ph type="sldNum" sz="quarter" idx="12"/>
          </p:nvPr>
        </p:nvSpPr>
        <p:spPr/>
        <p:txBody>
          <a:bodyPr/>
          <a:lstStyle/>
          <a:p>
            <a:fld id="{2E3E9421-D340-46EF-96F8-BCC8AC7F41E1}" type="slidenum">
              <a:rPr lang="bg-BG"/>
              <a:pPr/>
              <a:t>69</a:t>
            </a:fld>
            <a:endParaRPr lang="bg-BG"/>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bg-BG" b="1"/>
              <a:t>Context</a:t>
            </a:r>
          </a:p>
        </p:txBody>
      </p:sp>
      <p:sp>
        <p:nvSpPr>
          <p:cNvPr id="62467" name="Rectangle 3"/>
          <p:cNvSpPr>
            <a:spLocks noGrp="1" noChangeArrowheads="1"/>
          </p:cNvSpPr>
          <p:nvPr>
            <p:ph idx="1"/>
          </p:nvPr>
        </p:nvSpPr>
        <p:spPr/>
        <p:txBody>
          <a:bodyPr>
            <a:normAutofit/>
          </a:bodyPr>
          <a:lstStyle/>
          <a:p>
            <a:r>
              <a:rPr lang="en-US" sz="2800" dirty="0"/>
              <a:t>In other kinds of systems, you'll encounter objects that must respond to signals, which are asynchronous stimuli communicated between instances. For example, a cellular phone must respond to random phone calls (from other phones), keypad events (from the customer initiating a phone call), and to events from the network (when the phone moves from one call to another). Similarly, you'll encounter objects whose current behavior depends on their past behavior. </a:t>
            </a:r>
          </a:p>
        </p:txBody>
      </p:sp>
      <p:sp>
        <p:nvSpPr>
          <p:cNvPr id="6" name="Slide Number Placeholder 5"/>
          <p:cNvSpPr>
            <a:spLocks noGrp="1"/>
          </p:cNvSpPr>
          <p:nvPr>
            <p:ph type="sldNum" sz="quarter" idx="12"/>
          </p:nvPr>
        </p:nvSpPr>
        <p:spPr/>
        <p:txBody>
          <a:bodyPr/>
          <a:lstStyle/>
          <a:p>
            <a:fld id="{2B076CD5-5C72-4014-8BEA-BD20B6A74651}" type="slidenum">
              <a:rPr lang="bg-BG"/>
              <a:pPr/>
              <a:t>7</a:t>
            </a:fld>
            <a:endParaRPr lang="bg-BG"/>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bg-BG"/>
              <a:t>Communication</a:t>
            </a:r>
          </a:p>
        </p:txBody>
      </p:sp>
      <p:sp>
        <p:nvSpPr>
          <p:cNvPr id="130051" name="Rectangle 3"/>
          <p:cNvSpPr>
            <a:spLocks noGrp="1" noChangeArrowheads="1"/>
          </p:cNvSpPr>
          <p:nvPr>
            <p:ph idx="1"/>
          </p:nvPr>
        </p:nvSpPr>
        <p:spPr/>
        <p:txBody>
          <a:bodyPr/>
          <a:lstStyle/>
          <a:p>
            <a:endParaRPr lang="en-US"/>
          </a:p>
        </p:txBody>
      </p:sp>
      <p:sp>
        <p:nvSpPr>
          <p:cNvPr id="7" name="Slide Number Placeholder 5"/>
          <p:cNvSpPr>
            <a:spLocks noGrp="1"/>
          </p:cNvSpPr>
          <p:nvPr>
            <p:ph type="sldNum" sz="quarter" idx="12"/>
          </p:nvPr>
        </p:nvSpPr>
        <p:spPr/>
        <p:txBody>
          <a:bodyPr/>
          <a:lstStyle/>
          <a:p>
            <a:fld id="{BA3A0D7B-17E3-475E-9EE6-AFCED44F0C7A}" type="slidenum">
              <a:rPr lang="bg-BG"/>
              <a:pPr/>
              <a:t>70</a:t>
            </a:fld>
            <a:endParaRPr lang="bg-BG"/>
          </a:p>
        </p:txBody>
      </p:sp>
      <p:pic>
        <p:nvPicPr>
          <p:cNvPr id="130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1989138"/>
            <a:ext cx="6842125" cy="3897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r>
              <a:rPr lang="bg-BG"/>
              <a:t>Communication</a:t>
            </a:r>
          </a:p>
        </p:txBody>
      </p:sp>
      <p:sp>
        <p:nvSpPr>
          <p:cNvPr id="131075" name="Rectangle 3"/>
          <p:cNvSpPr>
            <a:spLocks noGrp="1" noChangeArrowheads="1"/>
          </p:cNvSpPr>
          <p:nvPr>
            <p:ph idx="1"/>
          </p:nvPr>
        </p:nvSpPr>
        <p:spPr>
          <a:xfrm>
            <a:off x="251520" y="1412776"/>
            <a:ext cx="8229600" cy="4713288"/>
          </a:xfrm>
        </p:spPr>
        <p:txBody>
          <a:bodyPr>
            <a:normAutofit fontScale="92500" lnSpcReduction="20000"/>
          </a:bodyPr>
          <a:lstStyle/>
          <a:p>
            <a:r>
              <a:rPr lang="en-US" dirty="0">
                <a:solidFill>
                  <a:srgbClr val="FF9900"/>
                </a:solidFill>
              </a:rPr>
              <a:t>Third, a message may be passed from an active object to a passive object. A difficulty arises if more than one active object at a time passes their flow of control through one passive object. In that situation, you have to model the synchronization of these two flows very carefully, as discussed in the next section</a:t>
            </a:r>
            <a:r>
              <a:rPr lang="en-US" dirty="0" smtClean="0">
                <a:solidFill>
                  <a:srgbClr val="FF9900"/>
                </a:solidFill>
              </a:rPr>
              <a:t>.</a:t>
            </a:r>
          </a:p>
          <a:p>
            <a:r>
              <a:rPr lang="en-US" dirty="0"/>
              <a:t>Fourth, a message may be passed from a passive object to an active one. At first glance, this may seem illegal, but if you remember that every flow of control is rooted in some active object, you'll understand that a passive object passing a message to an active object has the same semantics as an active object passing a message to an active object.</a:t>
            </a:r>
          </a:p>
          <a:p>
            <a:pPr marL="114300" indent="0">
              <a:buNone/>
            </a:pPr>
            <a:r>
              <a:rPr lang="en-US" dirty="0"/>
              <a:t>It is possible to model variations of synchronous and asynchronous message passing by using constraints. For example, to model a balking rendezvous as found in Ada, you'd use a synchronous message with a constraint such as {wait = 0}, saying that the caller will not wait for the receiver. Similarly, you can model a time out by using a constraint such as {wait = 1 </a:t>
            </a:r>
            <a:r>
              <a:rPr lang="en-US" dirty="0" err="1"/>
              <a:t>ms</a:t>
            </a:r>
            <a:r>
              <a:rPr lang="en-US" dirty="0"/>
              <a:t>}, saying that the caller will wait no more than one millisecond for the receiver to accept the message.</a:t>
            </a:r>
          </a:p>
          <a:p>
            <a:endParaRPr lang="en-US" dirty="0">
              <a:solidFill>
                <a:srgbClr val="FF9900"/>
              </a:solidFill>
            </a:endParaRPr>
          </a:p>
        </p:txBody>
      </p:sp>
      <p:sp>
        <p:nvSpPr>
          <p:cNvPr id="6" name="Slide Number Placeholder 5"/>
          <p:cNvSpPr>
            <a:spLocks noGrp="1"/>
          </p:cNvSpPr>
          <p:nvPr>
            <p:ph type="sldNum" sz="quarter" idx="12"/>
          </p:nvPr>
        </p:nvSpPr>
        <p:spPr/>
        <p:txBody>
          <a:bodyPr/>
          <a:lstStyle/>
          <a:p>
            <a:fld id="{1F9DDAEA-48AA-4CF5-A7DE-3B1536A742F4}" type="slidenum">
              <a:rPr lang="bg-BG"/>
              <a:pPr/>
              <a:t>71</a:t>
            </a:fld>
            <a:endParaRPr lang="bg-BG"/>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r>
              <a:rPr lang="bg-BG" b="1"/>
              <a:t>Synchronization</a:t>
            </a:r>
          </a:p>
        </p:txBody>
      </p:sp>
      <p:sp>
        <p:nvSpPr>
          <p:cNvPr id="132099" name="Rectangle 3"/>
          <p:cNvSpPr>
            <a:spLocks noGrp="1" noChangeArrowheads="1"/>
          </p:cNvSpPr>
          <p:nvPr>
            <p:ph idx="1"/>
          </p:nvPr>
        </p:nvSpPr>
        <p:spPr/>
        <p:txBody>
          <a:bodyPr>
            <a:normAutofit fontScale="92500" lnSpcReduction="20000"/>
          </a:bodyPr>
          <a:lstStyle/>
          <a:p>
            <a:r>
              <a:rPr lang="en-US" sz="2800" dirty="0"/>
              <a:t>You can have multiple flows of control in one operation (and therefore in one object), and you can have different flows of control in different operations (but still result in multiple flows of control in the one object).</a:t>
            </a:r>
          </a:p>
          <a:p>
            <a:r>
              <a:rPr lang="en-US" sz="2800" dirty="0"/>
              <a:t>The problem arises when more than one flow of control is in one object at the same time. If you are not careful, anything more than one flow will interfere with another, corrupting the state of the object. This is the classical problem of mutual exclusion. A failure to deal with it properly yields all sorts of race conditions and interference that cause concurrent systems to fail in mysterious and unrepeatable ways.</a:t>
            </a:r>
          </a:p>
        </p:txBody>
      </p:sp>
      <p:sp>
        <p:nvSpPr>
          <p:cNvPr id="6" name="Slide Number Placeholder 5"/>
          <p:cNvSpPr>
            <a:spLocks noGrp="1"/>
          </p:cNvSpPr>
          <p:nvPr>
            <p:ph type="sldNum" sz="quarter" idx="12"/>
          </p:nvPr>
        </p:nvSpPr>
        <p:spPr/>
        <p:txBody>
          <a:bodyPr/>
          <a:lstStyle/>
          <a:p>
            <a:fld id="{C6DD7FD8-8A99-4880-A621-E96B2AE295FA}" type="slidenum">
              <a:rPr lang="bg-BG"/>
              <a:pPr/>
              <a:t>72</a:t>
            </a:fld>
            <a:endParaRPr lang="bg-BG"/>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lstStyle/>
          <a:p>
            <a:r>
              <a:rPr lang="bg-BG" b="1"/>
              <a:t>Synchronization</a:t>
            </a:r>
          </a:p>
        </p:txBody>
      </p:sp>
      <p:sp>
        <p:nvSpPr>
          <p:cNvPr id="133123" name="Rectangle 3"/>
          <p:cNvSpPr>
            <a:spLocks noGrp="1" noChangeArrowheads="1"/>
          </p:cNvSpPr>
          <p:nvPr>
            <p:ph idx="1"/>
          </p:nvPr>
        </p:nvSpPr>
        <p:spPr/>
        <p:txBody>
          <a:bodyPr/>
          <a:lstStyle/>
          <a:p>
            <a:r>
              <a:rPr lang="en-US" sz="2400" dirty="0"/>
              <a:t>The key to solving this problem in object-oriented systems is by treating an object as a </a:t>
            </a:r>
            <a:r>
              <a:rPr lang="en-US" sz="2400" dirty="0">
                <a:solidFill>
                  <a:srgbClr val="FF9900"/>
                </a:solidFill>
              </a:rPr>
              <a:t>critical region</a:t>
            </a:r>
            <a:r>
              <a:rPr lang="en-US" sz="2400" dirty="0"/>
              <a:t>. There are three alternatives to this approach, each of which involves attaching certain synchronization properties to the operations defined in a class. In the UML, you can model all three approaches</a:t>
            </a:r>
            <a:r>
              <a:rPr lang="en-US" sz="2400" dirty="0" smtClean="0"/>
              <a:t>.</a:t>
            </a:r>
          </a:p>
          <a:p>
            <a:r>
              <a:rPr lang="en-US" sz="2400" dirty="0"/>
              <a:t>Some programming languages support these constructs directly. Java, for example, has the synchronized property, which is equivalent to the UML's concurrent property. In every language that supports concurrency, you can build support for all these properties by constructing them out of semaphores.</a:t>
            </a:r>
          </a:p>
        </p:txBody>
      </p:sp>
      <p:sp>
        <p:nvSpPr>
          <p:cNvPr id="6" name="Slide Number Placeholder 5"/>
          <p:cNvSpPr>
            <a:spLocks noGrp="1"/>
          </p:cNvSpPr>
          <p:nvPr>
            <p:ph type="sldNum" sz="quarter" idx="12"/>
          </p:nvPr>
        </p:nvSpPr>
        <p:spPr/>
        <p:txBody>
          <a:bodyPr/>
          <a:lstStyle/>
          <a:p>
            <a:fld id="{90B67328-FB54-4C8B-8CD3-956D02BB9C2E}" type="slidenum">
              <a:rPr lang="bg-BG"/>
              <a:pPr/>
              <a:t>73</a:t>
            </a:fld>
            <a:endParaRPr lang="bg-BG"/>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lstStyle/>
          <a:p>
            <a:r>
              <a:rPr lang="bg-BG" b="1"/>
              <a:t>Synchronization</a:t>
            </a: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3704490304"/>
              </p:ext>
            </p:extLst>
          </p:nvPr>
        </p:nvGraphicFramePr>
        <p:xfrm>
          <a:off x="605415" y="1600200"/>
          <a:ext cx="7323570" cy="4800600"/>
        </p:xfrm>
        <a:graphic>
          <a:graphicData uri="http://schemas.openxmlformats.org/drawingml/2006/table">
            <a:tbl>
              <a:tblPr/>
              <a:tblGrid>
                <a:gridCol w="1734337"/>
                <a:gridCol w="5589233"/>
              </a:tblGrid>
              <a:tr h="1600200">
                <a:tc>
                  <a:txBody>
                    <a:bodyPr/>
                    <a:lstStyle/>
                    <a:p>
                      <a:r>
                        <a:rPr lang="en-US" sz="2000" dirty="0">
                          <a:solidFill>
                            <a:srgbClr val="FF9900"/>
                          </a:solidFill>
                        </a:rPr>
                        <a:t>1. Sequential </a:t>
                      </a:r>
                    </a:p>
                  </a:txBody>
                  <a:tcPr marL="9154" marR="9154" marT="9154" marB="9154">
                    <a:lnL>
                      <a:noFill/>
                    </a:lnL>
                    <a:lnR>
                      <a:noFill/>
                    </a:lnR>
                    <a:lnT>
                      <a:noFill/>
                    </a:lnT>
                    <a:lnB>
                      <a:noFill/>
                    </a:lnB>
                    <a:solidFill>
                      <a:srgbClr val="FFFFFF"/>
                    </a:solidFill>
                  </a:tcPr>
                </a:tc>
                <a:tc>
                  <a:txBody>
                    <a:bodyPr/>
                    <a:lstStyle/>
                    <a:p>
                      <a:r>
                        <a:rPr lang="en-US" sz="2000" dirty="0">
                          <a:solidFill>
                            <a:srgbClr val="FF9900"/>
                          </a:solidFill>
                        </a:rPr>
                        <a:t>Callers must coordinate outside the object so that only one flow is in the object at a time. In the presence of multiple flows of control, the semantics and integrity of the object cannot be guaranteed.</a:t>
                      </a:r>
                    </a:p>
                  </a:txBody>
                  <a:tcPr marL="9154" marR="9154" marT="9154" marB="9154">
                    <a:lnL>
                      <a:noFill/>
                    </a:lnL>
                    <a:lnR>
                      <a:noFill/>
                    </a:lnR>
                    <a:lnT>
                      <a:noFill/>
                    </a:lnT>
                    <a:lnB>
                      <a:noFill/>
                    </a:lnB>
                    <a:solidFill>
                      <a:srgbClr val="FFFFFF"/>
                    </a:solidFill>
                  </a:tcPr>
                </a:tc>
              </a:tr>
              <a:tr h="2127497">
                <a:tc>
                  <a:txBody>
                    <a:bodyPr/>
                    <a:lstStyle/>
                    <a:p>
                      <a:r>
                        <a:rPr lang="en-US" sz="2000" dirty="0">
                          <a:solidFill>
                            <a:srgbClr val="FF0000"/>
                          </a:solidFill>
                        </a:rPr>
                        <a:t>2. Guarded </a:t>
                      </a:r>
                    </a:p>
                  </a:txBody>
                  <a:tcPr marL="9154" marR="9154" marT="9154" marB="9154">
                    <a:lnL>
                      <a:noFill/>
                    </a:lnL>
                    <a:lnR>
                      <a:noFill/>
                    </a:lnR>
                    <a:lnT>
                      <a:noFill/>
                    </a:lnT>
                    <a:lnB>
                      <a:noFill/>
                    </a:lnB>
                    <a:solidFill>
                      <a:srgbClr val="FFFFFF"/>
                    </a:solidFill>
                  </a:tcPr>
                </a:tc>
                <a:tc>
                  <a:txBody>
                    <a:bodyPr/>
                    <a:lstStyle/>
                    <a:p>
                      <a:r>
                        <a:rPr lang="en-US" sz="2000" dirty="0">
                          <a:solidFill>
                            <a:srgbClr val="FF0000"/>
                          </a:solidFill>
                        </a:rPr>
                        <a:t>The semantics and integrity of the object is guaranteed in the presence of multiple flows of control by </a:t>
                      </a:r>
                      <a:r>
                        <a:rPr lang="en-US" sz="2000" dirty="0" err="1">
                          <a:solidFill>
                            <a:srgbClr val="FF0000"/>
                          </a:solidFill>
                        </a:rPr>
                        <a:t>sequentializing</a:t>
                      </a:r>
                      <a:r>
                        <a:rPr lang="en-US" sz="2000" dirty="0">
                          <a:solidFill>
                            <a:srgbClr val="FF0000"/>
                          </a:solidFill>
                        </a:rPr>
                        <a:t> all calls to all of the object's guarded operations. In effect, exactly one operation at a time can be invoked on the object, reducing this to sequential semantics.</a:t>
                      </a:r>
                    </a:p>
                  </a:txBody>
                  <a:tcPr marL="9154" marR="9154" marT="9154" marB="9154">
                    <a:lnL>
                      <a:noFill/>
                    </a:lnL>
                    <a:lnR>
                      <a:noFill/>
                    </a:lnR>
                    <a:lnT>
                      <a:noFill/>
                    </a:lnT>
                    <a:lnB>
                      <a:noFill/>
                    </a:lnB>
                    <a:solidFill>
                      <a:srgbClr val="FFFFFF"/>
                    </a:solidFill>
                  </a:tcPr>
                </a:tc>
              </a:tr>
              <a:tr h="1072903">
                <a:tc>
                  <a:txBody>
                    <a:bodyPr/>
                    <a:lstStyle/>
                    <a:p>
                      <a:r>
                        <a:rPr lang="en-US" sz="2000" dirty="0">
                          <a:solidFill>
                            <a:srgbClr val="0066FF"/>
                          </a:solidFill>
                        </a:rPr>
                        <a:t>3. Concurrent </a:t>
                      </a:r>
                    </a:p>
                  </a:txBody>
                  <a:tcPr marL="9154" marR="9154" marT="9154" marB="9154">
                    <a:lnL>
                      <a:noFill/>
                    </a:lnL>
                    <a:lnR>
                      <a:noFill/>
                    </a:lnR>
                    <a:lnT>
                      <a:noFill/>
                    </a:lnT>
                    <a:lnB>
                      <a:noFill/>
                    </a:lnB>
                    <a:solidFill>
                      <a:srgbClr val="FFFFFF"/>
                    </a:solidFill>
                  </a:tcPr>
                </a:tc>
                <a:tc>
                  <a:txBody>
                    <a:bodyPr/>
                    <a:lstStyle/>
                    <a:p>
                      <a:r>
                        <a:rPr lang="en-US" sz="2000" dirty="0">
                          <a:solidFill>
                            <a:srgbClr val="0066FF"/>
                          </a:solidFill>
                        </a:rPr>
                        <a:t>The semantics and integrity of the object is guaranteed in the presence of multiple flows of control by treating the operation as atomic.</a:t>
                      </a:r>
                    </a:p>
                  </a:txBody>
                  <a:tcPr marL="9154" marR="9154" marT="9154" marB="9154">
                    <a:lnL>
                      <a:noFill/>
                    </a:lnL>
                    <a:lnR>
                      <a:noFill/>
                    </a:lnR>
                    <a:lnT>
                      <a:noFill/>
                    </a:lnT>
                    <a:lnB>
                      <a:noFill/>
                    </a:lnB>
                    <a:solidFill>
                      <a:srgbClr val="FFFFFF"/>
                    </a:solidFill>
                  </a:tcPr>
                </a:tc>
              </a:tr>
            </a:tbl>
          </a:graphicData>
        </a:graphic>
      </p:graphicFrame>
      <p:sp>
        <p:nvSpPr>
          <p:cNvPr id="6" name="Slide Number Placeholder 5"/>
          <p:cNvSpPr>
            <a:spLocks noGrp="1"/>
          </p:cNvSpPr>
          <p:nvPr>
            <p:ph type="sldNum" sz="quarter" idx="12"/>
          </p:nvPr>
        </p:nvSpPr>
        <p:spPr/>
        <p:txBody>
          <a:bodyPr/>
          <a:lstStyle/>
          <a:p>
            <a:fld id="{90B67328-FB54-4C8B-8CD3-956D02BB9C2E}" type="slidenum">
              <a:rPr lang="bg-BG"/>
              <a:pPr/>
              <a:t>74</a:t>
            </a:fld>
            <a:endParaRPr lang="bg-BG"/>
          </a:p>
        </p:txBody>
      </p:sp>
    </p:spTree>
    <p:extLst>
      <p:ext uri="{BB962C8B-B14F-4D97-AF65-F5344CB8AC3E}">
        <p14:creationId xmlns:p14="http://schemas.microsoft.com/office/powerpoint/2010/main" val="63939367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r>
              <a:rPr lang="bg-BG" b="1"/>
              <a:t>Synchronization</a:t>
            </a:r>
          </a:p>
        </p:txBody>
      </p:sp>
      <p:sp>
        <p:nvSpPr>
          <p:cNvPr id="134147" name="Rectangle 3"/>
          <p:cNvSpPr>
            <a:spLocks noGrp="1" noChangeArrowheads="1"/>
          </p:cNvSpPr>
          <p:nvPr>
            <p:ph sz="half" idx="1"/>
          </p:nvPr>
        </p:nvSpPr>
        <p:spPr/>
        <p:txBody>
          <a:bodyPr/>
          <a:lstStyle/>
          <a:p>
            <a:endParaRPr lang="en-US" sz="2800"/>
          </a:p>
        </p:txBody>
      </p:sp>
      <p:sp>
        <p:nvSpPr>
          <p:cNvPr id="134148" name="Rectangle 4"/>
          <p:cNvSpPr>
            <a:spLocks noGrp="1" noChangeArrowheads="1"/>
          </p:cNvSpPr>
          <p:nvPr>
            <p:ph type="body" sz="half" idx="2"/>
          </p:nvPr>
        </p:nvSpPr>
        <p:spPr>
          <a:xfrm>
            <a:off x="251520" y="3933825"/>
            <a:ext cx="8229600" cy="2187575"/>
          </a:xfrm>
        </p:spPr>
        <p:txBody>
          <a:bodyPr/>
          <a:lstStyle/>
          <a:p>
            <a:r>
              <a:rPr lang="en-US" sz="1800" dirty="0"/>
              <a:t>It is possible to model variations of these synchronization primitives by using constraints. For example, you might modify the concurrent property by allowing multiple simultaneous readers but only a single writer.</a:t>
            </a:r>
          </a:p>
          <a:p>
            <a:pPr>
              <a:lnSpc>
                <a:spcPct val="80000"/>
              </a:lnSpc>
            </a:pPr>
            <a:r>
              <a:rPr lang="en-US" sz="1800" dirty="0">
                <a:solidFill>
                  <a:srgbClr val="0066FF"/>
                </a:solidFill>
              </a:rPr>
              <a:t>Active objects play an important role in visualizing, specifying, constructing, and documenting a system's process view. </a:t>
            </a:r>
            <a:r>
              <a:rPr lang="en-US" sz="1800" dirty="0"/>
              <a:t>The process view of a system encompasses the threads and processes that form the system's concurrency and synchronization mechanisms. This view primarily addresses the performance, scalability, and throughput of the system. </a:t>
            </a:r>
            <a:endParaRPr lang="bg-BG" sz="1800" dirty="0"/>
          </a:p>
        </p:txBody>
      </p:sp>
      <p:sp>
        <p:nvSpPr>
          <p:cNvPr id="8" name="Slide Number Placeholder 6"/>
          <p:cNvSpPr>
            <a:spLocks noGrp="1"/>
          </p:cNvSpPr>
          <p:nvPr>
            <p:ph type="sldNum" sz="quarter" idx="12"/>
          </p:nvPr>
        </p:nvSpPr>
        <p:spPr/>
        <p:txBody>
          <a:bodyPr/>
          <a:lstStyle/>
          <a:p>
            <a:fld id="{B1A87226-E814-4862-9BCC-75E249E526A7}" type="slidenum">
              <a:rPr lang="bg-BG"/>
              <a:pPr/>
              <a:t>75</a:t>
            </a:fld>
            <a:endParaRPr lang="bg-BG"/>
          </a:p>
        </p:txBody>
      </p:sp>
      <p:pic>
        <p:nvPicPr>
          <p:cNvPr id="13414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8538" y="1628775"/>
            <a:ext cx="4762500" cy="230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r>
              <a:rPr lang="bg-BG" sz="4000" b="1"/>
              <a:t>Modeling Multiple Flows of Control</a:t>
            </a:r>
          </a:p>
        </p:txBody>
      </p:sp>
      <p:sp>
        <p:nvSpPr>
          <p:cNvPr id="135171" name="Rectangle 3"/>
          <p:cNvSpPr>
            <a:spLocks noGrp="1" noChangeArrowheads="1"/>
          </p:cNvSpPr>
          <p:nvPr>
            <p:ph idx="1"/>
          </p:nvPr>
        </p:nvSpPr>
        <p:spPr>
          <a:xfrm>
            <a:off x="467544" y="1484784"/>
            <a:ext cx="8229600" cy="5257800"/>
          </a:xfrm>
        </p:spPr>
        <p:txBody>
          <a:bodyPr>
            <a:normAutofit/>
          </a:bodyPr>
          <a:lstStyle/>
          <a:p>
            <a:pPr marL="114300" indent="0">
              <a:buNone/>
            </a:pPr>
            <a:r>
              <a:rPr lang="en-US" sz="2000" dirty="0"/>
              <a:t>To model multiple flows of control</a:t>
            </a:r>
            <a:r>
              <a:rPr lang="en-US" sz="2000" dirty="0" smtClean="0"/>
              <a:t>,</a:t>
            </a:r>
          </a:p>
          <a:p>
            <a:r>
              <a:rPr lang="en-US" sz="2000" dirty="0"/>
              <a:t>Identify the opportunities for concurrent action and reify each flow as an active class. Generalize common sets of active objects into an active class. Be careful not to over-engineer the process view of your system by introducing too much concurrency.</a:t>
            </a:r>
          </a:p>
          <a:p>
            <a:r>
              <a:rPr lang="en-US" sz="2000" dirty="0"/>
              <a:t>Consider a balanced distribution of responsibilities among these active classes, then examine the other active and passive classes with which each collaborates statically. Ensure that each active class is both tightly cohesive and loosely coupled relative to these neighboring classes and that each has the right set of attributes, operations, and signals.</a:t>
            </a:r>
          </a:p>
          <a:p>
            <a:r>
              <a:rPr lang="en-US" sz="2000" dirty="0"/>
              <a:t>Capture these static decisions in class diagrams, explicitly highlighting each active class</a:t>
            </a:r>
            <a:r>
              <a:rPr lang="en-US" sz="2000" dirty="0" smtClean="0"/>
              <a:t>.</a:t>
            </a:r>
          </a:p>
          <a:p>
            <a:r>
              <a:rPr lang="en-US" sz="2000" dirty="0"/>
              <a:t>Consider how each group of classes collaborates with one another dynamically. Capture those decisions in interaction diagrams. Explicitly show active objects as the root of such flows. Identify each related sequence by identifying it with the name of the active object</a:t>
            </a:r>
            <a:r>
              <a:rPr lang="en-US" sz="2000" dirty="0" smtClean="0"/>
              <a:t>.</a:t>
            </a:r>
            <a:endParaRPr lang="en-US" sz="2000" dirty="0"/>
          </a:p>
        </p:txBody>
      </p:sp>
      <p:sp>
        <p:nvSpPr>
          <p:cNvPr id="6" name="Slide Number Placeholder 5"/>
          <p:cNvSpPr>
            <a:spLocks noGrp="1"/>
          </p:cNvSpPr>
          <p:nvPr>
            <p:ph type="sldNum" sz="quarter" idx="12"/>
          </p:nvPr>
        </p:nvSpPr>
        <p:spPr/>
        <p:txBody>
          <a:bodyPr/>
          <a:lstStyle/>
          <a:p>
            <a:fld id="{763F736F-B311-4AC4-94FE-390A812A3C56}" type="slidenum">
              <a:rPr lang="bg-BG"/>
              <a:pPr/>
              <a:t>76</a:t>
            </a:fld>
            <a:endParaRPr lang="bg-BG"/>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p:txBody>
          <a:bodyPr/>
          <a:lstStyle/>
          <a:p>
            <a:r>
              <a:rPr lang="bg-BG" sz="4000" b="1"/>
              <a:t>Modeling Multiple Flows of Control</a:t>
            </a:r>
          </a:p>
        </p:txBody>
      </p:sp>
      <p:sp>
        <p:nvSpPr>
          <p:cNvPr id="136195" name="Rectangle 3"/>
          <p:cNvSpPr>
            <a:spLocks noGrp="1" noChangeArrowheads="1"/>
          </p:cNvSpPr>
          <p:nvPr>
            <p:ph type="body" sz="half" idx="1"/>
          </p:nvPr>
        </p:nvSpPr>
        <p:spPr>
          <a:xfrm>
            <a:off x="179512" y="1556792"/>
            <a:ext cx="8229600" cy="2185988"/>
          </a:xfrm>
        </p:spPr>
        <p:txBody>
          <a:bodyPr>
            <a:normAutofit/>
          </a:bodyPr>
          <a:lstStyle/>
          <a:p>
            <a:r>
              <a:rPr lang="en-US" sz="2000" dirty="0" smtClean="0">
                <a:solidFill>
                  <a:srgbClr val="0066FF"/>
                </a:solidFill>
              </a:rPr>
              <a:t>Pay </a:t>
            </a:r>
            <a:r>
              <a:rPr lang="en-US" sz="2000" dirty="0">
                <a:solidFill>
                  <a:srgbClr val="0066FF"/>
                </a:solidFill>
              </a:rPr>
              <a:t>close attention to communication among active objects. Apply synchronous and asynchronous messaging, as appropriate.</a:t>
            </a:r>
          </a:p>
          <a:p>
            <a:r>
              <a:rPr lang="en-US" sz="2000" dirty="0">
                <a:solidFill>
                  <a:srgbClr val="FF0000"/>
                </a:solidFill>
              </a:rPr>
              <a:t>Pay close attention to synchronization among these active objects and the passive objects with which they collaborate. Apply sequential, guarded, or concurrent operation semantics, as appropriate.</a:t>
            </a:r>
          </a:p>
        </p:txBody>
      </p:sp>
      <p:sp>
        <p:nvSpPr>
          <p:cNvPr id="136196" name="Rectangle 4"/>
          <p:cNvSpPr>
            <a:spLocks noGrp="1" noChangeArrowheads="1"/>
          </p:cNvSpPr>
          <p:nvPr>
            <p:ph sz="half" idx="2"/>
          </p:nvPr>
        </p:nvSpPr>
        <p:spPr/>
        <p:txBody>
          <a:bodyPr/>
          <a:lstStyle/>
          <a:p>
            <a:endParaRPr lang="en-US" sz="2800"/>
          </a:p>
        </p:txBody>
      </p:sp>
      <p:sp>
        <p:nvSpPr>
          <p:cNvPr id="8" name="Slide Number Placeholder 6"/>
          <p:cNvSpPr>
            <a:spLocks noGrp="1"/>
          </p:cNvSpPr>
          <p:nvPr>
            <p:ph type="sldNum" sz="quarter" idx="12"/>
          </p:nvPr>
        </p:nvSpPr>
        <p:spPr/>
        <p:txBody>
          <a:bodyPr/>
          <a:lstStyle/>
          <a:p>
            <a:fld id="{2A502F6E-3C69-4003-AA61-ED293ECA3F64}" type="slidenum">
              <a:rPr lang="bg-BG"/>
              <a:pPr/>
              <a:t>77</a:t>
            </a:fld>
            <a:endParaRPr lang="bg-BG"/>
          </a:p>
        </p:txBody>
      </p:sp>
      <p:pic>
        <p:nvPicPr>
          <p:cNvPr id="13619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3357563"/>
            <a:ext cx="5616575" cy="286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r>
              <a:rPr lang="bg-BG" sz="4000"/>
              <a:t>Modeling Interprocess Communication </a:t>
            </a:r>
          </a:p>
        </p:txBody>
      </p:sp>
      <p:sp>
        <p:nvSpPr>
          <p:cNvPr id="137219" name="Rectangle 3"/>
          <p:cNvSpPr>
            <a:spLocks noGrp="1" noChangeArrowheads="1"/>
          </p:cNvSpPr>
          <p:nvPr>
            <p:ph idx="1"/>
          </p:nvPr>
        </p:nvSpPr>
        <p:spPr/>
        <p:txBody>
          <a:bodyPr>
            <a:normAutofit fontScale="92500"/>
          </a:bodyPr>
          <a:lstStyle/>
          <a:p>
            <a:pPr marL="114300" indent="0">
              <a:buNone/>
            </a:pPr>
            <a:r>
              <a:rPr lang="en-US" sz="2800" dirty="0"/>
              <a:t>To model </a:t>
            </a:r>
            <a:r>
              <a:rPr lang="en-US" sz="2800" dirty="0" err="1"/>
              <a:t>interprocess</a:t>
            </a:r>
            <a:r>
              <a:rPr lang="en-US" sz="2800" dirty="0"/>
              <a:t> communication</a:t>
            </a:r>
            <a:r>
              <a:rPr lang="en-US" sz="2800" dirty="0" smtClean="0"/>
              <a:t>,</a:t>
            </a:r>
          </a:p>
          <a:p>
            <a:r>
              <a:rPr lang="en-US" sz="2800" dirty="0"/>
              <a:t>Model the multiple flows of control.</a:t>
            </a:r>
          </a:p>
          <a:p>
            <a:r>
              <a:rPr lang="en-US" sz="2800" dirty="0"/>
              <a:t>Consider which of these active objects represent processes and which represent threads. Distinguish them using the appropriate stereotype.</a:t>
            </a:r>
          </a:p>
          <a:p>
            <a:r>
              <a:rPr lang="en-US" sz="2800" dirty="0"/>
              <a:t>Model messaging using asynchronous communication; model remote procedure calls using synchronous communication.</a:t>
            </a:r>
          </a:p>
          <a:p>
            <a:r>
              <a:rPr lang="en-US" sz="2800" dirty="0"/>
              <a:t>Informally specify the underlying mechanism for communication by using notes, or more formally by using collaborations</a:t>
            </a:r>
            <a:r>
              <a:rPr lang="en-US" sz="2800" dirty="0" smtClean="0"/>
              <a:t>.</a:t>
            </a:r>
            <a:endParaRPr lang="en-US" sz="2800" dirty="0"/>
          </a:p>
        </p:txBody>
      </p:sp>
      <p:sp>
        <p:nvSpPr>
          <p:cNvPr id="6" name="Slide Number Placeholder 5"/>
          <p:cNvSpPr>
            <a:spLocks noGrp="1"/>
          </p:cNvSpPr>
          <p:nvPr>
            <p:ph type="sldNum" sz="quarter" idx="12"/>
          </p:nvPr>
        </p:nvSpPr>
        <p:spPr/>
        <p:txBody>
          <a:bodyPr/>
          <a:lstStyle/>
          <a:p>
            <a:fld id="{376BC1F0-5C5A-4730-B37C-36E91733C997}" type="slidenum">
              <a:rPr lang="bg-BG"/>
              <a:pPr/>
              <a:t>78</a:t>
            </a:fld>
            <a:endParaRPr lang="bg-BG"/>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r>
              <a:rPr lang="bg-BG" sz="4000"/>
              <a:t>Modeling Interprocess Communication </a:t>
            </a:r>
          </a:p>
        </p:txBody>
      </p:sp>
      <p:sp>
        <p:nvSpPr>
          <p:cNvPr id="138243" name="Rectangle 3"/>
          <p:cNvSpPr>
            <a:spLocks noGrp="1" noChangeArrowheads="1"/>
          </p:cNvSpPr>
          <p:nvPr>
            <p:ph idx="1"/>
          </p:nvPr>
        </p:nvSpPr>
        <p:spPr/>
        <p:txBody>
          <a:bodyPr/>
          <a:lstStyle/>
          <a:p>
            <a:endParaRPr lang="en-US"/>
          </a:p>
        </p:txBody>
      </p:sp>
      <p:sp>
        <p:nvSpPr>
          <p:cNvPr id="7" name="Slide Number Placeholder 5"/>
          <p:cNvSpPr>
            <a:spLocks noGrp="1"/>
          </p:cNvSpPr>
          <p:nvPr>
            <p:ph type="sldNum" sz="quarter" idx="12"/>
          </p:nvPr>
        </p:nvSpPr>
        <p:spPr/>
        <p:txBody>
          <a:bodyPr/>
          <a:lstStyle/>
          <a:p>
            <a:fld id="{40C4A1BC-C78B-4E29-BD52-92FB69CFF060}" type="slidenum">
              <a:rPr lang="bg-BG"/>
              <a:pPr/>
              <a:t>79</a:t>
            </a:fld>
            <a:endParaRPr lang="bg-BG"/>
          </a:p>
        </p:txBody>
      </p:sp>
      <p:pic>
        <p:nvPicPr>
          <p:cNvPr id="1382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0" y="1916113"/>
            <a:ext cx="6337300" cy="374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bg-BG" b="1"/>
              <a:t>Context</a:t>
            </a:r>
          </a:p>
        </p:txBody>
      </p:sp>
      <p:sp>
        <p:nvSpPr>
          <p:cNvPr id="62467" name="Rectangle 3"/>
          <p:cNvSpPr>
            <a:spLocks noGrp="1" noChangeArrowheads="1"/>
          </p:cNvSpPr>
          <p:nvPr>
            <p:ph idx="1"/>
          </p:nvPr>
        </p:nvSpPr>
        <p:spPr/>
        <p:txBody>
          <a:bodyPr>
            <a:normAutofit lnSpcReduction="10000"/>
          </a:bodyPr>
          <a:lstStyle/>
          <a:p>
            <a:r>
              <a:rPr lang="en-US" sz="2800" dirty="0"/>
              <a:t>The behavior of objects that must respond to asynchronous stimulus or whose current behavior depends on their past is best specified by using a state machine. This encompasses instances of classes that can receive signals, including many active objects. In fact, an object that receives a signal but has no state machine will simply ignore that signal. You'll also use state machines to model the behavior of entire systems, especially reactive systems, which must respond to signals from actors outside the system.</a:t>
            </a:r>
          </a:p>
          <a:p>
            <a:endParaRPr lang="en-US" sz="2800" dirty="0"/>
          </a:p>
        </p:txBody>
      </p:sp>
      <p:sp>
        <p:nvSpPr>
          <p:cNvPr id="6" name="Slide Number Placeholder 5"/>
          <p:cNvSpPr>
            <a:spLocks noGrp="1"/>
          </p:cNvSpPr>
          <p:nvPr>
            <p:ph type="sldNum" sz="quarter" idx="12"/>
          </p:nvPr>
        </p:nvSpPr>
        <p:spPr/>
        <p:txBody>
          <a:bodyPr/>
          <a:lstStyle/>
          <a:p>
            <a:fld id="{2B076CD5-5C72-4014-8BEA-BD20B6A74651}" type="slidenum">
              <a:rPr lang="bg-BG"/>
              <a:pPr/>
              <a:t>8</a:t>
            </a:fld>
            <a:endParaRPr lang="bg-BG"/>
          </a:p>
        </p:txBody>
      </p:sp>
    </p:spTree>
    <p:extLst>
      <p:ext uri="{BB962C8B-B14F-4D97-AF65-F5344CB8AC3E}">
        <p14:creationId xmlns:p14="http://schemas.microsoft.com/office/powerpoint/2010/main" val="194993322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Time and space</a:t>
            </a:r>
            <a:endParaRPr lang="bg-BG" dirty="0"/>
          </a:p>
        </p:txBody>
      </p:sp>
      <p:sp>
        <p:nvSpPr>
          <p:cNvPr id="6" name="Text Placeholder 5"/>
          <p:cNvSpPr>
            <a:spLocks noGrp="1"/>
          </p:cNvSpPr>
          <p:nvPr>
            <p:ph type="body" idx="1"/>
          </p:nvPr>
        </p:nvSpPr>
        <p:spPr/>
        <p:txBody>
          <a:bodyPr/>
          <a:lstStyle/>
          <a:p>
            <a:endParaRPr lang="bg-BG"/>
          </a:p>
        </p:txBody>
      </p:sp>
      <p:sp>
        <p:nvSpPr>
          <p:cNvPr id="4" name="Slide Number Placeholder 3"/>
          <p:cNvSpPr>
            <a:spLocks noGrp="1"/>
          </p:cNvSpPr>
          <p:nvPr>
            <p:ph type="sldNum" sz="quarter" idx="12"/>
          </p:nvPr>
        </p:nvSpPr>
        <p:spPr/>
        <p:txBody>
          <a:bodyPr/>
          <a:lstStyle/>
          <a:p>
            <a:fld id="{45B03514-F14C-44FE-841D-5294222C3A66}" type="slidenum">
              <a:rPr lang="bg-BG" smtClean="0"/>
              <a:pPr/>
              <a:t>80</a:t>
            </a:fld>
            <a:endParaRPr lang="bg-BG"/>
          </a:p>
        </p:txBody>
      </p:sp>
    </p:spTree>
    <p:extLst>
      <p:ext uri="{BB962C8B-B14F-4D97-AF65-F5344CB8AC3E}">
        <p14:creationId xmlns:p14="http://schemas.microsoft.com/office/powerpoint/2010/main" val="117465463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r>
              <a:rPr lang="bg-BG" sz="4000" dirty="0"/>
              <a:t>Time and Space </a:t>
            </a:r>
          </a:p>
        </p:txBody>
      </p:sp>
      <p:sp>
        <p:nvSpPr>
          <p:cNvPr id="139267" name="Rectangle 3"/>
          <p:cNvSpPr>
            <a:spLocks noGrp="1" noChangeArrowheads="1"/>
          </p:cNvSpPr>
          <p:nvPr>
            <p:ph idx="1"/>
          </p:nvPr>
        </p:nvSpPr>
        <p:spPr/>
        <p:txBody>
          <a:bodyPr>
            <a:normAutofit fontScale="70000" lnSpcReduction="20000"/>
          </a:bodyPr>
          <a:lstStyle/>
          <a:p>
            <a:r>
              <a:rPr lang="en-US" sz="2800" dirty="0"/>
              <a:t>When you start to model most software systems, you can usually assume a frictionless environment—messages are sent in zero time, networks never go down, workstations never fail, the load across your network is always evenly balanced. Unfortunately, the real world does not work that way—messages do take time to deliver (and, sometimes, never get delivered), networks do go down, workstations do fail, and a network's load is often unbalanced. Therefore, when you encounter systems that must operate in the real world, you have to take into account the issues of time and space.</a:t>
            </a:r>
          </a:p>
          <a:p>
            <a:r>
              <a:rPr lang="en-US" sz="2800" dirty="0"/>
              <a:t>A real time system is one in which certain behavior must be carried out at a precise absolute or relative time and within a predictable, often constrained, duration. At one extreme, such systems may be hard real time and require complete and repeatable behavior within nanoseconds or milliseconds. At the other extreme, models may be near real time and also require predictable behavior, but on the order of seconds or longer.</a:t>
            </a:r>
          </a:p>
        </p:txBody>
      </p:sp>
      <p:sp>
        <p:nvSpPr>
          <p:cNvPr id="6" name="Slide Number Placeholder 5"/>
          <p:cNvSpPr>
            <a:spLocks noGrp="1"/>
          </p:cNvSpPr>
          <p:nvPr>
            <p:ph type="sldNum" sz="quarter" idx="12"/>
          </p:nvPr>
        </p:nvSpPr>
        <p:spPr/>
        <p:txBody>
          <a:bodyPr/>
          <a:lstStyle/>
          <a:p>
            <a:fld id="{DCC2589A-75C5-4C08-AC0F-B1A99F6D3054}" type="slidenum">
              <a:rPr lang="bg-BG"/>
              <a:pPr/>
              <a:t>81</a:t>
            </a:fld>
            <a:endParaRPr lang="bg-BG"/>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r>
              <a:rPr lang="bg-BG" sz="4000" dirty="0"/>
              <a:t>Time and Space </a:t>
            </a:r>
          </a:p>
        </p:txBody>
      </p:sp>
      <p:sp>
        <p:nvSpPr>
          <p:cNvPr id="139267" name="Rectangle 3"/>
          <p:cNvSpPr>
            <a:spLocks noGrp="1" noChangeArrowheads="1"/>
          </p:cNvSpPr>
          <p:nvPr>
            <p:ph idx="1"/>
          </p:nvPr>
        </p:nvSpPr>
        <p:spPr/>
        <p:txBody>
          <a:bodyPr>
            <a:normAutofit fontScale="77500" lnSpcReduction="20000"/>
          </a:bodyPr>
          <a:lstStyle/>
          <a:p>
            <a:r>
              <a:rPr lang="en-US" sz="2800" dirty="0" smtClean="0">
                <a:solidFill>
                  <a:srgbClr val="FF0000"/>
                </a:solidFill>
              </a:rPr>
              <a:t>A </a:t>
            </a:r>
            <a:r>
              <a:rPr lang="en-US" sz="2800" i="1" dirty="0">
                <a:solidFill>
                  <a:srgbClr val="FF0000"/>
                </a:solidFill>
              </a:rPr>
              <a:t>timing mark</a:t>
            </a:r>
            <a:r>
              <a:rPr lang="en-US" sz="2800" dirty="0">
                <a:solidFill>
                  <a:srgbClr val="FF0000"/>
                </a:solidFill>
              </a:rPr>
              <a:t> is a denotation for the time at which an event occurs. Graphically, a timing mark is formed as an expression from the name given to the message (which is typically different from the name of the action dispatched by the message</a:t>
            </a:r>
            <a:r>
              <a:rPr lang="en-US" sz="2800" dirty="0" smtClean="0">
                <a:solidFill>
                  <a:srgbClr val="FF0000"/>
                </a:solidFill>
              </a:rPr>
              <a:t>).</a:t>
            </a:r>
          </a:p>
          <a:p>
            <a:r>
              <a:rPr lang="en-US" sz="2800" dirty="0" smtClean="0">
                <a:solidFill>
                  <a:srgbClr val="FF9900"/>
                </a:solidFill>
              </a:rPr>
              <a:t>A </a:t>
            </a:r>
            <a:r>
              <a:rPr lang="en-US" sz="2800" i="1" dirty="0">
                <a:solidFill>
                  <a:srgbClr val="FF9900"/>
                </a:solidFill>
              </a:rPr>
              <a:t>time expression</a:t>
            </a:r>
            <a:r>
              <a:rPr lang="en-US" sz="2800" dirty="0">
                <a:solidFill>
                  <a:srgbClr val="FF9900"/>
                </a:solidFill>
              </a:rPr>
              <a:t> is an expression that evaluates to an absolute or relative value of time. </a:t>
            </a:r>
            <a:endParaRPr lang="en-US" sz="2800" dirty="0" smtClean="0">
              <a:solidFill>
                <a:srgbClr val="FF9900"/>
              </a:solidFill>
            </a:endParaRPr>
          </a:p>
          <a:p>
            <a:r>
              <a:rPr lang="en-US" sz="2800" dirty="0" smtClean="0">
                <a:solidFill>
                  <a:srgbClr val="00CC00"/>
                </a:solidFill>
              </a:rPr>
              <a:t>A </a:t>
            </a:r>
            <a:r>
              <a:rPr lang="en-US" sz="2800" i="1" dirty="0">
                <a:solidFill>
                  <a:srgbClr val="00CC00"/>
                </a:solidFill>
              </a:rPr>
              <a:t>timing constraint</a:t>
            </a:r>
            <a:r>
              <a:rPr lang="en-US" sz="2800" dirty="0">
                <a:solidFill>
                  <a:srgbClr val="00CC00"/>
                </a:solidFill>
              </a:rPr>
              <a:t> is a semantic statement about the relative or absolute value of time. Graphically, a timing constraint is rendered as for any constraint—that is, a string enclosed by brackets and generally connected to an element by a dependency relationship. </a:t>
            </a:r>
            <a:endParaRPr lang="en-US" sz="2800" dirty="0" smtClean="0">
              <a:solidFill>
                <a:srgbClr val="00CC00"/>
              </a:solidFill>
            </a:endParaRPr>
          </a:p>
          <a:p>
            <a:r>
              <a:rPr lang="en-US" sz="2800" i="1" dirty="0" smtClean="0">
                <a:solidFill>
                  <a:srgbClr val="0066FF"/>
                </a:solidFill>
              </a:rPr>
              <a:t>Location</a:t>
            </a:r>
            <a:r>
              <a:rPr lang="en-US" sz="2800" dirty="0" smtClean="0">
                <a:solidFill>
                  <a:srgbClr val="0066FF"/>
                </a:solidFill>
              </a:rPr>
              <a:t> </a:t>
            </a:r>
            <a:r>
              <a:rPr lang="en-US" sz="2800" dirty="0">
                <a:solidFill>
                  <a:srgbClr val="0066FF"/>
                </a:solidFill>
              </a:rPr>
              <a:t>is the placement of a component on a node. Graphically, location is rendered as a tagged value—that is, a string enclosed by brackets and placed below an element's name, or as the nesting of components inside nodes.</a:t>
            </a:r>
          </a:p>
        </p:txBody>
      </p:sp>
      <p:sp>
        <p:nvSpPr>
          <p:cNvPr id="6" name="Slide Number Placeholder 5"/>
          <p:cNvSpPr>
            <a:spLocks noGrp="1"/>
          </p:cNvSpPr>
          <p:nvPr>
            <p:ph type="sldNum" sz="quarter" idx="12"/>
          </p:nvPr>
        </p:nvSpPr>
        <p:spPr/>
        <p:txBody>
          <a:bodyPr/>
          <a:lstStyle/>
          <a:p>
            <a:fld id="{DCC2589A-75C5-4C08-AC0F-B1A99F6D3054}" type="slidenum">
              <a:rPr lang="bg-BG"/>
              <a:pPr/>
              <a:t>82</a:t>
            </a:fld>
            <a:endParaRPr lang="bg-BG"/>
          </a:p>
        </p:txBody>
      </p:sp>
    </p:spTree>
    <p:extLst>
      <p:ext uri="{BB962C8B-B14F-4D97-AF65-F5344CB8AC3E}">
        <p14:creationId xmlns:p14="http://schemas.microsoft.com/office/powerpoint/2010/main" val="423711438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r>
              <a:rPr lang="bg-BG"/>
              <a:t>Time and Space </a:t>
            </a:r>
          </a:p>
        </p:txBody>
      </p:sp>
      <p:sp>
        <p:nvSpPr>
          <p:cNvPr id="2" name="Content Placeholder 1"/>
          <p:cNvSpPr>
            <a:spLocks noGrp="1"/>
          </p:cNvSpPr>
          <p:nvPr>
            <p:ph idx="1"/>
          </p:nvPr>
        </p:nvSpPr>
        <p:spPr/>
        <p:txBody>
          <a:bodyPr/>
          <a:lstStyle/>
          <a:p>
            <a:endParaRPr lang="bg-BG"/>
          </a:p>
        </p:txBody>
      </p:sp>
      <p:sp>
        <p:nvSpPr>
          <p:cNvPr id="8" name="Slide Number Placeholder 6"/>
          <p:cNvSpPr>
            <a:spLocks noGrp="1"/>
          </p:cNvSpPr>
          <p:nvPr>
            <p:ph type="sldNum" sz="quarter" idx="12"/>
          </p:nvPr>
        </p:nvSpPr>
        <p:spPr/>
        <p:txBody>
          <a:bodyPr/>
          <a:lstStyle/>
          <a:p>
            <a:fld id="{F27818C2-B82B-4EA2-82EB-DD58A80BFAB2}" type="slidenum">
              <a:rPr lang="bg-BG"/>
              <a:pPr/>
              <a:t>83</a:t>
            </a:fld>
            <a:endParaRPr lang="bg-BG"/>
          </a:p>
        </p:txBody>
      </p:sp>
      <p:pic>
        <p:nvPicPr>
          <p:cNvPr id="14029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1462" y="1916832"/>
            <a:ext cx="6985000"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r>
              <a:rPr lang="en-US" b="1" dirty="0"/>
              <a:t>Time</a:t>
            </a:r>
          </a:p>
        </p:txBody>
      </p:sp>
      <p:sp>
        <p:nvSpPr>
          <p:cNvPr id="141315" name="Rectangle 3"/>
          <p:cNvSpPr>
            <a:spLocks noGrp="1" noChangeArrowheads="1"/>
          </p:cNvSpPr>
          <p:nvPr>
            <p:ph idx="1"/>
          </p:nvPr>
        </p:nvSpPr>
        <p:spPr/>
        <p:txBody>
          <a:bodyPr>
            <a:normAutofit fontScale="92500"/>
          </a:bodyPr>
          <a:lstStyle/>
          <a:p>
            <a:r>
              <a:rPr lang="en-US" sz="2400" dirty="0"/>
              <a:t>Real time systems are, by their very name, time-critical systems. Events may happen at regular or irregular times; the response to an event must happen at predictable absolute times or at predictable times relative to the event itself.</a:t>
            </a:r>
          </a:p>
          <a:p>
            <a:pPr>
              <a:lnSpc>
                <a:spcPct val="80000"/>
              </a:lnSpc>
            </a:pPr>
            <a:r>
              <a:rPr lang="en-US" sz="2400" dirty="0"/>
              <a:t>If the designated message is ambiguous, use the explicit name of the message in a timing mark to designate the message you want to mention in a time expression. </a:t>
            </a:r>
            <a:endParaRPr lang="en-US" sz="2400" dirty="0" smtClean="0"/>
          </a:p>
          <a:p>
            <a:pPr>
              <a:lnSpc>
                <a:spcPct val="80000"/>
              </a:lnSpc>
            </a:pPr>
            <a:r>
              <a:rPr lang="en-US" sz="2400" dirty="0" smtClean="0"/>
              <a:t>A </a:t>
            </a:r>
            <a:r>
              <a:rPr lang="en-US" sz="2400" dirty="0"/>
              <a:t>timing mark is nothing more than an expression formed from the name of a message in an interaction. Given a message name, you can refer to any of three functions of that message—that is, </a:t>
            </a:r>
            <a:r>
              <a:rPr lang="en-US" sz="2400" dirty="0" err="1">
                <a:solidFill>
                  <a:srgbClr val="0066FF"/>
                </a:solidFill>
              </a:rPr>
              <a:t>startTime</a:t>
            </a:r>
            <a:r>
              <a:rPr lang="en-US" sz="2400" dirty="0"/>
              <a:t>, </a:t>
            </a:r>
            <a:r>
              <a:rPr lang="en-US" sz="2400" dirty="0" err="1">
                <a:solidFill>
                  <a:srgbClr val="00CC00"/>
                </a:solidFill>
              </a:rPr>
              <a:t>stopTime</a:t>
            </a:r>
            <a:r>
              <a:rPr lang="en-US" sz="2400" dirty="0"/>
              <a:t>, and </a:t>
            </a:r>
            <a:r>
              <a:rPr lang="en-US" sz="2400" dirty="0" err="1">
                <a:solidFill>
                  <a:srgbClr val="FF0000"/>
                </a:solidFill>
              </a:rPr>
              <a:t>executionTime</a:t>
            </a:r>
            <a:r>
              <a:rPr lang="en-US" sz="2400" dirty="0"/>
              <a:t>. You can then use these functions to specify arbitrarily complex time expressions, perhaps even using weights or offsets that are either constants or variables (as long as those variables can be bound at execution time).</a:t>
            </a:r>
            <a:endParaRPr lang="bg-BG" sz="2400" dirty="0"/>
          </a:p>
        </p:txBody>
      </p:sp>
      <p:sp>
        <p:nvSpPr>
          <p:cNvPr id="6" name="Slide Number Placeholder 5"/>
          <p:cNvSpPr>
            <a:spLocks noGrp="1"/>
          </p:cNvSpPr>
          <p:nvPr>
            <p:ph type="sldNum" sz="quarter" idx="12"/>
          </p:nvPr>
        </p:nvSpPr>
        <p:spPr/>
        <p:txBody>
          <a:bodyPr/>
          <a:lstStyle/>
          <a:p>
            <a:fld id="{287257D7-118A-4BFE-8E38-3245D091D1AF}" type="slidenum">
              <a:rPr lang="bg-BG"/>
              <a:pPr/>
              <a:t>84</a:t>
            </a:fld>
            <a:endParaRPr lang="bg-BG"/>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en-US" b="1" dirty="0"/>
              <a:t>Time</a:t>
            </a:r>
          </a:p>
        </p:txBody>
      </p:sp>
      <p:sp>
        <p:nvSpPr>
          <p:cNvPr id="142339" name="Rectangle 3"/>
          <p:cNvSpPr>
            <a:spLocks noGrp="1" noChangeArrowheads="1"/>
          </p:cNvSpPr>
          <p:nvPr>
            <p:ph idx="1"/>
          </p:nvPr>
        </p:nvSpPr>
        <p:spPr/>
        <p:txBody>
          <a:bodyPr/>
          <a:lstStyle/>
          <a:p>
            <a:endParaRPr lang="en-US"/>
          </a:p>
        </p:txBody>
      </p:sp>
      <p:sp>
        <p:nvSpPr>
          <p:cNvPr id="7" name="Slide Number Placeholder 5"/>
          <p:cNvSpPr>
            <a:spLocks noGrp="1"/>
          </p:cNvSpPr>
          <p:nvPr>
            <p:ph type="sldNum" sz="quarter" idx="12"/>
          </p:nvPr>
        </p:nvSpPr>
        <p:spPr/>
        <p:txBody>
          <a:bodyPr/>
          <a:lstStyle/>
          <a:p>
            <a:fld id="{5FB7EC16-D287-4B63-8DC7-84586E5BEF11}" type="slidenum">
              <a:rPr lang="bg-BG"/>
              <a:pPr/>
              <a:t>85</a:t>
            </a:fld>
            <a:endParaRPr lang="bg-BG"/>
          </a:p>
        </p:txBody>
      </p:sp>
      <p:pic>
        <p:nvPicPr>
          <p:cNvPr id="1423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773238"/>
            <a:ext cx="7272337" cy="399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r>
              <a:rPr lang="en-US" b="1" dirty="0"/>
              <a:t>Time</a:t>
            </a:r>
          </a:p>
        </p:txBody>
      </p:sp>
      <p:sp>
        <p:nvSpPr>
          <p:cNvPr id="143363" name="Rectangle 3"/>
          <p:cNvSpPr>
            <a:spLocks noGrp="1" noChangeArrowheads="1"/>
          </p:cNvSpPr>
          <p:nvPr>
            <p:ph idx="1"/>
          </p:nvPr>
        </p:nvSpPr>
        <p:spPr/>
        <p:txBody>
          <a:bodyPr>
            <a:normAutofit fontScale="85000" lnSpcReduction="10000"/>
          </a:bodyPr>
          <a:lstStyle/>
          <a:p>
            <a:pPr>
              <a:lnSpc>
                <a:spcPct val="80000"/>
              </a:lnSpc>
            </a:pPr>
            <a:r>
              <a:rPr lang="en-US" sz="2800" dirty="0"/>
              <a:t>You can also apply time expressions to operations. The standard tagged value called semantics can be attached to any operation, and by using a time expression there, you can specify the operation's time complexity. </a:t>
            </a:r>
            <a:endParaRPr lang="en-US" sz="2800" dirty="0" smtClean="0"/>
          </a:p>
          <a:p>
            <a:pPr>
              <a:lnSpc>
                <a:spcPct val="80000"/>
              </a:lnSpc>
            </a:pPr>
            <a:r>
              <a:rPr lang="en-US" sz="2800" dirty="0" smtClean="0"/>
              <a:t>Time </a:t>
            </a:r>
            <a:r>
              <a:rPr lang="en-US" sz="2800" dirty="0"/>
              <a:t>complexity typically models the minimum, maximum, and/or average time in which you expect that operation to complete. Specifying an operation's time complexity in effect specifies a time budget for the operation, which you can use in two ways. </a:t>
            </a:r>
            <a:endParaRPr lang="en-US" sz="2800" dirty="0" smtClean="0"/>
          </a:p>
          <a:p>
            <a:pPr lvl="1">
              <a:lnSpc>
                <a:spcPct val="80000"/>
              </a:lnSpc>
            </a:pPr>
            <a:r>
              <a:rPr lang="en-US" sz="2600" dirty="0" smtClean="0">
                <a:solidFill>
                  <a:srgbClr val="FF0000"/>
                </a:solidFill>
              </a:rPr>
              <a:t>First</a:t>
            </a:r>
            <a:r>
              <a:rPr lang="en-US" sz="2600" dirty="0">
                <a:solidFill>
                  <a:srgbClr val="FF0000"/>
                </a:solidFill>
              </a:rPr>
              <a:t>, by asserting your time budgets during development and then by measuring the running system, you can make intelligent comparisons about the as-designed versus the as-built behavior of your system. </a:t>
            </a:r>
            <a:endParaRPr lang="en-US" sz="2600" dirty="0" smtClean="0">
              <a:solidFill>
                <a:srgbClr val="FF0000"/>
              </a:solidFill>
            </a:endParaRPr>
          </a:p>
          <a:p>
            <a:pPr lvl="1">
              <a:lnSpc>
                <a:spcPct val="80000"/>
              </a:lnSpc>
            </a:pPr>
            <a:r>
              <a:rPr lang="en-US" sz="2600" dirty="0" smtClean="0">
                <a:solidFill>
                  <a:srgbClr val="0066FF"/>
                </a:solidFill>
              </a:rPr>
              <a:t>Second</a:t>
            </a:r>
            <a:r>
              <a:rPr lang="en-US" sz="2600" dirty="0">
                <a:solidFill>
                  <a:srgbClr val="0066FF"/>
                </a:solidFill>
              </a:rPr>
              <a:t>, by adding up the results (designed or actual) of the time expression for all the operations in an interaction, you can calculate the time complexity of an entire transaction</a:t>
            </a:r>
            <a:r>
              <a:rPr lang="en-US" sz="2600" dirty="0"/>
              <a:t>.</a:t>
            </a:r>
            <a:endParaRPr lang="bg-BG" dirty="0">
              <a:solidFill>
                <a:srgbClr val="FF9900"/>
              </a:solidFill>
            </a:endParaRPr>
          </a:p>
        </p:txBody>
      </p:sp>
      <p:sp>
        <p:nvSpPr>
          <p:cNvPr id="6" name="Slide Number Placeholder 5"/>
          <p:cNvSpPr>
            <a:spLocks noGrp="1"/>
          </p:cNvSpPr>
          <p:nvPr>
            <p:ph type="sldNum" sz="quarter" idx="12"/>
          </p:nvPr>
        </p:nvSpPr>
        <p:spPr/>
        <p:txBody>
          <a:bodyPr/>
          <a:lstStyle/>
          <a:p>
            <a:fld id="{DF162D16-16AE-47BD-AAE2-058D684C073B}" type="slidenum">
              <a:rPr lang="bg-BG"/>
              <a:pPr/>
              <a:t>86</a:t>
            </a:fld>
            <a:endParaRPr lang="bg-BG"/>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r>
              <a:rPr lang="en-US" b="1" dirty="0"/>
              <a:t>Location</a:t>
            </a:r>
          </a:p>
        </p:txBody>
      </p:sp>
      <p:sp>
        <p:nvSpPr>
          <p:cNvPr id="144387" name="Rectangle 3"/>
          <p:cNvSpPr>
            <a:spLocks noGrp="1" noChangeArrowheads="1"/>
          </p:cNvSpPr>
          <p:nvPr>
            <p:ph idx="1"/>
          </p:nvPr>
        </p:nvSpPr>
        <p:spPr>
          <a:xfrm>
            <a:off x="395288" y="1484313"/>
            <a:ext cx="8229600" cy="4537075"/>
          </a:xfrm>
        </p:spPr>
        <p:txBody>
          <a:bodyPr>
            <a:normAutofit fontScale="92500" lnSpcReduction="10000"/>
          </a:bodyPr>
          <a:lstStyle/>
          <a:p>
            <a:r>
              <a:rPr lang="en-US" sz="2800" dirty="0"/>
              <a:t>Distributed systems, by their nature, encompass components that are physically scattered among the nodes of a system. For many systems, components are fixed in place at the time they are loaded on the system; in other systems, components may migrate from node to node</a:t>
            </a:r>
            <a:r>
              <a:rPr lang="en-US" sz="2800" dirty="0" smtClean="0"/>
              <a:t>.</a:t>
            </a:r>
          </a:p>
          <a:p>
            <a:r>
              <a:rPr lang="en-US" sz="2800" dirty="0"/>
              <a:t>In the UML, you model the deployment view of a system by using deployment diagrams that represent the topology of the processors and devices on which your system executes. </a:t>
            </a:r>
            <a:endParaRPr lang="en-US" sz="2800" dirty="0" smtClean="0"/>
          </a:p>
          <a:p>
            <a:r>
              <a:rPr lang="en-US" sz="2800" dirty="0"/>
              <a:t>Components such as </a:t>
            </a:r>
            <a:r>
              <a:rPr lang="en-US" sz="2800" dirty="0" err="1"/>
              <a:t>executables</a:t>
            </a:r>
            <a:r>
              <a:rPr lang="en-US" sz="2800" dirty="0"/>
              <a:t>, libraries, and tables reside on these nodes.</a:t>
            </a:r>
          </a:p>
          <a:p>
            <a:endParaRPr lang="en-US" sz="2800" dirty="0"/>
          </a:p>
        </p:txBody>
      </p:sp>
      <p:sp>
        <p:nvSpPr>
          <p:cNvPr id="6" name="Slide Number Placeholder 5"/>
          <p:cNvSpPr>
            <a:spLocks noGrp="1"/>
          </p:cNvSpPr>
          <p:nvPr>
            <p:ph type="sldNum" sz="quarter" idx="12"/>
          </p:nvPr>
        </p:nvSpPr>
        <p:spPr/>
        <p:txBody>
          <a:bodyPr/>
          <a:lstStyle/>
          <a:p>
            <a:fld id="{6D2617EB-B718-4095-8A7F-F5AC585E27EE}" type="slidenum">
              <a:rPr lang="bg-BG"/>
              <a:pPr/>
              <a:t>87</a:t>
            </a:fld>
            <a:endParaRPr lang="bg-BG"/>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r>
              <a:rPr lang="en-US" b="1" dirty="0"/>
              <a:t>Location</a:t>
            </a:r>
          </a:p>
        </p:txBody>
      </p:sp>
      <p:sp>
        <p:nvSpPr>
          <p:cNvPr id="145411" name="Rectangle 3"/>
          <p:cNvSpPr>
            <a:spLocks noGrp="1" noChangeArrowheads="1"/>
          </p:cNvSpPr>
          <p:nvPr>
            <p:ph type="body" sz="half" idx="1"/>
          </p:nvPr>
        </p:nvSpPr>
        <p:spPr>
          <a:xfrm>
            <a:off x="323528" y="1556792"/>
            <a:ext cx="8229600" cy="2185988"/>
          </a:xfrm>
        </p:spPr>
        <p:txBody>
          <a:bodyPr>
            <a:normAutofit/>
          </a:bodyPr>
          <a:lstStyle/>
          <a:p>
            <a:pPr>
              <a:lnSpc>
                <a:spcPct val="80000"/>
              </a:lnSpc>
            </a:pPr>
            <a:r>
              <a:rPr lang="en-US" sz="2000" dirty="0" smtClean="0"/>
              <a:t>Each </a:t>
            </a:r>
            <a:r>
              <a:rPr lang="en-US" sz="2000" dirty="0"/>
              <a:t>instance of a node will own instances of certain components, and each instance of a component will be owned by exactly one instance of a node (although instances of the same kind of component may be spread across different nodes</a:t>
            </a:r>
            <a:r>
              <a:rPr lang="en-US" sz="2000" dirty="0" smtClean="0"/>
              <a:t>).</a:t>
            </a:r>
          </a:p>
          <a:p>
            <a:pPr>
              <a:lnSpc>
                <a:spcPct val="80000"/>
              </a:lnSpc>
            </a:pPr>
            <a:r>
              <a:rPr lang="en-US" sz="2000" dirty="0" smtClean="0"/>
              <a:t>You </a:t>
            </a:r>
            <a:r>
              <a:rPr lang="en-US" sz="2000" dirty="0"/>
              <a:t>can use a become message to model an object currently residing at one location and moving to another location. Similarly, you can use a copy message to show the semantic relationship between distant objects.</a:t>
            </a:r>
            <a:endParaRPr lang="bg-BG" sz="2000" dirty="0"/>
          </a:p>
        </p:txBody>
      </p:sp>
      <p:sp>
        <p:nvSpPr>
          <p:cNvPr id="145412" name="Rectangle 4"/>
          <p:cNvSpPr>
            <a:spLocks noGrp="1" noChangeArrowheads="1"/>
          </p:cNvSpPr>
          <p:nvPr>
            <p:ph sz="half" idx="2"/>
          </p:nvPr>
        </p:nvSpPr>
        <p:spPr/>
        <p:txBody>
          <a:bodyPr/>
          <a:lstStyle/>
          <a:p>
            <a:endParaRPr lang="en-US" sz="2800"/>
          </a:p>
        </p:txBody>
      </p:sp>
      <p:sp>
        <p:nvSpPr>
          <p:cNvPr id="8" name="Slide Number Placeholder 6"/>
          <p:cNvSpPr>
            <a:spLocks noGrp="1"/>
          </p:cNvSpPr>
          <p:nvPr>
            <p:ph type="sldNum" sz="quarter" idx="12"/>
          </p:nvPr>
        </p:nvSpPr>
        <p:spPr/>
        <p:txBody>
          <a:bodyPr/>
          <a:lstStyle/>
          <a:p>
            <a:fld id="{687CBEBA-B24D-4462-A677-4A123DE001CB}" type="slidenum">
              <a:rPr lang="bg-BG"/>
              <a:pPr/>
              <a:t>88</a:t>
            </a:fld>
            <a:endParaRPr lang="bg-BG"/>
          </a:p>
        </p:txBody>
      </p:sp>
      <p:pic>
        <p:nvPicPr>
          <p:cNvPr id="14541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3644900"/>
            <a:ext cx="5975350" cy="2579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r>
              <a:rPr lang="bg-BG" b="1"/>
              <a:t>Modeling Timing Constraints</a:t>
            </a:r>
          </a:p>
        </p:txBody>
      </p:sp>
      <p:sp>
        <p:nvSpPr>
          <p:cNvPr id="146435" name="Rectangle 3"/>
          <p:cNvSpPr>
            <a:spLocks noGrp="1" noChangeArrowheads="1"/>
          </p:cNvSpPr>
          <p:nvPr>
            <p:ph idx="1"/>
          </p:nvPr>
        </p:nvSpPr>
        <p:spPr/>
        <p:txBody>
          <a:bodyPr/>
          <a:lstStyle/>
          <a:p>
            <a:pPr marL="114300" indent="0">
              <a:buNone/>
            </a:pPr>
            <a:r>
              <a:rPr lang="en-US" sz="2400" dirty="0"/>
              <a:t>To model timing constraints,</a:t>
            </a:r>
          </a:p>
          <a:p>
            <a:r>
              <a:rPr lang="en-US" sz="2400" dirty="0"/>
              <a:t>For each event in an interaction, consider whether it must start at some absolute time. Model that real time property as a timing constraint on the message.</a:t>
            </a:r>
          </a:p>
          <a:p>
            <a:r>
              <a:rPr lang="en-US" sz="2400" dirty="0"/>
              <a:t>For each interesting sequence of messages in an interaction, consider whether there is an associated maximum relative time for that sequence. Model that real time property as a timing constraint on the sequence.</a:t>
            </a:r>
          </a:p>
          <a:p>
            <a:r>
              <a:rPr lang="en-US" sz="2400" dirty="0"/>
              <a:t>For each time critical operation in each class, consider its time complexity. Model those semantics as timing constraints on the operation.</a:t>
            </a:r>
          </a:p>
        </p:txBody>
      </p:sp>
      <p:sp>
        <p:nvSpPr>
          <p:cNvPr id="6" name="Slide Number Placeholder 5"/>
          <p:cNvSpPr>
            <a:spLocks noGrp="1"/>
          </p:cNvSpPr>
          <p:nvPr>
            <p:ph type="sldNum" sz="quarter" idx="12"/>
          </p:nvPr>
        </p:nvSpPr>
        <p:spPr/>
        <p:txBody>
          <a:bodyPr/>
          <a:lstStyle/>
          <a:p>
            <a:fld id="{D8F8D57C-2746-4DAF-B09D-C3924760593C}" type="slidenum">
              <a:rPr lang="bg-BG"/>
              <a:pPr/>
              <a:t>89</a:t>
            </a:fld>
            <a:endParaRPr lang="bg-BG"/>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bg-BG" b="1" dirty="0"/>
              <a:t>States</a:t>
            </a:r>
          </a:p>
        </p:txBody>
      </p:sp>
      <p:sp>
        <p:nvSpPr>
          <p:cNvPr id="63491" name="Rectangle 3"/>
          <p:cNvSpPr>
            <a:spLocks noGrp="1" noChangeArrowheads="1"/>
          </p:cNvSpPr>
          <p:nvPr>
            <p:ph idx="1"/>
          </p:nvPr>
        </p:nvSpPr>
        <p:spPr/>
        <p:txBody>
          <a:bodyPr/>
          <a:lstStyle/>
          <a:p>
            <a:r>
              <a:rPr lang="en-US" dirty="0">
                <a:solidFill>
                  <a:srgbClr val="FF0000"/>
                </a:solidFill>
              </a:rPr>
              <a:t>A state is a condition or situation during the life of an object during which it satisfies some condition, performs some activity, or waits for some event. An object remains in a state for a finite amount of time. </a:t>
            </a:r>
            <a:endParaRPr lang="en-US" dirty="0" smtClean="0">
              <a:solidFill>
                <a:srgbClr val="FF0000"/>
              </a:solidFill>
            </a:endParaRPr>
          </a:p>
          <a:p>
            <a:r>
              <a:rPr lang="en-US" dirty="0" smtClean="0"/>
              <a:t>For </a:t>
            </a:r>
            <a:r>
              <a:rPr lang="en-US" dirty="0"/>
              <a:t>example, a Heater in a home might be in any of four states: Idle (waiting for a command to start heating the house), Activating (its gas is on, but it's waiting to come up to temperature), Active (its gas and blower are both on), and </a:t>
            </a:r>
            <a:r>
              <a:rPr lang="en-US" dirty="0" err="1"/>
              <a:t>ShuttingDown</a:t>
            </a:r>
            <a:r>
              <a:rPr lang="en-US" dirty="0"/>
              <a:t> (its gas is off but its blower is on, flushing residual heat from the system).</a:t>
            </a:r>
          </a:p>
        </p:txBody>
      </p:sp>
      <p:sp>
        <p:nvSpPr>
          <p:cNvPr id="6" name="Slide Number Placeholder 5"/>
          <p:cNvSpPr>
            <a:spLocks noGrp="1"/>
          </p:cNvSpPr>
          <p:nvPr>
            <p:ph type="sldNum" sz="quarter" idx="12"/>
          </p:nvPr>
        </p:nvSpPr>
        <p:spPr/>
        <p:txBody>
          <a:bodyPr/>
          <a:lstStyle/>
          <a:p>
            <a:fld id="{FBF523E7-A1C0-41BD-8913-C93E211C8F9B}" type="slidenum">
              <a:rPr lang="bg-BG"/>
              <a:pPr/>
              <a:t>9</a:t>
            </a:fld>
            <a:endParaRPr lang="bg-BG"/>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r>
              <a:rPr lang="bg-BG" b="1"/>
              <a:t>Modeling Timing Constraints</a:t>
            </a:r>
          </a:p>
        </p:txBody>
      </p:sp>
      <p:sp>
        <p:nvSpPr>
          <p:cNvPr id="147459" name="Rectangle 3"/>
          <p:cNvSpPr>
            <a:spLocks noGrp="1" noChangeArrowheads="1"/>
          </p:cNvSpPr>
          <p:nvPr>
            <p:ph idx="1"/>
          </p:nvPr>
        </p:nvSpPr>
        <p:spPr/>
        <p:txBody>
          <a:bodyPr/>
          <a:lstStyle/>
          <a:p>
            <a:endParaRPr lang="en-US"/>
          </a:p>
        </p:txBody>
      </p:sp>
      <p:sp>
        <p:nvSpPr>
          <p:cNvPr id="7" name="Slide Number Placeholder 5"/>
          <p:cNvSpPr>
            <a:spLocks noGrp="1"/>
          </p:cNvSpPr>
          <p:nvPr>
            <p:ph type="sldNum" sz="quarter" idx="12"/>
          </p:nvPr>
        </p:nvSpPr>
        <p:spPr/>
        <p:txBody>
          <a:bodyPr/>
          <a:lstStyle/>
          <a:p>
            <a:fld id="{C895C70B-BD2E-4094-B515-5AE6CEBDAAB4}" type="slidenum">
              <a:rPr lang="bg-BG"/>
              <a:pPr/>
              <a:t>90</a:t>
            </a:fld>
            <a:endParaRPr lang="bg-BG"/>
          </a:p>
        </p:txBody>
      </p:sp>
      <p:pic>
        <p:nvPicPr>
          <p:cNvPr id="14746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2060575"/>
            <a:ext cx="7273925" cy="314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r>
              <a:rPr lang="bg-BG" sz="4000"/>
              <a:t>Modeling the Distribution of Objects </a:t>
            </a:r>
          </a:p>
        </p:txBody>
      </p:sp>
      <p:sp>
        <p:nvSpPr>
          <p:cNvPr id="148483" name="Rectangle 3"/>
          <p:cNvSpPr>
            <a:spLocks noGrp="1" noChangeArrowheads="1"/>
          </p:cNvSpPr>
          <p:nvPr>
            <p:ph idx="1"/>
          </p:nvPr>
        </p:nvSpPr>
        <p:spPr>
          <a:xfrm>
            <a:off x="457200" y="1340768"/>
            <a:ext cx="7620000" cy="5517232"/>
          </a:xfrm>
        </p:spPr>
        <p:txBody>
          <a:bodyPr>
            <a:normAutofit/>
          </a:bodyPr>
          <a:lstStyle/>
          <a:p>
            <a:pPr marL="114300" indent="0">
              <a:buNone/>
            </a:pPr>
            <a:r>
              <a:rPr lang="en-US" sz="2400" dirty="0"/>
              <a:t>To model the distribution of objects,</a:t>
            </a:r>
          </a:p>
          <a:p>
            <a:r>
              <a:rPr lang="en-US" sz="2400" dirty="0"/>
              <a:t>For each interesting class of objects in your system, consider its locality of reference. In other words, consider all its neighbors and their locations. A tightly coupled locality will have neighboring objects close by; a loosely coupled one will have distant objects (and thus, there will be latency in communicating with them). Tentatively allocate objects closest to the actors that manipulate them.</a:t>
            </a:r>
          </a:p>
          <a:p>
            <a:r>
              <a:rPr lang="en-US" sz="2400" dirty="0"/>
              <a:t>Next consider patterns of interaction among related sets of objects. Co-locate sets of objects that have high degrees of interaction, to reduce the cost of communication. Partition sets of objects that have low degrees of interaction.</a:t>
            </a:r>
          </a:p>
        </p:txBody>
      </p:sp>
      <p:sp>
        <p:nvSpPr>
          <p:cNvPr id="6" name="Slide Number Placeholder 5"/>
          <p:cNvSpPr>
            <a:spLocks noGrp="1"/>
          </p:cNvSpPr>
          <p:nvPr>
            <p:ph type="sldNum" sz="quarter" idx="12"/>
          </p:nvPr>
        </p:nvSpPr>
        <p:spPr/>
        <p:txBody>
          <a:bodyPr/>
          <a:lstStyle/>
          <a:p>
            <a:fld id="{C335D5AC-2B9C-4065-B0C5-22465B084BA3}" type="slidenum">
              <a:rPr lang="bg-BG"/>
              <a:pPr/>
              <a:t>91</a:t>
            </a:fld>
            <a:endParaRPr lang="bg-BG"/>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r>
              <a:rPr lang="bg-BG" sz="4000"/>
              <a:t>Modeling the Distribution of Objects </a:t>
            </a:r>
          </a:p>
        </p:txBody>
      </p:sp>
      <p:sp>
        <p:nvSpPr>
          <p:cNvPr id="148483" name="Rectangle 3"/>
          <p:cNvSpPr>
            <a:spLocks noGrp="1" noChangeArrowheads="1"/>
          </p:cNvSpPr>
          <p:nvPr>
            <p:ph idx="1"/>
          </p:nvPr>
        </p:nvSpPr>
        <p:spPr>
          <a:xfrm>
            <a:off x="457200" y="1340768"/>
            <a:ext cx="7620000" cy="5517232"/>
          </a:xfrm>
        </p:spPr>
        <p:txBody>
          <a:bodyPr>
            <a:normAutofit/>
          </a:bodyPr>
          <a:lstStyle/>
          <a:p>
            <a:r>
              <a:rPr lang="en-US" sz="2800" dirty="0"/>
              <a:t>Next consider the distribution of responsibilities across the system. Redistribute your objects to balance the load of each node.</a:t>
            </a:r>
          </a:p>
          <a:p>
            <a:r>
              <a:rPr lang="en-US" sz="2800" dirty="0"/>
              <a:t>Consider also issues of security, volatility, and quality of service, and redistribute your objects as appropriate.</a:t>
            </a:r>
          </a:p>
          <a:p>
            <a:r>
              <a:rPr lang="en-US" sz="2800" dirty="0"/>
              <a:t>Render this allocation in one of two ways:</a:t>
            </a:r>
          </a:p>
          <a:p>
            <a:pPr marL="868680" lvl="1" indent="-457200">
              <a:buFont typeface="+mj-lt"/>
              <a:buAutoNum type="arabicPeriod"/>
            </a:pPr>
            <a:r>
              <a:rPr lang="en-US" sz="2800" dirty="0"/>
              <a:t>By nesting objects in the nodes of a deployment diagram</a:t>
            </a:r>
          </a:p>
          <a:p>
            <a:pPr marL="868680" lvl="1" indent="-457200">
              <a:buFont typeface="+mj-lt"/>
              <a:buAutoNum type="arabicPeriod"/>
            </a:pPr>
            <a:r>
              <a:rPr lang="en-US" sz="2800" dirty="0"/>
              <a:t>By explicitly indicating the location of the object as a tagged value</a:t>
            </a:r>
          </a:p>
        </p:txBody>
      </p:sp>
      <p:sp>
        <p:nvSpPr>
          <p:cNvPr id="6" name="Slide Number Placeholder 5"/>
          <p:cNvSpPr>
            <a:spLocks noGrp="1"/>
          </p:cNvSpPr>
          <p:nvPr>
            <p:ph type="sldNum" sz="quarter" idx="12"/>
          </p:nvPr>
        </p:nvSpPr>
        <p:spPr/>
        <p:txBody>
          <a:bodyPr/>
          <a:lstStyle/>
          <a:p>
            <a:fld id="{C335D5AC-2B9C-4065-B0C5-22465B084BA3}" type="slidenum">
              <a:rPr lang="bg-BG"/>
              <a:pPr/>
              <a:t>92</a:t>
            </a:fld>
            <a:endParaRPr lang="bg-BG"/>
          </a:p>
        </p:txBody>
      </p:sp>
    </p:spTree>
    <p:extLst>
      <p:ext uri="{BB962C8B-B14F-4D97-AF65-F5344CB8AC3E}">
        <p14:creationId xmlns:p14="http://schemas.microsoft.com/office/powerpoint/2010/main" val="164943483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r>
              <a:rPr lang="bg-BG" sz="4000"/>
              <a:t>Modeling the Distribution of Objects </a:t>
            </a:r>
          </a:p>
        </p:txBody>
      </p:sp>
      <p:sp>
        <p:nvSpPr>
          <p:cNvPr id="149507" name="Rectangle 3"/>
          <p:cNvSpPr>
            <a:spLocks noGrp="1" noChangeArrowheads="1"/>
          </p:cNvSpPr>
          <p:nvPr>
            <p:ph idx="1"/>
          </p:nvPr>
        </p:nvSpPr>
        <p:spPr/>
        <p:txBody>
          <a:bodyPr/>
          <a:lstStyle/>
          <a:p>
            <a:endParaRPr lang="en-US"/>
          </a:p>
        </p:txBody>
      </p:sp>
      <p:sp>
        <p:nvSpPr>
          <p:cNvPr id="7" name="Slide Number Placeholder 5"/>
          <p:cNvSpPr>
            <a:spLocks noGrp="1"/>
          </p:cNvSpPr>
          <p:nvPr>
            <p:ph type="sldNum" sz="quarter" idx="12"/>
          </p:nvPr>
        </p:nvSpPr>
        <p:spPr/>
        <p:txBody>
          <a:bodyPr/>
          <a:lstStyle/>
          <a:p>
            <a:fld id="{5A234A2B-F20B-4E8B-AD97-0C9F8F5C1F20}" type="slidenum">
              <a:rPr lang="bg-BG"/>
              <a:pPr/>
              <a:t>93</a:t>
            </a:fld>
            <a:endParaRPr lang="bg-BG"/>
          </a:p>
        </p:txBody>
      </p:sp>
      <p:pic>
        <p:nvPicPr>
          <p:cNvPr id="14950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613" y="1268413"/>
            <a:ext cx="5256212" cy="4786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r>
              <a:rPr lang="bg-BG"/>
              <a:t>Modeling Objects that Migrate </a:t>
            </a:r>
          </a:p>
        </p:txBody>
      </p:sp>
      <p:sp>
        <p:nvSpPr>
          <p:cNvPr id="150531" name="Rectangle 3"/>
          <p:cNvSpPr>
            <a:spLocks noGrp="1" noChangeArrowheads="1"/>
          </p:cNvSpPr>
          <p:nvPr>
            <p:ph idx="1"/>
          </p:nvPr>
        </p:nvSpPr>
        <p:spPr/>
        <p:txBody>
          <a:bodyPr>
            <a:normAutofit fontScale="92500"/>
          </a:bodyPr>
          <a:lstStyle/>
          <a:p>
            <a:pPr marL="114300" indent="0">
              <a:buNone/>
            </a:pPr>
            <a:r>
              <a:rPr lang="en-US" sz="2800" dirty="0"/>
              <a:t>To model the migration of objects</a:t>
            </a:r>
            <a:r>
              <a:rPr lang="en-US" sz="2800" dirty="0" smtClean="0"/>
              <a:t>,</a:t>
            </a:r>
          </a:p>
          <a:p>
            <a:r>
              <a:rPr lang="en-US" sz="2800" dirty="0"/>
              <a:t>Select an underlying mechanism for physically transporting objects across nodes.</a:t>
            </a:r>
          </a:p>
          <a:p>
            <a:r>
              <a:rPr lang="en-US" sz="2800" dirty="0"/>
              <a:t>Render the allocation of an object to a node by explicitly indicating its location as a tagged value.</a:t>
            </a:r>
          </a:p>
          <a:p>
            <a:r>
              <a:rPr lang="en-US" sz="2800" dirty="0"/>
              <a:t>Using the become and copy stereotyped messages, render the allocation of an object to a new node.</a:t>
            </a:r>
          </a:p>
          <a:p>
            <a:r>
              <a:rPr lang="en-US" sz="2800" dirty="0"/>
              <a:t>Consider the issues of synchronization (keeping the state of cloned objects consistent) and identity (preserving the name of the object as it moves</a:t>
            </a:r>
            <a:r>
              <a:rPr lang="en-US" sz="2800" dirty="0" smtClean="0"/>
              <a:t>).</a:t>
            </a:r>
            <a:endParaRPr lang="en-US" sz="2800" dirty="0"/>
          </a:p>
        </p:txBody>
      </p:sp>
      <p:sp>
        <p:nvSpPr>
          <p:cNvPr id="6" name="Slide Number Placeholder 5"/>
          <p:cNvSpPr>
            <a:spLocks noGrp="1"/>
          </p:cNvSpPr>
          <p:nvPr>
            <p:ph type="sldNum" sz="quarter" idx="12"/>
          </p:nvPr>
        </p:nvSpPr>
        <p:spPr/>
        <p:txBody>
          <a:bodyPr/>
          <a:lstStyle/>
          <a:p>
            <a:fld id="{BDECC60A-C6CA-4F14-B560-4FCE9BD156C4}" type="slidenum">
              <a:rPr lang="bg-BG"/>
              <a:pPr/>
              <a:t>94</a:t>
            </a:fld>
            <a:endParaRPr lang="bg-BG"/>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bg-BG"/>
              <a:t>Modeling Objects that Migrate </a:t>
            </a:r>
          </a:p>
        </p:txBody>
      </p:sp>
      <p:sp>
        <p:nvSpPr>
          <p:cNvPr id="151555" name="Rectangle 3"/>
          <p:cNvSpPr>
            <a:spLocks noGrp="1" noChangeArrowheads="1"/>
          </p:cNvSpPr>
          <p:nvPr>
            <p:ph idx="1"/>
          </p:nvPr>
        </p:nvSpPr>
        <p:spPr/>
        <p:txBody>
          <a:bodyPr/>
          <a:lstStyle/>
          <a:p>
            <a:endParaRPr lang="en-US"/>
          </a:p>
        </p:txBody>
      </p:sp>
      <p:sp>
        <p:nvSpPr>
          <p:cNvPr id="7" name="Slide Number Placeholder 5"/>
          <p:cNvSpPr>
            <a:spLocks noGrp="1"/>
          </p:cNvSpPr>
          <p:nvPr>
            <p:ph type="sldNum" sz="quarter" idx="12"/>
          </p:nvPr>
        </p:nvSpPr>
        <p:spPr/>
        <p:txBody>
          <a:bodyPr/>
          <a:lstStyle/>
          <a:p>
            <a:fld id="{737E4889-7375-4EE4-85D8-CA13EE3C6421}" type="slidenum">
              <a:rPr lang="bg-BG"/>
              <a:pPr/>
              <a:t>95</a:t>
            </a:fld>
            <a:endParaRPr lang="bg-BG"/>
          </a:p>
        </p:txBody>
      </p:sp>
      <p:pic>
        <p:nvPicPr>
          <p:cNvPr id="15155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844675"/>
            <a:ext cx="8424862" cy="4014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2213</TotalTime>
  <Words>9233</Words>
  <Application>Microsoft Office PowerPoint</Application>
  <PresentationFormat>On-screen Show (4:3)</PresentationFormat>
  <Paragraphs>456</Paragraphs>
  <Slides>95</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95</vt:i4>
      </vt:variant>
    </vt:vector>
  </HeadingPairs>
  <TitlesOfParts>
    <vt:vector size="97" baseType="lpstr">
      <vt:lpstr>Arial</vt:lpstr>
      <vt:lpstr>Adjacency</vt:lpstr>
      <vt:lpstr>State Machines</vt:lpstr>
      <vt:lpstr>State Machines </vt:lpstr>
      <vt:lpstr>State Machines</vt:lpstr>
      <vt:lpstr>State Machines</vt:lpstr>
      <vt:lpstr>Terms and Concepts</vt:lpstr>
      <vt:lpstr>Context</vt:lpstr>
      <vt:lpstr>Context</vt:lpstr>
      <vt:lpstr>Context</vt:lpstr>
      <vt:lpstr>States</vt:lpstr>
      <vt:lpstr>States</vt:lpstr>
      <vt:lpstr>States</vt:lpstr>
      <vt:lpstr>Initial and Final States  </vt:lpstr>
      <vt:lpstr>Transitions</vt:lpstr>
      <vt:lpstr>Transitions</vt:lpstr>
      <vt:lpstr>Transitions</vt:lpstr>
      <vt:lpstr>Event Trigger  </vt:lpstr>
      <vt:lpstr>Guard </vt:lpstr>
      <vt:lpstr>Action  </vt:lpstr>
      <vt:lpstr>Advanced States and Transitions </vt:lpstr>
      <vt:lpstr>Entry and Exit Actions  </vt:lpstr>
      <vt:lpstr>Entry and Exit Actions </vt:lpstr>
      <vt:lpstr>Internal Transitions  </vt:lpstr>
      <vt:lpstr>Activities    </vt:lpstr>
      <vt:lpstr>Deferred Events  </vt:lpstr>
      <vt:lpstr>Deferred Events  </vt:lpstr>
      <vt:lpstr>Substates</vt:lpstr>
      <vt:lpstr>Sequential Substates  </vt:lpstr>
      <vt:lpstr>Sequential Substates  </vt:lpstr>
      <vt:lpstr>Sequential Substates  </vt:lpstr>
      <vt:lpstr>Sequential Substates </vt:lpstr>
      <vt:lpstr>History States  </vt:lpstr>
      <vt:lpstr>History States  </vt:lpstr>
      <vt:lpstr>History States </vt:lpstr>
      <vt:lpstr>Concurrent Substates  </vt:lpstr>
      <vt:lpstr>Concurrent Substates </vt:lpstr>
      <vt:lpstr>Concurrent Substates  </vt:lpstr>
      <vt:lpstr>Concurrent Substates </vt:lpstr>
      <vt:lpstr>Concurrent Substates </vt:lpstr>
      <vt:lpstr>Modeling the Lifetime of an Object </vt:lpstr>
      <vt:lpstr>Modeling the Lifetime of an Object</vt:lpstr>
      <vt:lpstr>Modeling the Lifetime of an Object</vt:lpstr>
      <vt:lpstr>Modeling the Lifetime of an Object</vt:lpstr>
      <vt:lpstr>Statechart Diagrams Processes and Threads Time and Space </vt:lpstr>
      <vt:lpstr>Statechart Diagram</vt:lpstr>
      <vt:lpstr>Terms and Concepts</vt:lpstr>
      <vt:lpstr>Terms and Concepts</vt:lpstr>
      <vt:lpstr>Terms and Concepts</vt:lpstr>
      <vt:lpstr>Common Properties</vt:lpstr>
      <vt:lpstr>Common Properties</vt:lpstr>
      <vt:lpstr>Common Uses</vt:lpstr>
      <vt:lpstr>Common Uses</vt:lpstr>
      <vt:lpstr>Modeling Reactive Objects </vt:lpstr>
      <vt:lpstr>Modeling Reactive Objects</vt:lpstr>
      <vt:lpstr>Modeling Reactive Objects</vt:lpstr>
      <vt:lpstr>Modeling Reactive Objects</vt:lpstr>
      <vt:lpstr>Forward engineering </vt:lpstr>
      <vt:lpstr>Reverse engineering </vt:lpstr>
      <vt:lpstr>Processes and threads</vt:lpstr>
      <vt:lpstr>Terms and Concepts</vt:lpstr>
      <vt:lpstr>Terms and Concepts</vt:lpstr>
      <vt:lpstr>Terms and Concepts</vt:lpstr>
      <vt:lpstr>Terms and Concepts</vt:lpstr>
      <vt:lpstr>Flow of Control </vt:lpstr>
      <vt:lpstr>Classes and Events </vt:lpstr>
      <vt:lpstr>Classes and Events </vt:lpstr>
      <vt:lpstr>Standard Elements</vt:lpstr>
      <vt:lpstr>Standard Elements</vt:lpstr>
      <vt:lpstr>Communication </vt:lpstr>
      <vt:lpstr>Communication</vt:lpstr>
      <vt:lpstr>Communication</vt:lpstr>
      <vt:lpstr>Communication</vt:lpstr>
      <vt:lpstr>Synchronization</vt:lpstr>
      <vt:lpstr>Synchronization</vt:lpstr>
      <vt:lpstr>Synchronization</vt:lpstr>
      <vt:lpstr>Synchronization</vt:lpstr>
      <vt:lpstr>Modeling Multiple Flows of Control</vt:lpstr>
      <vt:lpstr>Modeling Multiple Flows of Control</vt:lpstr>
      <vt:lpstr>Modeling Interprocess Communication </vt:lpstr>
      <vt:lpstr>Modeling Interprocess Communication </vt:lpstr>
      <vt:lpstr>Time and space</vt:lpstr>
      <vt:lpstr>Time and Space </vt:lpstr>
      <vt:lpstr>Time and Space </vt:lpstr>
      <vt:lpstr>Time and Space </vt:lpstr>
      <vt:lpstr>Time</vt:lpstr>
      <vt:lpstr>Time</vt:lpstr>
      <vt:lpstr>Time</vt:lpstr>
      <vt:lpstr>Location</vt:lpstr>
      <vt:lpstr>Location</vt:lpstr>
      <vt:lpstr>Modeling Timing Constraints</vt:lpstr>
      <vt:lpstr>Modeling Timing Constraints</vt:lpstr>
      <vt:lpstr>Modeling the Distribution of Objects </vt:lpstr>
      <vt:lpstr>Modeling the Distribution of Objects </vt:lpstr>
      <vt:lpstr>Modeling the Distribution of Objects </vt:lpstr>
      <vt:lpstr>Modeling Objects that Migrate </vt:lpstr>
      <vt:lpstr>Modeling Objects that Migrate </vt:lpstr>
    </vt:vector>
  </TitlesOfParts>
  <Company>OKOM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Софтуерно проектиране UML Обектно ориентирано проектиране</dc:title>
  <dc:creator>Guest</dc:creator>
  <cp:lastModifiedBy>USER</cp:lastModifiedBy>
  <cp:revision>166</cp:revision>
  <dcterms:created xsi:type="dcterms:W3CDTF">2007-06-25T09:23:40Z</dcterms:created>
  <dcterms:modified xsi:type="dcterms:W3CDTF">2011-07-31T13:17:43Z</dcterms:modified>
</cp:coreProperties>
</file>