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87"/>
  </p:notesMasterIdLst>
  <p:sldIdLst>
    <p:sldId id="258" r:id="rId2"/>
    <p:sldId id="260" r:id="rId3"/>
    <p:sldId id="261" r:id="rId4"/>
    <p:sldId id="262" r:id="rId5"/>
    <p:sldId id="263" r:id="rId6"/>
    <p:sldId id="264" r:id="rId7"/>
    <p:sldId id="265" r:id="rId8"/>
    <p:sldId id="266" r:id="rId9"/>
    <p:sldId id="267" r:id="rId10"/>
    <p:sldId id="268" r:id="rId11"/>
    <p:sldId id="269" r:id="rId12"/>
    <p:sldId id="270" r:id="rId13"/>
    <p:sldId id="271" r:id="rId14"/>
    <p:sldId id="332" r:id="rId15"/>
    <p:sldId id="272" r:id="rId16"/>
    <p:sldId id="333" r:id="rId17"/>
    <p:sldId id="274" r:id="rId18"/>
    <p:sldId id="275" r:id="rId19"/>
    <p:sldId id="334" r:id="rId20"/>
    <p:sldId id="276" r:id="rId21"/>
    <p:sldId id="335" r:id="rId22"/>
    <p:sldId id="277" r:id="rId23"/>
    <p:sldId id="336" r:id="rId24"/>
    <p:sldId id="279" r:id="rId25"/>
    <p:sldId id="280" r:id="rId26"/>
    <p:sldId id="281" r:id="rId27"/>
    <p:sldId id="282" r:id="rId28"/>
    <p:sldId id="283" r:id="rId29"/>
    <p:sldId id="284" r:id="rId30"/>
    <p:sldId id="285" r:id="rId31"/>
    <p:sldId id="286" r:id="rId32"/>
    <p:sldId id="287" r:id="rId33"/>
    <p:sldId id="288" r:id="rId34"/>
    <p:sldId id="289" r:id="rId35"/>
    <p:sldId id="337" r:id="rId36"/>
    <p:sldId id="290" r:id="rId37"/>
    <p:sldId id="292" r:id="rId38"/>
    <p:sldId id="293" r:id="rId39"/>
    <p:sldId id="294" r:id="rId40"/>
    <p:sldId id="338" r:id="rId41"/>
    <p:sldId id="295" r:id="rId42"/>
    <p:sldId id="296" r:id="rId43"/>
    <p:sldId id="297" r:id="rId44"/>
    <p:sldId id="298" r:id="rId45"/>
    <p:sldId id="299" r:id="rId46"/>
    <p:sldId id="300" r:id="rId47"/>
    <p:sldId id="301" r:id="rId48"/>
    <p:sldId id="302" r:id="rId49"/>
    <p:sldId id="339" r:id="rId50"/>
    <p:sldId id="303" r:id="rId51"/>
    <p:sldId id="340" r:id="rId52"/>
    <p:sldId id="304" r:id="rId53"/>
    <p:sldId id="259" r:id="rId54"/>
    <p:sldId id="305" r:id="rId55"/>
    <p:sldId id="306" r:id="rId56"/>
    <p:sldId id="307" r:id="rId57"/>
    <p:sldId id="308" r:id="rId58"/>
    <p:sldId id="310" r:id="rId59"/>
    <p:sldId id="311" r:id="rId60"/>
    <p:sldId id="309" r:id="rId61"/>
    <p:sldId id="312" r:id="rId62"/>
    <p:sldId id="341" r:id="rId63"/>
    <p:sldId id="313" r:id="rId64"/>
    <p:sldId id="314" r:id="rId65"/>
    <p:sldId id="315" r:id="rId66"/>
    <p:sldId id="316" r:id="rId67"/>
    <p:sldId id="342" r:id="rId68"/>
    <p:sldId id="317" r:id="rId69"/>
    <p:sldId id="318" r:id="rId70"/>
    <p:sldId id="343" r:id="rId71"/>
    <p:sldId id="319" r:id="rId72"/>
    <p:sldId id="320" r:id="rId73"/>
    <p:sldId id="321" r:id="rId74"/>
    <p:sldId id="322" r:id="rId75"/>
    <p:sldId id="323" r:id="rId76"/>
    <p:sldId id="344" r:id="rId77"/>
    <p:sldId id="324" r:id="rId78"/>
    <p:sldId id="325" r:id="rId79"/>
    <p:sldId id="327" r:id="rId80"/>
    <p:sldId id="347" r:id="rId81"/>
    <p:sldId id="328" r:id="rId82"/>
    <p:sldId id="329" r:id="rId83"/>
    <p:sldId id="345" r:id="rId84"/>
    <p:sldId id="330" r:id="rId85"/>
    <p:sldId id="346" r:id="rId86"/>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6FF"/>
    <a:srgbClr val="FF990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7" autoAdjust="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bg-BG"/>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bg-BG"/>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bg-BG"/>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7D96C079-960B-49BD-8CD5-53CDD2985A8D}" type="slidenum">
              <a:rPr lang="bg-BG"/>
              <a:pPr/>
              <a:t>‹#›</a:t>
            </a:fld>
            <a:endParaRPr lang="bg-BG"/>
          </a:p>
        </p:txBody>
      </p:sp>
    </p:spTree>
    <p:extLst>
      <p:ext uri="{BB962C8B-B14F-4D97-AF65-F5344CB8AC3E}">
        <p14:creationId xmlns:p14="http://schemas.microsoft.com/office/powerpoint/2010/main" val="34056632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0A530D85-2ACB-47A3-BA11-A91DF5C5AD25}"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4B7875BF-3A5E-463F-9793-C5F7CF16E13A}"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3F67C346-05DA-4E9F-BBB0-9F96E9550409}"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D4AE264F-BA7C-4802-AE47-6579818A26B6}" type="slidenum">
              <a:rPr lang="bg-BG"/>
              <a:pPr/>
              <a:t>‹#›</a:t>
            </a:fld>
            <a:endParaRPr lang="bg-BG"/>
          </a:p>
        </p:txBody>
      </p:sp>
    </p:spTree>
    <p:extLst>
      <p:ext uri="{BB962C8B-B14F-4D97-AF65-F5344CB8AC3E}">
        <p14:creationId xmlns:p14="http://schemas.microsoft.com/office/powerpoint/2010/main" val="1829471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7FC7EFFF-88B8-475C-A1BE-15E020209C3A}"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08F43C17-95EA-4627-9F17-37D90A9B7B81}" type="slidenum">
              <a:rPr lang="bg-BG" smtClean="0"/>
              <a:pPr/>
              <a:t>‹#›</a:t>
            </a:fld>
            <a:endParaRPr lang="bg-B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9271B018-9FF9-47E3-A25E-8173DE213B14}"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bg-BG"/>
          </a:p>
        </p:txBody>
      </p:sp>
      <p:sp>
        <p:nvSpPr>
          <p:cNvPr id="8" name="Footer Placeholder 7"/>
          <p:cNvSpPr>
            <a:spLocks noGrp="1"/>
          </p:cNvSpPr>
          <p:nvPr>
            <p:ph type="ftr" sz="quarter" idx="11"/>
          </p:nvPr>
        </p:nvSpPr>
        <p:spPr/>
        <p:txBody>
          <a:bodyPr/>
          <a:lstStyle/>
          <a:p>
            <a:r>
              <a:rPr lang="bg-BG" smtClean="0"/>
              <a:t>Д. Гоцева</a:t>
            </a:r>
            <a:endParaRPr lang="bg-BG"/>
          </a:p>
        </p:txBody>
      </p:sp>
      <p:sp>
        <p:nvSpPr>
          <p:cNvPr id="9" name="Slide Number Placeholder 8"/>
          <p:cNvSpPr>
            <a:spLocks noGrp="1"/>
          </p:cNvSpPr>
          <p:nvPr>
            <p:ph type="sldNum" sz="quarter" idx="12"/>
          </p:nvPr>
        </p:nvSpPr>
        <p:spPr/>
        <p:txBody>
          <a:bodyPr/>
          <a:lstStyle/>
          <a:p>
            <a:fld id="{CA22307A-2834-4635-BFDF-1A5B9AA8FAA8}"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bg-BG"/>
          </a:p>
        </p:txBody>
      </p:sp>
      <p:sp>
        <p:nvSpPr>
          <p:cNvPr id="4" name="Footer Placeholder 3"/>
          <p:cNvSpPr>
            <a:spLocks noGrp="1"/>
          </p:cNvSpPr>
          <p:nvPr>
            <p:ph type="ftr" sz="quarter" idx="11"/>
          </p:nvPr>
        </p:nvSpPr>
        <p:spPr/>
        <p:txBody>
          <a:bodyPr/>
          <a:lstStyle/>
          <a:p>
            <a:r>
              <a:rPr lang="bg-BG" smtClean="0"/>
              <a:t>Д. Гоцева</a:t>
            </a:r>
            <a:endParaRPr lang="bg-BG"/>
          </a:p>
        </p:txBody>
      </p:sp>
      <p:sp>
        <p:nvSpPr>
          <p:cNvPr id="5" name="Slide Number Placeholder 4"/>
          <p:cNvSpPr>
            <a:spLocks noGrp="1"/>
          </p:cNvSpPr>
          <p:nvPr>
            <p:ph type="sldNum" sz="quarter" idx="12"/>
          </p:nvPr>
        </p:nvSpPr>
        <p:spPr/>
        <p:txBody>
          <a:bodyPr/>
          <a:lstStyle/>
          <a:p>
            <a:fld id="{F483CFF0-B9B0-4976-B0CE-6FD1D120C365}"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bg-BG"/>
          </a:p>
        </p:txBody>
      </p:sp>
      <p:sp>
        <p:nvSpPr>
          <p:cNvPr id="3" name="Footer Placeholder 2"/>
          <p:cNvSpPr>
            <a:spLocks noGrp="1"/>
          </p:cNvSpPr>
          <p:nvPr>
            <p:ph type="ftr" sz="quarter" idx="11"/>
          </p:nvPr>
        </p:nvSpPr>
        <p:spPr/>
        <p:txBody>
          <a:bodyPr/>
          <a:lstStyle/>
          <a:p>
            <a:r>
              <a:rPr lang="bg-BG" smtClean="0"/>
              <a:t>Д. Гоцева</a:t>
            </a:r>
            <a:endParaRPr lang="bg-BG"/>
          </a:p>
        </p:txBody>
      </p:sp>
      <p:sp>
        <p:nvSpPr>
          <p:cNvPr id="4" name="Slide Number Placeholder 3"/>
          <p:cNvSpPr>
            <a:spLocks noGrp="1"/>
          </p:cNvSpPr>
          <p:nvPr>
            <p:ph type="sldNum" sz="quarter" idx="12"/>
          </p:nvPr>
        </p:nvSpPr>
        <p:spPr/>
        <p:txBody>
          <a:bodyPr/>
          <a:lstStyle/>
          <a:p>
            <a:fld id="{65297EC7-9B41-4B31-A12D-E9E0A4B513E0}"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54DCEE42-8EC0-4FEB-9E14-E5FBD4FBF43E}" type="slidenum">
              <a:rPr lang="bg-BG" smtClean="0"/>
              <a:pPr/>
              <a:t>‹#›</a:t>
            </a:fld>
            <a:endParaRPr lang="bg-BG"/>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bg-BG"/>
          </a:p>
        </p:txBody>
      </p:sp>
      <p:sp>
        <p:nvSpPr>
          <p:cNvPr id="9" name="Slide Number Placeholder 8"/>
          <p:cNvSpPr>
            <a:spLocks noGrp="1"/>
          </p:cNvSpPr>
          <p:nvPr>
            <p:ph type="sldNum" sz="quarter" idx="11"/>
          </p:nvPr>
        </p:nvSpPr>
        <p:spPr/>
        <p:txBody>
          <a:bodyPr/>
          <a:lstStyle/>
          <a:p>
            <a:fld id="{06BF6571-16FE-4673-B819-0D2B1ED3E141}" type="slidenum">
              <a:rPr lang="bg-BG" smtClean="0"/>
              <a:pPr/>
              <a:t>‹#›</a:t>
            </a:fld>
            <a:endParaRPr lang="bg-BG"/>
          </a:p>
        </p:txBody>
      </p:sp>
      <p:sp>
        <p:nvSpPr>
          <p:cNvPr id="10" name="Footer Placeholder 9"/>
          <p:cNvSpPr>
            <a:spLocks noGrp="1"/>
          </p:cNvSpPr>
          <p:nvPr>
            <p:ph type="ftr" sz="quarter" idx="12"/>
          </p:nvPr>
        </p:nvSpPr>
        <p:spPr/>
        <p:txBody>
          <a:bodyPr/>
          <a:lstStyle/>
          <a:p>
            <a:r>
              <a:rPr lang="bg-BG" smtClean="0"/>
              <a:t>Д. Гоцева</a:t>
            </a:r>
            <a:endParaRPr lang="bg-B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22EECA4-4AC4-4760-B06B-B6F37BF39383}" type="slidenum">
              <a:rPr lang="bg-BG" smtClean="0"/>
              <a:pPr/>
              <a:t>‹#›</a:t>
            </a:fld>
            <a:endParaRPr lang="bg-BG"/>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bg-BG" smtClean="0"/>
              <a:t>Д. Гоцева</a:t>
            </a:r>
            <a:endParaRPr lang="bg-BG"/>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bg-BG"/>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bg-BG"/>
              <a:t>Components </a:t>
            </a:r>
            <a:r>
              <a:rPr lang="en-US"/>
              <a:t/>
            </a:r>
            <a:br>
              <a:rPr lang="en-US"/>
            </a:br>
            <a:r>
              <a:rPr lang="bg-BG"/>
              <a:t>Component Diagrams </a:t>
            </a:r>
            <a:endParaRPr lang="en-US"/>
          </a:p>
        </p:txBody>
      </p:sp>
      <p:sp>
        <p:nvSpPr>
          <p:cNvPr id="4099" name="Rectangle 3"/>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1</a:t>
            </a:r>
            <a:r>
              <a:rPr lang="en-US" dirty="0"/>
              <a:t>3</a:t>
            </a:r>
          </a:p>
        </p:txBody>
      </p:sp>
      <p:sp>
        <p:nvSpPr>
          <p:cNvPr id="6" name="Slide Number Placeholder 5"/>
          <p:cNvSpPr>
            <a:spLocks noGrp="1"/>
          </p:cNvSpPr>
          <p:nvPr>
            <p:ph type="sldNum" sz="quarter" idx="12"/>
          </p:nvPr>
        </p:nvSpPr>
        <p:spPr/>
        <p:txBody>
          <a:bodyPr/>
          <a:lstStyle/>
          <a:p>
            <a:fld id="{6C77409D-6848-4B14-80D6-0650BECA9590}" type="slidenum">
              <a:rPr lang="bg-BG"/>
              <a:pPr/>
              <a:t>1</a:t>
            </a:fld>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bg-BG" b="1"/>
              <a:t>Components and Interfaces</a:t>
            </a:r>
          </a:p>
        </p:txBody>
      </p:sp>
      <p:sp>
        <p:nvSpPr>
          <p:cNvPr id="134148"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6AFD23E5-786D-456C-BE61-7338A463D728}" type="slidenum">
              <a:rPr lang="bg-BG"/>
              <a:pPr/>
              <a:t>10</a:t>
            </a:fld>
            <a:endParaRPr lang="bg-BG"/>
          </a:p>
        </p:txBody>
      </p:sp>
      <p:pic>
        <p:nvPicPr>
          <p:cNvPr id="134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773238"/>
            <a:ext cx="7848600" cy="428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p:txBody>
          <a:bodyPr/>
          <a:lstStyle/>
          <a:p>
            <a:r>
              <a:rPr lang="bg-BG" b="1"/>
              <a:t>Components and Interfaces</a:t>
            </a:r>
          </a:p>
        </p:txBody>
      </p:sp>
      <p:sp>
        <p:nvSpPr>
          <p:cNvPr id="136195" name="Rectangle 3"/>
          <p:cNvSpPr>
            <a:spLocks noGrp="1" noChangeArrowheads="1"/>
          </p:cNvSpPr>
          <p:nvPr>
            <p:ph idx="1"/>
          </p:nvPr>
        </p:nvSpPr>
        <p:spPr/>
        <p:txBody>
          <a:bodyPr/>
          <a:lstStyle/>
          <a:p>
            <a:r>
              <a:rPr lang="en-US" dirty="0">
                <a:solidFill>
                  <a:srgbClr val="FF0000"/>
                </a:solidFill>
              </a:rPr>
              <a:t>An interface that a component realizes is called an </a:t>
            </a:r>
            <a:r>
              <a:rPr lang="en-US" i="1" dirty="0">
                <a:solidFill>
                  <a:srgbClr val="FF0000"/>
                </a:solidFill>
              </a:rPr>
              <a:t>export interface,</a:t>
            </a:r>
            <a:r>
              <a:rPr lang="en-US" dirty="0">
                <a:solidFill>
                  <a:srgbClr val="FF0000"/>
                </a:solidFill>
              </a:rPr>
              <a:t> meaning an interface that the component provides as a service to other components. </a:t>
            </a:r>
            <a:endParaRPr lang="en-US" dirty="0" smtClean="0">
              <a:solidFill>
                <a:srgbClr val="FF0000"/>
              </a:solidFill>
            </a:endParaRPr>
          </a:p>
          <a:p>
            <a:r>
              <a:rPr lang="en-US" dirty="0" smtClean="0">
                <a:solidFill>
                  <a:srgbClr val="0066FF"/>
                </a:solidFill>
              </a:rPr>
              <a:t>A </a:t>
            </a:r>
            <a:r>
              <a:rPr lang="en-US" dirty="0">
                <a:solidFill>
                  <a:srgbClr val="0066FF"/>
                </a:solidFill>
              </a:rPr>
              <a:t>component may provide many export interfaces. The interface that a component uses is called an </a:t>
            </a:r>
            <a:r>
              <a:rPr lang="en-US" i="1" dirty="0">
                <a:solidFill>
                  <a:srgbClr val="0066FF"/>
                </a:solidFill>
              </a:rPr>
              <a:t>import interface,</a:t>
            </a:r>
            <a:r>
              <a:rPr lang="en-US" dirty="0">
                <a:solidFill>
                  <a:srgbClr val="0066FF"/>
                </a:solidFill>
              </a:rPr>
              <a:t> meaning an interface that the component conforms to and so builds on. </a:t>
            </a:r>
            <a:endParaRPr lang="en-US" dirty="0" smtClean="0">
              <a:solidFill>
                <a:srgbClr val="0066FF"/>
              </a:solidFill>
            </a:endParaRPr>
          </a:p>
          <a:p>
            <a:r>
              <a:rPr lang="en-US" dirty="0" smtClean="0"/>
              <a:t>A </a:t>
            </a:r>
            <a:r>
              <a:rPr lang="en-US" dirty="0"/>
              <a:t>component may conform to many import interfaces. Also, a component may both import and export interfaces.</a:t>
            </a:r>
          </a:p>
        </p:txBody>
      </p:sp>
      <p:sp>
        <p:nvSpPr>
          <p:cNvPr id="6" name="Slide Number Placeholder 5"/>
          <p:cNvSpPr>
            <a:spLocks noGrp="1"/>
          </p:cNvSpPr>
          <p:nvPr>
            <p:ph type="sldNum" sz="quarter" idx="12"/>
          </p:nvPr>
        </p:nvSpPr>
        <p:spPr/>
        <p:txBody>
          <a:bodyPr/>
          <a:lstStyle/>
          <a:p>
            <a:fld id="{C034FC56-9D2C-4E2E-9B04-F44F86400430}" type="slidenum">
              <a:rPr lang="bg-BG"/>
              <a:pPr/>
              <a:t>11</a:t>
            </a:fld>
            <a:endParaRPr lang="bg-BG"/>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bg-BG" b="1"/>
              <a:t>Components and Interfaces</a:t>
            </a:r>
          </a:p>
        </p:txBody>
      </p:sp>
      <p:sp>
        <p:nvSpPr>
          <p:cNvPr id="137219" name="Rectangle 3"/>
          <p:cNvSpPr>
            <a:spLocks noGrp="1" noChangeArrowheads="1"/>
          </p:cNvSpPr>
          <p:nvPr>
            <p:ph idx="1"/>
          </p:nvPr>
        </p:nvSpPr>
        <p:spPr/>
        <p:txBody>
          <a:bodyPr>
            <a:normAutofit lnSpcReduction="10000"/>
          </a:bodyPr>
          <a:lstStyle/>
          <a:p>
            <a:r>
              <a:rPr lang="en-US" sz="2800" dirty="0">
                <a:solidFill>
                  <a:srgbClr val="FF0000"/>
                </a:solidFill>
              </a:rPr>
              <a:t>A given interface may be exported by one component and imported by another. The fact that this interface lies between the two components breaks the direct dependency between the components. </a:t>
            </a:r>
            <a:endParaRPr lang="en-US" sz="2800" dirty="0" smtClean="0">
              <a:solidFill>
                <a:srgbClr val="FF0000"/>
              </a:solidFill>
            </a:endParaRPr>
          </a:p>
          <a:p>
            <a:r>
              <a:rPr lang="en-US" sz="2800" dirty="0" smtClean="0"/>
              <a:t>A </a:t>
            </a:r>
            <a:r>
              <a:rPr lang="en-US" sz="2800" dirty="0"/>
              <a:t>component that uses a given interface will function properly no matter what component realizes that interface. Of course, a component can be used in a context if and only if all its import interfaces are provided by the export interfaces of other components.</a:t>
            </a:r>
          </a:p>
        </p:txBody>
      </p:sp>
      <p:sp>
        <p:nvSpPr>
          <p:cNvPr id="6" name="Slide Number Placeholder 5"/>
          <p:cNvSpPr>
            <a:spLocks noGrp="1"/>
          </p:cNvSpPr>
          <p:nvPr>
            <p:ph type="sldNum" sz="quarter" idx="12"/>
          </p:nvPr>
        </p:nvSpPr>
        <p:spPr/>
        <p:txBody>
          <a:bodyPr/>
          <a:lstStyle/>
          <a:p>
            <a:fld id="{251704DD-3BFB-4AEA-B487-9813CAA82B17}" type="slidenum">
              <a:rPr lang="bg-BG"/>
              <a:pPr/>
              <a:t>12</a:t>
            </a:fld>
            <a:endParaRPr lang="bg-BG"/>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bg-BG" b="1"/>
              <a:t>Binary Replaceability</a:t>
            </a:r>
          </a:p>
        </p:txBody>
      </p:sp>
      <p:sp>
        <p:nvSpPr>
          <p:cNvPr id="138243" name="Rectangle 3"/>
          <p:cNvSpPr>
            <a:spLocks noGrp="1" noChangeArrowheads="1"/>
          </p:cNvSpPr>
          <p:nvPr>
            <p:ph idx="1"/>
          </p:nvPr>
        </p:nvSpPr>
        <p:spPr/>
        <p:txBody>
          <a:bodyPr>
            <a:normAutofit fontScale="92500" lnSpcReduction="10000"/>
          </a:bodyPr>
          <a:lstStyle/>
          <a:p>
            <a:pPr marL="114300" indent="0">
              <a:buNone/>
            </a:pPr>
            <a:r>
              <a:rPr lang="en-US" sz="2800" dirty="0" smtClean="0"/>
              <a:t>Characteristics of the component:</a:t>
            </a:r>
          </a:p>
          <a:p>
            <a:r>
              <a:rPr lang="en-US" sz="2800" dirty="0" smtClean="0"/>
              <a:t>First</a:t>
            </a:r>
            <a:r>
              <a:rPr lang="en-US" sz="2800" dirty="0"/>
              <a:t>, a component is </a:t>
            </a:r>
            <a:r>
              <a:rPr lang="en-US" sz="2800" i="1" dirty="0"/>
              <a:t>physical.</a:t>
            </a:r>
            <a:r>
              <a:rPr lang="en-US" sz="2800" dirty="0"/>
              <a:t> It lives in the world of bits, not concepts.</a:t>
            </a:r>
          </a:p>
          <a:p>
            <a:r>
              <a:rPr lang="en-US" sz="2800" dirty="0"/>
              <a:t>Second, a component is </a:t>
            </a:r>
            <a:r>
              <a:rPr lang="en-US" sz="2800" i="1" dirty="0"/>
              <a:t>replaceable.</a:t>
            </a:r>
            <a:r>
              <a:rPr lang="en-US" sz="2800" dirty="0"/>
              <a:t> A component is substitutable—it is possible to replace a component with another that conforms to the same interfaces. Typically, the mechanism of inserting or replacing a component to form a run time system is transparent to the component user and is enabled by object models (such as COM+ and Enterprise Java Beans) that require little or no intervening transformation or by tools that automate the mechanism.</a:t>
            </a:r>
          </a:p>
        </p:txBody>
      </p:sp>
      <p:sp>
        <p:nvSpPr>
          <p:cNvPr id="6" name="Slide Number Placeholder 5"/>
          <p:cNvSpPr>
            <a:spLocks noGrp="1"/>
          </p:cNvSpPr>
          <p:nvPr>
            <p:ph type="sldNum" sz="quarter" idx="12"/>
          </p:nvPr>
        </p:nvSpPr>
        <p:spPr/>
        <p:txBody>
          <a:bodyPr/>
          <a:lstStyle/>
          <a:p>
            <a:fld id="{E7D8DD86-6B42-461E-B7BD-BD02BB323D9A}" type="slidenum">
              <a:rPr lang="bg-BG"/>
              <a:pPr/>
              <a:t>13</a:t>
            </a:fld>
            <a:endParaRPr lang="bg-BG"/>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bg-BG" b="1"/>
              <a:t>Binary Replaceability</a:t>
            </a:r>
          </a:p>
        </p:txBody>
      </p:sp>
      <p:sp>
        <p:nvSpPr>
          <p:cNvPr id="138243" name="Rectangle 3"/>
          <p:cNvSpPr>
            <a:spLocks noGrp="1" noChangeArrowheads="1"/>
          </p:cNvSpPr>
          <p:nvPr>
            <p:ph idx="1"/>
          </p:nvPr>
        </p:nvSpPr>
        <p:spPr/>
        <p:txBody>
          <a:bodyPr>
            <a:normAutofit fontScale="77500" lnSpcReduction="20000"/>
          </a:bodyPr>
          <a:lstStyle/>
          <a:p>
            <a:r>
              <a:rPr lang="en-US" sz="2800" dirty="0"/>
              <a:t>Third, a component is </a:t>
            </a:r>
            <a:r>
              <a:rPr lang="en-US" sz="2800" i="1" dirty="0"/>
              <a:t>part of a system.</a:t>
            </a:r>
            <a:r>
              <a:rPr lang="en-US" sz="2800" dirty="0"/>
              <a:t> A component rarely stands alone. Rather, a given component collaborates with other components and in so doing exists in the architectural or technology context in which it is intended to be used. A component is logically and physically cohesive and thus denotes a meaningful structural and/or behavioral chunk of a larger system. A component may be reused across many systems. Therefore, a component represents a fundamental building block on which systems can be designed and composed. This definition is recursive—a system at one level of abstraction may simply be a component at a higher level of abstraction.</a:t>
            </a:r>
          </a:p>
          <a:p>
            <a:r>
              <a:rPr lang="en-US" sz="2800" dirty="0"/>
              <a:t>Fourth, as discussed in the previous section, a component </a:t>
            </a:r>
            <a:r>
              <a:rPr lang="en-US" sz="2800" i="1" dirty="0"/>
              <a:t>conforms to and provides the realization of a set of interfaces</a:t>
            </a:r>
            <a:r>
              <a:rPr lang="en-US" sz="2800" i="1" dirty="0" smtClean="0"/>
              <a:t>.</a:t>
            </a:r>
            <a:endParaRPr lang="en-US" sz="2800" dirty="0"/>
          </a:p>
        </p:txBody>
      </p:sp>
      <p:sp>
        <p:nvSpPr>
          <p:cNvPr id="6" name="Slide Number Placeholder 5"/>
          <p:cNvSpPr>
            <a:spLocks noGrp="1"/>
          </p:cNvSpPr>
          <p:nvPr>
            <p:ph type="sldNum" sz="quarter" idx="12"/>
          </p:nvPr>
        </p:nvSpPr>
        <p:spPr/>
        <p:txBody>
          <a:bodyPr/>
          <a:lstStyle/>
          <a:p>
            <a:fld id="{E7D8DD86-6B42-461E-B7BD-BD02BB323D9A}" type="slidenum">
              <a:rPr lang="bg-BG"/>
              <a:pPr/>
              <a:t>14</a:t>
            </a:fld>
            <a:endParaRPr lang="bg-BG"/>
          </a:p>
        </p:txBody>
      </p:sp>
    </p:spTree>
    <p:extLst>
      <p:ext uri="{BB962C8B-B14F-4D97-AF65-F5344CB8AC3E}">
        <p14:creationId xmlns:p14="http://schemas.microsoft.com/office/powerpoint/2010/main" val="34771401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bg-BG" b="1"/>
              <a:t>Kinds of Components</a:t>
            </a:r>
          </a:p>
        </p:txBody>
      </p:sp>
      <p:sp>
        <p:nvSpPr>
          <p:cNvPr id="139267" name="Rectangle 3"/>
          <p:cNvSpPr>
            <a:spLocks noGrp="1" noChangeArrowheads="1"/>
          </p:cNvSpPr>
          <p:nvPr>
            <p:ph idx="1"/>
          </p:nvPr>
        </p:nvSpPr>
        <p:spPr/>
        <p:txBody>
          <a:bodyPr/>
          <a:lstStyle/>
          <a:p>
            <a:pPr marL="114300" indent="0">
              <a:buNone/>
            </a:pPr>
            <a:r>
              <a:rPr lang="en-US" dirty="0"/>
              <a:t>Three kinds of components may be distinguished.</a:t>
            </a:r>
          </a:p>
          <a:p>
            <a:r>
              <a:rPr lang="en-US" dirty="0">
                <a:solidFill>
                  <a:srgbClr val="FF0000"/>
                </a:solidFill>
              </a:rPr>
              <a:t>First, there are </a:t>
            </a:r>
            <a:r>
              <a:rPr lang="en-US" i="1" dirty="0">
                <a:solidFill>
                  <a:srgbClr val="FF0000"/>
                </a:solidFill>
              </a:rPr>
              <a:t>deployment components.</a:t>
            </a:r>
            <a:r>
              <a:rPr lang="en-US" dirty="0">
                <a:solidFill>
                  <a:srgbClr val="FF0000"/>
                </a:solidFill>
              </a:rPr>
              <a:t> </a:t>
            </a:r>
            <a:r>
              <a:rPr lang="en-US" dirty="0"/>
              <a:t>These are the components necessary and sufficient to form an executable system, such as dynamic libraries (DLLs) and </a:t>
            </a:r>
            <a:r>
              <a:rPr lang="en-US" dirty="0" err="1"/>
              <a:t>executables</a:t>
            </a:r>
            <a:r>
              <a:rPr lang="en-US" dirty="0"/>
              <a:t> (EXEs). The UML's definition of component is broad enough to address classic object models, such as COM+, CORBA, and Enterprise Java Beans, as well as alternative object models, perhaps involving dynamic Web pages, database tables, and </a:t>
            </a:r>
            <a:r>
              <a:rPr lang="en-US" dirty="0" err="1"/>
              <a:t>executables</a:t>
            </a:r>
            <a:r>
              <a:rPr lang="en-US" dirty="0"/>
              <a:t> using proprietary communication mechanisms.</a:t>
            </a:r>
          </a:p>
        </p:txBody>
      </p:sp>
      <p:sp>
        <p:nvSpPr>
          <p:cNvPr id="6" name="Slide Number Placeholder 5"/>
          <p:cNvSpPr>
            <a:spLocks noGrp="1"/>
          </p:cNvSpPr>
          <p:nvPr>
            <p:ph type="sldNum" sz="quarter" idx="12"/>
          </p:nvPr>
        </p:nvSpPr>
        <p:spPr/>
        <p:txBody>
          <a:bodyPr/>
          <a:lstStyle/>
          <a:p>
            <a:fld id="{A90B8472-F6E3-4297-B9CD-A81132A91DFA}" type="slidenum">
              <a:rPr lang="bg-BG"/>
              <a:pPr/>
              <a:t>15</a:t>
            </a:fld>
            <a:endParaRPr lang="bg-BG"/>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bg-BG" b="1"/>
              <a:t>Kinds of Components</a:t>
            </a:r>
          </a:p>
        </p:txBody>
      </p:sp>
      <p:sp>
        <p:nvSpPr>
          <p:cNvPr id="139267" name="Rectangle 3"/>
          <p:cNvSpPr>
            <a:spLocks noGrp="1" noChangeArrowheads="1"/>
          </p:cNvSpPr>
          <p:nvPr>
            <p:ph idx="1"/>
          </p:nvPr>
        </p:nvSpPr>
        <p:spPr/>
        <p:txBody>
          <a:bodyPr/>
          <a:lstStyle/>
          <a:p>
            <a:pPr marL="114300" indent="0">
              <a:buNone/>
            </a:pPr>
            <a:r>
              <a:rPr lang="en-US" dirty="0"/>
              <a:t>Three kinds of components may be distinguished.</a:t>
            </a:r>
          </a:p>
          <a:p>
            <a:r>
              <a:rPr lang="en-US" dirty="0">
                <a:solidFill>
                  <a:srgbClr val="FF0000"/>
                </a:solidFill>
              </a:rPr>
              <a:t>Second, there are </a:t>
            </a:r>
            <a:r>
              <a:rPr lang="en-US" i="1" dirty="0">
                <a:solidFill>
                  <a:srgbClr val="FF0000"/>
                </a:solidFill>
              </a:rPr>
              <a:t>work product components.</a:t>
            </a:r>
            <a:r>
              <a:rPr lang="en-US" dirty="0">
                <a:solidFill>
                  <a:srgbClr val="FF0000"/>
                </a:solidFill>
              </a:rPr>
              <a:t> </a:t>
            </a:r>
            <a:r>
              <a:rPr lang="en-US" dirty="0"/>
              <a:t>These components are essentially the residue of the development process, consisting of things such as source code files and data files from which deployment components are created. These components do not directly participate in an executable system but are the work products of development that are used to create the executable system.</a:t>
            </a:r>
          </a:p>
          <a:p>
            <a:r>
              <a:rPr lang="en-US" dirty="0">
                <a:solidFill>
                  <a:srgbClr val="FF0000"/>
                </a:solidFill>
              </a:rPr>
              <a:t>Third are </a:t>
            </a:r>
            <a:r>
              <a:rPr lang="en-US" i="1" dirty="0">
                <a:solidFill>
                  <a:srgbClr val="FF0000"/>
                </a:solidFill>
              </a:rPr>
              <a:t>execution components.</a:t>
            </a:r>
            <a:r>
              <a:rPr lang="en-US" dirty="0">
                <a:solidFill>
                  <a:srgbClr val="FF0000"/>
                </a:solidFill>
              </a:rPr>
              <a:t> </a:t>
            </a:r>
            <a:r>
              <a:rPr lang="en-US" dirty="0"/>
              <a:t>These components are created as a consequence of an executing system, such as a COM+ object, which is instantiated from a DLL.</a:t>
            </a:r>
          </a:p>
        </p:txBody>
      </p:sp>
      <p:sp>
        <p:nvSpPr>
          <p:cNvPr id="6" name="Slide Number Placeholder 5"/>
          <p:cNvSpPr>
            <a:spLocks noGrp="1"/>
          </p:cNvSpPr>
          <p:nvPr>
            <p:ph type="sldNum" sz="quarter" idx="12"/>
          </p:nvPr>
        </p:nvSpPr>
        <p:spPr/>
        <p:txBody>
          <a:bodyPr/>
          <a:lstStyle/>
          <a:p>
            <a:fld id="{A90B8472-F6E3-4297-B9CD-A81132A91DFA}" type="slidenum">
              <a:rPr lang="bg-BG"/>
              <a:pPr/>
              <a:t>16</a:t>
            </a:fld>
            <a:endParaRPr lang="bg-BG"/>
          </a:p>
        </p:txBody>
      </p:sp>
    </p:spTree>
    <p:extLst>
      <p:ext uri="{BB962C8B-B14F-4D97-AF65-F5344CB8AC3E}">
        <p14:creationId xmlns:p14="http://schemas.microsoft.com/office/powerpoint/2010/main" val="39137951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b="1" dirty="0"/>
              <a:t>Organizing Components</a:t>
            </a:r>
          </a:p>
        </p:txBody>
      </p:sp>
      <p:sp>
        <p:nvSpPr>
          <p:cNvPr id="141315" name="Rectangle 3"/>
          <p:cNvSpPr>
            <a:spLocks noGrp="1" noChangeArrowheads="1"/>
          </p:cNvSpPr>
          <p:nvPr>
            <p:ph idx="1"/>
          </p:nvPr>
        </p:nvSpPr>
        <p:spPr/>
        <p:txBody>
          <a:bodyPr/>
          <a:lstStyle/>
          <a:p>
            <a:r>
              <a:rPr lang="en-US" dirty="0"/>
              <a:t>You can organize components by grouping them in packages in the same manner in which you organize classes</a:t>
            </a:r>
            <a:r>
              <a:rPr lang="en-US" dirty="0" smtClean="0"/>
              <a:t>.</a:t>
            </a:r>
          </a:p>
          <a:p>
            <a:r>
              <a:rPr lang="en-US" dirty="0"/>
              <a:t>You can also organize components by specifying dependency, generalization, association (including aggregation), and realization relationships among them.</a:t>
            </a:r>
          </a:p>
          <a:p>
            <a:endParaRPr lang="en-US" dirty="0"/>
          </a:p>
        </p:txBody>
      </p:sp>
      <p:sp>
        <p:nvSpPr>
          <p:cNvPr id="6" name="Slide Number Placeholder 5"/>
          <p:cNvSpPr>
            <a:spLocks noGrp="1"/>
          </p:cNvSpPr>
          <p:nvPr>
            <p:ph type="sldNum" sz="quarter" idx="12"/>
          </p:nvPr>
        </p:nvSpPr>
        <p:spPr/>
        <p:txBody>
          <a:bodyPr/>
          <a:lstStyle/>
          <a:p>
            <a:fld id="{ABE3EA77-6093-4055-837C-AA809BBFDAAD}" type="slidenum">
              <a:rPr lang="bg-BG"/>
              <a:pPr/>
              <a:t>17</a:t>
            </a:fld>
            <a:endParaRPr lang="bg-BG"/>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bg-BG"/>
              <a:t>Standard Elements </a:t>
            </a:r>
          </a:p>
        </p:txBody>
      </p:sp>
      <p:sp>
        <p:nvSpPr>
          <p:cNvPr id="142339" name="Rectangle 3"/>
          <p:cNvSpPr>
            <a:spLocks noGrp="1" noChangeArrowheads="1"/>
          </p:cNvSpPr>
          <p:nvPr>
            <p:ph idx="1"/>
          </p:nvPr>
        </p:nvSpPr>
        <p:spPr/>
        <p:txBody>
          <a:bodyPr/>
          <a:lstStyle/>
          <a:p>
            <a:r>
              <a:rPr lang="en-US" sz="2800" dirty="0"/>
              <a:t>All the UML's extensibility mechanisms apply to components. Most often, you'll use tagged values to extend component properties (such as specifying the version of a development component) and stereotypes to specify new kinds of components (such as operating system-specific components</a:t>
            </a:r>
            <a:r>
              <a:rPr lang="en-US" sz="2800" dirty="0" smtClean="0"/>
              <a:t>).</a:t>
            </a:r>
          </a:p>
          <a:p>
            <a:r>
              <a:rPr lang="en-US" sz="2800" dirty="0"/>
              <a:t>The UML defines five standard stereotypes that apply to </a:t>
            </a:r>
            <a:r>
              <a:rPr lang="en-US" sz="2800" dirty="0" smtClean="0"/>
              <a:t>components:</a:t>
            </a:r>
            <a:endParaRPr lang="en-US" sz="2800" dirty="0"/>
          </a:p>
        </p:txBody>
      </p:sp>
      <p:sp>
        <p:nvSpPr>
          <p:cNvPr id="6" name="Slide Number Placeholder 5"/>
          <p:cNvSpPr>
            <a:spLocks noGrp="1"/>
          </p:cNvSpPr>
          <p:nvPr>
            <p:ph type="sldNum" sz="quarter" idx="12"/>
          </p:nvPr>
        </p:nvSpPr>
        <p:spPr/>
        <p:txBody>
          <a:bodyPr/>
          <a:lstStyle/>
          <a:p>
            <a:fld id="{8D2BC31C-D27A-4742-B322-1F17ED2F593B}" type="slidenum">
              <a:rPr lang="bg-BG"/>
              <a:pPr/>
              <a:t>18</a:t>
            </a:fld>
            <a:endParaRPr lang="bg-BG"/>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bg-BG"/>
              <a:t>Standard Elements </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625693247"/>
              </p:ext>
            </p:extLst>
          </p:nvPr>
        </p:nvGraphicFramePr>
        <p:xfrm>
          <a:off x="457200" y="1556792"/>
          <a:ext cx="7620000" cy="4484370"/>
        </p:xfrm>
        <a:graphic>
          <a:graphicData uri="http://schemas.openxmlformats.org/drawingml/2006/table">
            <a:tbl>
              <a:tblPr/>
              <a:tblGrid>
                <a:gridCol w="3810000"/>
                <a:gridCol w="3810000"/>
              </a:tblGrid>
              <a:tr h="729515">
                <a:tc>
                  <a:txBody>
                    <a:bodyPr/>
                    <a:lstStyle/>
                    <a:p>
                      <a:r>
                        <a:rPr lang="en-US" sz="2400" dirty="0"/>
                        <a:t>1. executable </a:t>
                      </a:r>
                    </a:p>
                  </a:txBody>
                  <a:tcPr marL="9525" marR="9525" marT="9525" marB="9525">
                    <a:lnL>
                      <a:noFill/>
                    </a:lnL>
                    <a:lnR>
                      <a:noFill/>
                    </a:lnR>
                    <a:lnT>
                      <a:noFill/>
                    </a:lnT>
                    <a:lnB>
                      <a:noFill/>
                    </a:lnB>
                    <a:solidFill>
                      <a:srgbClr val="FFFFFF"/>
                    </a:solidFill>
                  </a:tcPr>
                </a:tc>
                <a:tc>
                  <a:txBody>
                    <a:bodyPr/>
                    <a:lstStyle/>
                    <a:p>
                      <a:r>
                        <a:rPr lang="en-US" sz="2400"/>
                        <a:t>Specifies a component that may be executed on a node</a:t>
                      </a:r>
                    </a:p>
                  </a:txBody>
                  <a:tcPr marL="9525" marR="9525" marT="9525" marB="9525">
                    <a:lnL>
                      <a:noFill/>
                    </a:lnL>
                    <a:lnR>
                      <a:noFill/>
                    </a:lnR>
                    <a:lnT>
                      <a:noFill/>
                    </a:lnT>
                    <a:lnB>
                      <a:noFill/>
                    </a:lnB>
                    <a:solidFill>
                      <a:srgbClr val="FFFFFF"/>
                    </a:solidFill>
                  </a:tcPr>
                </a:tc>
              </a:tr>
              <a:tr h="729515">
                <a:tc>
                  <a:txBody>
                    <a:bodyPr/>
                    <a:lstStyle/>
                    <a:p>
                      <a:r>
                        <a:rPr lang="en-US" sz="2400" dirty="0"/>
                        <a:t>2. library </a:t>
                      </a:r>
                    </a:p>
                  </a:txBody>
                  <a:tcPr marL="9525" marR="9525" marT="9525" marB="9525">
                    <a:lnL>
                      <a:noFill/>
                    </a:lnL>
                    <a:lnR>
                      <a:noFill/>
                    </a:lnR>
                    <a:lnT>
                      <a:noFill/>
                    </a:lnT>
                    <a:lnB>
                      <a:noFill/>
                    </a:lnB>
                    <a:solidFill>
                      <a:srgbClr val="FFFFFF"/>
                    </a:solidFill>
                  </a:tcPr>
                </a:tc>
                <a:tc>
                  <a:txBody>
                    <a:bodyPr/>
                    <a:lstStyle/>
                    <a:p>
                      <a:r>
                        <a:rPr lang="en-US" sz="2400"/>
                        <a:t>Specifies a static or dynamic object library</a:t>
                      </a:r>
                    </a:p>
                  </a:txBody>
                  <a:tcPr marL="9525" marR="9525" marT="9525" marB="9525">
                    <a:lnL>
                      <a:noFill/>
                    </a:lnL>
                    <a:lnR>
                      <a:noFill/>
                    </a:lnR>
                    <a:lnT>
                      <a:noFill/>
                    </a:lnT>
                    <a:lnB>
                      <a:noFill/>
                    </a:lnB>
                    <a:solidFill>
                      <a:srgbClr val="FFFFFF"/>
                    </a:solidFill>
                  </a:tcPr>
                </a:tc>
              </a:tr>
              <a:tr h="729515">
                <a:tc>
                  <a:txBody>
                    <a:bodyPr/>
                    <a:lstStyle/>
                    <a:p>
                      <a:r>
                        <a:rPr lang="en-US" sz="2400" dirty="0"/>
                        <a:t>3. table </a:t>
                      </a:r>
                    </a:p>
                  </a:txBody>
                  <a:tcPr marL="9525" marR="9525" marT="9525" marB="9525">
                    <a:lnL>
                      <a:noFill/>
                    </a:lnL>
                    <a:lnR>
                      <a:noFill/>
                    </a:lnR>
                    <a:lnT>
                      <a:noFill/>
                    </a:lnT>
                    <a:lnB>
                      <a:noFill/>
                    </a:lnB>
                    <a:solidFill>
                      <a:srgbClr val="FFFFFF"/>
                    </a:solidFill>
                  </a:tcPr>
                </a:tc>
                <a:tc>
                  <a:txBody>
                    <a:bodyPr/>
                    <a:lstStyle/>
                    <a:p>
                      <a:r>
                        <a:rPr lang="en-US" sz="2400"/>
                        <a:t>Specifies a component that represents a database table </a:t>
                      </a:r>
                    </a:p>
                  </a:txBody>
                  <a:tcPr marL="9525" marR="9525" marT="9525" marB="9525">
                    <a:lnL>
                      <a:noFill/>
                    </a:lnL>
                    <a:lnR>
                      <a:noFill/>
                    </a:lnR>
                    <a:lnT>
                      <a:noFill/>
                    </a:lnT>
                    <a:lnB>
                      <a:noFill/>
                    </a:lnB>
                    <a:solidFill>
                      <a:srgbClr val="FFFFFF"/>
                    </a:solidFill>
                  </a:tcPr>
                </a:tc>
              </a:tr>
              <a:tr h="1082033">
                <a:tc>
                  <a:txBody>
                    <a:bodyPr/>
                    <a:lstStyle/>
                    <a:p>
                      <a:r>
                        <a:rPr lang="en-US" sz="2400" dirty="0"/>
                        <a:t>4. file </a:t>
                      </a:r>
                    </a:p>
                  </a:txBody>
                  <a:tcPr marL="9525" marR="9525" marT="9525" marB="9525">
                    <a:lnL>
                      <a:noFill/>
                    </a:lnL>
                    <a:lnR>
                      <a:noFill/>
                    </a:lnR>
                    <a:lnT>
                      <a:noFill/>
                    </a:lnT>
                    <a:lnB>
                      <a:noFill/>
                    </a:lnB>
                    <a:solidFill>
                      <a:srgbClr val="FFFFFF"/>
                    </a:solidFill>
                  </a:tcPr>
                </a:tc>
                <a:tc>
                  <a:txBody>
                    <a:bodyPr/>
                    <a:lstStyle/>
                    <a:p>
                      <a:r>
                        <a:rPr lang="en-US" sz="2400" dirty="0"/>
                        <a:t>Specifies a component that represents a document containing source code or data</a:t>
                      </a:r>
                    </a:p>
                  </a:txBody>
                  <a:tcPr marL="9525" marR="9525" marT="9525" marB="9525">
                    <a:lnL>
                      <a:noFill/>
                    </a:lnL>
                    <a:lnR>
                      <a:noFill/>
                    </a:lnR>
                    <a:lnT>
                      <a:noFill/>
                    </a:lnT>
                    <a:lnB>
                      <a:noFill/>
                    </a:lnB>
                    <a:solidFill>
                      <a:srgbClr val="FFFFFF"/>
                    </a:solidFill>
                  </a:tcPr>
                </a:tc>
              </a:tr>
              <a:tr h="729515">
                <a:tc>
                  <a:txBody>
                    <a:bodyPr/>
                    <a:lstStyle/>
                    <a:p>
                      <a:r>
                        <a:rPr lang="en-US" sz="2400"/>
                        <a:t>5. document </a:t>
                      </a:r>
                    </a:p>
                  </a:txBody>
                  <a:tcPr marL="9525" marR="9525" marT="9525" marB="9525">
                    <a:lnL>
                      <a:noFill/>
                    </a:lnL>
                    <a:lnR>
                      <a:noFill/>
                    </a:lnR>
                    <a:lnT>
                      <a:noFill/>
                    </a:lnT>
                    <a:lnB>
                      <a:noFill/>
                    </a:lnB>
                    <a:solidFill>
                      <a:srgbClr val="FFFFFF"/>
                    </a:solidFill>
                  </a:tcPr>
                </a:tc>
                <a:tc>
                  <a:txBody>
                    <a:bodyPr/>
                    <a:lstStyle/>
                    <a:p>
                      <a:r>
                        <a:rPr lang="en-US" sz="2400" dirty="0"/>
                        <a:t>Specifies a component that represents a document</a:t>
                      </a:r>
                    </a:p>
                  </a:txBody>
                  <a:tcPr marL="9525" marR="9525" marT="9525" marB="9525">
                    <a:lnL>
                      <a:noFill/>
                    </a:lnL>
                    <a:lnR>
                      <a:noFill/>
                    </a:lnR>
                    <a:lnT>
                      <a:noFill/>
                    </a:lnT>
                    <a:lnB>
                      <a:noFill/>
                    </a:lnB>
                    <a:solidFill>
                      <a:srgbClr val="FFFFFF"/>
                    </a:solidFill>
                  </a:tcPr>
                </a:tc>
              </a:tr>
            </a:tbl>
          </a:graphicData>
        </a:graphic>
      </p:graphicFrame>
      <p:sp>
        <p:nvSpPr>
          <p:cNvPr id="6" name="Slide Number Placeholder 5"/>
          <p:cNvSpPr>
            <a:spLocks noGrp="1"/>
          </p:cNvSpPr>
          <p:nvPr>
            <p:ph type="sldNum" sz="quarter" idx="12"/>
          </p:nvPr>
        </p:nvSpPr>
        <p:spPr/>
        <p:txBody>
          <a:bodyPr/>
          <a:lstStyle/>
          <a:p>
            <a:fld id="{8D2BC31C-D27A-4742-B322-1F17ED2F593B}" type="slidenum">
              <a:rPr lang="bg-BG"/>
              <a:pPr/>
              <a:t>19</a:t>
            </a:fld>
            <a:endParaRPr lang="bg-BG"/>
          </a:p>
        </p:txBody>
      </p:sp>
    </p:spTree>
    <p:extLst>
      <p:ext uri="{BB962C8B-B14F-4D97-AF65-F5344CB8AC3E}">
        <p14:creationId xmlns:p14="http://schemas.microsoft.com/office/powerpoint/2010/main" val="1628835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dirty="0" smtClean="0"/>
              <a:t>Components</a:t>
            </a:r>
            <a:endParaRPr lang="bg-BG" dirty="0"/>
          </a:p>
        </p:txBody>
      </p:sp>
      <p:sp>
        <p:nvSpPr>
          <p:cNvPr id="121859" name="Rectangle 3"/>
          <p:cNvSpPr>
            <a:spLocks noGrp="1" noChangeArrowheads="1"/>
          </p:cNvSpPr>
          <p:nvPr>
            <p:ph idx="1"/>
          </p:nvPr>
        </p:nvSpPr>
        <p:spPr/>
        <p:txBody>
          <a:bodyPr>
            <a:normAutofit fontScale="85000" lnSpcReduction="10000"/>
          </a:bodyPr>
          <a:lstStyle/>
          <a:p>
            <a:r>
              <a:rPr lang="en-US" sz="2800" dirty="0"/>
              <a:t>In the UML, all these physical things are modeled as components. A component is a physical thing that conforms to and realizes a set of interfaces. Interfaces therefore bridge your logical and physical models. For example, you may specify an interface for a class in a logical model, and that same interface will carry over to some physical component that realizes it</a:t>
            </a:r>
            <a:r>
              <a:rPr lang="en-US" sz="2800" dirty="0" smtClean="0"/>
              <a:t>.</a:t>
            </a:r>
          </a:p>
          <a:p>
            <a:r>
              <a:rPr lang="en-US" sz="2400" dirty="0"/>
              <a:t>In software, many operating systems and programming languages directly support the concept of a component. </a:t>
            </a:r>
            <a:endParaRPr lang="en-US" sz="2800" dirty="0"/>
          </a:p>
          <a:p>
            <a:pPr lvl="1">
              <a:lnSpc>
                <a:spcPct val="90000"/>
              </a:lnSpc>
            </a:pPr>
            <a:r>
              <a:rPr lang="bg-BG" sz="2400" dirty="0" smtClean="0">
                <a:solidFill>
                  <a:srgbClr val="0066FF"/>
                </a:solidFill>
              </a:rPr>
              <a:t>Object </a:t>
            </a:r>
            <a:r>
              <a:rPr lang="bg-BG" sz="2400" dirty="0">
                <a:solidFill>
                  <a:srgbClr val="0066FF"/>
                </a:solidFill>
              </a:rPr>
              <a:t>libraries;</a:t>
            </a:r>
          </a:p>
          <a:p>
            <a:pPr lvl="1">
              <a:lnSpc>
                <a:spcPct val="90000"/>
              </a:lnSpc>
            </a:pPr>
            <a:r>
              <a:rPr lang="bg-BG" sz="2400" dirty="0">
                <a:solidFill>
                  <a:srgbClr val="0066FF"/>
                </a:solidFill>
              </a:rPr>
              <a:t>Executables;</a:t>
            </a:r>
          </a:p>
          <a:p>
            <a:pPr lvl="1">
              <a:lnSpc>
                <a:spcPct val="90000"/>
              </a:lnSpc>
            </a:pPr>
            <a:r>
              <a:rPr lang="bg-BG" sz="2400" dirty="0">
                <a:solidFill>
                  <a:srgbClr val="0066FF"/>
                </a:solidFill>
              </a:rPr>
              <a:t>COM+ components;</a:t>
            </a:r>
          </a:p>
          <a:p>
            <a:pPr lvl="1">
              <a:lnSpc>
                <a:spcPct val="90000"/>
              </a:lnSpc>
            </a:pPr>
            <a:r>
              <a:rPr lang="bg-BG" sz="2400" dirty="0">
                <a:solidFill>
                  <a:srgbClr val="0066FF"/>
                </a:solidFill>
              </a:rPr>
              <a:t>Enterprise Java Beans</a:t>
            </a:r>
            <a:r>
              <a:rPr lang="bg-BG" sz="2400" dirty="0" smtClean="0">
                <a:solidFill>
                  <a:srgbClr val="0066FF"/>
                </a:solidFill>
              </a:rPr>
              <a:t>;</a:t>
            </a:r>
            <a:endParaRPr lang="en-US" sz="2400" dirty="0" smtClean="0">
              <a:solidFill>
                <a:srgbClr val="0066FF"/>
              </a:solidFill>
            </a:endParaRPr>
          </a:p>
          <a:p>
            <a:pPr>
              <a:lnSpc>
                <a:spcPct val="90000"/>
              </a:lnSpc>
            </a:pPr>
            <a:r>
              <a:rPr lang="en-US" sz="2400" dirty="0"/>
              <a:t>are all examples of components that may be represented directly in the UML by using components.</a:t>
            </a:r>
            <a:endParaRPr lang="bg-BG" sz="2600" dirty="0">
              <a:solidFill>
                <a:srgbClr val="0066FF"/>
              </a:solidFill>
            </a:endParaRPr>
          </a:p>
        </p:txBody>
      </p:sp>
      <p:sp>
        <p:nvSpPr>
          <p:cNvPr id="6" name="Slide Number Placeholder 5"/>
          <p:cNvSpPr>
            <a:spLocks noGrp="1"/>
          </p:cNvSpPr>
          <p:nvPr>
            <p:ph type="sldNum" sz="quarter" idx="12"/>
          </p:nvPr>
        </p:nvSpPr>
        <p:spPr/>
        <p:txBody>
          <a:bodyPr/>
          <a:lstStyle/>
          <a:p>
            <a:fld id="{3A09944C-4D54-4FCF-BE68-073476644E12}" type="slidenum">
              <a:rPr lang="bg-BG"/>
              <a:pPr/>
              <a:t>2</a:t>
            </a:fld>
            <a:endParaRPr lang="bg-BG"/>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bg-BG" sz="4000"/>
              <a:t>Modeling Executables and Libraries </a:t>
            </a:r>
          </a:p>
        </p:txBody>
      </p:sp>
      <p:sp>
        <p:nvSpPr>
          <p:cNvPr id="143363" name="Rectangle 3"/>
          <p:cNvSpPr>
            <a:spLocks noGrp="1" noChangeArrowheads="1"/>
          </p:cNvSpPr>
          <p:nvPr>
            <p:ph idx="1"/>
          </p:nvPr>
        </p:nvSpPr>
        <p:spPr/>
        <p:txBody>
          <a:bodyPr>
            <a:normAutofit/>
          </a:bodyPr>
          <a:lstStyle/>
          <a:p>
            <a:r>
              <a:rPr lang="en-US" dirty="0"/>
              <a:t>The most common purpose for which you'll use components is to model the deployment components that make up your implementation. </a:t>
            </a:r>
            <a:endParaRPr lang="en-US" dirty="0" smtClean="0"/>
          </a:p>
          <a:p>
            <a:r>
              <a:rPr lang="en-US" dirty="0" smtClean="0"/>
              <a:t>If </a:t>
            </a:r>
            <a:r>
              <a:rPr lang="en-US" dirty="0"/>
              <a:t>you are deploying a trivial system whose implementation consists of exactly one executable file, you will not need to do any component modeling. </a:t>
            </a:r>
            <a:endParaRPr lang="en-US" dirty="0" smtClean="0"/>
          </a:p>
          <a:p>
            <a:r>
              <a:rPr lang="en-US" dirty="0" smtClean="0"/>
              <a:t>If</a:t>
            </a:r>
            <a:r>
              <a:rPr lang="en-US" dirty="0"/>
              <a:t>, on the other hand, the system you are deploying is made up of several </a:t>
            </a:r>
            <a:r>
              <a:rPr lang="en-US" dirty="0" err="1"/>
              <a:t>executables</a:t>
            </a:r>
            <a:r>
              <a:rPr lang="en-US" dirty="0"/>
              <a:t> and associated object libraries, doing component modeling will help you to visualize, specify, construct, and document the decisions you've made about the physical system. Component modeling is even more important if you want to control the versioning and configuration management of these parts as your system evolves.</a:t>
            </a:r>
          </a:p>
        </p:txBody>
      </p:sp>
      <p:sp>
        <p:nvSpPr>
          <p:cNvPr id="6" name="Slide Number Placeholder 5"/>
          <p:cNvSpPr>
            <a:spLocks noGrp="1"/>
          </p:cNvSpPr>
          <p:nvPr>
            <p:ph type="sldNum" sz="quarter" idx="12"/>
          </p:nvPr>
        </p:nvSpPr>
        <p:spPr/>
        <p:txBody>
          <a:bodyPr/>
          <a:lstStyle/>
          <a:p>
            <a:fld id="{73B0AA64-7E8D-492B-89AA-272EAD5FBFFF}" type="slidenum">
              <a:rPr lang="bg-BG"/>
              <a:pPr/>
              <a:t>20</a:t>
            </a:fld>
            <a:endParaRPr lang="bg-BG"/>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bg-BG" sz="4000"/>
              <a:t>Modeling Executables and Libraries </a:t>
            </a:r>
          </a:p>
        </p:txBody>
      </p:sp>
      <p:sp>
        <p:nvSpPr>
          <p:cNvPr id="143363" name="Rectangle 3"/>
          <p:cNvSpPr>
            <a:spLocks noGrp="1" noChangeArrowheads="1"/>
          </p:cNvSpPr>
          <p:nvPr>
            <p:ph idx="1"/>
          </p:nvPr>
        </p:nvSpPr>
        <p:spPr/>
        <p:txBody>
          <a:bodyPr>
            <a:normAutofit fontScale="92500"/>
          </a:bodyPr>
          <a:lstStyle/>
          <a:p>
            <a:pPr marL="114300" indent="0">
              <a:buNone/>
            </a:pPr>
            <a:r>
              <a:rPr lang="en-US" dirty="0"/>
              <a:t>To model </a:t>
            </a:r>
            <a:r>
              <a:rPr lang="en-US" dirty="0" err="1"/>
              <a:t>executables</a:t>
            </a:r>
            <a:r>
              <a:rPr lang="en-US" dirty="0"/>
              <a:t> and libraries,</a:t>
            </a:r>
          </a:p>
          <a:p>
            <a:r>
              <a:rPr lang="en-US" dirty="0"/>
              <a:t>Identify the partitioning of your physical system. Consider the impact of technical, configuration management, and reuse issues.</a:t>
            </a:r>
          </a:p>
          <a:p>
            <a:r>
              <a:rPr lang="en-US" dirty="0"/>
              <a:t>Model any </a:t>
            </a:r>
            <a:r>
              <a:rPr lang="en-US" dirty="0" err="1"/>
              <a:t>executables</a:t>
            </a:r>
            <a:r>
              <a:rPr lang="en-US" dirty="0"/>
              <a:t> and libraries as components, using the appropriate standard elements. If your implementation introduces new kinds of components, introduce a new appropriate stereotype.</a:t>
            </a:r>
          </a:p>
          <a:p>
            <a:r>
              <a:rPr lang="en-US" dirty="0"/>
              <a:t>If it's important for you to manage the seams in your system, model the significant interfaces that some components use and others realize.</a:t>
            </a:r>
          </a:p>
          <a:p>
            <a:r>
              <a:rPr lang="en-US" dirty="0"/>
              <a:t>As necessary to communicate your intent, model the relationships among these </a:t>
            </a:r>
            <a:r>
              <a:rPr lang="en-US" dirty="0" err="1"/>
              <a:t>executables</a:t>
            </a:r>
            <a:r>
              <a:rPr lang="en-US" dirty="0"/>
              <a:t>, libraries, and interfaces. Most often, you'll want to model the dependencies among these parts in order to visualize the impact of change.</a:t>
            </a:r>
          </a:p>
        </p:txBody>
      </p:sp>
      <p:sp>
        <p:nvSpPr>
          <p:cNvPr id="6" name="Slide Number Placeholder 5"/>
          <p:cNvSpPr>
            <a:spLocks noGrp="1"/>
          </p:cNvSpPr>
          <p:nvPr>
            <p:ph type="sldNum" sz="quarter" idx="12"/>
          </p:nvPr>
        </p:nvSpPr>
        <p:spPr/>
        <p:txBody>
          <a:bodyPr/>
          <a:lstStyle/>
          <a:p>
            <a:fld id="{73B0AA64-7E8D-492B-89AA-272EAD5FBFFF}" type="slidenum">
              <a:rPr lang="bg-BG"/>
              <a:pPr/>
              <a:t>21</a:t>
            </a:fld>
            <a:endParaRPr lang="bg-BG"/>
          </a:p>
        </p:txBody>
      </p:sp>
    </p:spTree>
    <p:extLst>
      <p:ext uri="{BB962C8B-B14F-4D97-AF65-F5344CB8AC3E}">
        <p14:creationId xmlns:p14="http://schemas.microsoft.com/office/powerpoint/2010/main" val="4257172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Grp="1" noChangeArrowheads="1"/>
          </p:cNvSpPr>
          <p:nvPr>
            <p:ph type="title"/>
          </p:nvPr>
        </p:nvSpPr>
        <p:spPr/>
        <p:txBody>
          <a:bodyPr/>
          <a:lstStyle/>
          <a:p>
            <a:r>
              <a:rPr lang="bg-BG" sz="4000"/>
              <a:t>Modeling Executables and Libraries</a:t>
            </a:r>
          </a:p>
        </p:txBody>
      </p:sp>
      <p:sp>
        <p:nvSpPr>
          <p:cNvPr id="144389"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135AF7F9-B052-4C13-AB42-D5E1ECAD1888}" type="slidenum">
              <a:rPr lang="bg-BG"/>
              <a:pPr/>
              <a:t>22</a:t>
            </a:fld>
            <a:endParaRPr lang="bg-BG"/>
          </a:p>
        </p:txBody>
      </p:sp>
      <p:pic>
        <p:nvPicPr>
          <p:cNvPr id="1443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341438"/>
            <a:ext cx="5040313" cy="471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Grp="1" noChangeArrowheads="1"/>
          </p:cNvSpPr>
          <p:nvPr>
            <p:ph type="title"/>
          </p:nvPr>
        </p:nvSpPr>
        <p:spPr/>
        <p:txBody>
          <a:bodyPr/>
          <a:lstStyle/>
          <a:p>
            <a:r>
              <a:rPr lang="bg-BG" sz="4000"/>
              <a:t>Modeling Executables and Libraries</a:t>
            </a:r>
          </a:p>
        </p:txBody>
      </p:sp>
      <p:sp>
        <p:nvSpPr>
          <p:cNvPr id="144389" name="Rectangle 5"/>
          <p:cNvSpPr>
            <a:spLocks noGrp="1" noChangeArrowheads="1"/>
          </p:cNvSpPr>
          <p:nvPr>
            <p:ph idx="1"/>
          </p:nvPr>
        </p:nvSpPr>
        <p:spPr/>
        <p:txBody>
          <a:bodyPr/>
          <a:lstStyle/>
          <a:p>
            <a:r>
              <a:rPr lang="en-US" dirty="0"/>
              <a:t>As your models get bigger, you will find that many components tend to cluster together in groups that are conceptually and semantically related. In the UML, you can use packages to model these clusters of components.</a:t>
            </a:r>
          </a:p>
          <a:p>
            <a:r>
              <a:rPr lang="en-US" dirty="0"/>
              <a:t>For larger systems that are deployed across several computers, you'll want to model the way your components are distributed by asserting the nodes on which they are located.</a:t>
            </a:r>
          </a:p>
          <a:p>
            <a:endParaRPr lang="bg-BG" dirty="0"/>
          </a:p>
        </p:txBody>
      </p:sp>
      <p:sp>
        <p:nvSpPr>
          <p:cNvPr id="7" name="Slide Number Placeholder 5"/>
          <p:cNvSpPr>
            <a:spLocks noGrp="1"/>
          </p:cNvSpPr>
          <p:nvPr>
            <p:ph type="sldNum" sz="quarter" idx="12"/>
          </p:nvPr>
        </p:nvSpPr>
        <p:spPr/>
        <p:txBody>
          <a:bodyPr/>
          <a:lstStyle/>
          <a:p>
            <a:fld id="{135AF7F9-B052-4C13-AB42-D5E1ECAD1888}" type="slidenum">
              <a:rPr lang="bg-BG"/>
              <a:pPr/>
              <a:t>23</a:t>
            </a:fld>
            <a:endParaRPr lang="bg-BG"/>
          </a:p>
        </p:txBody>
      </p:sp>
    </p:spTree>
    <p:extLst>
      <p:ext uri="{BB962C8B-B14F-4D97-AF65-F5344CB8AC3E}">
        <p14:creationId xmlns:p14="http://schemas.microsoft.com/office/powerpoint/2010/main" val="3109375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bg-BG" sz="4000"/>
              <a:t>Modeling Tables, Files, and Documents </a:t>
            </a:r>
          </a:p>
        </p:txBody>
      </p:sp>
      <p:sp>
        <p:nvSpPr>
          <p:cNvPr id="147459" name="Rectangle 3"/>
          <p:cNvSpPr>
            <a:spLocks noGrp="1" noChangeArrowheads="1"/>
          </p:cNvSpPr>
          <p:nvPr>
            <p:ph idx="1"/>
          </p:nvPr>
        </p:nvSpPr>
        <p:spPr/>
        <p:txBody>
          <a:bodyPr>
            <a:normAutofit fontScale="92500" lnSpcReduction="20000"/>
          </a:bodyPr>
          <a:lstStyle/>
          <a:p>
            <a:r>
              <a:rPr lang="en-US" sz="2800" dirty="0"/>
              <a:t>Modeling the </a:t>
            </a:r>
            <a:r>
              <a:rPr lang="en-US" sz="2800" dirty="0" err="1"/>
              <a:t>executables</a:t>
            </a:r>
            <a:r>
              <a:rPr lang="en-US" sz="2800" dirty="0"/>
              <a:t> and libraries that make up the physical implementation of your system is useful, but often you'll find there are a host of ancillary deployment components that are neither </a:t>
            </a:r>
            <a:r>
              <a:rPr lang="en-US" sz="2800" dirty="0" err="1"/>
              <a:t>executables</a:t>
            </a:r>
            <a:r>
              <a:rPr lang="en-US" sz="2800" dirty="0"/>
              <a:t> nor libraries and yet are critical to the physical deployment of your system. </a:t>
            </a:r>
            <a:endParaRPr lang="en-US" sz="2800" dirty="0" smtClean="0"/>
          </a:p>
          <a:p>
            <a:r>
              <a:rPr lang="en-US" sz="2800" dirty="0" smtClean="0"/>
              <a:t>For </a:t>
            </a:r>
            <a:r>
              <a:rPr lang="en-US" sz="2800" dirty="0"/>
              <a:t>example, your implementation might include data files, help documents, scripts, log files, initialization files, and installation/removal files. </a:t>
            </a:r>
            <a:endParaRPr lang="en-US" sz="2800" dirty="0" smtClean="0"/>
          </a:p>
          <a:p>
            <a:r>
              <a:rPr lang="en-US" sz="2800" dirty="0" smtClean="0"/>
              <a:t>Modeling </a:t>
            </a:r>
            <a:r>
              <a:rPr lang="en-US" sz="2800" dirty="0"/>
              <a:t>these components is an important part of controlling the configuration of your system. Fortunately, you can use UML components to model all of these artifacts.</a:t>
            </a:r>
          </a:p>
        </p:txBody>
      </p:sp>
      <p:sp>
        <p:nvSpPr>
          <p:cNvPr id="6" name="Slide Number Placeholder 5"/>
          <p:cNvSpPr>
            <a:spLocks noGrp="1"/>
          </p:cNvSpPr>
          <p:nvPr>
            <p:ph type="sldNum" sz="quarter" idx="12"/>
          </p:nvPr>
        </p:nvSpPr>
        <p:spPr/>
        <p:txBody>
          <a:bodyPr/>
          <a:lstStyle/>
          <a:p>
            <a:fld id="{7FBA690F-FC31-482B-A2E7-C6ADCEA3FDC6}" type="slidenum">
              <a:rPr lang="bg-BG"/>
              <a:pPr/>
              <a:t>24</a:t>
            </a:fld>
            <a:endParaRPr lang="bg-BG"/>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bg-BG" sz="4000"/>
              <a:t>Modeling Tables, Files, and Documents </a:t>
            </a:r>
          </a:p>
        </p:txBody>
      </p:sp>
      <p:sp>
        <p:nvSpPr>
          <p:cNvPr id="148483" name="Rectangle 3"/>
          <p:cNvSpPr>
            <a:spLocks noGrp="1" noChangeArrowheads="1"/>
          </p:cNvSpPr>
          <p:nvPr>
            <p:ph idx="1"/>
          </p:nvPr>
        </p:nvSpPr>
        <p:spPr/>
        <p:txBody>
          <a:bodyPr>
            <a:normAutofit fontScale="92500" lnSpcReduction="10000"/>
          </a:bodyPr>
          <a:lstStyle/>
          <a:p>
            <a:pPr marL="114300" indent="0">
              <a:buNone/>
            </a:pPr>
            <a:r>
              <a:rPr lang="en-US" sz="2800" dirty="0"/>
              <a:t>To model tables, files, and documents,</a:t>
            </a:r>
          </a:p>
          <a:p>
            <a:r>
              <a:rPr lang="en-US" sz="2800" dirty="0"/>
              <a:t>Identify the ancillary components that are part of the physical implementation of your system.</a:t>
            </a:r>
          </a:p>
          <a:p>
            <a:r>
              <a:rPr lang="en-US" sz="2800" dirty="0"/>
              <a:t>Model these things as components. If your implementation introduces new kinds of artifacts, introduce a new appropriate stereotype.</a:t>
            </a:r>
          </a:p>
          <a:p>
            <a:r>
              <a:rPr lang="en-US" sz="2800" dirty="0"/>
              <a:t>As necessary to communicate your intent, model the relationships among these ancillary components and the other </a:t>
            </a:r>
            <a:r>
              <a:rPr lang="en-US" sz="2800" dirty="0" err="1"/>
              <a:t>executables</a:t>
            </a:r>
            <a:r>
              <a:rPr lang="en-US" sz="2800" dirty="0"/>
              <a:t>, libraries, and interfaces in your system. Most often, you'll want to model the dependencies among these parts in order to visualize the impact of change.</a:t>
            </a:r>
          </a:p>
        </p:txBody>
      </p:sp>
      <p:sp>
        <p:nvSpPr>
          <p:cNvPr id="6" name="Slide Number Placeholder 5"/>
          <p:cNvSpPr>
            <a:spLocks noGrp="1"/>
          </p:cNvSpPr>
          <p:nvPr>
            <p:ph type="sldNum" sz="quarter" idx="12"/>
          </p:nvPr>
        </p:nvSpPr>
        <p:spPr/>
        <p:txBody>
          <a:bodyPr/>
          <a:lstStyle/>
          <a:p>
            <a:fld id="{8920D609-F47A-4F9D-BD3D-E3A8BB779F03}" type="slidenum">
              <a:rPr lang="bg-BG"/>
              <a:pPr/>
              <a:t>25</a:t>
            </a:fld>
            <a:endParaRPr lang="bg-BG"/>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bg-BG" sz="4000"/>
              <a:t>Modeling Tables, Files, and Documents</a:t>
            </a:r>
          </a:p>
        </p:txBody>
      </p:sp>
      <p:sp>
        <p:nvSpPr>
          <p:cNvPr id="149508"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661B3F85-EFA0-42B1-9178-A2F4771091B4}" type="slidenum">
              <a:rPr lang="bg-BG"/>
              <a:pPr/>
              <a:t>26</a:t>
            </a:fld>
            <a:endParaRPr lang="bg-BG"/>
          </a:p>
        </p:txBody>
      </p:sp>
      <p:pic>
        <p:nvPicPr>
          <p:cNvPr id="1495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412875"/>
            <a:ext cx="487680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bg-BG"/>
              <a:t>Modeling an API </a:t>
            </a:r>
          </a:p>
        </p:txBody>
      </p:sp>
      <p:sp>
        <p:nvSpPr>
          <p:cNvPr id="151555" name="Rectangle 3"/>
          <p:cNvSpPr>
            <a:spLocks noGrp="1" noChangeArrowheads="1"/>
          </p:cNvSpPr>
          <p:nvPr>
            <p:ph idx="1"/>
          </p:nvPr>
        </p:nvSpPr>
        <p:spPr/>
        <p:txBody>
          <a:bodyPr>
            <a:normAutofit fontScale="92500" lnSpcReduction="10000"/>
          </a:bodyPr>
          <a:lstStyle/>
          <a:p>
            <a:r>
              <a:rPr lang="en-US" sz="2800" dirty="0"/>
              <a:t>An API is essentially an interface that is realized by one or more components. </a:t>
            </a:r>
            <a:endParaRPr lang="en-US" sz="2800" dirty="0" smtClean="0"/>
          </a:p>
          <a:p>
            <a:r>
              <a:rPr lang="en-US" sz="2800" dirty="0" smtClean="0"/>
              <a:t>As </a:t>
            </a:r>
            <a:r>
              <a:rPr lang="en-US" sz="2800" dirty="0"/>
              <a:t>a developer, you'll really care only about the interface itself; which component realizes an interface's operations is not relevant as long as </a:t>
            </a:r>
            <a:r>
              <a:rPr lang="en-US" sz="2800" i="1" dirty="0"/>
              <a:t>some</a:t>
            </a:r>
            <a:r>
              <a:rPr lang="en-US" sz="2800" dirty="0"/>
              <a:t> component realizes it. </a:t>
            </a:r>
            <a:endParaRPr lang="en-US" sz="2800" dirty="0" smtClean="0"/>
          </a:p>
          <a:p>
            <a:r>
              <a:rPr lang="en-US" sz="2800" dirty="0" smtClean="0"/>
              <a:t>From </a:t>
            </a:r>
            <a:r>
              <a:rPr lang="en-US" sz="2800" dirty="0"/>
              <a:t>a system configuration management perspective, though, these realizations are important because you need to ensure that, when you publish an API, there's some realization available that carries out the API's obligations. Fortunately, with the UML, you can model both perspectives.</a:t>
            </a:r>
            <a:endParaRPr lang="bg-BG" sz="2800" dirty="0"/>
          </a:p>
        </p:txBody>
      </p:sp>
      <p:sp>
        <p:nvSpPr>
          <p:cNvPr id="6" name="Slide Number Placeholder 5"/>
          <p:cNvSpPr>
            <a:spLocks noGrp="1"/>
          </p:cNvSpPr>
          <p:nvPr>
            <p:ph type="sldNum" sz="quarter" idx="12"/>
          </p:nvPr>
        </p:nvSpPr>
        <p:spPr/>
        <p:txBody>
          <a:bodyPr/>
          <a:lstStyle/>
          <a:p>
            <a:fld id="{A001B2ED-D7DF-41AE-A7E8-43D5B4E40D5F}" type="slidenum">
              <a:rPr lang="bg-BG"/>
              <a:pPr/>
              <a:t>27</a:t>
            </a:fld>
            <a:endParaRPr lang="bg-BG"/>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bg-BG"/>
              <a:t>Modeling an API </a:t>
            </a:r>
          </a:p>
        </p:txBody>
      </p:sp>
      <p:sp>
        <p:nvSpPr>
          <p:cNvPr id="152579" name="Rectangle 3"/>
          <p:cNvSpPr>
            <a:spLocks noGrp="1" noChangeArrowheads="1"/>
          </p:cNvSpPr>
          <p:nvPr>
            <p:ph idx="1"/>
          </p:nvPr>
        </p:nvSpPr>
        <p:spPr/>
        <p:txBody>
          <a:bodyPr>
            <a:normAutofit fontScale="92500" lnSpcReduction="10000"/>
          </a:bodyPr>
          <a:lstStyle/>
          <a:p>
            <a:pPr marL="114300" indent="0">
              <a:buNone/>
            </a:pPr>
            <a:r>
              <a:rPr lang="en-US" sz="2800" dirty="0"/>
              <a:t>To model an API,</a:t>
            </a:r>
          </a:p>
          <a:p>
            <a:r>
              <a:rPr lang="en-US" sz="2800" dirty="0"/>
              <a:t>Identify the programmatic seams in your system and model each seam as an interface, collecting the attributes and operations that form this edge.</a:t>
            </a:r>
          </a:p>
          <a:p>
            <a:r>
              <a:rPr lang="en-US" sz="2800" dirty="0"/>
              <a:t>Expose only those properties of the interface that are important to visualize in the given context; otherwise, hide these properties, keeping them in the interface's specification for reference, as necessary.</a:t>
            </a:r>
          </a:p>
          <a:p>
            <a:r>
              <a:rPr lang="en-US" sz="2800" dirty="0"/>
              <a:t>Model the realization of each API only insofar as it is important to show the configuration of a specific implementation.</a:t>
            </a:r>
          </a:p>
        </p:txBody>
      </p:sp>
      <p:sp>
        <p:nvSpPr>
          <p:cNvPr id="6" name="Slide Number Placeholder 5"/>
          <p:cNvSpPr>
            <a:spLocks noGrp="1"/>
          </p:cNvSpPr>
          <p:nvPr>
            <p:ph type="sldNum" sz="quarter" idx="12"/>
          </p:nvPr>
        </p:nvSpPr>
        <p:spPr/>
        <p:txBody>
          <a:bodyPr/>
          <a:lstStyle/>
          <a:p>
            <a:fld id="{389EF71D-1367-4DCD-90AE-677651092C18}" type="slidenum">
              <a:rPr lang="bg-BG"/>
              <a:pPr/>
              <a:t>28</a:t>
            </a:fld>
            <a:endParaRPr lang="bg-BG"/>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bg-BG"/>
              <a:t>Modeling an API </a:t>
            </a:r>
          </a:p>
        </p:txBody>
      </p:sp>
      <p:sp>
        <p:nvSpPr>
          <p:cNvPr id="15360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5EA7030C-E6EE-4160-BCAA-97D70A3DFA33}" type="slidenum">
              <a:rPr lang="bg-BG"/>
              <a:pPr/>
              <a:t>29</a:t>
            </a:fld>
            <a:endParaRPr lang="bg-BG"/>
          </a:p>
        </p:txBody>
      </p:sp>
      <p:pic>
        <p:nvPicPr>
          <p:cNvPr id="15360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2205038"/>
            <a:ext cx="48006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7" name="Rectangle 7"/>
          <p:cNvSpPr>
            <a:spLocks noGrp="1" noChangeArrowheads="1"/>
          </p:cNvSpPr>
          <p:nvPr>
            <p:ph type="title"/>
          </p:nvPr>
        </p:nvSpPr>
        <p:spPr/>
        <p:txBody>
          <a:bodyPr/>
          <a:lstStyle/>
          <a:p>
            <a:r>
              <a:rPr lang="en-US" dirty="0" smtClean="0"/>
              <a:t>Components</a:t>
            </a:r>
            <a:endParaRPr lang="bg-BG" dirty="0"/>
          </a:p>
        </p:txBody>
      </p:sp>
      <p:sp>
        <p:nvSpPr>
          <p:cNvPr id="122888" name="Rectangle 8"/>
          <p:cNvSpPr>
            <a:spLocks noGrp="1" noChangeArrowheads="1"/>
          </p:cNvSpPr>
          <p:nvPr>
            <p:ph type="body" sz="half" idx="1"/>
          </p:nvPr>
        </p:nvSpPr>
        <p:spPr>
          <a:xfrm>
            <a:off x="251520" y="1196752"/>
            <a:ext cx="8229600" cy="2592288"/>
          </a:xfrm>
        </p:spPr>
        <p:txBody>
          <a:bodyPr>
            <a:normAutofit lnSpcReduction="10000"/>
          </a:bodyPr>
          <a:lstStyle/>
          <a:p>
            <a:r>
              <a:rPr lang="en-US" sz="2600" dirty="0"/>
              <a:t>Not only can components be used to model these kinds of things, they can also be used to represent other things that participate in an executing system, such as </a:t>
            </a:r>
            <a:endParaRPr lang="en-US" sz="2600" dirty="0" smtClean="0"/>
          </a:p>
          <a:p>
            <a:pPr lvl="1"/>
            <a:r>
              <a:rPr lang="bg-BG" sz="2400" dirty="0" smtClean="0">
                <a:solidFill>
                  <a:srgbClr val="FF0000"/>
                </a:solidFill>
              </a:rPr>
              <a:t>Tables</a:t>
            </a:r>
            <a:r>
              <a:rPr lang="bg-BG" sz="2400" dirty="0">
                <a:solidFill>
                  <a:srgbClr val="FF0000"/>
                </a:solidFill>
              </a:rPr>
              <a:t>;</a:t>
            </a:r>
          </a:p>
          <a:p>
            <a:pPr lvl="1"/>
            <a:r>
              <a:rPr lang="bg-BG" sz="2400" dirty="0">
                <a:solidFill>
                  <a:srgbClr val="FF0000"/>
                </a:solidFill>
              </a:rPr>
              <a:t>Files;</a:t>
            </a:r>
          </a:p>
          <a:p>
            <a:pPr lvl="1"/>
            <a:r>
              <a:rPr lang="bg-BG" sz="2400" dirty="0">
                <a:solidFill>
                  <a:srgbClr val="FF0000"/>
                </a:solidFill>
              </a:rPr>
              <a:t>Documents.</a:t>
            </a:r>
            <a:endParaRPr lang="bg-BG" sz="2400" dirty="0"/>
          </a:p>
        </p:txBody>
      </p:sp>
      <p:sp>
        <p:nvSpPr>
          <p:cNvPr id="122889" name="Rectangle 9"/>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5E39A0B0-C329-4F41-997F-6E2BC7A02C08}" type="slidenum">
              <a:rPr lang="bg-BG"/>
              <a:pPr/>
              <a:t>3</a:t>
            </a:fld>
            <a:endParaRPr lang="bg-BG"/>
          </a:p>
        </p:txBody>
      </p:sp>
      <p:pic>
        <p:nvPicPr>
          <p:cNvPr id="1228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180" y="3861048"/>
            <a:ext cx="5957888" cy="245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bg-BG"/>
              <a:t>Modeling Source Code </a:t>
            </a:r>
          </a:p>
        </p:txBody>
      </p:sp>
      <p:sp>
        <p:nvSpPr>
          <p:cNvPr id="155651" name="Rectangle 3"/>
          <p:cNvSpPr>
            <a:spLocks noGrp="1" noChangeArrowheads="1"/>
          </p:cNvSpPr>
          <p:nvPr>
            <p:ph idx="1"/>
          </p:nvPr>
        </p:nvSpPr>
        <p:spPr/>
        <p:txBody>
          <a:bodyPr>
            <a:normAutofit lnSpcReduction="10000"/>
          </a:bodyPr>
          <a:lstStyle/>
          <a:p>
            <a:r>
              <a:rPr lang="en-US" dirty="0"/>
              <a:t>Modeling source code graphically is particularly useful for visualizing the compilation dependencies among your source code files and for managing the splitting and merging of groups of these files when you fork and join development paths. </a:t>
            </a:r>
            <a:endParaRPr lang="en-US" dirty="0" smtClean="0"/>
          </a:p>
          <a:p>
            <a:r>
              <a:rPr lang="en-US" dirty="0" smtClean="0"/>
              <a:t>In </a:t>
            </a:r>
            <a:r>
              <a:rPr lang="en-US" dirty="0"/>
              <a:t>this manner, UML components can be the graphical interface to your configuration management and version control tools</a:t>
            </a:r>
            <a:r>
              <a:rPr lang="en-US" dirty="0" smtClean="0"/>
              <a:t>.</a:t>
            </a:r>
          </a:p>
          <a:p>
            <a:r>
              <a:rPr lang="en-US" dirty="0"/>
              <a:t>For most systems, source code files are drawn from the decisions you make about how to segment the files your development environment needs. These files are used to store the details of your classes, interfaces, collaborations, and other logical elements as an intermediate step to creating the physical, binary components that are derived from these elements by your tools.</a:t>
            </a:r>
          </a:p>
        </p:txBody>
      </p:sp>
      <p:sp>
        <p:nvSpPr>
          <p:cNvPr id="6" name="Slide Number Placeholder 5"/>
          <p:cNvSpPr>
            <a:spLocks noGrp="1"/>
          </p:cNvSpPr>
          <p:nvPr>
            <p:ph type="sldNum" sz="quarter" idx="12"/>
          </p:nvPr>
        </p:nvSpPr>
        <p:spPr/>
        <p:txBody>
          <a:bodyPr/>
          <a:lstStyle/>
          <a:p>
            <a:fld id="{3FED6B61-F83D-4F67-A783-D54D960F1CF6}" type="slidenum">
              <a:rPr lang="bg-BG"/>
              <a:pPr/>
              <a:t>30</a:t>
            </a:fld>
            <a:endParaRPr lang="bg-BG"/>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bg-BG"/>
              <a:t>Modeling Source Code </a:t>
            </a:r>
          </a:p>
        </p:txBody>
      </p:sp>
      <p:sp>
        <p:nvSpPr>
          <p:cNvPr id="156675" name="Rectangle 3"/>
          <p:cNvSpPr>
            <a:spLocks noGrp="1" noChangeArrowheads="1"/>
          </p:cNvSpPr>
          <p:nvPr>
            <p:ph idx="1"/>
          </p:nvPr>
        </p:nvSpPr>
        <p:spPr/>
        <p:txBody>
          <a:bodyPr>
            <a:normAutofit lnSpcReduction="10000"/>
          </a:bodyPr>
          <a:lstStyle/>
          <a:p>
            <a:pPr marL="114300" indent="0">
              <a:buNone/>
            </a:pPr>
            <a:r>
              <a:rPr lang="en-US" sz="2400" dirty="0"/>
              <a:t>To model source code,</a:t>
            </a:r>
          </a:p>
          <a:p>
            <a:r>
              <a:rPr lang="en-US" sz="2400" dirty="0"/>
              <a:t>Depending on the constraints imposed by your development tools, model the files used to store the details of all your logical elements, along with their compilation dependencies.</a:t>
            </a:r>
          </a:p>
          <a:p>
            <a:r>
              <a:rPr lang="en-US" sz="2400" dirty="0"/>
              <a:t>If it's important for you to bolt these models to your configuration management and version control tools, you'll want to include tagged values, such as version, author, and check in/check out information, for each file that's under configuration management.</a:t>
            </a:r>
          </a:p>
          <a:p>
            <a:r>
              <a:rPr lang="en-US" sz="2400" dirty="0"/>
              <a:t>As far as possible, let your development tools manage the relationships among these files, and use the UML only to visualize and document these relationships.</a:t>
            </a:r>
          </a:p>
        </p:txBody>
      </p:sp>
      <p:sp>
        <p:nvSpPr>
          <p:cNvPr id="6" name="Slide Number Placeholder 5"/>
          <p:cNvSpPr>
            <a:spLocks noGrp="1"/>
          </p:cNvSpPr>
          <p:nvPr>
            <p:ph type="sldNum" sz="quarter" idx="12"/>
          </p:nvPr>
        </p:nvSpPr>
        <p:spPr/>
        <p:txBody>
          <a:bodyPr/>
          <a:lstStyle/>
          <a:p>
            <a:fld id="{1A4A7067-7DB3-41CC-85A3-7C262E386FF3}" type="slidenum">
              <a:rPr lang="bg-BG"/>
              <a:pPr/>
              <a:t>31</a:t>
            </a:fld>
            <a:endParaRPr lang="bg-BG"/>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bg-BG"/>
              <a:t>Modeling Source Code </a:t>
            </a:r>
          </a:p>
        </p:txBody>
      </p:sp>
      <p:sp>
        <p:nvSpPr>
          <p:cNvPr id="157700"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D3588B71-7174-4AD1-AE06-2EE068B83D29}" type="slidenum">
              <a:rPr lang="bg-BG"/>
              <a:pPr/>
              <a:t>32</a:t>
            </a:fld>
            <a:endParaRPr lang="bg-BG"/>
          </a:p>
        </p:txBody>
      </p:sp>
      <p:pic>
        <p:nvPicPr>
          <p:cNvPr id="1577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1628775"/>
            <a:ext cx="5707063" cy="448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bg-BG"/>
              <a:t>Modeling Source Code </a:t>
            </a:r>
          </a:p>
        </p:txBody>
      </p:sp>
      <p:sp>
        <p:nvSpPr>
          <p:cNvPr id="158723" name="Rectangle 3"/>
          <p:cNvSpPr>
            <a:spLocks noGrp="1" noChangeArrowheads="1"/>
          </p:cNvSpPr>
          <p:nvPr>
            <p:ph idx="1"/>
          </p:nvPr>
        </p:nvSpPr>
        <p:spPr/>
        <p:txBody>
          <a:bodyPr/>
          <a:lstStyle/>
          <a:p>
            <a:r>
              <a:rPr lang="en-US" dirty="0"/>
              <a:t>As your models get bigger, you will find that many source code files tend to cluster together in groups that are conceptually and semantically related. Most of the time, your development tools will place these groups in separate directories. In the UML, you can use packages to model these clusters of source code files</a:t>
            </a:r>
            <a:r>
              <a:rPr lang="en-US" dirty="0" smtClean="0"/>
              <a:t>.</a:t>
            </a:r>
          </a:p>
          <a:p>
            <a:r>
              <a:rPr lang="en-US" dirty="0"/>
              <a:t>In the UML, it is possible to visualize the relationship of a class to its source code file and, in turn, the relationship of a source code file to its executable or library by using trace relationships. However, you'll rarely need to go to this detail of modeling.</a:t>
            </a:r>
          </a:p>
          <a:p>
            <a:endParaRPr lang="en-US" dirty="0"/>
          </a:p>
        </p:txBody>
      </p:sp>
      <p:sp>
        <p:nvSpPr>
          <p:cNvPr id="6" name="Slide Number Placeholder 5"/>
          <p:cNvSpPr>
            <a:spLocks noGrp="1"/>
          </p:cNvSpPr>
          <p:nvPr>
            <p:ph type="sldNum" sz="quarter" idx="12"/>
          </p:nvPr>
        </p:nvSpPr>
        <p:spPr/>
        <p:txBody>
          <a:bodyPr/>
          <a:lstStyle/>
          <a:p>
            <a:fld id="{570E96DC-41FB-4B73-BE45-1C4050B75E4E}" type="slidenum">
              <a:rPr lang="bg-BG"/>
              <a:pPr/>
              <a:t>33</a:t>
            </a:fld>
            <a:endParaRPr lang="bg-BG"/>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Grp="1" noChangeArrowheads="1"/>
          </p:cNvSpPr>
          <p:nvPr>
            <p:ph type="title"/>
          </p:nvPr>
        </p:nvSpPr>
        <p:spPr/>
        <p:txBody>
          <a:bodyPr/>
          <a:lstStyle/>
          <a:p>
            <a:r>
              <a:rPr lang="bg-BG"/>
              <a:t>Component Diagram </a:t>
            </a:r>
          </a:p>
        </p:txBody>
      </p:sp>
      <p:sp>
        <p:nvSpPr>
          <p:cNvPr id="160773" name="Rectangle 5"/>
          <p:cNvSpPr>
            <a:spLocks noGrp="1" noChangeArrowheads="1"/>
          </p:cNvSpPr>
          <p:nvPr>
            <p:ph idx="1"/>
          </p:nvPr>
        </p:nvSpPr>
        <p:spPr/>
        <p:txBody>
          <a:bodyPr>
            <a:normAutofit lnSpcReduction="10000"/>
          </a:bodyPr>
          <a:lstStyle/>
          <a:p>
            <a:r>
              <a:rPr lang="en-US" dirty="0"/>
              <a:t>Component diagrams are one of the two kinds of diagrams found in modeling the physical aspects of object-oriented systems. A component diagram shows the organization and dependencies among a set of components.</a:t>
            </a:r>
          </a:p>
          <a:p>
            <a:r>
              <a:rPr lang="en-US" dirty="0"/>
              <a:t>You use component diagrams to model the static implementation view of a system. This involves modeling the physical things that reside on a node, such as </a:t>
            </a:r>
            <a:r>
              <a:rPr lang="en-US" dirty="0" err="1"/>
              <a:t>executables</a:t>
            </a:r>
            <a:r>
              <a:rPr lang="en-US" dirty="0"/>
              <a:t>, libraries, tables, files, and documents. Component diagrams are essentially class diagrams that focus on a system's components.</a:t>
            </a:r>
          </a:p>
          <a:p>
            <a:r>
              <a:rPr lang="en-US" dirty="0"/>
              <a:t>Component diagrams are not only important for visualizing, specifying, and documenting component-based systems, but also for constructing executable systems through forward and reverse engineering</a:t>
            </a:r>
            <a:r>
              <a:rPr lang="en-US" dirty="0" smtClean="0"/>
              <a:t>.</a:t>
            </a:r>
            <a:endParaRPr lang="en-US" dirty="0"/>
          </a:p>
        </p:txBody>
      </p:sp>
      <p:sp>
        <p:nvSpPr>
          <p:cNvPr id="7" name="Slide Number Placeholder 5"/>
          <p:cNvSpPr>
            <a:spLocks noGrp="1"/>
          </p:cNvSpPr>
          <p:nvPr>
            <p:ph type="sldNum" sz="quarter" idx="12"/>
          </p:nvPr>
        </p:nvSpPr>
        <p:spPr/>
        <p:txBody>
          <a:bodyPr/>
          <a:lstStyle/>
          <a:p>
            <a:fld id="{567530ED-C51C-447E-9971-FF4B48A06E2A}" type="slidenum">
              <a:rPr lang="bg-BG"/>
              <a:pPr/>
              <a:t>34</a:t>
            </a:fld>
            <a:endParaRPr lang="bg-BG"/>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Grp="1" noChangeArrowheads="1"/>
          </p:cNvSpPr>
          <p:nvPr>
            <p:ph type="title"/>
          </p:nvPr>
        </p:nvSpPr>
        <p:spPr/>
        <p:txBody>
          <a:bodyPr/>
          <a:lstStyle/>
          <a:p>
            <a:r>
              <a:rPr lang="bg-BG"/>
              <a:t>Component Diagram </a:t>
            </a:r>
          </a:p>
        </p:txBody>
      </p:sp>
      <p:sp>
        <p:nvSpPr>
          <p:cNvPr id="160773"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567530ED-C51C-447E-9971-FF4B48A06E2A}" type="slidenum">
              <a:rPr lang="bg-BG"/>
              <a:pPr/>
              <a:t>35</a:t>
            </a:fld>
            <a:endParaRPr lang="bg-BG"/>
          </a:p>
        </p:txBody>
      </p:sp>
      <p:pic>
        <p:nvPicPr>
          <p:cNvPr id="1607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844675"/>
            <a:ext cx="6408737"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7395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b="1" dirty="0"/>
              <a:t>Terms and Concepts</a:t>
            </a:r>
          </a:p>
        </p:txBody>
      </p:sp>
      <p:sp>
        <p:nvSpPr>
          <p:cNvPr id="162819" name="Rectangle 3"/>
          <p:cNvSpPr>
            <a:spLocks noGrp="1" noChangeArrowheads="1"/>
          </p:cNvSpPr>
          <p:nvPr>
            <p:ph idx="1"/>
          </p:nvPr>
        </p:nvSpPr>
        <p:spPr>
          <a:xfrm>
            <a:off x="251520" y="1484784"/>
            <a:ext cx="8229600" cy="4708525"/>
          </a:xfrm>
        </p:spPr>
        <p:txBody>
          <a:bodyPr>
            <a:normAutofit fontScale="92500" lnSpcReduction="10000"/>
          </a:bodyPr>
          <a:lstStyle/>
          <a:p>
            <a:r>
              <a:rPr lang="en-US" sz="2400" dirty="0"/>
              <a:t>A </a:t>
            </a:r>
            <a:r>
              <a:rPr lang="en-US" sz="2400" i="1" dirty="0"/>
              <a:t>component diagram</a:t>
            </a:r>
            <a:r>
              <a:rPr lang="en-US" sz="2400" dirty="0"/>
              <a:t> shows a set of components and their relationships. Graphically, a component diagram is a collection of vertices and arcs</a:t>
            </a:r>
            <a:r>
              <a:rPr lang="en-US" sz="2400" dirty="0" smtClean="0"/>
              <a:t>.</a:t>
            </a:r>
          </a:p>
          <a:p>
            <a:r>
              <a:rPr lang="en-US" sz="2400" dirty="0"/>
              <a:t>Component diagrams commonly contain</a:t>
            </a:r>
          </a:p>
          <a:p>
            <a:pPr lvl="1"/>
            <a:r>
              <a:rPr lang="en-US" dirty="0"/>
              <a:t>Components</a:t>
            </a:r>
          </a:p>
          <a:p>
            <a:pPr lvl="1"/>
            <a:r>
              <a:rPr lang="en-US" dirty="0"/>
              <a:t>Interfaces</a:t>
            </a:r>
          </a:p>
          <a:p>
            <a:pPr lvl="1"/>
            <a:r>
              <a:rPr lang="en-US" dirty="0"/>
              <a:t>Dependency, generalization, association, and realization relationships</a:t>
            </a:r>
          </a:p>
          <a:p>
            <a:r>
              <a:rPr lang="en-US" sz="2400" dirty="0"/>
              <a:t>Like all other diagrams, component diagrams may contain notes and constraints.</a:t>
            </a:r>
          </a:p>
          <a:p>
            <a:r>
              <a:rPr lang="en-US" sz="2400" dirty="0"/>
              <a:t>Component diagrams may also contain packages or subsystems, both of which are used to group elements of your model into larger chunks. Sometimes, you'll want to place instances in your component diagrams, as well, especially when you want to visualize one instance of a family of component-based systems.</a:t>
            </a:r>
          </a:p>
          <a:p>
            <a:endParaRPr lang="en-US" sz="2400" dirty="0"/>
          </a:p>
        </p:txBody>
      </p:sp>
      <p:sp>
        <p:nvSpPr>
          <p:cNvPr id="6" name="Slide Number Placeholder 5"/>
          <p:cNvSpPr>
            <a:spLocks noGrp="1"/>
          </p:cNvSpPr>
          <p:nvPr>
            <p:ph type="sldNum" sz="quarter" idx="12"/>
          </p:nvPr>
        </p:nvSpPr>
        <p:spPr/>
        <p:txBody>
          <a:bodyPr/>
          <a:lstStyle/>
          <a:p>
            <a:fld id="{3311273F-A9F2-43E0-9237-B4ADFC63F47B}" type="slidenum">
              <a:rPr lang="bg-BG"/>
              <a:pPr/>
              <a:t>36</a:t>
            </a:fld>
            <a:endParaRPr lang="bg-BG"/>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p:txBody>
          <a:bodyPr/>
          <a:lstStyle/>
          <a:p>
            <a:r>
              <a:rPr lang="bg-BG" b="1"/>
              <a:t>Modeling Source Code</a:t>
            </a:r>
          </a:p>
        </p:txBody>
      </p:sp>
      <p:sp>
        <p:nvSpPr>
          <p:cNvPr id="164867" name="Rectangle 3"/>
          <p:cNvSpPr>
            <a:spLocks noGrp="1" noChangeArrowheads="1"/>
          </p:cNvSpPr>
          <p:nvPr>
            <p:ph idx="1"/>
          </p:nvPr>
        </p:nvSpPr>
        <p:spPr/>
        <p:txBody>
          <a:bodyPr>
            <a:normAutofit lnSpcReduction="10000"/>
          </a:bodyPr>
          <a:lstStyle/>
          <a:p>
            <a:pPr marL="114300" indent="0">
              <a:buNone/>
            </a:pPr>
            <a:r>
              <a:rPr lang="en-US" sz="2400" dirty="0"/>
              <a:t>To model a system's source code,</a:t>
            </a:r>
          </a:p>
          <a:p>
            <a:r>
              <a:rPr lang="en-US" sz="2400" dirty="0"/>
              <a:t>Either by forward or reverse engineering, identify the set of source code files of interest and model them as components stereotyped as files.</a:t>
            </a:r>
          </a:p>
          <a:p>
            <a:r>
              <a:rPr lang="en-US" sz="2400" dirty="0"/>
              <a:t>For larger systems, use packages to show groups of source code files.</a:t>
            </a:r>
          </a:p>
          <a:p>
            <a:r>
              <a:rPr lang="en-US" sz="2400" dirty="0"/>
              <a:t>Consider exposing a tagged value indicating such information as the version number of the source code file, its author, and the date it was last changed. Use tools to manage the value of this tag.</a:t>
            </a:r>
          </a:p>
          <a:p>
            <a:r>
              <a:rPr lang="en-US" sz="2400" dirty="0"/>
              <a:t>Model the compilation dependencies among these files using dependencies. Again, use tools to help generate and manage these dependencies.</a:t>
            </a:r>
          </a:p>
        </p:txBody>
      </p:sp>
      <p:sp>
        <p:nvSpPr>
          <p:cNvPr id="6" name="Slide Number Placeholder 5"/>
          <p:cNvSpPr>
            <a:spLocks noGrp="1"/>
          </p:cNvSpPr>
          <p:nvPr>
            <p:ph type="sldNum" sz="quarter" idx="12"/>
          </p:nvPr>
        </p:nvSpPr>
        <p:spPr/>
        <p:txBody>
          <a:bodyPr/>
          <a:lstStyle/>
          <a:p>
            <a:fld id="{890090E6-093C-483B-BCE8-EAE3339F986A}" type="slidenum">
              <a:rPr lang="bg-BG"/>
              <a:pPr/>
              <a:t>37</a:t>
            </a:fld>
            <a:endParaRPr lang="bg-BG"/>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2" name="Rectangle 4"/>
          <p:cNvSpPr>
            <a:spLocks noGrp="1" noChangeArrowheads="1"/>
          </p:cNvSpPr>
          <p:nvPr>
            <p:ph type="title"/>
          </p:nvPr>
        </p:nvSpPr>
        <p:spPr/>
        <p:txBody>
          <a:bodyPr/>
          <a:lstStyle/>
          <a:p>
            <a:r>
              <a:rPr lang="bg-BG" b="1"/>
              <a:t>Modeling Source Code</a:t>
            </a:r>
          </a:p>
        </p:txBody>
      </p:sp>
      <p:sp>
        <p:nvSpPr>
          <p:cNvPr id="165893"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A17F45D-9546-4439-9CD7-22D526626280}" type="slidenum">
              <a:rPr lang="bg-BG"/>
              <a:pPr/>
              <a:t>38</a:t>
            </a:fld>
            <a:endParaRPr lang="bg-BG"/>
          </a:p>
        </p:txBody>
      </p:sp>
      <p:pic>
        <p:nvPicPr>
          <p:cNvPr id="1658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484313"/>
            <a:ext cx="5913438" cy="462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bg-BG" sz="4000"/>
              <a:t>Modeling an Executable Release </a:t>
            </a:r>
          </a:p>
        </p:txBody>
      </p:sp>
      <p:sp>
        <p:nvSpPr>
          <p:cNvPr id="167939" name="Rectangle 3"/>
          <p:cNvSpPr>
            <a:spLocks noGrp="1" noChangeArrowheads="1"/>
          </p:cNvSpPr>
          <p:nvPr>
            <p:ph idx="1"/>
          </p:nvPr>
        </p:nvSpPr>
        <p:spPr/>
        <p:txBody>
          <a:bodyPr/>
          <a:lstStyle/>
          <a:p>
            <a:pPr>
              <a:lnSpc>
                <a:spcPct val="80000"/>
              </a:lnSpc>
            </a:pPr>
            <a:r>
              <a:rPr lang="en-US" sz="2400" dirty="0"/>
              <a:t>Releasing anything other than a simple application is not so easy. You need the main executable (usually, a .exe file), but you also need all its ancillary parts, such as libraries (commonly .</a:t>
            </a:r>
            <a:r>
              <a:rPr lang="en-US" sz="2400" dirty="0" err="1"/>
              <a:t>dll</a:t>
            </a:r>
            <a:r>
              <a:rPr lang="en-US" sz="2400" dirty="0"/>
              <a:t> files </a:t>
            </a:r>
            <a:endParaRPr lang="en-US" sz="2400" dirty="0" smtClean="0"/>
          </a:p>
          <a:p>
            <a:pPr>
              <a:lnSpc>
                <a:spcPct val="80000"/>
              </a:lnSpc>
            </a:pPr>
            <a:r>
              <a:rPr lang="en-US" sz="2400" dirty="0" smtClean="0"/>
              <a:t>if </a:t>
            </a:r>
            <a:r>
              <a:rPr lang="en-US" sz="2400" dirty="0"/>
              <a:t>you are working in the context of COM+, or .class and .jar files if you are working in the context of Java), databases, help files, and resource files. </a:t>
            </a:r>
            <a:endParaRPr lang="en-US" sz="2400" dirty="0" smtClean="0"/>
          </a:p>
          <a:p>
            <a:pPr>
              <a:lnSpc>
                <a:spcPct val="80000"/>
              </a:lnSpc>
            </a:pPr>
            <a:r>
              <a:rPr lang="en-US" sz="2400" dirty="0" smtClean="0"/>
              <a:t>For </a:t>
            </a:r>
            <a:r>
              <a:rPr lang="en-US" sz="2400" dirty="0"/>
              <a:t>distributed systems, you'll likely have multiple </a:t>
            </a:r>
            <a:r>
              <a:rPr lang="en-US" sz="2400" dirty="0" err="1"/>
              <a:t>executables</a:t>
            </a:r>
            <a:r>
              <a:rPr lang="en-US" sz="2400" dirty="0"/>
              <a:t> and other parts scattered across various nodes. If you are working with a system of applications, you'll find that some of these components are unique to each application but that many are shared among applications.</a:t>
            </a:r>
            <a:endParaRPr lang="bg-BG" sz="2400" dirty="0"/>
          </a:p>
        </p:txBody>
      </p:sp>
      <p:sp>
        <p:nvSpPr>
          <p:cNvPr id="6" name="Slide Number Placeholder 5"/>
          <p:cNvSpPr>
            <a:spLocks noGrp="1"/>
          </p:cNvSpPr>
          <p:nvPr>
            <p:ph type="sldNum" sz="quarter" idx="12"/>
          </p:nvPr>
        </p:nvSpPr>
        <p:spPr/>
        <p:txBody>
          <a:bodyPr/>
          <a:lstStyle/>
          <a:p>
            <a:fld id="{A058EBB3-5C16-4AB9-80C5-9FE0164E943F}" type="slidenum">
              <a:rPr lang="bg-BG"/>
              <a:pPr/>
              <a:t>39</a:t>
            </a:fld>
            <a:endParaRPr lang="bg-BG"/>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US" b="1" dirty="0"/>
              <a:t>Terms and Concepts</a:t>
            </a:r>
          </a:p>
        </p:txBody>
      </p:sp>
      <p:sp>
        <p:nvSpPr>
          <p:cNvPr id="125955" name="Rectangle 3"/>
          <p:cNvSpPr>
            <a:spLocks noGrp="1" noChangeArrowheads="1"/>
          </p:cNvSpPr>
          <p:nvPr>
            <p:ph idx="1"/>
          </p:nvPr>
        </p:nvSpPr>
        <p:spPr/>
        <p:txBody>
          <a:bodyPr>
            <a:normAutofit/>
          </a:bodyPr>
          <a:lstStyle/>
          <a:p>
            <a:r>
              <a:rPr lang="en-US" sz="2800" dirty="0">
                <a:solidFill>
                  <a:srgbClr val="FF0000"/>
                </a:solidFill>
              </a:rPr>
              <a:t>A </a:t>
            </a:r>
            <a:r>
              <a:rPr lang="en-US" sz="2800" i="1" dirty="0">
                <a:solidFill>
                  <a:srgbClr val="FF0000"/>
                </a:solidFill>
              </a:rPr>
              <a:t>component</a:t>
            </a:r>
            <a:r>
              <a:rPr lang="en-US" sz="2800" dirty="0">
                <a:solidFill>
                  <a:srgbClr val="FF0000"/>
                </a:solidFill>
              </a:rPr>
              <a:t> is a physical and replaceable part of a system that conforms to and provides the realization of a set of interfaces. Graphically, a component is rendered as a rectangle with tabs.</a:t>
            </a:r>
          </a:p>
          <a:p>
            <a:pPr>
              <a:lnSpc>
                <a:spcPct val="80000"/>
              </a:lnSpc>
            </a:pPr>
            <a:r>
              <a:rPr lang="en-US" sz="2800" dirty="0"/>
              <a:t>Every component must have a name that distinguishes it from other components. </a:t>
            </a:r>
            <a:endParaRPr lang="en-US" sz="2800" dirty="0" smtClean="0"/>
          </a:p>
          <a:p>
            <a:pPr>
              <a:lnSpc>
                <a:spcPct val="80000"/>
              </a:lnSpc>
            </a:pPr>
            <a:r>
              <a:rPr lang="en-US" sz="2800" dirty="0" smtClean="0"/>
              <a:t>A </a:t>
            </a:r>
            <a:r>
              <a:rPr lang="en-US" sz="2800" i="1" dirty="0"/>
              <a:t>name</a:t>
            </a:r>
            <a:r>
              <a:rPr lang="en-US" sz="2800" dirty="0"/>
              <a:t> is a textual string. That name alone is known as a </a:t>
            </a:r>
            <a:r>
              <a:rPr lang="en-US" sz="2800" i="1" dirty="0"/>
              <a:t>simple name;</a:t>
            </a:r>
            <a:r>
              <a:rPr lang="en-US" sz="2800" dirty="0"/>
              <a:t> a </a:t>
            </a:r>
            <a:r>
              <a:rPr lang="en-US" sz="2800" i="1" dirty="0"/>
              <a:t>path name</a:t>
            </a:r>
            <a:r>
              <a:rPr lang="en-US" sz="2800" dirty="0"/>
              <a:t> is the component name prefixed by the name of the package in which that component lives</a:t>
            </a:r>
            <a:r>
              <a:rPr lang="en-US" sz="2800" dirty="0" smtClean="0"/>
              <a:t>.</a:t>
            </a:r>
          </a:p>
        </p:txBody>
      </p:sp>
      <p:sp>
        <p:nvSpPr>
          <p:cNvPr id="6" name="Slide Number Placeholder 5"/>
          <p:cNvSpPr>
            <a:spLocks noGrp="1"/>
          </p:cNvSpPr>
          <p:nvPr>
            <p:ph type="sldNum" sz="quarter" idx="12"/>
          </p:nvPr>
        </p:nvSpPr>
        <p:spPr/>
        <p:txBody>
          <a:bodyPr/>
          <a:lstStyle/>
          <a:p>
            <a:fld id="{74AA5BF2-8C3F-4B30-945F-2D9D8C71B47B}" type="slidenum">
              <a:rPr lang="bg-BG"/>
              <a:pPr/>
              <a:t>4</a:t>
            </a:fld>
            <a:endParaRPr lang="bg-BG"/>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bg-BG" sz="4000"/>
              <a:t>Modeling an Executable Release </a:t>
            </a:r>
          </a:p>
        </p:txBody>
      </p:sp>
      <p:sp>
        <p:nvSpPr>
          <p:cNvPr id="167939" name="Rectangle 3"/>
          <p:cNvSpPr>
            <a:spLocks noGrp="1" noChangeArrowheads="1"/>
          </p:cNvSpPr>
          <p:nvPr>
            <p:ph idx="1"/>
          </p:nvPr>
        </p:nvSpPr>
        <p:spPr/>
        <p:txBody>
          <a:bodyPr>
            <a:normAutofit fontScale="85000" lnSpcReduction="20000"/>
          </a:bodyPr>
          <a:lstStyle/>
          <a:p>
            <a:pPr marL="114300" indent="0">
              <a:buNone/>
            </a:pPr>
            <a:r>
              <a:rPr lang="en-US" sz="2400" dirty="0"/>
              <a:t>To model an executable release</a:t>
            </a:r>
            <a:r>
              <a:rPr lang="en-US" sz="2400" dirty="0" smtClean="0"/>
              <a:t>,</a:t>
            </a:r>
          </a:p>
          <a:p>
            <a:r>
              <a:rPr lang="en-US" sz="2400" dirty="0"/>
              <a:t>Identify the set of components you'd like to model. Typically, this will involve some or all the components that live on one node, or the distribution of these sets of components across all the nodes in the system.</a:t>
            </a:r>
          </a:p>
          <a:p>
            <a:r>
              <a:rPr lang="en-US" sz="2400" dirty="0"/>
              <a:t>Consider the stereotype of each component in this set. For most systems, you'll find a small number of different kinds of components (such as </a:t>
            </a:r>
            <a:r>
              <a:rPr lang="en-US" sz="2400" dirty="0" err="1"/>
              <a:t>executables</a:t>
            </a:r>
            <a:r>
              <a:rPr lang="en-US" sz="2400" dirty="0"/>
              <a:t>, libraries, tables, files, and documents). You can use the UML's extensibility mechanisms to provide visual cues for these stereotypes.</a:t>
            </a:r>
          </a:p>
          <a:p>
            <a:r>
              <a:rPr lang="en-US" sz="2400" dirty="0"/>
              <a:t>For each component in this set, consider its relationship to its neighbors. Most often, this will involve interfaces that are exported (realized) by certain components and then imported (used) by others. If you want to expose the seams in your system, model these interfaces explicitly. If you want your model at a higher level of abstraction, elide these relationships by showing only dependencies among the components.</a:t>
            </a:r>
          </a:p>
          <a:p>
            <a:endParaRPr lang="en-US" sz="2400" dirty="0"/>
          </a:p>
        </p:txBody>
      </p:sp>
      <p:sp>
        <p:nvSpPr>
          <p:cNvPr id="6" name="Slide Number Placeholder 5"/>
          <p:cNvSpPr>
            <a:spLocks noGrp="1"/>
          </p:cNvSpPr>
          <p:nvPr>
            <p:ph type="sldNum" sz="quarter" idx="12"/>
          </p:nvPr>
        </p:nvSpPr>
        <p:spPr/>
        <p:txBody>
          <a:bodyPr/>
          <a:lstStyle/>
          <a:p>
            <a:fld id="{A058EBB3-5C16-4AB9-80C5-9FE0164E943F}" type="slidenum">
              <a:rPr lang="bg-BG"/>
              <a:pPr/>
              <a:t>40</a:t>
            </a:fld>
            <a:endParaRPr lang="bg-BG"/>
          </a:p>
        </p:txBody>
      </p:sp>
    </p:spTree>
    <p:extLst>
      <p:ext uri="{BB962C8B-B14F-4D97-AF65-F5344CB8AC3E}">
        <p14:creationId xmlns:p14="http://schemas.microsoft.com/office/powerpoint/2010/main" val="1189311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bg-BG" sz="4000"/>
              <a:t>Modeling an Executable Release </a:t>
            </a:r>
          </a:p>
        </p:txBody>
      </p:sp>
      <p:sp>
        <p:nvSpPr>
          <p:cNvPr id="16896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C9E0227-3C6B-44E6-B279-D8D86286AC32}" type="slidenum">
              <a:rPr lang="bg-BG"/>
              <a:pPr/>
              <a:t>41</a:t>
            </a:fld>
            <a:endParaRPr lang="bg-BG"/>
          </a:p>
        </p:txBody>
      </p:sp>
      <p:pic>
        <p:nvPicPr>
          <p:cNvPr id="1689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196975"/>
            <a:ext cx="4857750"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r>
              <a:rPr lang="bg-BG" sz="4000"/>
              <a:t>Modeling a Physical Database </a:t>
            </a:r>
            <a:br>
              <a:rPr lang="bg-BG" sz="4000"/>
            </a:br>
            <a:r>
              <a:rPr lang="en-US" sz="4000">
                <a:solidFill>
                  <a:srgbClr val="FF0000"/>
                </a:solidFill>
              </a:rPr>
              <a:t>Mapping classes to tables</a:t>
            </a:r>
            <a:endParaRPr lang="bg-BG" sz="4000">
              <a:solidFill>
                <a:srgbClr val="FF0000"/>
              </a:solidFill>
            </a:endParaRPr>
          </a:p>
        </p:txBody>
      </p:sp>
      <p:sp>
        <p:nvSpPr>
          <p:cNvPr id="169987" name="Rectangle 3"/>
          <p:cNvSpPr>
            <a:spLocks noGrp="1" noChangeArrowheads="1"/>
          </p:cNvSpPr>
          <p:nvPr>
            <p:ph idx="1"/>
          </p:nvPr>
        </p:nvSpPr>
        <p:spPr/>
        <p:txBody>
          <a:bodyPr>
            <a:normAutofit fontScale="85000" lnSpcReduction="20000"/>
          </a:bodyPr>
          <a:lstStyle/>
          <a:p>
            <a:pPr marL="114300" indent="0">
              <a:buNone/>
            </a:pPr>
            <a:r>
              <a:rPr lang="en-US" sz="2800" dirty="0"/>
              <a:t>Typically, you can apply one or a combination of three strategies.</a:t>
            </a:r>
          </a:p>
          <a:p>
            <a:pPr marL="628650" indent="-514350">
              <a:buFont typeface="+mj-lt"/>
              <a:buAutoNum type="arabicPeriod"/>
            </a:pPr>
            <a:r>
              <a:rPr lang="en-US" sz="2800" dirty="0">
                <a:solidFill>
                  <a:srgbClr val="FF0000"/>
                </a:solidFill>
              </a:rPr>
              <a:t>Define a separate table for each class. This is a simple but naive approach because it introduces maintenance headaches when you add new child classes or modify your parent classes.</a:t>
            </a:r>
          </a:p>
          <a:p>
            <a:pPr marL="628650" indent="-514350">
              <a:buFont typeface="+mj-lt"/>
              <a:buAutoNum type="arabicPeriod"/>
            </a:pPr>
            <a:r>
              <a:rPr lang="en-US" sz="2800" dirty="0">
                <a:solidFill>
                  <a:srgbClr val="FF0000"/>
                </a:solidFill>
              </a:rPr>
              <a:t>Collapse your inheritance lattices so that all instances of any class in a hierarchy has the same state. The downside with this approach is that you end up storing superfluous information for many instances.</a:t>
            </a:r>
          </a:p>
          <a:p>
            <a:pPr marL="628650" indent="-514350">
              <a:buFont typeface="+mj-lt"/>
              <a:buAutoNum type="arabicPeriod"/>
            </a:pPr>
            <a:r>
              <a:rPr lang="en-US" sz="2800" dirty="0">
                <a:solidFill>
                  <a:srgbClr val="FF0000"/>
                </a:solidFill>
              </a:rPr>
              <a:t>Separate parent and child states into different tables. This approach best mirrors your inheritance lattice, but the downside is that traversing your data will require many cross-table joins.</a:t>
            </a:r>
          </a:p>
        </p:txBody>
      </p:sp>
      <p:sp>
        <p:nvSpPr>
          <p:cNvPr id="6" name="Slide Number Placeholder 5"/>
          <p:cNvSpPr>
            <a:spLocks noGrp="1"/>
          </p:cNvSpPr>
          <p:nvPr>
            <p:ph type="sldNum" sz="quarter" idx="12"/>
          </p:nvPr>
        </p:nvSpPr>
        <p:spPr/>
        <p:txBody>
          <a:bodyPr/>
          <a:lstStyle/>
          <a:p>
            <a:fld id="{A99E459A-44E2-45BA-A038-62B82B3C7A26}" type="slidenum">
              <a:rPr lang="bg-BG"/>
              <a:pPr/>
              <a:t>42</a:t>
            </a:fld>
            <a:endParaRPr lang="bg-BG"/>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bg-BG" sz="4000"/>
              <a:t>Modeling a Physical Database</a:t>
            </a:r>
            <a:br>
              <a:rPr lang="bg-BG" sz="4000"/>
            </a:br>
            <a:r>
              <a:rPr lang="en-US" sz="4000">
                <a:solidFill>
                  <a:srgbClr val="00CC00"/>
                </a:solidFill>
              </a:rPr>
              <a:t>M</a:t>
            </a:r>
            <a:r>
              <a:rPr lang="bg-BG" sz="4000">
                <a:solidFill>
                  <a:srgbClr val="00CC00"/>
                </a:solidFill>
              </a:rPr>
              <a:t>ap</a:t>
            </a:r>
            <a:r>
              <a:rPr lang="en-US" sz="4000">
                <a:solidFill>
                  <a:srgbClr val="00CC00"/>
                </a:solidFill>
              </a:rPr>
              <a:t>ping</a:t>
            </a:r>
            <a:r>
              <a:rPr lang="bg-BG" sz="4000">
                <a:solidFill>
                  <a:srgbClr val="00CC00"/>
                </a:solidFill>
              </a:rPr>
              <a:t> operations</a:t>
            </a:r>
            <a:r>
              <a:rPr lang="bg-BG" sz="4000"/>
              <a:t>  </a:t>
            </a:r>
          </a:p>
        </p:txBody>
      </p:sp>
      <p:sp>
        <p:nvSpPr>
          <p:cNvPr id="172035" name="Rectangle 3"/>
          <p:cNvSpPr>
            <a:spLocks noGrp="1" noChangeArrowheads="1"/>
          </p:cNvSpPr>
          <p:nvPr>
            <p:ph idx="1"/>
          </p:nvPr>
        </p:nvSpPr>
        <p:spPr/>
        <p:txBody>
          <a:bodyPr/>
          <a:lstStyle/>
          <a:p>
            <a:pPr marL="114300" indent="0">
              <a:buNone/>
            </a:pPr>
            <a:r>
              <a:rPr lang="en-US" dirty="0"/>
              <a:t>When designing a physical database, you also have to make decisions about how to map operations defined in your logical database schema. Object- oriented databases make the mapping fairly transparent. But, with relational databases, you have to make some decisions about how these logical operations are implemented. You have some </a:t>
            </a:r>
            <a:r>
              <a:rPr lang="en-US" dirty="0" smtClean="0"/>
              <a:t>choices:</a:t>
            </a:r>
            <a:endParaRPr lang="en-US" dirty="0"/>
          </a:p>
          <a:p>
            <a:pPr marL="571500" indent="-457200">
              <a:buFont typeface="+mj-lt"/>
              <a:buAutoNum type="arabicPeriod"/>
            </a:pPr>
            <a:r>
              <a:rPr lang="en-US" sz="2000" dirty="0">
                <a:solidFill>
                  <a:srgbClr val="00CC00"/>
                </a:solidFill>
              </a:rPr>
              <a:t>For simple CRUD (create, read, update, delete) operations, implement them with standard SQL or ODBC calls.</a:t>
            </a:r>
          </a:p>
          <a:p>
            <a:pPr marL="571500" indent="-457200">
              <a:buFont typeface="+mj-lt"/>
              <a:buAutoNum type="arabicPeriod"/>
            </a:pPr>
            <a:r>
              <a:rPr lang="en-US" sz="2000" dirty="0">
                <a:solidFill>
                  <a:srgbClr val="00CC00"/>
                </a:solidFill>
              </a:rPr>
              <a:t>For more-complex behavior (such as business rules), map them to triggers or stored procedures</a:t>
            </a:r>
            <a:r>
              <a:rPr lang="en-US" sz="2000" dirty="0" smtClean="0">
                <a:solidFill>
                  <a:srgbClr val="00CC00"/>
                </a:solidFill>
              </a:rPr>
              <a:t>.</a:t>
            </a:r>
            <a:endParaRPr lang="en-US" sz="2000" dirty="0">
              <a:solidFill>
                <a:srgbClr val="00CC00"/>
              </a:solidFill>
            </a:endParaRPr>
          </a:p>
        </p:txBody>
      </p:sp>
      <p:sp>
        <p:nvSpPr>
          <p:cNvPr id="6" name="Slide Number Placeholder 5"/>
          <p:cNvSpPr>
            <a:spLocks noGrp="1"/>
          </p:cNvSpPr>
          <p:nvPr>
            <p:ph type="sldNum" sz="quarter" idx="12"/>
          </p:nvPr>
        </p:nvSpPr>
        <p:spPr/>
        <p:txBody>
          <a:bodyPr/>
          <a:lstStyle/>
          <a:p>
            <a:fld id="{38FDC6C5-90AE-4A9F-A1A6-8BF8FC3F9629}" type="slidenum">
              <a:rPr lang="bg-BG"/>
              <a:pPr/>
              <a:t>43</a:t>
            </a:fld>
            <a:endParaRPr lang="bg-BG"/>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r>
              <a:rPr lang="bg-BG"/>
              <a:t>Modeling a Physical Database </a:t>
            </a:r>
          </a:p>
        </p:txBody>
      </p:sp>
      <p:sp>
        <p:nvSpPr>
          <p:cNvPr id="173059" name="Rectangle 3"/>
          <p:cNvSpPr>
            <a:spLocks noGrp="1" noChangeArrowheads="1"/>
          </p:cNvSpPr>
          <p:nvPr>
            <p:ph idx="1"/>
          </p:nvPr>
        </p:nvSpPr>
        <p:spPr/>
        <p:txBody>
          <a:bodyPr>
            <a:normAutofit lnSpcReduction="10000"/>
          </a:bodyPr>
          <a:lstStyle/>
          <a:p>
            <a:pPr marL="114300" indent="0">
              <a:buNone/>
            </a:pPr>
            <a:r>
              <a:rPr lang="en-US" sz="2400" dirty="0" smtClean="0"/>
              <a:t>To </a:t>
            </a:r>
            <a:r>
              <a:rPr lang="en-US" sz="2400" dirty="0"/>
              <a:t>model a physical database,</a:t>
            </a:r>
          </a:p>
          <a:p>
            <a:r>
              <a:rPr lang="en-US" sz="2400" dirty="0"/>
              <a:t>Identify the classes in your model that represent your logical database schema.</a:t>
            </a:r>
          </a:p>
          <a:p>
            <a:r>
              <a:rPr lang="en-US" sz="2400" dirty="0"/>
              <a:t>Select a strategy for mapping these classes to tables. You will also want to consider the physical distribution of your databases. Your mapping strategy will be affected by the location in which you want your data to live on your deployed system.</a:t>
            </a:r>
          </a:p>
          <a:p>
            <a:r>
              <a:rPr lang="en-US" sz="2400" dirty="0"/>
              <a:t>To visualize, specify, construct, and document your mapping, create a component diagram that contains components stereotyped as tables.</a:t>
            </a:r>
          </a:p>
          <a:p>
            <a:r>
              <a:rPr lang="en-US" sz="2400" dirty="0"/>
              <a:t>Where possible, use tools to help you transform your logical design into a physical design.</a:t>
            </a:r>
          </a:p>
        </p:txBody>
      </p:sp>
      <p:sp>
        <p:nvSpPr>
          <p:cNvPr id="6" name="Slide Number Placeholder 5"/>
          <p:cNvSpPr>
            <a:spLocks noGrp="1"/>
          </p:cNvSpPr>
          <p:nvPr>
            <p:ph type="sldNum" sz="quarter" idx="12"/>
          </p:nvPr>
        </p:nvSpPr>
        <p:spPr/>
        <p:txBody>
          <a:bodyPr/>
          <a:lstStyle/>
          <a:p>
            <a:fld id="{AE710E8D-6048-41F4-8DB1-CE1FE5292152}" type="slidenum">
              <a:rPr lang="bg-BG"/>
              <a:pPr/>
              <a:t>44</a:t>
            </a:fld>
            <a:endParaRPr lang="bg-BG"/>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r>
              <a:rPr lang="bg-BG"/>
              <a:t>Modeling a Physical Database</a:t>
            </a:r>
          </a:p>
        </p:txBody>
      </p:sp>
      <p:sp>
        <p:nvSpPr>
          <p:cNvPr id="17408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411E6A63-F846-462C-BBAD-EC720CD8299C}" type="slidenum">
              <a:rPr lang="bg-BG"/>
              <a:pPr/>
              <a:t>45</a:t>
            </a:fld>
            <a:endParaRPr lang="bg-BG"/>
          </a:p>
        </p:txBody>
      </p:sp>
      <p:pic>
        <p:nvPicPr>
          <p:cNvPr id="1740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2133600"/>
            <a:ext cx="5611813" cy="306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p:txBody>
          <a:bodyPr/>
          <a:lstStyle/>
          <a:p>
            <a:r>
              <a:rPr lang="bg-BG"/>
              <a:t>Modeling Adaptable Systems </a:t>
            </a:r>
          </a:p>
        </p:txBody>
      </p:sp>
      <p:sp>
        <p:nvSpPr>
          <p:cNvPr id="176131" name="Rectangle 3"/>
          <p:cNvSpPr>
            <a:spLocks noGrp="1" noChangeArrowheads="1"/>
          </p:cNvSpPr>
          <p:nvPr>
            <p:ph idx="1"/>
          </p:nvPr>
        </p:nvSpPr>
        <p:spPr/>
        <p:txBody>
          <a:bodyPr>
            <a:normAutofit fontScale="92500"/>
          </a:bodyPr>
          <a:lstStyle/>
          <a:p>
            <a:pPr marL="114300" indent="0">
              <a:buNone/>
            </a:pPr>
            <a:r>
              <a:rPr lang="en-US" sz="2400" dirty="0"/>
              <a:t>To model an adaptable system</a:t>
            </a:r>
            <a:r>
              <a:rPr lang="en-US" sz="2400" dirty="0" smtClean="0"/>
              <a:t>,</a:t>
            </a:r>
          </a:p>
          <a:p>
            <a:r>
              <a:rPr lang="en-US" sz="2400" dirty="0"/>
              <a:t>Consider the physical distribution of the components that may migrate from node to node. You can specify the location of a component instance by marking it with a location tagged value, which you can then render in a component diagram (although, technically speaking, a diagram that contains only instances is an object diagram).</a:t>
            </a:r>
          </a:p>
          <a:p>
            <a:r>
              <a:rPr lang="en-US" sz="2400" dirty="0"/>
              <a:t>If you want to model the actions that cause a component to migrate, create a corresponding interaction diagram that contains component instances. You can illustrate a change of location by drawing the same instance more than once, but with different values for its location tagged value.</a:t>
            </a:r>
          </a:p>
          <a:p>
            <a:endParaRPr lang="en-US" sz="2400" dirty="0"/>
          </a:p>
        </p:txBody>
      </p:sp>
      <p:sp>
        <p:nvSpPr>
          <p:cNvPr id="6" name="Slide Number Placeholder 5"/>
          <p:cNvSpPr>
            <a:spLocks noGrp="1"/>
          </p:cNvSpPr>
          <p:nvPr>
            <p:ph type="sldNum" sz="quarter" idx="12"/>
          </p:nvPr>
        </p:nvSpPr>
        <p:spPr/>
        <p:txBody>
          <a:bodyPr/>
          <a:lstStyle/>
          <a:p>
            <a:fld id="{CCFB42E6-5269-4A1D-AC97-739B89165FD3}" type="slidenum">
              <a:rPr lang="bg-BG"/>
              <a:pPr/>
              <a:t>46</a:t>
            </a:fld>
            <a:endParaRPr lang="bg-BG"/>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r>
              <a:rPr lang="bg-BG"/>
              <a:t>Modeling Adaptable Systems </a:t>
            </a:r>
          </a:p>
        </p:txBody>
      </p:sp>
      <p:sp>
        <p:nvSpPr>
          <p:cNvPr id="177156"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14E0DB00-6EDB-4F66-BAF9-A88D50C06653}" type="slidenum">
              <a:rPr lang="bg-BG"/>
              <a:pPr/>
              <a:t>47</a:t>
            </a:fld>
            <a:endParaRPr lang="bg-BG"/>
          </a:p>
        </p:txBody>
      </p:sp>
      <p:pic>
        <p:nvPicPr>
          <p:cNvPr id="17715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1844675"/>
            <a:ext cx="5732462" cy="383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r>
              <a:rPr lang="bg-BG"/>
              <a:t>Forward Engineering </a:t>
            </a:r>
          </a:p>
        </p:txBody>
      </p:sp>
      <p:sp>
        <p:nvSpPr>
          <p:cNvPr id="179203" name="Rectangle 3"/>
          <p:cNvSpPr>
            <a:spLocks noGrp="1" noChangeArrowheads="1"/>
          </p:cNvSpPr>
          <p:nvPr>
            <p:ph idx="1"/>
          </p:nvPr>
        </p:nvSpPr>
        <p:spPr/>
        <p:txBody>
          <a:bodyPr/>
          <a:lstStyle/>
          <a:p>
            <a:r>
              <a:rPr lang="en-US" dirty="0"/>
              <a:t>Choosing to forward engineer (the creation of code from a model) a class or collaboration to source code, a binary library, or an executable is a mapping decision you have to make. You'll want to take your logical models to source code if you are interested in controlling the configuration management of files that are then manipulated by a development environment. You'll want to take your logical models directly to binary libraries or </a:t>
            </a:r>
            <a:r>
              <a:rPr lang="en-US" dirty="0" err="1"/>
              <a:t>executables</a:t>
            </a:r>
            <a:r>
              <a:rPr lang="en-US" dirty="0"/>
              <a:t> if you are interested in managing the components that you'll actually deploy on a running system. In some cases, you'll want to do both. A class or collaboration may be denoted by source code, as well as by a binary library or executable.</a:t>
            </a:r>
          </a:p>
        </p:txBody>
      </p:sp>
      <p:sp>
        <p:nvSpPr>
          <p:cNvPr id="6" name="Slide Number Placeholder 5"/>
          <p:cNvSpPr>
            <a:spLocks noGrp="1"/>
          </p:cNvSpPr>
          <p:nvPr>
            <p:ph type="sldNum" sz="quarter" idx="12"/>
          </p:nvPr>
        </p:nvSpPr>
        <p:spPr/>
        <p:txBody>
          <a:bodyPr/>
          <a:lstStyle/>
          <a:p>
            <a:fld id="{280D78FF-A79F-4E92-B809-C17CC98C35F8}" type="slidenum">
              <a:rPr lang="bg-BG"/>
              <a:pPr/>
              <a:t>48</a:t>
            </a:fld>
            <a:endParaRPr lang="bg-BG"/>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r>
              <a:rPr lang="bg-BG"/>
              <a:t>Forward Engineering </a:t>
            </a:r>
          </a:p>
        </p:txBody>
      </p:sp>
      <p:sp>
        <p:nvSpPr>
          <p:cNvPr id="179203" name="Rectangle 3"/>
          <p:cNvSpPr>
            <a:spLocks noGrp="1" noChangeArrowheads="1"/>
          </p:cNvSpPr>
          <p:nvPr>
            <p:ph idx="1"/>
          </p:nvPr>
        </p:nvSpPr>
        <p:spPr/>
        <p:txBody>
          <a:bodyPr/>
          <a:lstStyle/>
          <a:p>
            <a:pPr marL="114300" indent="0">
              <a:buNone/>
            </a:pPr>
            <a:r>
              <a:rPr lang="en-US" dirty="0"/>
              <a:t>To forward engineer a component diagram,</a:t>
            </a:r>
          </a:p>
          <a:p>
            <a:r>
              <a:rPr lang="en-US" dirty="0"/>
              <a:t>For each component, identify the classes or collaborations that the component implements.</a:t>
            </a:r>
          </a:p>
          <a:p>
            <a:r>
              <a:rPr lang="en-US" dirty="0"/>
              <a:t>Choose the target for each component. Your choice is basically between source code (a form that can be manipulated by development tools) or a binary library or executable (a form that can be dropped into a running system).</a:t>
            </a:r>
          </a:p>
          <a:p>
            <a:r>
              <a:rPr lang="en-US" dirty="0"/>
              <a:t>Use tools to forward engineer your models.</a:t>
            </a:r>
          </a:p>
        </p:txBody>
      </p:sp>
      <p:sp>
        <p:nvSpPr>
          <p:cNvPr id="6" name="Slide Number Placeholder 5"/>
          <p:cNvSpPr>
            <a:spLocks noGrp="1"/>
          </p:cNvSpPr>
          <p:nvPr>
            <p:ph type="sldNum" sz="quarter" idx="12"/>
          </p:nvPr>
        </p:nvSpPr>
        <p:spPr/>
        <p:txBody>
          <a:bodyPr/>
          <a:lstStyle/>
          <a:p>
            <a:fld id="{280D78FF-A79F-4E92-B809-C17CC98C35F8}" type="slidenum">
              <a:rPr lang="bg-BG"/>
              <a:pPr/>
              <a:t>49</a:t>
            </a:fld>
            <a:endParaRPr lang="bg-BG"/>
          </a:p>
        </p:txBody>
      </p:sp>
    </p:spTree>
    <p:extLst>
      <p:ext uri="{BB962C8B-B14F-4D97-AF65-F5344CB8AC3E}">
        <p14:creationId xmlns:p14="http://schemas.microsoft.com/office/powerpoint/2010/main" val="1205613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80" name="Rectangle 4"/>
          <p:cNvSpPr>
            <a:spLocks noGrp="1" noChangeArrowheads="1"/>
          </p:cNvSpPr>
          <p:nvPr>
            <p:ph type="title"/>
          </p:nvPr>
        </p:nvSpPr>
        <p:spPr/>
        <p:txBody>
          <a:bodyPr/>
          <a:lstStyle/>
          <a:p>
            <a:r>
              <a:rPr lang="en-US" b="1" dirty="0"/>
              <a:t>Terms and Concepts</a:t>
            </a:r>
          </a:p>
        </p:txBody>
      </p:sp>
      <p:sp>
        <p:nvSpPr>
          <p:cNvPr id="126981"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0CEE3CA6-707D-4C6E-B74A-63380199155C}" type="slidenum">
              <a:rPr lang="bg-BG"/>
              <a:pPr/>
              <a:t>5</a:t>
            </a:fld>
            <a:endParaRPr lang="bg-BG"/>
          </a:p>
        </p:txBody>
      </p:sp>
      <p:pic>
        <p:nvPicPr>
          <p:cNvPr id="1269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1989138"/>
            <a:ext cx="7056438"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r>
              <a:rPr lang="bg-BG"/>
              <a:t>Reverse Engineering </a:t>
            </a:r>
          </a:p>
        </p:txBody>
      </p:sp>
      <p:sp>
        <p:nvSpPr>
          <p:cNvPr id="180227" name="Rectangle 3"/>
          <p:cNvSpPr>
            <a:spLocks noGrp="1" noChangeArrowheads="1"/>
          </p:cNvSpPr>
          <p:nvPr>
            <p:ph idx="1"/>
          </p:nvPr>
        </p:nvSpPr>
        <p:spPr>
          <a:xfrm>
            <a:off x="251520" y="1268760"/>
            <a:ext cx="8229600" cy="4895850"/>
          </a:xfrm>
        </p:spPr>
        <p:txBody>
          <a:bodyPr>
            <a:normAutofit fontScale="92500"/>
          </a:bodyPr>
          <a:lstStyle/>
          <a:p>
            <a:r>
              <a:rPr lang="en-US" sz="2400" dirty="0"/>
              <a:t>Reverse engineering (the creation of a model from code) a component diagram is not a perfect process because there is always a loss of information. From source code, you can reverse engineer back to classes; this is the most common thing you'll do. Reverse engineering source code to components will uncover compilation dependencies among those files. For binary libraries, the best you can hope for is to denote the library as a component and then discover its interfaces by reverse engineering. This is the second most common thing you'll do with component diagrams. In fact, this is a useful way to approach a set of new libraries that may be otherwise poorly documented. For </a:t>
            </a:r>
            <a:r>
              <a:rPr lang="en-US" sz="2400" dirty="0" err="1"/>
              <a:t>executables</a:t>
            </a:r>
            <a:r>
              <a:rPr lang="en-US" sz="2400" dirty="0"/>
              <a:t>, the best you can hope for is to denote the executable as a component and then disassemble its code—something you'll rarely need to do unless you work in assembly language.</a:t>
            </a:r>
          </a:p>
        </p:txBody>
      </p:sp>
      <p:sp>
        <p:nvSpPr>
          <p:cNvPr id="6" name="Slide Number Placeholder 5"/>
          <p:cNvSpPr>
            <a:spLocks noGrp="1"/>
          </p:cNvSpPr>
          <p:nvPr>
            <p:ph type="sldNum" sz="quarter" idx="12"/>
          </p:nvPr>
        </p:nvSpPr>
        <p:spPr/>
        <p:txBody>
          <a:bodyPr/>
          <a:lstStyle/>
          <a:p>
            <a:fld id="{29785B75-40C4-4BE8-8983-D6F332EB9C11}" type="slidenum">
              <a:rPr lang="bg-BG"/>
              <a:pPr/>
              <a:t>50</a:t>
            </a:fld>
            <a:endParaRPr lang="bg-BG"/>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r>
              <a:rPr lang="bg-BG"/>
              <a:t>Reverse Engineering </a:t>
            </a:r>
          </a:p>
        </p:txBody>
      </p:sp>
      <p:sp>
        <p:nvSpPr>
          <p:cNvPr id="180227" name="Rectangle 3"/>
          <p:cNvSpPr>
            <a:spLocks noGrp="1" noChangeArrowheads="1"/>
          </p:cNvSpPr>
          <p:nvPr>
            <p:ph idx="1"/>
          </p:nvPr>
        </p:nvSpPr>
        <p:spPr>
          <a:xfrm>
            <a:off x="179512" y="1268760"/>
            <a:ext cx="8229600" cy="5589240"/>
          </a:xfrm>
        </p:spPr>
        <p:txBody>
          <a:bodyPr>
            <a:normAutofit/>
          </a:bodyPr>
          <a:lstStyle/>
          <a:p>
            <a:pPr marL="114300" indent="0">
              <a:buNone/>
            </a:pPr>
            <a:r>
              <a:rPr lang="en-US" sz="2400" dirty="0"/>
              <a:t>To reverse engineer a component diagram,</a:t>
            </a:r>
          </a:p>
          <a:p>
            <a:r>
              <a:rPr lang="en-US" sz="2400" dirty="0"/>
              <a:t>Choose the target you want to reverse engineer. Source code can be reverse engineered to components and then classes. Binary libraries can be reverse engineered to uncover their interfaces. </a:t>
            </a:r>
            <a:r>
              <a:rPr lang="en-US" sz="2400" dirty="0" err="1"/>
              <a:t>Executables</a:t>
            </a:r>
            <a:r>
              <a:rPr lang="en-US" sz="2400" dirty="0"/>
              <a:t> can be reverse engineered the least.</a:t>
            </a:r>
          </a:p>
          <a:p>
            <a:r>
              <a:rPr lang="en-US" sz="2400" dirty="0"/>
              <a:t>Using a tool, point to the code you'd like to reverse engineer. Use your tool to generate a new model or to modify an existing one that was previously forward engineered.</a:t>
            </a:r>
          </a:p>
          <a:p>
            <a:r>
              <a:rPr lang="en-US" sz="2400" dirty="0"/>
              <a:t>Using your tool, create a component diagram by querying the model. For example, you might start with one or more components, then expand the diagram by following relationships or neighboring components. Expose or hide the details of the contents of this component diagram as necessary to communicate your intent.</a:t>
            </a:r>
          </a:p>
        </p:txBody>
      </p:sp>
      <p:sp>
        <p:nvSpPr>
          <p:cNvPr id="6" name="Slide Number Placeholder 5"/>
          <p:cNvSpPr>
            <a:spLocks noGrp="1"/>
          </p:cNvSpPr>
          <p:nvPr>
            <p:ph type="sldNum" sz="quarter" idx="12"/>
          </p:nvPr>
        </p:nvSpPr>
        <p:spPr/>
        <p:txBody>
          <a:bodyPr/>
          <a:lstStyle/>
          <a:p>
            <a:fld id="{29785B75-40C4-4BE8-8983-D6F332EB9C11}" type="slidenum">
              <a:rPr lang="bg-BG"/>
              <a:pPr/>
              <a:t>51</a:t>
            </a:fld>
            <a:endParaRPr lang="bg-BG"/>
          </a:p>
        </p:txBody>
      </p:sp>
    </p:spTree>
    <p:extLst>
      <p:ext uri="{BB962C8B-B14F-4D97-AF65-F5344CB8AC3E}">
        <p14:creationId xmlns:p14="http://schemas.microsoft.com/office/powerpoint/2010/main" val="8111339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2" name="Rectangle 4"/>
          <p:cNvSpPr>
            <a:spLocks noGrp="1" noChangeArrowheads="1"/>
          </p:cNvSpPr>
          <p:nvPr>
            <p:ph type="title"/>
          </p:nvPr>
        </p:nvSpPr>
        <p:spPr/>
        <p:txBody>
          <a:bodyPr/>
          <a:lstStyle/>
          <a:p>
            <a:r>
              <a:rPr lang="bg-BG"/>
              <a:t>Reverse Engineering</a:t>
            </a:r>
          </a:p>
        </p:txBody>
      </p:sp>
      <p:sp>
        <p:nvSpPr>
          <p:cNvPr id="181253"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2FD79FDA-A69B-4539-9DC9-BA12772E8995}" type="slidenum">
              <a:rPr lang="bg-BG"/>
              <a:pPr/>
              <a:t>52</a:t>
            </a:fld>
            <a:endParaRPr lang="bg-BG"/>
          </a:p>
        </p:txBody>
      </p:sp>
      <p:pic>
        <p:nvPicPr>
          <p:cNvPr id="1812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484313"/>
            <a:ext cx="5400675" cy="436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bg-BG"/>
              <a:t>Deployment </a:t>
            </a:r>
            <a:r>
              <a:rPr lang="en-US"/>
              <a:t/>
            </a:r>
            <a:br>
              <a:rPr lang="en-US"/>
            </a:br>
            <a:r>
              <a:rPr lang="bg-BG"/>
              <a:t>Deployment Diagrams </a:t>
            </a:r>
            <a:endParaRPr lang="en-US"/>
          </a:p>
        </p:txBody>
      </p:sp>
      <p:sp>
        <p:nvSpPr>
          <p:cNvPr id="5123" name="Rectangle 3"/>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1</a:t>
            </a:r>
            <a:r>
              <a:rPr lang="en-US" dirty="0"/>
              <a:t>4</a:t>
            </a:r>
          </a:p>
        </p:txBody>
      </p:sp>
      <p:sp>
        <p:nvSpPr>
          <p:cNvPr id="6" name="Slide Number Placeholder 5"/>
          <p:cNvSpPr>
            <a:spLocks noGrp="1"/>
          </p:cNvSpPr>
          <p:nvPr>
            <p:ph type="sldNum" sz="quarter" idx="12"/>
          </p:nvPr>
        </p:nvSpPr>
        <p:spPr/>
        <p:txBody>
          <a:bodyPr/>
          <a:lstStyle/>
          <a:p>
            <a:fld id="{F6313011-D060-4B82-B508-15080939E27A}" type="slidenum">
              <a:rPr lang="bg-BG"/>
              <a:pPr/>
              <a:t>53</a:t>
            </a:fld>
            <a:endParaRPr lang="bg-BG"/>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0" name="Rectangle 4"/>
          <p:cNvSpPr>
            <a:spLocks noGrp="1" noChangeArrowheads="1"/>
          </p:cNvSpPr>
          <p:nvPr>
            <p:ph type="title"/>
          </p:nvPr>
        </p:nvSpPr>
        <p:spPr/>
        <p:txBody>
          <a:bodyPr/>
          <a:lstStyle/>
          <a:p>
            <a:r>
              <a:rPr lang="en-US" sz="4000" dirty="0" smtClean="0"/>
              <a:t>Nodes</a:t>
            </a:r>
            <a:endParaRPr lang="bg-BG" sz="4000" dirty="0"/>
          </a:p>
        </p:txBody>
      </p:sp>
      <p:sp>
        <p:nvSpPr>
          <p:cNvPr id="183301" name="Rectangle 5"/>
          <p:cNvSpPr>
            <a:spLocks noGrp="1" noChangeArrowheads="1"/>
          </p:cNvSpPr>
          <p:nvPr>
            <p:ph idx="1"/>
          </p:nvPr>
        </p:nvSpPr>
        <p:spPr>
          <a:xfrm>
            <a:off x="467544" y="1268760"/>
            <a:ext cx="7620000" cy="4800600"/>
          </a:xfrm>
        </p:spPr>
        <p:txBody>
          <a:bodyPr/>
          <a:lstStyle/>
          <a:p>
            <a:r>
              <a:rPr lang="en-US" dirty="0"/>
              <a:t>When you architect a software-intensive system, you have to consider both its logical and physical dimensions. On the logical side, you'll find things such as classes, interfaces, collaborations, interactions, and state machines. On the physical side, you'll find components (which represent the physical packaging of these logical things) and nodes (which represent the hardware on which these components are deployed and execute).</a:t>
            </a:r>
          </a:p>
          <a:p>
            <a:endParaRPr lang="bg-BG" dirty="0"/>
          </a:p>
        </p:txBody>
      </p:sp>
      <p:sp>
        <p:nvSpPr>
          <p:cNvPr id="7" name="Slide Number Placeholder 5"/>
          <p:cNvSpPr>
            <a:spLocks noGrp="1"/>
          </p:cNvSpPr>
          <p:nvPr>
            <p:ph type="sldNum" sz="quarter" idx="12"/>
          </p:nvPr>
        </p:nvSpPr>
        <p:spPr/>
        <p:txBody>
          <a:bodyPr/>
          <a:lstStyle/>
          <a:p>
            <a:fld id="{64D51AC3-4E78-4C4C-BE76-EE434857FECC}" type="slidenum">
              <a:rPr lang="bg-BG"/>
              <a:pPr/>
              <a:t>54</a:t>
            </a:fld>
            <a:endParaRPr lang="bg-BG"/>
          </a:p>
        </p:txBody>
      </p:sp>
      <p:pic>
        <p:nvPicPr>
          <p:cNvPr id="1833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930596"/>
            <a:ext cx="440055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r>
              <a:rPr lang="en-US" b="1" dirty="0"/>
              <a:t>Terms and Concepts</a:t>
            </a:r>
          </a:p>
        </p:txBody>
      </p:sp>
      <p:sp>
        <p:nvSpPr>
          <p:cNvPr id="185347" name="Rectangle 3"/>
          <p:cNvSpPr>
            <a:spLocks noGrp="1" noChangeArrowheads="1"/>
          </p:cNvSpPr>
          <p:nvPr>
            <p:ph idx="1"/>
          </p:nvPr>
        </p:nvSpPr>
        <p:spPr>
          <a:xfrm>
            <a:off x="457200" y="1600200"/>
            <a:ext cx="7620000" cy="4925144"/>
          </a:xfrm>
        </p:spPr>
        <p:txBody>
          <a:bodyPr>
            <a:normAutofit/>
          </a:bodyPr>
          <a:lstStyle/>
          <a:p>
            <a:pPr>
              <a:lnSpc>
                <a:spcPct val="90000"/>
              </a:lnSpc>
            </a:pPr>
            <a:r>
              <a:rPr lang="en-US" sz="2800" dirty="0">
                <a:solidFill>
                  <a:srgbClr val="0066FF"/>
                </a:solidFill>
              </a:rPr>
              <a:t>A node is a physical element that exists at run time and represents a computational resource, generally having at least some memory and, often, processing capability. Graphically, a node is rendered as a cube.</a:t>
            </a:r>
          </a:p>
          <a:p>
            <a:pPr>
              <a:lnSpc>
                <a:spcPct val="90000"/>
              </a:lnSpc>
            </a:pPr>
            <a:r>
              <a:rPr lang="en-US" sz="2800" dirty="0"/>
              <a:t>Every node must have a name that distinguishes it from other nodes. </a:t>
            </a:r>
            <a:endParaRPr lang="en-US" sz="2800" dirty="0" smtClean="0"/>
          </a:p>
          <a:p>
            <a:pPr>
              <a:lnSpc>
                <a:spcPct val="90000"/>
              </a:lnSpc>
            </a:pPr>
            <a:r>
              <a:rPr lang="en-US" sz="2800" dirty="0" smtClean="0"/>
              <a:t>A </a:t>
            </a:r>
            <a:r>
              <a:rPr lang="en-US" sz="2800" i="1" dirty="0"/>
              <a:t>name</a:t>
            </a:r>
            <a:r>
              <a:rPr lang="en-US" sz="2800" dirty="0"/>
              <a:t> is a textual string. </a:t>
            </a:r>
            <a:endParaRPr lang="en-US" sz="2800" dirty="0" smtClean="0"/>
          </a:p>
          <a:p>
            <a:pPr lvl="1">
              <a:lnSpc>
                <a:spcPct val="90000"/>
              </a:lnSpc>
            </a:pPr>
            <a:r>
              <a:rPr lang="en-US" sz="2800" i="1" dirty="0" smtClean="0">
                <a:solidFill>
                  <a:srgbClr val="00CC00"/>
                </a:solidFill>
              </a:rPr>
              <a:t>That </a:t>
            </a:r>
            <a:r>
              <a:rPr lang="en-US" sz="2800" i="1" dirty="0">
                <a:solidFill>
                  <a:srgbClr val="00CC00"/>
                </a:solidFill>
              </a:rPr>
              <a:t>name alone is known as a simple name;</a:t>
            </a:r>
            <a:r>
              <a:rPr lang="en-US" sz="3200" dirty="0"/>
              <a:t> </a:t>
            </a:r>
            <a:endParaRPr lang="en-US" sz="3200" dirty="0" smtClean="0"/>
          </a:p>
          <a:p>
            <a:pPr lvl="1">
              <a:lnSpc>
                <a:spcPct val="90000"/>
              </a:lnSpc>
            </a:pPr>
            <a:r>
              <a:rPr lang="en-US" sz="2800" i="1" dirty="0" smtClean="0">
                <a:solidFill>
                  <a:srgbClr val="FF9900"/>
                </a:solidFill>
              </a:rPr>
              <a:t>a </a:t>
            </a:r>
            <a:r>
              <a:rPr lang="en-US" sz="2800" i="1" dirty="0">
                <a:solidFill>
                  <a:srgbClr val="FF9900"/>
                </a:solidFill>
              </a:rPr>
              <a:t>path name is the node name prefixed by the name of the package in which that node lives. </a:t>
            </a:r>
            <a:endParaRPr lang="bg-BG" sz="2800" i="1" dirty="0">
              <a:solidFill>
                <a:srgbClr val="FF9900"/>
              </a:solidFill>
            </a:endParaRPr>
          </a:p>
        </p:txBody>
      </p:sp>
      <p:sp>
        <p:nvSpPr>
          <p:cNvPr id="6" name="Slide Number Placeholder 5"/>
          <p:cNvSpPr>
            <a:spLocks noGrp="1"/>
          </p:cNvSpPr>
          <p:nvPr>
            <p:ph type="sldNum" sz="quarter" idx="12"/>
          </p:nvPr>
        </p:nvSpPr>
        <p:spPr/>
        <p:txBody>
          <a:bodyPr/>
          <a:lstStyle/>
          <a:p>
            <a:fld id="{45D94709-E613-44CE-A747-D14F52FBFB56}" type="slidenum">
              <a:rPr lang="bg-BG"/>
              <a:pPr/>
              <a:t>55</a:t>
            </a:fld>
            <a:endParaRPr lang="bg-BG"/>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2" name="Rectangle 4"/>
          <p:cNvSpPr>
            <a:spLocks noGrp="1" noChangeArrowheads="1"/>
          </p:cNvSpPr>
          <p:nvPr>
            <p:ph type="title"/>
          </p:nvPr>
        </p:nvSpPr>
        <p:spPr/>
        <p:txBody>
          <a:bodyPr/>
          <a:lstStyle/>
          <a:p>
            <a:r>
              <a:rPr lang="en-US" b="1" dirty="0"/>
              <a:t>Terms and Concepts</a:t>
            </a:r>
          </a:p>
        </p:txBody>
      </p:sp>
      <p:sp>
        <p:nvSpPr>
          <p:cNvPr id="186373"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E8CEC5C9-5452-4C98-9EF0-39B76532DE1B}" type="slidenum">
              <a:rPr lang="bg-BG"/>
              <a:pPr/>
              <a:t>56</a:t>
            </a:fld>
            <a:endParaRPr lang="bg-BG"/>
          </a:p>
        </p:txBody>
      </p:sp>
      <p:pic>
        <p:nvPicPr>
          <p:cNvPr id="1863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1844675"/>
            <a:ext cx="5875338" cy="392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r>
              <a:rPr lang="bg-BG"/>
              <a:t>Nodes and Components </a:t>
            </a:r>
          </a:p>
        </p:txBody>
      </p:sp>
      <p:sp>
        <p:nvSpPr>
          <p:cNvPr id="188419" name="Rectangle 3"/>
          <p:cNvSpPr>
            <a:spLocks noGrp="1" noChangeArrowheads="1"/>
          </p:cNvSpPr>
          <p:nvPr>
            <p:ph idx="1"/>
          </p:nvPr>
        </p:nvSpPr>
        <p:spPr/>
        <p:txBody>
          <a:bodyPr>
            <a:normAutofit lnSpcReduction="10000"/>
          </a:bodyPr>
          <a:lstStyle/>
          <a:p>
            <a:pPr marL="114300" indent="0">
              <a:buNone/>
            </a:pPr>
            <a:r>
              <a:rPr lang="en-US" sz="2800" dirty="0"/>
              <a:t>In many ways, nodes are a lot like components: </a:t>
            </a:r>
            <a:endParaRPr lang="en-US" sz="2800" dirty="0" smtClean="0"/>
          </a:p>
          <a:p>
            <a:r>
              <a:rPr lang="en-US" sz="2800" dirty="0">
                <a:solidFill>
                  <a:srgbClr val="0066FF"/>
                </a:solidFill>
              </a:rPr>
              <a:t>Both </a:t>
            </a:r>
            <a:r>
              <a:rPr lang="en-US" sz="2800" dirty="0">
                <a:solidFill>
                  <a:srgbClr val="0066FF"/>
                </a:solidFill>
              </a:rPr>
              <a:t>have names; </a:t>
            </a:r>
            <a:endParaRPr lang="en-US" sz="2800" dirty="0">
              <a:solidFill>
                <a:srgbClr val="0066FF"/>
              </a:solidFill>
            </a:endParaRPr>
          </a:p>
          <a:p>
            <a:r>
              <a:rPr lang="en-US" sz="2800" dirty="0">
                <a:solidFill>
                  <a:srgbClr val="FF0000"/>
                </a:solidFill>
              </a:rPr>
              <a:t>both </a:t>
            </a:r>
            <a:r>
              <a:rPr lang="en-US" sz="2800" dirty="0">
                <a:solidFill>
                  <a:srgbClr val="FF0000"/>
                </a:solidFill>
              </a:rPr>
              <a:t>may participate in dependency, generalization, and association relationships; </a:t>
            </a:r>
            <a:endParaRPr lang="en-US" sz="2800" dirty="0">
              <a:solidFill>
                <a:srgbClr val="FF0000"/>
              </a:solidFill>
            </a:endParaRPr>
          </a:p>
          <a:p>
            <a:r>
              <a:rPr lang="en-US" sz="2800" dirty="0">
                <a:solidFill>
                  <a:srgbClr val="FF9900"/>
                </a:solidFill>
              </a:rPr>
              <a:t>both </a:t>
            </a:r>
            <a:r>
              <a:rPr lang="en-US" sz="2800" dirty="0">
                <a:solidFill>
                  <a:srgbClr val="FF9900"/>
                </a:solidFill>
              </a:rPr>
              <a:t>may be nested; </a:t>
            </a:r>
            <a:endParaRPr lang="en-US" sz="2800" dirty="0">
              <a:solidFill>
                <a:srgbClr val="FF9900"/>
              </a:solidFill>
            </a:endParaRPr>
          </a:p>
          <a:p>
            <a:r>
              <a:rPr lang="en-US" sz="2800" dirty="0">
                <a:solidFill>
                  <a:srgbClr val="00CC00"/>
                </a:solidFill>
              </a:rPr>
              <a:t>both </a:t>
            </a:r>
            <a:r>
              <a:rPr lang="en-US" sz="2800" dirty="0">
                <a:solidFill>
                  <a:srgbClr val="00CC00"/>
                </a:solidFill>
              </a:rPr>
              <a:t>may have instances; </a:t>
            </a:r>
            <a:endParaRPr lang="en-US" sz="2800" dirty="0">
              <a:solidFill>
                <a:srgbClr val="00CC00"/>
              </a:solidFill>
            </a:endParaRPr>
          </a:p>
          <a:p>
            <a:r>
              <a:rPr lang="en-US" sz="2800" dirty="0">
                <a:solidFill>
                  <a:schemeClr val="hlink"/>
                </a:solidFill>
              </a:rPr>
              <a:t>both </a:t>
            </a:r>
            <a:r>
              <a:rPr lang="en-US" sz="2800" dirty="0">
                <a:solidFill>
                  <a:schemeClr val="hlink"/>
                </a:solidFill>
              </a:rPr>
              <a:t>may be participants in interactions</a:t>
            </a:r>
            <a:r>
              <a:rPr lang="en-US" sz="2800" dirty="0" smtClean="0">
                <a:solidFill>
                  <a:schemeClr val="hlink"/>
                </a:solidFill>
              </a:rPr>
              <a:t>.</a:t>
            </a:r>
          </a:p>
          <a:p>
            <a:endParaRPr lang="en-US" sz="2800" dirty="0">
              <a:solidFill>
                <a:schemeClr val="hlink"/>
              </a:solidFill>
            </a:endParaRPr>
          </a:p>
          <a:p>
            <a:pPr marL="114300" indent="0">
              <a:buNone/>
            </a:pPr>
            <a:r>
              <a:rPr lang="en-US" sz="2800" dirty="0"/>
              <a:t>A set of objects or components that are allocated to a node as a group is called a </a:t>
            </a:r>
            <a:r>
              <a:rPr lang="en-US" sz="2800" i="1" dirty="0"/>
              <a:t>distribution unit.</a:t>
            </a:r>
            <a:endParaRPr lang="en-US" sz="2800" dirty="0"/>
          </a:p>
          <a:p>
            <a:endParaRPr lang="en-US" sz="2800" dirty="0">
              <a:solidFill>
                <a:schemeClr val="hlink"/>
              </a:solidFill>
            </a:endParaRPr>
          </a:p>
        </p:txBody>
      </p:sp>
      <p:sp>
        <p:nvSpPr>
          <p:cNvPr id="6" name="Slide Number Placeholder 5"/>
          <p:cNvSpPr>
            <a:spLocks noGrp="1"/>
          </p:cNvSpPr>
          <p:nvPr>
            <p:ph type="sldNum" sz="quarter" idx="12"/>
          </p:nvPr>
        </p:nvSpPr>
        <p:spPr/>
        <p:txBody>
          <a:bodyPr/>
          <a:lstStyle/>
          <a:p>
            <a:fld id="{01964B42-496A-4166-857E-8FD46FAA9E99}" type="slidenum">
              <a:rPr lang="bg-BG"/>
              <a:pPr/>
              <a:t>57</a:t>
            </a:fld>
            <a:endParaRPr lang="bg-BG"/>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bg-BG"/>
              <a:t>Nodes and Components</a:t>
            </a:r>
          </a:p>
        </p:txBody>
      </p:sp>
      <p:sp>
        <p:nvSpPr>
          <p:cNvPr id="191491" name="Rectangle 3"/>
          <p:cNvSpPr>
            <a:spLocks noGrp="1" noChangeArrowheads="1"/>
          </p:cNvSpPr>
          <p:nvPr>
            <p:ph idx="1"/>
          </p:nvPr>
        </p:nvSpPr>
        <p:spPr/>
        <p:txBody>
          <a:bodyPr>
            <a:normAutofit lnSpcReduction="10000"/>
          </a:bodyPr>
          <a:lstStyle/>
          <a:p>
            <a:pPr marL="114300" indent="0">
              <a:buNone/>
            </a:pPr>
            <a:r>
              <a:rPr lang="en-US" sz="2800" dirty="0"/>
              <a:t>However, there are some significant differences between nodes and components.</a:t>
            </a:r>
          </a:p>
          <a:p>
            <a:r>
              <a:rPr lang="en-US" sz="2400" dirty="0">
                <a:solidFill>
                  <a:schemeClr val="hlink"/>
                </a:solidFill>
              </a:rPr>
              <a:t>Components are things that participate in the execution of a system; </a:t>
            </a:r>
            <a:r>
              <a:rPr lang="en-US" sz="2400" dirty="0">
                <a:solidFill>
                  <a:srgbClr val="FF0000"/>
                </a:solidFill>
              </a:rPr>
              <a:t>nodes are things that execute components</a:t>
            </a:r>
            <a:r>
              <a:rPr lang="en-US" sz="2400" dirty="0" smtClean="0">
                <a:solidFill>
                  <a:srgbClr val="FF0000"/>
                </a:solidFill>
              </a:rPr>
              <a:t>.</a:t>
            </a:r>
          </a:p>
          <a:p>
            <a:pPr lvl="1"/>
            <a:r>
              <a:rPr lang="en-US" dirty="0"/>
              <a:t>Simply put, nodes execute components; components are things that are executed by nodes.</a:t>
            </a:r>
            <a:endParaRPr lang="en-US" dirty="0">
              <a:solidFill>
                <a:srgbClr val="FF0000"/>
              </a:solidFill>
            </a:endParaRPr>
          </a:p>
          <a:p>
            <a:r>
              <a:rPr lang="en-US" sz="2400" dirty="0">
                <a:solidFill>
                  <a:srgbClr val="00CC00"/>
                </a:solidFill>
              </a:rPr>
              <a:t>Components represent the physical packaging of otherwise logical elements; </a:t>
            </a:r>
            <a:r>
              <a:rPr lang="en-US" sz="2400" dirty="0">
                <a:solidFill>
                  <a:srgbClr val="FF9900"/>
                </a:solidFill>
              </a:rPr>
              <a:t>nodes represent the physical deployment of components</a:t>
            </a:r>
            <a:r>
              <a:rPr lang="en-US" sz="2400" dirty="0" smtClean="0">
                <a:solidFill>
                  <a:srgbClr val="FF9900"/>
                </a:solidFill>
              </a:rPr>
              <a:t>.</a:t>
            </a:r>
          </a:p>
          <a:p>
            <a:pPr lvl="1"/>
            <a:r>
              <a:rPr lang="en-US" dirty="0"/>
              <a:t>In particular, a component is the materialization of a set of other logical elements, such as classes and collaborations, and a node is the location upon which components are deployed. A class may be implemented by one or more components, and, in turn, a component may be deployed on one or more nodes.</a:t>
            </a:r>
            <a:endParaRPr lang="en-US" dirty="0">
              <a:solidFill>
                <a:srgbClr val="FF9900"/>
              </a:solidFill>
            </a:endParaRPr>
          </a:p>
        </p:txBody>
      </p:sp>
      <p:sp>
        <p:nvSpPr>
          <p:cNvPr id="6" name="Slide Number Placeholder 5"/>
          <p:cNvSpPr>
            <a:spLocks noGrp="1"/>
          </p:cNvSpPr>
          <p:nvPr>
            <p:ph type="sldNum" sz="quarter" idx="12"/>
          </p:nvPr>
        </p:nvSpPr>
        <p:spPr/>
        <p:txBody>
          <a:bodyPr/>
          <a:lstStyle/>
          <a:p>
            <a:fld id="{28104278-D990-4AC7-A761-92ABCA2EB8D0}" type="slidenum">
              <a:rPr lang="bg-BG"/>
              <a:pPr/>
              <a:t>58</a:t>
            </a:fld>
            <a:endParaRPr lang="bg-BG"/>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bg-BG" dirty="0" smtClean="0"/>
              <a:t>Nodes</a:t>
            </a:r>
            <a:endParaRPr lang="bg-BG" dirty="0"/>
          </a:p>
        </p:txBody>
      </p:sp>
      <p:sp>
        <p:nvSpPr>
          <p:cNvPr id="192515" name="Rectangle 3"/>
          <p:cNvSpPr>
            <a:spLocks noGrp="1" noChangeArrowheads="1"/>
          </p:cNvSpPr>
          <p:nvPr>
            <p:ph idx="1"/>
          </p:nvPr>
        </p:nvSpPr>
        <p:spPr/>
        <p:txBody>
          <a:bodyPr>
            <a:normAutofit/>
          </a:bodyPr>
          <a:lstStyle/>
          <a:p>
            <a:pPr>
              <a:lnSpc>
                <a:spcPct val="90000"/>
              </a:lnSpc>
            </a:pPr>
            <a:r>
              <a:rPr lang="en-US" sz="2800" dirty="0"/>
              <a:t>Nodes are also class-like in that you can specify attributes and operations for them. </a:t>
            </a:r>
            <a:endParaRPr lang="en-US" sz="2800" dirty="0" smtClean="0"/>
          </a:p>
          <a:p>
            <a:pPr>
              <a:lnSpc>
                <a:spcPct val="90000"/>
              </a:lnSpc>
            </a:pPr>
            <a:r>
              <a:rPr lang="en-US" sz="2800" dirty="0" smtClean="0"/>
              <a:t>For </a:t>
            </a:r>
            <a:r>
              <a:rPr lang="en-US" sz="2800" dirty="0"/>
              <a:t>example, you might specify that a node provides the attributes </a:t>
            </a:r>
            <a:endParaRPr lang="en-US" sz="2800" dirty="0" smtClean="0"/>
          </a:p>
          <a:p>
            <a:pPr lvl="1">
              <a:lnSpc>
                <a:spcPct val="90000"/>
              </a:lnSpc>
            </a:pPr>
            <a:r>
              <a:rPr lang="en-US" sz="2800" dirty="0" err="1">
                <a:solidFill>
                  <a:srgbClr val="FF9900"/>
                </a:solidFill>
              </a:rPr>
              <a:t>processorSpeed</a:t>
            </a:r>
            <a:r>
              <a:rPr lang="en-US" sz="2800" dirty="0">
                <a:solidFill>
                  <a:srgbClr val="FF9900"/>
                </a:solidFill>
              </a:rPr>
              <a:t> </a:t>
            </a:r>
            <a:r>
              <a:rPr lang="en-US" sz="2800" dirty="0">
                <a:solidFill>
                  <a:srgbClr val="FF9900"/>
                </a:solidFill>
              </a:rPr>
              <a:t>and </a:t>
            </a:r>
            <a:endParaRPr lang="en-US" sz="2800" dirty="0">
              <a:solidFill>
                <a:srgbClr val="FF9900"/>
              </a:solidFill>
            </a:endParaRPr>
          </a:p>
          <a:p>
            <a:pPr lvl="1">
              <a:lnSpc>
                <a:spcPct val="90000"/>
              </a:lnSpc>
            </a:pPr>
            <a:r>
              <a:rPr lang="en-US" sz="2800" dirty="0">
                <a:solidFill>
                  <a:srgbClr val="FF9900"/>
                </a:solidFill>
              </a:rPr>
              <a:t>memory</a:t>
            </a:r>
            <a:r>
              <a:rPr lang="en-US" sz="2800" dirty="0">
                <a:solidFill>
                  <a:srgbClr val="FF9900"/>
                </a:solidFill>
              </a:rPr>
              <a:t>, </a:t>
            </a:r>
            <a:endParaRPr lang="en-US" sz="2800" dirty="0">
              <a:solidFill>
                <a:srgbClr val="FF9900"/>
              </a:solidFill>
            </a:endParaRPr>
          </a:p>
          <a:p>
            <a:pPr>
              <a:lnSpc>
                <a:spcPct val="90000"/>
              </a:lnSpc>
            </a:pPr>
            <a:r>
              <a:rPr lang="en-US" sz="2800" dirty="0" smtClean="0"/>
              <a:t>as </a:t>
            </a:r>
            <a:r>
              <a:rPr lang="en-US" sz="2800" dirty="0"/>
              <a:t>well as the operations </a:t>
            </a:r>
            <a:endParaRPr lang="en-US" sz="2800" dirty="0" smtClean="0"/>
          </a:p>
          <a:p>
            <a:pPr lvl="1">
              <a:lnSpc>
                <a:spcPct val="90000"/>
              </a:lnSpc>
            </a:pPr>
            <a:r>
              <a:rPr lang="en-US" sz="2800" dirty="0" err="1">
                <a:solidFill>
                  <a:srgbClr val="FF0000"/>
                </a:solidFill>
              </a:rPr>
              <a:t>turnOn</a:t>
            </a:r>
            <a:r>
              <a:rPr lang="en-US" sz="2800" dirty="0">
                <a:solidFill>
                  <a:srgbClr val="FF0000"/>
                </a:solidFill>
              </a:rPr>
              <a:t>, </a:t>
            </a:r>
            <a:endParaRPr lang="en-US" sz="2800" dirty="0">
              <a:solidFill>
                <a:srgbClr val="FF0000"/>
              </a:solidFill>
            </a:endParaRPr>
          </a:p>
          <a:p>
            <a:pPr lvl="1">
              <a:lnSpc>
                <a:spcPct val="90000"/>
              </a:lnSpc>
            </a:pPr>
            <a:r>
              <a:rPr lang="en-US" sz="2800" dirty="0" err="1">
                <a:solidFill>
                  <a:srgbClr val="FF0000"/>
                </a:solidFill>
              </a:rPr>
              <a:t>turnOff</a:t>
            </a:r>
            <a:r>
              <a:rPr lang="en-US" sz="2800" dirty="0">
                <a:solidFill>
                  <a:srgbClr val="FF0000"/>
                </a:solidFill>
              </a:rPr>
              <a:t>, and </a:t>
            </a:r>
            <a:endParaRPr lang="en-US" sz="2800" dirty="0">
              <a:solidFill>
                <a:srgbClr val="FF0000"/>
              </a:solidFill>
            </a:endParaRPr>
          </a:p>
          <a:p>
            <a:pPr lvl="1">
              <a:lnSpc>
                <a:spcPct val="90000"/>
              </a:lnSpc>
            </a:pPr>
            <a:r>
              <a:rPr lang="en-US" sz="2800" dirty="0">
                <a:solidFill>
                  <a:srgbClr val="FF0000"/>
                </a:solidFill>
              </a:rPr>
              <a:t>suspend</a:t>
            </a:r>
            <a:r>
              <a:rPr lang="en-US" sz="2800" dirty="0" smtClean="0">
                <a:solidFill>
                  <a:srgbClr val="FF0000"/>
                </a:solidFill>
              </a:rPr>
              <a:t>.</a:t>
            </a:r>
            <a:endParaRPr lang="en-US" sz="2800" dirty="0">
              <a:solidFill>
                <a:srgbClr val="FF0000"/>
              </a:solidFill>
            </a:endParaRPr>
          </a:p>
        </p:txBody>
      </p:sp>
      <p:sp>
        <p:nvSpPr>
          <p:cNvPr id="6" name="Slide Number Placeholder 5"/>
          <p:cNvSpPr>
            <a:spLocks noGrp="1"/>
          </p:cNvSpPr>
          <p:nvPr>
            <p:ph type="sldNum" sz="quarter" idx="12"/>
          </p:nvPr>
        </p:nvSpPr>
        <p:spPr/>
        <p:txBody>
          <a:bodyPr/>
          <a:lstStyle/>
          <a:p>
            <a:fld id="{48C34AFC-BDB1-45C6-948F-FEC11A39713B}" type="slidenum">
              <a:rPr lang="bg-BG"/>
              <a:pPr/>
              <a:t>59</a:t>
            </a:fld>
            <a:endParaRPr lang="bg-BG"/>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bg-BG"/>
              <a:t>Components and Classes </a:t>
            </a:r>
          </a:p>
        </p:txBody>
      </p:sp>
      <p:sp>
        <p:nvSpPr>
          <p:cNvPr id="129027" name="Rectangle 3"/>
          <p:cNvSpPr>
            <a:spLocks noGrp="1" noChangeArrowheads="1"/>
          </p:cNvSpPr>
          <p:nvPr>
            <p:ph idx="1"/>
          </p:nvPr>
        </p:nvSpPr>
        <p:spPr/>
        <p:txBody>
          <a:bodyPr>
            <a:normAutofit/>
          </a:bodyPr>
          <a:lstStyle/>
          <a:p>
            <a:pPr marL="114300" indent="0">
              <a:buNone/>
            </a:pPr>
            <a:r>
              <a:rPr lang="en-US" dirty="0"/>
              <a:t>In many ways, components are like classes: </a:t>
            </a:r>
            <a:endParaRPr lang="en-US" dirty="0" smtClean="0"/>
          </a:p>
          <a:p>
            <a:r>
              <a:rPr lang="en-US" dirty="0" smtClean="0"/>
              <a:t>Both </a:t>
            </a:r>
            <a:r>
              <a:rPr lang="en-US" dirty="0"/>
              <a:t>have names; </a:t>
            </a:r>
            <a:endParaRPr lang="en-US" dirty="0" smtClean="0"/>
          </a:p>
          <a:p>
            <a:r>
              <a:rPr lang="en-US" dirty="0" smtClean="0"/>
              <a:t>both </a:t>
            </a:r>
            <a:r>
              <a:rPr lang="en-US" dirty="0"/>
              <a:t>may realize a set of interfaces; </a:t>
            </a:r>
            <a:endParaRPr lang="en-US" dirty="0" smtClean="0"/>
          </a:p>
          <a:p>
            <a:r>
              <a:rPr lang="en-US" dirty="0" smtClean="0"/>
              <a:t>both </a:t>
            </a:r>
            <a:r>
              <a:rPr lang="en-US" dirty="0"/>
              <a:t>may participate in dependency, generalization, and association relationships; </a:t>
            </a:r>
            <a:endParaRPr lang="en-US" dirty="0" smtClean="0"/>
          </a:p>
          <a:p>
            <a:r>
              <a:rPr lang="en-US" dirty="0" smtClean="0"/>
              <a:t>both </a:t>
            </a:r>
            <a:r>
              <a:rPr lang="en-US" dirty="0"/>
              <a:t>may be nested; </a:t>
            </a:r>
            <a:endParaRPr lang="en-US" dirty="0" smtClean="0"/>
          </a:p>
          <a:p>
            <a:r>
              <a:rPr lang="en-US" dirty="0" smtClean="0"/>
              <a:t>both </a:t>
            </a:r>
            <a:r>
              <a:rPr lang="en-US" dirty="0"/>
              <a:t>may have instances; </a:t>
            </a:r>
            <a:endParaRPr lang="en-US" dirty="0" smtClean="0"/>
          </a:p>
          <a:p>
            <a:r>
              <a:rPr lang="en-US" dirty="0" smtClean="0"/>
              <a:t>both </a:t>
            </a:r>
            <a:r>
              <a:rPr lang="en-US" dirty="0"/>
              <a:t>may be participants in interactions. </a:t>
            </a:r>
          </a:p>
        </p:txBody>
      </p:sp>
      <p:sp>
        <p:nvSpPr>
          <p:cNvPr id="6" name="Slide Number Placeholder 5"/>
          <p:cNvSpPr>
            <a:spLocks noGrp="1"/>
          </p:cNvSpPr>
          <p:nvPr>
            <p:ph type="sldNum" sz="quarter" idx="12"/>
          </p:nvPr>
        </p:nvSpPr>
        <p:spPr/>
        <p:txBody>
          <a:bodyPr/>
          <a:lstStyle/>
          <a:p>
            <a:fld id="{A6A21441-8E2A-4862-A8E1-0AA98DD34477}" type="slidenum">
              <a:rPr lang="bg-BG"/>
              <a:pPr/>
              <a:t>6</a:t>
            </a:fld>
            <a:endParaRPr lang="bg-BG"/>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p:txBody>
          <a:bodyPr/>
          <a:lstStyle/>
          <a:p>
            <a:r>
              <a:rPr lang="bg-BG"/>
              <a:t>Nodes and Components </a:t>
            </a:r>
          </a:p>
        </p:txBody>
      </p:sp>
      <p:sp>
        <p:nvSpPr>
          <p:cNvPr id="18944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3110025F-07D6-426F-B20E-5A4B799AF5D8}" type="slidenum">
              <a:rPr lang="bg-BG"/>
              <a:pPr/>
              <a:t>60</a:t>
            </a:fld>
            <a:endParaRPr lang="bg-BG"/>
          </a:p>
        </p:txBody>
      </p:sp>
      <p:pic>
        <p:nvPicPr>
          <p:cNvPr id="18944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628775"/>
            <a:ext cx="4810125" cy="432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b="1" dirty="0"/>
              <a:t>Organizing Nodes</a:t>
            </a:r>
            <a:endParaRPr lang="bg-BG" dirty="0"/>
          </a:p>
        </p:txBody>
      </p:sp>
      <p:sp>
        <p:nvSpPr>
          <p:cNvPr id="193539" name="Rectangle 3"/>
          <p:cNvSpPr>
            <a:spLocks noGrp="1" noChangeArrowheads="1"/>
          </p:cNvSpPr>
          <p:nvPr>
            <p:ph idx="1"/>
          </p:nvPr>
        </p:nvSpPr>
        <p:spPr/>
        <p:txBody>
          <a:bodyPr>
            <a:normAutofit/>
          </a:bodyPr>
          <a:lstStyle/>
          <a:p>
            <a:r>
              <a:rPr lang="en-US" sz="3200" dirty="0"/>
              <a:t>You can organize nodes by grouping them in packages in the same manner in which you can organize classes and components.</a:t>
            </a:r>
          </a:p>
          <a:p>
            <a:r>
              <a:rPr lang="en-US" sz="3200" dirty="0"/>
              <a:t>You can also organize nodes by </a:t>
            </a:r>
            <a:r>
              <a:rPr lang="en-US" sz="3200" dirty="0" smtClean="0"/>
              <a:t>specifying</a:t>
            </a:r>
          </a:p>
          <a:p>
            <a:pPr lvl="1"/>
            <a:r>
              <a:rPr lang="en-US" sz="2800" dirty="0">
                <a:solidFill>
                  <a:srgbClr val="FF0000"/>
                </a:solidFill>
              </a:rPr>
              <a:t>dependency</a:t>
            </a:r>
            <a:r>
              <a:rPr lang="en-US" sz="2800" dirty="0">
                <a:solidFill>
                  <a:srgbClr val="FF0000"/>
                </a:solidFill>
              </a:rPr>
              <a:t>, </a:t>
            </a:r>
            <a:endParaRPr lang="en-US" sz="2800" dirty="0">
              <a:solidFill>
                <a:srgbClr val="FF0000"/>
              </a:solidFill>
            </a:endParaRPr>
          </a:p>
          <a:p>
            <a:pPr lvl="1"/>
            <a:r>
              <a:rPr lang="en-US" sz="2800" dirty="0">
                <a:solidFill>
                  <a:srgbClr val="FF9900"/>
                </a:solidFill>
              </a:rPr>
              <a:t>generalization</a:t>
            </a:r>
            <a:r>
              <a:rPr lang="en-US" sz="2800" dirty="0">
                <a:solidFill>
                  <a:srgbClr val="FF9900"/>
                </a:solidFill>
              </a:rPr>
              <a:t>,</a:t>
            </a:r>
            <a:r>
              <a:rPr lang="en-US" sz="2800" dirty="0"/>
              <a:t> and </a:t>
            </a:r>
            <a:endParaRPr lang="en-US" sz="2800" dirty="0" smtClean="0"/>
          </a:p>
          <a:p>
            <a:pPr lvl="1"/>
            <a:r>
              <a:rPr lang="en-US" sz="2800" dirty="0">
                <a:solidFill>
                  <a:srgbClr val="00CC00"/>
                </a:solidFill>
              </a:rPr>
              <a:t>association </a:t>
            </a:r>
            <a:r>
              <a:rPr lang="en-US" sz="2800" dirty="0">
                <a:solidFill>
                  <a:srgbClr val="00CC00"/>
                </a:solidFill>
              </a:rPr>
              <a:t>(including aggregation) </a:t>
            </a:r>
            <a:endParaRPr lang="en-US" sz="2800" dirty="0">
              <a:solidFill>
                <a:srgbClr val="00CC00"/>
              </a:solidFill>
            </a:endParaRPr>
          </a:p>
        </p:txBody>
      </p:sp>
      <p:sp>
        <p:nvSpPr>
          <p:cNvPr id="6" name="Slide Number Placeholder 5"/>
          <p:cNvSpPr>
            <a:spLocks noGrp="1"/>
          </p:cNvSpPr>
          <p:nvPr>
            <p:ph type="sldNum" sz="quarter" idx="12"/>
          </p:nvPr>
        </p:nvSpPr>
        <p:spPr/>
        <p:txBody>
          <a:bodyPr/>
          <a:lstStyle/>
          <a:p>
            <a:fld id="{241233E4-3563-4182-9F96-44BDC2F5E6EB}" type="slidenum">
              <a:rPr lang="bg-BG"/>
              <a:pPr/>
              <a:t>61</a:t>
            </a:fld>
            <a:endParaRPr lang="bg-BG"/>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b="1" dirty="0"/>
              <a:t>Organizing Nodes</a:t>
            </a:r>
            <a:br>
              <a:rPr lang="en-US" b="1" dirty="0"/>
            </a:br>
            <a:r>
              <a:rPr lang="en-US" b="1" dirty="0" smtClean="0"/>
              <a:t>Connections</a:t>
            </a:r>
            <a:endParaRPr lang="bg-BG" dirty="0"/>
          </a:p>
        </p:txBody>
      </p:sp>
      <p:sp>
        <p:nvSpPr>
          <p:cNvPr id="193539" name="Rectangle 3"/>
          <p:cNvSpPr>
            <a:spLocks noGrp="1" noChangeArrowheads="1"/>
          </p:cNvSpPr>
          <p:nvPr>
            <p:ph idx="1"/>
          </p:nvPr>
        </p:nvSpPr>
        <p:spPr/>
        <p:txBody>
          <a:bodyPr>
            <a:noAutofit/>
          </a:bodyPr>
          <a:lstStyle/>
          <a:p>
            <a:r>
              <a:rPr lang="en-US" sz="3200" dirty="0"/>
              <a:t>The most common kind of relationship you'll use among nodes is an association</a:t>
            </a:r>
            <a:r>
              <a:rPr lang="en-US" sz="3200" dirty="0" smtClean="0"/>
              <a:t>.</a:t>
            </a:r>
          </a:p>
          <a:p>
            <a:r>
              <a:rPr lang="en-US" sz="3200" dirty="0"/>
              <a:t>In this context, an association represents </a:t>
            </a:r>
            <a:r>
              <a:rPr lang="en-US" sz="3200" dirty="0" smtClean="0"/>
              <a:t>a </a:t>
            </a:r>
            <a:r>
              <a:rPr lang="en-US" sz="2800" dirty="0" smtClean="0"/>
              <a:t>physical </a:t>
            </a:r>
            <a:r>
              <a:rPr lang="en-US" sz="2800" dirty="0"/>
              <a:t>connection among nodes, such as </a:t>
            </a:r>
            <a:endParaRPr lang="en-US" sz="2800" dirty="0" smtClean="0"/>
          </a:p>
          <a:p>
            <a:pPr lvl="1"/>
            <a:r>
              <a:rPr lang="en-US" sz="2800" dirty="0">
                <a:solidFill>
                  <a:srgbClr val="00CC00"/>
                </a:solidFill>
              </a:rPr>
              <a:t>an </a:t>
            </a:r>
            <a:r>
              <a:rPr lang="en-US" sz="2800" dirty="0">
                <a:solidFill>
                  <a:srgbClr val="00CC00"/>
                </a:solidFill>
              </a:rPr>
              <a:t>Ethernet connection</a:t>
            </a:r>
            <a:r>
              <a:rPr lang="en-US" sz="2800" dirty="0"/>
              <a:t>, </a:t>
            </a:r>
            <a:endParaRPr lang="en-US" sz="2800" dirty="0" smtClean="0"/>
          </a:p>
          <a:p>
            <a:pPr lvl="1"/>
            <a:r>
              <a:rPr lang="en-US" sz="2800" dirty="0">
                <a:solidFill>
                  <a:srgbClr val="FF9900"/>
                </a:solidFill>
              </a:rPr>
              <a:t>a </a:t>
            </a:r>
            <a:r>
              <a:rPr lang="en-US" sz="2800" dirty="0">
                <a:solidFill>
                  <a:srgbClr val="FF9900"/>
                </a:solidFill>
              </a:rPr>
              <a:t>serial line</a:t>
            </a:r>
            <a:r>
              <a:rPr lang="en-US" sz="2800" dirty="0"/>
              <a:t>, or </a:t>
            </a:r>
            <a:endParaRPr lang="en-US" sz="2800" dirty="0" smtClean="0"/>
          </a:p>
          <a:p>
            <a:pPr lvl="1"/>
            <a:r>
              <a:rPr lang="en-US" sz="2800" dirty="0">
                <a:solidFill>
                  <a:schemeClr val="hlink"/>
                </a:solidFill>
              </a:rPr>
              <a:t>a </a:t>
            </a:r>
            <a:r>
              <a:rPr lang="en-US" sz="2800" dirty="0">
                <a:solidFill>
                  <a:schemeClr val="hlink"/>
                </a:solidFill>
              </a:rPr>
              <a:t>shared </a:t>
            </a:r>
            <a:r>
              <a:rPr lang="en-US" sz="2800" dirty="0" smtClean="0">
                <a:solidFill>
                  <a:schemeClr val="hlink"/>
                </a:solidFill>
              </a:rPr>
              <a:t>bus</a:t>
            </a:r>
            <a:endParaRPr lang="bg-BG" sz="2800" dirty="0">
              <a:solidFill>
                <a:schemeClr val="hlink"/>
              </a:solidFill>
            </a:endParaRPr>
          </a:p>
        </p:txBody>
      </p:sp>
      <p:sp>
        <p:nvSpPr>
          <p:cNvPr id="6" name="Slide Number Placeholder 5"/>
          <p:cNvSpPr>
            <a:spLocks noGrp="1"/>
          </p:cNvSpPr>
          <p:nvPr>
            <p:ph type="sldNum" sz="quarter" idx="12"/>
          </p:nvPr>
        </p:nvSpPr>
        <p:spPr/>
        <p:txBody>
          <a:bodyPr/>
          <a:lstStyle/>
          <a:p>
            <a:fld id="{241233E4-3563-4182-9F96-44BDC2F5E6EB}" type="slidenum">
              <a:rPr lang="bg-BG"/>
              <a:pPr/>
              <a:t>62</a:t>
            </a:fld>
            <a:endParaRPr lang="bg-BG"/>
          </a:p>
        </p:txBody>
      </p:sp>
    </p:spTree>
    <p:extLst>
      <p:ext uri="{BB962C8B-B14F-4D97-AF65-F5344CB8AC3E}">
        <p14:creationId xmlns:p14="http://schemas.microsoft.com/office/powerpoint/2010/main" val="13332994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r>
              <a:rPr lang="en-US" b="1" dirty="0"/>
              <a:t>Organizing Nodes</a:t>
            </a:r>
            <a:endParaRPr lang="bg-BG" dirty="0"/>
          </a:p>
        </p:txBody>
      </p:sp>
      <p:sp>
        <p:nvSpPr>
          <p:cNvPr id="19456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BC36DA3A-FC60-4C75-9B35-CB7AA15D4832}" type="slidenum">
              <a:rPr lang="bg-BG"/>
              <a:pPr/>
              <a:t>63</a:t>
            </a:fld>
            <a:endParaRPr lang="bg-BG"/>
          </a:p>
        </p:txBody>
      </p:sp>
      <p:pic>
        <p:nvPicPr>
          <p:cNvPr id="1945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276475"/>
            <a:ext cx="6610350" cy="319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bg-BG" sz="4000"/>
              <a:t>Modeling Processors and Devices </a:t>
            </a:r>
          </a:p>
        </p:txBody>
      </p:sp>
      <p:sp>
        <p:nvSpPr>
          <p:cNvPr id="196611" name="Rectangle 3"/>
          <p:cNvSpPr>
            <a:spLocks noGrp="1" noChangeArrowheads="1"/>
          </p:cNvSpPr>
          <p:nvPr>
            <p:ph idx="1"/>
          </p:nvPr>
        </p:nvSpPr>
        <p:spPr/>
        <p:txBody>
          <a:bodyPr>
            <a:normAutofit fontScale="92500"/>
          </a:bodyPr>
          <a:lstStyle/>
          <a:p>
            <a:pPr marL="114300" indent="0">
              <a:lnSpc>
                <a:spcPct val="80000"/>
              </a:lnSpc>
              <a:buNone/>
            </a:pPr>
            <a:r>
              <a:rPr lang="en-US" sz="2400" i="1" dirty="0">
                <a:solidFill>
                  <a:schemeClr val="hlink"/>
                </a:solidFill>
              </a:rPr>
              <a:t>A processor </a:t>
            </a:r>
            <a:r>
              <a:rPr lang="en-US" sz="2400" dirty="0">
                <a:solidFill>
                  <a:schemeClr val="hlink"/>
                </a:solidFill>
              </a:rPr>
              <a:t>is a node that has processing capability, meaning that it can execute a component. </a:t>
            </a:r>
            <a:endParaRPr lang="en-US" sz="2400" dirty="0">
              <a:solidFill>
                <a:schemeClr val="hlink"/>
              </a:solidFill>
            </a:endParaRPr>
          </a:p>
          <a:p>
            <a:pPr marL="114300" indent="0">
              <a:lnSpc>
                <a:spcPct val="80000"/>
              </a:lnSpc>
              <a:buNone/>
            </a:pPr>
            <a:r>
              <a:rPr lang="en-US" sz="2400" i="1" dirty="0">
                <a:solidFill>
                  <a:srgbClr val="FF0000"/>
                </a:solidFill>
              </a:rPr>
              <a:t>A </a:t>
            </a:r>
            <a:r>
              <a:rPr lang="en-US" sz="2400" i="1" dirty="0">
                <a:solidFill>
                  <a:srgbClr val="FF0000"/>
                </a:solidFill>
              </a:rPr>
              <a:t>device </a:t>
            </a:r>
            <a:r>
              <a:rPr lang="en-US" sz="2400" dirty="0">
                <a:solidFill>
                  <a:srgbClr val="FF0000"/>
                </a:solidFill>
              </a:rPr>
              <a:t>is a node that has no processing capability (at least, none that are modeled at this level of abstraction) and, in general, represents something that interfaces to the real world</a:t>
            </a:r>
            <a:r>
              <a:rPr lang="en-US" sz="2400" dirty="0">
                <a:solidFill>
                  <a:srgbClr val="FF0000"/>
                </a:solidFill>
              </a:rPr>
              <a:t>.</a:t>
            </a:r>
          </a:p>
          <a:p>
            <a:pPr marL="114300" indent="0">
              <a:buNone/>
            </a:pPr>
            <a:r>
              <a:rPr lang="en-US" sz="2400" dirty="0"/>
              <a:t>To model processors and devices,</a:t>
            </a:r>
          </a:p>
          <a:p>
            <a:r>
              <a:rPr lang="en-US" sz="2400" dirty="0"/>
              <a:t>Identify the computational elements of your system's deployment view and model each as a node.</a:t>
            </a:r>
          </a:p>
          <a:p>
            <a:r>
              <a:rPr lang="en-US" sz="2400" dirty="0"/>
              <a:t>If these elements represent generic processors and devices, then stereotype them as such. If they are kinds of processors and devices that are part of the vocabulary of your domain, then specify an appropriate stereotype with an icon for each.</a:t>
            </a:r>
          </a:p>
          <a:p>
            <a:r>
              <a:rPr lang="en-US" sz="2400" dirty="0"/>
              <a:t>As with class modeling, consider the attributes and operations that might apply to each node.</a:t>
            </a:r>
          </a:p>
        </p:txBody>
      </p:sp>
      <p:sp>
        <p:nvSpPr>
          <p:cNvPr id="6" name="Slide Number Placeholder 5"/>
          <p:cNvSpPr>
            <a:spLocks noGrp="1"/>
          </p:cNvSpPr>
          <p:nvPr>
            <p:ph type="sldNum" sz="quarter" idx="12"/>
          </p:nvPr>
        </p:nvSpPr>
        <p:spPr/>
        <p:txBody>
          <a:bodyPr/>
          <a:lstStyle/>
          <a:p>
            <a:fld id="{E5045214-05F9-4133-A5B8-64738552608C}" type="slidenum">
              <a:rPr lang="bg-BG"/>
              <a:pPr/>
              <a:t>64</a:t>
            </a:fld>
            <a:endParaRPr lang="bg-BG"/>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r>
              <a:rPr lang="bg-BG" sz="4000"/>
              <a:t>Modeling Processors and Devices </a:t>
            </a:r>
          </a:p>
        </p:txBody>
      </p:sp>
      <p:sp>
        <p:nvSpPr>
          <p:cNvPr id="197636"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081B527D-9A7A-4E58-8A16-86A8F0B72C29}" type="slidenum">
              <a:rPr lang="bg-BG"/>
              <a:pPr/>
              <a:t>65</a:t>
            </a:fld>
            <a:endParaRPr lang="bg-BG"/>
          </a:p>
        </p:txBody>
      </p:sp>
      <p:pic>
        <p:nvPicPr>
          <p:cNvPr id="19763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2060575"/>
            <a:ext cx="5510213" cy="311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bg-BG" sz="4000" b="1"/>
              <a:t>Modeling the Distribution of Components</a:t>
            </a:r>
          </a:p>
        </p:txBody>
      </p:sp>
      <p:sp>
        <p:nvSpPr>
          <p:cNvPr id="199683" name="Rectangle 3"/>
          <p:cNvSpPr>
            <a:spLocks noGrp="1" noChangeArrowheads="1"/>
          </p:cNvSpPr>
          <p:nvPr>
            <p:ph idx="1"/>
          </p:nvPr>
        </p:nvSpPr>
        <p:spPr/>
        <p:txBody>
          <a:bodyPr/>
          <a:lstStyle/>
          <a:p>
            <a:pPr marL="114300" indent="0">
              <a:buNone/>
            </a:pPr>
            <a:r>
              <a:rPr lang="en-US" sz="2400" dirty="0"/>
              <a:t>To model the distribution of components,</a:t>
            </a:r>
          </a:p>
          <a:p>
            <a:r>
              <a:rPr lang="en-US" sz="2400" dirty="0"/>
              <a:t>For each significant component in your system, allocate it to a given node.</a:t>
            </a:r>
          </a:p>
          <a:p>
            <a:r>
              <a:rPr lang="en-US" sz="2400" dirty="0"/>
              <a:t>Consider duplicate locations for components. It's not uncommon for the same kind of component (such as specific </a:t>
            </a:r>
            <a:r>
              <a:rPr lang="en-US" sz="2400" dirty="0" err="1"/>
              <a:t>executables</a:t>
            </a:r>
            <a:r>
              <a:rPr lang="en-US" sz="2400" dirty="0"/>
              <a:t> and libraries) to reside on multiple nodes simultaneously.</a:t>
            </a:r>
          </a:p>
        </p:txBody>
      </p:sp>
      <p:sp>
        <p:nvSpPr>
          <p:cNvPr id="6" name="Slide Number Placeholder 5"/>
          <p:cNvSpPr>
            <a:spLocks noGrp="1"/>
          </p:cNvSpPr>
          <p:nvPr>
            <p:ph type="sldNum" sz="quarter" idx="12"/>
          </p:nvPr>
        </p:nvSpPr>
        <p:spPr/>
        <p:txBody>
          <a:bodyPr/>
          <a:lstStyle/>
          <a:p>
            <a:fld id="{2B8701AC-81A4-4D77-ACEB-0A12EF062B75}" type="slidenum">
              <a:rPr lang="bg-BG"/>
              <a:pPr/>
              <a:t>66</a:t>
            </a:fld>
            <a:endParaRPr lang="bg-BG"/>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bg-BG" sz="4000" b="1"/>
              <a:t>Modeling the Distribution of Components</a:t>
            </a:r>
          </a:p>
        </p:txBody>
      </p:sp>
      <p:sp>
        <p:nvSpPr>
          <p:cNvPr id="199683" name="Rectangle 3"/>
          <p:cNvSpPr>
            <a:spLocks noGrp="1" noChangeArrowheads="1"/>
          </p:cNvSpPr>
          <p:nvPr>
            <p:ph idx="1"/>
          </p:nvPr>
        </p:nvSpPr>
        <p:spPr/>
        <p:txBody>
          <a:bodyPr/>
          <a:lstStyle/>
          <a:p>
            <a:r>
              <a:rPr lang="en-US" dirty="0"/>
              <a:t>Render this allocation in one of three ways.</a:t>
            </a:r>
          </a:p>
          <a:p>
            <a:pPr marL="868680" lvl="1" indent="-457200">
              <a:buFont typeface="+mj-lt"/>
              <a:buAutoNum type="arabicPeriod"/>
            </a:pPr>
            <a:r>
              <a:rPr lang="en-US" dirty="0"/>
              <a:t>Don't make the allocation visible, but leave it as part of the backplane of your model—that is, in each node's specification.</a:t>
            </a:r>
          </a:p>
          <a:p>
            <a:pPr marL="868680" lvl="1" indent="-457200">
              <a:buFont typeface="+mj-lt"/>
              <a:buAutoNum type="arabicPeriod"/>
            </a:pPr>
            <a:r>
              <a:rPr lang="en-US" dirty="0"/>
              <a:t>Using dependency relationships, connect each node with the components it deploys.</a:t>
            </a:r>
          </a:p>
          <a:p>
            <a:pPr marL="868680" lvl="1" indent="-457200">
              <a:buFont typeface="+mj-lt"/>
              <a:buAutoNum type="arabicPeriod"/>
            </a:pPr>
            <a:r>
              <a:rPr lang="en-US" dirty="0"/>
              <a:t>List the components deployed on a node in an additional compartment.</a:t>
            </a:r>
          </a:p>
        </p:txBody>
      </p:sp>
      <p:sp>
        <p:nvSpPr>
          <p:cNvPr id="6" name="Slide Number Placeholder 5"/>
          <p:cNvSpPr>
            <a:spLocks noGrp="1"/>
          </p:cNvSpPr>
          <p:nvPr>
            <p:ph type="sldNum" sz="quarter" idx="12"/>
          </p:nvPr>
        </p:nvSpPr>
        <p:spPr/>
        <p:txBody>
          <a:bodyPr/>
          <a:lstStyle/>
          <a:p>
            <a:fld id="{2B8701AC-81A4-4D77-ACEB-0A12EF062B75}" type="slidenum">
              <a:rPr lang="bg-BG"/>
              <a:pPr/>
              <a:t>67</a:t>
            </a:fld>
            <a:endParaRPr lang="bg-BG"/>
          </a:p>
        </p:txBody>
      </p:sp>
    </p:spTree>
    <p:extLst>
      <p:ext uri="{BB962C8B-B14F-4D97-AF65-F5344CB8AC3E}">
        <p14:creationId xmlns:p14="http://schemas.microsoft.com/office/powerpoint/2010/main" val="1900012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bg-BG" sz="4000" b="1"/>
              <a:t>Modeling the Distribution of Components</a:t>
            </a:r>
          </a:p>
        </p:txBody>
      </p:sp>
      <p:sp>
        <p:nvSpPr>
          <p:cNvPr id="200710" name="Rectangle 6"/>
          <p:cNvSpPr>
            <a:spLocks noGrp="1" noChangeArrowheads="1"/>
          </p:cNvSpPr>
          <p:nvPr>
            <p:ph type="body" sz="half" idx="1"/>
          </p:nvPr>
        </p:nvSpPr>
        <p:spPr>
          <a:xfrm>
            <a:off x="323528" y="1556792"/>
            <a:ext cx="8229600" cy="2185988"/>
          </a:xfrm>
        </p:spPr>
        <p:txBody>
          <a:bodyPr>
            <a:normAutofit/>
          </a:bodyPr>
          <a:lstStyle/>
          <a:p>
            <a:r>
              <a:rPr lang="en-US" sz="2400" dirty="0"/>
              <a:t>Components need not be statically distributed across the nodes in a system. In the UML, it is possible to model the dynamic migration of components from node to node, as in an agent-based system or a high-reliability system that involves clustered servers and replicated databases.</a:t>
            </a:r>
          </a:p>
        </p:txBody>
      </p:sp>
      <p:sp>
        <p:nvSpPr>
          <p:cNvPr id="200711" name="Rectangle 7"/>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64520697-0280-4E64-A5AA-674E3BB7DC31}" type="slidenum">
              <a:rPr lang="bg-BG"/>
              <a:pPr/>
              <a:t>68</a:t>
            </a:fld>
            <a:endParaRPr lang="bg-BG"/>
          </a:p>
        </p:txBody>
      </p:sp>
      <p:pic>
        <p:nvPicPr>
          <p:cNvPr id="2007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3357563"/>
            <a:ext cx="5803900" cy="276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bg-BG"/>
              <a:t>Deployment Diagrams </a:t>
            </a:r>
          </a:p>
        </p:txBody>
      </p:sp>
      <p:sp>
        <p:nvSpPr>
          <p:cNvPr id="204804" name="Rectangle 4"/>
          <p:cNvSpPr>
            <a:spLocks noGrp="1" noChangeArrowheads="1"/>
          </p:cNvSpPr>
          <p:nvPr>
            <p:ph idx="1"/>
          </p:nvPr>
        </p:nvSpPr>
        <p:spPr/>
        <p:txBody>
          <a:bodyPr>
            <a:noAutofit/>
          </a:bodyPr>
          <a:lstStyle/>
          <a:p>
            <a:r>
              <a:rPr lang="en-US" sz="2400" dirty="0"/>
              <a:t>Deployment diagrams are one of the two kinds of diagrams used in modeling the physical aspects of an object-oriented system. A deployment diagram shows the configuration of run time processing nodes and the components that live on them.</a:t>
            </a:r>
          </a:p>
          <a:p>
            <a:r>
              <a:rPr lang="en-US" sz="2400" dirty="0"/>
              <a:t>You use deployment diagrams to model the static deployment view of a system. For the most part, this involves modeling the topology of the hardware on which your system executes. Deployment diagrams are essentially class diagrams that focus on a system's nodes.</a:t>
            </a:r>
          </a:p>
          <a:p>
            <a:endParaRPr lang="bg-BG" sz="2400" dirty="0"/>
          </a:p>
        </p:txBody>
      </p:sp>
      <p:sp>
        <p:nvSpPr>
          <p:cNvPr id="7" name="Slide Number Placeholder 5"/>
          <p:cNvSpPr>
            <a:spLocks noGrp="1"/>
          </p:cNvSpPr>
          <p:nvPr>
            <p:ph type="sldNum" sz="quarter" idx="12"/>
          </p:nvPr>
        </p:nvSpPr>
        <p:spPr/>
        <p:txBody>
          <a:bodyPr/>
          <a:lstStyle/>
          <a:p>
            <a:fld id="{BFD91A22-8B27-4B0E-8882-7090A37C9A50}" type="slidenum">
              <a:rPr lang="bg-BG"/>
              <a:pPr/>
              <a:t>69</a:t>
            </a:fld>
            <a:endParaRPr lang="bg-BG"/>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bg-BG"/>
              <a:t>Components and Classes </a:t>
            </a:r>
          </a:p>
        </p:txBody>
      </p:sp>
      <p:sp>
        <p:nvSpPr>
          <p:cNvPr id="130051" name="Rectangle 3"/>
          <p:cNvSpPr>
            <a:spLocks noGrp="1" noChangeArrowheads="1"/>
          </p:cNvSpPr>
          <p:nvPr>
            <p:ph idx="1"/>
          </p:nvPr>
        </p:nvSpPr>
        <p:spPr/>
        <p:txBody>
          <a:bodyPr>
            <a:normAutofit fontScale="92500" lnSpcReduction="20000"/>
          </a:bodyPr>
          <a:lstStyle/>
          <a:p>
            <a:pPr marL="114300" indent="0">
              <a:buNone/>
            </a:pPr>
            <a:r>
              <a:rPr lang="en-US" dirty="0"/>
              <a:t>However, there are some significant differences between components and classes.</a:t>
            </a:r>
          </a:p>
          <a:p>
            <a:r>
              <a:rPr lang="en-US" dirty="0"/>
              <a:t>Classes represent logical abstractions; components represent physical things that live in the world of bits. In short, components may live on nodes, classes may not</a:t>
            </a:r>
            <a:r>
              <a:rPr lang="en-US" dirty="0" smtClean="0"/>
              <a:t>.</a:t>
            </a:r>
          </a:p>
          <a:p>
            <a:pPr lvl="1"/>
            <a:r>
              <a:rPr lang="en-US" dirty="0">
                <a:solidFill>
                  <a:srgbClr val="FF0000"/>
                </a:solidFill>
              </a:rPr>
              <a:t>When modeling a system, deciding if you should use a class or a component involves a simple decision—if the thing you are modeling lives directly on a node, use a component; otherwise, use a class.</a:t>
            </a:r>
            <a:endParaRPr lang="en-US" dirty="0" smtClean="0">
              <a:solidFill>
                <a:srgbClr val="FF0000"/>
              </a:solidFill>
            </a:endParaRPr>
          </a:p>
          <a:p>
            <a:r>
              <a:rPr lang="en-US" dirty="0"/>
              <a:t>Components represent the physical packaging of otherwise logical components and are at a different level of abstraction</a:t>
            </a:r>
            <a:r>
              <a:rPr lang="en-US" dirty="0" smtClean="0"/>
              <a:t>.</a:t>
            </a:r>
          </a:p>
          <a:p>
            <a:pPr lvl="1"/>
            <a:r>
              <a:rPr lang="en-US" dirty="0">
                <a:solidFill>
                  <a:srgbClr val="FF0000"/>
                </a:solidFill>
              </a:rPr>
              <a:t>In particular, a component is the physical implementation of a set of other logical elements, such as classes and collaborations. </a:t>
            </a:r>
          </a:p>
          <a:p>
            <a:r>
              <a:rPr lang="en-US" dirty="0"/>
              <a:t>Classes may have attributes and operations directly. In general, components only have operations that are reachable only through their interfaces</a:t>
            </a:r>
            <a:r>
              <a:rPr lang="en-US" dirty="0" smtClean="0"/>
              <a:t>.</a:t>
            </a:r>
          </a:p>
          <a:p>
            <a:pPr lvl="1"/>
            <a:r>
              <a:rPr lang="en-US" dirty="0" smtClean="0">
                <a:solidFill>
                  <a:srgbClr val="FF0000"/>
                </a:solidFill>
              </a:rPr>
              <a:t>Components and </a:t>
            </a:r>
            <a:r>
              <a:rPr lang="en-US" dirty="0">
                <a:solidFill>
                  <a:srgbClr val="FF0000"/>
                </a:solidFill>
              </a:rPr>
              <a:t>classes may both realize an interface, but a component's services are usually available only through its interfaces.</a:t>
            </a:r>
          </a:p>
        </p:txBody>
      </p:sp>
      <p:sp>
        <p:nvSpPr>
          <p:cNvPr id="6" name="Slide Number Placeholder 5"/>
          <p:cNvSpPr>
            <a:spLocks noGrp="1"/>
          </p:cNvSpPr>
          <p:nvPr>
            <p:ph type="sldNum" sz="quarter" idx="12"/>
          </p:nvPr>
        </p:nvSpPr>
        <p:spPr/>
        <p:txBody>
          <a:bodyPr/>
          <a:lstStyle/>
          <a:p>
            <a:fld id="{9FFB27E6-8098-4C86-9465-4E50726BFFAC}" type="slidenum">
              <a:rPr lang="bg-BG"/>
              <a:pPr/>
              <a:t>7</a:t>
            </a:fld>
            <a:endParaRPr lang="bg-BG"/>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bg-BG"/>
              <a:t>Deployment Diagrams </a:t>
            </a:r>
          </a:p>
        </p:txBody>
      </p:sp>
      <p:sp>
        <p:nvSpPr>
          <p:cNvPr id="20480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BFD91A22-8B27-4B0E-8882-7090A37C9A50}" type="slidenum">
              <a:rPr lang="bg-BG"/>
              <a:pPr/>
              <a:t>70</a:t>
            </a:fld>
            <a:endParaRPr lang="bg-BG"/>
          </a:p>
        </p:txBody>
      </p:sp>
      <p:pic>
        <p:nvPicPr>
          <p:cNvPr id="20480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773238"/>
            <a:ext cx="5391150"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26809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US" b="1" dirty="0"/>
              <a:t>Terms and Concepts</a:t>
            </a:r>
            <a:endParaRPr lang="bg-BG" dirty="0"/>
          </a:p>
        </p:txBody>
      </p:sp>
      <p:sp>
        <p:nvSpPr>
          <p:cNvPr id="206851" name="Rectangle 3"/>
          <p:cNvSpPr>
            <a:spLocks noGrp="1" noChangeArrowheads="1"/>
          </p:cNvSpPr>
          <p:nvPr>
            <p:ph idx="1"/>
          </p:nvPr>
        </p:nvSpPr>
        <p:spPr/>
        <p:txBody>
          <a:bodyPr/>
          <a:lstStyle/>
          <a:p>
            <a:r>
              <a:rPr lang="en-US" dirty="0"/>
              <a:t>A </a:t>
            </a:r>
            <a:r>
              <a:rPr lang="en-US" i="1" dirty="0"/>
              <a:t>deployment diagram</a:t>
            </a:r>
            <a:r>
              <a:rPr lang="en-US" dirty="0"/>
              <a:t> is a diagram that shows the configuration of run time processing nodes and the components that live on them. </a:t>
            </a:r>
            <a:endParaRPr lang="en-US" dirty="0" smtClean="0"/>
          </a:p>
          <a:p>
            <a:r>
              <a:rPr lang="en-US" dirty="0" smtClean="0"/>
              <a:t>Graphically</a:t>
            </a:r>
            <a:r>
              <a:rPr lang="en-US" dirty="0"/>
              <a:t>, a deployment diagram is a collection of vertices and arcs.</a:t>
            </a:r>
          </a:p>
        </p:txBody>
      </p:sp>
      <p:sp>
        <p:nvSpPr>
          <p:cNvPr id="6" name="Slide Number Placeholder 5"/>
          <p:cNvSpPr>
            <a:spLocks noGrp="1"/>
          </p:cNvSpPr>
          <p:nvPr>
            <p:ph type="sldNum" sz="quarter" idx="12"/>
          </p:nvPr>
        </p:nvSpPr>
        <p:spPr/>
        <p:txBody>
          <a:bodyPr/>
          <a:lstStyle/>
          <a:p>
            <a:fld id="{0EBD6052-2314-4E0C-844D-9B61BEB5075E}" type="slidenum">
              <a:rPr lang="bg-BG"/>
              <a:pPr/>
              <a:t>71</a:t>
            </a:fld>
            <a:endParaRPr lang="bg-BG"/>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r>
              <a:rPr lang="en-US" b="1" dirty="0"/>
              <a:t>Terms and Concepts</a:t>
            </a:r>
            <a:endParaRPr lang="bg-BG" dirty="0"/>
          </a:p>
        </p:txBody>
      </p:sp>
      <p:sp>
        <p:nvSpPr>
          <p:cNvPr id="207875" name="Rectangle 3"/>
          <p:cNvSpPr>
            <a:spLocks noGrp="1" noChangeArrowheads="1"/>
          </p:cNvSpPr>
          <p:nvPr>
            <p:ph idx="1"/>
          </p:nvPr>
        </p:nvSpPr>
        <p:spPr/>
        <p:txBody>
          <a:bodyPr>
            <a:normAutofit fontScale="92500" lnSpcReduction="20000"/>
          </a:bodyPr>
          <a:lstStyle/>
          <a:p>
            <a:r>
              <a:rPr lang="en-US" sz="2800" dirty="0"/>
              <a:t>Deployment diagrams commonly contain</a:t>
            </a:r>
          </a:p>
          <a:p>
            <a:pPr lvl="1"/>
            <a:r>
              <a:rPr lang="en-US" sz="2600" dirty="0"/>
              <a:t>Nodes</a:t>
            </a:r>
          </a:p>
          <a:p>
            <a:pPr lvl="1"/>
            <a:r>
              <a:rPr lang="en-US" sz="2600" dirty="0"/>
              <a:t>Dependency and association relationships</a:t>
            </a:r>
          </a:p>
          <a:p>
            <a:r>
              <a:rPr lang="en-US" sz="2800" dirty="0"/>
              <a:t>Like all other diagrams, deployment diagrams may contain notes and constraints</a:t>
            </a:r>
            <a:r>
              <a:rPr lang="en-US" sz="2800" dirty="0" smtClean="0"/>
              <a:t>.</a:t>
            </a:r>
          </a:p>
          <a:p>
            <a:r>
              <a:rPr lang="en-US" sz="2800" dirty="0"/>
              <a:t>Deployment diagrams may also contain components, each of which must live on some node. Deployment diagrams may also contain packages or subsystems, both of which are used to group elements of your model into larger chunks. Sometimes, you'll want to place instances in your deployment diagrams, as well, especially when you want to visualize one instance of a family of hardware topologies.</a:t>
            </a:r>
          </a:p>
          <a:p>
            <a:endParaRPr lang="en-US" sz="2800" dirty="0"/>
          </a:p>
        </p:txBody>
      </p:sp>
      <p:sp>
        <p:nvSpPr>
          <p:cNvPr id="6" name="Slide Number Placeholder 5"/>
          <p:cNvSpPr>
            <a:spLocks noGrp="1"/>
          </p:cNvSpPr>
          <p:nvPr>
            <p:ph type="sldNum" sz="quarter" idx="12"/>
          </p:nvPr>
        </p:nvSpPr>
        <p:spPr/>
        <p:txBody>
          <a:bodyPr/>
          <a:lstStyle/>
          <a:p>
            <a:fld id="{0FCBE79D-1F2A-4334-8690-FEAE1FEC62A0}" type="slidenum">
              <a:rPr lang="bg-BG"/>
              <a:pPr/>
              <a:t>72</a:t>
            </a:fld>
            <a:endParaRPr lang="bg-BG"/>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bg-BG"/>
              <a:t>Modeling an Embedded System </a:t>
            </a:r>
          </a:p>
        </p:txBody>
      </p:sp>
      <p:sp>
        <p:nvSpPr>
          <p:cNvPr id="208899" name="Rectangle 3"/>
          <p:cNvSpPr>
            <a:spLocks noGrp="1" noChangeArrowheads="1"/>
          </p:cNvSpPr>
          <p:nvPr>
            <p:ph idx="1"/>
          </p:nvPr>
        </p:nvSpPr>
        <p:spPr/>
        <p:txBody>
          <a:bodyPr>
            <a:normAutofit fontScale="92500" lnSpcReduction="10000"/>
          </a:bodyPr>
          <a:lstStyle/>
          <a:p>
            <a:pPr marL="114300" indent="0">
              <a:buNone/>
            </a:pPr>
            <a:r>
              <a:rPr lang="en-US" sz="2400" dirty="0"/>
              <a:t>To model an embedded system,</a:t>
            </a:r>
          </a:p>
          <a:p>
            <a:r>
              <a:rPr lang="en-US" sz="2400" dirty="0"/>
              <a:t>Identify the devices and nodes that are unique to your system.</a:t>
            </a:r>
          </a:p>
          <a:p>
            <a:r>
              <a:rPr lang="en-US" sz="2400" dirty="0"/>
              <a:t>Provide visual cues, especially for unusual devices, by using the UML's extensibility mechanisms to define system-specific stereotypes with appropriate icons. At the very least, you'll want to distinguish processors (which contain software components) and devices (which, at that level of abstraction, don't directly contain software).</a:t>
            </a:r>
          </a:p>
          <a:p>
            <a:r>
              <a:rPr lang="en-US" sz="2400" dirty="0"/>
              <a:t>Model the relationships among these processors and devices in a deployment diagram. Similarly, specify the relationship between the components in your system's implementation view and the nodes in your system's deployment view.</a:t>
            </a:r>
          </a:p>
          <a:p>
            <a:r>
              <a:rPr lang="en-US" sz="2400" dirty="0"/>
              <a:t>As necessary, expand on any intelligent devices by modeling their structure with a more detailed deployment diagram.</a:t>
            </a:r>
          </a:p>
        </p:txBody>
      </p:sp>
      <p:sp>
        <p:nvSpPr>
          <p:cNvPr id="6" name="Slide Number Placeholder 5"/>
          <p:cNvSpPr>
            <a:spLocks noGrp="1"/>
          </p:cNvSpPr>
          <p:nvPr>
            <p:ph type="sldNum" sz="quarter" idx="12"/>
          </p:nvPr>
        </p:nvSpPr>
        <p:spPr/>
        <p:txBody>
          <a:bodyPr/>
          <a:lstStyle/>
          <a:p>
            <a:fld id="{C338D3D2-B24F-4AFB-91C6-6BA21F03BFA2}" type="slidenum">
              <a:rPr lang="bg-BG"/>
              <a:pPr/>
              <a:t>73</a:t>
            </a:fld>
            <a:endParaRPr lang="bg-BG"/>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r>
              <a:rPr lang="bg-BG"/>
              <a:t>Modeling an Embedded System </a:t>
            </a:r>
          </a:p>
        </p:txBody>
      </p:sp>
      <p:sp>
        <p:nvSpPr>
          <p:cNvPr id="20992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69AF482A-BB6B-46F6-B88A-0493ECCD4043}" type="slidenum">
              <a:rPr lang="bg-BG"/>
              <a:pPr/>
              <a:t>74</a:t>
            </a:fld>
            <a:endParaRPr lang="bg-BG"/>
          </a:p>
        </p:txBody>
      </p:sp>
      <p:pic>
        <p:nvPicPr>
          <p:cNvPr id="2099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628775"/>
            <a:ext cx="5256213"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r>
              <a:rPr lang="bg-BG" sz="4000"/>
              <a:t>Modeling a Client/Server System</a:t>
            </a:r>
          </a:p>
        </p:txBody>
      </p:sp>
      <p:sp>
        <p:nvSpPr>
          <p:cNvPr id="211971" name="Rectangle 3"/>
          <p:cNvSpPr>
            <a:spLocks noGrp="1" noChangeArrowheads="1"/>
          </p:cNvSpPr>
          <p:nvPr>
            <p:ph idx="1"/>
          </p:nvPr>
        </p:nvSpPr>
        <p:spPr/>
        <p:txBody>
          <a:bodyPr>
            <a:normAutofit fontScale="92500"/>
          </a:bodyPr>
          <a:lstStyle/>
          <a:p>
            <a:pPr>
              <a:lnSpc>
                <a:spcPct val="80000"/>
              </a:lnSpc>
            </a:pPr>
            <a:r>
              <a:rPr lang="en-US" sz="2400" dirty="0"/>
              <a:t>How do you best distribute your software components across these nodes? How do they communicate? How do you deal with failure and noise</a:t>
            </a:r>
            <a:r>
              <a:rPr lang="en-US" sz="2400" dirty="0" smtClean="0"/>
              <a:t>?</a:t>
            </a:r>
          </a:p>
          <a:p>
            <a:pPr>
              <a:lnSpc>
                <a:spcPct val="80000"/>
              </a:lnSpc>
            </a:pPr>
            <a:r>
              <a:rPr lang="en-US" sz="2400" dirty="0"/>
              <a:t>There are many variations on this theme. For example, you might choose to have a thin client, meaning that it has a limited amount of computational capacity and does little more than manage the user interface and visualization of information. Thin clients may not even host a lot of components but, rather, may be designed to load components from the server, as needed, as with Enterprise Java Beans. </a:t>
            </a:r>
            <a:endParaRPr lang="en-US" sz="2400" dirty="0" smtClean="0"/>
          </a:p>
          <a:p>
            <a:pPr>
              <a:lnSpc>
                <a:spcPct val="80000"/>
              </a:lnSpc>
            </a:pPr>
            <a:r>
              <a:rPr lang="en-US" sz="2400" dirty="0" smtClean="0"/>
              <a:t>On </a:t>
            </a:r>
            <a:r>
              <a:rPr lang="en-US" sz="2400" dirty="0"/>
              <a:t>the other hand, you might chose to have a thick client, meaning that it has a goodly amount of computational capacity and does more than just visualization. A thick client typically carries out some of the system's logic and business rules. The choice between thin and thick clients is an architectural decision that's influenced by a number of technical, economic, and political factors.</a:t>
            </a:r>
          </a:p>
          <a:p>
            <a:pPr>
              <a:lnSpc>
                <a:spcPct val="80000"/>
              </a:lnSpc>
            </a:pPr>
            <a:endParaRPr lang="bg-BG" sz="2400" dirty="0"/>
          </a:p>
        </p:txBody>
      </p:sp>
      <p:sp>
        <p:nvSpPr>
          <p:cNvPr id="6" name="Slide Number Placeholder 5"/>
          <p:cNvSpPr>
            <a:spLocks noGrp="1"/>
          </p:cNvSpPr>
          <p:nvPr>
            <p:ph type="sldNum" sz="quarter" idx="12"/>
          </p:nvPr>
        </p:nvSpPr>
        <p:spPr/>
        <p:txBody>
          <a:bodyPr/>
          <a:lstStyle/>
          <a:p>
            <a:fld id="{4762AE2C-ECE6-43B6-8017-E6C55486F638}" type="slidenum">
              <a:rPr lang="bg-BG"/>
              <a:pPr/>
              <a:t>75</a:t>
            </a:fld>
            <a:endParaRPr lang="bg-BG"/>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r>
              <a:rPr lang="bg-BG" sz="4000"/>
              <a:t>Modeling a Client/Server System</a:t>
            </a:r>
          </a:p>
        </p:txBody>
      </p:sp>
      <p:sp>
        <p:nvSpPr>
          <p:cNvPr id="211971" name="Rectangle 3"/>
          <p:cNvSpPr>
            <a:spLocks noGrp="1" noChangeArrowheads="1"/>
          </p:cNvSpPr>
          <p:nvPr>
            <p:ph idx="1"/>
          </p:nvPr>
        </p:nvSpPr>
        <p:spPr/>
        <p:txBody>
          <a:bodyPr>
            <a:normAutofit/>
          </a:bodyPr>
          <a:lstStyle/>
          <a:p>
            <a:r>
              <a:rPr lang="en-US" sz="2400" dirty="0"/>
              <a:t>Either way, partitioning a system into its client and server parts involves making some hard decisions about where to physically place its software components and how to impose a balanced distribution of responsibilities among those components. For example, most management information systems are essentially three-tier architectures, which means that the system's GUI, business logic, and database are physically distributed. Deciding where to place the system's GUI and database are usually fairly obvious, so the hard part lies in deciding where the business logic lives.</a:t>
            </a:r>
          </a:p>
          <a:p>
            <a:pPr>
              <a:lnSpc>
                <a:spcPct val="80000"/>
              </a:lnSpc>
            </a:pPr>
            <a:endParaRPr lang="bg-BG" sz="2400" dirty="0"/>
          </a:p>
        </p:txBody>
      </p:sp>
      <p:sp>
        <p:nvSpPr>
          <p:cNvPr id="6" name="Slide Number Placeholder 5"/>
          <p:cNvSpPr>
            <a:spLocks noGrp="1"/>
          </p:cNvSpPr>
          <p:nvPr>
            <p:ph type="sldNum" sz="quarter" idx="12"/>
          </p:nvPr>
        </p:nvSpPr>
        <p:spPr/>
        <p:txBody>
          <a:bodyPr/>
          <a:lstStyle/>
          <a:p>
            <a:fld id="{4762AE2C-ECE6-43B6-8017-E6C55486F638}" type="slidenum">
              <a:rPr lang="bg-BG"/>
              <a:pPr/>
              <a:t>76</a:t>
            </a:fld>
            <a:endParaRPr lang="bg-BG"/>
          </a:p>
        </p:txBody>
      </p:sp>
    </p:spTree>
    <p:extLst>
      <p:ext uri="{BB962C8B-B14F-4D97-AF65-F5344CB8AC3E}">
        <p14:creationId xmlns:p14="http://schemas.microsoft.com/office/powerpoint/2010/main" val="370655601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r>
              <a:rPr lang="bg-BG" sz="4000"/>
              <a:t>Modeling a Client/Server System </a:t>
            </a:r>
          </a:p>
        </p:txBody>
      </p:sp>
      <p:sp>
        <p:nvSpPr>
          <p:cNvPr id="212995" name="Rectangle 3"/>
          <p:cNvSpPr>
            <a:spLocks noGrp="1" noChangeArrowheads="1"/>
          </p:cNvSpPr>
          <p:nvPr>
            <p:ph idx="1"/>
          </p:nvPr>
        </p:nvSpPr>
        <p:spPr/>
        <p:txBody>
          <a:bodyPr>
            <a:normAutofit fontScale="92500" lnSpcReduction="20000"/>
          </a:bodyPr>
          <a:lstStyle/>
          <a:p>
            <a:pPr marL="114300" indent="0">
              <a:buNone/>
            </a:pPr>
            <a:r>
              <a:rPr lang="en-US" sz="2400" dirty="0"/>
              <a:t>To model a client/server system,</a:t>
            </a:r>
          </a:p>
          <a:p>
            <a:r>
              <a:rPr lang="en-US" sz="2400" dirty="0"/>
              <a:t>Identify the nodes that represent your system's client and server processors.</a:t>
            </a:r>
          </a:p>
          <a:p>
            <a:r>
              <a:rPr lang="en-US" sz="2400" dirty="0"/>
              <a:t>Highlight those devices that are germane to the behavior of your system. For example, you'll want to model special devices, such as credit card readers, badge readers, and display devices other than monitors, because their placement in the system's hardware topology are likely to be architecturally significant.</a:t>
            </a:r>
          </a:p>
          <a:p>
            <a:r>
              <a:rPr lang="en-US" sz="2400" dirty="0"/>
              <a:t>Provide visual cues for these processors and devices via stereotyping.</a:t>
            </a:r>
          </a:p>
          <a:p>
            <a:r>
              <a:rPr lang="en-US" sz="2400" dirty="0"/>
              <a:t>Model the topology of these nodes in a deployment diagram. Similarly, specify the relationship between the components in your system's implementation view and the nodes in your system's deployment view.</a:t>
            </a:r>
          </a:p>
        </p:txBody>
      </p:sp>
      <p:sp>
        <p:nvSpPr>
          <p:cNvPr id="6" name="Slide Number Placeholder 5"/>
          <p:cNvSpPr>
            <a:spLocks noGrp="1"/>
          </p:cNvSpPr>
          <p:nvPr>
            <p:ph type="sldNum" sz="quarter" idx="12"/>
          </p:nvPr>
        </p:nvSpPr>
        <p:spPr/>
        <p:txBody>
          <a:bodyPr/>
          <a:lstStyle/>
          <a:p>
            <a:fld id="{1943EA6F-AEC7-43F7-B8B7-09CD8FF2A7CF}" type="slidenum">
              <a:rPr lang="bg-BG"/>
              <a:pPr/>
              <a:t>77</a:t>
            </a:fld>
            <a:endParaRPr lang="bg-BG"/>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bg-BG" sz="4000"/>
              <a:t>Modeling a Client/Server System </a:t>
            </a:r>
          </a:p>
        </p:txBody>
      </p:sp>
      <p:sp>
        <p:nvSpPr>
          <p:cNvPr id="214020"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DD4B9722-6C51-4002-B93A-180AF64775CD}" type="slidenum">
              <a:rPr lang="bg-BG"/>
              <a:pPr/>
              <a:t>78</a:t>
            </a:fld>
            <a:endParaRPr lang="bg-BG"/>
          </a:p>
        </p:txBody>
      </p:sp>
      <p:pic>
        <p:nvPicPr>
          <p:cNvPr id="2140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250" y="2636838"/>
            <a:ext cx="6048375"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r>
              <a:rPr lang="bg-BG" sz="4000" b="1"/>
              <a:t>Modeling a Fully Distributed System</a:t>
            </a:r>
          </a:p>
        </p:txBody>
      </p:sp>
      <p:sp>
        <p:nvSpPr>
          <p:cNvPr id="217091" name="Rectangle 3"/>
          <p:cNvSpPr>
            <a:spLocks noGrp="1" noChangeArrowheads="1"/>
          </p:cNvSpPr>
          <p:nvPr>
            <p:ph idx="1"/>
          </p:nvPr>
        </p:nvSpPr>
        <p:spPr/>
        <p:txBody>
          <a:bodyPr>
            <a:noAutofit/>
          </a:bodyPr>
          <a:lstStyle/>
          <a:p>
            <a:r>
              <a:rPr lang="en-US" dirty="0"/>
              <a:t>Distributed systems come in many forms, from simple two-processor systems to those that span many geographically dispersed nodes. The latter are typically never static. Nodes are added and removed as network traffic changes and processors fail; new and faster communication paths may be established in parallel with older, slower channels that are eventually decommissioned. Not only may the topology of these systems change, but the distribution of their software components may change, as well. For example, database tables may be replicated across servers, only to be moved, as traffic dictates. For some global systems, components may follow the sun, migrating from server to server as the business day begins in one part of the world and ends in another.</a:t>
            </a:r>
          </a:p>
        </p:txBody>
      </p:sp>
      <p:sp>
        <p:nvSpPr>
          <p:cNvPr id="6" name="Slide Number Placeholder 5"/>
          <p:cNvSpPr>
            <a:spLocks noGrp="1"/>
          </p:cNvSpPr>
          <p:nvPr>
            <p:ph type="sldNum" sz="quarter" idx="12"/>
          </p:nvPr>
        </p:nvSpPr>
        <p:spPr/>
        <p:txBody>
          <a:bodyPr/>
          <a:lstStyle/>
          <a:p>
            <a:fld id="{722DCEBC-0BCF-4303-8E0E-6124E3A62E55}" type="slidenum">
              <a:rPr lang="bg-BG"/>
              <a:pPr/>
              <a:t>79</a:t>
            </a:fld>
            <a:endParaRPr lang="bg-BG"/>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6" name="Rectangle 4"/>
          <p:cNvSpPr>
            <a:spLocks noGrp="1" noChangeArrowheads="1"/>
          </p:cNvSpPr>
          <p:nvPr>
            <p:ph type="title"/>
          </p:nvPr>
        </p:nvSpPr>
        <p:spPr/>
        <p:txBody>
          <a:bodyPr/>
          <a:lstStyle/>
          <a:p>
            <a:r>
              <a:rPr lang="bg-BG"/>
              <a:t>Components and Classes</a:t>
            </a:r>
          </a:p>
        </p:txBody>
      </p:sp>
      <p:sp>
        <p:nvSpPr>
          <p:cNvPr id="131077"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F3A0AAA1-8944-4EC8-ABDD-D0B7E9641C14}" type="slidenum">
              <a:rPr lang="bg-BG"/>
              <a:pPr/>
              <a:t>8</a:t>
            </a:fld>
            <a:endParaRPr lang="bg-BG"/>
          </a:p>
        </p:txBody>
      </p:sp>
      <p:pic>
        <p:nvPicPr>
          <p:cNvPr id="131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700213"/>
            <a:ext cx="5995987"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r>
              <a:rPr lang="bg-BG" sz="4000" b="1"/>
              <a:t>Modeling a Fully Distributed System</a:t>
            </a:r>
          </a:p>
        </p:txBody>
      </p:sp>
      <p:sp>
        <p:nvSpPr>
          <p:cNvPr id="217091" name="Rectangle 3"/>
          <p:cNvSpPr>
            <a:spLocks noGrp="1" noChangeArrowheads="1"/>
          </p:cNvSpPr>
          <p:nvPr>
            <p:ph idx="1"/>
          </p:nvPr>
        </p:nvSpPr>
        <p:spPr/>
        <p:txBody>
          <a:bodyPr>
            <a:normAutofit lnSpcReduction="10000"/>
          </a:bodyPr>
          <a:lstStyle/>
          <a:p>
            <a:pPr marL="114300" indent="0">
              <a:buNone/>
            </a:pPr>
            <a:r>
              <a:rPr lang="en-US" sz="2000" dirty="0"/>
              <a:t>To model a fully distributed system,</a:t>
            </a:r>
          </a:p>
          <a:p>
            <a:r>
              <a:rPr lang="en-US" sz="2000" dirty="0"/>
              <a:t>Identify the system's devices and processors as for simpler client/server systems.</a:t>
            </a:r>
          </a:p>
          <a:p>
            <a:r>
              <a:rPr lang="en-US" sz="2000" dirty="0"/>
              <a:t>If you need to reason about the performance of the system's network or the impact of changes to the network, be sure to model these communication devices to the level of detail sufficient to make these assessments.</a:t>
            </a:r>
          </a:p>
          <a:p>
            <a:r>
              <a:rPr lang="en-US" sz="2000" dirty="0"/>
              <a:t>Pay close attention to logical groupings of nodes, which you can specify by using packages.</a:t>
            </a:r>
          </a:p>
          <a:p>
            <a:r>
              <a:rPr lang="en-US" sz="2000" dirty="0"/>
              <a:t>Model these devices and processors using deployment diagrams. Where possible, use tools that discover the topology of your system by walking your system's network.</a:t>
            </a:r>
          </a:p>
          <a:p>
            <a:r>
              <a:rPr lang="en-US" sz="2000" dirty="0"/>
              <a:t>If you need to focus on the dynamics of your system, introduce use case diagrams to specify the kinds of behavior you are interested in, and expand on these use cases with interaction diagrams.</a:t>
            </a:r>
          </a:p>
        </p:txBody>
      </p:sp>
      <p:sp>
        <p:nvSpPr>
          <p:cNvPr id="6" name="Slide Number Placeholder 5"/>
          <p:cNvSpPr>
            <a:spLocks noGrp="1"/>
          </p:cNvSpPr>
          <p:nvPr>
            <p:ph type="sldNum" sz="quarter" idx="12"/>
          </p:nvPr>
        </p:nvSpPr>
        <p:spPr/>
        <p:txBody>
          <a:bodyPr/>
          <a:lstStyle/>
          <a:p>
            <a:fld id="{722DCEBC-0BCF-4303-8E0E-6124E3A62E55}" type="slidenum">
              <a:rPr lang="bg-BG"/>
              <a:pPr/>
              <a:t>80</a:t>
            </a:fld>
            <a:endParaRPr lang="bg-BG"/>
          </a:p>
        </p:txBody>
      </p:sp>
    </p:spTree>
    <p:extLst>
      <p:ext uri="{BB962C8B-B14F-4D97-AF65-F5344CB8AC3E}">
        <p14:creationId xmlns:p14="http://schemas.microsoft.com/office/powerpoint/2010/main" val="232746340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r>
              <a:rPr lang="bg-BG" sz="4000" b="1"/>
              <a:t>Modeling a Fully Distributed System</a:t>
            </a:r>
          </a:p>
        </p:txBody>
      </p:sp>
      <p:sp>
        <p:nvSpPr>
          <p:cNvPr id="218116"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B9AF0FF-9F10-4D1F-A0FC-946C5D1858F8}" type="slidenum">
              <a:rPr lang="bg-BG"/>
              <a:pPr/>
              <a:t>81</a:t>
            </a:fld>
            <a:endParaRPr lang="bg-BG"/>
          </a:p>
        </p:txBody>
      </p:sp>
      <p:pic>
        <p:nvPicPr>
          <p:cNvPr id="21811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2205038"/>
            <a:ext cx="5645150" cy="28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bg-BG" sz="4000" b="1"/>
              <a:t>Forward and Reverse Engineering</a:t>
            </a:r>
          </a:p>
        </p:txBody>
      </p:sp>
      <p:sp>
        <p:nvSpPr>
          <p:cNvPr id="220163" name="Rectangle 3"/>
          <p:cNvSpPr>
            <a:spLocks noGrp="1" noChangeArrowheads="1"/>
          </p:cNvSpPr>
          <p:nvPr>
            <p:ph idx="1"/>
          </p:nvPr>
        </p:nvSpPr>
        <p:spPr/>
        <p:txBody>
          <a:bodyPr>
            <a:normAutofit/>
          </a:bodyPr>
          <a:lstStyle/>
          <a:p>
            <a:r>
              <a:rPr lang="en-US" sz="2400" dirty="0"/>
              <a:t>There's only a modest amount of forward engineering (the creation of code from models) that you can do with deployment diagrams. For example, after specifying the physical distribution of components across the nodes in a deployment diagram, it is possible to use tools that then push these components out to the real world. For system administrators, using the UML in this way helps you visualize what can be a very complicated task</a:t>
            </a:r>
            <a:r>
              <a:rPr lang="en-US" sz="2400" dirty="0" smtClean="0"/>
              <a:t>.</a:t>
            </a:r>
          </a:p>
        </p:txBody>
      </p:sp>
      <p:sp>
        <p:nvSpPr>
          <p:cNvPr id="6" name="Slide Number Placeholder 5"/>
          <p:cNvSpPr>
            <a:spLocks noGrp="1"/>
          </p:cNvSpPr>
          <p:nvPr>
            <p:ph type="sldNum" sz="quarter" idx="12"/>
          </p:nvPr>
        </p:nvSpPr>
        <p:spPr/>
        <p:txBody>
          <a:bodyPr/>
          <a:lstStyle/>
          <a:p>
            <a:fld id="{EF4EFB27-BE06-4998-BBC9-57930E190231}" type="slidenum">
              <a:rPr lang="bg-BG"/>
              <a:pPr/>
              <a:t>82</a:t>
            </a:fld>
            <a:endParaRPr lang="bg-BG"/>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r>
              <a:rPr lang="bg-BG" sz="4000" b="1"/>
              <a:t>Forward and Reverse Engineering</a:t>
            </a:r>
          </a:p>
        </p:txBody>
      </p:sp>
      <p:sp>
        <p:nvSpPr>
          <p:cNvPr id="220163" name="Rectangle 3"/>
          <p:cNvSpPr>
            <a:spLocks noGrp="1" noChangeArrowheads="1"/>
          </p:cNvSpPr>
          <p:nvPr>
            <p:ph idx="1"/>
          </p:nvPr>
        </p:nvSpPr>
        <p:spPr/>
        <p:txBody>
          <a:bodyPr>
            <a:normAutofit/>
          </a:bodyPr>
          <a:lstStyle/>
          <a:p>
            <a:r>
              <a:rPr lang="en-US" sz="2400" dirty="0" smtClean="0"/>
              <a:t>Reverse </a:t>
            </a:r>
            <a:r>
              <a:rPr lang="en-US" sz="2400" dirty="0"/>
              <a:t>engineering (the creation of models from code) from the real world back to deployment diagrams is of tremendous value, especially for fully distributed systems that are under constant change. You'll want to supply a set of stereotyped nodes that speak the language of your system's network administrators, in order to tailor the UML to their domain. The advantage of using the UML is that it offers a standard language that addresses not only their needs, but the needs of your project's software developers, as well</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EF4EFB27-BE06-4998-BBC9-57930E190231}" type="slidenum">
              <a:rPr lang="bg-BG"/>
              <a:pPr/>
              <a:t>83</a:t>
            </a:fld>
            <a:endParaRPr lang="bg-BG"/>
          </a:p>
        </p:txBody>
      </p:sp>
    </p:spTree>
    <p:extLst>
      <p:ext uri="{BB962C8B-B14F-4D97-AF65-F5344CB8AC3E}">
        <p14:creationId xmlns:p14="http://schemas.microsoft.com/office/powerpoint/2010/main" val="16989444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bg-BG" b="1"/>
              <a:t>Reverse Engineering</a:t>
            </a:r>
          </a:p>
        </p:txBody>
      </p:sp>
      <p:sp>
        <p:nvSpPr>
          <p:cNvPr id="221187" name="Rectangle 3"/>
          <p:cNvSpPr>
            <a:spLocks noGrp="1" noChangeArrowheads="1"/>
          </p:cNvSpPr>
          <p:nvPr>
            <p:ph idx="1"/>
          </p:nvPr>
        </p:nvSpPr>
        <p:spPr/>
        <p:txBody>
          <a:bodyPr>
            <a:normAutofit lnSpcReduction="10000"/>
          </a:bodyPr>
          <a:lstStyle/>
          <a:p>
            <a:pPr marL="114300" indent="0">
              <a:buNone/>
            </a:pPr>
            <a:r>
              <a:rPr lang="en-US" sz="2800" dirty="0"/>
              <a:t>To reverse engineer a deployment diagram,</a:t>
            </a:r>
          </a:p>
          <a:p>
            <a:r>
              <a:rPr lang="en-US" sz="2800" dirty="0"/>
              <a:t>Choose the target that you want to reverse engineer. In some cases, you'll want to sweep across your entire network; in others, you can limit your search.</a:t>
            </a:r>
          </a:p>
          <a:p>
            <a:r>
              <a:rPr lang="en-US" sz="2800" dirty="0"/>
              <a:t>Choose also the fidelity of your reverse engineering. In some cases, it's sufficient to reverse engineer just to the level of all the system's processors; in others, you'll want to reverse engineer the system's networking peripherals, as well</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34B8ABD8-CFF8-47E7-BAD5-DEEC0C10555F}" type="slidenum">
              <a:rPr lang="bg-BG"/>
              <a:pPr/>
              <a:t>84</a:t>
            </a:fld>
            <a:endParaRPr lang="bg-BG"/>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bg-BG" b="1"/>
              <a:t>Reverse Engineering</a:t>
            </a:r>
          </a:p>
        </p:txBody>
      </p:sp>
      <p:sp>
        <p:nvSpPr>
          <p:cNvPr id="221187" name="Rectangle 3"/>
          <p:cNvSpPr>
            <a:spLocks noGrp="1" noChangeArrowheads="1"/>
          </p:cNvSpPr>
          <p:nvPr>
            <p:ph idx="1"/>
          </p:nvPr>
        </p:nvSpPr>
        <p:spPr/>
        <p:txBody>
          <a:bodyPr>
            <a:normAutofit fontScale="77500" lnSpcReduction="20000"/>
          </a:bodyPr>
          <a:lstStyle/>
          <a:p>
            <a:r>
              <a:rPr lang="en-US" sz="2800" dirty="0" smtClean="0"/>
              <a:t>Use </a:t>
            </a:r>
            <a:r>
              <a:rPr lang="en-US" sz="2800" dirty="0"/>
              <a:t>a tool that walks across your system, discovering its hardware topology. Record that topology in a deployment model.</a:t>
            </a:r>
          </a:p>
          <a:p>
            <a:r>
              <a:rPr lang="en-US" sz="2800" dirty="0"/>
              <a:t>Along the way, you can use similar tools to discover the components that live on each node, which you can also record in a deployment model. You'll want to use an intelligent search, for even a basic personal computer can contain gigabytes of components, many of which may not be relevant to your system.</a:t>
            </a:r>
          </a:p>
          <a:p>
            <a:r>
              <a:rPr lang="en-US" sz="2800" dirty="0"/>
              <a:t>Using your modeling tools, create a deployment diagram by querying the model. For example, you might start with visualizing the basic client/server topology, then expand on the diagram by populating certain nodes with components of interest that live on them. Expose or hide the details of the contents of this deployment diagram as necessary to communicate your intent.</a:t>
            </a:r>
          </a:p>
        </p:txBody>
      </p:sp>
      <p:sp>
        <p:nvSpPr>
          <p:cNvPr id="6" name="Slide Number Placeholder 5"/>
          <p:cNvSpPr>
            <a:spLocks noGrp="1"/>
          </p:cNvSpPr>
          <p:nvPr>
            <p:ph type="sldNum" sz="quarter" idx="12"/>
          </p:nvPr>
        </p:nvSpPr>
        <p:spPr/>
        <p:txBody>
          <a:bodyPr/>
          <a:lstStyle/>
          <a:p>
            <a:fld id="{34B8ABD8-CFF8-47E7-BAD5-DEEC0C10555F}" type="slidenum">
              <a:rPr lang="bg-BG"/>
              <a:pPr/>
              <a:t>85</a:t>
            </a:fld>
            <a:endParaRPr lang="bg-BG"/>
          </a:p>
        </p:txBody>
      </p:sp>
    </p:spTree>
    <p:extLst>
      <p:ext uri="{BB962C8B-B14F-4D97-AF65-F5344CB8AC3E}">
        <p14:creationId xmlns:p14="http://schemas.microsoft.com/office/powerpoint/2010/main" val="2344170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bg-BG" b="1"/>
              <a:t>Components and Interfaces</a:t>
            </a:r>
          </a:p>
        </p:txBody>
      </p:sp>
      <p:sp>
        <p:nvSpPr>
          <p:cNvPr id="133123" name="Rectangle 3"/>
          <p:cNvSpPr>
            <a:spLocks noGrp="1" noChangeArrowheads="1"/>
          </p:cNvSpPr>
          <p:nvPr>
            <p:ph idx="1"/>
          </p:nvPr>
        </p:nvSpPr>
        <p:spPr/>
        <p:txBody>
          <a:bodyPr>
            <a:normAutofit fontScale="92500" lnSpcReduction="10000"/>
          </a:bodyPr>
          <a:lstStyle/>
          <a:p>
            <a:r>
              <a:rPr lang="en-US" sz="2400" dirty="0"/>
              <a:t>An interface is a collection of operations that are used to specify a service of a class or a component. The relationship between component and interface is important. All the most common component-based operating system facilities (such as COM+, CORBA, and Enterprise Java Beans) use interfaces as the glue that binds components together</a:t>
            </a:r>
            <a:r>
              <a:rPr lang="en-US" sz="2400" dirty="0" smtClean="0"/>
              <a:t>.</a:t>
            </a:r>
          </a:p>
          <a:p>
            <a:r>
              <a:rPr lang="en-US" sz="2400" dirty="0"/>
              <a:t>Using one of these facilities, you decompose your physical implementation by specifying interfaces that represent the major seams in the system. You then provide components that realize the interfaces, along with other components that access the services through their interfaces. This mechanism permits you to deploy a system whose services are somewhat location-independent and, as discussed in the next section, replaceable</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7E044862-162D-4A5B-BA9A-5EFB4168C2D9}" type="slidenum">
              <a:rPr lang="bg-BG"/>
              <a:pPr/>
              <a:t>9</a:t>
            </a:fld>
            <a:endParaRPr lang="bg-BG"/>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2883</TotalTime>
  <Words>6454</Words>
  <Application>Microsoft Office PowerPoint</Application>
  <PresentationFormat>On-screen Show (4:3)</PresentationFormat>
  <Paragraphs>400</Paragraphs>
  <Slides>85</Slides>
  <Notes>0</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Adjacency</vt:lpstr>
      <vt:lpstr>Components  Component Diagrams </vt:lpstr>
      <vt:lpstr>Components</vt:lpstr>
      <vt:lpstr>Components</vt:lpstr>
      <vt:lpstr>Terms and Concepts</vt:lpstr>
      <vt:lpstr>Terms and Concepts</vt:lpstr>
      <vt:lpstr>Components and Classes </vt:lpstr>
      <vt:lpstr>Components and Classes </vt:lpstr>
      <vt:lpstr>Components and Classes</vt:lpstr>
      <vt:lpstr>Components and Interfaces</vt:lpstr>
      <vt:lpstr>Components and Interfaces</vt:lpstr>
      <vt:lpstr>Components and Interfaces</vt:lpstr>
      <vt:lpstr>Components and Interfaces</vt:lpstr>
      <vt:lpstr>Binary Replaceability</vt:lpstr>
      <vt:lpstr>Binary Replaceability</vt:lpstr>
      <vt:lpstr>Kinds of Components</vt:lpstr>
      <vt:lpstr>Kinds of Components</vt:lpstr>
      <vt:lpstr>Organizing Components</vt:lpstr>
      <vt:lpstr>Standard Elements </vt:lpstr>
      <vt:lpstr>Standard Elements </vt:lpstr>
      <vt:lpstr>Modeling Executables and Libraries </vt:lpstr>
      <vt:lpstr>Modeling Executables and Libraries </vt:lpstr>
      <vt:lpstr>Modeling Executables and Libraries</vt:lpstr>
      <vt:lpstr>Modeling Executables and Libraries</vt:lpstr>
      <vt:lpstr>Modeling Tables, Files, and Documents </vt:lpstr>
      <vt:lpstr>Modeling Tables, Files, and Documents </vt:lpstr>
      <vt:lpstr>Modeling Tables, Files, and Documents</vt:lpstr>
      <vt:lpstr>Modeling an API </vt:lpstr>
      <vt:lpstr>Modeling an API </vt:lpstr>
      <vt:lpstr>Modeling an API </vt:lpstr>
      <vt:lpstr>Modeling Source Code </vt:lpstr>
      <vt:lpstr>Modeling Source Code </vt:lpstr>
      <vt:lpstr>Modeling Source Code </vt:lpstr>
      <vt:lpstr>Modeling Source Code </vt:lpstr>
      <vt:lpstr>Component Diagram </vt:lpstr>
      <vt:lpstr>Component Diagram </vt:lpstr>
      <vt:lpstr>Terms and Concepts</vt:lpstr>
      <vt:lpstr>Modeling Source Code</vt:lpstr>
      <vt:lpstr>Modeling Source Code</vt:lpstr>
      <vt:lpstr>Modeling an Executable Release </vt:lpstr>
      <vt:lpstr>Modeling an Executable Release </vt:lpstr>
      <vt:lpstr>Modeling an Executable Release </vt:lpstr>
      <vt:lpstr>Modeling a Physical Database  Mapping classes to tables</vt:lpstr>
      <vt:lpstr>Modeling a Physical Database Mapping operations  </vt:lpstr>
      <vt:lpstr>Modeling a Physical Database </vt:lpstr>
      <vt:lpstr>Modeling a Physical Database</vt:lpstr>
      <vt:lpstr>Modeling Adaptable Systems </vt:lpstr>
      <vt:lpstr>Modeling Adaptable Systems </vt:lpstr>
      <vt:lpstr>Forward Engineering </vt:lpstr>
      <vt:lpstr>Forward Engineering </vt:lpstr>
      <vt:lpstr>Reverse Engineering </vt:lpstr>
      <vt:lpstr>Reverse Engineering </vt:lpstr>
      <vt:lpstr>Reverse Engineering</vt:lpstr>
      <vt:lpstr>Deployment  Deployment Diagrams </vt:lpstr>
      <vt:lpstr>Nodes</vt:lpstr>
      <vt:lpstr>Terms and Concepts</vt:lpstr>
      <vt:lpstr>Terms and Concepts</vt:lpstr>
      <vt:lpstr>Nodes and Components </vt:lpstr>
      <vt:lpstr>Nodes and Components</vt:lpstr>
      <vt:lpstr>Nodes</vt:lpstr>
      <vt:lpstr>Nodes and Components </vt:lpstr>
      <vt:lpstr>Organizing Nodes</vt:lpstr>
      <vt:lpstr>Organizing Nodes Connections</vt:lpstr>
      <vt:lpstr>Organizing Nodes</vt:lpstr>
      <vt:lpstr>Modeling Processors and Devices </vt:lpstr>
      <vt:lpstr>Modeling Processors and Devices </vt:lpstr>
      <vt:lpstr>Modeling the Distribution of Components</vt:lpstr>
      <vt:lpstr>Modeling the Distribution of Components</vt:lpstr>
      <vt:lpstr>Modeling the Distribution of Components</vt:lpstr>
      <vt:lpstr>Deployment Diagrams </vt:lpstr>
      <vt:lpstr>Deployment Diagrams </vt:lpstr>
      <vt:lpstr>Terms and Concepts</vt:lpstr>
      <vt:lpstr>Terms and Concepts</vt:lpstr>
      <vt:lpstr>Modeling an Embedded System </vt:lpstr>
      <vt:lpstr>Modeling an Embedded System </vt:lpstr>
      <vt:lpstr>Modeling a Client/Server System</vt:lpstr>
      <vt:lpstr>Modeling a Client/Server System</vt:lpstr>
      <vt:lpstr>Modeling a Client/Server System </vt:lpstr>
      <vt:lpstr>Modeling a Client/Server System </vt:lpstr>
      <vt:lpstr>Modeling a Fully Distributed System</vt:lpstr>
      <vt:lpstr>Modeling a Fully Distributed System</vt:lpstr>
      <vt:lpstr>Modeling a Fully Distributed System</vt:lpstr>
      <vt:lpstr>Forward and Reverse Engineering</vt:lpstr>
      <vt:lpstr>Forward and Reverse Engineering</vt:lpstr>
      <vt:lpstr>Reverse Engineering</vt:lpstr>
      <vt:lpstr>Reverse Engineering</vt:lpstr>
    </vt:vector>
  </TitlesOfParts>
  <Company>OKOM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Софтуерно проектиране UML Обектно ориентирано проектиране</dc:title>
  <dc:creator>Guest</dc:creator>
  <cp:lastModifiedBy>USER</cp:lastModifiedBy>
  <cp:revision>316</cp:revision>
  <dcterms:created xsi:type="dcterms:W3CDTF">2007-06-25T09:23:40Z</dcterms:created>
  <dcterms:modified xsi:type="dcterms:W3CDTF">2011-08-01T11:36:07Z</dcterms:modified>
</cp:coreProperties>
</file>