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Lst>
  <p:notesMasterIdLst>
    <p:notesMasterId r:id="rId101"/>
  </p:notesMasterIdLst>
  <p:sldIdLst>
    <p:sldId id="323" r:id="rId2"/>
    <p:sldId id="324" r:id="rId3"/>
    <p:sldId id="392" r:id="rId4"/>
    <p:sldId id="325" r:id="rId5"/>
    <p:sldId id="326" r:id="rId6"/>
    <p:sldId id="327" r:id="rId7"/>
    <p:sldId id="393" r:id="rId8"/>
    <p:sldId id="328" r:id="rId9"/>
    <p:sldId id="329" r:id="rId10"/>
    <p:sldId id="394" r:id="rId11"/>
    <p:sldId id="330" r:id="rId12"/>
    <p:sldId id="395" r:id="rId13"/>
    <p:sldId id="396" r:id="rId14"/>
    <p:sldId id="397" r:id="rId15"/>
    <p:sldId id="332" r:id="rId16"/>
    <p:sldId id="398" r:id="rId17"/>
    <p:sldId id="333" r:id="rId18"/>
    <p:sldId id="334" r:id="rId19"/>
    <p:sldId id="399" r:id="rId20"/>
    <p:sldId id="335" r:id="rId21"/>
    <p:sldId id="400" r:id="rId22"/>
    <p:sldId id="336" r:id="rId23"/>
    <p:sldId id="401" r:id="rId24"/>
    <p:sldId id="338" r:id="rId25"/>
    <p:sldId id="339" r:id="rId26"/>
    <p:sldId id="402" r:id="rId27"/>
    <p:sldId id="403" r:id="rId28"/>
    <p:sldId id="340" r:id="rId29"/>
    <p:sldId id="341" r:id="rId30"/>
    <p:sldId id="342" r:id="rId31"/>
    <p:sldId id="343" r:id="rId32"/>
    <p:sldId id="344" r:id="rId33"/>
    <p:sldId id="345" r:id="rId34"/>
    <p:sldId id="404" r:id="rId35"/>
    <p:sldId id="347" r:id="rId36"/>
    <p:sldId id="405" r:id="rId37"/>
    <p:sldId id="348" r:id="rId38"/>
    <p:sldId id="349" r:id="rId39"/>
    <p:sldId id="350" r:id="rId40"/>
    <p:sldId id="407" r:id="rId41"/>
    <p:sldId id="406" r:id="rId42"/>
    <p:sldId id="351" r:id="rId43"/>
    <p:sldId id="408" r:id="rId44"/>
    <p:sldId id="352" r:id="rId45"/>
    <p:sldId id="409" r:id="rId46"/>
    <p:sldId id="353" r:id="rId47"/>
    <p:sldId id="410" r:id="rId48"/>
    <p:sldId id="354" r:id="rId49"/>
    <p:sldId id="411" r:id="rId50"/>
    <p:sldId id="355" r:id="rId51"/>
    <p:sldId id="356" r:id="rId52"/>
    <p:sldId id="412" r:id="rId53"/>
    <p:sldId id="357" r:id="rId54"/>
    <p:sldId id="358" r:id="rId55"/>
    <p:sldId id="413" r:id="rId56"/>
    <p:sldId id="414" r:id="rId57"/>
    <p:sldId id="359" r:id="rId58"/>
    <p:sldId id="360" r:id="rId59"/>
    <p:sldId id="361" r:id="rId60"/>
    <p:sldId id="362" r:id="rId61"/>
    <p:sldId id="415" r:id="rId62"/>
    <p:sldId id="363" r:id="rId63"/>
    <p:sldId id="416" r:id="rId64"/>
    <p:sldId id="364" r:id="rId65"/>
    <p:sldId id="417" r:id="rId66"/>
    <p:sldId id="366" r:id="rId67"/>
    <p:sldId id="418" r:id="rId68"/>
    <p:sldId id="367" r:id="rId69"/>
    <p:sldId id="368" r:id="rId70"/>
    <p:sldId id="369" r:id="rId71"/>
    <p:sldId id="419" r:id="rId72"/>
    <p:sldId id="370" r:id="rId73"/>
    <p:sldId id="420" r:id="rId74"/>
    <p:sldId id="371" r:id="rId75"/>
    <p:sldId id="372" r:id="rId76"/>
    <p:sldId id="373" r:id="rId77"/>
    <p:sldId id="374" r:id="rId78"/>
    <p:sldId id="421" r:id="rId79"/>
    <p:sldId id="375" r:id="rId80"/>
    <p:sldId id="422" r:id="rId81"/>
    <p:sldId id="423" r:id="rId82"/>
    <p:sldId id="376" r:id="rId83"/>
    <p:sldId id="377" r:id="rId84"/>
    <p:sldId id="424" r:id="rId85"/>
    <p:sldId id="378" r:id="rId86"/>
    <p:sldId id="425" r:id="rId87"/>
    <p:sldId id="379" r:id="rId88"/>
    <p:sldId id="380" r:id="rId89"/>
    <p:sldId id="381" r:id="rId90"/>
    <p:sldId id="382" r:id="rId91"/>
    <p:sldId id="383" r:id="rId92"/>
    <p:sldId id="384" r:id="rId93"/>
    <p:sldId id="386" r:id="rId94"/>
    <p:sldId id="385" r:id="rId95"/>
    <p:sldId id="387" r:id="rId96"/>
    <p:sldId id="388" r:id="rId97"/>
    <p:sldId id="389" r:id="rId98"/>
    <p:sldId id="390" r:id="rId99"/>
    <p:sldId id="391" r:id="rId100"/>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2106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76548FB-2EE5-4EA6-8FFB-0600523D0920}" type="slidenum">
              <a:rPr lang="bg-BG"/>
              <a:pPr/>
              <a:t>‹#›</a:t>
            </a:fld>
            <a:endParaRPr lang="bg-BG"/>
          </a:p>
        </p:txBody>
      </p:sp>
    </p:spTree>
    <p:extLst>
      <p:ext uri="{BB962C8B-B14F-4D97-AF65-F5344CB8AC3E}">
        <p14:creationId xmlns:p14="http://schemas.microsoft.com/office/powerpoint/2010/main" val="36491594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52D4F788-955D-4B61-B3A1-8AFD4ED25BBB}"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3A6A2D1E-35E9-42A5-980C-CC7AC6D3D481}"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60B2219A-51AC-4849-87A1-2C88B50249EB}"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7E96FEC5-839F-4503-8C44-2FCA799948E7}" type="slidenum">
              <a:rPr lang="bg-BG"/>
              <a:pPr/>
              <a:t>‹#›</a:t>
            </a:fld>
            <a:endParaRPr lang="bg-BG"/>
          </a:p>
        </p:txBody>
      </p:sp>
    </p:spTree>
    <p:extLst>
      <p:ext uri="{BB962C8B-B14F-4D97-AF65-F5344CB8AC3E}">
        <p14:creationId xmlns:p14="http://schemas.microsoft.com/office/powerpoint/2010/main" val="925877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9F57C3BB-BDD6-4BB4-AB6E-E4B6F49AEB7F}" type="slidenum">
              <a:rPr lang="bg-BG"/>
              <a:pPr/>
              <a:t>‹#›</a:t>
            </a:fld>
            <a:endParaRPr lang="bg-BG"/>
          </a:p>
        </p:txBody>
      </p:sp>
    </p:spTree>
    <p:extLst>
      <p:ext uri="{BB962C8B-B14F-4D97-AF65-F5344CB8AC3E}">
        <p14:creationId xmlns:p14="http://schemas.microsoft.com/office/powerpoint/2010/main" val="1214153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E9E09C24-2949-40AD-817E-617E06CD07EF}"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BE87A159-633F-4296-8BB1-D17BB2726419}"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3C0AD293-E7A7-4B3E-B59B-7F795E365F47}"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B9A77A88-E1A6-41E3-9C4C-93832284839B}"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DDF9D109-63EA-434D-8F7B-74EC1CD01C09}"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1249035C-CBBD-46E6-9D8B-93A86452E9D8}"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F3384F32-B3EF-485A-A18D-21FF6D192FAF}"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C691B5FA-D704-4872-B1FD-2243C200228D}"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1F6FB7B0-9379-4ABD-A625-EB821E0FC546}"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hyperlink" Target="http://www.ambysoft.com/books/theObjectPrimer.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Rectangle 4"/>
          <p:cNvSpPr>
            <a:spLocks noGrp="1" noChangeArrowheads="1"/>
          </p:cNvSpPr>
          <p:nvPr>
            <p:ph type="ctrTitle"/>
          </p:nvPr>
        </p:nvSpPr>
        <p:spPr/>
        <p:txBody>
          <a:bodyPr/>
          <a:lstStyle/>
          <a:p>
            <a:r>
              <a:rPr lang="en-US" b="1" dirty="0"/>
              <a:t>Advanced </a:t>
            </a:r>
            <a:r>
              <a:rPr lang="en-US" b="1" dirty="0" smtClean="0"/>
              <a:t>Classes and Relationships</a:t>
            </a:r>
            <a:endParaRPr lang="en-US" dirty="0"/>
          </a:p>
        </p:txBody>
      </p:sp>
      <p:sp>
        <p:nvSpPr>
          <p:cNvPr id="136197" name="Rectangle 5"/>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a:t>
            </a:r>
            <a:r>
              <a:rPr lang="en-US" dirty="0"/>
              <a:t>5</a:t>
            </a:r>
          </a:p>
        </p:txBody>
      </p:sp>
      <p:sp>
        <p:nvSpPr>
          <p:cNvPr id="6" name="Slide Number Placeholder 5"/>
          <p:cNvSpPr>
            <a:spLocks noGrp="1"/>
          </p:cNvSpPr>
          <p:nvPr>
            <p:ph type="sldNum" sz="quarter" idx="12"/>
          </p:nvPr>
        </p:nvSpPr>
        <p:spPr/>
        <p:txBody>
          <a:bodyPr/>
          <a:lstStyle/>
          <a:p>
            <a:fld id="{93FAAB20-EA09-4234-8D3A-9D41DACB861E}"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0" name="Rectangle 4"/>
          <p:cNvSpPr>
            <a:spLocks noGrp="1" noChangeArrowheads="1"/>
          </p:cNvSpPr>
          <p:nvPr>
            <p:ph type="title"/>
          </p:nvPr>
        </p:nvSpPr>
        <p:spPr/>
        <p:txBody>
          <a:bodyPr/>
          <a:lstStyle/>
          <a:p>
            <a:r>
              <a:rPr lang="bg-BG" sz="4000" b="1" dirty="0"/>
              <a:t>Abstract, Root, Leaf, </a:t>
            </a:r>
            <a:r>
              <a:rPr lang="bg-BG" sz="4000" b="1" dirty="0" smtClean="0"/>
              <a:t>Polymorphic(</a:t>
            </a:r>
            <a:r>
              <a:rPr lang="en-US" sz="4000" b="1" dirty="0" smtClean="0"/>
              <a:t>virtual</a:t>
            </a:r>
            <a:r>
              <a:rPr lang="bg-BG" sz="4000" b="1" dirty="0" smtClean="0"/>
              <a:t>) </a:t>
            </a:r>
            <a:r>
              <a:rPr lang="en-US" sz="4000" b="1" dirty="0" smtClean="0"/>
              <a:t>Elements</a:t>
            </a:r>
            <a:endParaRPr lang="bg-BG" sz="4000" b="1" dirty="0"/>
          </a:p>
        </p:txBody>
      </p:sp>
      <p:sp>
        <p:nvSpPr>
          <p:cNvPr id="244741"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139CBFC2-8C24-4DB0-A0DA-F1351D2E7ECF}" type="slidenum">
              <a:rPr lang="bg-BG"/>
              <a:pPr/>
              <a:t>10</a:t>
            </a:fld>
            <a:endParaRPr lang="bg-BG"/>
          </a:p>
        </p:txBody>
      </p:sp>
      <p:pic>
        <p:nvPicPr>
          <p:cNvPr id="24474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150" y="1658938"/>
            <a:ext cx="5832475"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65938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bg-BG" b="1" dirty="0" smtClean="0"/>
              <a:t>Multiplicity</a:t>
            </a:r>
            <a:endParaRPr lang="bg-BG" dirty="0"/>
          </a:p>
        </p:txBody>
      </p:sp>
      <p:sp>
        <p:nvSpPr>
          <p:cNvPr id="246790" name="Rectangle 6"/>
          <p:cNvSpPr>
            <a:spLocks noGrp="1" noChangeArrowheads="1"/>
          </p:cNvSpPr>
          <p:nvPr>
            <p:ph idx="1"/>
          </p:nvPr>
        </p:nvSpPr>
        <p:spPr/>
        <p:txBody>
          <a:bodyPr>
            <a:normAutofit lnSpcReduction="10000"/>
          </a:bodyPr>
          <a:lstStyle/>
          <a:p>
            <a:r>
              <a:rPr lang="en-US" sz="2800" dirty="0"/>
              <a:t>Sometimes, though, you'll want to restrict the number of instances a class may have. Most often, you'll want to specify zero instances (in which case, the class is a utility class that exposes only class scoped attributes and operations), one instance (a singleton class), a specific number of instances, or many instances (the default case</a:t>
            </a:r>
            <a:r>
              <a:rPr lang="en-US" sz="2800" dirty="0" smtClean="0"/>
              <a:t>).</a:t>
            </a:r>
          </a:p>
          <a:p>
            <a:r>
              <a:rPr lang="en-US" sz="2800" dirty="0"/>
              <a:t>The number of instances a class may have is called its multiplicity. Multiplicity is a specification of the range of allowable cardinalities an entity may assume.</a:t>
            </a:r>
            <a:endParaRPr lang="bg-BG" sz="2800" dirty="0"/>
          </a:p>
        </p:txBody>
      </p:sp>
      <p:sp>
        <p:nvSpPr>
          <p:cNvPr id="8" name="Slide Number Placeholder 6"/>
          <p:cNvSpPr>
            <a:spLocks noGrp="1"/>
          </p:cNvSpPr>
          <p:nvPr>
            <p:ph type="sldNum" sz="quarter" idx="12"/>
          </p:nvPr>
        </p:nvSpPr>
        <p:spPr/>
        <p:txBody>
          <a:bodyPr/>
          <a:lstStyle/>
          <a:p>
            <a:fld id="{5AC59A3C-3EE5-44BC-8A5C-E68788927F59}" type="slidenum">
              <a:rPr lang="bg-BG"/>
              <a:pPr/>
              <a:t>11</a:t>
            </a:fld>
            <a:endParaRPr lang="bg-BG"/>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r>
              <a:rPr lang="bg-BG" b="1" dirty="0" smtClean="0"/>
              <a:t>Multiplicity</a:t>
            </a:r>
            <a:endParaRPr lang="bg-BG" dirty="0"/>
          </a:p>
        </p:txBody>
      </p:sp>
      <p:sp>
        <p:nvSpPr>
          <p:cNvPr id="2" name="Content Placeholder 1"/>
          <p:cNvSpPr>
            <a:spLocks noGrp="1"/>
          </p:cNvSpPr>
          <p:nvPr>
            <p:ph idx="1"/>
          </p:nvPr>
        </p:nvSpPr>
        <p:spPr/>
        <p:txBody>
          <a:bodyPr/>
          <a:lstStyle/>
          <a:p>
            <a:endParaRPr lang="bg-BG"/>
          </a:p>
        </p:txBody>
      </p:sp>
      <p:sp>
        <p:nvSpPr>
          <p:cNvPr id="8" name="Slide Number Placeholder 6"/>
          <p:cNvSpPr>
            <a:spLocks noGrp="1"/>
          </p:cNvSpPr>
          <p:nvPr>
            <p:ph type="sldNum" sz="quarter" idx="12"/>
          </p:nvPr>
        </p:nvSpPr>
        <p:spPr/>
        <p:txBody>
          <a:bodyPr/>
          <a:lstStyle/>
          <a:p>
            <a:fld id="{5AC59A3C-3EE5-44BC-8A5C-E68788927F59}" type="slidenum">
              <a:rPr lang="bg-BG"/>
              <a:pPr/>
              <a:t>12</a:t>
            </a:fld>
            <a:endParaRPr lang="bg-BG"/>
          </a:p>
        </p:txBody>
      </p:sp>
      <p:pic>
        <p:nvPicPr>
          <p:cNvPr id="24678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772816"/>
            <a:ext cx="520065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9470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en-US" b="1" dirty="0"/>
              <a:t>Attributes</a:t>
            </a:r>
            <a:endParaRPr lang="bg-BG" dirty="0"/>
          </a:p>
        </p:txBody>
      </p:sp>
      <p:sp>
        <p:nvSpPr>
          <p:cNvPr id="249859" name="Rectangle 3"/>
          <p:cNvSpPr>
            <a:spLocks noGrp="1" noChangeArrowheads="1"/>
          </p:cNvSpPr>
          <p:nvPr>
            <p:ph idx="1"/>
          </p:nvPr>
        </p:nvSpPr>
        <p:spPr/>
        <p:txBody>
          <a:bodyPr>
            <a:normAutofit/>
          </a:bodyPr>
          <a:lstStyle/>
          <a:p>
            <a:pPr marL="114300" indent="0">
              <a:lnSpc>
                <a:spcPct val="90000"/>
              </a:lnSpc>
              <a:buNone/>
            </a:pPr>
            <a:r>
              <a:rPr lang="en-US" sz="2800" dirty="0"/>
              <a:t>In its full form, the syntax of an attribute in the UML </a:t>
            </a:r>
            <a:r>
              <a:rPr lang="en-US" sz="2800" dirty="0" smtClean="0"/>
              <a:t>is</a:t>
            </a:r>
          </a:p>
          <a:p>
            <a:pPr>
              <a:lnSpc>
                <a:spcPct val="90000"/>
              </a:lnSpc>
            </a:pPr>
            <a:r>
              <a:rPr lang="bg-BG" sz="2800" dirty="0" smtClean="0"/>
              <a:t>[</a:t>
            </a:r>
            <a:r>
              <a:rPr lang="bg-BG" sz="2800" dirty="0"/>
              <a:t>visibility] name [multiplicity] [: type] [= initial-value] [{property-string}] </a:t>
            </a:r>
            <a:endParaRPr lang="en-US" sz="2800" dirty="0" smtClean="0"/>
          </a:p>
          <a:p>
            <a:pPr>
              <a:lnSpc>
                <a:spcPct val="90000"/>
              </a:lnSpc>
            </a:pPr>
            <a:r>
              <a:rPr lang="en-US" sz="2800" dirty="0"/>
              <a:t>For example, the following are all legal attribute declarations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FC8BCB7E-AC7D-45F8-8B14-7E7A231CA653}" type="slidenum">
              <a:rPr lang="bg-BG"/>
              <a:pPr/>
              <a:t>13</a:t>
            </a:fld>
            <a:endParaRPr lang="bg-BG"/>
          </a:p>
        </p:txBody>
      </p:sp>
      <p:graphicFrame>
        <p:nvGraphicFramePr>
          <p:cNvPr id="7" name="Table 6"/>
          <p:cNvGraphicFramePr>
            <a:graphicFrameLocks noGrp="1"/>
          </p:cNvGraphicFramePr>
          <p:nvPr>
            <p:extLst>
              <p:ext uri="{D42A27DB-BD31-4B8C-83A1-F6EECF244321}">
                <p14:modId xmlns:p14="http://schemas.microsoft.com/office/powerpoint/2010/main" val="940181047"/>
              </p:ext>
            </p:extLst>
          </p:nvPr>
        </p:nvGraphicFramePr>
        <p:xfrm>
          <a:off x="467544" y="4365104"/>
          <a:ext cx="7620000" cy="2053590"/>
        </p:xfrm>
        <a:graphic>
          <a:graphicData uri="http://schemas.openxmlformats.org/drawingml/2006/table">
            <a:tbl>
              <a:tblPr/>
              <a:tblGrid>
                <a:gridCol w="3810000"/>
                <a:gridCol w="3810000"/>
              </a:tblGrid>
              <a:tr h="0">
                <a:tc>
                  <a:txBody>
                    <a:bodyPr/>
                    <a:lstStyle/>
                    <a:p>
                      <a:r>
                        <a:rPr lang="en-US"/>
                        <a:t>• origin </a:t>
                      </a:r>
                    </a:p>
                  </a:txBody>
                  <a:tcPr marL="9525" marR="9525" marT="9525" marB="9525">
                    <a:lnL>
                      <a:noFill/>
                    </a:lnL>
                    <a:lnR>
                      <a:noFill/>
                    </a:lnR>
                    <a:lnT>
                      <a:noFill/>
                    </a:lnT>
                    <a:lnB>
                      <a:noFill/>
                    </a:lnB>
                    <a:solidFill>
                      <a:srgbClr val="FFFFFF"/>
                    </a:solidFill>
                  </a:tcPr>
                </a:tc>
                <a:tc>
                  <a:txBody>
                    <a:bodyPr/>
                    <a:lstStyle/>
                    <a:p>
                      <a:r>
                        <a:rPr lang="en-US"/>
                        <a:t>Name only</a:t>
                      </a:r>
                    </a:p>
                  </a:txBody>
                  <a:tcPr marL="9525" marR="9525" marT="9525" marB="9525">
                    <a:lnL>
                      <a:noFill/>
                    </a:lnL>
                    <a:lnR>
                      <a:noFill/>
                    </a:lnR>
                    <a:lnT>
                      <a:noFill/>
                    </a:lnT>
                    <a:lnB>
                      <a:noFill/>
                    </a:lnB>
                    <a:solidFill>
                      <a:srgbClr val="FFFFFF"/>
                    </a:solidFill>
                  </a:tcPr>
                </a:tc>
              </a:tr>
              <a:tr h="0">
                <a:tc>
                  <a:txBody>
                    <a:bodyPr/>
                    <a:lstStyle/>
                    <a:p>
                      <a:r>
                        <a:rPr lang="en-US"/>
                        <a:t>• + origin </a:t>
                      </a:r>
                    </a:p>
                  </a:txBody>
                  <a:tcPr marL="9525" marR="9525" marT="9525" marB="9525">
                    <a:lnL>
                      <a:noFill/>
                    </a:lnL>
                    <a:lnR>
                      <a:noFill/>
                    </a:lnR>
                    <a:lnT>
                      <a:noFill/>
                    </a:lnT>
                    <a:lnB>
                      <a:noFill/>
                    </a:lnB>
                    <a:solidFill>
                      <a:srgbClr val="FFFFFF"/>
                    </a:solidFill>
                  </a:tcPr>
                </a:tc>
                <a:tc>
                  <a:txBody>
                    <a:bodyPr/>
                    <a:lstStyle/>
                    <a:p>
                      <a:r>
                        <a:rPr lang="en-US"/>
                        <a:t>Visibility and name</a:t>
                      </a:r>
                    </a:p>
                  </a:txBody>
                  <a:tcPr marL="9525" marR="9525" marT="9525" marB="9525">
                    <a:lnL>
                      <a:noFill/>
                    </a:lnL>
                    <a:lnR>
                      <a:noFill/>
                    </a:lnR>
                    <a:lnT>
                      <a:noFill/>
                    </a:lnT>
                    <a:lnB>
                      <a:noFill/>
                    </a:lnB>
                    <a:solidFill>
                      <a:srgbClr val="FFFFFF"/>
                    </a:solidFill>
                  </a:tcPr>
                </a:tc>
              </a:tr>
              <a:tr h="0">
                <a:tc>
                  <a:txBody>
                    <a:bodyPr/>
                    <a:lstStyle/>
                    <a:p>
                      <a:r>
                        <a:rPr lang="en-US"/>
                        <a:t>• origin : Point </a:t>
                      </a:r>
                    </a:p>
                  </a:txBody>
                  <a:tcPr marL="9525" marR="9525" marT="9525" marB="9525">
                    <a:lnL>
                      <a:noFill/>
                    </a:lnL>
                    <a:lnR>
                      <a:noFill/>
                    </a:lnR>
                    <a:lnT>
                      <a:noFill/>
                    </a:lnT>
                    <a:lnB>
                      <a:noFill/>
                    </a:lnB>
                    <a:solidFill>
                      <a:srgbClr val="FFFFFF"/>
                    </a:solidFill>
                  </a:tcPr>
                </a:tc>
                <a:tc>
                  <a:txBody>
                    <a:bodyPr/>
                    <a:lstStyle/>
                    <a:p>
                      <a:r>
                        <a:rPr lang="en-US"/>
                        <a:t>Name and type</a:t>
                      </a:r>
                    </a:p>
                  </a:txBody>
                  <a:tcPr marL="9525" marR="9525" marT="9525" marB="9525">
                    <a:lnL>
                      <a:noFill/>
                    </a:lnL>
                    <a:lnR>
                      <a:noFill/>
                    </a:lnR>
                    <a:lnT>
                      <a:noFill/>
                    </a:lnT>
                    <a:lnB>
                      <a:noFill/>
                    </a:lnB>
                    <a:solidFill>
                      <a:srgbClr val="FFFFFF"/>
                    </a:solidFill>
                  </a:tcPr>
                </a:tc>
              </a:tr>
              <a:tr h="0">
                <a:tc>
                  <a:txBody>
                    <a:bodyPr/>
                    <a:lstStyle/>
                    <a:p>
                      <a:r>
                        <a:rPr lang="en-US"/>
                        <a:t>• head : *Item </a:t>
                      </a:r>
                    </a:p>
                  </a:txBody>
                  <a:tcPr marL="9525" marR="9525" marT="9525" marB="9525">
                    <a:lnL>
                      <a:noFill/>
                    </a:lnL>
                    <a:lnR>
                      <a:noFill/>
                    </a:lnR>
                    <a:lnT>
                      <a:noFill/>
                    </a:lnT>
                    <a:lnB>
                      <a:noFill/>
                    </a:lnB>
                    <a:solidFill>
                      <a:srgbClr val="FFFFFF"/>
                    </a:solidFill>
                  </a:tcPr>
                </a:tc>
                <a:tc>
                  <a:txBody>
                    <a:bodyPr/>
                    <a:lstStyle/>
                    <a:p>
                      <a:r>
                        <a:rPr lang="en-US"/>
                        <a:t>Name and complex type</a:t>
                      </a:r>
                    </a:p>
                  </a:txBody>
                  <a:tcPr marL="9525" marR="9525" marT="9525" marB="9525">
                    <a:lnL>
                      <a:noFill/>
                    </a:lnL>
                    <a:lnR>
                      <a:noFill/>
                    </a:lnR>
                    <a:lnT>
                      <a:noFill/>
                    </a:lnT>
                    <a:lnB>
                      <a:noFill/>
                    </a:lnB>
                    <a:solidFill>
                      <a:srgbClr val="FFFFFF"/>
                    </a:solidFill>
                  </a:tcPr>
                </a:tc>
              </a:tr>
              <a:tr h="0">
                <a:tc>
                  <a:txBody>
                    <a:bodyPr/>
                    <a:lstStyle/>
                    <a:p>
                      <a:r>
                        <a:rPr lang="en-US"/>
                        <a:t>• name [0..1] : String </a:t>
                      </a:r>
                    </a:p>
                  </a:txBody>
                  <a:tcPr marL="9525" marR="9525" marT="9525" marB="9525">
                    <a:lnL>
                      <a:noFill/>
                    </a:lnL>
                    <a:lnR>
                      <a:noFill/>
                    </a:lnR>
                    <a:lnT>
                      <a:noFill/>
                    </a:lnT>
                    <a:lnB>
                      <a:noFill/>
                    </a:lnB>
                    <a:solidFill>
                      <a:srgbClr val="FFFFFF"/>
                    </a:solidFill>
                  </a:tcPr>
                </a:tc>
                <a:tc>
                  <a:txBody>
                    <a:bodyPr/>
                    <a:lstStyle/>
                    <a:p>
                      <a:r>
                        <a:rPr lang="en-US"/>
                        <a:t>Name, multiplicity, and type</a:t>
                      </a:r>
                    </a:p>
                  </a:txBody>
                  <a:tcPr marL="9525" marR="9525" marT="9525" marB="9525">
                    <a:lnL>
                      <a:noFill/>
                    </a:lnL>
                    <a:lnR>
                      <a:noFill/>
                    </a:lnR>
                    <a:lnT>
                      <a:noFill/>
                    </a:lnT>
                    <a:lnB>
                      <a:noFill/>
                    </a:lnB>
                    <a:solidFill>
                      <a:srgbClr val="FFFFFF"/>
                    </a:solidFill>
                  </a:tcPr>
                </a:tc>
              </a:tr>
              <a:tr h="0">
                <a:tc>
                  <a:txBody>
                    <a:bodyPr/>
                    <a:lstStyle/>
                    <a:p>
                      <a:r>
                        <a:rPr lang="en-US"/>
                        <a:t>• origin : Point = (0,0) </a:t>
                      </a:r>
                    </a:p>
                  </a:txBody>
                  <a:tcPr marL="9525" marR="9525" marT="9525" marB="9525">
                    <a:lnL>
                      <a:noFill/>
                    </a:lnL>
                    <a:lnR>
                      <a:noFill/>
                    </a:lnR>
                    <a:lnT>
                      <a:noFill/>
                    </a:lnT>
                    <a:lnB>
                      <a:noFill/>
                    </a:lnB>
                    <a:solidFill>
                      <a:srgbClr val="FFFFFF"/>
                    </a:solidFill>
                  </a:tcPr>
                </a:tc>
                <a:tc>
                  <a:txBody>
                    <a:bodyPr/>
                    <a:lstStyle/>
                    <a:p>
                      <a:r>
                        <a:rPr lang="en-US"/>
                        <a:t>Name, type, and initial value</a:t>
                      </a:r>
                    </a:p>
                  </a:txBody>
                  <a:tcPr marL="9525" marR="9525" marT="9525" marB="9525">
                    <a:lnL>
                      <a:noFill/>
                    </a:lnL>
                    <a:lnR>
                      <a:noFill/>
                    </a:lnR>
                    <a:lnT>
                      <a:noFill/>
                    </a:lnT>
                    <a:lnB>
                      <a:noFill/>
                    </a:lnB>
                    <a:solidFill>
                      <a:srgbClr val="FFFFFF"/>
                    </a:solidFill>
                  </a:tcPr>
                </a:tc>
              </a:tr>
              <a:tr h="0">
                <a:tc>
                  <a:txBody>
                    <a:bodyPr/>
                    <a:lstStyle/>
                    <a:p>
                      <a:r>
                        <a:rPr lang="en-US"/>
                        <a:t>• id : Integer {frozen} </a:t>
                      </a:r>
                    </a:p>
                  </a:txBody>
                  <a:tcPr marL="9525" marR="9525" marT="9525" marB="9525">
                    <a:lnL>
                      <a:noFill/>
                    </a:lnL>
                    <a:lnR>
                      <a:noFill/>
                    </a:lnR>
                    <a:lnT>
                      <a:noFill/>
                    </a:lnT>
                    <a:lnB>
                      <a:noFill/>
                    </a:lnB>
                    <a:solidFill>
                      <a:srgbClr val="FFFFFF"/>
                    </a:solidFill>
                  </a:tcPr>
                </a:tc>
                <a:tc>
                  <a:txBody>
                    <a:bodyPr/>
                    <a:lstStyle/>
                    <a:p>
                      <a:r>
                        <a:rPr lang="en-US" dirty="0"/>
                        <a:t>Name and property</a:t>
                      </a:r>
                    </a:p>
                  </a:txBody>
                  <a:tcPr marL="9525" marR="9525" marT="9525" marB="9525">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3273853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en-US" b="1" dirty="0"/>
              <a:t>Attributes</a:t>
            </a:r>
            <a:endParaRPr lang="bg-BG" dirty="0"/>
          </a:p>
        </p:txBody>
      </p:sp>
      <p:sp>
        <p:nvSpPr>
          <p:cNvPr id="249859" name="Rectangle 3"/>
          <p:cNvSpPr>
            <a:spLocks noGrp="1" noChangeArrowheads="1"/>
          </p:cNvSpPr>
          <p:nvPr>
            <p:ph idx="1"/>
          </p:nvPr>
        </p:nvSpPr>
        <p:spPr/>
        <p:txBody>
          <a:bodyPr>
            <a:normAutofit lnSpcReduction="10000"/>
          </a:bodyPr>
          <a:lstStyle/>
          <a:p>
            <a:r>
              <a:rPr lang="en-US" sz="2800" dirty="0"/>
              <a:t>There are three defined properties that you can use with attributes.</a:t>
            </a:r>
          </a:p>
          <a:p>
            <a:pPr lvl="1">
              <a:lnSpc>
                <a:spcPct val="90000"/>
              </a:lnSpc>
            </a:pPr>
            <a:r>
              <a:rPr lang="bg-BG" sz="2400" dirty="0" smtClean="0"/>
              <a:t>changeable </a:t>
            </a:r>
            <a:endParaRPr lang="en-US" sz="2400" dirty="0"/>
          </a:p>
          <a:p>
            <a:pPr lvl="2">
              <a:lnSpc>
                <a:spcPct val="90000"/>
              </a:lnSpc>
            </a:pPr>
            <a:r>
              <a:rPr lang="en-US" sz="2000" dirty="0"/>
              <a:t>There are no restrictions on modifying the attribute's value</a:t>
            </a:r>
            <a:r>
              <a:rPr lang="en-US" sz="2000" dirty="0" smtClean="0"/>
              <a:t>.</a:t>
            </a:r>
          </a:p>
          <a:p>
            <a:pPr lvl="1">
              <a:lnSpc>
                <a:spcPct val="90000"/>
              </a:lnSpc>
            </a:pPr>
            <a:r>
              <a:rPr lang="bg-BG" sz="2600" dirty="0" smtClean="0"/>
              <a:t>addOnly </a:t>
            </a:r>
            <a:endParaRPr lang="en-US" sz="2600" dirty="0"/>
          </a:p>
          <a:p>
            <a:pPr lvl="2">
              <a:lnSpc>
                <a:spcPct val="90000"/>
              </a:lnSpc>
            </a:pPr>
            <a:r>
              <a:rPr lang="en-US" sz="2000" dirty="0"/>
              <a:t>For attributes with a multiplicity greater than one, additional values may be added, but once created, a value may not be removed or altered</a:t>
            </a:r>
            <a:r>
              <a:rPr lang="en-US" sz="2000" dirty="0" smtClean="0"/>
              <a:t>.</a:t>
            </a:r>
            <a:endParaRPr lang="en-US" sz="2000" dirty="0"/>
          </a:p>
          <a:p>
            <a:pPr lvl="1">
              <a:lnSpc>
                <a:spcPct val="90000"/>
              </a:lnSpc>
            </a:pPr>
            <a:r>
              <a:rPr lang="bg-BG" sz="2400" dirty="0"/>
              <a:t>frozen </a:t>
            </a:r>
            <a:r>
              <a:rPr lang="bg-BG" sz="2400" dirty="0">
                <a:cs typeface="Arial" charset="0"/>
              </a:rPr>
              <a:t>≡ </a:t>
            </a:r>
            <a:r>
              <a:rPr lang="en-US" sz="2400" dirty="0" err="1">
                <a:cs typeface="Arial" charset="0"/>
              </a:rPr>
              <a:t>const</a:t>
            </a:r>
            <a:r>
              <a:rPr lang="en-US" sz="2400" dirty="0">
                <a:cs typeface="Arial" charset="0"/>
              </a:rPr>
              <a:t> </a:t>
            </a:r>
            <a:r>
              <a:rPr lang="bg-BG" sz="2400" dirty="0">
                <a:cs typeface="Arial" charset="0"/>
              </a:rPr>
              <a:t>в С++</a:t>
            </a:r>
          </a:p>
          <a:p>
            <a:pPr lvl="2">
              <a:lnSpc>
                <a:spcPct val="90000"/>
              </a:lnSpc>
            </a:pPr>
            <a:r>
              <a:rPr lang="en-US" sz="2000" dirty="0"/>
              <a:t>The attribute's value may not be changed after the object is initialized</a:t>
            </a:r>
            <a:r>
              <a:rPr lang="en-US" sz="2000" dirty="0" smtClean="0"/>
              <a:t>.</a:t>
            </a:r>
          </a:p>
          <a:p>
            <a:pPr>
              <a:lnSpc>
                <a:spcPct val="90000"/>
              </a:lnSpc>
            </a:pPr>
            <a:r>
              <a:rPr lang="en-US" sz="2400" dirty="0"/>
              <a:t>Unless otherwise specified, attributes are always changeable. You'll mainly want to use frozen when modeling constant or write-once attributes</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FC8BCB7E-AC7D-45F8-8B14-7E7A231CA653}" type="slidenum">
              <a:rPr lang="bg-BG"/>
              <a:pPr/>
              <a:t>14</a:t>
            </a:fld>
            <a:endParaRPr lang="bg-BG"/>
          </a:p>
        </p:txBody>
      </p:sp>
    </p:spTree>
    <p:extLst>
      <p:ext uri="{BB962C8B-B14F-4D97-AF65-F5344CB8AC3E}">
        <p14:creationId xmlns:p14="http://schemas.microsoft.com/office/powerpoint/2010/main" val="9873410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b="1" dirty="0"/>
              <a:t>Operations</a:t>
            </a:r>
          </a:p>
        </p:txBody>
      </p:sp>
      <p:sp>
        <p:nvSpPr>
          <p:cNvPr id="250883" name="Rectangle 3"/>
          <p:cNvSpPr>
            <a:spLocks noGrp="1" noChangeArrowheads="1"/>
          </p:cNvSpPr>
          <p:nvPr>
            <p:ph idx="1"/>
          </p:nvPr>
        </p:nvSpPr>
        <p:spPr/>
        <p:txBody>
          <a:bodyPr/>
          <a:lstStyle/>
          <a:p>
            <a:pPr marL="114300" indent="0">
              <a:buNone/>
            </a:pPr>
            <a:r>
              <a:rPr lang="en-US" dirty="0"/>
              <a:t>In its full form, the syntax of an operation in the UML is</a:t>
            </a:r>
          </a:p>
          <a:p>
            <a:r>
              <a:rPr lang="bg-BG" dirty="0" smtClean="0"/>
              <a:t>[</a:t>
            </a:r>
            <a:r>
              <a:rPr lang="bg-BG" dirty="0"/>
              <a:t>visibility] name [(parameter-list)] [: return-type] [{property-string}] </a:t>
            </a:r>
          </a:p>
          <a:p>
            <a:r>
              <a:rPr lang="en-US" dirty="0"/>
              <a:t>For example, the following are all legal operation declarations:</a:t>
            </a:r>
          </a:p>
        </p:txBody>
      </p:sp>
      <p:sp>
        <p:nvSpPr>
          <p:cNvPr id="6" name="Slide Number Placeholder 5"/>
          <p:cNvSpPr>
            <a:spLocks noGrp="1"/>
          </p:cNvSpPr>
          <p:nvPr>
            <p:ph type="sldNum" sz="quarter" idx="12"/>
          </p:nvPr>
        </p:nvSpPr>
        <p:spPr/>
        <p:txBody>
          <a:bodyPr/>
          <a:lstStyle/>
          <a:p>
            <a:fld id="{E8BF44F1-3874-4163-8CB0-02BFB08AE915}" type="slidenum">
              <a:rPr lang="bg-BG"/>
              <a:pPr/>
              <a:t>15</a:t>
            </a:fld>
            <a:endParaRPr lang="bg-BG"/>
          </a:p>
        </p:txBody>
      </p:sp>
      <p:graphicFrame>
        <p:nvGraphicFramePr>
          <p:cNvPr id="2" name="Table 1"/>
          <p:cNvGraphicFramePr>
            <a:graphicFrameLocks noGrp="1"/>
          </p:cNvGraphicFramePr>
          <p:nvPr>
            <p:extLst>
              <p:ext uri="{D42A27DB-BD31-4B8C-83A1-F6EECF244321}">
                <p14:modId xmlns:p14="http://schemas.microsoft.com/office/powerpoint/2010/main" val="2803234503"/>
              </p:ext>
            </p:extLst>
          </p:nvPr>
        </p:nvGraphicFramePr>
        <p:xfrm>
          <a:off x="467544" y="3573016"/>
          <a:ext cx="7620000" cy="1466850"/>
        </p:xfrm>
        <a:graphic>
          <a:graphicData uri="http://schemas.openxmlformats.org/drawingml/2006/table">
            <a:tbl>
              <a:tblPr/>
              <a:tblGrid>
                <a:gridCol w="3810000"/>
                <a:gridCol w="3810000"/>
              </a:tblGrid>
              <a:tr h="0">
                <a:tc>
                  <a:txBody>
                    <a:bodyPr/>
                    <a:lstStyle/>
                    <a:p>
                      <a:r>
                        <a:rPr lang="en-US"/>
                        <a:t>• display </a:t>
                      </a:r>
                    </a:p>
                  </a:txBody>
                  <a:tcPr marL="9525" marR="9525" marT="9525" marB="9525">
                    <a:lnL>
                      <a:noFill/>
                    </a:lnL>
                    <a:lnR>
                      <a:noFill/>
                    </a:lnR>
                    <a:lnT>
                      <a:noFill/>
                    </a:lnT>
                    <a:lnB>
                      <a:noFill/>
                    </a:lnB>
                    <a:solidFill>
                      <a:srgbClr val="FFFFFF"/>
                    </a:solidFill>
                  </a:tcPr>
                </a:tc>
                <a:tc>
                  <a:txBody>
                    <a:bodyPr/>
                    <a:lstStyle/>
                    <a:p>
                      <a:r>
                        <a:rPr lang="en-US"/>
                        <a:t>Name only</a:t>
                      </a:r>
                    </a:p>
                  </a:txBody>
                  <a:tcPr marL="9525" marR="9525" marT="9525" marB="9525">
                    <a:lnL>
                      <a:noFill/>
                    </a:lnL>
                    <a:lnR>
                      <a:noFill/>
                    </a:lnR>
                    <a:lnT>
                      <a:noFill/>
                    </a:lnT>
                    <a:lnB>
                      <a:noFill/>
                    </a:lnB>
                    <a:solidFill>
                      <a:srgbClr val="FFFFFF"/>
                    </a:solidFill>
                  </a:tcPr>
                </a:tc>
              </a:tr>
              <a:tr h="0">
                <a:tc>
                  <a:txBody>
                    <a:bodyPr/>
                    <a:lstStyle/>
                    <a:p>
                      <a:r>
                        <a:rPr lang="en-US"/>
                        <a:t>• + display </a:t>
                      </a:r>
                    </a:p>
                  </a:txBody>
                  <a:tcPr marL="9525" marR="9525" marT="9525" marB="9525">
                    <a:lnL>
                      <a:noFill/>
                    </a:lnL>
                    <a:lnR>
                      <a:noFill/>
                    </a:lnR>
                    <a:lnT>
                      <a:noFill/>
                    </a:lnT>
                    <a:lnB>
                      <a:noFill/>
                    </a:lnB>
                    <a:solidFill>
                      <a:srgbClr val="FFFFFF"/>
                    </a:solidFill>
                  </a:tcPr>
                </a:tc>
                <a:tc>
                  <a:txBody>
                    <a:bodyPr/>
                    <a:lstStyle/>
                    <a:p>
                      <a:r>
                        <a:rPr lang="en-US"/>
                        <a:t>Visibility and name</a:t>
                      </a:r>
                    </a:p>
                  </a:txBody>
                  <a:tcPr marL="9525" marR="9525" marT="9525" marB="9525">
                    <a:lnL>
                      <a:noFill/>
                    </a:lnL>
                    <a:lnR>
                      <a:noFill/>
                    </a:lnR>
                    <a:lnT>
                      <a:noFill/>
                    </a:lnT>
                    <a:lnB>
                      <a:noFill/>
                    </a:lnB>
                    <a:solidFill>
                      <a:srgbClr val="FFFFFF"/>
                    </a:solidFill>
                  </a:tcPr>
                </a:tc>
              </a:tr>
              <a:tr h="0">
                <a:tc>
                  <a:txBody>
                    <a:bodyPr/>
                    <a:lstStyle/>
                    <a:p>
                      <a:r>
                        <a:rPr lang="en-US"/>
                        <a:t>• set(n : Name, s : String) </a:t>
                      </a:r>
                    </a:p>
                  </a:txBody>
                  <a:tcPr marL="9525" marR="9525" marT="9525" marB="9525">
                    <a:lnL>
                      <a:noFill/>
                    </a:lnL>
                    <a:lnR>
                      <a:noFill/>
                    </a:lnR>
                    <a:lnT>
                      <a:noFill/>
                    </a:lnT>
                    <a:lnB>
                      <a:noFill/>
                    </a:lnB>
                    <a:solidFill>
                      <a:srgbClr val="FFFFFF"/>
                    </a:solidFill>
                  </a:tcPr>
                </a:tc>
                <a:tc>
                  <a:txBody>
                    <a:bodyPr/>
                    <a:lstStyle/>
                    <a:p>
                      <a:r>
                        <a:rPr lang="en-US"/>
                        <a:t>Name and parameters</a:t>
                      </a:r>
                    </a:p>
                  </a:txBody>
                  <a:tcPr marL="9525" marR="9525" marT="9525" marB="9525">
                    <a:lnL>
                      <a:noFill/>
                    </a:lnL>
                    <a:lnR>
                      <a:noFill/>
                    </a:lnR>
                    <a:lnT>
                      <a:noFill/>
                    </a:lnT>
                    <a:lnB>
                      <a:noFill/>
                    </a:lnB>
                    <a:solidFill>
                      <a:srgbClr val="FFFFFF"/>
                    </a:solidFill>
                  </a:tcPr>
                </a:tc>
              </a:tr>
              <a:tr h="0">
                <a:tc>
                  <a:txBody>
                    <a:bodyPr/>
                    <a:lstStyle/>
                    <a:p>
                      <a:r>
                        <a:rPr lang="en-US"/>
                        <a:t>• getID() : Integer </a:t>
                      </a:r>
                    </a:p>
                  </a:txBody>
                  <a:tcPr marL="9525" marR="9525" marT="9525" marB="9525">
                    <a:lnL>
                      <a:noFill/>
                    </a:lnL>
                    <a:lnR>
                      <a:noFill/>
                    </a:lnR>
                    <a:lnT>
                      <a:noFill/>
                    </a:lnT>
                    <a:lnB>
                      <a:noFill/>
                    </a:lnB>
                    <a:solidFill>
                      <a:srgbClr val="FFFFFF"/>
                    </a:solidFill>
                  </a:tcPr>
                </a:tc>
                <a:tc>
                  <a:txBody>
                    <a:bodyPr/>
                    <a:lstStyle/>
                    <a:p>
                      <a:r>
                        <a:rPr lang="en-US"/>
                        <a:t>Name and return type</a:t>
                      </a:r>
                    </a:p>
                  </a:txBody>
                  <a:tcPr marL="9525" marR="9525" marT="9525" marB="9525">
                    <a:lnL>
                      <a:noFill/>
                    </a:lnL>
                    <a:lnR>
                      <a:noFill/>
                    </a:lnR>
                    <a:lnT>
                      <a:noFill/>
                    </a:lnT>
                    <a:lnB>
                      <a:noFill/>
                    </a:lnB>
                    <a:solidFill>
                      <a:srgbClr val="FFFFFF"/>
                    </a:solidFill>
                  </a:tcPr>
                </a:tc>
              </a:tr>
              <a:tr h="0">
                <a:tc>
                  <a:txBody>
                    <a:bodyPr/>
                    <a:lstStyle/>
                    <a:p>
                      <a:r>
                        <a:rPr lang="en-US"/>
                        <a:t>• restart() {guarded} </a:t>
                      </a:r>
                    </a:p>
                  </a:txBody>
                  <a:tcPr marL="9525" marR="9525" marT="9525" marB="9525">
                    <a:lnL>
                      <a:noFill/>
                    </a:lnL>
                    <a:lnR>
                      <a:noFill/>
                    </a:lnR>
                    <a:lnT>
                      <a:noFill/>
                    </a:lnT>
                    <a:lnB>
                      <a:noFill/>
                    </a:lnB>
                    <a:solidFill>
                      <a:srgbClr val="FFFFFF"/>
                    </a:solidFill>
                  </a:tcPr>
                </a:tc>
                <a:tc>
                  <a:txBody>
                    <a:bodyPr/>
                    <a:lstStyle/>
                    <a:p>
                      <a:r>
                        <a:rPr lang="en-US" dirty="0"/>
                        <a:t>Name and property</a:t>
                      </a:r>
                    </a:p>
                  </a:txBody>
                  <a:tcPr marL="9525" marR="9525" marT="9525" marB="9525">
                    <a:lnL>
                      <a:noFill/>
                    </a:lnL>
                    <a:lnR>
                      <a:noFill/>
                    </a:lnR>
                    <a:lnT>
                      <a:noFill/>
                    </a:lnT>
                    <a:lnB>
                      <a:noFill/>
                    </a:lnB>
                    <a:solidFill>
                      <a:srgbClr val="FFFFFF"/>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b="1" dirty="0"/>
              <a:t>Operations</a:t>
            </a:r>
          </a:p>
        </p:txBody>
      </p:sp>
      <p:sp>
        <p:nvSpPr>
          <p:cNvPr id="250883" name="Rectangle 3"/>
          <p:cNvSpPr>
            <a:spLocks noGrp="1" noChangeArrowheads="1"/>
          </p:cNvSpPr>
          <p:nvPr>
            <p:ph idx="1"/>
          </p:nvPr>
        </p:nvSpPr>
        <p:spPr/>
        <p:txBody>
          <a:bodyPr/>
          <a:lstStyle/>
          <a:p>
            <a:pPr marL="114300" indent="0">
              <a:buNone/>
            </a:pPr>
            <a:r>
              <a:rPr lang="en-US" dirty="0"/>
              <a:t>In an operation's signature, you may provide zero or more parameters, each of which follows the syntax</a:t>
            </a:r>
          </a:p>
          <a:p>
            <a:r>
              <a:rPr lang="bg-BG" dirty="0" smtClean="0"/>
              <a:t>[</a:t>
            </a:r>
            <a:r>
              <a:rPr lang="bg-BG" dirty="0"/>
              <a:t>direction] name : type [= default-value] </a:t>
            </a:r>
          </a:p>
          <a:p>
            <a:r>
              <a:rPr lang="en-US" dirty="0"/>
              <a:t>Direction may be any of the following values:</a:t>
            </a:r>
          </a:p>
          <a:p>
            <a:pPr lvl="1"/>
            <a:r>
              <a:rPr lang="bg-BG" dirty="0" smtClean="0"/>
              <a:t>in </a:t>
            </a:r>
            <a:r>
              <a:rPr lang="en-US" dirty="0"/>
              <a:t>- An input parameter; may not be modified</a:t>
            </a:r>
            <a:endParaRPr lang="bg-BG" dirty="0"/>
          </a:p>
          <a:p>
            <a:pPr lvl="1"/>
            <a:r>
              <a:rPr lang="bg-BG" dirty="0"/>
              <a:t>out </a:t>
            </a:r>
            <a:r>
              <a:rPr lang="en-US" dirty="0"/>
              <a:t>- An output parameter; may be modified to communicate information to the caller</a:t>
            </a:r>
            <a:endParaRPr lang="bg-BG" dirty="0"/>
          </a:p>
          <a:p>
            <a:pPr lvl="1"/>
            <a:r>
              <a:rPr lang="bg-BG" dirty="0" smtClean="0"/>
              <a:t>Inout</a:t>
            </a:r>
            <a:r>
              <a:rPr lang="en-US" dirty="0"/>
              <a:t> - An input parameter; may be modified</a:t>
            </a:r>
            <a:endParaRPr lang="bg-BG" dirty="0"/>
          </a:p>
        </p:txBody>
      </p:sp>
      <p:sp>
        <p:nvSpPr>
          <p:cNvPr id="6" name="Slide Number Placeholder 5"/>
          <p:cNvSpPr>
            <a:spLocks noGrp="1"/>
          </p:cNvSpPr>
          <p:nvPr>
            <p:ph type="sldNum" sz="quarter" idx="12"/>
          </p:nvPr>
        </p:nvSpPr>
        <p:spPr/>
        <p:txBody>
          <a:bodyPr/>
          <a:lstStyle/>
          <a:p>
            <a:fld id="{E8BF44F1-3874-4163-8CB0-02BFB08AE915}" type="slidenum">
              <a:rPr lang="bg-BG"/>
              <a:pPr/>
              <a:t>16</a:t>
            </a:fld>
            <a:endParaRPr lang="bg-BG"/>
          </a:p>
        </p:txBody>
      </p:sp>
    </p:spTree>
    <p:extLst>
      <p:ext uri="{BB962C8B-B14F-4D97-AF65-F5344CB8AC3E}">
        <p14:creationId xmlns:p14="http://schemas.microsoft.com/office/powerpoint/2010/main" val="19032406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r>
              <a:rPr lang="en-US" b="1" dirty="0"/>
              <a:t>Operations</a:t>
            </a:r>
            <a:endParaRPr lang="bg-BG" dirty="0"/>
          </a:p>
        </p:txBody>
      </p:sp>
      <p:sp>
        <p:nvSpPr>
          <p:cNvPr id="251907" name="Rectangle 3"/>
          <p:cNvSpPr>
            <a:spLocks noGrp="1" noChangeArrowheads="1"/>
          </p:cNvSpPr>
          <p:nvPr>
            <p:ph idx="1"/>
          </p:nvPr>
        </p:nvSpPr>
        <p:spPr>
          <a:xfrm>
            <a:off x="457200" y="1268760"/>
            <a:ext cx="7620000" cy="5472608"/>
          </a:xfrm>
        </p:spPr>
        <p:txBody>
          <a:bodyPr>
            <a:normAutofit fontScale="85000" lnSpcReduction="10000"/>
          </a:bodyPr>
          <a:lstStyle/>
          <a:p>
            <a:pPr marL="114300" indent="0">
              <a:buNone/>
            </a:pPr>
            <a:r>
              <a:rPr lang="en-US" sz="2800" dirty="0"/>
              <a:t>In addition to the leaf property described earlier, there are four defined properties that you can use with operations.</a:t>
            </a:r>
          </a:p>
          <a:p>
            <a:pPr lvl="1">
              <a:lnSpc>
                <a:spcPct val="80000"/>
              </a:lnSpc>
            </a:pPr>
            <a:r>
              <a:rPr lang="bg-BG" sz="2400" dirty="0" smtClean="0"/>
              <a:t>isQuery </a:t>
            </a:r>
            <a:endParaRPr lang="bg-BG" sz="2400" dirty="0"/>
          </a:p>
          <a:p>
            <a:pPr lvl="2">
              <a:lnSpc>
                <a:spcPct val="80000"/>
              </a:lnSpc>
            </a:pPr>
            <a:r>
              <a:rPr lang="en-US" sz="2000" dirty="0"/>
              <a:t>Execution of the operation leaves the state of the system unchanged. In other words, the operation is a pure function that has no side effects</a:t>
            </a:r>
            <a:r>
              <a:rPr lang="en-US" sz="2000" dirty="0" smtClean="0"/>
              <a:t>.</a:t>
            </a:r>
          </a:p>
          <a:p>
            <a:pPr lvl="1">
              <a:lnSpc>
                <a:spcPct val="80000"/>
              </a:lnSpc>
            </a:pPr>
            <a:r>
              <a:rPr lang="bg-BG" sz="2600" dirty="0" smtClean="0"/>
              <a:t>sequential </a:t>
            </a:r>
            <a:endParaRPr lang="en-US" sz="2600" dirty="0"/>
          </a:p>
          <a:p>
            <a:pPr lvl="2">
              <a:lnSpc>
                <a:spcPct val="80000"/>
              </a:lnSpc>
            </a:pPr>
            <a:r>
              <a:rPr lang="en-US" sz="2000" dirty="0"/>
              <a:t>Callers must coordinate outside the object so that only one flow is in the object at a time. In the presence of multiple flows of control, the semantics and integrity of the object cannot be guaranteed</a:t>
            </a:r>
            <a:r>
              <a:rPr lang="en-US" sz="2000" dirty="0" smtClean="0"/>
              <a:t>.</a:t>
            </a:r>
          </a:p>
          <a:p>
            <a:pPr lvl="1">
              <a:lnSpc>
                <a:spcPct val="80000"/>
              </a:lnSpc>
            </a:pPr>
            <a:r>
              <a:rPr lang="bg-BG" sz="2600" dirty="0" smtClean="0"/>
              <a:t>guarded </a:t>
            </a:r>
            <a:endParaRPr lang="en-US" sz="2600" dirty="0"/>
          </a:p>
          <a:p>
            <a:pPr lvl="2">
              <a:lnSpc>
                <a:spcPct val="80000"/>
              </a:lnSpc>
            </a:pPr>
            <a:r>
              <a:rPr lang="en-US" sz="2000" dirty="0"/>
              <a:t>The semantics and integrity of the object is guaranteed in the presence of multiple flows of control by </a:t>
            </a:r>
            <a:r>
              <a:rPr lang="en-US" sz="2000" dirty="0" err="1"/>
              <a:t>sequentializing</a:t>
            </a:r>
            <a:r>
              <a:rPr lang="en-US" sz="2000" dirty="0"/>
              <a:t> all calls to all of the object's guarded operations. In effect, exactly one operation at a time can be invoked on the object, reducing this to sequential semantics</a:t>
            </a:r>
            <a:r>
              <a:rPr lang="en-US" sz="2000" dirty="0" smtClean="0"/>
              <a:t>.</a:t>
            </a:r>
            <a:endParaRPr lang="en-US" sz="2000" dirty="0"/>
          </a:p>
          <a:p>
            <a:pPr lvl="1">
              <a:lnSpc>
                <a:spcPct val="80000"/>
              </a:lnSpc>
            </a:pPr>
            <a:r>
              <a:rPr lang="bg-BG" sz="2400" dirty="0"/>
              <a:t>concurrent </a:t>
            </a:r>
            <a:endParaRPr lang="en-US" sz="2400" dirty="0"/>
          </a:p>
          <a:p>
            <a:pPr lvl="2">
              <a:lnSpc>
                <a:spcPct val="80000"/>
              </a:lnSpc>
            </a:pPr>
            <a:r>
              <a:rPr lang="en-US" sz="2000" dirty="0"/>
              <a:t>The semantics and integrity of the object is guaranteed in the presence of multiple flows of control by treating the operation as atomic. Multiple calls from concurrent flows of control may occur simultaneously to one object on any concurrent operation, and all may proceed concurrently with correct semantics; concurrent operations must be designed so that they perform correctly in the case of a concurrent sequential or guarded operation on the same object.</a:t>
            </a:r>
            <a:endParaRPr lang="bg-BG" sz="2000" dirty="0"/>
          </a:p>
        </p:txBody>
      </p:sp>
      <p:sp>
        <p:nvSpPr>
          <p:cNvPr id="6" name="Slide Number Placeholder 5"/>
          <p:cNvSpPr>
            <a:spLocks noGrp="1"/>
          </p:cNvSpPr>
          <p:nvPr>
            <p:ph type="sldNum" sz="quarter" idx="12"/>
          </p:nvPr>
        </p:nvSpPr>
        <p:spPr/>
        <p:txBody>
          <a:bodyPr/>
          <a:lstStyle/>
          <a:p>
            <a:fld id="{C2AF4A06-5CB7-462E-B8D0-26349D5E967D}" type="slidenum">
              <a:rPr lang="bg-BG"/>
              <a:pPr/>
              <a:t>17</a:t>
            </a:fld>
            <a:endParaRPr lang="bg-BG"/>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bg-BG" b="1"/>
              <a:t>Template Classes</a:t>
            </a:r>
          </a:p>
        </p:txBody>
      </p:sp>
      <p:sp>
        <p:nvSpPr>
          <p:cNvPr id="252932" name="Rectangle 4"/>
          <p:cNvSpPr>
            <a:spLocks noGrp="1" noChangeArrowheads="1"/>
          </p:cNvSpPr>
          <p:nvPr>
            <p:ph idx="1"/>
          </p:nvPr>
        </p:nvSpPr>
        <p:spPr/>
        <p:txBody>
          <a:bodyPr/>
          <a:lstStyle/>
          <a:p>
            <a:r>
              <a:rPr lang="en-US" sz="2000" dirty="0"/>
              <a:t>A template is a parameterized element. In such languages as C++ and Ada, you can write template classes, each of which defines a family of classes (you can also write template functions, each of which defines a family of functions). A template includes slots for classes, objects, and values, and these slots serve as the template's parameters. You can't use a template directly; you have to instantiate it first. Instantiation involves binding these formal template parameters to actual ones. For a template class, the result is a concrete class that can be used just like any ordinary class</a:t>
            </a:r>
            <a:r>
              <a:rPr lang="en-US" sz="2000" dirty="0" smtClean="0"/>
              <a:t>.</a:t>
            </a:r>
          </a:p>
          <a:p>
            <a:r>
              <a:rPr lang="en-US" sz="2000" dirty="0"/>
              <a:t>The most common use of template classes is to specify containers that can be instantiated for specific elements, making them type-safe.</a:t>
            </a:r>
          </a:p>
        </p:txBody>
      </p:sp>
      <p:sp>
        <p:nvSpPr>
          <p:cNvPr id="8" name="Slide Number Placeholder 6"/>
          <p:cNvSpPr>
            <a:spLocks noGrp="1"/>
          </p:cNvSpPr>
          <p:nvPr>
            <p:ph type="sldNum" sz="quarter" idx="12"/>
          </p:nvPr>
        </p:nvSpPr>
        <p:spPr/>
        <p:txBody>
          <a:bodyPr/>
          <a:lstStyle/>
          <a:p>
            <a:fld id="{ADCA6F45-DD2A-4DB3-BB58-CFA26E9B80C6}" type="slidenum">
              <a:rPr lang="bg-BG"/>
              <a:pPr/>
              <a:t>18</a:t>
            </a:fld>
            <a:endParaRPr lang="bg-BG"/>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bg-BG" b="1"/>
              <a:t>Template Classes</a:t>
            </a:r>
          </a:p>
        </p:txBody>
      </p:sp>
      <p:sp>
        <p:nvSpPr>
          <p:cNvPr id="252932" name="Rectangle 4"/>
          <p:cNvSpPr>
            <a:spLocks noGrp="1" noChangeArrowheads="1"/>
          </p:cNvSpPr>
          <p:nvPr>
            <p:ph type="body" sz="half" idx="1"/>
          </p:nvPr>
        </p:nvSpPr>
        <p:spPr/>
        <p:txBody>
          <a:bodyPr/>
          <a:lstStyle/>
          <a:p>
            <a:pPr>
              <a:lnSpc>
                <a:spcPct val="80000"/>
              </a:lnSpc>
              <a:buFontTx/>
              <a:buNone/>
            </a:pPr>
            <a:r>
              <a:rPr lang="bg-BG" sz="2000"/>
              <a:t>template&lt;class Item, class Value, int Buckets&gt; </a:t>
            </a:r>
          </a:p>
          <a:p>
            <a:pPr>
              <a:lnSpc>
                <a:spcPct val="80000"/>
              </a:lnSpc>
              <a:buFontTx/>
              <a:buNone/>
            </a:pPr>
            <a:r>
              <a:rPr lang="bg-BG" sz="2000"/>
              <a:t>class Map { </a:t>
            </a:r>
          </a:p>
          <a:p>
            <a:pPr>
              <a:lnSpc>
                <a:spcPct val="80000"/>
              </a:lnSpc>
              <a:buFontTx/>
              <a:buNone/>
            </a:pPr>
            <a:r>
              <a:rPr lang="bg-BG" sz="2000"/>
              <a:t>	public: </a:t>
            </a:r>
          </a:p>
          <a:p>
            <a:pPr>
              <a:lnSpc>
                <a:spcPct val="80000"/>
              </a:lnSpc>
              <a:buFontTx/>
              <a:buNone/>
            </a:pPr>
            <a:r>
              <a:rPr lang="bg-BG" sz="2000"/>
              <a:t>		virtual Boolean bind(const Item&amp;, const Value&amp;); </a:t>
            </a:r>
          </a:p>
          <a:p>
            <a:pPr>
              <a:lnSpc>
                <a:spcPct val="80000"/>
              </a:lnSpc>
              <a:buFontTx/>
              <a:buNone/>
            </a:pPr>
            <a:r>
              <a:rPr lang="bg-BG" sz="2000"/>
              <a:t>		virtual Boolean isBound(const Item&amp;) const;</a:t>
            </a:r>
          </a:p>
          <a:p>
            <a:pPr>
              <a:lnSpc>
                <a:spcPct val="80000"/>
              </a:lnSpc>
              <a:buFontTx/>
              <a:buNone/>
            </a:pPr>
            <a:r>
              <a:rPr lang="bg-BG" sz="2000"/>
              <a:t> ... }; </a:t>
            </a:r>
          </a:p>
          <a:p>
            <a:pPr>
              <a:lnSpc>
                <a:spcPct val="80000"/>
              </a:lnSpc>
              <a:buFontTx/>
              <a:buNone/>
            </a:pPr>
            <a:r>
              <a:rPr lang="bg-BG" sz="2000"/>
              <a:t>m : Map&lt;Customer, Order, 3&gt;; </a:t>
            </a:r>
          </a:p>
        </p:txBody>
      </p:sp>
      <p:sp>
        <p:nvSpPr>
          <p:cNvPr id="252933"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ADCA6F45-DD2A-4DB3-BB58-CFA26E9B80C6}" type="slidenum">
              <a:rPr lang="bg-BG"/>
              <a:pPr/>
              <a:t>19</a:t>
            </a:fld>
            <a:endParaRPr lang="bg-BG"/>
          </a:p>
        </p:txBody>
      </p:sp>
      <p:pic>
        <p:nvPicPr>
          <p:cNvPr id="2529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738" y="3429000"/>
            <a:ext cx="529590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11433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80" name="Rectangle 8"/>
          <p:cNvSpPr>
            <a:spLocks noGrp="1" noChangeArrowheads="1"/>
          </p:cNvSpPr>
          <p:nvPr>
            <p:ph type="title"/>
          </p:nvPr>
        </p:nvSpPr>
        <p:spPr/>
        <p:txBody>
          <a:bodyPr/>
          <a:lstStyle/>
          <a:p>
            <a:r>
              <a:rPr lang="en-US" sz="4000" dirty="0" smtClean="0"/>
              <a:t>A </a:t>
            </a:r>
            <a:r>
              <a:rPr lang="en-US" sz="4000" dirty="0"/>
              <a:t>representation </a:t>
            </a:r>
            <a:r>
              <a:rPr lang="en-US" sz="4000" dirty="0" smtClean="0"/>
              <a:t>of </a:t>
            </a:r>
            <a:r>
              <a:rPr lang="en-US" sz="4000" dirty="0"/>
              <a:t>advanced properties</a:t>
            </a:r>
            <a:endParaRPr lang="bg-BG" sz="4000" dirty="0"/>
          </a:p>
        </p:txBody>
      </p:sp>
      <p:sp>
        <p:nvSpPr>
          <p:cNvPr id="233481" name="Rectangle 9"/>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3FB9CA94-43C6-4FB2-94F8-DF85D5F3045B}" type="slidenum">
              <a:rPr lang="bg-BG"/>
              <a:pPr/>
              <a:t>2</a:t>
            </a:fld>
            <a:endParaRPr lang="bg-BG"/>
          </a:p>
        </p:txBody>
      </p:sp>
      <p:pic>
        <p:nvPicPr>
          <p:cNvPr id="23347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916113"/>
            <a:ext cx="8135938" cy="320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bg-BG" b="1"/>
              <a:t>Standard Elements</a:t>
            </a:r>
          </a:p>
        </p:txBody>
      </p:sp>
      <p:sp>
        <p:nvSpPr>
          <p:cNvPr id="254979" name="Rectangle 3"/>
          <p:cNvSpPr>
            <a:spLocks noGrp="1" noChangeArrowheads="1"/>
          </p:cNvSpPr>
          <p:nvPr>
            <p:ph idx="1"/>
          </p:nvPr>
        </p:nvSpPr>
        <p:spPr/>
        <p:txBody>
          <a:bodyPr/>
          <a:lstStyle/>
          <a:p>
            <a:r>
              <a:rPr lang="en-US" sz="2800" dirty="0"/>
              <a:t>All of the UML's extensibility mechanisms apply to classes. Most often, you'll use tagged values to extend class properties (such as specifying the version of a class) and stereotypes to specify new kinds of components (such as model- specific components).</a:t>
            </a:r>
          </a:p>
          <a:p>
            <a:r>
              <a:rPr lang="en-US" sz="2800" dirty="0"/>
              <a:t>The UML defines four standard stereotypes that apply to classes</a:t>
            </a:r>
            <a:r>
              <a:rPr lang="en-US" sz="2800" dirty="0" smtClean="0"/>
              <a:t>.</a:t>
            </a:r>
          </a:p>
        </p:txBody>
      </p:sp>
      <p:sp>
        <p:nvSpPr>
          <p:cNvPr id="6" name="Slide Number Placeholder 5"/>
          <p:cNvSpPr>
            <a:spLocks noGrp="1"/>
          </p:cNvSpPr>
          <p:nvPr>
            <p:ph type="sldNum" sz="quarter" idx="12"/>
          </p:nvPr>
        </p:nvSpPr>
        <p:spPr/>
        <p:txBody>
          <a:bodyPr/>
          <a:lstStyle/>
          <a:p>
            <a:fld id="{AC814E38-622A-4A83-9ED6-C1B7062912D2}" type="slidenum">
              <a:rPr lang="bg-BG"/>
              <a:pPr/>
              <a:t>20</a:t>
            </a:fld>
            <a:endParaRPr lang="bg-BG"/>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lstStyle/>
          <a:p>
            <a:r>
              <a:rPr lang="bg-BG" b="1"/>
              <a:t>Standard Elements</a:t>
            </a:r>
          </a:p>
        </p:txBody>
      </p:sp>
      <p:sp>
        <p:nvSpPr>
          <p:cNvPr id="254979" name="Rectangle 3"/>
          <p:cNvSpPr>
            <a:spLocks noGrp="1" noChangeArrowheads="1"/>
          </p:cNvSpPr>
          <p:nvPr>
            <p:ph idx="1"/>
          </p:nvPr>
        </p:nvSpPr>
        <p:spPr/>
        <p:txBody>
          <a:bodyPr/>
          <a:lstStyle/>
          <a:p>
            <a:pPr>
              <a:lnSpc>
                <a:spcPct val="90000"/>
              </a:lnSpc>
            </a:pPr>
            <a:r>
              <a:rPr lang="bg-BG" sz="2800" dirty="0"/>
              <a:t>metaclass </a:t>
            </a:r>
          </a:p>
          <a:p>
            <a:pPr lvl="1">
              <a:lnSpc>
                <a:spcPct val="90000"/>
              </a:lnSpc>
            </a:pPr>
            <a:r>
              <a:rPr lang="en-US" sz="2400" dirty="0"/>
              <a:t>Specifies a classifier whose objects are all </a:t>
            </a:r>
            <a:r>
              <a:rPr lang="en-US" sz="2400" dirty="0" smtClean="0"/>
              <a:t>classes</a:t>
            </a:r>
          </a:p>
          <a:p>
            <a:pPr>
              <a:lnSpc>
                <a:spcPct val="90000"/>
              </a:lnSpc>
            </a:pPr>
            <a:r>
              <a:rPr lang="bg-BG" sz="3000" dirty="0" smtClean="0"/>
              <a:t>powertype </a:t>
            </a:r>
            <a:endParaRPr lang="bg-BG" sz="3000" dirty="0"/>
          </a:p>
          <a:p>
            <a:pPr lvl="1">
              <a:lnSpc>
                <a:spcPct val="90000"/>
              </a:lnSpc>
            </a:pPr>
            <a:r>
              <a:rPr lang="en-US" sz="2400" dirty="0"/>
              <a:t>Specifies a classifier whose objects are the children of a given </a:t>
            </a:r>
            <a:r>
              <a:rPr lang="en-US" sz="2400" dirty="0" smtClean="0"/>
              <a:t>parent</a:t>
            </a:r>
          </a:p>
          <a:p>
            <a:pPr>
              <a:lnSpc>
                <a:spcPct val="90000"/>
              </a:lnSpc>
            </a:pPr>
            <a:r>
              <a:rPr lang="bg-BG" sz="3000" dirty="0" smtClean="0"/>
              <a:t>stereotype </a:t>
            </a:r>
            <a:endParaRPr lang="bg-BG" sz="3000" dirty="0"/>
          </a:p>
          <a:p>
            <a:pPr lvl="1">
              <a:lnSpc>
                <a:spcPct val="90000"/>
              </a:lnSpc>
            </a:pPr>
            <a:r>
              <a:rPr lang="en-US" sz="2400" dirty="0"/>
              <a:t>Specifies that the classifier is a stereotype that may be applied to other </a:t>
            </a:r>
            <a:r>
              <a:rPr lang="en-US" sz="2400" dirty="0" smtClean="0"/>
              <a:t>elements</a:t>
            </a:r>
          </a:p>
          <a:p>
            <a:pPr>
              <a:lnSpc>
                <a:spcPct val="90000"/>
              </a:lnSpc>
            </a:pPr>
            <a:r>
              <a:rPr lang="bg-BG" sz="3000" dirty="0" smtClean="0"/>
              <a:t>utility </a:t>
            </a:r>
            <a:endParaRPr lang="bg-BG" sz="3000" dirty="0"/>
          </a:p>
          <a:p>
            <a:pPr lvl="1">
              <a:lnSpc>
                <a:spcPct val="90000"/>
              </a:lnSpc>
            </a:pPr>
            <a:r>
              <a:rPr lang="en-US" sz="2400" dirty="0"/>
              <a:t>Specifies a class whose attributes and operations are all class scoped</a:t>
            </a:r>
            <a:endParaRPr lang="bg-BG" sz="2400" dirty="0"/>
          </a:p>
        </p:txBody>
      </p:sp>
      <p:sp>
        <p:nvSpPr>
          <p:cNvPr id="6" name="Slide Number Placeholder 5"/>
          <p:cNvSpPr>
            <a:spLocks noGrp="1"/>
          </p:cNvSpPr>
          <p:nvPr>
            <p:ph type="sldNum" sz="quarter" idx="12"/>
          </p:nvPr>
        </p:nvSpPr>
        <p:spPr/>
        <p:txBody>
          <a:bodyPr/>
          <a:lstStyle/>
          <a:p>
            <a:fld id="{AC814E38-622A-4A83-9ED6-C1B7062912D2}" type="slidenum">
              <a:rPr lang="bg-BG"/>
              <a:pPr/>
              <a:t>21</a:t>
            </a:fld>
            <a:endParaRPr lang="bg-BG"/>
          </a:p>
        </p:txBody>
      </p:sp>
    </p:spTree>
    <p:extLst>
      <p:ext uri="{BB962C8B-B14F-4D97-AF65-F5344CB8AC3E}">
        <p14:creationId xmlns:p14="http://schemas.microsoft.com/office/powerpoint/2010/main" val="7230018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sz="4000" b="1" dirty="0"/>
              <a:t>Modeling the Semantics of a Class</a:t>
            </a:r>
            <a:endParaRPr lang="bg-BG" sz="4000" dirty="0"/>
          </a:p>
        </p:txBody>
      </p:sp>
      <p:sp>
        <p:nvSpPr>
          <p:cNvPr id="256003" name="Rectangle 3"/>
          <p:cNvSpPr>
            <a:spLocks noGrp="1" noChangeArrowheads="1"/>
          </p:cNvSpPr>
          <p:nvPr>
            <p:ph idx="1"/>
          </p:nvPr>
        </p:nvSpPr>
        <p:spPr/>
        <p:txBody>
          <a:bodyPr>
            <a:normAutofit/>
          </a:bodyPr>
          <a:lstStyle/>
          <a:p>
            <a:pPr marL="114300" indent="0">
              <a:lnSpc>
                <a:spcPct val="80000"/>
              </a:lnSpc>
              <a:buNone/>
            </a:pPr>
            <a:r>
              <a:rPr lang="en-US" sz="2400" dirty="0"/>
              <a:t>To model the semantics of a class, choose among the following possibilities, arranged from informal to formal.</a:t>
            </a:r>
          </a:p>
          <a:p>
            <a:r>
              <a:rPr lang="en-US" sz="2400" dirty="0"/>
              <a:t>Specify the responsibilities of the class. A responsibility is a contract or obligation of a type or class and is rendered in a note (stereotyped as responsibility) attached to the class, or in an extra compartment in the class icon.</a:t>
            </a:r>
          </a:p>
          <a:p>
            <a:r>
              <a:rPr lang="en-US" sz="2400" dirty="0"/>
              <a:t>Specify the semantics of the class as a whole using structured text, rendered in a note (stereotyped as semantics) attached to the class.</a:t>
            </a:r>
          </a:p>
          <a:p>
            <a:r>
              <a:rPr lang="en-US" sz="2400" dirty="0"/>
              <a:t>Specify the body of each method using structured text or a programming language, rendered in a note attached to the operation by a dependency relationship.</a:t>
            </a:r>
          </a:p>
          <a:p>
            <a:pPr>
              <a:lnSpc>
                <a:spcPct val="80000"/>
              </a:lnSpc>
            </a:pPr>
            <a:endParaRPr lang="en-US" sz="2400" dirty="0" smtClean="0"/>
          </a:p>
        </p:txBody>
      </p:sp>
      <p:sp>
        <p:nvSpPr>
          <p:cNvPr id="6" name="Slide Number Placeholder 5"/>
          <p:cNvSpPr>
            <a:spLocks noGrp="1"/>
          </p:cNvSpPr>
          <p:nvPr>
            <p:ph type="sldNum" sz="quarter" idx="12"/>
          </p:nvPr>
        </p:nvSpPr>
        <p:spPr/>
        <p:txBody>
          <a:bodyPr/>
          <a:lstStyle/>
          <a:p>
            <a:fld id="{ECA934EB-B3AC-49DD-8C4E-2B10C1A4E06E}" type="slidenum">
              <a:rPr lang="bg-BG"/>
              <a:pPr/>
              <a:t>22</a:t>
            </a:fld>
            <a:endParaRPr lang="bg-BG"/>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sz="4000" b="1" dirty="0"/>
              <a:t>Modeling the Semantics of a Class</a:t>
            </a:r>
            <a:endParaRPr lang="bg-BG" sz="4000" dirty="0"/>
          </a:p>
        </p:txBody>
      </p:sp>
      <p:sp>
        <p:nvSpPr>
          <p:cNvPr id="256003" name="Rectangle 3"/>
          <p:cNvSpPr>
            <a:spLocks noGrp="1" noChangeArrowheads="1"/>
          </p:cNvSpPr>
          <p:nvPr>
            <p:ph idx="1"/>
          </p:nvPr>
        </p:nvSpPr>
        <p:spPr/>
        <p:txBody>
          <a:bodyPr>
            <a:noAutofit/>
          </a:bodyPr>
          <a:lstStyle/>
          <a:p>
            <a:r>
              <a:rPr lang="en-US" sz="1900" dirty="0"/>
              <a:t>Specify the pre- and </a:t>
            </a:r>
            <a:r>
              <a:rPr lang="en-US" sz="1900" dirty="0" err="1"/>
              <a:t>postconditions</a:t>
            </a:r>
            <a:r>
              <a:rPr lang="en-US" sz="1900" dirty="0"/>
              <a:t> of each operation, plus the invariants of the class as a whole, using structured text. These elements are rendered in notes (stereotyped as precondition, </a:t>
            </a:r>
            <a:r>
              <a:rPr lang="en-US" sz="1900" dirty="0" err="1"/>
              <a:t>postcondition</a:t>
            </a:r>
            <a:r>
              <a:rPr lang="en-US" sz="1900" dirty="0"/>
              <a:t>, and invariant) attached to the operation or class by a dependency relationship.</a:t>
            </a:r>
          </a:p>
          <a:p>
            <a:r>
              <a:rPr lang="en-US" sz="1900" dirty="0"/>
              <a:t>Specify a state machine for the class. A state machine is a behavior that specifies the sequences of states an object goes through during its lifetime in response to events, together with its responses to those events.</a:t>
            </a:r>
          </a:p>
          <a:p>
            <a:r>
              <a:rPr lang="en-US" sz="1900" dirty="0"/>
              <a:t>Specify a collaboration that represents the class. A collaboration is a society of roles and other elements that work together to provide some cooperative behavior that's bigger than the sum of all the elements. A collaboration has a structural part, as well as a dynamic part, so you can use collaborations to specify all dimensions of a class's semantics.</a:t>
            </a:r>
          </a:p>
          <a:p>
            <a:r>
              <a:rPr lang="en-US" sz="1900" dirty="0"/>
              <a:t>Specify the pre- and </a:t>
            </a:r>
            <a:r>
              <a:rPr lang="en-US" sz="1900" dirty="0" err="1"/>
              <a:t>postconditions</a:t>
            </a:r>
            <a:r>
              <a:rPr lang="en-US" sz="1900" dirty="0"/>
              <a:t> of each operation, plus the invariants of the class as a whole, using a formal language such as OCL</a:t>
            </a:r>
            <a:r>
              <a:rPr lang="en-US" sz="1900" dirty="0" smtClean="0"/>
              <a:t>.</a:t>
            </a:r>
            <a:endParaRPr lang="en-US" sz="1900" dirty="0"/>
          </a:p>
        </p:txBody>
      </p:sp>
      <p:sp>
        <p:nvSpPr>
          <p:cNvPr id="6" name="Slide Number Placeholder 5"/>
          <p:cNvSpPr>
            <a:spLocks noGrp="1"/>
          </p:cNvSpPr>
          <p:nvPr>
            <p:ph type="sldNum" sz="quarter" idx="12"/>
          </p:nvPr>
        </p:nvSpPr>
        <p:spPr/>
        <p:txBody>
          <a:bodyPr/>
          <a:lstStyle/>
          <a:p>
            <a:fld id="{ECA934EB-B3AC-49DD-8C4E-2B10C1A4E06E}" type="slidenum">
              <a:rPr lang="bg-BG"/>
              <a:pPr/>
              <a:t>23</a:t>
            </a:fld>
            <a:endParaRPr lang="bg-BG"/>
          </a:p>
        </p:txBody>
      </p:sp>
    </p:spTree>
    <p:extLst>
      <p:ext uri="{BB962C8B-B14F-4D97-AF65-F5344CB8AC3E}">
        <p14:creationId xmlns:p14="http://schemas.microsoft.com/office/powerpoint/2010/main" val="16350899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6" name="Rectangle 4"/>
          <p:cNvSpPr>
            <a:spLocks noGrp="1" noChangeArrowheads="1"/>
          </p:cNvSpPr>
          <p:nvPr>
            <p:ph type="title"/>
          </p:nvPr>
        </p:nvSpPr>
        <p:spPr/>
        <p:txBody>
          <a:bodyPr/>
          <a:lstStyle/>
          <a:p>
            <a:r>
              <a:rPr lang="en-US" b="1" dirty="0"/>
              <a:t>Advanced Relationships</a:t>
            </a:r>
            <a:r>
              <a:rPr lang="bg-BG" dirty="0" smtClean="0"/>
              <a:t> </a:t>
            </a:r>
            <a:endParaRPr lang="bg-BG" dirty="0"/>
          </a:p>
        </p:txBody>
      </p:sp>
      <p:sp>
        <p:nvSpPr>
          <p:cNvPr id="259077" name="Rectangle 5"/>
          <p:cNvSpPr>
            <a:spLocks noGrp="1" noChangeArrowheads="1"/>
          </p:cNvSpPr>
          <p:nvPr>
            <p:ph idx="1"/>
          </p:nvPr>
        </p:nvSpPr>
        <p:spPr/>
        <p:txBody>
          <a:bodyPr/>
          <a:lstStyle/>
          <a:p>
            <a:r>
              <a:rPr lang="en-US" sz="2000" dirty="0"/>
              <a:t>A </a:t>
            </a:r>
            <a:r>
              <a:rPr lang="en-US" sz="2000" i="1" dirty="0"/>
              <a:t>relationship</a:t>
            </a:r>
            <a:r>
              <a:rPr lang="en-US" sz="2000" dirty="0"/>
              <a:t> is a connection among things. In object-oriented modeling, the four most important relationships are dependencies, generalizations, </a:t>
            </a:r>
            <a:r>
              <a:rPr lang="en-US" sz="2000" dirty="0" err="1"/>
              <a:t>associattions</a:t>
            </a:r>
            <a:r>
              <a:rPr lang="en-US" sz="2000" dirty="0"/>
              <a:t>, and realizations. Graphically, a relationship is rendered as a path, with different kinds of lines used to distinguish the different relationships.</a:t>
            </a:r>
          </a:p>
          <a:p>
            <a:endParaRPr lang="bg-BG" dirty="0"/>
          </a:p>
        </p:txBody>
      </p:sp>
      <p:sp>
        <p:nvSpPr>
          <p:cNvPr id="7" name="Slide Number Placeholder 5"/>
          <p:cNvSpPr>
            <a:spLocks noGrp="1"/>
          </p:cNvSpPr>
          <p:nvPr>
            <p:ph type="sldNum" sz="quarter" idx="12"/>
          </p:nvPr>
        </p:nvSpPr>
        <p:spPr/>
        <p:txBody>
          <a:bodyPr/>
          <a:lstStyle/>
          <a:p>
            <a:fld id="{FE1934DC-8DB3-4306-8B77-C581F9196F78}" type="slidenum">
              <a:rPr lang="bg-BG"/>
              <a:pPr/>
              <a:t>24</a:t>
            </a:fld>
            <a:endParaRPr lang="bg-BG"/>
          </a:p>
        </p:txBody>
      </p:sp>
      <p:pic>
        <p:nvPicPr>
          <p:cNvPr id="259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284984"/>
            <a:ext cx="65278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bg-BG"/>
              <a:t>Dependency </a:t>
            </a:r>
          </a:p>
        </p:txBody>
      </p:sp>
      <p:sp>
        <p:nvSpPr>
          <p:cNvPr id="261123" name="Rectangle 3"/>
          <p:cNvSpPr>
            <a:spLocks noGrp="1" noChangeArrowheads="1"/>
          </p:cNvSpPr>
          <p:nvPr>
            <p:ph idx="1"/>
          </p:nvPr>
        </p:nvSpPr>
        <p:spPr/>
        <p:txBody>
          <a:bodyPr>
            <a:normAutofit lnSpcReduction="10000"/>
          </a:bodyPr>
          <a:lstStyle/>
          <a:p>
            <a:r>
              <a:rPr lang="en-US" dirty="0"/>
              <a:t>A </a:t>
            </a:r>
            <a:r>
              <a:rPr lang="en-US" i="1" dirty="0"/>
              <a:t>dependency</a:t>
            </a:r>
            <a:r>
              <a:rPr lang="en-US" dirty="0"/>
              <a:t> is a using relationship, specifying that a change in the specification of one thing (for example, class </a:t>
            </a:r>
            <a:r>
              <a:rPr lang="en-US" dirty="0" err="1"/>
              <a:t>SetTopController</a:t>
            </a:r>
            <a:r>
              <a:rPr lang="en-US" dirty="0"/>
              <a:t>) may affect another thing that uses it (for example, class </a:t>
            </a:r>
            <a:r>
              <a:rPr lang="en-US" dirty="0" err="1"/>
              <a:t>ChannelIterator</a:t>
            </a:r>
            <a:r>
              <a:rPr lang="en-US" dirty="0"/>
              <a:t>), but not necessarily the reverse. Graphically, a dependency is rendered as a dashed line, directed to the thing that is depended on. Apply dependencies when you want to show one thing using </a:t>
            </a:r>
            <a:r>
              <a:rPr lang="en-US" dirty="0" smtClean="0"/>
              <a:t>another.</a:t>
            </a:r>
          </a:p>
          <a:p>
            <a:r>
              <a:rPr lang="en-US" dirty="0"/>
              <a:t>A plain, unadorned dependency relationship is sufficient for most of the using relationships you'll encounter. However, if you want to specify a shade of meaning, the UML defines a number of stereotypes that may be applied to dependency relationships. There are 17 such stereotypes, all of which can be organized into six groups</a:t>
            </a:r>
            <a:r>
              <a:rPr lang="en-US" dirty="0" smtClean="0"/>
              <a:t>.</a:t>
            </a:r>
            <a:endParaRPr lang="en-US" dirty="0"/>
          </a:p>
        </p:txBody>
      </p:sp>
      <p:sp>
        <p:nvSpPr>
          <p:cNvPr id="6" name="Slide Number Placeholder 5"/>
          <p:cNvSpPr>
            <a:spLocks noGrp="1"/>
          </p:cNvSpPr>
          <p:nvPr>
            <p:ph type="sldNum" sz="quarter" idx="12"/>
          </p:nvPr>
        </p:nvSpPr>
        <p:spPr/>
        <p:txBody>
          <a:bodyPr/>
          <a:lstStyle/>
          <a:p>
            <a:fld id="{F608263F-555F-40C7-9B86-62143E7672AF}" type="slidenum">
              <a:rPr lang="bg-BG"/>
              <a:pPr/>
              <a:t>25</a:t>
            </a:fld>
            <a:endParaRPr lang="bg-BG"/>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bg-BG" dirty="0"/>
              <a:t>Dependency </a:t>
            </a:r>
          </a:p>
        </p:txBody>
      </p:sp>
      <p:sp>
        <p:nvSpPr>
          <p:cNvPr id="261123" name="Rectangle 3"/>
          <p:cNvSpPr>
            <a:spLocks noGrp="1" noChangeArrowheads="1"/>
          </p:cNvSpPr>
          <p:nvPr>
            <p:ph idx="1"/>
          </p:nvPr>
        </p:nvSpPr>
        <p:spPr/>
        <p:txBody>
          <a:bodyPr>
            <a:normAutofit/>
          </a:bodyPr>
          <a:lstStyle/>
          <a:p>
            <a:pPr marL="114300" indent="0">
              <a:buNone/>
            </a:pPr>
            <a:r>
              <a:rPr lang="en-US" dirty="0"/>
              <a:t>First, there are eight stereotypes that apply to dependency relationships among classes and objects in class diagrams.</a:t>
            </a:r>
          </a:p>
          <a:p>
            <a:pPr marL="693420" indent="-533400">
              <a:lnSpc>
                <a:spcPct val="90000"/>
              </a:lnSpc>
              <a:buFont typeface="+mj-lt"/>
              <a:buAutoNum type="arabicPeriod"/>
            </a:pPr>
            <a:r>
              <a:rPr lang="en-US" b="1" dirty="0" smtClean="0"/>
              <a:t>b</a:t>
            </a:r>
            <a:r>
              <a:rPr lang="bg-BG" b="1" dirty="0"/>
              <a:t>ind</a:t>
            </a:r>
          </a:p>
          <a:p>
            <a:pPr marL="1371600" lvl="2" indent="-457200">
              <a:lnSpc>
                <a:spcPct val="90000"/>
              </a:lnSpc>
            </a:pPr>
            <a:r>
              <a:rPr lang="en-US" dirty="0"/>
              <a:t>Specifies that the source instantiates the target template using the given actual parameters</a:t>
            </a:r>
            <a:r>
              <a:rPr lang="bg-BG" dirty="0" smtClean="0"/>
              <a:t>.</a:t>
            </a:r>
            <a:r>
              <a:rPr lang="en-US" dirty="0" smtClean="0"/>
              <a:t> </a:t>
            </a:r>
          </a:p>
          <a:p>
            <a:pPr marL="1371600" lvl="2" indent="-457200">
              <a:lnSpc>
                <a:spcPct val="90000"/>
              </a:lnSpc>
            </a:pPr>
            <a:r>
              <a:rPr lang="en-US" dirty="0" smtClean="0"/>
              <a:t>You'll use bind when you want to model the details of template classes. For example, the relationship between a template container class and an instantiation of that class would be modeled as a bind dependency. Bind includes a list of actual arguments that map to the formal arguments of the template.</a:t>
            </a:r>
            <a:endParaRPr lang="bg-BG" dirty="0" smtClean="0"/>
          </a:p>
        </p:txBody>
      </p:sp>
      <p:sp>
        <p:nvSpPr>
          <p:cNvPr id="6" name="Slide Number Placeholder 5"/>
          <p:cNvSpPr>
            <a:spLocks noGrp="1"/>
          </p:cNvSpPr>
          <p:nvPr>
            <p:ph type="sldNum" sz="quarter" idx="12"/>
          </p:nvPr>
        </p:nvSpPr>
        <p:spPr/>
        <p:txBody>
          <a:bodyPr/>
          <a:lstStyle/>
          <a:p>
            <a:fld id="{F608263F-555F-40C7-9B86-62143E7672AF}" type="slidenum">
              <a:rPr lang="bg-BG"/>
              <a:pPr/>
              <a:t>26</a:t>
            </a:fld>
            <a:endParaRPr lang="bg-BG"/>
          </a:p>
        </p:txBody>
      </p:sp>
    </p:spTree>
    <p:extLst>
      <p:ext uri="{BB962C8B-B14F-4D97-AF65-F5344CB8AC3E}">
        <p14:creationId xmlns:p14="http://schemas.microsoft.com/office/powerpoint/2010/main" val="25543966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Dependency </a:t>
            </a:r>
          </a:p>
        </p:txBody>
      </p:sp>
      <p:sp>
        <p:nvSpPr>
          <p:cNvPr id="3" name="Content Placeholder 2"/>
          <p:cNvSpPr>
            <a:spLocks noGrp="1"/>
          </p:cNvSpPr>
          <p:nvPr>
            <p:ph idx="1"/>
          </p:nvPr>
        </p:nvSpPr>
        <p:spPr/>
        <p:txBody>
          <a:bodyPr/>
          <a:lstStyle/>
          <a:p>
            <a:pPr marL="693420" indent="-533400">
              <a:lnSpc>
                <a:spcPct val="90000"/>
              </a:lnSpc>
              <a:buFont typeface="+mj-lt"/>
              <a:buAutoNum type="arabicPeriod" startAt="2"/>
            </a:pPr>
            <a:r>
              <a:rPr lang="bg-BG" b="1" dirty="0"/>
              <a:t>derive</a:t>
            </a:r>
            <a:r>
              <a:rPr lang="bg-BG" dirty="0"/>
              <a:t> </a:t>
            </a:r>
            <a:endParaRPr lang="en-US" dirty="0" smtClean="0"/>
          </a:p>
          <a:p>
            <a:pPr marL="1356360" lvl="2" indent="-533400">
              <a:lnSpc>
                <a:spcPct val="90000"/>
              </a:lnSpc>
            </a:pPr>
            <a:r>
              <a:rPr lang="en-US" dirty="0" smtClean="0"/>
              <a:t>Specifies </a:t>
            </a:r>
            <a:r>
              <a:rPr lang="en-US" dirty="0"/>
              <a:t>that the source may be computed from the target</a:t>
            </a:r>
            <a:r>
              <a:rPr lang="bg-BG" dirty="0" smtClean="0"/>
              <a:t>.</a:t>
            </a:r>
            <a:endParaRPr lang="en-US" dirty="0" smtClean="0"/>
          </a:p>
          <a:p>
            <a:pPr marL="1356360" lvl="2" indent="-533400">
              <a:lnSpc>
                <a:spcPct val="90000"/>
              </a:lnSpc>
            </a:pPr>
            <a:r>
              <a:rPr lang="en-US" dirty="0" smtClean="0"/>
              <a:t>You'll </a:t>
            </a:r>
            <a:r>
              <a:rPr lang="en-US" dirty="0"/>
              <a:t>use derive when you want to model the relationship between two attributes or two associations, one of which is concrete and the other is conceptual. For example, a Person class might have the attribute </a:t>
            </a:r>
            <a:r>
              <a:rPr lang="en-US" dirty="0" err="1"/>
              <a:t>BirthDate</a:t>
            </a:r>
            <a:r>
              <a:rPr lang="en-US" dirty="0"/>
              <a:t> (which is concrete), as well as the attribute Age (which can be derived from </a:t>
            </a:r>
            <a:r>
              <a:rPr lang="en-US" dirty="0" err="1"/>
              <a:t>BirthDate</a:t>
            </a:r>
            <a:r>
              <a:rPr lang="en-US" dirty="0"/>
              <a:t>, so is not separately manifest in the class). You'd show the relationship between Age and </a:t>
            </a:r>
            <a:r>
              <a:rPr lang="en-US" dirty="0" err="1"/>
              <a:t>BirthDate</a:t>
            </a:r>
            <a:r>
              <a:rPr lang="en-US" dirty="0"/>
              <a:t> by using a derive dependency, showing Age derived from </a:t>
            </a:r>
            <a:r>
              <a:rPr lang="en-US" dirty="0" err="1"/>
              <a:t>BirthDate</a:t>
            </a:r>
            <a:r>
              <a:rPr lang="en-US" dirty="0"/>
              <a:t>.</a:t>
            </a:r>
          </a:p>
          <a:p>
            <a:endParaRPr lang="bg-BG" dirty="0"/>
          </a:p>
        </p:txBody>
      </p:sp>
      <p:sp>
        <p:nvSpPr>
          <p:cNvPr id="4" name="Slide Number Placeholder 3"/>
          <p:cNvSpPr>
            <a:spLocks noGrp="1"/>
          </p:cNvSpPr>
          <p:nvPr>
            <p:ph type="sldNum" sz="quarter" idx="12"/>
          </p:nvPr>
        </p:nvSpPr>
        <p:spPr/>
        <p:txBody>
          <a:bodyPr/>
          <a:lstStyle/>
          <a:p>
            <a:fld id="{E9E09C24-2949-40AD-817E-617E06CD07EF}" type="slidenum">
              <a:rPr lang="bg-BG" smtClean="0"/>
              <a:pPr/>
              <a:t>27</a:t>
            </a:fld>
            <a:endParaRPr lang="bg-BG"/>
          </a:p>
        </p:txBody>
      </p:sp>
    </p:spTree>
    <p:extLst>
      <p:ext uri="{BB962C8B-B14F-4D97-AF65-F5344CB8AC3E}">
        <p14:creationId xmlns:p14="http://schemas.microsoft.com/office/powerpoint/2010/main" val="3236315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lstStyle/>
          <a:p>
            <a:r>
              <a:rPr lang="bg-BG"/>
              <a:t>Dependency</a:t>
            </a:r>
          </a:p>
        </p:txBody>
      </p:sp>
      <p:sp>
        <p:nvSpPr>
          <p:cNvPr id="262147" name="Rectangle 3"/>
          <p:cNvSpPr>
            <a:spLocks noGrp="1" noChangeArrowheads="1"/>
          </p:cNvSpPr>
          <p:nvPr>
            <p:ph idx="1"/>
          </p:nvPr>
        </p:nvSpPr>
        <p:spPr/>
        <p:txBody>
          <a:bodyPr>
            <a:normAutofit fontScale="85000" lnSpcReduction="10000"/>
          </a:bodyPr>
          <a:lstStyle/>
          <a:p>
            <a:pPr marL="693420" indent="-533400">
              <a:buFont typeface="+mj-lt"/>
              <a:buAutoNum type="arabicPeriod" startAt="3"/>
            </a:pPr>
            <a:r>
              <a:rPr lang="bg-BG" sz="2600" b="1" dirty="0"/>
              <a:t>friend </a:t>
            </a:r>
          </a:p>
          <a:p>
            <a:pPr marL="1005840" lvl="1" indent="-457200"/>
            <a:r>
              <a:rPr lang="en-US" sz="2200" dirty="0"/>
              <a:t>Specifies that the source is given special visibility into the </a:t>
            </a:r>
            <a:r>
              <a:rPr lang="en-US" sz="2200" dirty="0" smtClean="0"/>
              <a:t>target </a:t>
            </a:r>
          </a:p>
          <a:p>
            <a:pPr marL="1005840" lvl="1" indent="-457200"/>
            <a:r>
              <a:rPr lang="en-US" sz="2200" dirty="0"/>
              <a:t>You'll use friend when you want to model relationships such as found with C++ friend classes.</a:t>
            </a:r>
            <a:endParaRPr lang="en-US" sz="2200" dirty="0" smtClean="0"/>
          </a:p>
          <a:p>
            <a:pPr marL="765810" indent="-514350">
              <a:buFont typeface="+mj-lt"/>
              <a:buAutoNum type="arabicPeriod" startAt="3"/>
            </a:pPr>
            <a:r>
              <a:rPr lang="bg-BG" sz="2800" b="1" dirty="0" smtClean="0"/>
              <a:t>instanceOf </a:t>
            </a:r>
            <a:endParaRPr lang="bg-BG" sz="2800" b="1" dirty="0"/>
          </a:p>
          <a:p>
            <a:pPr marL="1005840" lvl="1" indent="-457200"/>
            <a:r>
              <a:rPr lang="en-US" sz="2200" dirty="0"/>
              <a:t>Specifies that the source object is an instance of the target </a:t>
            </a:r>
            <a:r>
              <a:rPr lang="en-US" sz="2200" dirty="0" smtClean="0"/>
              <a:t>classifier</a:t>
            </a:r>
          </a:p>
          <a:p>
            <a:pPr marL="765810" indent="-514350">
              <a:buFont typeface="+mj-lt"/>
              <a:buAutoNum type="arabicPeriod" startAt="3"/>
            </a:pPr>
            <a:r>
              <a:rPr lang="bg-BG" sz="2800" b="1" dirty="0" smtClean="0"/>
              <a:t>instantiate</a:t>
            </a:r>
            <a:r>
              <a:rPr lang="bg-BG" sz="2800" dirty="0" smtClean="0"/>
              <a:t> </a:t>
            </a:r>
            <a:endParaRPr lang="bg-BG" sz="2800" dirty="0"/>
          </a:p>
          <a:p>
            <a:pPr marL="1005840" lvl="1" indent="-457200"/>
            <a:r>
              <a:rPr lang="en-US" sz="2200" dirty="0"/>
              <a:t>Specifies that the source creates instances of the </a:t>
            </a:r>
            <a:r>
              <a:rPr lang="en-US" sz="2200" dirty="0" smtClean="0"/>
              <a:t>target</a:t>
            </a:r>
          </a:p>
          <a:p>
            <a:pPr marL="1005840" lvl="1" indent="-457200"/>
            <a:r>
              <a:rPr lang="en-US" sz="2400" dirty="0"/>
              <a:t>These last two stereotypes let you model class/object relationships explicitly. You'll use </a:t>
            </a:r>
            <a:r>
              <a:rPr lang="en-US" sz="2400" dirty="0" err="1"/>
              <a:t>instanceOf</a:t>
            </a:r>
            <a:r>
              <a:rPr lang="en-US" sz="2400" dirty="0"/>
              <a:t> when you want to model the relationship between a class and an object in the same diagram, or between a class and its </a:t>
            </a:r>
            <a:r>
              <a:rPr lang="en-US" sz="2400" dirty="0" err="1"/>
              <a:t>metaclass</a:t>
            </a:r>
            <a:r>
              <a:rPr lang="en-US" sz="2400" dirty="0"/>
              <a:t>. You'll use instantiate when you want to specify which element creates objects of another.</a:t>
            </a:r>
          </a:p>
          <a:p>
            <a:pPr marL="1005840" lvl="1" indent="-457200"/>
            <a:endParaRPr lang="bg-BG" sz="2200" dirty="0"/>
          </a:p>
        </p:txBody>
      </p:sp>
      <p:sp>
        <p:nvSpPr>
          <p:cNvPr id="6" name="Slide Number Placeholder 5"/>
          <p:cNvSpPr>
            <a:spLocks noGrp="1"/>
          </p:cNvSpPr>
          <p:nvPr>
            <p:ph type="sldNum" sz="quarter" idx="12"/>
          </p:nvPr>
        </p:nvSpPr>
        <p:spPr/>
        <p:txBody>
          <a:bodyPr/>
          <a:lstStyle/>
          <a:p>
            <a:fld id="{3AB6BC37-2A03-4B84-9E86-C1D206EB0CFC}" type="slidenum">
              <a:rPr lang="bg-BG"/>
              <a:pPr/>
              <a:t>28</a:t>
            </a:fld>
            <a:endParaRPr lang="bg-BG"/>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r>
              <a:rPr lang="bg-BG"/>
              <a:t>Dependency</a:t>
            </a:r>
          </a:p>
        </p:txBody>
      </p:sp>
      <p:sp>
        <p:nvSpPr>
          <p:cNvPr id="263171" name="Rectangle 3"/>
          <p:cNvSpPr>
            <a:spLocks noGrp="1" noChangeArrowheads="1"/>
          </p:cNvSpPr>
          <p:nvPr>
            <p:ph idx="1"/>
          </p:nvPr>
        </p:nvSpPr>
        <p:spPr>
          <a:xfrm>
            <a:off x="457200" y="1600200"/>
            <a:ext cx="7620000" cy="5069160"/>
          </a:xfrm>
        </p:spPr>
        <p:txBody>
          <a:bodyPr>
            <a:normAutofit fontScale="77500" lnSpcReduction="20000"/>
          </a:bodyPr>
          <a:lstStyle/>
          <a:p>
            <a:pPr marL="628650" indent="-514350">
              <a:buFont typeface="+mj-lt"/>
              <a:buAutoNum type="arabicPeriod" startAt="6"/>
            </a:pPr>
            <a:r>
              <a:rPr lang="bg-BG" sz="2600" b="1" dirty="0"/>
              <a:t>powertype</a:t>
            </a:r>
            <a:r>
              <a:rPr lang="bg-BG" sz="2600" dirty="0"/>
              <a:t> </a:t>
            </a:r>
          </a:p>
          <a:p>
            <a:pPr lvl="1"/>
            <a:r>
              <a:rPr lang="en-US" sz="2400" dirty="0"/>
              <a:t>Specifies that the target is a </a:t>
            </a:r>
            <a:r>
              <a:rPr lang="en-US" sz="2400" dirty="0" err="1"/>
              <a:t>powertype</a:t>
            </a:r>
            <a:r>
              <a:rPr lang="en-US" sz="2400" dirty="0"/>
              <a:t> of the source; a </a:t>
            </a:r>
            <a:r>
              <a:rPr lang="en-US" sz="2400" dirty="0" err="1"/>
              <a:t>powertype</a:t>
            </a:r>
            <a:r>
              <a:rPr lang="en-US" sz="2400" dirty="0"/>
              <a:t> is a classifier whose objects are all the children of a given parent</a:t>
            </a:r>
            <a:r>
              <a:rPr lang="bg-BG" sz="2200" dirty="0" smtClean="0"/>
              <a:t>.</a:t>
            </a:r>
            <a:endParaRPr lang="en-US" sz="2200" dirty="0" smtClean="0"/>
          </a:p>
          <a:p>
            <a:pPr lvl="1"/>
            <a:r>
              <a:rPr lang="en-US" sz="2400" dirty="0"/>
              <a:t>You'll use </a:t>
            </a:r>
            <a:r>
              <a:rPr lang="en-US" sz="2400" dirty="0" err="1"/>
              <a:t>powertype</a:t>
            </a:r>
            <a:r>
              <a:rPr lang="en-US" sz="2400" dirty="0"/>
              <a:t> when you want to model classes that cover other classes, such as you'll find when modeling databases</a:t>
            </a:r>
            <a:r>
              <a:rPr lang="en-US" sz="2400" dirty="0" smtClean="0"/>
              <a:t>.</a:t>
            </a:r>
            <a:endParaRPr lang="bg-BG" sz="2200" dirty="0"/>
          </a:p>
          <a:p>
            <a:pPr marL="571500" indent="-457200">
              <a:buFont typeface="+mj-lt"/>
              <a:buAutoNum type="arabicPeriod" startAt="6"/>
            </a:pPr>
            <a:r>
              <a:rPr lang="bg-BG" sz="2600" b="1" dirty="0"/>
              <a:t>refine</a:t>
            </a:r>
            <a:r>
              <a:rPr lang="bg-BG" sz="2600" dirty="0"/>
              <a:t> </a:t>
            </a:r>
          </a:p>
          <a:p>
            <a:pPr lvl="1"/>
            <a:r>
              <a:rPr lang="en-US" sz="2400" dirty="0"/>
              <a:t>Specifies that the source is at a finer degree of abstraction than the target</a:t>
            </a:r>
            <a:r>
              <a:rPr lang="bg-BG" sz="2200" dirty="0" smtClean="0"/>
              <a:t>.</a:t>
            </a:r>
            <a:endParaRPr lang="en-US" sz="2200" dirty="0" smtClean="0"/>
          </a:p>
          <a:p>
            <a:pPr lvl="1"/>
            <a:r>
              <a:rPr lang="en-US" sz="2400" dirty="0"/>
              <a:t>You'll use refine when you want to model classes that are essentially the same but at different levels of abstraction. For example, during analysis, you might encounter a Customer class which, during design, you refine into a more detailed Customer class, complete with its implementation</a:t>
            </a:r>
            <a:r>
              <a:rPr lang="en-US" sz="2400" dirty="0" smtClean="0"/>
              <a:t>.</a:t>
            </a:r>
            <a:endParaRPr lang="bg-BG" sz="2200" dirty="0"/>
          </a:p>
          <a:p>
            <a:pPr marL="571500" indent="-457200">
              <a:buFont typeface="+mj-lt"/>
              <a:buAutoNum type="arabicPeriod" startAt="6"/>
            </a:pPr>
            <a:r>
              <a:rPr lang="bg-BG" sz="2600" b="1" dirty="0"/>
              <a:t>use</a:t>
            </a:r>
            <a:r>
              <a:rPr lang="bg-BG" sz="2600" dirty="0"/>
              <a:t> </a:t>
            </a:r>
          </a:p>
          <a:p>
            <a:pPr lvl="1"/>
            <a:r>
              <a:rPr lang="en-US" sz="2600" dirty="0"/>
              <a:t>Specifies that the semantics of the source element depends on the semantics of the public part of the </a:t>
            </a:r>
            <a:r>
              <a:rPr lang="en-US" sz="2600" dirty="0" smtClean="0"/>
              <a:t>target.</a:t>
            </a:r>
          </a:p>
          <a:p>
            <a:pPr lvl="1"/>
            <a:r>
              <a:rPr lang="en-US" sz="2600" dirty="0"/>
              <a:t>You'll apply use when you want to explicitly mark a dependency as a using relationship, in contrast to the shades of dependencies other stereotypes provide</a:t>
            </a:r>
            <a:r>
              <a:rPr lang="en-US" sz="2600" dirty="0" smtClean="0"/>
              <a:t>.</a:t>
            </a:r>
            <a:endParaRPr lang="en-US" sz="2600" dirty="0"/>
          </a:p>
        </p:txBody>
      </p:sp>
      <p:sp>
        <p:nvSpPr>
          <p:cNvPr id="6" name="Slide Number Placeholder 5"/>
          <p:cNvSpPr>
            <a:spLocks noGrp="1"/>
          </p:cNvSpPr>
          <p:nvPr>
            <p:ph type="sldNum" sz="quarter" idx="12"/>
          </p:nvPr>
        </p:nvSpPr>
        <p:spPr/>
        <p:txBody>
          <a:bodyPr/>
          <a:lstStyle/>
          <a:p>
            <a:fld id="{0282CFE3-17FC-4577-8862-3287BE23C504}" type="slidenum">
              <a:rPr lang="bg-BG"/>
              <a:pPr/>
              <a:t>29</a:t>
            </a:fld>
            <a:endParaRPr lang="bg-BG"/>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dirty="0" smtClean="0"/>
              <a:t>Classifiers</a:t>
            </a:r>
            <a:endParaRPr lang="bg-BG" dirty="0"/>
          </a:p>
        </p:txBody>
      </p:sp>
      <p:sp>
        <p:nvSpPr>
          <p:cNvPr id="236547" name="Rectangle 3"/>
          <p:cNvSpPr>
            <a:spLocks noGrp="1" noChangeArrowheads="1"/>
          </p:cNvSpPr>
          <p:nvPr>
            <p:ph idx="1"/>
          </p:nvPr>
        </p:nvSpPr>
        <p:spPr/>
        <p:txBody>
          <a:bodyPr>
            <a:normAutofit/>
          </a:bodyPr>
          <a:lstStyle/>
          <a:p>
            <a:pPr>
              <a:lnSpc>
                <a:spcPct val="80000"/>
              </a:lnSpc>
            </a:pPr>
            <a:r>
              <a:rPr lang="en-US" sz="2000" dirty="0"/>
              <a:t>A </a:t>
            </a:r>
            <a:r>
              <a:rPr lang="en-US" sz="2000" i="1" dirty="0"/>
              <a:t>classifier</a:t>
            </a:r>
            <a:r>
              <a:rPr lang="en-US" sz="2000" dirty="0"/>
              <a:t> is a mechanism that describes structural and behavioral features. Classifiers include classes, interfaces, </a:t>
            </a:r>
            <a:r>
              <a:rPr lang="en-US" sz="2000" dirty="0" err="1"/>
              <a:t>datatypes</a:t>
            </a:r>
            <a:r>
              <a:rPr lang="en-US" sz="2000" dirty="0"/>
              <a:t>, signals, components, nodes, use cases, and subsystems.</a:t>
            </a:r>
          </a:p>
          <a:p>
            <a:pPr>
              <a:lnSpc>
                <a:spcPct val="80000"/>
              </a:lnSpc>
            </a:pPr>
            <a:endParaRPr lang="en-US" sz="2000" dirty="0" smtClean="0"/>
          </a:p>
          <a:p>
            <a:pPr>
              <a:lnSpc>
                <a:spcPct val="80000"/>
              </a:lnSpc>
            </a:pPr>
            <a:r>
              <a:rPr lang="bg-BG" sz="2000" dirty="0" smtClean="0"/>
              <a:t>Interface </a:t>
            </a:r>
            <a:endParaRPr lang="en-US" sz="2000" dirty="0" smtClean="0"/>
          </a:p>
          <a:p>
            <a:pPr lvl="1">
              <a:lnSpc>
                <a:spcPct val="80000"/>
              </a:lnSpc>
            </a:pPr>
            <a:r>
              <a:rPr lang="en-US" sz="1800" dirty="0"/>
              <a:t>A collection of operations that are used to specify a service of a class or a component</a:t>
            </a:r>
            <a:endParaRPr lang="bg-BG" sz="1800" dirty="0"/>
          </a:p>
          <a:p>
            <a:pPr>
              <a:lnSpc>
                <a:spcPct val="80000"/>
              </a:lnSpc>
            </a:pPr>
            <a:r>
              <a:rPr lang="bg-BG" sz="2000" dirty="0"/>
              <a:t>Datatype </a:t>
            </a:r>
            <a:endParaRPr lang="en-US" sz="2000" dirty="0" smtClean="0"/>
          </a:p>
          <a:p>
            <a:pPr lvl="1">
              <a:lnSpc>
                <a:spcPct val="80000"/>
              </a:lnSpc>
            </a:pPr>
            <a:r>
              <a:rPr lang="en-US" sz="1800" dirty="0"/>
              <a:t>A type whose values have no identity, including primitive built-in types (such as numbers and strings), as well as enumeration types (such as Boolean)</a:t>
            </a:r>
            <a:endParaRPr lang="bg-BG" sz="1800" dirty="0"/>
          </a:p>
          <a:p>
            <a:pPr>
              <a:lnSpc>
                <a:spcPct val="80000"/>
              </a:lnSpc>
            </a:pPr>
            <a:r>
              <a:rPr lang="bg-BG" sz="2000" dirty="0"/>
              <a:t>Signal </a:t>
            </a:r>
          </a:p>
          <a:p>
            <a:pPr lvl="1">
              <a:lnSpc>
                <a:spcPct val="80000"/>
              </a:lnSpc>
            </a:pPr>
            <a:r>
              <a:rPr lang="en-US" sz="1800" dirty="0"/>
              <a:t>The specification of an asynchronous stimulus communicated between </a:t>
            </a:r>
            <a:r>
              <a:rPr lang="en-US" sz="1800" dirty="0" smtClean="0"/>
              <a:t>instances</a:t>
            </a:r>
          </a:p>
        </p:txBody>
      </p:sp>
      <p:sp>
        <p:nvSpPr>
          <p:cNvPr id="6" name="Slide Number Placeholder 5"/>
          <p:cNvSpPr>
            <a:spLocks noGrp="1"/>
          </p:cNvSpPr>
          <p:nvPr>
            <p:ph type="sldNum" sz="quarter" idx="12"/>
          </p:nvPr>
        </p:nvSpPr>
        <p:spPr/>
        <p:txBody>
          <a:bodyPr/>
          <a:lstStyle/>
          <a:p>
            <a:fld id="{14E2A862-A92F-46B0-B80A-93726BED99C9}" type="slidenum">
              <a:rPr lang="bg-BG"/>
              <a:pPr/>
              <a:t>3</a:t>
            </a:fld>
            <a:endParaRPr lang="bg-BG"/>
          </a:p>
        </p:txBody>
      </p:sp>
    </p:spTree>
    <p:extLst>
      <p:ext uri="{BB962C8B-B14F-4D97-AF65-F5344CB8AC3E}">
        <p14:creationId xmlns:p14="http://schemas.microsoft.com/office/powerpoint/2010/main" val="19056218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p:txBody>
          <a:bodyPr/>
          <a:lstStyle/>
          <a:p>
            <a:r>
              <a:rPr lang="bg-BG"/>
              <a:t>Dependency</a:t>
            </a:r>
          </a:p>
        </p:txBody>
      </p:sp>
      <p:sp>
        <p:nvSpPr>
          <p:cNvPr id="264195" name="Rectangle 3"/>
          <p:cNvSpPr>
            <a:spLocks noGrp="1" noChangeArrowheads="1"/>
          </p:cNvSpPr>
          <p:nvPr>
            <p:ph idx="1"/>
          </p:nvPr>
        </p:nvSpPr>
        <p:spPr/>
        <p:txBody>
          <a:bodyPr>
            <a:normAutofit fontScale="92500" lnSpcReduction="20000"/>
          </a:bodyPr>
          <a:lstStyle/>
          <a:p>
            <a:pPr marL="114300" indent="0">
              <a:buNone/>
            </a:pPr>
            <a:r>
              <a:rPr lang="en-US" dirty="0" smtClean="0"/>
              <a:t>There </a:t>
            </a:r>
            <a:r>
              <a:rPr lang="en-US" dirty="0"/>
              <a:t>are two stereotypes that apply to dependency relationships among packages</a:t>
            </a:r>
            <a:r>
              <a:rPr lang="en-US" dirty="0" smtClean="0"/>
              <a:t>.</a:t>
            </a:r>
            <a:endParaRPr lang="bg-BG" dirty="0"/>
          </a:p>
          <a:p>
            <a:pPr marL="571500" indent="-457200">
              <a:buFont typeface="+mj-lt"/>
              <a:buAutoNum type="arabicPeriod"/>
            </a:pPr>
            <a:r>
              <a:rPr lang="bg-BG" b="1" dirty="0"/>
              <a:t>access</a:t>
            </a:r>
            <a:r>
              <a:rPr lang="bg-BG" dirty="0"/>
              <a:t> </a:t>
            </a:r>
          </a:p>
          <a:p>
            <a:pPr lvl="1"/>
            <a:r>
              <a:rPr lang="en-US" dirty="0"/>
              <a:t>Specifies that the source package is granted the right to reference the elements of the target </a:t>
            </a:r>
            <a:r>
              <a:rPr lang="en-US" dirty="0" smtClean="0"/>
              <a:t>package.</a:t>
            </a:r>
          </a:p>
          <a:p>
            <a:pPr marL="571500" indent="-457200">
              <a:buFont typeface="+mj-lt"/>
              <a:buAutoNum type="arabicPeriod"/>
            </a:pPr>
            <a:r>
              <a:rPr lang="bg-BG" b="1" dirty="0" smtClean="0"/>
              <a:t>import</a:t>
            </a:r>
            <a:r>
              <a:rPr lang="bg-BG" dirty="0" smtClean="0"/>
              <a:t> </a:t>
            </a:r>
            <a:endParaRPr lang="bg-BG" dirty="0"/>
          </a:p>
          <a:p>
            <a:pPr lvl="1"/>
            <a:r>
              <a:rPr lang="en-US" dirty="0"/>
              <a:t>A kind of access that specifies that the public contents of the target package enter the flat namespace of the source, as if they had been declared in the source </a:t>
            </a:r>
            <a:r>
              <a:rPr lang="bg-BG" dirty="0" smtClean="0"/>
              <a:t>.</a:t>
            </a:r>
            <a:endParaRPr lang="en-US" dirty="0" smtClean="0"/>
          </a:p>
          <a:p>
            <a:r>
              <a:rPr lang="en-US" dirty="0"/>
              <a:t>You'll use access and import when you want to model the relationships among packages. Between two peer packages, the elements in one cannot reference the elements in the other unless there's an explicit access or import dependency. For example, suppose a target package T contains the class C. If you specify an access dependency from </a:t>
            </a:r>
            <a:r>
              <a:rPr lang="en-US" dirty="0" err="1"/>
              <a:t>Sto</a:t>
            </a:r>
            <a:r>
              <a:rPr lang="en-US" dirty="0"/>
              <a:t> T, then the elements of S can reference C, using the fully qualified name T::C. If you specify an import dependency from S to T, then the elements of S can reference C using just its simple name</a:t>
            </a:r>
            <a:r>
              <a:rPr lang="en-US" dirty="0" smtClean="0"/>
              <a:t>.</a:t>
            </a:r>
            <a:endParaRPr lang="en-US" dirty="0"/>
          </a:p>
        </p:txBody>
      </p:sp>
      <p:sp>
        <p:nvSpPr>
          <p:cNvPr id="6" name="Slide Number Placeholder 5"/>
          <p:cNvSpPr>
            <a:spLocks noGrp="1"/>
          </p:cNvSpPr>
          <p:nvPr>
            <p:ph type="sldNum" sz="quarter" idx="12"/>
          </p:nvPr>
        </p:nvSpPr>
        <p:spPr/>
        <p:txBody>
          <a:bodyPr/>
          <a:lstStyle/>
          <a:p>
            <a:fld id="{94E1D575-4B06-4F2F-9C48-72D5C508A1A3}" type="slidenum">
              <a:rPr lang="bg-BG"/>
              <a:pPr/>
              <a:t>30</a:t>
            </a:fld>
            <a:endParaRPr lang="bg-BG"/>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lstStyle/>
          <a:p>
            <a:r>
              <a:rPr lang="bg-BG"/>
              <a:t>Dependency</a:t>
            </a:r>
          </a:p>
        </p:txBody>
      </p:sp>
      <p:sp>
        <p:nvSpPr>
          <p:cNvPr id="265219" name="Rectangle 3"/>
          <p:cNvSpPr>
            <a:spLocks noGrp="1" noChangeArrowheads="1"/>
          </p:cNvSpPr>
          <p:nvPr>
            <p:ph idx="1"/>
          </p:nvPr>
        </p:nvSpPr>
        <p:spPr/>
        <p:txBody>
          <a:bodyPr/>
          <a:lstStyle/>
          <a:p>
            <a:r>
              <a:rPr lang="en-US" dirty="0"/>
              <a:t>Two stereotypes apply to dependency relationships among use cases</a:t>
            </a:r>
            <a:r>
              <a:rPr lang="en-US" dirty="0" smtClean="0"/>
              <a:t>:</a:t>
            </a:r>
            <a:endParaRPr lang="en-US" dirty="0"/>
          </a:p>
          <a:p>
            <a:pPr marL="571500" indent="-457200">
              <a:buFont typeface="+mj-lt"/>
              <a:buAutoNum type="arabicPeriod"/>
            </a:pPr>
            <a:r>
              <a:rPr lang="bg-BG" b="1" dirty="0"/>
              <a:t>extend</a:t>
            </a:r>
            <a:r>
              <a:rPr lang="bg-BG" dirty="0"/>
              <a:t> </a:t>
            </a:r>
          </a:p>
          <a:p>
            <a:pPr lvl="1"/>
            <a:r>
              <a:rPr lang="en-US" dirty="0"/>
              <a:t>Specifies that the target use case extends the behavior of the source</a:t>
            </a:r>
            <a:r>
              <a:rPr lang="bg-BG" dirty="0" smtClean="0"/>
              <a:t>.</a:t>
            </a:r>
            <a:endParaRPr lang="bg-BG" dirty="0"/>
          </a:p>
          <a:p>
            <a:pPr marL="571500" indent="-457200">
              <a:buFont typeface="+mj-lt"/>
              <a:buAutoNum type="arabicPeriod"/>
            </a:pPr>
            <a:r>
              <a:rPr lang="bg-BG" b="1" dirty="0"/>
              <a:t>include</a:t>
            </a:r>
            <a:r>
              <a:rPr lang="bg-BG" dirty="0"/>
              <a:t> </a:t>
            </a:r>
          </a:p>
          <a:p>
            <a:pPr lvl="1"/>
            <a:r>
              <a:rPr lang="en-US" dirty="0"/>
              <a:t>Specifies that the source use case explicitly incorporates the behavior of another use case at a location specified by the source</a:t>
            </a:r>
            <a:r>
              <a:rPr lang="bg-BG" dirty="0" smtClean="0"/>
              <a:t>.</a:t>
            </a:r>
            <a:endParaRPr lang="en-US" dirty="0" smtClean="0"/>
          </a:p>
          <a:p>
            <a:r>
              <a:rPr lang="en-US" dirty="0"/>
              <a:t>You'll use extend and include (and simple generalization) when you want to decompose use cases into reusable parts</a:t>
            </a:r>
            <a:r>
              <a:rPr lang="en-US" dirty="0" smtClean="0"/>
              <a:t>.</a:t>
            </a:r>
            <a:endParaRPr lang="en-US" dirty="0"/>
          </a:p>
        </p:txBody>
      </p:sp>
      <p:sp>
        <p:nvSpPr>
          <p:cNvPr id="6" name="Slide Number Placeholder 5"/>
          <p:cNvSpPr>
            <a:spLocks noGrp="1"/>
          </p:cNvSpPr>
          <p:nvPr>
            <p:ph type="sldNum" sz="quarter" idx="12"/>
          </p:nvPr>
        </p:nvSpPr>
        <p:spPr/>
        <p:txBody>
          <a:bodyPr/>
          <a:lstStyle/>
          <a:p>
            <a:fld id="{8F79ED2B-32F1-4CBF-80B8-4FFE68C1C66E}" type="slidenum">
              <a:rPr lang="bg-BG"/>
              <a:pPr/>
              <a:t>31</a:t>
            </a:fld>
            <a:endParaRPr lang="bg-BG"/>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bg-BG"/>
              <a:t>Dependency</a:t>
            </a:r>
          </a:p>
        </p:txBody>
      </p:sp>
      <p:sp>
        <p:nvSpPr>
          <p:cNvPr id="266243" name="Rectangle 3"/>
          <p:cNvSpPr>
            <a:spLocks noGrp="1" noChangeArrowheads="1"/>
          </p:cNvSpPr>
          <p:nvPr>
            <p:ph idx="1"/>
          </p:nvPr>
        </p:nvSpPr>
        <p:spPr/>
        <p:txBody>
          <a:bodyPr>
            <a:normAutofit fontScale="92500" lnSpcReduction="10000"/>
          </a:bodyPr>
          <a:lstStyle/>
          <a:p>
            <a:pPr marL="114300" indent="0">
              <a:lnSpc>
                <a:spcPct val="80000"/>
              </a:lnSpc>
              <a:buNone/>
            </a:pPr>
            <a:r>
              <a:rPr lang="en-US" sz="2800" dirty="0"/>
              <a:t>You'll encounter three stereotypes when modeling interactions among objects.</a:t>
            </a:r>
          </a:p>
          <a:p>
            <a:pPr marL="628650" indent="-514350">
              <a:lnSpc>
                <a:spcPct val="80000"/>
              </a:lnSpc>
              <a:buFont typeface="+mj-lt"/>
              <a:buAutoNum type="arabicPeriod"/>
            </a:pPr>
            <a:r>
              <a:rPr lang="bg-BG" sz="2600" b="1" dirty="0" smtClean="0"/>
              <a:t>become</a:t>
            </a:r>
            <a:r>
              <a:rPr lang="bg-BG" sz="2600" dirty="0" smtClean="0"/>
              <a:t> </a:t>
            </a:r>
            <a:endParaRPr lang="bg-BG" sz="2600" dirty="0"/>
          </a:p>
          <a:p>
            <a:pPr lvl="1">
              <a:lnSpc>
                <a:spcPct val="80000"/>
              </a:lnSpc>
            </a:pPr>
            <a:r>
              <a:rPr lang="en-US" sz="2400" dirty="0"/>
              <a:t>Specifies that the target is the same object as the source but at a later point in time and with possibly different values, state, or roles</a:t>
            </a:r>
            <a:r>
              <a:rPr lang="bg-BG" sz="2200" dirty="0" smtClean="0"/>
              <a:t>.</a:t>
            </a:r>
            <a:endParaRPr lang="bg-BG" sz="2200" dirty="0"/>
          </a:p>
          <a:p>
            <a:pPr marL="571500" indent="-457200">
              <a:lnSpc>
                <a:spcPct val="80000"/>
              </a:lnSpc>
              <a:buFont typeface="+mj-lt"/>
              <a:buAutoNum type="arabicPeriod"/>
            </a:pPr>
            <a:r>
              <a:rPr lang="bg-BG" sz="2600" b="1" dirty="0"/>
              <a:t>call</a:t>
            </a:r>
            <a:r>
              <a:rPr lang="bg-BG" sz="2600" dirty="0"/>
              <a:t> </a:t>
            </a:r>
          </a:p>
          <a:p>
            <a:pPr lvl="1">
              <a:lnSpc>
                <a:spcPct val="80000"/>
              </a:lnSpc>
            </a:pPr>
            <a:r>
              <a:rPr lang="en-US" sz="2400" dirty="0"/>
              <a:t>Specifies that the source operation invokes the target operation</a:t>
            </a:r>
            <a:r>
              <a:rPr lang="bg-BG" sz="2200" dirty="0" smtClean="0"/>
              <a:t>.</a:t>
            </a:r>
            <a:endParaRPr lang="bg-BG" sz="2200" dirty="0"/>
          </a:p>
          <a:p>
            <a:pPr marL="571500" indent="-457200">
              <a:lnSpc>
                <a:spcPct val="80000"/>
              </a:lnSpc>
              <a:buFont typeface="+mj-lt"/>
              <a:buAutoNum type="arabicPeriod"/>
            </a:pPr>
            <a:r>
              <a:rPr lang="bg-BG" sz="2600" b="1" dirty="0"/>
              <a:t>copy</a:t>
            </a:r>
            <a:r>
              <a:rPr lang="bg-BG" sz="2600" dirty="0"/>
              <a:t> </a:t>
            </a:r>
          </a:p>
          <a:p>
            <a:pPr lvl="1">
              <a:lnSpc>
                <a:spcPct val="80000"/>
              </a:lnSpc>
            </a:pPr>
            <a:r>
              <a:rPr lang="en-US" sz="2400" dirty="0"/>
              <a:t>Specifies that the target object is an exact, but independent, copy of the source</a:t>
            </a:r>
            <a:r>
              <a:rPr lang="bg-BG" sz="2200" dirty="0" smtClean="0"/>
              <a:t>.</a:t>
            </a:r>
            <a:endParaRPr lang="en-US" sz="2200" dirty="0" smtClean="0"/>
          </a:p>
          <a:p>
            <a:pPr>
              <a:lnSpc>
                <a:spcPct val="80000"/>
              </a:lnSpc>
            </a:pPr>
            <a:r>
              <a:rPr lang="en-US" sz="2400" dirty="0"/>
              <a:t>You'll use become and copy when you want to show the role, state, or attribute value of one object at different points in time or space. You'll use call when you want to model the calling dependencies among operations</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0C2B14FC-70A2-488B-A2E7-E36DB102B410}" type="slidenum">
              <a:rPr lang="bg-BG"/>
              <a:pPr/>
              <a:t>32</a:t>
            </a:fld>
            <a:endParaRPr lang="bg-BG"/>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bg-BG"/>
              <a:t>Dependency</a:t>
            </a:r>
          </a:p>
        </p:txBody>
      </p:sp>
      <p:sp>
        <p:nvSpPr>
          <p:cNvPr id="267267" name="Rectangle 3"/>
          <p:cNvSpPr>
            <a:spLocks noGrp="1" noChangeArrowheads="1"/>
          </p:cNvSpPr>
          <p:nvPr>
            <p:ph idx="1"/>
          </p:nvPr>
        </p:nvSpPr>
        <p:spPr/>
        <p:txBody>
          <a:bodyPr>
            <a:normAutofit/>
          </a:bodyPr>
          <a:lstStyle/>
          <a:p>
            <a:pPr marL="114300" indent="0">
              <a:buNone/>
            </a:pPr>
            <a:r>
              <a:rPr lang="en-US" sz="2800" dirty="0"/>
              <a:t>One stereotype you'll encounter in the context of state machines is</a:t>
            </a:r>
            <a:r>
              <a:rPr lang="bg-BG" sz="2800" dirty="0" smtClean="0"/>
              <a:t>:</a:t>
            </a:r>
            <a:endParaRPr lang="bg-BG" sz="2800" dirty="0"/>
          </a:p>
          <a:p>
            <a:pPr marL="571500" indent="-457200">
              <a:buFont typeface="+mj-lt"/>
              <a:buAutoNum type="arabicPeriod"/>
            </a:pPr>
            <a:r>
              <a:rPr lang="bg-BG" sz="2600" b="1" dirty="0"/>
              <a:t>send</a:t>
            </a:r>
            <a:r>
              <a:rPr lang="bg-BG" sz="2600" dirty="0"/>
              <a:t> </a:t>
            </a:r>
          </a:p>
          <a:p>
            <a:pPr lvl="1"/>
            <a:r>
              <a:rPr lang="en-US" sz="2400" dirty="0"/>
              <a:t>Specifies that the source operation sends the target event</a:t>
            </a:r>
            <a:r>
              <a:rPr lang="bg-BG" sz="2200" dirty="0" smtClean="0"/>
              <a:t>.</a:t>
            </a:r>
            <a:endParaRPr lang="en-US" sz="2200" dirty="0" smtClean="0"/>
          </a:p>
          <a:p>
            <a:r>
              <a:rPr lang="en-US" sz="2400" dirty="0"/>
              <a:t>You'll use send when you want to model an operation (such as found in the action associated with a state transition) dispatching a given event to a target object (which in turn might have an associated state machine). The send dependency in effect lets you tie independent state machines together</a:t>
            </a:r>
            <a:r>
              <a:rPr lang="en-US" sz="2400" dirty="0" smtClean="0"/>
              <a:t>.</a:t>
            </a:r>
            <a:endParaRPr lang="bg-BG" sz="2400" dirty="0"/>
          </a:p>
        </p:txBody>
      </p:sp>
      <p:sp>
        <p:nvSpPr>
          <p:cNvPr id="6" name="Slide Number Placeholder 5"/>
          <p:cNvSpPr>
            <a:spLocks noGrp="1"/>
          </p:cNvSpPr>
          <p:nvPr>
            <p:ph type="sldNum" sz="quarter" idx="12"/>
          </p:nvPr>
        </p:nvSpPr>
        <p:spPr/>
        <p:txBody>
          <a:bodyPr/>
          <a:lstStyle/>
          <a:p>
            <a:fld id="{C79D5A13-1348-4EAA-8724-31893F1876F4}" type="slidenum">
              <a:rPr lang="bg-BG"/>
              <a:pPr/>
              <a:t>33</a:t>
            </a:fld>
            <a:endParaRPr lang="bg-BG"/>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p:txBody>
          <a:bodyPr/>
          <a:lstStyle/>
          <a:p>
            <a:r>
              <a:rPr lang="bg-BG"/>
              <a:t>Dependency</a:t>
            </a:r>
          </a:p>
        </p:txBody>
      </p:sp>
      <p:sp>
        <p:nvSpPr>
          <p:cNvPr id="267267" name="Rectangle 3"/>
          <p:cNvSpPr>
            <a:spLocks noGrp="1" noChangeArrowheads="1"/>
          </p:cNvSpPr>
          <p:nvPr>
            <p:ph idx="1"/>
          </p:nvPr>
        </p:nvSpPr>
        <p:spPr/>
        <p:txBody>
          <a:bodyPr>
            <a:normAutofit lnSpcReduction="10000"/>
          </a:bodyPr>
          <a:lstStyle/>
          <a:p>
            <a:pPr marL="114300" indent="0">
              <a:buNone/>
            </a:pPr>
            <a:r>
              <a:rPr lang="en-US" sz="2800" dirty="0"/>
              <a:t>Finally, one stereotype that you'll encounter in the context of organizing the elements of your system into subsystems and models </a:t>
            </a:r>
            <a:r>
              <a:rPr lang="en-US" sz="2800" dirty="0" smtClean="0"/>
              <a:t>is</a:t>
            </a:r>
            <a:r>
              <a:rPr lang="bg-BG" sz="2800" dirty="0" smtClean="0"/>
              <a:t>:</a:t>
            </a:r>
            <a:endParaRPr lang="bg-BG" sz="2800" dirty="0"/>
          </a:p>
          <a:p>
            <a:pPr marL="628650" indent="-514350">
              <a:buFont typeface="+mj-lt"/>
              <a:buAutoNum type="arabicPeriod"/>
            </a:pPr>
            <a:r>
              <a:rPr lang="bg-BG" sz="2600" b="1" dirty="0" smtClean="0"/>
              <a:t>trace</a:t>
            </a:r>
            <a:r>
              <a:rPr lang="bg-BG" sz="2600" dirty="0" smtClean="0"/>
              <a:t> </a:t>
            </a:r>
            <a:endParaRPr lang="bg-BG" sz="2600" dirty="0"/>
          </a:p>
          <a:p>
            <a:pPr lvl="1"/>
            <a:r>
              <a:rPr lang="en-US" sz="2400" dirty="0"/>
              <a:t>Specifies that the target is an historical ancestor of the </a:t>
            </a:r>
            <a:r>
              <a:rPr lang="en-US" sz="2400" dirty="0" smtClean="0"/>
              <a:t>source.</a:t>
            </a:r>
          </a:p>
          <a:p>
            <a:r>
              <a:rPr lang="en-US" sz="2400" dirty="0"/>
              <a:t>You'll use trace when you want to model the relationships among elements in different models. For example, in the context of a system's architecture, a use case in a use case model (representing a functional requirement) might trace to a package in the corresponding design model (representing the artifacts that realize that use case</a:t>
            </a:r>
            <a:r>
              <a:rPr lang="en-US" sz="2400" dirty="0" smtClean="0"/>
              <a:t>).</a:t>
            </a:r>
            <a:endParaRPr lang="en-US" sz="2400" dirty="0"/>
          </a:p>
        </p:txBody>
      </p:sp>
      <p:sp>
        <p:nvSpPr>
          <p:cNvPr id="6" name="Slide Number Placeholder 5"/>
          <p:cNvSpPr>
            <a:spLocks noGrp="1"/>
          </p:cNvSpPr>
          <p:nvPr>
            <p:ph type="sldNum" sz="quarter" idx="12"/>
          </p:nvPr>
        </p:nvSpPr>
        <p:spPr/>
        <p:txBody>
          <a:bodyPr/>
          <a:lstStyle/>
          <a:p>
            <a:fld id="{C79D5A13-1348-4EAA-8724-31893F1876F4}" type="slidenum">
              <a:rPr lang="bg-BG"/>
              <a:pPr/>
              <a:t>34</a:t>
            </a:fld>
            <a:endParaRPr lang="bg-BG"/>
          </a:p>
        </p:txBody>
      </p:sp>
    </p:spTree>
    <p:extLst>
      <p:ext uri="{BB962C8B-B14F-4D97-AF65-F5344CB8AC3E}">
        <p14:creationId xmlns:p14="http://schemas.microsoft.com/office/powerpoint/2010/main" val="23502295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r>
              <a:rPr lang="bg-BG" b="1"/>
              <a:t>Generalization</a:t>
            </a:r>
          </a:p>
        </p:txBody>
      </p:sp>
      <p:sp>
        <p:nvSpPr>
          <p:cNvPr id="269316" name="Rectangle 4"/>
          <p:cNvSpPr>
            <a:spLocks noGrp="1" noChangeArrowheads="1"/>
          </p:cNvSpPr>
          <p:nvPr>
            <p:ph idx="1"/>
          </p:nvPr>
        </p:nvSpPr>
        <p:spPr/>
        <p:txBody>
          <a:bodyPr>
            <a:normAutofit fontScale="92500"/>
          </a:bodyPr>
          <a:lstStyle/>
          <a:p>
            <a:r>
              <a:rPr lang="en-US" dirty="0"/>
              <a:t>A </a:t>
            </a:r>
            <a:r>
              <a:rPr lang="en-US" i="1" dirty="0"/>
              <a:t>generalization</a:t>
            </a:r>
            <a:r>
              <a:rPr lang="en-US" dirty="0"/>
              <a:t> is a relationship between a general thing (called the superclass or parent) and a more specific kind of that thing (called the subclass or child). For example, you might encounter the general class Window with its more specific kind, </a:t>
            </a:r>
            <a:r>
              <a:rPr lang="en-US" dirty="0" err="1"/>
              <a:t>MultiPaneWindow</a:t>
            </a:r>
            <a:r>
              <a:rPr lang="en-US" dirty="0"/>
              <a:t>. With a generalization relationship from the child to the parent, the child (</a:t>
            </a:r>
            <a:r>
              <a:rPr lang="en-US" dirty="0" err="1"/>
              <a:t>MultiPaneWindow</a:t>
            </a:r>
            <a:r>
              <a:rPr lang="en-US" dirty="0"/>
              <a:t>) will inherit all the structure and behavior of the parent (Window). The child may even add new structure and behavior, or it may modify the behavior of the parent. In a generalization relationship, instances of the child may be used anywhere instances of the parent apply—meaning that the child is substitutable for the parent</a:t>
            </a:r>
            <a:r>
              <a:rPr lang="en-US" dirty="0" smtClean="0"/>
              <a:t>.</a:t>
            </a:r>
          </a:p>
          <a:p>
            <a:r>
              <a:rPr lang="en-US" dirty="0"/>
              <a:t>Most of the time, you'll find single inheritance sufficient. A class that has exactly one parent is said to use single inheritance. There are times, however, when multiple inheritance is better, and you can model those relationships, as well, in the UML. </a:t>
            </a:r>
            <a:endParaRPr lang="bg-BG" dirty="0"/>
          </a:p>
        </p:txBody>
      </p:sp>
      <p:sp>
        <p:nvSpPr>
          <p:cNvPr id="7" name="Slide Number Placeholder 5"/>
          <p:cNvSpPr>
            <a:spLocks noGrp="1"/>
          </p:cNvSpPr>
          <p:nvPr>
            <p:ph type="sldNum" sz="quarter" idx="12"/>
          </p:nvPr>
        </p:nvSpPr>
        <p:spPr/>
        <p:txBody>
          <a:bodyPr/>
          <a:lstStyle/>
          <a:p>
            <a:fld id="{8BBC4D8D-D652-4358-A8E0-3BEEB04BC19D}" type="slidenum">
              <a:rPr lang="bg-BG"/>
              <a:pPr/>
              <a:t>35</a:t>
            </a:fld>
            <a:endParaRPr lang="bg-BG"/>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p:txBody>
          <a:bodyPr/>
          <a:lstStyle/>
          <a:p>
            <a:r>
              <a:rPr lang="bg-BG" b="1"/>
              <a:t>Generalization</a:t>
            </a:r>
          </a:p>
        </p:txBody>
      </p:sp>
      <p:sp>
        <p:nvSpPr>
          <p:cNvPr id="269316"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8BBC4D8D-D652-4358-A8E0-3BEEB04BC19D}" type="slidenum">
              <a:rPr lang="bg-BG"/>
              <a:pPr/>
              <a:t>36</a:t>
            </a:fld>
            <a:endParaRPr lang="bg-BG"/>
          </a:p>
        </p:txBody>
      </p:sp>
      <p:pic>
        <p:nvPicPr>
          <p:cNvPr id="26931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133600"/>
            <a:ext cx="7129463" cy="35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55042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p:txBody>
          <a:bodyPr/>
          <a:lstStyle/>
          <a:p>
            <a:r>
              <a:rPr lang="bg-BG" b="1"/>
              <a:t>Generalization</a:t>
            </a:r>
          </a:p>
        </p:txBody>
      </p:sp>
      <p:sp>
        <p:nvSpPr>
          <p:cNvPr id="271363" name="Rectangle 3"/>
          <p:cNvSpPr>
            <a:spLocks noGrp="1" noChangeArrowheads="1"/>
          </p:cNvSpPr>
          <p:nvPr>
            <p:ph idx="1"/>
          </p:nvPr>
        </p:nvSpPr>
        <p:spPr/>
        <p:txBody>
          <a:bodyPr>
            <a:normAutofit fontScale="77500" lnSpcReduction="20000"/>
          </a:bodyPr>
          <a:lstStyle/>
          <a:p>
            <a:pPr marL="114300" indent="0">
              <a:lnSpc>
                <a:spcPct val="80000"/>
              </a:lnSpc>
              <a:buNone/>
            </a:pPr>
            <a:r>
              <a:rPr lang="en-US" sz="2800" dirty="0"/>
              <a:t>First, there is the one stereotype</a:t>
            </a:r>
            <a:r>
              <a:rPr lang="en-US" sz="2800" dirty="0" smtClean="0"/>
              <a:t>.</a:t>
            </a:r>
            <a:endParaRPr lang="bg-BG" sz="2800" dirty="0"/>
          </a:p>
          <a:p>
            <a:pPr marL="571500" indent="-457200">
              <a:lnSpc>
                <a:spcPct val="80000"/>
              </a:lnSpc>
              <a:buFont typeface="+mj-lt"/>
              <a:buAutoNum type="arabicPeriod"/>
            </a:pPr>
            <a:r>
              <a:rPr lang="bg-BG" sz="2600" b="1" dirty="0"/>
              <a:t>implementation</a:t>
            </a:r>
            <a:r>
              <a:rPr lang="bg-BG" sz="2600" dirty="0"/>
              <a:t> </a:t>
            </a:r>
          </a:p>
          <a:p>
            <a:pPr lvl="1">
              <a:lnSpc>
                <a:spcPct val="80000"/>
              </a:lnSpc>
            </a:pPr>
            <a:r>
              <a:rPr lang="en-US" sz="2400" dirty="0"/>
              <a:t>Specifies that the child inherits the implementation of the parent but does not make public nor support its interfaces, thereby violating substitutability</a:t>
            </a:r>
            <a:r>
              <a:rPr lang="bg-BG" sz="2200" dirty="0" smtClean="0"/>
              <a:t>.</a:t>
            </a:r>
            <a:endParaRPr lang="en-US" sz="2200" dirty="0" smtClean="0"/>
          </a:p>
          <a:p>
            <a:pPr lvl="1">
              <a:lnSpc>
                <a:spcPct val="80000"/>
              </a:lnSpc>
            </a:pPr>
            <a:r>
              <a:rPr lang="en-US" sz="2400" dirty="0"/>
              <a:t>You'll use implementation when you want to model private inheritance, such as found in C</a:t>
            </a:r>
            <a:r>
              <a:rPr lang="en-US" sz="2400" dirty="0" smtClean="0"/>
              <a:t>++.</a:t>
            </a:r>
            <a:endParaRPr lang="bg-BG" sz="2200" dirty="0"/>
          </a:p>
          <a:p>
            <a:pPr marL="114300" indent="0">
              <a:lnSpc>
                <a:spcPct val="80000"/>
              </a:lnSpc>
              <a:buNone/>
            </a:pPr>
            <a:r>
              <a:rPr lang="en-US" sz="2400" dirty="0"/>
              <a:t>Next, there are four standard constraints that apply to generalization relationships</a:t>
            </a:r>
            <a:r>
              <a:rPr lang="en-US" sz="2400" dirty="0" smtClean="0"/>
              <a:t>.</a:t>
            </a:r>
            <a:endParaRPr lang="bg-BG" sz="2800" dirty="0"/>
          </a:p>
          <a:p>
            <a:pPr marL="571500" indent="-457200">
              <a:lnSpc>
                <a:spcPct val="80000"/>
              </a:lnSpc>
              <a:buFont typeface="+mj-lt"/>
              <a:buAutoNum type="arabicPeriod"/>
            </a:pPr>
            <a:r>
              <a:rPr lang="bg-BG" sz="2600" b="1" dirty="0"/>
              <a:t>complete</a:t>
            </a:r>
            <a:r>
              <a:rPr lang="bg-BG" sz="2600" dirty="0"/>
              <a:t> </a:t>
            </a:r>
          </a:p>
          <a:p>
            <a:pPr lvl="1">
              <a:lnSpc>
                <a:spcPct val="80000"/>
              </a:lnSpc>
            </a:pPr>
            <a:r>
              <a:rPr lang="en-US" sz="2400" dirty="0"/>
              <a:t>Specifies that all children in the generalization have been specified in the model (although some may be elided in the diagram) and that no additional children are permitted</a:t>
            </a:r>
            <a:r>
              <a:rPr lang="bg-BG" sz="2200" dirty="0" smtClean="0"/>
              <a:t>.</a:t>
            </a:r>
            <a:endParaRPr lang="bg-BG" sz="2200" dirty="0"/>
          </a:p>
          <a:p>
            <a:pPr marL="628650" indent="-514350">
              <a:lnSpc>
                <a:spcPct val="80000"/>
              </a:lnSpc>
              <a:buFont typeface="+mj-lt"/>
              <a:buAutoNum type="arabicPeriod"/>
            </a:pPr>
            <a:r>
              <a:rPr lang="bg-BG" sz="2600" b="1" dirty="0"/>
              <a:t>incomplete</a:t>
            </a:r>
            <a:r>
              <a:rPr lang="bg-BG" sz="2600" dirty="0"/>
              <a:t> </a:t>
            </a:r>
          </a:p>
          <a:p>
            <a:pPr lvl="1">
              <a:lnSpc>
                <a:spcPct val="80000"/>
              </a:lnSpc>
            </a:pPr>
            <a:r>
              <a:rPr lang="en-US" sz="2400" dirty="0"/>
              <a:t>Specifies that not all children in the generalization have been specified (even if some are elided) and that additional children are permitted</a:t>
            </a:r>
            <a:r>
              <a:rPr lang="bg-BG" sz="2200" dirty="0" smtClean="0"/>
              <a:t>.</a:t>
            </a:r>
            <a:endParaRPr lang="en-US" sz="2200" dirty="0" smtClean="0"/>
          </a:p>
          <a:p>
            <a:pPr>
              <a:lnSpc>
                <a:spcPct val="80000"/>
              </a:lnSpc>
            </a:pPr>
            <a:r>
              <a:rPr lang="en-US" sz="2400" dirty="0"/>
              <a:t>Specifically, you'll use the complete constraint when you want to show explicitly that you've fully specified a hierarchy in the model (although no one diagram may show that hierarchy); you'll use incomplete to show explicitly that you have not stated the full specification of the hierarchy in the model (although one diagram may show everything in the model).</a:t>
            </a:r>
            <a:endParaRPr lang="bg-BG" sz="2400" dirty="0"/>
          </a:p>
        </p:txBody>
      </p:sp>
      <p:sp>
        <p:nvSpPr>
          <p:cNvPr id="6" name="Slide Number Placeholder 5"/>
          <p:cNvSpPr>
            <a:spLocks noGrp="1"/>
          </p:cNvSpPr>
          <p:nvPr>
            <p:ph type="sldNum" sz="quarter" idx="12"/>
          </p:nvPr>
        </p:nvSpPr>
        <p:spPr/>
        <p:txBody>
          <a:bodyPr/>
          <a:lstStyle/>
          <a:p>
            <a:fld id="{F2D8917B-3108-4412-8B1A-E8DF7B5B2A9E}" type="slidenum">
              <a:rPr lang="bg-BG"/>
              <a:pPr/>
              <a:t>37</a:t>
            </a:fld>
            <a:endParaRPr lang="bg-BG"/>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r>
              <a:rPr lang="bg-BG" b="1"/>
              <a:t>Generalization</a:t>
            </a:r>
          </a:p>
        </p:txBody>
      </p:sp>
      <p:sp>
        <p:nvSpPr>
          <p:cNvPr id="272387" name="Rectangle 3"/>
          <p:cNvSpPr>
            <a:spLocks noGrp="1" noChangeArrowheads="1"/>
          </p:cNvSpPr>
          <p:nvPr>
            <p:ph idx="1"/>
          </p:nvPr>
        </p:nvSpPr>
        <p:spPr/>
        <p:txBody>
          <a:bodyPr>
            <a:normAutofit fontScale="92500" lnSpcReduction="10000"/>
          </a:bodyPr>
          <a:lstStyle/>
          <a:p>
            <a:pPr marL="571500" indent="-457200">
              <a:lnSpc>
                <a:spcPct val="90000"/>
              </a:lnSpc>
              <a:buFont typeface="+mj-lt"/>
              <a:buAutoNum type="arabicPeriod" startAt="3"/>
            </a:pPr>
            <a:r>
              <a:rPr lang="bg-BG" b="1" dirty="0" smtClean="0"/>
              <a:t>disjoint</a:t>
            </a:r>
            <a:r>
              <a:rPr lang="bg-BG" dirty="0" smtClean="0"/>
              <a:t> </a:t>
            </a:r>
            <a:endParaRPr lang="bg-BG" dirty="0"/>
          </a:p>
          <a:p>
            <a:pPr lvl="1">
              <a:lnSpc>
                <a:spcPct val="90000"/>
              </a:lnSpc>
            </a:pPr>
            <a:r>
              <a:rPr lang="en-US" dirty="0"/>
              <a:t>Specifies that objects of the parent may have no more than one of the children as a type</a:t>
            </a:r>
            <a:r>
              <a:rPr lang="bg-BG" dirty="0" smtClean="0"/>
              <a:t>.</a:t>
            </a:r>
            <a:endParaRPr lang="bg-BG" dirty="0"/>
          </a:p>
          <a:p>
            <a:pPr marL="571500" indent="-457200">
              <a:lnSpc>
                <a:spcPct val="90000"/>
              </a:lnSpc>
              <a:buFont typeface="+mj-lt"/>
              <a:buAutoNum type="arabicPeriod" startAt="3"/>
            </a:pPr>
            <a:r>
              <a:rPr lang="bg-BG" b="1" dirty="0"/>
              <a:t>overlapping</a:t>
            </a:r>
            <a:r>
              <a:rPr lang="bg-BG" dirty="0"/>
              <a:t> </a:t>
            </a:r>
          </a:p>
          <a:p>
            <a:pPr lvl="1">
              <a:lnSpc>
                <a:spcPct val="90000"/>
              </a:lnSpc>
            </a:pPr>
            <a:r>
              <a:rPr lang="en-US" dirty="0"/>
              <a:t>Specifies that objects of the parent may have more than one of the children as a </a:t>
            </a:r>
            <a:r>
              <a:rPr lang="en-US" dirty="0" smtClean="0"/>
              <a:t>type</a:t>
            </a:r>
            <a:r>
              <a:rPr lang="bg-BG" dirty="0" smtClean="0"/>
              <a:t>.</a:t>
            </a:r>
            <a:endParaRPr lang="en-US" dirty="0" smtClean="0"/>
          </a:p>
          <a:p>
            <a:pPr>
              <a:lnSpc>
                <a:spcPct val="90000"/>
              </a:lnSpc>
            </a:pPr>
            <a:r>
              <a:rPr lang="en-US" dirty="0"/>
              <a:t>These two constraints apply only in the context of multiple inheritance. You'll use disjoint and overlapping when you want to distinguish between static classification (disjoint) and dynamic classification (overlapping</a:t>
            </a:r>
            <a:r>
              <a:rPr lang="en-US" dirty="0" smtClean="0"/>
              <a:t>).</a:t>
            </a:r>
          </a:p>
          <a:p>
            <a:pPr>
              <a:lnSpc>
                <a:spcPct val="90000"/>
              </a:lnSpc>
            </a:pPr>
            <a:endParaRPr lang="en-US" dirty="0"/>
          </a:p>
          <a:p>
            <a:pPr marL="114300" indent="0">
              <a:lnSpc>
                <a:spcPct val="90000"/>
              </a:lnSpc>
              <a:buNone/>
            </a:pPr>
            <a:r>
              <a:rPr lang="en-US" dirty="0"/>
              <a:t>In most cases, an object has one type at run time; that's a case of static classification. If an object can change its type during run time, that's a case of dynamic classification. Modeling dynamic classification is complex. But in the UML, you can use a combination of multiple inheritance (to show the potential types of an object) and types and interactions (to show the changing type of an object during run time).</a:t>
            </a:r>
          </a:p>
          <a:p>
            <a:pPr>
              <a:lnSpc>
                <a:spcPct val="90000"/>
              </a:lnSpc>
            </a:pPr>
            <a:endParaRPr lang="en-US" dirty="0"/>
          </a:p>
        </p:txBody>
      </p:sp>
      <p:sp>
        <p:nvSpPr>
          <p:cNvPr id="6" name="Slide Number Placeholder 5"/>
          <p:cNvSpPr>
            <a:spLocks noGrp="1"/>
          </p:cNvSpPr>
          <p:nvPr>
            <p:ph type="sldNum" sz="quarter" idx="12"/>
          </p:nvPr>
        </p:nvSpPr>
        <p:spPr/>
        <p:txBody>
          <a:bodyPr/>
          <a:lstStyle/>
          <a:p>
            <a:fld id="{C55FEFDA-49AC-4E90-A443-83E0A28DDC4A}" type="slidenum">
              <a:rPr lang="bg-BG"/>
              <a:pPr/>
              <a:t>38</a:t>
            </a:fld>
            <a:endParaRPr lang="bg-BG"/>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bg-BG" b="1"/>
              <a:t>Association</a:t>
            </a:r>
          </a:p>
        </p:txBody>
      </p:sp>
      <p:sp>
        <p:nvSpPr>
          <p:cNvPr id="273411" name="Rectangle 3"/>
          <p:cNvSpPr>
            <a:spLocks noGrp="1" noChangeArrowheads="1"/>
          </p:cNvSpPr>
          <p:nvPr>
            <p:ph idx="1"/>
          </p:nvPr>
        </p:nvSpPr>
        <p:spPr/>
        <p:txBody>
          <a:bodyPr>
            <a:normAutofit lnSpcReduction="10000"/>
          </a:bodyPr>
          <a:lstStyle/>
          <a:p>
            <a:r>
              <a:rPr lang="en-US" dirty="0"/>
              <a:t>An </a:t>
            </a:r>
            <a:r>
              <a:rPr lang="en-US" i="1" dirty="0"/>
              <a:t>association</a:t>
            </a:r>
            <a:r>
              <a:rPr lang="en-US" dirty="0"/>
              <a:t> is a structural relationship, specifying that objects of one thing are connected to objects of another. For example, a Library class might have a one-to-many association to a Book class, indicating that each Book instance is owned by one Library instance. Furthermore, given a Book, you can find its owning Library, and given a Library, you can navigate to all its Books. Graphically, an association is rendered as a solid line connecting the same or different classes. You use associations when you want to show structural relationships</a:t>
            </a:r>
            <a:r>
              <a:rPr lang="en-US" dirty="0" smtClean="0"/>
              <a:t>.</a:t>
            </a:r>
          </a:p>
          <a:p>
            <a:r>
              <a:rPr lang="en-US" dirty="0"/>
              <a:t>There are four basic adornments that apply to an association: a name, the role at each end of the association, the multiplicity at each end of the association, and aggregation. For advanced uses, there are a number of other properties you can use to model subtle details, such as navigation, qualification, and various flavors of aggregation.</a:t>
            </a:r>
          </a:p>
        </p:txBody>
      </p:sp>
      <p:sp>
        <p:nvSpPr>
          <p:cNvPr id="8" name="Slide Number Placeholder 5"/>
          <p:cNvSpPr>
            <a:spLocks noGrp="1"/>
          </p:cNvSpPr>
          <p:nvPr>
            <p:ph type="sldNum" sz="quarter" idx="12"/>
          </p:nvPr>
        </p:nvSpPr>
        <p:spPr/>
        <p:txBody>
          <a:bodyPr/>
          <a:lstStyle/>
          <a:p>
            <a:fld id="{6F71C74B-634A-48D6-9A2D-EE67AD405643}" type="slidenum">
              <a:rPr lang="bg-BG"/>
              <a:pPr/>
              <a:t>39</a:t>
            </a:fld>
            <a:endParaRPr lang="bg-BG"/>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dirty="0" smtClean="0"/>
              <a:t>Classifiers</a:t>
            </a:r>
            <a:endParaRPr lang="bg-BG" dirty="0"/>
          </a:p>
        </p:txBody>
      </p:sp>
      <p:sp>
        <p:nvSpPr>
          <p:cNvPr id="236547" name="Rectangle 3"/>
          <p:cNvSpPr>
            <a:spLocks noGrp="1" noChangeArrowheads="1"/>
          </p:cNvSpPr>
          <p:nvPr>
            <p:ph idx="1"/>
          </p:nvPr>
        </p:nvSpPr>
        <p:spPr/>
        <p:txBody>
          <a:bodyPr>
            <a:normAutofit/>
          </a:bodyPr>
          <a:lstStyle/>
          <a:p>
            <a:pPr>
              <a:lnSpc>
                <a:spcPct val="80000"/>
              </a:lnSpc>
            </a:pPr>
            <a:r>
              <a:rPr lang="bg-BG" dirty="0"/>
              <a:t>Component </a:t>
            </a:r>
            <a:endParaRPr lang="en-US" dirty="0"/>
          </a:p>
          <a:p>
            <a:pPr lvl="1">
              <a:lnSpc>
                <a:spcPct val="80000"/>
              </a:lnSpc>
            </a:pPr>
            <a:r>
              <a:rPr lang="en-US" dirty="0"/>
              <a:t>A physical and replaceable part of a system that conforms to and provides the realization of a set of interfaces</a:t>
            </a:r>
            <a:endParaRPr lang="bg-BG" dirty="0"/>
          </a:p>
          <a:p>
            <a:pPr>
              <a:lnSpc>
                <a:spcPct val="80000"/>
              </a:lnSpc>
            </a:pPr>
            <a:r>
              <a:rPr lang="bg-BG" sz="2000" dirty="0" smtClean="0"/>
              <a:t>Node</a:t>
            </a:r>
            <a:endParaRPr lang="bg-BG" sz="2000" dirty="0"/>
          </a:p>
          <a:p>
            <a:pPr lvl="1">
              <a:lnSpc>
                <a:spcPct val="80000"/>
              </a:lnSpc>
            </a:pPr>
            <a:r>
              <a:rPr lang="en-US" sz="1800" dirty="0"/>
              <a:t>A physical element that exists at run time and that represents a computational resource, generally having at least some memory and often processing </a:t>
            </a:r>
            <a:r>
              <a:rPr lang="en-US" sz="1800" dirty="0" smtClean="0"/>
              <a:t>capability.</a:t>
            </a:r>
            <a:endParaRPr lang="bg-BG" sz="1800" dirty="0"/>
          </a:p>
          <a:p>
            <a:pPr>
              <a:lnSpc>
                <a:spcPct val="80000"/>
              </a:lnSpc>
            </a:pPr>
            <a:r>
              <a:rPr lang="bg-BG" sz="2000" dirty="0"/>
              <a:t>Use case </a:t>
            </a:r>
          </a:p>
          <a:p>
            <a:pPr lvl="1">
              <a:lnSpc>
                <a:spcPct val="80000"/>
              </a:lnSpc>
            </a:pPr>
            <a:r>
              <a:rPr lang="en-US" sz="1800" dirty="0"/>
              <a:t>A description of a set of a sequence of actions, including variants, that a system performs that yields an observable result of value to a particular </a:t>
            </a:r>
            <a:r>
              <a:rPr lang="en-US" sz="1800" dirty="0" smtClean="0"/>
              <a:t>actor</a:t>
            </a:r>
          </a:p>
          <a:p>
            <a:pPr>
              <a:lnSpc>
                <a:spcPct val="80000"/>
              </a:lnSpc>
            </a:pPr>
            <a:r>
              <a:rPr lang="bg-BG" sz="2200" dirty="0" smtClean="0"/>
              <a:t>Subsystem</a:t>
            </a:r>
            <a:endParaRPr lang="bg-BG" sz="2200" dirty="0"/>
          </a:p>
          <a:p>
            <a:pPr lvl="1">
              <a:lnSpc>
                <a:spcPct val="80000"/>
              </a:lnSpc>
            </a:pPr>
            <a:r>
              <a:rPr lang="en-US" sz="1800" dirty="0"/>
              <a:t>A grouping of elements of which some constitute a specification of the behavior offered by the other contained </a:t>
            </a:r>
            <a:r>
              <a:rPr lang="en-US" sz="1800" dirty="0" smtClean="0"/>
              <a:t>elements.</a:t>
            </a:r>
            <a:endParaRPr lang="bg-BG" sz="1800" dirty="0"/>
          </a:p>
        </p:txBody>
      </p:sp>
      <p:sp>
        <p:nvSpPr>
          <p:cNvPr id="6" name="Slide Number Placeholder 5"/>
          <p:cNvSpPr>
            <a:spLocks noGrp="1"/>
          </p:cNvSpPr>
          <p:nvPr>
            <p:ph type="sldNum" sz="quarter" idx="12"/>
          </p:nvPr>
        </p:nvSpPr>
        <p:spPr/>
        <p:txBody>
          <a:bodyPr/>
          <a:lstStyle/>
          <a:p>
            <a:fld id="{14E2A862-A92F-46B0-B80A-93726BED99C9}" type="slidenum">
              <a:rPr lang="bg-BG"/>
              <a:pPr/>
              <a:t>4</a:t>
            </a:fld>
            <a:endParaRPr lang="bg-BG"/>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bg-BG" b="1"/>
              <a:t>Association</a:t>
            </a:r>
          </a:p>
        </p:txBody>
      </p:sp>
      <p:sp>
        <p:nvSpPr>
          <p:cNvPr id="273411" name="Rectangle 3"/>
          <p:cNvSpPr>
            <a:spLocks noGrp="1" noChangeArrowheads="1"/>
          </p:cNvSpPr>
          <p:nvPr>
            <p:ph idx="1"/>
          </p:nvPr>
        </p:nvSpPr>
        <p:spPr>
          <a:xfrm>
            <a:off x="395536" y="1196752"/>
            <a:ext cx="7620000" cy="4800600"/>
          </a:xfrm>
        </p:spPr>
        <p:txBody>
          <a:bodyPr>
            <a:normAutofit/>
          </a:bodyPr>
          <a:lstStyle/>
          <a:p>
            <a:r>
              <a:rPr lang="bg-BG" b="1" dirty="0"/>
              <a:t>Navigation </a:t>
            </a:r>
            <a:endParaRPr lang="en-US" b="1" dirty="0" smtClean="0"/>
          </a:p>
          <a:p>
            <a:pPr lvl="1"/>
            <a:r>
              <a:rPr lang="en-US" sz="1700" dirty="0"/>
              <a:t>Given a plain, unadorned association between two classes, such as Book and Library, it's possible to navigate from objects of one kind to objects of the other kind. Unless otherwise specified, navigation across an association is bidirectional</a:t>
            </a:r>
            <a:r>
              <a:rPr lang="en-US" sz="1700" dirty="0" smtClean="0"/>
              <a:t>.</a:t>
            </a:r>
          </a:p>
          <a:p>
            <a:pPr lvl="1"/>
            <a:r>
              <a:rPr lang="en-US" sz="1700" dirty="0"/>
              <a:t>However, there are some circumstances in which you'll want to limit navigation to just one direction. For example, </a:t>
            </a:r>
            <a:r>
              <a:rPr lang="en-US" sz="1700" dirty="0" smtClean="0"/>
              <a:t>as figure below shows</a:t>
            </a:r>
            <a:r>
              <a:rPr lang="en-US" sz="1700" dirty="0"/>
              <a:t>, when modeling the services of an operating system, you'll find an association between User and Password objects. Given a User, you'll want to be able to find the corresponding Password objects; but given a Password, you don't want to be able to identify the corresponding User. You can explicitly represent the direction of navigation by adorning an association with an arrowhead pointing to the direction of traversal.</a:t>
            </a:r>
            <a:endParaRPr lang="bg-BG" sz="1700" b="1" dirty="0"/>
          </a:p>
          <a:p>
            <a:endParaRPr lang="bg-BG" b="1" dirty="0"/>
          </a:p>
          <a:p>
            <a:endParaRPr lang="bg-BG" b="1" dirty="0"/>
          </a:p>
          <a:p>
            <a:endParaRPr lang="bg-BG" b="1" dirty="0"/>
          </a:p>
        </p:txBody>
      </p:sp>
      <p:sp>
        <p:nvSpPr>
          <p:cNvPr id="8" name="Slide Number Placeholder 5"/>
          <p:cNvSpPr>
            <a:spLocks noGrp="1"/>
          </p:cNvSpPr>
          <p:nvPr>
            <p:ph type="sldNum" sz="quarter" idx="12"/>
          </p:nvPr>
        </p:nvSpPr>
        <p:spPr/>
        <p:txBody>
          <a:bodyPr/>
          <a:lstStyle/>
          <a:p>
            <a:fld id="{6F71C74B-634A-48D6-9A2D-EE67AD405643}" type="slidenum">
              <a:rPr lang="bg-BG"/>
              <a:pPr/>
              <a:t>40</a:t>
            </a:fld>
            <a:endParaRPr lang="bg-BG"/>
          </a:p>
        </p:txBody>
      </p:sp>
      <p:pic>
        <p:nvPicPr>
          <p:cNvPr id="2734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824944"/>
            <a:ext cx="4753868" cy="1854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90924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bg-BG" b="1"/>
              <a:t>Association</a:t>
            </a:r>
          </a:p>
        </p:txBody>
      </p:sp>
      <p:sp>
        <p:nvSpPr>
          <p:cNvPr id="273411" name="Rectangle 3"/>
          <p:cNvSpPr>
            <a:spLocks noGrp="1" noChangeArrowheads="1"/>
          </p:cNvSpPr>
          <p:nvPr>
            <p:ph idx="1"/>
          </p:nvPr>
        </p:nvSpPr>
        <p:spPr>
          <a:xfrm>
            <a:off x="437753" y="1141412"/>
            <a:ext cx="7620000" cy="3871764"/>
          </a:xfrm>
        </p:spPr>
        <p:txBody>
          <a:bodyPr>
            <a:normAutofit fontScale="92500" lnSpcReduction="20000"/>
          </a:bodyPr>
          <a:lstStyle/>
          <a:p>
            <a:r>
              <a:rPr lang="bg-BG" b="1" dirty="0" smtClean="0"/>
              <a:t>Visibility</a:t>
            </a:r>
            <a:endParaRPr lang="en-US" b="1" dirty="0" smtClean="0"/>
          </a:p>
          <a:p>
            <a:pPr lvl="1"/>
            <a:r>
              <a:rPr lang="en-US" dirty="0"/>
              <a:t>Given an association between two classes, objects of one class can see and navigate to objects of the other, unless otherwise restricted by an explicit statement of navigation. However, there are circumstances in which you'll want to limit the visibility across that association relative to objects outside the association. For example, as </a:t>
            </a:r>
            <a:r>
              <a:rPr lang="en-US" dirty="0" smtClean="0"/>
              <a:t>figure below </a:t>
            </a:r>
            <a:r>
              <a:rPr lang="en-US" dirty="0"/>
              <a:t>shows, there is an association between </a:t>
            </a:r>
            <a:r>
              <a:rPr lang="en-US" dirty="0" err="1"/>
              <a:t>UserGroup</a:t>
            </a:r>
            <a:r>
              <a:rPr lang="en-US" dirty="0"/>
              <a:t> and User and another between User and Password. Given a User object, it's possible to identify its corresponding Password objects. However, a Password is private to a User, so it shouldn't be accessible from the outside (unless, of course, the User explicitly exposes access to the Password, perhaps through some public operation). Therefore, as the figure shows, given a </a:t>
            </a:r>
            <a:r>
              <a:rPr lang="en-US" dirty="0" err="1"/>
              <a:t>UserGroup</a:t>
            </a:r>
            <a:r>
              <a:rPr lang="en-US" dirty="0"/>
              <a:t> object, you can navigate to its User objects (and vice versa), but you cannot in turn see the User object's Password objects; they are private to the User. </a:t>
            </a:r>
            <a:r>
              <a:rPr lang="en-US" dirty="0" smtClean="0"/>
              <a:t>Unless </a:t>
            </a:r>
            <a:r>
              <a:rPr lang="en-US" dirty="0"/>
              <a:t>otherwise noted, the visibility of a role is public. </a:t>
            </a:r>
            <a:endParaRPr lang="bg-BG" b="1" dirty="0"/>
          </a:p>
        </p:txBody>
      </p:sp>
      <p:sp>
        <p:nvSpPr>
          <p:cNvPr id="8" name="Slide Number Placeholder 5"/>
          <p:cNvSpPr>
            <a:spLocks noGrp="1"/>
          </p:cNvSpPr>
          <p:nvPr>
            <p:ph type="sldNum" sz="quarter" idx="12"/>
          </p:nvPr>
        </p:nvSpPr>
        <p:spPr/>
        <p:txBody>
          <a:bodyPr/>
          <a:lstStyle/>
          <a:p>
            <a:fld id="{6F71C74B-634A-48D6-9A2D-EE67AD405643}" type="slidenum">
              <a:rPr lang="bg-BG"/>
              <a:pPr/>
              <a:t>41</a:t>
            </a:fld>
            <a:endParaRPr lang="bg-BG"/>
          </a:p>
        </p:txBody>
      </p:sp>
      <p:pic>
        <p:nvPicPr>
          <p:cNvPr id="27341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5056857"/>
            <a:ext cx="6264275" cy="183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73376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r>
              <a:rPr lang="bg-BG" b="1"/>
              <a:t>Association</a:t>
            </a:r>
          </a:p>
        </p:txBody>
      </p:sp>
      <p:sp>
        <p:nvSpPr>
          <p:cNvPr id="275460" name="Rectangle 4"/>
          <p:cNvSpPr>
            <a:spLocks noGrp="1" noChangeArrowheads="1"/>
          </p:cNvSpPr>
          <p:nvPr>
            <p:ph idx="1"/>
          </p:nvPr>
        </p:nvSpPr>
        <p:spPr>
          <a:xfrm>
            <a:off x="395536" y="1336657"/>
            <a:ext cx="7620000" cy="4252583"/>
          </a:xfrm>
        </p:spPr>
        <p:txBody>
          <a:bodyPr>
            <a:normAutofit fontScale="92500"/>
          </a:bodyPr>
          <a:lstStyle/>
          <a:p>
            <a:r>
              <a:rPr lang="bg-BG" b="1" dirty="0" smtClean="0"/>
              <a:t>Qualification</a:t>
            </a:r>
            <a:r>
              <a:rPr lang="bg-BG" dirty="0" smtClean="0"/>
              <a:t> </a:t>
            </a:r>
            <a:endParaRPr lang="en-US" dirty="0" smtClean="0"/>
          </a:p>
          <a:p>
            <a:pPr lvl="1"/>
            <a:r>
              <a:rPr lang="en-US" dirty="0"/>
              <a:t>In the context of an association, one of the most common modeling idioms you'll encounter is the problem of lookup. Given an object at one end of an association, how do you identify an object or set of objects at the other end? For example, consider the problem of modeling a work desk at a manufacturing site at which returned items are processed to be fixed. </a:t>
            </a:r>
            <a:r>
              <a:rPr lang="en-US" dirty="0" smtClean="0"/>
              <a:t>As figure below shows</a:t>
            </a:r>
            <a:r>
              <a:rPr lang="en-US" dirty="0"/>
              <a:t>, you'd model an association between two classes, </a:t>
            </a:r>
            <a:r>
              <a:rPr lang="en-US" dirty="0" err="1"/>
              <a:t>WorkDesk</a:t>
            </a:r>
            <a:r>
              <a:rPr lang="en-US" dirty="0"/>
              <a:t> and </a:t>
            </a:r>
            <a:r>
              <a:rPr lang="en-US" dirty="0" err="1"/>
              <a:t>ReturnedItem</a:t>
            </a:r>
            <a:r>
              <a:rPr lang="en-US" dirty="0"/>
              <a:t>. In the context of the </a:t>
            </a:r>
            <a:r>
              <a:rPr lang="en-US" dirty="0" err="1"/>
              <a:t>WorkDesk</a:t>
            </a:r>
            <a:r>
              <a:rPr lang="en-US" dirty="0"/>
              <a:t>, you'd have a </a:t>
            </a:r>
            <a:r>
              <a:rPr lang="en-US" dirty="0" err="1"/>
              <a:t>jobId</a:t>
            </a:r>
            <a:r>
              <a:rPr lang="en-US" dirty="0"/>
              <a:t> that would identify a particular </a:t>
            </a:r>
            <a:r>
              <a:rPr lang="en-US" dirty="0" err="1"/>
              <a:t>ReturnedItem</a:t>
            </a:r>
            <a:r>
              <a:rPr lang="en-US" dirty="0"/>
              <a:t>. In that sense, </a:t>
            </a:r>
            <a:r>
              <a:rPr lang="en-US" dirty="0" err="1"/>
              <a:t>jobId</a:t>
            </a:r>
            <a:r>
              <a:rPr lang="en-US" dirty="0"/>
              <a:t> is an attribute of the association. It's not a feature of </a:t>
            </a:r>
            <a:r>
              <a:rPr lang="en-US" dirty="0" err="1"/>
              <a:t>ReturnedItem</a:t>
            </a:r>
            <a:r>
              <a:rPr lang="en-US" dirty="0"/>
              <a:t> because items really have no knowledge of things like repairs or jobs. Then, given an object of </a:t>
            </a:r>
            <a:r>
              <a:rPr lang="en-US" dirty="0" err="1"/>
              <a:t>WorkDesk</a:t>
            </a:r>
            <a:r>
              <a:rPr lang="en-US" dirty="0"/>
              <a:t> and given a particular value for </a:t>
            </a:r>
            <a:r>
              <a:rPr lang="en-US" dirty="0" err="1"/>
              <a:t>jobId</a:t>
            </a:r>
            <a:r>
              <a:rPr lang="en-US" dirty="0"/>
              <a:t>, you can navigate to zero or one objects of </a:t>
            </a:r>
            <a:r>
              <a:rPr lang="en-US" dirty="0" err="1"/>
              <a:t>ReturnedItem</a:t>
            </a:r>
            <a:r>
              <a:rPr lang="en-US" dirty="0"/>
              <a:t>.</a:t>
            </a:r>
            <a:endParaRPr lang="bg-BG" dirty="0"/>
          </a:p>
          <a:p>
            <a:endParaRPr lang="bg-BG" dirty="0"/>
          </a:p>
        </p:txBody>
      </p:sp>
      <p:sp>
        <p:nvSpPr>
          <p:cNvPr id="8" name="Slide Number Placeholder 5"/>
          <p:cNvSpPr>
            <a:spLocks noGrp="1"/>
          </p:cNvSpPr>
          <p:nvPr>
            <p:ph type="sldNum" sz="quarter" idx="12"/>
          </p:nvPr>
        </p:nvSpPr>
        <p:spPr/>
        <p:txBody>
          <a:bodyPr/>
          <a:lstStyle/>
          <a:p>
            <a:fld id="{438100E3-F828-4EFF-B53D-7F494F1606C4}" type="slidenum">
              <a:rPr lang="bg-BG"/>
              <a:pPr/>
              <a:t>42</a:t>
            </a:fld>
            <a:endParaRPr lang="bg-BG"/>
          </a:p>
        </p:txBody>
      </p:sp>
      <p:pic>
        <p:nvPicPr>
          <p:cNvPr id="27546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493133"/>
            <a:ext cx="5181600"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ChangeArrowheads="1"/>
          </p:cNvSpPr>
          <p:nvPr>
            <p:ph type="title"/>
          </p:nvPr>
        </p:nvSpPr>
        <p:spPr/>
        <p:txBody>
          <a:bodyPr/>
          <a:lstStyle/>
          <a:p>
            <a:r>
              <a:rPr lang="bg-BG" b="1"/>
              <a:t>Association</a:t>
            </a:r>
          </a:p>
        </p:txBody>
      </p:sp>
      <p:sp>
        <p:nvSpPr>
          <p:cNvPr id="275460" name="Rectangle 4"/>
          <p:cNvSpPr>
            <a:spLocks noGrp="1" noChangeArrowheads="1"/>
          </p:cNvSpPr>
          <p:nvPr>
            <p:ph idx="1"/>
          </p:nvPr>
        </p:nvSpPr>
        <p:spPr>
          <a:xfrm>
            <a:off x="395536" y="1124744"/>
            <a:ext cx="7620000" cy="3600400"/>
          </a:xfrm>
        </p:spPr>
        <p:txBody>
          <a:bodyPr>
            <a:normAutofit fontScale="85000" lnSpcReduction="10000"/>
          </a:bodyPr>
          <a:lstStyle/>
          <a:p>
            <a:r>
              <a:rPr lang="bg-BG" b="1" dirty="0" smtClean="0"/>
              <a:t>Interface Specifier</a:t>
            </a:r>
            <a:endParaRPr lang="en-US" b="1" dirty="0" smtClean="0"/>
          </a:p>
          <a:p>
            <a:pPr lvl="1"/>
            <a:r>
              <a:rPr lang="en-US" dirty="0"/>
              <a:t>An interface is a collection of operations that are used to specify a service of a class or a component; every class may realize many interfaces. Collectively, the interfaces realized by a class represent a complete specification of the behavior of that class. However, in the context of an association with another target class, a source class may choose to present only part of its face to the world. For example, in the vocabulary of a human resources system, a Person class may realize many interfaces: </a:t>
            </a:r>
            <a:r>
              <a:rPr lang="en-US" dirty="0" err="1"/>
              <a:t>IManager</a:t>
            </a:r>
            <a:r>
              <a:rPr lang="en-US" dirty="0"/>
              <a:t>, </a:t>
            </a:r>
            <a:r>
              <a:rPr lang="en-US" dirty="0" err="1"/>
              <a:t>IEmployee</a:t>
            </a:r>
            <a:r>
              <a:rPr lang="en-US" dirty="0"/>
              <a:t>, </a:t>
            </a:r>
            <a:r>
              <a:rPr lang="en-US" dirty="0" err="1"/>
              <a:t>IOfficer</a:t>
            </a:r>
            <a:r>
              <a:rPr lang="en-US" dirty="0"/>
              <a:t>, and so on. As </a:t>
            </a:r>
            <a:r>
              <a:rPr lang="en-US" dirty="0" smtClean="0"/>
              <a:t>figure below shows</a:t>
            </a:r>
            <a:r>
              <a:rPr lang="en-US" dirty="0"/>
              <a:t>, you can model the relationship between a supervisor and her workers with a one-to-many association, explicitly labeling the roles of this association as supervisor and worker. In the context of this association, a Person in the role of supervisor presents only the </a:t>
            </a:r>
            <a:r>
              <a:rPr lang="en-US" dirty="0" err="1"/>
              <a:t>IManager</a:t>
            </a:r>
            <a:r>
              <a:rPr lang="en-US" dirty="0"/>
              <a:t> face to the worker; a Person in the role of worker presents only the </a:t>
            </a:r>
            <a:r>
              <a:rPr lang="en-US" dirty="0" err="1"/>
              <a:t>IEmployee</a:t>
            </a:r>
            <a:r>
              <a:rPr lang="en-US" dirty="0"/>
              <a:t> face to the supervisor.</a:t>
            </a:r>
            <a:r>
              <a:rPr lang="bg-BG" b="1" dirty="0"/>
              <a:t> </a:t>
            </a:r>
            <a:r>
              <a:rPr lang="bg-BG" dirty="0"/>
              <a:t> </a:t>
            </a:r>
          </a:p>
        </p:txBody>
      </p:sp>
      <p:sp>
        <p:nvSpPr>
          <p:cNvPr id="8" name="Slide Number Placeholder 5"/>
          <p:cNvSpPr>
            <a:spLocks noGrp="1"/>
          </p:cNvSpPr>
          <p:nvPr>
            <p:ph type="sldNum" sz="quarter" idx="12"/>
          </p:nvPr>
        </p:nvSpPr>
        <p:spPr/>
        <p:txBody>
          <a:bodyPr/>
          <a:lstStyle/>
          <a:p>
            <a:fld id="{438100E3-F828-4EFF-B53D-7F494F1606C4}" type="slidenum">
              <a:rPr lang="bg-BG"/>
              <a:pPr/>
              <a:t>43</a:t>
            </a:fld>
            <a:endParaRPr lang="bg-BG"/>
          </a:p>
        </p:txBody>
      </p:sp>
      <p:pic>
        <p:nvPicPr>
          <p:cNvPr id="27546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8521" y="4502819"/>
            <a:ext cx="5721350" cy="238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736971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lstStyle/>
          <a:p>
            <a:r>
              <a:rPr lang="bg-BG" b="1"/>
              <a:t>Association</a:t>
            </a:r>
          </a:p>
        </p:txBody>
      </p:sp>
      <p:sp>
        <p:nvSpPr>
          <p:cNvPr id="279555" name="Rectangle 3"/>
          <p:cNvSpPr>
            <a:spLocks noGrp="1" noChangeArrowheads="1"/>
          </p:cNvSpPr>
          <p:nvPr>
            <p:ph idx="1"/>
          </p:nvPr>
        </p:nvSpPr>
        <p:spPr/>
        <p:txBody>
          <a:bodyPr/>
          <a:lstStyle/>
          <a:p>
            <a:r>
              <a:rPr lang="en-US" sz="2400" dirty="0"/>
              <a:t>Aggregation turns out to be a simple concept with some fairly deep semantics. Simple aggregation is entirely conceptual and does nothing more than distinguish a "whole" from a "part." Simple aggregation does not change the meaning of navigation across the association between the whole and its parts, nor does it link the lifetimes of the whole and its parts.</a:t>
            </a:r>
          </a:p>
        </p:txBody>
      </p:sp>
      <p:sp>
        <p:nvSpPr>
          <p:cNvPr id="8" name="Slide Number Placeholder 6"/>
          <p:cNvSpPr>
            <a:spLocks noGrp="1"/>
          </p:cNvSpPr>
          <p:nvPr>
            <p:ph type="sldNum" sz="quarter" idx="12"/>
          </p:nvPr>
        </p:nvSpPr>
        <p:spPr/>
        <p:txBody>
          <a:bodyPr/>
          <a:lstStyle/>
          <a:p>
            <a:fld id="{A188E3E1-98FF-449B-A7C7-89546BD8EB92}" type="slidenum">
              <a:rPr lang="bg-BG"/>
              <a:pPr/>
              <a:t>44</a:t>
            </a:fld>
            <a:endParaRPr lang="bg-BG"/>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noChangeArrowheads="1"/>
          </p:cNvSpPr>
          <p:nvPr>
            <p:ph type="title"/>
          </p:nvPr>
        </p:nvSpPr>
        <p:spPr/>
        <p:txBody>
          <a:bodyPr/>
          <a:lstStyle/>
          <a:p>
            <a:r>
              <a:rPr lang="bg-BG" b="1"/>
              <a:t>Association</a:t>
            </a:r>
          </a:p>
        </p:txBody>
      </p:sp>
      <p:sp>
        <p:nvSpPr>
          <p:cNvPr id="279555" name="Rectangle 3"/>
          <p:cNvSpPr>
            <a:spLocks noGrp="1" noChangeArrowheads="1"/>
          </p:cNvSpPr>
          <p:nvPr>
            <p:ph type="body" sz="half" idx="1"/>
          </p:nvPr>
        </p:nvSpPr>
        <p:spPr>
          <a:xfrm>
            <a:off x="457200" y="1600200"/>
            <a:ext cx="3898900" cy="4525963"/>
          </a:xfrm>
        </p:spPr>
        <p:txBody>
          <a:bodyPr/>
          <a:lstStyle/>
          <a:p>
            <a:r>
              <a:rPr lang="bg-BG" sz="2400" b="1" dirty="0"/>
              <a:t>Composition</a:t>
            </a:r>
            <a:r>
              <a:rPr lang="bg-BG" sz="2400" dirty="0"/>
              <a:t> </a:t>
            </a:r>
          </a:p>
          <a:p>
            <a:pPr lvl="1"/>
            <a:r>
              <a:rPr lang="en-US" dirty="0"/>
              <a:t>Composition is a form of aggregation, with strong ownership and coincident lifetime as part of the whole. Parts with non-fixed multiplicity may be created after the composite itself, but once created they live and die with it. Such parts can also be explicitly removed before the death of the composite.</a:t>
            </a:r>
            <a:endParaRPr lang="bg-BG" sz="2000" dirty="0"/>
          </a:p>
        </p:txBody>
      </p:sp>
      <p:sp>
        <p:nvSpPr>
          <p:cNvPr id="279557" name="Rectangle 5"/>
          <p:cNvSpPr>
            <a:spLocks noGrp="1" noChangeArrowheads="1"/>
          </p:cNvSpPr>
          <p:nvPr>
            <p:ph sz="half" idx="2"/>
          </p:nvPr>
        </p:nvSpPr>
        <p:spPr/>
        <p:txBody>
          <a:bodyPr/>
          <a:lstStyle/>
          <a:p>
            <a:endParaRPr lang="bg-BG" sz="2400"/>
          </a:p>
        </p:txBody>
      </p:sp>
      <p:sp>
        <p:nvSpPr>
          <p:cNvPr id="8" name="Slide Number Placeholder 6"/>
          <p:cNvSpPr>
            <a:spLocks noGrp="1"/>
          </p:cNvSpPr>
          <p:nvPr>
            <p:ph type="sldNum" sz="quarter" idx="12"/>
          </p:nvPr>
        </p:nvSpPr>
        <p:spPr/>
        <p:txBody>
          <a:bodyPr/>
          <a:lstStyle/>
          <a:p>
            <a:fld id="{A188E3E1-98FF-449B-A7C7-89546BD8EB92}" type="slidenum">
              <a:rPr lang="bg-BG"/>
              <a:pPr/>
              <a:t>45</a:t>
            </a:fld>
            <a:endParaRPr lang="bg-BG"/>
          </a:p>
        </p:txBody>
      </p:sp>
      <p:pic>
        <p:nvPicPr>
          <p:cNvPr id="279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1844675"/>
            <a:ext cx="4716462" cy="280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819102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r>
              <a:rPr lang="bg-BG" b="1"/>
              <a:t>Association</a:t>
            </a:r>
          </a:p>
        </p:txBody>
      </p:sp>
      <p:sp>
        <p:nvSpPr>
          <p:cNvPr id="281603" name="Rectangle 3"/>
          <p:cNvSpPr>
            <a:spLocks noGrp="1" noChangeArrowheads="1"/>
          </p:cNvSpPr>
          <p:nvPr>
            <p:ph idx="1"/>
          </p:nvPr>
        </p:nvSpPr>
        <p:spPr/>
        <p:txBody>
          <a:bodyPr>
            <a:normAutofit fontScale="92500" lnSpcReduction="10000"/>
          </a:bodyPr>
          <a:lstStyle/>
          <a:p>
            <a:r>
              <a:rPr lang="bg-BG" sz="2800" b="1" dirty="0"/>
              <a:t>Association Classes </a:t>
            </a:r>
            <a:endParaRPr lang="en-US" sz="2800" b="1" dirty="0" smtClean="0"/>
          </a:p>
          <a:p>
            <a:pPr lvl="1"/>
            <a:r>
              <a:rPr lang="en-US" sz="2800" dirty="0"/>
              <a:t>In an association between two classes, the association itself might have properties. For example, in an employer/employee relationship between a Company and a Person, there is a Job that represents the properties of that relationship that apply to exactly one pairing of the Person and Company. It wouldn't be appropriate to model this situation with a Company to Job association together with a Job to Person association. That wouldn't tie a specific instance of the Job to the specific pairing of Company and Person.</a:t>
            </a:r>
            <a:endParaRPr lang="bg-BG" sz="2600" b="1" dirty="0"/>
          </a:p>
        </p:txBody>
      </p:sp>
      <p:sp>
        <p:nvSpPr>
          <p:cNvPr id="8" name="Slide Number Placeholder 6"/>
          <p:cNvSpPr>
            <a:spLocks noGrp="1"/>
          </p:cNvSpPr>
          <p:nvPr>
            <p:ph type="sldNum" sz="quarter" idx="12"/>
          </p:nvPr>
        </p:nvSpPr>
        <p:spPr/>
        <p:txBody>
          <a:bodyPr/>
          <a:lstStyle/>
          <a:p>
            <a:fld id="{119E6F3E-A5A0-42D5-A6F2-916DFD31C2E8}" type="slidenum">
              <a:rPr lang="bg-BG"/>
              <a:pPr/>
              <a:t>46</a:t>
            </a:fld>
            <a:endParaRPr lang="bg-BG"/>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noChangeArrowheads="1"/>
          </p:cNvSpPr>
          <p:nvPr>
            <p:ph type="title"/>
          </p:nvPr>
        </p:nvSpPr>
        <p:spPr/>
        <p:txBody>
          <a:bodyPr/>
          <a:lstStyle/>
          <a:p>
            <a:r>
              <a:rPr lang="bg-BG" b="1"/>
              <a:t>Association</a:t>
            </a:r>
          </a:p>
        </p:txBody>
      </p:sp>
      <p:sp>
        <p:nvSpPr>
          <p:cNvPr id="281603" name="Rectangle 3"/>
          <p:cNvSpPr>
            <a:spLocks noGrp="1" noChangeArrowheads="1"/>
          </p:cNvSpPr>
          <p:nvPr>
            <p:ph type="body" sz="half" idx="1"/>
          </p:nvPr>
        </p:nvSpPr>
        <p:spPr>
          <a:xfrm>
            <a:off x="251520" y="1556792"/>
            <a:ext cx="8229600" cy="2185988"/>
          </a:xfrm>
        </p:spPr>
        <p:txBody>
          <a:bodyPr>
            <a:normAutofit fontScale="92500"/>
          </a:bodyPr>
          <a:lstStyle/>
          <a:p>
            <a:r>
              <a:rPr lang="bg-BG" sz="2800" b="1" dirty="0"/>
              <a:t>Association Classes </a:t>
            </a:r>
          </a:p>
          <a:p>
            <a:pPr lvl="1"/>
            <a:r>
              <a:rPr lang="en-US" sz="2400" dirty="0"/>
              <a:t>In the UML, you'd model this as an association class, which is a modeling element that has both association and class properties. An association class can be seen as an association that also has class properties, or as a class that also has association properties.</a:t>
            </a:r>
            <a:endParaRPr lang="bg-BG" sz="2400" dirty="0"/>
          </a:p>
        </p:txBody>
      </p:sp>
      <p:sp>
        <p:nvSpPr>
          <p:cNvPr id="281605"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119E6F3E-A5A0-42D5-A6F2-916DFD31C2E8}" type="slidenum">
              <a:rPr lang="bg-BG"/>
              <a:pPr/>
              <a:t>47</a:t>
            </a:fld>
            <a:endParaRPr lang="bg-BG"/>
          </a:p>
        </p:txBody>
      </p:sp>
      <p:pic>
        <p:nvPicPr>
          <p:cNvPr id="2816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38" y="3645024"/>
            <a:ext cx="5048250" cy="301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492262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lstStyle/>
          <a:p>
            <a:r>
              <a:rPr lang="bg-BG" b="1"/>
              <a:t>Association</a:t>
            </a:r>
          </a:p>
        </p:txBody>
      </p:sp>
      <p:sp>
        <p:nvSpPr>
          <p:cNvPr id="282627" name="Rectangle 3"/>
          <p:cNvSpPr>
            <a:spLocks noGrp="1" noChangeArrowheads="1"/>
          </p:cNvSpPr>
          <p:nvPr>
            <p:ph idx="1"/>
          </p:nvPr>
        </p:nvSpPr>
        <p:spPr/>
        <p:txBody>
          <a:bodyPr>
            <a:normAutofit/>
          </a:bodyPr>
          <a:lstStyle/>
          <a:p>
            <a:r>
              <a:rPr lang="bg-BG" b="1" dirty="0"/>
              <a:t>Constraints </a:t>
            </a:r>
            <a:endParaRPr lang="en-US" b="1" dirty="0" smtClean="0"/>
          </a:p>
          <a:p>
            <a:pPr lvl="1"/>
            <a:r>
              <a:rPr lang="en-US" dirty="0" smtClean="0"/>
              <a:t>The </a:t>
            </a:r>
            <a:r>
              <a:rPr lang="en-US" dirty="0"/>
              <a:t>UML defines five constraints that may be applied to association relationships.</a:t>
            </a:r>
          </a:p>
          <a:p>
            <a:pPr marL="114300" indent="0">
              <a:buNone/>
            </a:pPr>
            <a:r>
              <a:rPr lang="en-US" dirty="0"/>
              <a:t>First, you can distinguish if the association is real or conceptual.</a:t>
            </a:r>
          </a:p>
          <a:p>
            <a:pPr marL="571500" indent="-457200">
              <a:buFont typeface="+mj-lt"/>
              <a:buAutoNum type="arabicPeriod"/>
            </a:pPr>
            <a:r>
              <a:rPr lang="bg-BG" b="1" dirty="0" smtClean="0"/>
              <a:t>implicit </a:t>
            </a:r>
            <a:endParaRPr lang="bg-BG" b="1" dirty="0"/>
          </a:p>
          <a:p>
            <a:pPr lvl="1"/>
            <a:r>
              <a:rPr lang="en-US" dirty="0"/>
              <a:t>Specifies that the relationship is not manifest but, rather, is only </a:t>
            </a:r>
            <a:r>
              <a:rPr lang="en-US" dirty="0" smtClean="0"/>
              <a:t>conceptual</a:t>
            </a:r>
          </a:p>
          <a:p>
            <a:pPr lvl="1"/>
            <a:r>
              <a:rPr lang="en-US" dirty="0"/>
              <a:t>For example, if you have an association between two base classes, you can specify that same association between two children of those base classes (because they inherit the relationships of the parent classes). You'd mark it as implicit, because it's not manifest separately but, rather, is implicit from the relationship that exists between the parent classes</a:t>
            </a:r>
            <a:r>
              <a:rPr lang="en-US" dirty="0" smtClean="0"/>
              <a:t>.</a:t>
            </a:r>
          </a:p>
        </p:txBody>
      </p:sp>
      <p:sp>
        <p:nvSpPr>
          <p:cNvPr id="6" name="Slide Number Placeholder 5"/>
          <p:cNvSpPr>
            <a:spLocks noGrp="1"/>
          </p:cNvSpPr>
          <p:nvPr>
            <p:ph type="sldNum" sz="quarter" idx="12"/>
          </p:nvPr>
        </p:nvSpPr>
        <p:spPr/>
        <p:txBody>
          <a:bodyPr/>
          <a:lstStyle/>
          <a:p>
            <a:fld id="{6351E622-9617-480B-90E6-F104F76EC0B2}" type="slidenum">
              <a:rPr lang="bg-BG"/>
              <a:pPr/>
              <a:t>48</a:t>
            </a:fld>
            <a:endParaRPr lang="bg-BG"/>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noChangeArrowheads="1"/>
          </p:cNvSpPr>
          <p:nvPr>
            <p:ph type="title"/>
          </p:nvPr>
        </p:nvSpPr>
        <p:spPr/>
        <p:txBody>
          <a:bodyPr/>
          <a:lstStyle/>
          <a:p>
            <a:r>
              <a:rPr lang="bg-BG" b="1"/>
              <a:t>Association</a:t>
            </a:r>
          </a:p>
        </p:txBody>
      </p:sp>
      <p:sp>
        <p:nvSpPr>
          <p:cNvPr id="282627" name="Rectangle 3"/>
          <p:cNvSpPr>
            <a:spLocks noGrp="1" noChangeArrowheads="1"/>
          </p:cNvSpPr>
          <p:nvPr>
            <p:ph idx="1"/>
          </p:nvPr>
        </p:nvSpPr>
        <p:spPr/>
        <p:txBody>
          <a:bodyPr>
            <a:normAutofit/>
          </a:bodyPr>
          <a:lstStyle/>
          <a:p>
            <a:pPr marL="114300" indent="0">
              <a:buNone/>
            </a:pPr>
            <a:r>
              <a:rPr lang="en-US" dirty="0" smtClean="0"/>
              <a:t>Second</a:t>
            </a:r>
            <a:r>
              <a:rPr lang="en-US" dirty="0"/>
              <a:t>, you can specify that the objects at one end of an association (with a multiplicity greater than one) are ordered or unordered</a:t>
            </a:r>
            <a:r>
              <a:rPr lang="en-US" dirty="0" smtClean="0"/>
              <a:t>.</a:t>
            </a:r>
          </a:p>
          <a:p>
            <a:pPr marL="571500" indent="-457200">
              <a:buFont typeface="+mj-lt"/>
              <a:buAutoNum type="arabicPeriod" startAt="2"/>
            </a:pPr>
            <a:r>
              <a:rPr lang="bg-BG" b="1" dirty="0" smtClean="0"/>
              <a:t>ordered </a:t>
            </a:r>
            <a:endParaRPr lang="bg-BG" b="1" dirty="0"/>
          </a:p>
          <a:p>
            <a:pPr lvl="1"/>
            <a:r>
              <a:rPr lang="en-US" dirty="0"/>
              <a:t>Specifies that the set of objects at one end of an association are in an explicit </a:t>
            </a:r>
            <a:r>
              <a:rPr lang="en-US" dirty="0" smtClean="0"/>
              <a:t>order.</a:t>
            </a:r>
          </a:p>
          <a:p>
            <a:pPr lvl="1"/>
            <a:r>
              <a:rPr lang="en-US" dirty="0"/>
              <a:t>For example, in a User/Password association, the Passwords associated with the User might be kept in a least-recently used order, and would be marked as ordered.</a:t>
            </a:r>
          </a:p>
          <a:p>
            <a:pPr lvl="1"/>
            <a:endParaRPr lang="bg-BG" b="1" dirty="0"/>
          </a:p>
        </p:txBody>
      </p:sp>
      <p:sp>
        <p:nvSpPr>
          <p:cNvPr id="6" name="Slide Number Placeholder 5"/>
          <p:cNvSpPr>
            <a:spLocks noGrp="1"/>
          </p:cNvSpPr>
          <p:nvPr>
            <p:ph type="sldNum" sz="quarter" idx="12"/>
          </p:nvPr>
        </p:nvSpPr>
        <p:spPr/>
        <p:txBody>
          <a:bodyPr/>
          <a:lstStyle/>
          <a:p>
            <a:fld id="{6351E622-9617-480B-90E6-F104F76EC0B2}" type="slidenum">
              <a:rPr lang="bg-BG"/>
              <a:pPr/>
              <a:t>49</a:t>
            </a:fld>
            <a:endParaRPr lang="bg-BG"/>
          </a:p>
        </p:txBody>
      </p:sp>
    </p:spTree>
    <p:extLst>
      <p:ext uri="{BB962C8B-B14F-4D97-AF65-F5344CB8AC3E}">
        <p14:creationId xmlns:p14="http://schemas.microsoft.com/office/powerpoint/2010/main" val="1829374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en-US" dirty="0" smtClean="0"/>
              <a:t>Classifiers</a:t>
            </a:r>
            <a:endParaRPr lang="bg-BG" dirty="0"/>
          </a:p>
        </p:txBody>
      </p:sp>
      <p:sp>
        <p:nvSpPr>
          <p:cNvPr id="23757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D16ECC4E-5F2F-4CE9-A6BC-9D6DF8C2E368}" type="slidenum">
              <a:rPr lang="bg-BG"/>
              <a:pPr/>
              <a:t>5</a:t>
            </a:fld>
            <a:endParaRPr lang="bg-BG"/>
          </a:p>
        </p:txBody>
      </p:sp>
      <p:pic>
        <p:nvPicPr>
          <p:cNvPr id="2375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1700213"/>
            <a:ext cx="6192837" cy="442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ChangeArrowheads="1"/>
          </p:cNvSpPr>
          <p:nvPr>
            <p:ph type="title"/>
          </p:nvPr>
        </p:nvSpPr>
        <p:spPr/>
        <p:txBody>
          <a:bodyPr/>
          <a:lstStyle/>
          <a:p>
            <a:r>
              <a:rPr lang="bg-BG" b="1"/>
              <a:t>Association</a:t>
            </a:r>
          </a:p>
        </p:txBody>
      </p:sp>
      <p:sp>
        <p:nvSpPr>
          <p:cNvPr id="284675" name="Rectangle 3"/>
          <p:cNvSpPr>
            <a:spLocks noGrp="1" noChangeArrowheads="1"/>
          </p:cNvSpPr>
          <p:nvPr>
            <p:ph idx="1"/>
          </p:nvPr>
        </p:nvSpPr>
        <p:spPr/>
        <p:txBody>
          <a:bodyPr>
            <a:normAutofit fontScale="92500" lnSpcReduction="10000"/>
          </a:bodyPr>
          <a:lstStyle/>
          <a:p>
            <a:pPr marL="114300" indent="0">
              <a:buNone/>
            </a:pPr>
            <a:r>
              <a:rPr lang="en-US" dirty="0"/>
              <a:t>Next, there are three properties, defined using constraint notation, that relate to the changeability of the instances of an association.</a:t>
            </a:r>
          </a:p>
          <a:p>
            <a:pPr marL="571500" indent="-457200">
              <a:buFont typeface="+mj-lt"/>
              <a:buAutoNum type="arabicPeriod" startAt="3"/>
            </a:pPr>
            <a:r>
              <a:rPr lang="en-US" dirty="0" smtClean="0"/>
              <a:t>C</a:t>
            </a:r>
            <a:r>
              <a:rPr lang="bg-BG" b="1" dirty="0" smtClean="0"/>
              <a:t>hangeable</a:t>
            </a:r>
            <a:endParaRPr lang="en-US" b="1" dirty="0" smtClean="0"/>
          </a:p>
          <a:p>
            <a:pPr lvl="1"/>
            <a:r>
              <a:rPr lang="en-US" dirty="0"/>
              <a:t>Links between objects may be added, removed, and changed freely</a:t>
            </a:r>
            <a:endParaRPr lang="bg-BG" dirty="0"/>
          </a:p>
          <a:p>
            <a:pPr marL="571500" indent="-457200">
              <a:buFont typeface="+mj-lt"/>
              <a:buAutoNum type="arabicPeriod" startAt="3"/>
            </a:pPr>
            <a:r>
              <a:rPr lang="bg-BG" b="1" dirty="0"/>
              <a:t>addOnly</a:t>
            </a:r>
            <a:r>
              <a:rPr lang="bg-BG" dirty="0"/>
              <a:t> </a:t>
            </a:r>
            <a:endParaRPr lang="en-US" dirty="0" smtClean="0"/>
          </a:p>
          <a:p>
            <a:pPr lvl="1"/>
            <a:r>
              <a:rPr lang="en-US" dirty="0"/>
              <a:t>New links may be added from an object on the opposite end of the association</a:t>
            </a:r>
            <a:endParaRPr lang="bg-BG" dirty="0"/>
          </a:p>
          <a:p>
            <a:pPr marL="571500" indent="-457200">
              <a:buFont typeface="+mj-lt"/>
              <a:buAutoNum type="arabicPeriod" startAt="3"/>
            </a:pPr>
            <a:r>
              <a:rPr lang="bg-BG" b="1" dirty="0"/>
              <a:t>frozen</a:t>
            </a:r>
            <a:r>
              <a:rPr lang="bg-BG" dirty="0"/>
              <a:t> </a:t>
            </a:r>
            <a:endParaRPr lang="en-US" dirty="0" smtClean="0"/>
          </a:p>
          <a:p>
            <a:pPr lvl="1"/>
            <a:r>
              <a:rPr lang="en-US" dirty="0"/>
              <a:t>A link, once added from an object on the opposite end of the association, may not be modified or deleted</a:t>
            </a:r>
            <a:endParaRPr lang="bg-BG" dirty="0"/>
          </a:p>
          <a:p>
            <a:pPr marL="114300" indent="0">
              <a:buNone/>
            </a:pPr>
            <a:r>
              <a:rPr lang="en-US" dirty="0"/>
              <a:t>Finally, there is one constraint for managing related sets of associations:</a:t>
            </a:r>
          </a:p>
          <a:p>
            <a:pPr marL="571500" indent="-457200">
              <a:buFont typeface="+mj-lt"/>
              <a:buAutoNum type="arabicPeriod" startAt="6"/>
            </a:pPr>
            <a:r>
              <a:rPr lang="bg-BG" b="1" dirty="0" smtClean="0"/>
              <a:t>xor</a:t>
            </a:r>
            <a:r>
              <a:rPr lang="bg-BG" dirty="0" smtClean="0"/>
              <a:t> </a:t>
            </a:r>
            <a:endParaRPr lang="bg-BG" dirty="0"/>
          </a:p>
          <a:p>
            <a:pPr lvl="1"/>
            <a:r>
              <a:rPr lang="en-US" dirty="0"/>
              <a:t>Specifies that, over a set of associations, exactly one is </a:t>
            </a:r>
            <a:r>
              <a:rPr lang="en-US" dirty="0" err="1"/>
              <a:t>manfest</a:t>
            </a:r>
            <a:r>
              <a:rPr lang="en-US" dirty="0"/>
              <a:t> for each associated object</a:t>
            </a:r>
            <a:endParaRPr lang="bg-BG" dirty="0"/>
          </a:p>
        </p:txBody>
      </p:sp>
      <p:sp>
        <p:nvSpPr>
          <p:cNvPr id="6" name="Slide Number Placeholder 5"/>
          <p:cNvSpPr>
            <a:spLocks noGrp="1"/>
          </p:cNvSpPr>
          <p:nvPr>
            <p:ph type="sldNum" sz="quarter" idx="12"/>
          </p:nvPr>
        </p:nvSpPr>
        <p:spPr/>
        <p:txBody>
          <a:bodyPr/>
          <a:lstStyle/>
          <a:p>
            <a:fld id="{2ED93397-5790-4786-B77A-70745F62C034}" type="slidenum">
              <a:rPr lang="bg-BG"/>
              <a:pPr/>
              <a:t>50</a:t>
            </a:fld>
            <a:endParaRPr lang="bg-BG"/>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bg-BG" b="1"/>
              <a:t>Realization</a:t>
            </a:r>
          </a:p>
        </p:txBody>
      </p:sp>
      <p:sp>
        <p:nvSpPr>
          <p:cNvPr id="285699" name="Rectangle 3"/>
          <p:cNvSpPr>
            <a:spLocks noGrp="1" noChangeArrowheads="1"/>
          </p:cNvSpPr>
          <p:nvPr>
            <p:ph idx="1"/>
          </p:nvPr>
        </p:nvSpPr>
        <p:spPr/>
        <p:txBody>
          <a:bodyPr/>
          <a:lstStyle/>
          <a:p>
            <a:r>
              <a:rPr lang="en-US" dirty="0"/>
              <a:t>A </a:t>
            </a:r>
            <a:r>
              <a:rPr lang="en-US" i="1" dirty="0" smtClean="0"/>
              <a:t>realization </a:t>
            </a:r>
            <a:r>
              <a:rPr lang="en-US" dirty="0" smtClean="0"/>
              <a:t>is </a:t>
            </a:r>
            <a:r>
              <a:rPr lang="en-US" dirty="0"/>
              <a:t>a semantic relationship between classifiers in which one classifier specifies a contract that another classifier guarantees to carry out. Graphically, a realization is rendered as a dashed directed line with a large open arrowhead pointing to the classifier that specifies the contract.</a:t>
            </a:r>
          </a:p>
          <a:p>
            <a:r>
              <a:rPr lang="en-US" dirty="0"/>
              <a:t>Realization is sufficiently different from dependency, generalization, and association relationships that it is treated as a separate kind of relationship. Semantically, realization is somewhat of a cross between dependency and generalization, and its notation is a combination of the notation for dependency and generalization. You'll use realization in two circumstances: in the context of interfaces and in the context of collaborations.</a:t>
            </a:r>
          </a:p>
          <a:p>
            <a:endParaRPr lang="bg-BG" dirty="0"/>
          </a:p>
        </p:txBody>
      </p:sp>
      <p:sp>
        <p:nvSpPr>
          <p:cNvPr id="7" name="Slide Number Placeholder 5"/>
          <p:cNvSpPr>
            <a:spLocks noGrp="1"/>
          </p:cNvSpPr>
          <p:nvPr>
            <p:ph type="sldNum" sz="quarter" idx="12"/>
          </p:nvPr>
        </p:nvSpPr>
        <p:spPr/>
        <p:txBody>
          <a:bodyPr/>
          <a:lstStyle/>
          <a:p>
            <a:fld id="{CB223FD5-D8B2-46B7-BE34-433CEC30263A}" type="slidenum">
              <a:rPr lang="bg-BG"/>
              <a:pPr/>
              <a:t>51</a:t>
            </a:fld>
            <a:endParaRPr lang="bg-BG"/>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title"/>
          </p:nvPr>
        </p:nvSpPr>
        <p:spPr/>
        <p:txBody>
          <a:bodyPr/>
          <a:lstStyle/>
          <a:p>
            <a:r>
              <a:rPr lang="bg-BG" b="1"/>
              <a:t>Realization</a:t>
            </a:r>
          </a:p>
        </p:txBody>
      </p:sp>
      <p:sp>
        <p:nvSpPr>
          <p:cNvPr id="285699" name="Rectangle 3"/>
          <p:cNvSpPr>
            <a:spLocks noGrp="1" noChangeArrowheads="1"/>
          </p:cNvSpPr>
          <p:nvPr>
            <p:ph idx="1"/>
          </p:nvPr>
        </p:nvSpPr>
        <p:spPr>
          <a:xfrm>
            <a:off x="395536" y="1124744"/>
            <a:ext cx="7620000" cy="2880320"/>
          </a:xfrm>
        </p:spPr>
        <p:txBody>
          <a:bodyPr>
            <a:normAutofit lnSpcReduction="10000"/>
          </a:bodyPr>
          <a:lstStyle/>
          <a:p>
            <a:r>
              <a:rPr lang="en-US" dirty="0"/>
              <a:t>Most of the time, you'll use realization to specify the relationship between an interface and the class or component that provides an operation or service for it. An interface is a collection of operations that are used to specify a service of a class or a component. Therefore, an interface specifies a contract that a class or component must carry out. An interface may be realized by many such classes or components, and a class or component may realize many interfaces</a:t>
            </a:r>
            <a:r>
              <a:rPr lang="en-US" dirty="0" smtClean="0"/>
              <a:t>.</a:t>
            </a:r>
            <a:endParaRPr lang="bg-BG" dirty="0"/>
          </a:p>
        </p:txBody>
      </p:sp>
      <p:sp>
        <p:nvSpPr>
          <p:cNvPr id="7" name="Slide Number Placeholder 5"/>
          <p:cNvSpPr>
            <a:spLocks noGrp="1"/>
          </p:cNvSpPr>
          <p:nvPr>
            <p:ph type="sldNum" sz="quarter" idx="12"/>
          </p:nvPr>
        </p:nvSpPr>
        <p:spPr/>
        <p:txBody>
          <a:bodyPr/>
          <a:lstStyle/>
          <a:p>
            <a:fld id="{CB223FD5-D8B2-46B7-BE34-433CEC30263A}" type="slidenum">
              <a:rPr lang="bg-BG"/>
              <a:pPr/>
              <a:t>52</a:t>
            </a:fld>
            <a:endParaRPr lang="bg-BG"/>
          </a:p>
        </p:txBody>
      </p:sp>
      <p:pic>
        <p:nvPicPr>
          <p:cNvPr id="2857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584604"/>
            <a:ext cx="5257800" cy="325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195457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ChangeArrowheads="1"/>
          </p:cNvSpPr>
          <p:nvPr>
            <p:ph type="title"/>
          </p:nvPr>
        </p:nvSpPr>
        <p:spPr/>
        <p:txBody>
          <a:bodyPr/>
          <a:lstStyle/>
          <a:p>
            <a:r>
              <a:rPr lang="en-US" sz="4000" b="1" dirty="0"/>
              <a:t>Modeling Webs of Relationships</a:t>
            </a:r>
            <a:endParaRPr lang="bg-BG" sz="4000" dirty="0"/>
          </a:p>
        </p:txBody>
      </p:sp>
      <p:sp>
        <p:nvSpPr>
          <p:cNvPr id="286723" name="Rectangle 3"/>
          <p:cNvSpPr>
            <a:spLocks noGrp="1" noChangeArrowheads="1"/>
          </p:cNvSpPr>
          <p:nvPr>
            <p:ph idx="1"/>
          </p:nvPr>
        </p:nvSpPr>
        <p:spPr/>
        <p:txBody>
          <a:bodyPr>
            <a:normAutofit fontScale="92500" lnSpcReduction="20000"/>
          </a:bodyPr>
          <a:lstStyle/>
          <a:p>
            <a:pPr marL="114300" indent="0">
              <a:lnSpc>
                <a:spcPct val="80000"/>
              </a:lnSpc>
              <a:buNone/>
            </a:pPr>
            <a:r>
              <a:rPr lang="en-US" sz="2000" dirty="0"/>
              <a:t>When you model these webs of relationships</a:t>
            </a:r>
            <a:r>
              <a:rPr lang="en-US" sz="2000" dirty="0" smtClean="0"/>
              <a:t>,</a:t>
            </a:r>
          </a:p>
          <a:p>
            <a:r>
              <a:rPr lang="en-US" sz="2000" dirty="0"/>
              <a:t>Don't begin in isolation. Apply use cases and scenarios to drive your discovery of the relationships among a set of abstractions.</a:t>
            </a:r>
          </a:p>
          <a:p>
            <a:r>
              <a:rPr lang="en-US" sz="2000" dirty="0"/>
              <a:t>In general, start by modeling the structural relationships that are present. These reflect the static view of the system and are therefore fairly tangible.</a:t>
            </a:r>
          </a:p>
          <a:p>
            <a:r>
              <a:rPr lang="en-US" sz="2000" dirty="0"/>
              <a:t>Next, identify opportunities for generalization/specialization relationships; use multiple inheritance sparingly.</a:t>
            </a:r>
          </a:p>
          <a:p>
            <a:r>
              <a:rPr lang="en-US" sz="2000" dirty="0"/>
              <a:t>Only after completing the preceding steps should you look for dependencies; they generally represent more-subtle forms of semantic connection.</a:t>
            </a:r>
          </a:p>
          <a:p>
            <a:r>
              <a:rPr lang="en-US" sz="2000" dirty="0"/>
              <a:t>For each kind of relationship, start with its basic form and apply advanced features only as absolutely necessary to express your intent.</a:t>
            </a:r>
          </a:p>
          <a:p>
            <a:r>
              <a:rPr lang="en-US" sz="2000" dirty="0"/>
              <a:t>Remember that it is both undesirable and unnecessary to model all relationships among a set of abstractions in a single diagram or view. Rather, build up your system's relationships by considering different views on the system. Highlight interesting sets of relationships in individual diagrams</a:t>
            </a:r>
            <a:r>
              <a:rPr lang="en-US" sz="2000" dirty="0" smtClean="0"/>
              <a:t>.</a:t>
            </a:r>
            <a:endParaRPr lang="en-US" sz="2000" dirty="0"/>
          </a:p>
        </p:txBody>
      </p:sp>
      <p:sp>
        <p:nvSpPr>
          <p:cNvPr id="6" name="Slide Number Placeholder 5"/>
          <p:cNvSpPr>
            <a:spLocks noGrp="1"/>
          </p:cNvSpPr>
          <p:nvPr>
            <p:ph type="sldNum" sz="quarter" idx="12"/>
          </p:nvPr>
        </p:nvSpPr>
        <p:spPr/>
        <p:txBody>
          <a:bodyPr/>
          <a:lstStyle/>
          <a:p>
            <a:fld id="{09D612C0-5D3C-4C78-81AF-D01319D73BD6}" type="slidenum">
              <a:rPr lang="bg-BG"/>
              <a:pPr/>
              <a:t>53</a:t>
            </a:fld>
            <a:endParaRPr lang="bg-BG"/>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8" name="Rectangle 4"/>
          <p:cNvSpPr>
            <a:spLocks noGrp="1" noChangeArrowheads="1"/>
          </p:cNvSpPr>
          <p:nvPr>
            <p:ph type="ctrTitle"/>
          </p:nvPr>
        </p:nvSpPr>
        <p:spPr/>
        <p:txBody>
          <a:bodyPr/>
          <a:lstStyle/>
          <a:p>
            <a:r>
              <a:rPr lang="en-US" b="1" dirty="0"/>
              <a:t>Interfaces, Types, and </a:t>
            </a:r>
            <a:r>
              <a:rPr lang="en-US" b="1" dirty="0" smtClean="0"/>
              <a:t>Roles. Packages</a:t>
            </a:r>
            <a:endParaRPr lang="bg-BG" dirty="0"/>
          </a:p>
        </p:txBody>
      </p:sp>
      <p:sp>
        <p:nvSpPr>
          <p:cNvPr id="287749" name="Rectangle 5"/>
          <p:cNvSpPr>
            <a:spLocks noGrp="1" noChangeArrowheads="1"/>
          </p:cNvSpPr>
          <p:nvPr>
            <p:ph type="subTitle" idx="1"/>
          </p:nvPr>
        </p:nvSpPr>
        <p:spPr/>
        <p:txBody>
          <a:bodyPr/>
          <a:lstStyle/>
          <a:p>
            <a:r>
              <a:rPr lang="en-US" dirty="0" smtClean="0"/>
              <a:t>Lecture</a:t>
            </a:r>
            <a:r>
              <a:rPr lang="bg-BG" dirty="0" smtClean="0"/>
              <a:t> </a:t>
            </a:r>
            <a:r>
              <a:rPr lang="en-US" dirty="0"/>
              <a:t>No 6</a:t>
            </a:r>
            <a:endParaRPr lang="bg-BG" dirty="0"/>
          </a:p>
        </p:txBody>
      </p:sp>
      <p:sp>
        <p:nvSpPr>
          <p:cNvPr id="6" name="Slide Number Placeholder 5"/>
          <p:cNvSpPr>
            <a:spLocks noGrp="1"/>
          </p:cNvSpPr>
          <p:nvPr>
            <p:ph type="sldNum" sz="quarter" idx="12"/>
          </p:nvPr>
        </p:nvSpPr>
        <p:spPr/>
        <p:txBody>
          <a:bodyPr/>
          <a:lstStyle/>
          <a:p>
            <a:fld id="{33BBE0B5-7B02-4446-A5CD-59DED709F202}" type="slidenum">
              <a:rPr lang="bg-BG"/>
              <a:pPr/>
              <a:t>54</a:t>
            </a:fld>
            <a:endParaRPr lang="bg-BG"/>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Getting </a:t>
            </a:r>
            <a:r>
              <a:rPr lang="en-US" b="1" dirty="0" smtClean="0"/>
              <a:t>Started</a:t>
            </a:r>
            <a:endParaRPr lang="bg-BG" dirty="0"/>
          </a:p>
        </p:txBody>
      </p:sp>
      <p:sp>
        <p:nvSpPr>
          <p:cNvPr id="3" name="Content Placeholder 2"/>
          <p:cNvSpPr>
            <a:spLocks noGrp="1"/>
          </p:cNvSpPr>
          <p:nvPr>
            <p:ph idx="1"/>
          </p:nvPr>
        </p:nvSpPr>
        <p:spPr/>
        <p:txBody>
          <a:bodyPr/>
          <a:lstStyle/>
          <a:p>
            <a:r>
              <a:rPr lang="en-US" dirty="0"/>
              <a:t>In software, it's important to build systems with a clear separation of concerns so that, as the system evolves, changes in one part of the system don't ripple through, rending other parts of the system. One important way of achieving this degree of separation is by specifying clear seams in your system, which draw a line between those parts that may change independently. Furthermore, by choosing the right interfaces, you can pick standard components, libraries, and frameworks to implement those interfaces, without having to build them yourself. As you discover better implementations, you can replace the old ones without disturbing their users.</a:t>
            </a:r>
            <a:endParaRPr lang="bg-BG" dirty="0"/>
          </a:p>
        </p:txBody>
      </p:sp>
      <p:sp>
        <p:nvSpPr>
          <p:cNvPr id="4" name="Slide Number Placeholder 3"/>
          <p:cNvSpPr>
            <a:spLocks noGrp="1"/>
          </p:cNvSpPr>
          <p:nvPr>
            <p:ph type="sldNum" sz="quarter" idx="12"/>
          </p:nvPr>
        </p:nvSpPr>
        <p:spPr/>
        <p:txBody>
          <a:bodyPr/>
          <a:lstStyle/>
          <a:p>
            <a:fld id="{E9E09C24-2949-40AD-817E-617E06CD07EF}" type="slidenum">
              <a:rPr lang="bg-BG" smtClean="0"/>
              <a:pPr/>
              <a:t>55</a:t>
            </a:fld>
            <a:endParaRPr lang="bg-BG"/>
          </a:p>
        </p:txBody>
      </p:sp>
    </p:spTree>
    <p:extLst>
      <p:ext uri="{BB962C8B-B14F-4D97-AF65-F5344CB8AC3E}">
        <p14:creationId xmlns:p14="http://schemas.microsoft.com/office/powerpoint/2010/main" val="703752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Getting </a:t>
            </a:r>
            <a:r>
              <a:rPr lang="en-US" b="1" dirty="0" smtClean="0"/>
              <a:t>Started</a:t>
            </a:r>
            <a:endParaRPr lang="bg-BG" dirty="0"/>
          </a:p>
        </p:txBody>
      </p:sp>
      <p:sp>
        <p:nvSpPr>
          <p:cNvPr id="3" name="Content Placeholder 2"/>
          <p:cNvSpPr>
            <a:spLocks noGrp="1"/>
          </p:cNvSpPr>
          <p:nvPr>
            <p:ph idx="1"/>
          </p:nvPr>
        </p:nvSpPr>
        <p:spPr/>
        <p:txBody>
          <a:bodyPr/>
          <a:lstStyle/>
          <a:p>
            <a:r>
              <a:rPr lang="en-US" dirty="0"/>
              <a:t>In the UML, you use interfaces to model the seams in a system. An interface is a collection of operations used to specify a service of a class or a component. By declaring an interface, you can state the desired behavior of an abstraction independent of an implementation of that abstraction. Clients can build against that interface, and you can build or buy any implementation of that interface, as long as the implementation satisfies the responsibilities and the contract denoted by the interface.</a:t>
            </a:r>
          </a:p>
        </p:txBody>
      </p:sp>
      <p:sp>
        <p:nvSpPr>
          <p:cNvPr id="4" name="Slide Number Placeholder 3"/>
          <p:cNvSpPr>
            <a:spLocks noGrp="1"/>
          </p:cNvSpPr>
          <p:nvPr>
            <p:ph type="sldNum" sz="quarter" idx="12"/>
          </p:nvPr>
        </p:nvSpPr>
        <p:spPr/>
        <p:txBody>
          <a:bodyPr/>
          <a:lstStyle/>
          <a:p>
            <a:fld id="{E9E09C24-2949-40AD-817E-617E06CD07EF}" type="slidenum">
              <a:rPr lang="bg-BG" smtClean="0"/>
              <a:pPr/>
              <a:t>56</a:t>
            </a:fld>
            <a:endParaRPr lang="bg-BG"/>
          </a:p>
        </p:txBody>
      </p:sp>
    </p:spTree>
    <p:extLst>
      <p:ext uri="{BB962C8B-B14F-4D97-AF65-F5344CB8AC3E}">
        <p14:creationId xmlns:p14="http://schemas.microsoft.com/office/powerpoint/2010/main" val="13636831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6" name="Rectangle 4"/>
          <p:cNvSpPr>
            <a:spLocks noGrp="1" noChangeArrowheads="1"/>
          </p:cNvSpPr>
          <p:nvPr>
            <p:ph type="title"/>
          </p:nvPr>
        </p:nvSpPr>
        <p:spPr/>
        <p:txBody>
          <a:bodyPr/>
          <a:lstStyle/>
          <a:p>
            <a:r>
              <a:rPr lang="en-US" sz="4000" dirty="0" smtClean="0"/>
              <a:t>A Graphical Representation </a:t>
            </a:r>
            <a:r>
              <a:rPr lang="en-US" sz="4000" dirty="0"/>
              <a:t>for </a:t>
            </a:r>
            <a:r>
              <a:rPr lang="en-US" sz="4000" dirty="0" smtClean="0"/>
              <a:t>Interfaces</a:t>
            </a:r>
            <a:endParaRPr lang="bg-BG" sz="4000" dirty="0"/>
          </a:p>
        </p:txBody>
      </p:sp>
      <p:sp>
        <p:nvSpPr>
          <p:cNvPr id="289797" name="Rectangle 5"/>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7A616763-0E4D-4FB2-985F-1BDD49D1046C}" type="slidenum">
              <a:rPr lang="bg-BG"/>
              <a:pPr/>
              <a:t>57</a:t>
            </a:fld>
            <a:endParaRPr lang="bg-BG"/>
          </a:p>
        </p:txBody>
      </p:sp>
      <p:pic>
        <p:nvPicPr>
          <p:cNvPr id="28979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0" y="1676400"/>
            <a:ext cx="49530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p:txBody>
          <a:bodyPr/>
          <a:lstStyle/>
          <a:p>
            <a:r>
              <a:rPr lang="en-US" b="1" dirty="0"/>
              <a:t>Terms and Concepts</a:t>
            </a:r>
            <a:endParaRPr lang="bg-BG" dirty="0"/>
          </a:p>
        </p:txBody>
      </p:sp>
      <p:sp>
        <p:nvSpPr>
          <p:cNvPr id="291843" name="Rectangle 3"/>
          <p:cNvSpPr>
            <a:spLocks noGrp="1" noChangeArrowheads="1"/>
          </p:cNvSpPr>
          <p:nvPr>
            <p:ph idx="1"/>
          </p:nvPr>
        </p:nvSpPr>
        <p:spPr/>
        <p:txBody>
          <a:bodyPr>
            <a:normAutofit fontScale="92500"/>
          </a:bodyPr>
          <a:lstStyle/>
          <a:p>
            <a:r>
              <a:rPr lang="en-US" sz="2800" dirty="0"/>
              <a:t>An </a:t>
            </a:r>
            <a:r>
              <a:rPr lang="en-US" sz="2800" i="1" dirty="0"/>
              <a:t>interface</a:t>
            </a:r>
            <a:r>
              <a:rPr lang="en-US" sz="2800" dirty="0"/>
              <a:t> is a collection of operations that are used to specify a service of a class or a component. </a:t>
            </a:r>
            <a:endParaRPr lang="en-US" sz="2800" dirty="0" smtClean="0"/>
          </a:p>
          <a:p>
            <a:r>
              <a:rPr lang="en-US" sz="2800" dirty="0" smtClean="0"/>
              <a:t>A </a:t>
            </a:r>
            <a:r>
              <a:rPr lang="en-US" sz="2800" i="1" dirty="0"/>
              <a:t>type</a:t>
            </a:r>
            <a:r>
              <a:rPr lang="en-US" sz="2800" dirty="0"/>
              <a:t> is a stereotype of a class used to specify a domain of objects, together with the operations (but not the methods) applicable to the object. </a:t>
            </a:r>
            <a:endParaRPr lang="en-US" sz="2800" dirty="0" smtClean="0"/>
          </a:p>
          <a:p>
            <a:r>
              <a:rPr lang="en-US" sz="2800" dirty="0" smtClean="0"/>
              <a:t>A </a:t>
            </a:r>
            <a:r>
              <a:rPr lang="en-US" sz="2800" i="1" dirty="0"/>
              <a:t>role</a:t>
            </a:r>
            <a:r>
              <a:rPr lang="en-US" sz="2800" dirty="0"/>
              <a:t> is the behavior of an entity participating in a particular context. </a:t>
            </a:r>
            <a:endParaRPr lang="en-US" sz="2800" dirty="0" smtClean="0"/>
          </a:p>
          <a:p>
            <a:r>
              <a:rPr lang="en-US" sz="2800" dirty="0" smtClean="0"/>
              <a:t>Graphically</a:t>
            </a:r>
            <a:r>
              <a:rPr lang="en-US" sz="2800" dirty="0"/>
              <a:t>, an interface is rendered as a circle; in its expanded form, an interface may be rendered as a stereotyped class in order to expose its operations and other properties.</a:t>
            </a:r>
          </a:p>
        </p:txBody>
      </p:sp>
      <p:sp>
        <p:nvSpPr>
          <p:cNvPr id="6" name="Slide Number Placeholder 5"/>
          <p:cNvSpPr>
            <a:spLocks noGrp="1"/>
          </p:cNvSpPr>
          <p:nvPr>
            <p:ph type="sldNum" sz="quarter" idx="12"/>
          </p:nvPr>
        </p:nvSpPr>
        <p:spPr/>
        <p:txBody>
          <a:bodyPr/>
          <a:lstStyle/>
          <a:p>
            <a:fld id="{11333807-F52E-422C-A2F9-A0188629FBB6}" type="slidenum">
              <a:rPr lang="bg-BG"/>
              <a:pPr/>
              <a:t>58</a:t>
            </a:fld>
            <a:endParaRPr lang="bg-BG"/>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p:txBody>
          <a:bodyPr/>
          <a:lstStyle/>
          <a:p>
            <a:r>
              <a:rPr lang="en-US" b="1" dirty="0"/>
              <a:t>Names</a:t>
            </a:r>
          </a:p>
        </p:txBody>
      </p:sp>
      <p:sp>
        <p:nvSpPr>
          <p:cNvPr id="292868" name="Rectangle 4"/>
          <p:cNvSpPr>
            <a:spLocks noGrp="1" noChangeArrowheads="1"/>
          </p:cNvSpPr>
          <p:nvPr>
            <p:ph type="body" sz="half" idx="1"/>
          </p:nvPr>
        </p:nvSpPr>
        <p:spPr/>
        <p:txBody>
          <a:bodyPr>
            <a:normAutofit lnSpcReduction="10000"/>
          </a:bodyPr>
          <a:lstStyle/>
          <a:p>
            <a:r>
              <a:rPr lang="en-US" sz="2800" dirty="0"/>
              <a:t>Every interface must have a name that distinguishes it from other interfaces. A </a:t>
            </a:r>
            <a:r>
              <a:rPr lang="en-US" sz="2800" i="1" dirty="0"/>
              <a:t>name</a:t>
            </a:r>
            <a:r>
              <a:rPr lang="en-US" sz="2800" dirty="0"/>
              <a:t> is a textual string. That name alone is known as a </a:t>
            </a:r>
            <a:r>
              <a:rPr lang="en-US" sz="2800" i="1" dirty="0"/>
              <a:t>simple name;</a:t>
            </a:r>
            <a:r>
              <a:rPr lang="en-US" sz="2800" dirty="0"/>
              <a:t> a </a:t>
            </a:r>
            <a:r>
              <a:rPr lang="en-US" sz="2800" i="1" dirty="0"/>
              <a:t>path name</a:t>
            </a:r>
            <a:r>
              <a:rPr lang="en-US" sz="2800" dirty="0"/>
              <a:t> is the interface name prefixed by the name of the package in which that interface lives.</a:t>
            </a:r>
            <a:endParaRPr lang="bg-BG" sz="2800" dirty="0"/>
          </a:p>
        </p:txBody>
      </p:sp>
      <p:sp>
        <p:nvSpPr>
          <p:cNvPr id="292869"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28DA3A2C-7BF0-4FD1-9A61-A2718EF4728E}" type="slidenum">
              <a:rPr lang="bg-BG"/>
              <a:pPr/>
              <a:t>59</a:t>
            </a:fld>
            <a:endParaRPr lang="bg-BG"/>
          </a:p>
        </p:txBody>
      </p:sp>
      <p:pic>
        <p:nvPicPr>
          <p:cNvPr id="2928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716338"/>
            <a:ext cx="5832475" cy="2430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b="1" dirty="0"/>
              <a:t>Visibility</a:t>
            </a:r>
          </a:p>
        </p:txBody>
      </p:sp>
      <p:sp>
        <p:nvSpPr>
          <p:cNvPr id="239623" name="Rectangle 7"/>
          <p:cNvSpPr>
            <a:spLocks noGrp="1" noChangeArrowheads="1"/>
          </p:cNvSpPr>
          <p:nvPr>
            <p:ph idx="1"/>
          </p:nvPr>
        </p:nvSpPr>
        <p:spPr/>
        <p:txBody>
          <a:bodyPr/>
          <a:lstStyle/>
          <a:p>
            <a:r>
              <a:rPr lang="en-US" dirty="0"/>
              <a:t>One of the most important details you can specify for a classifier's attributes and operations is its visibility. The visibility of a feature specifies whether it can be used by other classifiers. In the UML, you can specify any of three levels of visibility.</a:t>
            </a:r>
          </a:p>
          <a:p>
            <a:pPr lvl="1"/>
            <a:r>
              <a:rPr lang="en-US" dirty="0"/>
              <a:t>Public - Any outside classifier with visibility to the given classifier can use the feature; specified by prepending the symbol + </a:t>
            </a:r>
            <a:endParaRPr lang="en-US" dirty="0" smtClean="0"/>
          </a:p>
          <a:p>
            <a:pPr lvl="1"/>
            <a:r>
              <a:rPr lang="en-US" dirty="0" smtClean="0"/>
              <a:t>Protected </a:t>
            </a:r>
            <a:r>
              <a:rPr lang="en-US" dirty="0"/>
              <a:t>– Any descendant of the classifier can use the feature; specified by prepending the symbol # </a:t>
            </a:r>
            <a:endParaRPr lang="en-US" dirty="0" smtClean="0"/>
          </a:p>
          <a:p>
            <a:pPr lvl="1"/>
            <a:r>
              <a:rPr lang="en-US" dirty="0" smtClean="0"/>
              <a:t>Private </a:t>
            </a:r>
            <a:r>
              <a:rPr lang="en-US" dirty="0"/>
              <a:t>- Only the classifier itself can use the feature; specified by prepending the symbol </a:t>
            </a:r>
            <a:r>
              <a:rPr lang="en-US" dirty="0" smtClean="0"/>
              <a:t>– </a:t>
            </a:r>
          </a:p>
          <a:p>
            <a:r>
              <a:rPr lang="en-US" i="1" dirty="0"/>
              <a:t>A classifier can see another classifier if it is in scope and if there is an explicit or implicit relationship to the </a:t>
            </a:r>
            <a:r>
              <a:rPr lang="en-US" i="1" dirty="0" smtClean="0"/>
              <a:t>target!</a:t>
            </a:r>
            <a:endParaRPr lang="bg-BG" dirty="0"/>
          </a:p>
        </p:txBody>
      </p:sp>
      <p:sp>
        <p:nvSpPr>
          <p:cNvPr id="7" name="Slide Number Placeholder 5"/>
          <p:cNvSpPr>
            <a:spLocks noGrp="1"/>
          </p:cNvSpPr>
          <p:nvPr>
            <p:ph type="sldNum" sz="quarter" idx="12"/>
          </p:nvPr>
        </p:nvSpPr>
        <p:spPr/>
        <p:txBody>
          <a:bodyPr/>
          <a:lstStyle/>
          <a:p>
            <a:fld id="{0DBFA294-BB2E-48DC-A940-A0494814A66D}" type="slidenum">
              <a:rPr lang="bg-BG"/>
              <a:pPr/>
              <a:t>6</a:t>
            </a:fld>
            <a:endParaRPr lang="bg-BG"/>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6" name="Rectangle 4"/>
          <p:cNvSpPr>
            <a:spLocks noGrp="1" noChangeArrowheads="1"/>
          </p:cNvSpPr>
          <p:nvPr>
            <p:ph type="title"/>
          </p:nvPr>
        </p:nvSpPr>
        <p:spPr/>
        <p:txBody>
          <a:bodyPr/>
          <a:lstStyle/>
          <a:p>
            <a:r>
              <a:rPr lang="en-US" b="1" dirty="0" smtClean="0"/>
              <a:t>Operations</a:t>
            </a:r>
            <a:r>
              <a:rPr lang="bg-BG" dirty="0" smtClean="0"/>
              <a:t> </a:t>
            </a:r>
            <a:endParaRPr lang="bg-BG" dirty="0"/>
          </a:p>
        </p:txBody>
      </p:sp>
      <p:sp>
        <p:nvSpPr>
          <p:cNvPr id="294917" name="Rectangle 5"/>
          <p:cNvSpPr>
            <a:spLocks noGrp="1" noChangeArrowheads="1"/>
          </p:cNvSpPr>
          <p:nvPr>
            <p:ph idx="1"/>
          </p:nvPr>
        </p:nvSpPr>
        <p:spPr/>
        <p:txBody>
          <a:bodyPr>
            <a:normAutofit/>
          </a:bodyPr>
          <a:lstStyle/>
          <a:p>
            <a:pPr>
              <a:lnSpc>
                <a:spcPct val="90000"/>
              </a:lnSpc>
            </a:pPr>
            <a:r>
              <a:rPr lang="en-US" sz="2400" dirty="0"/>
              <a:t>An interface is a named collection of operations used to specify a service of a class or of a component. Unlike classes or types, interfaces do not specify any structure (so they may not include any attributes), nor do they specify any implementation (so they may not include any methods, which provide the implementation of an operation). Like a class, an interface may have any number of operations. These operations may be adorned with visibility properties, concurrency properties, stereotypes, tagged values, and constraints.</a:t>
            </a:r>
            <a:endParaRPr lang="bg-BG" sz="2400" dirty="0"/>
          </a:p>
        </p:txBody>
      </p:sp>
      <p:sp>
        <p:nvSpPr>
          <p:cNvPr id="8" name="Slide Number Placeholder 6"/>
          <p:cNvSpPr>
            <a:spLocks noGrp="1"/>
          </p:cNvSpPr>
          <p:nvPr>
            <p:ph type="sldNum" sz="quarter" idx="12"/>
          </p:nvPr>
        </p:nvSpPr>
        <p:spPr/>
        <p:txBody>
          <a:bodyPr/>
          <a:lstStyle/>
          <a:p>
            <a:fld id="{588E0C47-390E-4F98-B7E1-25C56AF7BAB7}" type="slidenum">
              <a:rPr lang="bg-BG"/>
              <a:pPr/>
              <a:t>60</a:t>
            </a:fld>
            <a:endParaRPr lang="bg-BG"/>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6" name="Rectangle 4"/>
          <p:cNvSpPr>
            <a:spLocks noGrp="1" noChangeArrowheads="1"/>
          </p:cNvSpPr>
          <p:nvPr>
            <p:ph type="title"/>
          </p:nvPr>
        </p:nvSpPr>
        <p:spPr/>
        <p:txBody>
          <a:bodyPr/>
          <a:lstStyle/>
          <a:p>
            <a:r>
              <a:rPr lang="en-US" b="1" dirty="0" smtClean="0"/>
              <a:t>Operations</a:t>
            </a:r>
            <a:r>
              <a:rPr lang="bg-BG" dirty="0" smtClean="0"/>
              <a:t> </a:t>
            </a:r>
            <a:endParaRPr lang="bg-BG" dirty="0"/>
          </a:p>
        </p:txBody>
      </p:sp>
      <p:sp>
        <p:nvSpPr>
          <p:cNvPr id="294917" name="Rectangle 5"/>
          <p:cNvSpPr>
            <a:spLocks noGrp="1" noChangeArrowheads="1"/>
          </p:cNvSpPr>
          <p:nvPr>
            <p:ph type="body" sz="half" idx="1"/>
          </p:nvPr>
        </p:nvSpPr>
        <p:spPr/>
        <p:txBody>
          <a:bodyPr>
            <a:normAutofit fontScale="92500" lnSpcReduction="10000"/>
          </a:bodyPr>
          <a:lstStyle/>
          <a:p>
            <a:pPr>
              <a:lnSpc>
                <a:spcPct val="90000"/>
              </a:lnSpc>
            </a:pPr>
            <a:r>
              <a:rPr lang="en-US" sz="2400" dirty="0"/>
              <a:t>When you visualize an interface in its normal form as a circle, by definition, you suppress the display of these operations. However, if it's important for your understanding of the current model, you can render an interface as a stereotyped class, listing its operations in the appropriate compartment. Operations may be drawn showing only their name, or they may be augmented to show their full signature and other </a:t>
            </a:r>
            <a:r>
              <a:rPr lang="en-US" sz="2400" dirty="0" smtClean="0"/>
              <a:t>properties.</a:t>
            </a:r>
            <a:endParaRPr lang="bg-BG" sz="2400" dirty="0"/>
          </a:p>
        </p:txBody>
      </p:sp>
      <p:sp>
        <p:nvSpPr>
          <p:cNvPr id="294918" name="Rectangle 6"/>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588E0C47-390E-4F98-B7E1-25C56AF7BAB7}" type="slidenum">
              <a:rPr lang="bg-BG"/>
              <a:pPr/>
              <a:t>61</a:t>
            </a:fld>
            <a:endParaRPr lang="bg-BG"/>
          </a:p>
        </p:txBody>
      </p:sp>
      <p:pic>
        <p:nvPicPr>
          <p:cNvPr id="29491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3644900"/>
            <a:ext cx="5329237" cy="2563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35171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4" name="Rectangle 4"/>
          <p:cNvSpPr>
            <a:spLocks noGrp="1" noChangeArrowheads="1"/>
          </p:cNvSpPr>
          <p:nvPr>
            <p:ph type="title"/>
          </p:nvPr>
        </p:nvSpPr>
        <p:spPr/>
        <p:txBody>
          <a:bodyPr/>
          <a:lstStyle/>
          <a:p>
            <a:r>
              <a:rPr lang="en-US" b="1" dirty="0"/>
              <a:t>Relationships</a:t>
            </a:r>
          </a:p>
        </p:txBody>
      </p:sp>
      <p:sp>
        <p:nvSpPr>
          <p:cNvPr id="296965" name="Rectangle 5"/>
          <p:cNvSpPr>
            <a:spLocks noGrp="1" noChangeArrowheads="1"/>
          </p:cNvSpPr>
          <p:nvPr>
            <p:ph idx="1"/>
          </p:nvPr>
        </p:nvSpPr>
        <p:spPr/>
        <p:txBody>
          <a:bodyPr/>
          <a:lstStyle/>
          <a:p>
            <a:pPr>
              <a:lnSpc>
                <a:spcPct val="90000"/>
              </a:lnSpc>
            </a:pPr>
            <a:r>
              <a:rPr lang="en-US" sz="2000" dirty="0"/>
              <a:t>Like a class, an interface may participate in generalization, association, and dependency relationships. In addition, an interface may participate in realization relationships. Realization is a semantic relationship between two classifiers in which one classifier specifies a contract that another classifier guarantees to carry out</a:t>
            </a:r>
            <a:r>
              <a:rPr lang="en-US" sz="2000" dirty="0" smtClean="0"/>
              <a:t>.</a:t>
            </a:r>
          </a:p>
          <a:p>
            <a:pPr>
              <a:lnSpc>
                <a:spcPct val="90000"/>
              </a:lnSpc>
            </a:pPr>
            <a:r>
              <a:rPr lang="en-US" sz="2000" dirty="0"/>
              <a:t>An interface specifies a contract for a class or a component without dictating its implementation. A class or component may realize many interfaces. In so doing, it commits to carry out all these contracts faithfully, which means that it provides a set of methods that properly implement the operations defined in the interface. Similarly, a class or a component may depend on many interfaces. In so doing, it expects that these contracts will be honored by some set of components that realize them. This is why we say that an interface represents a seam in a system. </a:t>
            </a:r>
            <a:endParaRPr lang="bg-BG" sz="2000" dirty="0"/>
          </a:p>
        </p:txBody>
      </p:sp>
      <p:sp>
        <p:nvSpPr>
          <p:cNvPr id="8" name="Slide Number Placeholder 6"/>
          <p:cNvSpPr>
            <a:spLocks noGrp="1"/>
          </p:cNvSpPr>
          <p:nvPr>
            <p:ph type="sldNum" sz="quarter" idx="12"/>
          </p:nvPr>
        </p:nvSpPr>
        <p:spPr/>
        <p:txBody>
          <a:bodyPr/>
          <a:lstStyle/>
          <a:p>
            <a:fld id="{A642EDC2-F9F1-4BB7-B7F0-F07A893DE9D7}" type="slidenum">
              <a:rPr lang="bg-BG"/>
              <a:pPr/>
              <a:t>62</a:t>
            </a:fld>
            <a:endParaRPr lang="bg-BG"/>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4" name="Rectangle 4"/>
          <p:cNvSpPr>
            <a:spLocks noGrp="1" noChangeArrowheads="1"/>
          </p:cNvSpPr>
          <p:nvPr>
            <p:ph type="title"/>
          </p:nvPr>
        </p:nvSpPr>
        <p:spPr/>
        <p:txBody>
          <a:bodyPr/>
          <a:lstStyle/>
          <a:p>
            <a:r>
              <a:rPr lang="en-US" b="1" dirty="0"/>
              <a:t>Relationships</a:t>
            </a:r>
          </a:p>
        </p:txBody>
      </p:sp>
      <p:sp>
        <p:nvSpPr>
          <p:cNvPr id="296965" name="Rectangle 5"/>
          <p:cNvSpPr>
            <a:spLocks noGrp="1" noChangeArrowheads="1"/>
          </p:cNvSpPr>
          <p:nvPr>
            <p:ph type="body" sz="half" idx="1"/>
          </p:nvPr>
        </p:nvSpPr>
        <p:spPr>
          <a:xfrm>
            <a:off x="468313" y="1268413"/>
            <a:ext cx="8229600" cy="1944687"/>
          </a:xfrm>
        </p:spPr>
        <p:txBody>
          <a:bodyPr>
            <a:normAutofit lnSpcReduction="10000"/>
          </a:bodyPr>
          <a:lstStyle/>
          <a:p>
            <a:pPr>
              <a:lnSpc>
                <a:spcPct val="90000"/>
              </a:lnSpc>
            </a:pPr>
            <a:r>
              <a:rPr lang="en-US" sz="2000" dirty="0"/>
              <a:t>An interface specifies a contract, and the client and the supplier on each side of the contract may change independently, as long as each fulfills its obligations to the </a:t>
            </a:r>
            <a:r>
              <a:rPr lang="en-US" sz="2000" dirty="0" smtClean="0"/>
              <a:t>co</a:t>
            </a:r>
            <a:r>
              <a:rPr lang="en-US" sz="2000" dirty="0"/>
              <a:t>ntract.</a:t>
            </a:r>
            <a:endParaRPr lang="en-US" sz="2000" dirty="0" smtClean="0"/>
          </a:p>
          <a:p>
            <a:pPr>
              <a:lnSpc>
                <a:spcPct val="90000"/>
              </a:lnSpc>
            </a:pPr>
            <a:r>
              <a:rPr lang="en-US" sz="2000" dirty="0"/>
              <a:t>As </a:t>
            </a:r>
            <a:r>
              <a:rPr lang="en-US" sz="2000" dirty="0" smtClean="0"/>
              <a:t>figure below illustrates</a:t>
            </a:r>
            <a:r>
              <a:rPr lang="en-US" sz="2000" dirty="0"/>
              <a:t>, you can show that an element realizes an interface in two ways. In both cases, you attach the class or component that builds on an interface with a dependency relationship from the element to the interface.</a:t>
            </a:r>
          </a:p>
          <a:p>
            <a:pPr>
              <a:lnSpc>
                <a:spcPct val="90000"/>
              </a:lnSpc>
            </a:pPr>
            <a:endParaRPr lang="bg-BG" sz="2000" dirty="0"/>
          </a:p>
        </p:txBody>
      </p:sp>
      <p:sp>
        <p:nvSpPr>
          <p:cNvPr id="296966" name="Rectangle 6"/>
          <p:cNvSpPr>
            <a:spLocks noGrp="1" noChangeArrowheads="1"/>
          </p:cNvSpPr>
          <p:nvPr>
            <p:ph sz="half" idx="2"/>
          </p:nvPr>
        </p:nvSpPr>
        <p:spPr/>
        <p:txBody>
          <a:bodyPr/>
          <a:lstStyle/>
          <a:p>
            <a:endParaRPr lang="bg-BG" sz="2800" dirty="0"/>
          </a:p>
        </p:txBody>
      </p:sp>
      <p:sp>
        <p:nvSpPr>
          <p:cNvPr id="8" name="Slide Number Placeholder 6"/>
          <p:cNvSpPr>
            <a:spLocks noGrp="1"/>
          </p:cNvSpPr>
          <p:nvPr>
            <p:ph type="sldNum" sz="quarter" idx="12"/>
          </p:nvPr>
        </p:nvSpPr>
        <p:spPr/>
        <p:txBody>
          <a:bodyPr/>
          <a:lstStyle/>
          <a:p>
            <a:fld id="{A642EDC2-F9F1-4BB7-B7F0-F07A893DE9D7}" type="slidenum">
              <a:rPr lang="bg-BG"/>
              <a:pPr/>
              <a:t>63</a:t>
            </a:fld>
            <a:endParaRPr lang="bg-BG"/>
          </a:p>
        </p:txBody>
      </p:sp>
      <p:pic>
        <p:nvPicPr>
          <p:cNvPr id="29696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375" y="2997200"/>
            <a:ext cx="5329238" cy="335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0050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r>
              <a:rPr lang="en-US" sz="4000" b="1" dirty="0"/>
              <a:t>Understanding an Interface</a:t>
            </a:r>
            <a:endParaRPr lang="bg-BG" sz="4000" dirty="0"/>
          </a:p>
        </p:txBody>
      </p:sp>
      <p:sp>
        <p:nvSpPr>
          <p:cNvPr id="299011" name="Rectangle 3"/>
          <p:cNvSpPr>
            <a:spLocks noGrp="1" noChangeArrowheads="1"/>
          </p:cNvSpPr>
          <p:nvPr>
            <p:ph idx="1"/>
          </p:nvPr>
        </p:nvSpPr>
        <p:spPr/>
        <p:txBody>
          <a:bodyPr>
            <a:normAutofit fontScale="92500" lnSpcReduction="10000"/>
          </a:bodyPr>
          <a:lstStyle/>
          <a:p>
            <a:r>
              <a:rPr lang="en-US" sz="2400" dirty="0"/>
              <a:t>When you are handed an interface, the first thing you'll see is a set of operations that specify a service of a class or a component. Look a little deeper and you'll see the full signature of those operations, along with any of their special properties, such as visibility, scope, and concurrency semantics.</a:t>
            </a:r>
          </a:p>
          <a:p>
            <a:r>
              <a:rPr lang="en-US" sz="2400" dirty="0"/>
              <a:t>These properties are important, but for complex interfaces, they aren't enough to help you understand the semantics of the service they represent, much less know how to use those operations properly. In the absence of any other information, you'd have to dive into some abstraction that realizes the interface to figure out what each operation does and how those operations are meant to work together. However, that defeats the purpose of an interface, which is to provide a clear separation of concerns in a system.</a:t>
            </a:r>
          </a:p>
        </p:txBody>
      </p:sp>
      <p:sp>
        <p:nvSpPr>
          <p:cNvPr id="6" name="Slide Number Placeholder 5"/>
          <p:cNvSpPr>
            <a:spLocks noGrp="1"/>
          </p:cNvSpPr>
          <p:nvPr>
            <p:ph type="sldNum" sz="quarter" idx="12"/>
          </p:nvPr>
        </p:nvSpPr>
        <p:spPr/>
        <p:txBody>
          <a:bodyPr/>
          <a:lstStyle/>
          <a:p>
            <a:fld id="{CCCB2903-BC62-4CC4-B79F-09A4AE87CFCA}" type="slidenum">
              <a:rPr lang="bg-BG"/>
              <a:pPr/>
              <a:t>64</a:t>
            </a:fld>
            <a:endParaRPr lang="bg-BG"/>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ChangeArrowheads="1"/>
          </p:cNvSpPr>
          <p:nvPr>
            <p:ph type="title"/>
          </p:nvPr>
        </p:nvSpPr>
        <p:spPr/>
        <p:txBody>
          <a:bodyPr/>
          <a:lstStyle/>
          <a:p>
            <a:r>
              <a:rPr lang="en-US" sz="4000" b="1" dirty="0"/>
              <a:t>Understanding an Interface</a:t>
            </a:r>
            <a:endParaRPr lang="bg-BG" sz="4000" dirty="0"/>
          </a:p>
        </p:txBody>
      </p:sp>
      <p:sp>
        <p:nvSpPr>
          <p:cNvPr id="299011" name="Rectangle 3"/>
          <p:cNvSpPr>
            <a:spLocks noGrp="1" noChangeArrowheads="1"/>
          </p:cNvSpPr>
          <p:nvPr>
            <p:ph idx="1"/>
          </p:nvPr>
        </p:nvSpPr>
        <p:spPr/>
        <p:txBody>
          <a:bodyPr>
            <a:normAutofit fontScale="92500"/>
          </a:bodyPr>
          <a:lstStyle/>
          <a:p>
            <a:r>
              <a:rPr lang="en-US" sz="2400" dirty="0"/>
              <a:t>In the UML, you can supply much more information to an interface in order to make it understandable and approachable. First, you may attach pre- and </a:t>
            </a:r>
            <a:r>
              <a:rPr lang="en-US" sz="2400" dirty="0" err="1"/>
              <a:t>postconditions</a:t>
            </a:r>
            <a:r>
              <a:rPr lang="en-US" sz="2400" dirty="0"/>
              <a:t> to each operation and invariants to the class or component as a whole. By doing this, a client who needs to use an interface will be able to understand what the interface does and how to use it, without having to dive into an implementation. If you need to be rigorous, you can use the UML's OCL to formally specify the semantics. Second, you can attach a state machine to the interface. You can use this state machine to specify the legal partial ordering of an interface's operations. Third, you can attach collaborations to the interface. You can use collaborations to specify the expected behavior of the interface through a series of interaction diagrams.</a:t>
            </a:r>
          </a:p>
        </p:txBody>
      </p:sp>
      <p:sp>
        <p:nvSpPr>
          <p:cNvPr id="6" name="Slide Number Placeholder 5"/>
          <p:cNvSpPr>
            <a:spLocks noGrp="1"/>
          </p:cNvSpPr>
          <p:nvPr>
            <p:ph type="sldNum" sz="quarter" idx="12"/>
          </p:nvPr>
        </p:nvSpPr>
        <p:spPr/>
        <p:txBody>
          <a:bodyPr/>
          <a:lstStyle/>
          <a:p>
            <a:fld id="{CCCB2903-BC62-4CC4-B79F-09A4AE87CFCA}" type="slidenum">
              <a:rPr lang="bg-BG"/>
              <a:pPr/>
              <a:t>65</a:t>
            </a:fld>
            <a:endParaRPr lang="bg-BG"/>
          </a:p>
        </p:txBody>
      </p:sp>
    </p:spTree>
    <p:extLst>
      <p:ext uri="{BB962C8B-B14F-4D97-AF65-F5344CB8AC3E}">
        <p14:creationId xmlns:p14="http://schemas.microsoft.com/office/powerpoint/2010/main" val="39828674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b="1" dirty="0"/>
              <a:t>Types and Roles</a:t>
            </a:r>
            <a:endParaRPr lang="bg-BG" dirty="0"/>
          </a:p>
        </p:txBody>
      </p:sp>
      <p:sp>
        <p:nvSpPr>
          <p:cNvPr id="301059" name="Rectangle 3"/>
          <p:cNvSpPr>
            <a:spLocks noGrp="1" noChangeArrowheads="1"/>
          </p:cNvSpPr>
          <p:nvPr>
            <p:ph idx="1"/>
          </p:nvPr>
        </p:nvSpPr>
        <p:spPr/>
        <p:txBody>
          <a:bodyPr>
            <a:normAutofit fontScale="92500" lnSpcReduction="10000"/>
          </a:bodyPr>
          <a:lstStyle/>
          <a:p>
            <a:r>
              <a:rPr lang="en-US" sz="2800" dirty="0"/>
              <a:t>A class may realize many interfaces. An instance of that class must therefore support all those interfaces, because an interface defines a contract, and any abstraction that conforms to that interface must, by definition, faithfully carry out that contract. Nonetheless, in a given context, an instance may present only one or more of its interfaces as relevant. In that case, each interface represents a role that the object plays. A role names a behavior of an entity participating in a particular context. Stated another way, a role is the face that an abstraction presents to the world.</a:t>
            </a:r>
          </a:p>
        </p:txBody>
      </p:sp>
      <p:sp>
        <p:nvSpPr>
          <p:cNvPr id="6" name="Slide Number Placeholder 5"/>
          <p:cNvSpPr>
            <a:spLocks noGrp="1"/>
          </p:cNvSpPr>
          <p:nvPr>
            <p:ph type="sldNum" sz="quarter" idx="12"/>
          </p:nvPr>
        </p:nvSpPr>
        <p:spPr/>
        <p:txBody>
          <a:bodyPr/>
          <a:lstStyle/>
          <a:p>
            <a:fld id="{60C61EFF-6632-4BE7-A1A3-D111934153C9}" type="slidenum">
              <a:rPr lang="bg-BG"/>
              <a:pPr/>
              <a:t>66</a:t>
            </a:fld>
            <a:endParaRPr lang="bg-BG"/>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noChangeArrowheads="1"/>
          </p:cNvSpPr>
          <p:nvPr>
            <p:ph type="title"/>
          </p:nvPr>
        </p:nvSpPr>
        <p:spPr/>
        <p:txBody>
          <a:bodyPr/>
          <a:lstStyle/>
          <a:p>
            <a:r>
              <a:rPr lang="en-US" b="1" dirty="0"/>
              <a:t>Types and Roles</a:t>
            </a:r>
            <a:endParaRPr lang="bg-BG" dirty="0"/>
          </a:p>
        </p:txBody>
      </p:sp>
      <p:sp>
        <p:nvSpPr>
          <p:cNvPr id="301059" name="Rectangle 3"/>
          <p:cNvSpPr>
            <a:spLocks noGrp="1" noChangeArrowheads="1"/>
          </p:cNvSpPr>
          <p:nvPr>
            <p:ph idx="1"/>
          </p:nvPr>
        </p:nvSpPr>
        <p:spPr/>
        <p:txBody>
          <a:bodyPr>
            <a:normAutofit/>
          </a:bodyPr>
          <a:lstStyle/>
          <a:p>
            <a:r>
              <a:rPr lang="en-US" sz="2400" dirty="0"/>
              <a:t>For example, consider an instance of the class Person. Depending on the context, that Person instance may play the role of Mother, Comforter, </a:t>
            </a:r>
            <a:r>
              <a:rPr lang="en-US" sz="2400" dirty="0" err="1"/>
              <a:t>PayerOfBills</a:t>
            </a:r>
            <a:r>
              <a:rPr lang="en-US" sz="2400" dirty="0"/>
              <a:t>, Employee, Customer, Manager, Pilot, Singer, and so on. When an object plays a particular role, it presents a face to the world, and clients that interact with it expect a certain behavior depending on the role that it plays at the time. For example, an instance of Person in the role of Manager would present a different set of properties than if the instance were playing the role of Mother.</a:t>
            </a:r>
          </a:p>
        </p:txBody>
      </p:sp>
      <p:sp>
        <p:nvSpPr>
          <p:cNvPr id="6" name="Slide Number Placeholder 5"/>
          <p:cNvSpPr>
            <a:spLocks noGrp="1"/>
          </p:cNvSpPr>
          <p:nvPr>
            <p:ph type="sldNum" sz="quarter" idx="12"/>
          </p:nvPr>
        </p:nvSpPr>
        <p:spPr/>
        <p:txBody>
          <a:bodyPr/>
          <a:lstStyle/>
          <a:p>
            <a:fld id="{60C61EFF-6632-4BE7-A1A3-D111934153C9}" type="slidenum">
              <a:rPr lang="bg-BG"/>
              <a:pPr/>
              <a:t>67</a:t>
            </a:fld>
            <a:endParaRPr lang="bg-BG"/>
          </a:p>
        </p:txBody>
      </p:sp>
    </p:spTree>
    <p:extLst>
      <p:ext uri="{BB962C8B-B14F-4D97-AF65-F5344CB8AC3E}">
        <p14:creationId xmlns:p14="http://schemas.microsoft.com/office/powerpoint/2010/main" val="35252797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5" name="Rectangle 5"/>
          <p:cNvSpPr>
            <a:spLocks noGrp="1" noChangeArrowheads="1"/>
          </p:cNvSpPr>
          <p:nvPr>
            <p:ph type="title"/>
          </p:nvPr>
        </p:nvSpPr>
        <p:spPr/>
        <p:txBody>
          <a:bodyPr/>
          <a:lstStyle/>
          <a:p>
            <a:r>
              <a:rPr lang="en-US" b="1" dirty="0"/>
              <a:t>Types and Roles</a:t>
            </a:r>
            <a:endParaRPr lang="bg-BG" dirty="0"/>
          </a:p>
        </p:txBody>
      </p:sp>
      <p:sp>
        <p:nvSpPr>
          <p:cNvPr id="302086" name="Rectangle 6"/>
          <p:cNvSpPr>
            <a:spLocks noGrp="1" noChangeArrowheads="1"/>
          </p:cNvSpPr>
          <p:nvPr>
            <p:ph type="body" sz="half" idx="1"/>
          </p:nvPr>
        </p:nvSpPr>
        <p:spPr>
          <a:xfrm>
            <a:off x="230188" y="1196752"/>
            <a:ext cx="8229600" cy="2546028"/>
          </a:xfrm>
        </p:spPr>
        <p:txBody>
          <a:bodyPr>
            <a:normAutofit lnSpcReduction="10000"/>
          </a:bodyPr>
          <a:lstStyle/>
          <a:p>
            <a:pPr>
              <a:lnSpc>
                <a:spcPct val="90000"/>
              </a:lnSpc>
            </a:pPr>
            <a:r>
              <a:rPr lang="en-US" sz="2400" dirty="0"/>
              <a:t>In the UML, you can specify a role an abstraction presents to another abstraction by adorning the name of an association end with a specific interface. For </a:t>
            </a:r>
            <a:r>
              <a:rPr lang="en-US" sz="2400" dirty="0" smtClean="0"/>
              <a:t>example, figure below shows </a:t>
            </a:r>
            <a:r>
              <a:rPr lang="en-US" sz="2400" dirty="0"/>
              <a:t>the interface Employee, whose definition includes three operations. There exists an association between the classes Person and Company in which context Person plays the role e, whose type is Employee. In a different association, the Person might present an entirely different face to the world. </a:t>
            </a:r>
            <a:endParaRPr lang="bg-BG" sz="2400" dirty="0"/>
          </a:p>
        </p:txBody>
      </p:sp>
      <p:sp>
        <p:nvSpPr>
          <p:cNvPr id="302087" name="Rectangle 7"/>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0DC8C44E-52AC-4078-9800-4B06A3255C16}" type="slidenum">
              <a:rPr lang="bg-BG"/>
              <a:pPr/>
              <a:t>68</a:t>
            </a:fld>
            <a:endParaRPr lang="bg-BG"/>
          </a:p>
        </p:txBody>
      </p:sp>
      <p:pic>
        <p:nvPicPr>
          <p:cNvPr id="3020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713" y="3933825"/>
            <a:ext cx="6696075"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p:txBody>
          <a:bodyPr/>
          <a:lstStyle/>
          <a:p>
            <a:r>
              <a:rPr lang="en-US" b="1" dirty="0"/>
              <a:t>Types and Roles</a:t>
            </a:r>
            <a:endParaRPr lang="bg-BG" dirty="0"/>
          </a:p>
        </p:txBody>
      </p:sp>
      <p:sp>
        <p:nvSpPr>
          <p:cNvPr id="304131" name="Rectangle 3"/>
          <p:cNvSpPr>
            <a:spLocks noGrp="1" noChangeArrowheads="1"/>
          </p:cNvSpPr>
          <p:nvPr>
            <p:ph idx="1"/>
          </p:nvPr>
        </p:nvSpPr>
        <p:spPr>
          <a:xfrm>
            <a:off x="251520" y="1412776"/>
            <a:ext cx="8229600" cy="4713288"/>
          </a:xfrm>
        </p:spPr>
        <p:txBody>
          <a:bodyPr>
            <a:normAutofit fontScale="85000" lnSpcReduction="10000"/>
          </a:bodyPr>
          <a:lstStyle/>
          <a:p>
            <a:r>
              <a:rPr lang="en-US" sz="2800" dirty="0"/>
              <a:t>If you want to formally model the semantics of an abstraction and its conformance to a specific interface, you'll want to use the defined stereotype type. Type is a stereotype of class, and you use it to specify a domain of objects, together with the operations (but not the methods) applicable to the objects of that type. The concept of type is closely related to that of interface, except that a type's definition may include attributes while an interface may not. If you want to show that an abstraction is statically typed, you'll want to use </a:t>
            </a:r>
            <a:r>
              <a:rPr lang="en-US" sz="2800" dirty="0" smtClean="0"/>
              <a:t>implementation Class, a </a:t>
            </a:r>
            <a:r>
              <a:rPr lang="en-US" sz="2800" dirty="0"/>
              <a:t>stereotype of class that specifies a class whose instances are statically typed (unlike Person in the example above) and that defines the physical data structure and methods of an object as implemented in traditional programming languages.</a:t>
            </a:r>
          </a:p>
        </p:txBody>
      </p:sp>
      <p:sp>
        <p:nvSpPr>
          <p:cNvPr id="6" name="Slide Number Placeholder 5"/>
          <p:cNvSpPr>
            <a:spLocks noGrp="1"/>
          </p:cNvSpPr>
          <p:nvPr>
            <p:ph type="sldNum" sz="quarter" idx="12"/>
          </p:nvPr>
        </p:nvSpPr>
        <p:spPr/>
        <p:txBody>
          <a:bodyPr/>
          <a:lstStyle/>
          <a:p>
            <a:fld id="{29608B51-C0E0-4D87-87C0-EF3582B12520}" type="slidenum">
              <a:rPr lang="bg-BG"/>
              <a:pPr/>
              <a:t>69</a:t>
            </a:fld>
            <a:endParaRPr lang="bg-BG"/>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b="1" dirty="0"/>
              <a:t>Visibility</a:t>
            </a:r>
          </a:p>
        </p:txBody>
      </p:sp>
      <p:sp>
        <p:nvSpPr>
          <p:cNvPr id="239623" name="Rectangle 7"/>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0DBFA294-BB2E-48DC-A940-A0494814A66D}" type="slidenum">
              <a:rPr lang="bg-BG"/>
              <a:pPr/>
              <a:t>7</a:t>
            </a:fld>
            <a:endParaRPr lang="bg-BG"/>
          </a:p>
        </p:txBody>
      </p:sp>
      <p:pic>
        <p:nvPicPr>
          <p:cNvPr id="23962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916113"/>
            <a:ext cx="7019925"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658861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sz="3600" b="1" dirty="0"/>
              <a:t>Modeling the Seams in a </a:t>
            </a:r>
            <a:r>
              <a:rPr lang="en-US" sz="3600" b="1" dirty="0" err="1"/>
              <a:t>Systemeling</a:t>
            </a:r>
            <a:r>
              <a:rPr lang="en-US" sz="3600" b="1" dirty="0"/>
              <a:t> the Seams in a System</a:t>
            </a:r>
            <a:endParaRPr lang="bg-BG" sz="3600" dirty="0"/>
          </a:p>
        </p:txBody>
      </p:sp>
      <p:sp>
        <p:nvSpPr>
          <p:cNvPr id="305155" name="Rectangle 3"/>
          <p:cNvSpPr>
            <a:spLocks noGrp="1" noChangeArrowheads="1"/>
          </p:cNvSpPr>
          <p:nvPr>
            <p:ph idx="1"/>
          </p:nvPr>
        </p:nvSpPr>
        <p:spPr/>
        <p:txBody>
          <a:bodyPr/>
          <a:lstStyle/>
          <a:p>
            <a:pPr marL="114300" indent="0">
              <a:buNone/>
            </a:pPr>
            <a:r>
              <a:rPr lang="en-US" sz="2000" dirty="0"/>
              <a:t>To model the seams in a system</a:t>
            </a:r>
            <a:r>
              <a:rPr lang="en-US" sz="2000" dirty="0" smtClean="0"/>
              <a:t>,</a:t>
            </a:r>
          </a:p>
          <a:p>
            <a:r>
              <a:rPr lang="en-US" sz="2000" dirty="0"/>
              <a:t>Within the collection of classes and components in your system, draw a line around those that tend to be tightly coupled relative to other sets of classes and components.</a:t>
            </a:r>
          </a:p>
          <a:p>
            <a:r>
              <a:rPr lang="en-US" sz="2000" dirty="0"/>
              <a:t>Refine your grouping by considering the impact of change. Classes or components that tend to change together should be grouped together as collaborations.</a:t>
            </a:r>
          </a:p>
          <a:p>
            <a:r>
              <a:rPr lang="en-US" sz="2000" dirty="0"/>
              <a:t>Consider the operations and the signals that cross these boundaries, from instances of one set of classes or components to instances of other sets of classes and components.</a:t>
            </a:r>
          </a:p>
          <a:p>
            <a:r>
              <a:rPr lang="en-US" sz="2000" dirty="0"/>
              <a:t>Package logically related sets of these operations and signals as interfaces.</a:t>
            </a:r>
          </a:p>
          <a:p>
            <a:endParaRPr lang="en-US" sz="2000" dirty="0"/>
          </a:p>
        </p:txBody>
      </p:sp>
      <p:sp>
        <p:nvSpPr>
          <p:cNvPr id="6" name="Slide Number Placeholder 5"/>
          <p:cNvSpPr>
            <a:spLocks noGrp="1"/>
          </p:cNvSpPr>
          <p:nvPr>
            <p:ph type="sldNum" sz="quarter" idx="12"/>
          </p:nvPr>
        </p:nvSpPr>
        <p:spPr/>
        <p:txBody>
          <a:bodyPr/>
          <a:lstStyle/>
          <a:p>
            <a:fld id="{ED505A84-19D3-4C90-BBDB-210813BE543E}" type="slidenum">
              <a:rPr lang="bg-BG"/>
              <a:pPr/>
              <a:t>70</a:t>
            </a:fld>
            <a:endParaRPr lang="bg-BG"/>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ChangeArrowheads="1"/>
          </p:cNvSpPr>
          <p:nvPr>
            <p:ph type="title"/>
          </p:nvPr>
        </p:nvSpPr>
        <p:spPr/>
        <p:txBody>
          <a:bodyPr/>
          <a:lstStyle/>
          <a:p>
            <a:r>
              <a:rPr lang="en-US" sz="3600" b="1" dirty="0"/>
              <a:t>Modeling the Seams in a </a:t>
            </a:r>
            <a:r>
              <a:rPr lang="en-US" sz="3600" b="1" dirty="0" err="1"/>
              <a:t>Systemeling</a:t>
            </a:r>
            <a:r>
              <a:rPr lang="en-US" sz="3600" b="1" dirty="0"/>
              <a:t> the Seams in a System</a:t>
            </a:r>
            <a:endParaRPr lang="bg-BG" sz="3600" dirty="0"/>
          </a:p>
        </p:txBody>
      </p:sp>
      <p:sp>
        <p:nvSpPr>
          <p:cNvPr id="305155" name="Rectangle 3"/>
          <p:cNvSpPr>
            <a:spLocks noGrp="1" noChangeArrowheads="1"/>
          </p:cNvSpPr>
          <p:nvPr>
            <p:ph idx="1"/>
          </p:nvPr>
        </p:nvSpPr>
        <p:spPr/>
        <p:txBody>
          <a:bodyPr/>
          <a:lstStyle/>
          <a:p>
            <a:r>
              <a:rPr lang="en-US" sz="2000" dirty="0"/>
              <a:t>For each such collaboration in your system, identify the interfaces it relies on (imports) and those it provides to others (exports). You model the importing of interfaces by dependency relationships, and you model the exporting of interfaces by realization relationships.</a:t>
            </a:r>
          </a:p>
          <a:p>
            <a:r>
              <a:rPr lang="en-US" sz="2000" dirty="0"/>
              <a:t>For each such interface in your system, document its dynamics by using pre- and </a:t>
            </a:r>
            <a:r>
              <a:rPr lang="en-US" sz="2000" dirty="0" err="1"/>
              <a:t>postconditions</a:t>
            </a:r>
            <a:r>
              <a:rPr lang="en-US" sz="2000" dirty="0"/>
              <a:t> for each operation, and use cases and state machines for the interface as a whole.</a:t>
            </a:r>
          </a:p>
          <a:p>
            <a:endParaRPr lang="en-US" sz="2000" dirty="0"/>
          </a:p>
        </p:txBody>
      </p:sp>
      <p:sp>
        <p:nvSpPr>
          <p:cNvPr id="6" name="Slide Number Placeholder 5"/>
          <p:cNvSpPr>
            <a:spLocks noGrp="1"/>
          </p:cNvSpPr>
          <p:nvPr>
            <p:ph type="sldNum" sz="quarter" idx="12"/>
          </p:nvPr>
        </p:nvSpPr>
        <p:spPr/>
        <p:txBody>
          <a:bodyPr/>
          <a:lstStyle/>
          <a:p>
            <a:fld id="{ED505A84-19D3-4C90-BBDB-210813BE543E}" type="slidenum">
              <a:rPr lang="bg-BG"/>
              <a:pPr/>
              <a:t>71</a:t>
            </a:fld>
            <a:endParaRPr lang="bg-BG"/>
          </a:p>
        </p:txBody>
      </p:sp>
    </p:spTree>
    <p:extLst>
      <p:ext uri="{BB962C8B-B14F-4D97-AF65-F5344CB8AC3E}">
        <p14:creationId xmlns:p14="http://schemas.microsoft.com/office/powerpoint/2010/main" val="333531198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4" name="Rectangle 8"/>
          <p:cNvSpPr>
            <a:spLocks noGrp="1" noChangeArrowheads="1"/>
          </p:cNvSpPr>
          <p:nvPr>
            <p:ph type="title"/>
          </p:nvPr>
        </p:nvSpPr>
        <p:spPr/>
        <p:txBody>
          <a:bodyPr/>
          <a:lstStyle/>
          <a:p>
            <a:r>
              <a:rPr lang="en-US" sz="3200" dirty="0" smtClean="0"/>
              <a:t>The </a:t>
            </a:r>
            <a:r>
              <a:rPr lang="en-US" sz="3200" dirty="0"/>
              <a:t>seams surrounding a component (the library ledger.dll) drawn from a financial system. </a:t>
            </a:r>
            <a:endParaRPr lang="bg-BG" sz="3200" dirty="0"/>
          </a:p>
        </p:txBody>
      </p:sp>
      <p:sp>
        <p:nvSpPr>
          <p:cNvPr id="306185" name="Rectangle 9"/>
          <p:cNvSpPr>
            <a:spLocks noGrp="1" noChangeArrowheads="1"/>
          </p:cNvSpPr>
          <p:nvPr>
            <p:ph idx="1"/>
          </p:nvPr>
        </p:nvSpPr>
        <p:spPr/>
        <p:txBody>
          <a:bodyPr/>
          <a:lstStyle/>
          <a:p>
            <a:endParaRPr lang="bg-BG" dirty="0"/>
          </a:p>
        </p:txBody>
      </p:sp>
      <p:sp>
        <p:nvSpPr>
          <p:cNvPr id="7" name="Slide Number Placeholder 5"/>
          <p:cNvSpPr>
            <a:spLocks noGrp="1"/>
          </p:cNvSpPr>
          <p:nvPr>
            <p:ph type="sldNum" sz="quarter" idx="12"/>
          </p:nvPr>
        </p:nvSpPr>
        <p:spPr/>
        <p:txBody>
          <a:bodyPr/>
          <a:lstStyle/>
          <a:p>
            <a:fld id="{B8D755D8-7873-4049-8984-1A45C9DBDD40}" type="slidenum">
              <a:rPr lang="bg-BG"/>
              <a:pPr/>
              <a:t>72</a:t>
            </a:fld>
            <a:endParaRPr lang="bg-BG"/>
          </a:p>
        </p:txBody>
      </p:sp>
      <p:pic>
        <p:nvPicPr>
          <p:cNvPr id="30618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989138"/>
            <a:ext cx="6985000" cy="36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4" name="Rectangle 8"/>
          <p:cNvSpPr>
            <a:spLocks noGrp="1" noChangeArrowheads="1"/>
          </p:cNvSpPr>
          <p:nvPr>
            <p:ph type="title"/>
          </p:nvPr>
        </p:nvSpPr>
        <p:spPr/>
        <p:txBody>
          <a:bodyPr/>
          <a:lstStyle/>
          <a:p>
            <a:r>
              <a:rPr lang="en-US" sz="3200" dirty="0" smtClean="0"/>
              <a:t>The </a:t>
            </a:r>
            <a:r>
              <a:rPr lang="en-US" sz="3200" dirty="0"/>
              <a:t>seams surrounding a component (the library ledger.dll) drawn from a financial system. </a:t>
            </a:r>
            <a:endParaRPr lang="bg-BG" sz="3200" dirty="0"/>
          </a:p>
        </p:txBody>
      </p:sp>
      <p:sp>
        <p:nvSpPr>
          <p:cNvPr id="306185" name="Rectangle 9"/>
          <p:cNvSpPr>
            <a:spLocks noGrp="1" noChangeArrowheads="1"/>
          </p:cNvSpPr>
          <p:nvPr>
            <p:ph idx="1"/>
          </p:nvPr>
        </p:nvSpPr>
        <p:spPr/>
        <p:txBody>
          <a:bodyPr/>
          <a:lstStyle/>
          <a:p>
            <a:r>
              <a:rPr lang="en-US" dirty="0"/>
              <a:t>As this diagram also shows, ledger.dll imports two interfaces, </a:t>
            </a:r>
            <a:r>
              <a:rPr lang="en-US" dirty="0" err="1"/>
              <a:t>IStreaming</a:t>
            </a:r>
            <a:r>
              <a:rPr lang="en-US" dirty="0"/>
              <a:t> and </a:t>
            </a:r>
            <a:r>
              <a:rPr lang="en-US" dirty="0" err="1"/>
              <a:t>ITransaction</a:t>
            </a:r>
            <a:r>
              <a:rPr lang="en-US" dirty="0"/>
              <a:t>, the latter of which is shown in its expanded form. These two interfaces are required by the ledger.dll component for its proper operation. Therefore, in a running system, you must supply components that realize these two interfaces. By identifying interfaces such as </a:t>
            </a:r>
            <a:r>
              <a:rPr lang="en-US" dirty="0" err="1"/>
              <a:t>ITransaction</a:t>
            </a:r>
            <a:r>
              <a:rPr lang="en-US" dirty="0"/>
              <a:t>, you've effectively decoupled the components on either side of the interface, permitting you to employ any component that conforms to that interface</a:t>
            </a:r>
            <a:r>
              <a:rPr lang="en-US" dirty="0" smtClean="0"/>
              <a:t>.</a:t>
            </a:r>
            <a:endParaRPr lang="en-US" dirty="0"/>
          </a:p>
        </p:txBody>
      </p:sp>
      <p:sp>
        <p:nvSpPr>
          <p:cNvPr id="7" name="Slide Number Placeholder 5"/>
          <p:cNvSpPr>
            <a:spLocks noGrp="1"/>
          </p:cNvSpPr>
          <p:nvPr>
            <p:ph type="sldNum" sz="quarter" idx="12"/>
          </p:nvPr>
        </p:nvSpPr>
        <p:spPr/>
        <p:txBody>
          <a:bodyPr/>
          <a:lstStyle/>
          <a:p>
            <a:fld id="{B8D755D8-7873-4049-8984-1A45C9DBDD40}" type="slidenum">
              <a:rPr lang="bg-BG"/>
              <a:pPr/>
              <a:t>73</a:t>
            </a:fld>
            <a:endParaRPr lang="bg-BG"/>
          </a:p>
        </p:txBody>
      </p:sp>
    </p:spTree>
    <p:extLst>
      <p:ext uri="{BB962C8B-B14F-4D97-AF65-F5344CB8AC3E}">
        <p14:creationId xmlns:p14="http://schemas.microsoft.com/office/powerpoint/2010/main" val="6919153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a:xfrm>
            <a:off x="251520" y="260648"/>
            <a:ext cx="8229600" cy="1143000"/>
          </a:xfrm>
        </p:spPr>
        <p:txBody>
          <a:bodyPr/>
          <a:lstStyle/>
          <a:p>
            <a:r>
              <a:rPr lang="en-US" sz="3600" b="1" dirty="0"/>
              <a:t>Modeling Static and Dynamic </a:t>
            </a:r>
            <a:r>
              <a:rPr lang="en-US" sz="3600" b="1" dirty="0" smtClean="0"/>
              <a:t>Types</a:t>
            </a:r>
            <a:endParaRPr lang="bg-BG" sz="3600" dirty="0"/>
          </a:p>
        </p:txBody>
      </p:sp>
      <p:sp>
        <p:nvSpPr>
          <p:cNvPr id="309251" name="Rectangle 3"/>
          <p:cNvSpPr>
            <a:spLocks noGrp="1" noChangeArrowheads="1"/>
          </p:cNvSpPr>
          <p:nvPr>
            <p:ph type="body" sz="half" idx="1"/>
          </p:nvPr>
        </p:nvSpPr>
        <p:spPr/>
        <p:txBody>
          <a:bodyPr>
            <a:normAutofit fontScale="85000" lnSpcReduction="20000"/>
          </a:bodyPr>
          <a:lstStyle/>
          <a:p>
            <a:r>
              <a:rPr lang="en-US" sz="2800" dirty="0"/>
              <a:t>Modeling the static nature of an object can be visualized in a class diagram. However, when you are modeling things like business objects, which naturally change their roles throughout a workflow, it's sometimes useful to explicitly model the dynamic nature of that object's type. In these circumstances, an object can gain and lose types during its life.</a:t>
            </a:r>
          </a:p>
        </p:txBody>
      </p:sp>
      <p:sp>
        <p:nvSpPr>
          <p:cNvPr id="309252" name="Rectangle 4"/>
          <p:cNvSpPr>
            <a:spLocks noGrp="1" noChangeAspect="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3E2BCF54-FC0B-4503-B7F2-BD7212DD8927}" type="slidenum">
              <a:rPr lang="bg-BG"/>
              <a:pPr/>
              <a:t>74</a:t>
            </a:fld>
            <a:endParaRPr lang="bg-BG"/>
          </a:p>
        </p:txBody>
      </p:sp>
      <p:pic>
        <p:nvPicPr>
          <p:cNvPr id="3092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4005064"/>
            <a:ext cx="6192837" cy="2360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r>
              <a:rPr lang="en-US" sz="4000" b="1" dirty="0"/>
              <a:t>Modeling </a:t>
            </a:r>
            <a:r>
              <a:rPr lang="en-US" sz="4000" b="1" dirty="0" smtClean="0"/>
              <a:t>Dynamic </a:t>
            </a:r>
            <a:r>
              <a:rPr lang="en-US" sz="4000" b="1" dirty="0"/>
              <a:t>Types</a:t>
            </a:r>
            <a:endParaRPr lang="bg-BG" sz="4000" dirty="0"/>
          </a:p>
        </p:txBody>
      </p:sp>
      <p:sp>
        <p:nvSpPr>
          <p:cNvPr id="311299" name="Rectangle 3"/>
          <p:cNvSpPr>
            <a:spLocks noGrp="1" noChangeArrowheads="1"/>
          </p:cNvSpPr>
          <p:nvPr>
            <p:ph idx="1"/>
          </p:nvPr>
        </p:nvSpPr>
        <p:spPr/>
        <p:txBody>
          <a:bodyPr>
            <a:normAutofit fontScale="85000" lnSpcReduction="10000"/>
          </a:bodyPr>
          <a:lstStyle/>
          <a:p>
            <a:pPr marL="114300" indent="0">
              <a:buNone/>
            </a:pPr>
            <a:r>
              <a:rPr lang="en-US" dirty="0"/>
              <a:t>To model a dynamic type,</a:t>
            </a:r>
          </a:p>
          <a:p>
            <a:r>
              <a:rPr lang="en-US" dirty="0"/>
              <a:t>Specify the different possible types of that object by rendering each type as a class stereotyped as type (if the abstraction requires structure and behavior) or as interface (if the abstraction requires only behavior).</a:t>
            </a:r>
          </a:p>
          <a:p>
            <a:r>
              <a:rPr lang="en-US" dirty="0"/>
              <a:t>Model all the roles the class of the object may take on at any point in time. You can do so in two ways:</a:t>
            </a:r>
          </a:p>
          <a:p>
            <a:pPr marL="868680" lvl="1" indent="-457200">
              <a:buFont typeface="+mj-lt"/>
              <a:buAutoNum type="arabicPeriod"/>
            </a:pPr>
            <a:r>
              <a:rPr lang="en-US" dirty="0"/>
              <a:t>First, in a class diagram, explicitly type each role that the class plays in its association with other classes. Doing this specifies the face instances of that class put on in the context of the associated object.</a:t>
            </a:r>
          </a:p>
          <a:p>
            <a:pPr marL="868680" lvl="1" indent="-457200">
              <a:buFont typeface="+mj-lt"/>
              <a:buAutoNum type="arabicPeriod"/>
            </a:pPr>
            <a:r>
              <a:rPr lang="en-US" dirty="0"/>
              <a:t>Second, also in a class diagram, specify the class-to-type relationships using generalization.</a:t>
            </a:r>
          </a:p>
          <a:p>
            <a:r>
              <a:rPr lang="en-US" dirty="0"/>
              <a:t>In an interaction diagram, properly render each instance of the dynamically typed class. Display the role of the instance in brackets below the object's name.</a:t>
            </a:r>
          </a:p>
          <a:p>
            <a:r>
              <a:rPr lang="en-US" dirty="0"/>
              <a:t>To show the change in role of an object, render the object once for each role it plays in the interaction, and connect these objects with a message stereotyped as become.</a:t>
            </a:r>
          </a:p>
        </p:txBody>
      </p:sp>
      <p:sp>
        <p:nvSpPr>
          <p:cNvPr id="6" name="Slide Number Placeholder 5"/>
          <p:cNvSpPr>
            <a:spLocks noGrp="1"/>
          </p:cNvSpPr>
          <p:nvPr>
            <p:ph type="sldNum" sz="quarter" idx="12"/>
          </p:nvPr>
        </p:nvSpPr>
        <p:spPr/>
        <p:txBody>
          <a:bodyPr/>
          <a:lstStyle/>
          <a:p>
            <a:fld id="{3BF860F9-BCA4-45AB-8CB0-2D509B75AE1E}" type="slidenum">
              <a:rPr lang="bg-BG"/>
              <a:pPr/>
              <a:t>75</a:t>
            </a:fld>
            <a:endParaRPr lang="bg-BG"/>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2"/>
          <p:cNvSpPr>
            <a:spLocks noGrp="1" noChangeArrowheads="1"/>
          </p:cNvSpPr>
          <p:nvPr>
            <p:ph type="title"/>
          </p:nvPr>
        </p:nvSpPr>
        <p:spPr/>
        <p:txBody>
          <a:bodyPr/>
          <a:lstStyle/>
          <a:p>
            <a:r>
              <a:rPr lang="en-US" sz="4000" b="1" dirty="0"/>
              <a:t>Modeling </a:t>
            </a:r>
            <a:r>
              <a:rPr lang="en-US" sz="4000" b="1" dirty="0" smtClean="0"/>
              <a:t>Dynamic </a:t>
            </a:r>
            <a:r>
              <a:rPr lang="en-US" sz="4000" b="1" dirty="0"/>
              <a:t>Types</a:t>
            </a:r>
            <a:endParaRPr lang="bg-BG" sz="4000" dirty="0"/>
          </a:p>
        </p:txBody>
      </p:sp>
      <p:sp>
        <p:nvSpPr>
          <p:cNvPr id="31232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3DB1A3A1-81FA-4B60-A868-7A9EBBCADC4A}" type="slidenum">
              <a:rPr lang="bg-BG"/>
              <a:pPr/>
              <a:t>76</a:t>
            </a:fld>
            <a:endParaRPr lang="bg-BG"/>
          </a:p>
        </p:txBody>
      </p:sp>
      <p:pic>
        <p:nvPicPr>
          <p:cNvPr id="3123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25" y="2190750"/>
            <a:ext cx="5788025" cy="273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r>
              <a:rPr lang="en-US" b="1" dirty="0"/>
              <a:t>Packages</a:t>
            </a:r>
            <a:r>
              <a:rPr lang="bg-BG" dirty="0" smtClean="0"/>
              <a:t> </a:t>
            </a:r>
            <a:endParaRPr lang="bg-BG" dirty="0"/>
          </a:p>
        </p:txBody>
      </p:sp>
      <p:sp>
        <p:nvSpPr>
          <p:cNvPr id="314372" name="Rectangle 4"/>
          <p:cNvSpPr>
            <a:spLocks noGrp="1" noChangeArrowheads="1"/>
          </p:cNvSpPr>
          <p:nvPr>
            <p:ph idx="1"/>
          </p:nvPr>
        </p:nvSpPr>
        <p:spPr/>
        <p:txBody>
          <a:bodyPr>
            <a:normAutofit/>
          </a:bodyPr>
          <a:lstStyle/>
          <a:p>
            <a:r>
              <a:rPr lang="en-US" sz="2800" dirty="0"/>
              <a:t>In the UML, the chunks that organize a model are called packages. A package is a general-purpose mechanism for organizing elements into groups. Packages help you organize the elements in your models so that you can more easily understand them. Packages also let you control access to their contents so that you can control the seams in your system's architecture.</a:t>
            </a:r>
          </a:p>
        </p:txBody>
      </p:sp>
      <p:sp>
        <p:nvSpPr>
          <p:cNvPr id="8" name="Slide Number Placeholder 6"/>
          <p:cNvSpPr>
            <a:spLocks noGrp="1"/>
          </p:cNvSpPr>
          <p:nvPr>
            <p:ph type="sldNum" sz="quarter" idx="12"/>
          </p:nvPr>
        </p:nvSpPr>
        <p:spPr/>
        <p:txBody>
          <a:bodyPr/>
          <a:lstStyle/>
          <a:p>
            <a:fld id="{A3974E6E-8FA1-4052-B57A-02811297FAAE}" type="slidenum">
              <a:rPr lang="bg-BG"/>
              <a:pPr/>
              <a:t>77</a:t>
            </a:fld>
            <a:endParaRPr lang="bg-BG"/>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p:cNvSpPr>
            <a:spLocks noGrp="1" noChangeArrowheads="1"/>
          </p:cNvSpPr>
          <p:nvPr>
            <p:ph type="title"/>
          </p:nvPr>
        </p:nvSpPr>
        <p:spPr/>
        <p:txBody>
          <a:bodyPr/>
          <a:lstStyle/>
          <a:p>
            <a:r>
              <a:rPr lang="en-US" b="1" dirty="0"/>
              <a:t>Packages</a:t>
            </a:r>
            <a:r>
              <a:rPr lang="bg-BG" dirty="0" smtClean="0"/>
              <a:t> </a:t>
            </a:r>
            <a:endParaRPr lang="bg-BG" dirty="0"/>
          </a:p>
        </p:txBody>
      </p:sp>
      <p:sp>
        <p:nvSpPr>
          <p:cNvPr id="314372" name="Rectangle 4"/>
          <p:cNvSpPr>
            <a:spLocks noGrp="1" noChangeArrowheads="1"/>
          </p:cNvSpPr>
          <p:nvPr>
            <p:ph type="body" sz="half" idx="1"/>
          </p:nvPr>
        </p:nvSpPr>
        <p:spPr>
          <a:xfrm>
            <a:off x="179512" y="1484784"/>
            <a:ext cx="8229600" cy="1867123"/>
          </a:xfrm>
        </p:spPr>
        <p:txBody>
          <a:bodyPr>
            <a:normAutofit fontScale="92500" lnSpcReduction="20000"/>
          </a:bodyPr>
          <a:lstStyle/>
          <a:p>
            <a:r>
              <a:rPr lang="en-US" sz="2800" dirty="0"/>
              <a:t>The UML provides a graphical representation of </a:t>
            </a:r>
            <a:r>
              <a:rPr lang="en-US" sz="2800" dirty="0" smtClean="0"/>
              <a:t>package.</a:t>
            </a:r>
          </a:p>
          <a:p>
            <a:r>
              <a:rPr lang="en-US" sz="2800" dirty="0"/>
              <a:t>This notation permits you to visualize groups of elements that can be manipulated as a whole and in a way that lets you control the visibility of and access to individual elements.</a:t>
            </a:r>
          </a:p>
        </p:txBody>
      </p:sp>
      <p:sp>
        <p:nvSpPr>
          <p:cNvPr id="314373"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A3974E6E-8FA1-4052-B57A-02811297FAAE}" type="slidenum">
              <a:rPr lang="bg-BG"/>
              <a:pPr/>
              <a:t>78</a:t>
            </a:fld>
            <a:endParaRPr lang="bg-BG"/>
          </a:p>
        </p:txBody>
      </p:sp>
      <p:pic>
        <p:nvPicPr>
          <p:cNvPr id="31437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8666" y="3063875"/>
            <a:ext cx="5903912" cy="379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819942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20" name="Rectangle 4"/>
          <p:cNvSpPr>
            <a:spLocks noGrp="1" noChangeArrowheads="1"/>
          </p:cNvSpPr>
          <p:nvPr>
            <p:ph type="title"/>
          </p:nvPr>
        </p:nvSpPr>
        <p:spPr/>
        <p:txBody>
          <a:bodyPr/>
          <a:lstStyle/>
          <a:p>
            <a:r>
              <a:rPr lang="en-US" dirty="0" smtClean="0"/>
              <a:t>Packages</a:t>
            </a:r>
            <a:r>
              <a:rPr lang="bg-BG" dirty="0" smtClean="0"/>
              <a:t> </a:t>
            </a:r>
            <a:endParaRPr lang="bg-BG" dirty="0"/>
          </a:p>
        </p:txBody>
      </p:sp>
      <p:sp>
        <p:nvSpPr>
          <p:cNvPr id="316421" name="Rectangle 5"/>
          <p:cNvSpPr>
            <a:spLocks noGrp="1" noChangeArrowheads="1"/>
          </p:cNvSpPr>
          <p:nvPr>
            <p:ph type="body" sz="half" idx="1"/>
          </p:nvPr>
        </p:nvSpPr>
        <p:spPr>
          <a:xfrm>
            <a:off x="468313" y="1268413"/>
            <a:ext cx="8229600" cy="2185987"/>
          </a:xfrm>
        </p:spPr>
        <p:txBody>
          <a:bodyPr>
            <a:normAutofit fontScale="77500" lnSpcReduction="20000"/>
          </a:bodyPr>
          <a:lstStyle/>
          <a:p>
            <a:pPr>
              <a:lnSpc>
                <a:spcPct val="90000"/>
              </a:lnSpc>
            </a:pPr>
            <a:r>
              <a:rPr lang="en-US" sz="2800" dirty="0"/>
              <a:t>A </a:t>
            </a:r>
            <a:r>
              <a:rPr lang="en-US" sz="2800" i="1" dirty="0"/>
              <a:t>package</a:t>
            </a:r>
            <a:r>
              <a:rPr lang="en-US" sz="2800" dirty="0"/>
              <a:t> is a general-purpose mechanism for organizing elements into groups. Graphically, a package is rendered as a tabbed folder</a:t>
            </a:r>
            <a:r>
              <a:rPr lang="en-US" sz="2800" dirty="0" smtClean="0"/>
              <a:t>.</a:t>
            </a:r>
          </a:p>
          <a:p>
            <a:r>
              <a:rPr lang="en-US" sz="2800" i="1" dirty="0"/>
              <a:t>A package name must be unique within its enclosing package.</a:t>
            </a:r>
            <a:endParaRPr lang="en-US" sz="2800" dirty="0"/>
          </a:p>
          <a:p>
            <a:r>
              <a:rPr lang="en-US" sz="2800" dirty="0"/>
              <a:t>Every package must have a name that distinguishes it from other packages. A </a:t>
            </a:r>
            <a:r>
              <a:rPr lang="en-US" sz="2800" i="1" dirty="0"/>
              <a:t>name</a:t>
            </a:r>
            <a:r>
              <a:rPr lang="en-US" sz="2800" dirty="0"/>
              <a:t> is a textual string. That name alone is known as a </a:t>
            </a:r>
            <a:r>
              <a:rPr lang="en-US" sz="2800" i="1" dirty="0"/>
              <a:t>simple name;</a:t>
            </a:r>
            <a:r>
              <a:rPr lang="en-US" sz="2800" dirty="0"/>
              <a:t> a </a:t>
            </a:r>
            <a:r>
              <a:rPr lang="en-US" sz="2800" i="1" dirty="0"/>
              <a:t>path name</a:t>
            </a:r>
            <a:r>
              <a:rPr lang="en-US" sz="2800" dirty="0"/>
              <a:t> is the package name prefixed by the name of the package in which that package lives, if any. </a:t>
            </a:r>
          </a:p>
          <a:p>
            <a:pPr>
              <a:lnSpc>
                <a:spcPct val="90000"/>
              </a:lnSpc>
            </a:pPr>
            <a:endParaRPr lang="bg-BG" sz="2800" dirty="0"/>
          </a:p>
        </p:txBody>
      </p:sp>
      <p:sp>
        <p:nvSpPr>
          <p:cNvPr id="316422" name="Rectangle 6"/>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6A5B8058-3792-40CB-B269-63D5275DB90B}" type="slidenum">
              <a:rPr lang="bg-BG"/>
              <a:pPr/>
              <a:t>79</a:t>
            </a:fld>
            <a:endParaRPr lang="bg-BG"/>
          </a:p>
        </p:txBody>
      </p:sp>
      <p:pic>
        <p:nvPicPr>
          <p:cNvPr id="31642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3357563"/>
            <a:ext cx="5976938" cy="287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b="1" dirty="0"/>
              <a:t>Scope</a:t>
            </a:r>
            <a:endParaRPr lang="bg-BG" dirty="0"/>
          </a:p>
        </p:txBody>
      </p:sp>
      <p:sp>
        <p:nvSpPr>
          <p:cNvPr id="242692" name="Rectangle 4"/>
          <p:cNvSpPr>
            <a:spLocks noGrp="1" noChangeArrowheads="1"/>
          </p:cNvSpPr>
          <p:nvPr>
            <p:ph type="body" sz="half" idx="1"/>
          </p:nvPr>
        </p:nvSpPr>
        <p:spPr>
          <a:xfrm>
            <a:off x="457200" y="1600200"/>
            <a:ext cx="8229600" cy="2476500"/>
          </a:xfrm>
        </p:spPr>
        <p:txBody>
          <a:bodyPr>
            <a:normAutofit fontScale="92500" lnSpcReduction="10000"/>
          </a:bodyPr>
          <a:lstStyle/>
          <a:p>
            <a:pPr marL="114300" indent="0">
              <a:lnSpc>
                <a:spcPct val="90000"/>
              </a:lnSpc>
              <a:buNone/>
            </a:pPr>
            <a:r>
              <a:rPr lang="en-US" sz="2400" dirty="0"/>
              <a:t>The owner scope of a feature specifies whether the feature appears in each instance of the classifier or whether there is just a single instance of the feature for all instances of the classifier. In the UML, you can specify two kinds of owner scope.</a:t>
            </a:r>
          </a:p>
          <a:p>
            <a:pPr>
              <a:lnSpc>
                <a:spcPct val="90000"/>
              </a:lnSpc>
            </a:pPr>
            <a:r>
              <a:rPr lang="bg-BG" sz="2600" dirty="0" smtClean="0"/>
              <a:t>instance </a:t>
            </a:r>
            <a:endParaRPr lang="bg-BG" sz="2600" dirty="0"/>
          </a:p>
          <a:p>
            <a:pPr lvl="1">
              <a:lnSpc>
                <a:spcPct val="90000"/>
              </a:lnSpc>
            </a:pPr>
            <a:r>
              <a:rPr lang="en-US" dirty="0"/>
              <a:t>Each instance of the classifier holds its own value for the feature</a:t>
            </a:r>
            <a:r>
              <a:rPr lang="en-US" dirty="0" smtClean="0"/>
              <a:t>.</a:t>
            </a:r>
          </a:p>
          <a:p>
            <a:pPr>
              <a:lnSpc>
                <a:spcPct val="90000"/>
              </a:lnSpc>
            </a:pPr>
            <a:r>
              <a:rPr lang="bg-BG" sz="2600" dirty="0" smtClean="0"/>
              <a:t>classifier </a:t>
            </a:r>
            <a:endParaRPr lang="bg-BG" sz="2600" dirty="0"/>
          </a:p>
          <a:p>
            <a:pPr lvl="1">
              <a:lnSpc>
                <a:spcPct val="90000"/>
              </a:lnSpc>
            </a:pPr>
            <a:r>
              <a:rPr lang="en-US" dirty="0"/>
              <a:t>There is just one value of the feature for all instances of the classifier.</a:t>
            </a:r>
            <a:endParaRPr lang="bg-BG" sz="2000" dirty="0"/>
          </a:p>
        </p:txBody>
      </p:sp>
      <p:sp>
        <p:nvSpPr>
          <p:cNvPr id="242693"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6CF98065-2F4B-45DE-8463-D352CB2B1DBD}" type="slidenum">
              <a:rPr lang="bg-BG"/>
              <a:pPr/>
              <a:t>8</a:t>
            </a:fld>
            <a:endParaRPr lang="bg-BG"/>
          </a:p>
        </p:txBody>
      </p:sp>
      <p:pic>
        <p:nvPicPr>
          <p:cNvPr id="2426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913" y="4076700"/>
            <a:ext cx="6696075" cy="184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t>Owned </a:t>
            </a:r>
            <a:r>
              <a:rPr lang="en-US" b="1" dirty="0" smtClean="0"/>
              <a:t>Elements</a:t>
            </a:r>
            <a:endParaRPr lang="bg-BG" dirty="0"/>
          </a:p>
        </p:txBody>
      </p:sp>
      <p:sp>
        <p:nvSpPr>
          <p:cNvPr id="7" name="Content Placeholder 6"/>
          <p:cNvSpPr>
            <a:spLocks noGrp="1"/>
          </p:cNvSpPr>
          <p:nvPr>
            <p:ph idx="1"/>
          </p:nvPr>
        </p:nvSpPr>
        <p:spPr/>
        <p:txBody>
          <a:bodyPr>
            <a:normAutofit fontScale="92500"/>
          </a:bodyPr>
          <a:lstStyle/>
          <a:p>
            <a:r>
              <a:rPr lang="en-US" dirty="0"/>
              <a:t>A package may own other elements, including classes, interfaces, components, nodes, collaborations, use cases, diagrams, and even other packages. Owning is a composite relationship, which means that the element is declared in the package. If the package is destroyed, the element is destroyed. Every element is uniquely owned by exactly one package.</a:t>
            </a:r>
          </a:p>
          <a:p>
            <a:r>
              <a:rPr lang="en-US" dirty="0"/>
              <a:t>A package forms a namespace, which means that elements of the same kind must be named uniquely within the context of its enclosing package. For example, you can't have two classes named Queue owned by the same package, but you can have a class named Queue in package P1 and another (and different) class named Queue in package P2. The classes P1::Queue and P2::Queue are, in fact, different classes and can be distinguished by their path names. Different kinds of elements may have the same name.</a:t>
            </a:r>
          </a:p>
          <a:p>
            <a:endParaRPr lang="bg-BG" dirty="0"/>
          </a:p>
        </p:txBody>
      </p:sp>
      <p:sp>
        <p:nvSpPr>
          <p:cNvPr id="5" name="Slide Number Placeholder 4"/>
          <p:cNvSpPr>
            <a:spLocks noGrp="1"/>
          </p:cNvSpPr>
          <p:nvPr>
            <p:ph type="sldNum" sz="quarter" idx="12"/>
          </p:nvPr>
        </p:nvSpPr>
        <p:spPr/>
        <p:txBody>
          <a:bodyPr/>
          <a:lstStyle/>
          <a:p>
            <a:fld id="{7E96FEC5-839F-4503-8C44-2FCA799948E7}" type="slidenum">
              <a:rPr lang="bg-BG" smtClean="0"/>
              <a:pPr/>
              <a:t>80</a:t>
            </a:fld>
            <a:endParaRPr lang="bg-BG"/>
          </a:p>
        </p:txBody>
      </p:sp>
    </p:spTree>
    <p:extLst>
      <p:ext uri="{BB962C8B-B14F-4D97-AF65-F5344CB8AC3E}">
        <p14:creationId xmlns:p14="http://schemas.microsoft.com/office/powerpoint/2010/main" val="113658200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t>Owned </a:t>
            </a:r>
            <a:r>
              <a:rPr lang="en-US" b="1" dirty="0" smtClean="0"/>
              <a:t>Elements</a:t>
            </a:r>
            <a:endParaRPr lang="bg-BG" dirty="0"/>
          </a:p>
        </p:txBody>
      </p:sp>
      <p:sp>
        <p:nvSpPr>
          <p:cNvPr id="7" name="Content Placeholder 6"/>
          <p:cNvSpPr>
            <a:spLocks noGrp="1"/>
          </p:cNvSpPr>
          <p:nvPr>
            <p:ph idx="1"/>
          </p:nvPr>
        </p:nvSpPr>
        <p:spPr/>
        <p:txBody>
          <a:bodyPr>
            <a:normAutofit lnSpcReduction="10000"/>
          </a:bodyPr>
          <a:lstStyle/>
          <a:p>
            <a:r>
              <a:rPr lang="en-US" dirty="0"/>
              <a:t>Elements of different kinds may have the same name within a package. Thus, you can have a class named Timer, as well as a component named Timer, within the same package. In practice, however, to avoid confusion, it's best to name elements uniquely for all kinds within a package</a:t>
            </a:r>
            <a:r>
              <a:rPr lang="en-US" dirty="0" smtClean="0"/>
              <a:t>.</a:t>
            </a:r>
          </a:p>
          <a:p>
            <a:r>
              <a:rPr lang="en-US" dirty="0"/>
              <a:t>Packages may own other packages. This means that it's possible to decompose your models hierarchically. For example, you might have a class named Camera that lives in the package Vision that in turn lives in the package Sensors. The full name of this class is Sensors::Vision::Camera. In practice, it's best to avoid deeply nested packages. Two to three levels of nesting is about the limit that's manageable. More than nesting, you'll use importing to organize your packages.</a:t>
            </a:r>
          </a:p>
          <a:p>
            <a:endParaRPr lang="en-US" dirty="0"/>
          </a:p>
        </p:txBody>
      </p:sp>
      <p:sp>
        <p:nvSpPr>
          <p:cNvPr id="5" name="Slide Number Placeholder 4"/>
          <p:cNvSpPr>
            <a:spLocks noGrp="1"/>
          </p:cNvSpPr>
          <p:nvPr>
            <p:ph type="sldNum" sz="quarter" idx="12"/>
          </p:nvPr>
        </p:nvSpPr>
        <p:spPr/>
        <p:txBody>
          <a:bodyPr/>
          <a:lstStyle/>
          <a:p>
            <a:fld id="{7E96FEC5-839F-4503-8C44-2FCA799948E7}" type="slidenum">
              <a:rPr lang="bg-BG" smtClean="0"/>
              <a:pPr/>
              <a:t>81</a:t>
            </a:fld>
            <a:endParaRPr lang="bg-BG"/>
          </a:p>
        </p:txBody>
      </p:sp>
    </p:spTree>
    <p:extLst>
      <p:ext uri="{BB962C8B-B14F-4D97-AF65-F5344CB8AC3E}">
        <p14:creationId xmlns:p14="http://schemas.microsoft.com/office/powerpoint/2010/main" val="246126649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title"/>
          </p:nvPr>
        </p:nvSpPr>
        <p:spPr/>
        <p:txBody>
          <a:bodyPr/>
          <a:lstStyle/>
          <a:p>
            <a:r>
              <a:rPr lang="en-US" b="1" dirty="0" smtClean="0"/>
              <a:t>Visibility</a:t>
            </a:r>
            <a:r>
              <a:rPr lang="bg-BG" dirty="0" smtClean="0"/>
              <a:t> </a:t>
            </a:r>
            <a:endParaRPr lang="bg-BG" dirty="0"/>
          </a:p>
        </p:txBody>
      </p:sp>
      <p:sp>
        <p:nvSpPr>
          <p:cNvPr id="318467" name="Rectangle 3"/>
          <p:cNvSpPr>
            <a:spLocks noGrp="1" noChangeArrowheads="1"/>
          </p:cNvSpPr>
          <p:nvPr>
            <p:ph idx="1"/>
          </p:nvPr>
        </p:nvSpPr>
        <p:spPr/>
        <p:txBody>
          <a:bodyPr>
            <a:normAutofit fontScale="92500"/>
          </a:bodyPr>
          <a:lstStyle/>
          <a:p>
            <a:pPr>
              <a:lnSpc>
                <a:spcPct val="90000"/>
              </a:lnSpc>
            </a:pPr>
            <a:r>
              <a:rPr lang="en-US" dirty="0"/>
              <a:t>You can control the visibility of the elements owned by a package just as you can control the visibility of the attributes and operations owned by a class. Typically, an element owned by a package is public, which means that it is visible to the contents of any package that imports the element's enclosing package. Conversely, protected elements can only be seen by children, and private elements cannot be seen outside the package in which they are declared</a:t>
            </a:r>
            <a:r>
              <a:rPr lang="en-US" dirty="0" smtClean="0"/>
              <a:t>.</a:t>
            </a:r>
          </a:p>
          <a:p>
            <a:pPr>
              <a:lnSpc>
                <a:spcPct val="90000"/>
              </a:lnSpc>
            </a:pPr>
            <a:r>
              <a:rPr lang="en-US" dirty="0"/>
              <a:t>You specify the visibility of an element owned by a package by prefixing the element's name with an appropriate visibility symbol. Public elements are rendered by prefixing their name with a + </a:t>
            </a:r>
            <a:r>
              <a:rPr lang="en-US" dirty="0" smtClean="0"/>
              <a:t>symbol.</a:t>
            </a:r>
          </a:p>
          <a:p>
            <a:pPr>
              <a:lnSpc>
                <a:spcPct val="90000"/>
              </a:lnSpc>
            </a:pPr>
            <a:r>
              <a:rPr lang="en-US" dirty="0"/>
              <a:t>Just as with classes, you can designate an element as protected or private, rendered by prefixing the element's name with a # symbol and a - symbol, respectively. Protected elements are visible only to packages that inherit from another package; private elements are not visible outside the package at all.</a:t>
            </a:r>
          </a:p>
          <a:p>
            <a:pPr>
              <a:lnSpc>
                <a:spcPct val="90000"/>
              </a:lnSpc>
            </a:pPr>
            <a:endParaRPr lang="bg-BG" dirty="0"/>
          </a:p>
        </p:txBody>
      </p:sp>
      <p:sp>
        <p:nvSpPr>
          <p:cNvPr id="6" name="Slide Number Placeholder 5"/>
          <p:cNvSpPr>
            <a:spLocks noGrp="1"/>
          </p:cNvSpPr>
          <p:nvPr>
            <p:ph type="sldNum" sz="quarter" idx="12"/>
          </p:nvPr>
        </p:nvSpPr>
        <p:spPr/>
        <p:txBody>
          <a:bodyPr/>
          <a:lstStyle/>
          <a:p>
            <a:fld id="{0DFBCF8A-CA3C-4FFD-AAB9-962A66C98FAB}" type="slidenum">
              <a:rPr lang="bg-BG"/>
              <a:pPr/>
              <a:t>82</a:t>
            </a:fld>
            <a:endParaRPr lang="bg-BG"/>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p:txBody>
          <a:bodyPr/>
          <a:lstStyle/>
          <a:p>
            <a:r>
              <a:rPr lang="en-US" sz="4000" b="1" dirty="0"/>
              <a:t>Importing and </a:t>
            </a:r>
            <a:r>
              <a:rPr lang="en-US" sz="4000" b="1" dirty="0" smtClean="0"/>
              <a:t>Exporting</a:t>
            </a:r>
            <a:endParaRPr lang="bg-BG" sz="4000" dirty="0">
              <a:solidFill>
                <a:srgbClr val="CC3300"/>
              </a:solidFill>
            </a:endParaRPr>
          </a:p>
        </p:txBody>
      </p:sp>
      <p:sp>
        <p:nvSpPr>
          <p:cNvPr id="319492" name="Rectangle 4"/>
          <p:cNvSpPr>
            <a:spLocks noGrp="1" noChangeArrowheads="1"/>
          </p:cNvSpPr>
          <p:nvPr>
            <p:ph idx="1"/>
          </p:nvPr>
        </p:nvSpPr>
        <p:spPr/>
        <p:txBody>
          <a:bodyPr>
            <a:normAutofit fontScale="92500" lnSpcReduction="20000"/>
          </a:bodyPr>
          <a:lstStyle/>
          <a:p>
            <a:r>
              <a:rPr lang="en-US" dirty="0"/>
              <a:t>Suppose you have two classes named A and B sitting side by side. Because they are peers, A can see B and B can see A, so both can depend on the other. Just two classes makes for a trivial system, so you really don't need any kind of packaging.</a:t>
            </a:r>
          </a:p>
          <a:p>
            <a:r>
              <a:rPr lang="en-US" dirty="0"/>
              <a:t>So suppose that instead you put A in one package and B in another package, both packages sitting side by side. Suppose also that A and B are both declared as public parts of their respective packages. This is a very different situation. Although A and B are both public, neither can access the other because their enclosing packages form an opaque wall. However, if A's package imports B's package, A can now see B, although B cannot see A. Importing grants a one-way permission for the elements in one package to access the elements in another package. In the UML, you model an import relationship as a dependency adorned with the stereotype import. By packaging your abstractions into meaningful chunks and then controlling their access by importing, you can control the complexity of large numbers of abstractions.</a:t>
            </a:r>
          </a:p>
          <a:p>
            <a:endParaRPr lang="bg-BG" dirty="0"/>
          </a:p>
        </p:txBody>
      </p:sp>
      <p:sp>
        <p:nvSpPr>
          <p:cNvPr id="7" name="Slide Number Placeholder 5"/>
          <p:cNvSpPr>
            <a:spLocks noGrp="1"/>
          </p:cNvSpPr>
          <p:nvPr>
            <p:ph type="sldNum" sz="quarter" idx="12"/>
          </p:nvPr>
        </p:nvSpPr>
        <p:spPr/>
        <p:txBody>
          <a:bodyPr/>
          <a:lstStyle/>
          <a:p>
            <a:fld id="{40669B55-A45A-4F37-B04D-AE98B3B5D07A}" type="slidenum">
              <a:rPr lang="bg-BG"/>
              <a:pPr/>
              <a:t>83</a:t>
            </a:fld>
            <a:endParaRPr lang="bg-BG"/>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p:txBody>
          <a:bodyPr/>
          <a:lstStyle/>
          <a:p>
            <a:r>
              <a:rPr lang="en-US" sz="4000" b="1" dirty="0"/>
              <a:t>Importing and </a:t>
            </a:r>
            <a:r>
              <a:rPr lang="en-US" sz="4000" b="1" dirty="0" smtClean="0"/>
              <a:t>Exporting</a:t>
            </a:r>
            <a:endParaRPr lang="bg-BG" sz="4000" dirty="0">
              <a:solidFill>
                <a:srgbClr val="CC3300"/>
              </a:solidFill>
            </a:endParaRPr>
          </a:p>
        </p:txBody>
      </p:sp>
      <p:sp>
        <p:nvSpPr>
          <p:cNvPr id="31949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0669B55-A45A-4F37-B04D-AE98B3B5D07A}" type="slidenum">
              <a:rPr lang="bg-BG"/>
              <a:pPr/>
              <a:t>84</a:t>
            </a:fld>
            <a:endParaRPr lang="bg-BG"/>
          </a:p>
        </p:txBody>
      </p:sp>
      <p:pic>
        <p:nvPicPr>
          <p:cNvPr id="3194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1412875"/>
            <a:ext cx="5616575" cy="465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1208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p:txBody>
          <a:bodyPr/>
          <a:lstStyle/>
          <a:p>
            <a:r>
              <a:rPr lang="en-US" b="1" dirty="0"/>
              <a:t>Generalization</a:t>
            </a:r>
          </a:p>
        </p:txBody>
      </p:sp>
      <p:sp>
        <p:nvSpPr>
          <p:cNvPr id="321542" name="Rectangle 6"/>
          <p:cNvSpPr>
            <a:spLocks noGrp="1" noChangeArrowheads="1"/>
          </p:cNvSpPr>
          <p:nvPr>
            <p:ph idx="1"/>
          </p:nvPr>
        </p:nvSpPr>
        <p:spPr/>
        <p:txBody>
          <a:bodyPr>
            <a:normAutofit/>
          </a:bodyPr>
          <a:lstStyle/>
          <a:p>
            <a:r>
              <a:rPr lang="en-US" sz="2800" dirty="0"/>
              <a:t>There are two kinds of relationships you can have between packages: import and access dependencies, used to import into one package elements exported from another, and generalizations, used to specify families of packages</a:t>
            </a:r>
            <a:r>
              <a:rPr lang="en-US" sz="2800" dirty="0" smtClean="0"/>
              <a:t>.</a:t>
            </a:r>
          </a:p>
          <a:p>
            <a:r>
              <a:rPr lang="en-US" sz="2800" dirty="0"/>
              <a:t>Generalization among packages is very much like generalization among classes.</a:t>
            </a:r>
          </a:p>
        </p:txBody>
      </p:sp>
      <p:sp>
        <p:nvSpPr>
          <p:cNvPr id="8" name="Slide Number Placeholder 6"/>
          <p:cNvSpPr>
            <a:spLocks noGrp="1"/>
          </p:cNvSpPr>
          <p:nvPr>
            <p:ph type="sldNum" sz="quarter" idx="12"/>
          </p:nvPr>
        </p:nvSpPr>
        <p:spPr/>
        <p:txBody>
          <a:bodyPr/>
          <a:lstStyle/>
          <a:p>
            <a:fld id="{8F831CE9-DC57-47FD-B99A-0725CFD84F0B}" type="slidenum">
              <a:rPr lang="bg-BG"/>
              <a:pPr/>
              <a:t>85</a:t>
            </a:fld>
            <a:endParaRPr lang="bg-BG"/>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p:txBody>
          <a:bodyPr/>
          <a:lstStyle/>
          <a:p>
            <a:r>
              <a:rPr lang="en-US" b="1" dirty="0"/>
              <a:t>Generalization</a:t>
            </a:r>
          </a:p>
        </p:txBody>
      </p:sp>
      <p:sp>
        <p:nvSpPr>
          <p:cNvPr id="321542" name="Rectangle 6"/>
          <p:cNvSpPr>
            <a:spLocks noGrp="1" noChangeArrowheads="1"/>
          </p:cNvSpPr>
          <p:nvPr>
            <p:ph type="body" sz="half" idx="1"/>
          </p:nvPr>
        </p:nvSpPr>
        <p:spPr>
          <a:xfrm>
            <a:off x="457200" y="1196752"/>
            <a:ext cx="8229600" cy="2589436"/>
          </a:xfrm>
        </p:spPr>
        <p:txBody>
          <a:bodyPr>
            <a:normAutofit fontScale="70000" lnSpcReduction="20000"/>
          </a:bodyPr>
          <a:lstStyle/>
          <a:p>
            <a:r>
              <a:rPr lang="en-US" sz="2800" dirty="0"/>
              <a:t>For example, in </a:t>
            </a:r>
            <a:r>
              <a:rPr lang="en-US" sz="2800" dirty="0" smtClean="0"/>
              <a:t>figure below, </a:t>
            </a:r>
            <a:r>
              <a:rPr lang="en-US" sz="2800" dirty="0"/>
              <a:t>the package GUI is shown to export two classes (Window and Form) and one protected class (</a:t>
            </a:r>
            <a:r>
              <a:rPr lang="en-US" sz="2800" dirty="0" err="1"/>
              <a:t>EventHandler</a:t>
            </a:r>
            <a:r>
              <a:rPr lang="en-US" sz="2800" dirty="0"/>
              <a:t>). Two packages specialize the more general package GUI: </a:t>
            </a:r>
            <a:r>
              <a:rPr lang="en-US" sz="2800" dirty="0" err="1"/>
              <a:t>WindowsGUI</a:t>
            </a:r>
            <a:r>
              <a:rPr lang="en-US" sz="2800" dirty="0"/>
              <a:t> and </a:t>
            </a:r>
            <a:r>
              <a:rPr lang="en-US" sz="2800" dirty="0" err="1"/>
              <a:t>MacGUI</a:t>
            </a:r>
            <a:r>
              <a:rPr lang="en-US" sz="2800" dirty="0"/>
              <a:t>. These specialized packages inherit the public and protected elements of the more general package. But, just as in class inheritance, packages can replace more general elements and add new ones. For example, the package </a:t>
            </a:r>
            <a:r>
              <a:rPr lang="en-US" sz="2800" dirty="0" err="1"/>
              <a:t>WindowsGUI</a:t>
            </a:r>
            <a:r>
              <a:rPr lang="en-US" sz="2800" dirty="0"/>
              <a:t> inherits from GUI, so it includes the classes GUI::Window and GUI::</a:t>
            </a:r>
            <a:r>
              <a:rPr lang="en-US" sz="2800" dirty="0" err="1"/>
              <a:t>EventHandler</a:t>
            </a:r>
            <a:r>
              <a:rPr lang="en-US" sz="2800" dirty="0"/>
              <a:t>. In addition, </a:t>
            </a:r>
            <a:r>
              <a:rPr lang="en-US" sz="2800" dirty="0" err="1"/>
              <a:t>WindowsGUI</a:t>
            </a:r>
            <a:r>
              <a:rPr lang="en-US" sz="2800" dirty="0"/>
              <a:t> overrides one class (Form) and adds a new one (</a:t>
            </a:r>
            <a:r>
              <a:rPr lang="en-US" sz="2800" dirty="0" err="1"/>
              <a:t>VBForm</a:t>
            </a:r>
            <a:r>
              <a:rPr lang="en-US" sz="2800" dirty="0" smtClean="0"/>
              <a:t>).</a:t>
            </a:r>
            <a:endParaRPr lang="en-US" sz="2800" dirty="0"/>
          </a:p>
        </p:txBody>
      </p:sp>
      <p:sp>
        <p:nvSpPr>
          <p:cNvPr id="321543" name="Rectangle 7"/>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8F831CE9-DC57-47FD-B99A-0725CFD84F0B}" type="slidenum">
              <a:rPr lang="bg-BG"/>
              <a:pPr/>
              <a:t>86</a:t>
            </a:fld>
            <a:endParaRPr lang="bg-BG"/>
          </a:p>
        </p:txBody>
      </p:sp>
      <p:pic>
        <p:nvPicPr>
          <p:cNvPr id="32154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73016"/>
            <a:ext cx="5248275"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5315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p:txBody>
          <a:bodyPr/>
          <a:lstStyle/>
          <a:p>
            <a:r>
              <a:rPr lang="en-US" b="1" dirty="0"/>
              <a:t>Standard Elements</a:t>
            </a:r>
          </a:p>
        </p:txBody>
      </p:sp>
      <p:sp>
        <p:nvSpPr>
          <p:cNvPr id="325635" name="Rectangle 3"/>
          <p:cNvSpPr>
            <a:spLocks noGrp="1" noChangeArrowheads="1"/>
          </p:cNvSpPr>
          <p:nvPr>
            <p:ph idx="1"/>
          </p:nvPr>
        </p:nvSpPr>
        <p:spPr/>
        <p:txBody>
          <a:bodyPr>
            <a:normAutofit fontScale="92500"/>
          </a:bodyPr>
          <a:lstStyle/>
          <a:p>
            <a:pPr marL="114300" indent="0">
              <a:lnSpc>
                <a:spcPct val="90000"/>
              </a:lnSpc>
              <a:buNone/>
            </a:pPr>
            <a:r>
              <a:rPr lang="en-US" sz="2400" dirty="0"/>
              <a:t>The UML defines five standard stereotypes that apply to packages.</a:t>
            </a:r>
            <a:endParaRPr lang="en-US" sz="2400" dirty="0" smtClean="0"/>
          </a:p>
          <a:p>
            <a:pPr marL="571500" indent="-457200">
              <a:lnSpc>
                <a:spcPct val="90000"/>
              </a:lnSpc>
              <a:buFont typeface="+mj-lt"/>
              <a:buAutoNum type="arabicPeriod"/>
            </a:pPr>
            <a:r>
              <a:rPr lang="bg-BG" sz="2400" b="1" dirty="0" smtClean="0"/>
              <a:t>facade</a:t>
            </a:r>
            <a:r>
              <a:rPr lang="bg-BG" sz="2400" dirty="0" smtClean="0"/>
              <a:t> </a:t>
            </a:r>
            <a:endParaRPr lang="bg-BG" sz="2400" dirty="0"/>
          </a:p>
          <a:p>
            <a:pPr lvl="1">
              <a:lnSpc>
                <a:spcPct val="90000"/>
              </a:lnSpc>
            </a:pPr>
            <a:r>
              <a:rPr lang="en-US" dirty="0"/>
              <a:t>Specifies a package that is only a view on some other </a:t>
            </a:r>
            <a:r>
              <a:rPr lang="en-US" dirty="0" smtClean="0"/>
              <a:t>package</a:t>
            </a:r>
          </a:p>
          <a:p>
            <a:pPr marL="628650" indent="-514350">
              <a:lnSpc>
                <a:spcPct val="90000"/>
              </a:lnSpc>
              <a:buFont typeface="+mj-lt"/>
              <a:buAutoNum type="arabicPeriod"/>
            </a:pPr>
            <a:r>
              <a:rPr lang="bg-BG" sz="2600" b="1" dirty="0" smtClean="0"/>
              <a:t>framework</a:t>
            </a:r>
            <a:r>
              <a:rPr lang="bg-BG" sz="2600" dirty="0" smtClean="0"/>
              <a:t> </a:t>
            </a:r>
            <a:endParaRPr lang="bg-BG" sz="2600" dirty="0"/>
          </a:p>
          <a:p>
            <a:pPr lvl="1">
              <a:lnSpc>
                <a:spcPct val="90000"/>
              </a:lnSpc>
            </a:pPr>
            <a:r>
              <a:rPr lang="en-US" dirty="0"/>
              <a:t>Specifies a package consisting mainly of </a:t>
            </a:r>
            <a:r>
              <a:rPr lang="en-US" dirty="0" smtClean="0"/>
              <a:t>patterns</a:t>
            </a:r>
          </a:p>
          <a:p>
            <a:pPr marL="628650" indent="-514350">
              <a:lnSpc>
                <a:spcPct val="90000"/>
              </a:lnSpc>
              <a:buFont typeface="+mj-lt"/>
              <a:buAutoNum type="arabicPeriod"/>
            </a:pPr>
            <a:r>
              <a:rPr lang="bg-BG" sz="2600" b="1" dirty="0" smtClean="0"/>
              <a:t>stub</a:t>
            </a:r>
            <a:r>
              <a:rPr lang="bg-BG" sz="2600" dirty="0" smtClean="0"/>
              <a:t> </a:t>
            </a:r>
            <a:endParaRPr lang="bg-BG" sz="2600" dirty="0"/>
          </a:p>
          <a:p>
            <a:pPr lvl="1">
              <a:lnSpc>
                <a:spcPct val="90000"/>
              </a:lnSpc>
            </a:pPr>
            <a:r>
              <a:rPr lang="en-US" dirty="0"/>
              <a:t>Specifies a package that serves as a proxy for the public contents of another package</a:t>
            </a:r>
            <a:endParaRPr lang="bg-BG" sz="2000" dirty="0"/>
          </a:p>
          <a:p>
            <a:pPr marL="571500" indent="-457200">
              <a:lnSpc>
                <a:spcPct val="90000"/>
              </a:lnSpc>
              <a:buFont typeface="+mj-lt"/>
              <a:buAutoNum type="arabicPeriod"/>
            </a:pPr>
            <a:r>
              <a:rPr lang="bg-BG" sz="2400" b="1" dirty="0"/>
              <a:t>subsystem</a:t>
            </a:r>
            <a:r>
              <a:rPr lang="bg-BG" sz="2400" dirty="0"/>
              <a:t> </a:t>
            </a:r>
          </a:p>
          <a:p>
            <a:pPr lvl="1">
              <a:lnSpc>
                <a:spcPct val="90000"/>
              </a:lnSpc>
            </a:pPr>
            <a:r>
              <a:rPr lang="en-US" dirty="0"/>
              <a:t>Specifies a package representing an independent part of the entire system being modeled</a:t>
            </a:r>
            <a:endParaRPr lang="bg-BG" sz="2000" dirty="0"/>
          </a:p>
          <a:p>
            <a:pPr marL="571500" indent="-457200">
              <a:lnSpc>
                <a:spcPct val="90000"/>
              </a:lnSpc>
              <a:buFont typeface="+mj-lt"/>
              <a:buAutoNum type="arabicPeriod"/>
            </a:pPr>
            <a:r>
              <a:rPr lang="bg-BG" sz="2400" b="1" dirty="0"/>
              <a:t>system</a:t>
            </a:r>
            <a:r>
              <a:rPr lang="bg-BG" sz="2400" dirty="0"/>
              <a:t> </a:t>
            </a:r>
          </a:p>
          <a:p>
            <a:pPr lvl="1">
              <a:lnSpc>
                <a:spcPct val="90000"/>
              </a:lnSpc>
            </a:pPr>
            <a:r>
              <a:rPr lang="en-US" dirty="0"/>
              <a:t>Specifies a package representing the entire system being modeled</a:t>
            </a:r>
            <a:endParaRPr lang="bg-BG" sz="2000" dirty="0"/>
          </a:p>
        </p:txBody>
      </p:sp>
      <p:sp>
        <p:nvSpPr>
          <p:cNvPr id="6" name="Slide Number Placeholder 5"/>
          <p:cNvSpPr>
            <a:spLocks noGrp="1"/>
          </p:cNvSpPr>
          <p:nvPr>
            <p:ph type="sldNum" sz="quarter" idx="12"/>
          </p:nvPr>
        </p:nvSpPr>
        <p:spPr/>
        <p:txBody>
          <a:bodyPr/>
          <a:lstStyle/>
          <a:p>
            <a:fld id="{14484697-99CB-4178-AA25-ABFBE88BB8F3}" type="slidenum">
              <a:rPr lang="bg-BG"/>
              <a:pPr/>
              <a:t>87</a:t>
            </a:fld>
            <a:endParaRPr lang="bg-BG"/>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p:txBody>
          <a:bodyPr/>
          <a:lstStyle/>
          <a:p>
            <a:r>
              <a:rPr lang="en-US" dirty="0"/>
              <a:t>Facade </a:t>
            </a:r>
            <a:r>
              <a:rPr lang="en-US" dirty="0" smtClean="0"/>
              <a:t>and</a:t>
            </a:r>
            <a:r>
              <a:rPr lang="en-US" dirty="0" smtClean="0"/>
              <a:t> Stub</a:t>
            </a:r>
            <a:endParaRPr lang="bg-BG" dirty="0"/>
          </a:p>
        </p:txBody>
      </p:sp>
      <p:sp>
        <p:nvSpPr>
          <p:cNvPr id="326659" name="Rectangle 3"/>
          <p:cNvSpPr>
            <a:spLocks noGrp="1" noChangeArrowheads="1"/>
          </p:cNvSpPr>
          <p:nvPr>
            <p:ph idx="1"/>
          </p:nvPr>
        </p:nvSpPr>
        <p:spPr>
          <a:xfrm>
            <a:off x="251520" y="1340768"/>
            <a:ext cx="8229600" cy="4713288"/>
          </a:xfrm>
        </p:spPr>
        <p:txBody>
          <a:bodyPr>
            <a:normAutofit lnSpcReduction="10000"/>
          </a:bodyPr>
          <a:lstStyle/>
          <a:p>
            <a:pPr>
              <a:lnSpc>
                <a:spcPct val="90000"/>
              </a:lnSpc>
            </a:pPr>
            <a:r>
              <a:rPr lang="en-US" dirty="0"/>
              <a:t>These two stereotypes help you to manage very large models. You use facades to provide elided views on otherwise complex packages. For example, your system might contain the package </a:t>
            </a:r>
            <a:r>
              <a:rPr lang="en-US" dirty="0" err="1"/>
              <a:t>BusinessModel</a:t>
            </a:r>
            <a:r>
              <a:rPr lang="en-US" dirty="0"/>
              <a:t>. You might want to expose a subset of its elements to one set of users (to show only those elements associated with customers), and another subset to a different set of users (to show only those elements associated with products). To do so, you would define facades, which import (and never own) only a subset of the elements in another package. You use stubs when you have tools that split apart a system into packages that you manipulate at different times and potentially in different places. For example, if you have a development team working in two locations, the team at one site would provide a stub for the packages the other team required. This strategy lets the teams work independently without disturbing each other's work, with the stub packages capturing the seams in the system that must be managed carefully.</a:t>
            </a:r>
            <a:endParaRPr lang="bg-BG" dirty="0"/>
          </a:p>
        </p:txBody>
      </p:sp>
      <p:sp>
        <p:nvSpPr>
          <p:cNvPr id="6" name="Slide Number Placeholder 5"/>
          <p:cNvSpPr>
            <a:spLocks noGrp="1"/>
          </p:cNvSpPr>
          <p:nvPr>
            <p:ph type="sldNum" sz="quarter" idx="12"/>
          </p:nvPr>
        </p:nvSpPr>
        <p:spPr/>
        <p:txBody>
          <a:bodyPr/>
          <a:lstStyle/>
          <a:p>
            <a:fld id="{925C0A51-9A37-4622-B3EF-E6CE24E9C4B9}" type="slidenum">
              <a:rPr lang="bg-BG"/>
              <a:pPr/>
              <a:t>88</a:t>
            </a:fld>
            <a:endParaRPr lang="bg-BG"/>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ChangeArrowheads="1"/>
          </p:cNvSpPr>
          <p:nvPr>
            <p:ph type="title"/>
          </p:nvPr>
        </p:nvSpPr>
        <p:spPr/>
        <p:txBody>
          <a:bodyPr/>
          <a:lstStyle/>
          <a:p>
            <a:r>
              <a:rPr lang="en-US" sz="4000" b="1" dirty="0"/>
              <a:t>Modeling Groups of Elements</a:t>
            </a:r>
            <a:endParaRPr lang="bg-BG" sz="4000" dirty="0"/>
          </a:p>
        </p:txBody>
      </p:sp>
      <p:sp>
        <p:nvSpPr>
          <p:cNvPr id="327683" name="Rectangle 3"/>
          <p:cNvSpPr>
            <a:spLocks noGrp="1" noChangeArrowheads="1"/>
          </p:cNvSpPr>
          <p:nvPr>
            <p:ph idx="1"/>
          </p:nvPr>
        </p:nvSpPr>
        <p:spPr/>
        <p:txBody>
          <a:bodyPr>
            <a:normAutofit lnSpcReduction="10000"/>
          </a:bodyPr>
          <a:lstStyle/>
          <a:p>
            <a:pPr marL="114300" indent="0">
              <a:buNone/>
            </a:pPr>
            <a:r>
              <a:rPr lang="en-US" sz="2400" dirty="0"/>
              <a:t>To model groups of elements,</a:t>
            </a:r>
          </a:p>
          <a:p>
            <a:r>
              <a:rPr lang="en-US" sz="2400" dirty="0"/>
              <a:t>Scan the modeling elements in a particular architectural view and look for clumps defined by elements that are conceptually or semantically close to one another.</a:t>
            </a:r>
          </a:p>
          <a:p>
            <a:r>
              <a:rPr lang="en-US" sz="2400" dirty="0"/>
              <a:t>Surround each of these clumps in a package.</a:t>
            </a:r>
          </a:p>
          <a:p>
            <a:r>
              <a:rPr lang="en-US" sz="2400" dirty="0"/>
              <a:t>For each package, distinguish which elements should be accessible outside the package. Mark them public, and all others protected or private. When in doubt, hide the element.</a:t>
            </a:r>
          </a:p>
          <a:p>
            <a:r>
              <a:rPr lang="en-US" sz="2400" dirty="0"/>
              <a:t>Explicitly connect packages that build on others via import dependencies.</a:t>
            </a:r>
          </a:p>
          <a:p>
            <a:r>
              <a:rPr lang="en-US" sz="2400" dirty="0"/>
              <a:t>In the case of families of packages, connect specialized packages to their more general part via generalizations.</a:t>
            </a:r>
          </a:p>
        </p:txBody>
      </p:sp>
      <p:sp>
        <p:nvSpPr>
          <p:cNvPr id="6" name="Slide Number Placeholder 5"/>
          <p:cNvSpPr>
            <a:spLocks noGrp="1"/>
          </p:cNvSpPr>
          <p:nvPr>
            <p:ph type="sldNum" sz="quarter" idx="12"/>
          </p:nvPr>
        </p:nvSpPr>
        <p:spPr/>
        <p:txBody>
          <a:bodyPr/>
          <a:lstStyle/>
          <a:p>
            <a:fld id="{3FE896A2-3721-42BD-A776-BC50B04C82A8}" type="slidenum">
              <a:rPr lang="bg-BG"/>
              <a:pPr/>
              <a:t>89</a:t>
            </a:fld>
            <a:endParaRPr lang="bg-BG"/>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40" name="Rectangle 4"/>
          <p:cNvSpPr>
            <a:spLocks noGrp="1" noChangeArrowheads="1"/>
          </p:cNvSpPr>
          <p:nvPr>
            <p:ph type="title"/>
          </p:nvPr>
        </p:nvSpPr>
        <p:spPr/>
        <p:txBody>
          <a:bodyPr/>
          <a:lstStyle/>
          <a:p>
            <a:r>
              <a:rPr lang="bg-BG" sz="4000" b="1" dirty="0"/>
              <a:t>Abstract, Root, Leaf, </a:t>
            </a:r>
            <a:r>
              <a:rPr lang="bg-BG" sz="4000" b="1" dirty="0" smtClean="0"/>
              <a:t>Polymorphic(</a:t>
            </a:r>
            <a:r>
              <a:rPr lang="en-US" sz="4000" b="1" dirty="0" smtClean="0"/>
              <a:t>virtual</a:t>
            </a:r>
            <a:r>
              <a:rPr lang="bg-BG" sz="4000" b="1" dirty="0" smtClean="0"/>
              <a:t>) </a:t>
            </a:r>
            <a:r>
              <a:rPr lang="en-US" sz="4000" b="1" dirty="0" smtClean="0"/>
              <a:t>Elements</a:t>
            </a:r>
            <a:endParaRPr lang="bg-BG" sz="4000" b="1" dirty="0"/>
          </a:p>
        </p:txBody>
      </p:sp>
      <p:sp>
        <p:nvSpPr>
          <p:cNvPr id="244741" name="Rectangle 5"/>
          <p:cNvSpPr>
            <a:spLocks noGrp="1" noChangeArrowheads="1"/>
          </p:cNvSpPr>
          <p:nvPr>
            <p:ph idx="1"/>
          </p:nvPr>
        </p:nvSpPr>
        <p:spPr/>
        <p:txBody>
          <a:bodyPr>
            <a:normAutofit lnSpcReduction="10000"/>
          </a:bodyPr>
          <a:lstStyle/>
          <a:p>
            <a:r>
              <a:rPr lang="en-US" dirty="0"/>
              <a:t>You use generalization relationships to model a lattice of classes, with more-generalized abstractions at the top of the hierarchy and more-specific ones at the bottom. </a:t>
            </a:r>
            <a:endParaRPr lang="en-US" dirty="0" smtClean="0"/>
          </a:p>
          <a:p>
            <a:r>
              <a:rPr lang="en-US" dirty="0" smtClean="0"/>
              <a:t>Whenever </a:t>
            </a:r>
            <a:r>
              <a:rPr lang="en-US" dirty="0"/>
              <a:t>you use a class, you'll probably want to inherit features from other, more-general, classes, and have other, more-specific, classes inherit features from it. These are the normal semantics you get from classes in the UML. However, you can also specify that a class may have no children. Such an element is called a leaf class and is specified in the UML by writing the property leaf below the class's name</a:t>
            </a:r>
            <a:r>
              <a:rPr lang="en-US" dirty="0" smtClean="0"/>
              <a:t>.</a:t>
            </a:r>
          </a:p>
          <a:p>
            <a:r>
              <a:rPr lang="en-US" dirty="0"/>
              <a:t>Less common but still useful is the ability to specify that a class may have no parents. Such an element is called a root class, and is specified in the UML by writing the property root below the class's name. </a:t>
            </a:r>
            <a:endParaRPr lang="bg-BG" dirty="0"/>
          </a:p>
        </p:txBody>
      </p:sp>
      <p:sp>
        <p:nvSpPr>
          <p:cNvPr id="7" name="Slide Number Placeholder 5"/>
          <p:cNvSpPr>
            <a:spLocks noGrp="1"/>
          </p:cNvSpPr>
          <p:nvPr>
            <p:ph type="sldNum" sz="quarter" idx="12"/>
          </p:nvPr>
        </p:nvSpPr>
        <p:spPr/>
        <p:txBody>
          <a:bodyPr/>
          <a:lstStyle/>
          <a:p>
            <a:fld id="{139CBFC2-8C24-4DB0-A0DA-F1351D2E7ECF}" type="slidenum">
              <a:rPr lang="bg-BG"/>
              <a:pPr/>
              <a:t>9</a:t>
            </a:fld>
            <a:endParaRPr lang="bg-BG"/>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9" name="Rectangle 5"/>
          <p:cNvSpPr>
            <a:spLocks noGrp="1" noChangeArrowheads="1"/>
          </p:cNvSpPr>
          <p:nvPr>
            <p:ph type="title"/>
          </p:nvPr>
        </p:nvSpPr>
        <p:spPr/>
        <p:txBody>
          <a:bodyPr/>
          <a:lstStyle/>
          <a:p>
            <a:r>
              <a:rPr lang="en-US" sz="4000" b="1" dirty="0"/>
              <a:t>Modeling Groups of Elements</a:t>
            </a:r>
            <a:endParaRPr lang="bg-BG" sz="4000" dirty="0"/>
          </a:p>
        </p:txBody>
      </p:sp>
      <p:sp>
        <p:nvSpPr>
          <p:cNvPr id="328711" name="Rectangle 7"/>
          <p:cNvSpPr>
            <a:spLocks noGrp="1" noChangeArrowheads="1"/>
          </p:cNvSpPr>
          <p:nvPr>
            <p:ph type="body" sz="half" idx="1"/>
          </p:nvPr>
        </p:nvSpPr>
        <p:spPr>
          <a:xfrm>
            <a:off x="457200" y="1412875"/>
            <a:ext cx="4038600" cy="4895850"/>
          </a:xfrm>
        </p:spPr>
        <p:txBody>
          <a:bodyPr>
            <a:normAutofit lnSpcReduction="10000"/>
          </a:bodyPr>
          <a:lstStyle/>
          <a:p>
            <a:pPr>
              <a:lnSpc>
                <a:spcPct val="80000"/>
              </a:lnSpc>
            </a:pPr>
            <a:r>
              <a:rPr lang="en-US" sz="2000" dirty="0"/>
              <a:t>For example, </a:t>
            </a:r>
            <a:r>
              <a:rPr lang="en-US" sz="2000" dirty="0" smtClean="0"/>
              <a:t>figure shows </a:t>
            </a:r>
            <a:r>
              <a:rPr lang="en-US" sz="2000" dirty="0"/>
              <a:t>a set of packages that organize the classes in an information system's design view into a classic three-tier architecture. The elements in the package User Services provide the visual interface for presenting information and gathering data. The elements in the package Data Services maintain, access, and update data. The elements in the package Business Services bridge the elements in the other two packages and encompass all the classes and other elements that manage requests from the user to execute a business task, including business rules that dictate the policies for manipulating data.</a:t>
            </a:r>
          </a:p>
          <a:p>
            <a:pPr>
              <a:lnSpc>
                <a:spcPct val="80000"/>
              </a:lnSpc>
            </a:pPr>
            <a:endParaRPr lang="bg-BG" sz="2000" dirty="0"/>
          </a:p>
        </p:txBody>
      </p:sp>
      <p:sp>
        <p:nvSpPr>
          <p:cNvPr id="328712" name="Rectangle 8"/>
          <p:cNvSpPr>
            <a:spLocks noGrp="1" noChangeArrowheads="1"/>
          </p:cNvSpPr>
          <p:nvPr>
            <p:ph sz="half" idx="2"/>
          </p:nvPr>
        </p:nvSpPr>
        <p:spPr/>
        <p:txBody>
          <a:bodyPr/>
          <a:lstStyle/>
          <a:p>
            <a:pPr>
              <a:lnSpc>
                <a:spcPct val="80000"/>
              </a:lnSpc>
            </a:pPr>
            <a:endParaRPr lang="bg-BG" sz="1800"/>
          </a:p>
        </p:txBody>
      </p:sp>
      <p:sp>
        <p:nvSpPr>
          <p:cNvPr id="8" name="Slide Number Placeholder 6"/>
          <p:cNvSpPr>
            <a:spLocks noGrp="1"/>
          </p:cNvSpPr>
          <p:nvPr>
            <p:ph type="sldNum" sz="quarter" idx="12"/>
          </p:nvPr>
        </p:nvSpPr>
        <p:spPr/>
        <p:txBody>
          <a:bodyPr/>
          <a:lstStyle/>
          <a:p>
            <a:fld id="{19BD754B-21F3-4BBF-ADA3-04CB251429D4}" type="slidenum">
              <a:rPr lang="bg-BG"/>
              <a:pPr/>
              <a:t>90</a:t>
            </a:fld>
            <a:endParaRPr lang="bg-BG"/>
          </a:p>
        </p:txBody>
      </p:sp>
      <p:pic>
        <p:nvPicPr>
          <p:cNvPr id="3287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1196975"/>
            <a:ext cx="23050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rrowheads="1"/>
          </p:cNvSpPr>
          <p:nvPr>
            <p:ph type="title"/>
          </p:nvPr>
        </p:nvSpPr>
        <p:spPr/>
        <p:txBody>
          <a:bodyPr/>
          <a:lstStyle/>
          <a:p>
            <a:r>
              <a:rPr lang="en-US" sz="4000" b="1" dirty="0"/>
              <a:t>Modeling Architectural Views</a:t>
            </a:r>
          </a:p>
        </p:txBody>
      </p:sp>
      <p:sp>
        <p:nvSpPr>
          <p:cNvPr id="331779" name="Rectangle 3"/>
          <p:cNvSpPr>
            <a:spLocks noGrp="1" noChangeArrowheads="1"/>
          </p:cNvSpPr>
          <p:nvPr>
            <p:ph idx="1"/>
          </p:nvPr>
        </p:nvSpPr>
        <p:spPr/>
        <p:txBody>
          <a:bodyPr>
            <a:normAutofit fontScale="92500"/>
          </a:bodyPr>
          <a:lstStyle/>
          <a:p>
            <a:pPr marL="114300" indent="0">
              <a:buNone/>
            </a:pPr>
            <a:r>
              <a:rPr lang="en-US" sz="2400" dirty="0"/>
              <a:t>To model architectural views,</a:t>
            </a:r>
          </a:p>
          <a:p>
            <a:r>
              <a:rPr lang="en-US" sz="2400" dirty="0"/>
              <a:t>Identify the set of architectural views that are significant in the context of your problem. In practice, this typically includes a design view, a process view, an implementation view, a deployment view, and a use case view.</a:t>
            </a:r>
          </a:p>
          <a:p>
            <a:r>
              <a:rPr lang="en-US" sz="2400" dirty="0"/>
              <a:t>Place the elements (and diagrams) that are necessary and sufficient to visualize, specify, construct, and document the semantics of each view into the appropriate package.</a:t>
            </a:r>
          </a:p>
          <a:p>
            <a:r>
              <a:rPr lang="en-US" sz="2400" dirty="0"/>
              <a:t>As necessary, further group these elements into their own packages.</a:t>
            </a:r>
          </a:p>
          <a:p>
            <a:r>
              <a:rPr lang="en-US" sz="2400" dirty="0"/>
              <a:t>There will typically be dependencies across the elements in different views. So, in general, let each view at the top of a system be open to all others at that level.</a:t>
            </a:r>
          </a:p>
        </p:txBody>
      </p:sp>
      <p:sp>
        <p:nvSpPr>
          <p:cNvPr id="6" name="Slide Number Placeholder 5"/>
          <p:cNvSpPr>
            <a:spLocks noGrp="1"/>
          </p:cNvSpPr>
          <p:nvPr>
            <p:ph type="sldNum" sz="quarter" idx="12"/>
          </p:nvPr>
        </p:nvSpPr>
        <p:spPr/>
        <p:txBody>
          <a:bodyPr/>
          <a:lstStyle/>
          <a:p>
            <a:fld id="{95C25F14-4A9D-4502-A337-722695B7F36F}" type="slidenum">
              <a:rPr lang="bg-BG"/>
              <a:pPr/>
              <a:t>91</a:t>
            </a:fld>
            <a:endParaRPr lang="bg-BG"/>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p:txBody>
          <a:bodyPr/>
          <a:lstStyle/>
          <a:p>
            <a:r>
              <a:rPr lang="en-US" sz="4000" b="1" dirty="0"/>
              <a:t>Modeling Architectural Views</a:t>
            </a:r>
          </a:p>
        </p:txBody>
      </p:sp>
      <p:sp>
        <p:nvSpPr>
          <p:cNvPr id="33280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4CCC9ED8-106F-4CF7-814F-BFC6B68983AE}" type="slidenum">
              <a:rPr lang="bg-BG"/>
              <a:pPr/>
              <a:t>92</a:t>
            </a:fld>
            <a:endParaRPr lang="bg-BG"/>
          </a:p>
        </p:txBody>
      </p:sp>
      <p:pic>
        <p:nvPicPr>
          <p:cNvPr id="33280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8813" y="2028825"/>
            <a:ext cx="5286375"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t>Package Diagram</a:t>
            </a:r>
            <a:endParaRPr lang="bg-BG"/>
          </a:p>
        </p:txBody>
      </p:sp>
      <p:sp>
        <p:nvSpPr>
          <p:cNvPr id="335875" name="Rectangle 3"/>
          <p:cNvSpPr>
            <a:spLocks noGrp="1" noChangeArrowheads="1"/>
          </p:cNvSpPr>
          <p:nvPr>
            <p:ph idx="1"/>
          </p:nvPr>
        </p:nvSpPr>
        <p:spPr/>
        <p:txBody>
          <a:bodyPr/>
          <a:lstStyle/>
          <a:p>
            <a:r>
              <a:rPr lang="en-US" dirty="0"/>
              <a:t>Packages are UML constructs that enable you to organize model elements into groups, making your UML diagrams simpler and easier to understand. Packages are depicted as file folders and can be used on any of the UML diagrams, although they are most common on use-case diagrams and class diagrams because these models have a tendency to grow.  </a:t>
            </a:r>
            <a:endParaRPr lang="en-US" dirty="0" smtClean="0"/>
          </a:p>
          <a:p>
            <a:r>
              <a:rPr lang="en-US" dirty="0" smtClean="0"/>
              <a:t>Although </a:t>
            </a:r>
            <a:r>
              <a:rPr lang="en-US" dirty="0"/>
              <a:t>a </a:t>
            </a:r>
            <a:r>
              <a:rPr lang="en-US" b="1" dirty="0"/>
              <a:t>UML 2</a:t>
            </a:r>
            <a:r>
              <a:rPr lang="en-US" dirty="0"/>
              <a:t> package diagram can be used to organize any type of UML classifier, I typically create package diagrams to organize either </a:t>
            </a:r>
            <a:r>
              <a:rPr lang="en-US" b="1" dirty="0"/>
              <a:t>classes</a:t>
            </a:r>
            <a:r>
              <a:rPr lang="en-US" dirty="0"/>
              <a:t>, </a:t>
            </a:r>
            <a:r>
              <a:rPr lang="en-US" b="1" dirty="0"/>
              <a:t>data entities</a:t>
            </a:r>
            <a:r>
              <a:rPr lang="en-US" dirty="0"/>
              <a:t>, or </a:t>
            </a:r>
            <a:r>
              <a:rPr lang="en-US" b="1" dirty="0"/>
              <a:t>use cases</a:t>
            </a:r>
            <a:r>
              <a:rPr lang="en-US" dirty="0" smtClean="0"/>
              <a:t>.</a:t>
            </a:r>
            <a:endParaRPr lang="bg-BG" dirty="0"/>
          </a:p>
        </p:txBody>
      </p:sp>
      <p:sp>
        <p:nvSpPr>
          <p:cNvPr id="6" name="Slide Number Placeholder 5"/>
          <p:cNvSpPr>
            <a:spLocks noGrp="1"/>
          </p:cNvSpPr>
          <p:nvPr>
            <p:ph type="sldNum" sz="quarter" idx="12"/>
          </p:nvPr>
        </p:nvSpPr>
        <p:spPr/>
        <p:txBody>
          <a:bodyPr/>
          <a:lstStyle/>
          <a:p>
            <a:fld id="{E4B12C89-BDAA-41C9-BB66-DD27877CAA6E}" type="slidenum">
              <a:rPr lang="bg-BG"/>
              <a:pPr/>
              <a:t>93</a:t>
            </a:fld>
            <a:endParaRPr lang="bg-BG"/>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p:txBody>
          <a:bodyPr/>
          <a:lstStyle/>
          <a:p>
            <a:r>
              <a:rPr lang="bg-BG" sz="4000" b="1" dirty="0" smtClean="0"/>
              <a:t>Class </a:t>
            </a:r>
            <a:r>
              <a:rPr lang="bg-BG" sz="4000" b="1" dirty="0"/>
              <a:t>Package Diagrams</a:t>
            </a:r>
          </a:p>
        </p:txBody>
      </p:sp>
      <p:sp>
        <p:nvSpPr>
          <p:cNvPr id="334851" name="Rectangle 3"/>
          <p:cNvSpPr>
            <a:spLocks noGrp="1" noChangeArrowheads="1"/>
          </p:cNvSpPr>
          <p:nvPr>
            <p:ph idx="1"/>
          </p:nvPr>
        </p:nvSpPr>
        <p:spPr/>
        <p:txBody>
          <a:bodyPr>
            <a:normAutofit lnSpcReduction="10000"/>
          </a:bodyPr>
          <a:lstStyle/>
          <a:p>
            <a:pPr marL="114300" indent="0">
              <a:buNone/>
            </a:pPr>
            <a:r>
              <a:rPr lang="en-US" sz="2800" dirty="0"/>
              <a:t>When it comes to “class package diagrams” I apply several rules of thumb. </a:t>
            </a:r>
            <a:endParaRPr lang="en-US" sz="2800" dirty="0" smtClean="0"/>
          </a:p>
          <a:p>
            <a:pPr marL="628650" indent="-514350">
              <a:buFont typeface="+mj-lt"/>
              <a:buAutoNum type="arabicPeriod"/>
            </a:pPr>
            <a:r>
              <a:rPr lang="en-US" sz="2800" dirty="0" smtClean="0"/>
              <a:t>First</a:t>
            </a:r>
            <a:r>
              <a:rPr lang="en-US" sz="2800" dirty="0"/>
              <a:t>, classes in the same inheritance hierarchy typically belong in the same package. </a:t>
            </a:r>
            <a:endParaRPr lang="en-US" sz="2800" dirty="0" smtClean="0"/>
          </a:p>
          <a:p>
            <a:pPr marL="628650" indent="-514350">
              <a:buFont typeface="+mj-lt"/>
              <a:buAutoNum type="arabicPeriod"/>
            </a:pPr>
            <a:r>
              <a:rPr lang="en-US" sz="2800" dirty="0" smtClean="0"/>
              <a:t>Second</a:t>
            </a:r>
            <a:r>
              <a:rPr lang="en-US" sz="2800" dirty="0"/>
              <a:t>, classes related to one another via composition often belong in the same package. </a:t>
            </a:r>
            <a:endParaRPr lang="en-US" sz="2800" dirty="0" smtClean="0"/>
          </a:p>
          <a:p>
            <a:pPr marL="628650" indent="-514350">
              <a:buFont typeface="+mj-lt"/>
              <a:buAutoNum type="arabicPeriod"/>
            </a:pPr>
            <a:r>
              <a:rPr lang="en-US" sz="2800" dirty="0" smtClean="0"/>
              <a:t>Third</a:t>
            </a:r>
            <a:r>
              <a:rPr lang="en-US" sz="2800" dirty="0"/>
              <a:t>, classes that collaborate with each other a lot¾information reflected by your </a:t>
            </a:r>
            <a:r>
              <a:rPr lang="en-US" sz="2800" b="1" dirty="0"/>
              <a:t>sequence diagrams</a:t>
            </a:r>
            <a:r>
              <a:rPr lang="en-US" sz="2800" dirty="0"/>
              <a:t> and </a:t>
            </a:r>
            <a:r>
              <a:rPr lang="en-US" sz="2800" b="1" dirty="0"/>
              <a:t>communication </a:t>
            </a:r>
            <a:r>
              <a:rPr lang="en-US" sz="2800" b="1" dirty="0" smtClean="0"/>
              <a:t>diagrams </a:t>
            </a:r>
            <a:r>
              <a:rPr lang="en-US" sz="2800" dirty="0" smtClean="0"/>
              <a:t>¾ often </a:t>
            </a:r>
            <a:r>
              <a:rPr lang="en-US" sz="2800" dirty="0"/>
              <a:t>belong in the same package.  </a:t>
            </a:r>
            <a:endParaRPr lang="bg-BG" sz="2800" dirty="0"/>
          </a:p>
        </p:txBody>
      </p:sp>
      <p:sp>
        <p:nvSpPr>
          <p:cNvPr id="6" name="Slide Number Placeholder 5"/>
          <p:cNvSpPr>
            <a:spLocks noGrp="1"/>
          </p:cNvSpPr>
          <p:nvPr>
            <p:ph type="sldNum" sz="quarter" idx="12"/>
          </p:nvPr>
        </p:nvSpPr>
        <p:spPr/>
        <p:txBody>
          <a:bodyPr/>
          <a:lstStyle/>
          <a:p>
            <a:fld id="{F6B62294-899C-44F1-ADD4-C0DB1F0CAEE0}" type="slidenum">
              <a:rPr lang="bg-BG"/>
              <a:pPr/>
              <a:t>94</a:t>
            </a:fld>
            <a:endParaRPr lang="bg-BG"/>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55" name="Rectangle 11"/>
          <p:cNvSpPr>
            <a:spLocks noGrp="1" noChangeArrowheads="1"/>
          </p:cNvSpPr>
          <p:nvPr>
            <p:ph type="title"/>
          </p:nvPr>
        </p:nvSpPr>
        <p:spPr/>
        <p:txBody>
          <a:bodyPr/>
          <a:lstStyle/>
          <a:p>
            <a:pPr algn="l"/>
            <a:r>
              <a:rPr lang="en-US" dirty="0" smtClean="0"/>
              <a:t>Sample</a:t>
            </a:r>
            <a:endParaRPr lang="bg-BG" dirty="0"/>
          </a:p>
        </p:txBody>
      </p:sp>
      <p:sp>
        <p:nvSpPr>
          <p:cNvPr id="338956" name="Rectangle 12"/>
          <p:cNvSpPr>
            <a:spLocks noGrp="1" noChangeArrowheads="1"/>
          </p:cNvSpPr>
          <p:nvPr>
            <p:ph idx="1"/>
          </p:nvPr>
        </p:nvSpPr>
        <p:spPr/>
        <p:txBody>
          <a:bodyPr/>
          <a:lstStyle/>
          <a:p>
            <a:endParaRPr lang="bg-BG"/>
          </a:p>
        </p:txBody>
      </p:sp>
      <p:sp>
        <p:nvSpPr>
          <p:cNvPr id="8" name="Slide Number Placeholder 5"/>
          <p:cNvSpPr>
            <a:spLocks noGrp="1"/>
          </p:cNvSpPr>
          <p:nvPr>
            <p:ph type="sldNum" sz="quarter" idx="12"/>
          </p:nvPr>
        </p:nvSpPr>
        <p:spPr/>
        <p:txBody>
          <a:bodyPr/>
          <a:lstStyle/>
          <a:p>
            <a:fld id="{40186713-D7A0-4762-B601-2F1D2E8F89D4}" type="slidenum">
              <a:rPr lang="bg-BG"/>
              <a:pPr/>
              <a:t>95</a:t>
            </a:fld>
            <a:endParaRPr lang="bg-BG"/>
          </a:p>
        </p:txBody>
      </p:sp>
      <p:pic>
        <p:nvPicPr>
          <p:cNvPr id="338957"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1300"/>
            <a:ext cx="4464050" cy="349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89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3825" y="476250"/>
            <a:ext cx="6480175" cy="324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p:txBody>
          <a:bodyPr/>
          <a:lstStyle/>
          <a:p>
            <a:r>
              <a:rPr lang="bg-BG" b="1"/>
              <a:t>Data Package Diagrams</a:t>
            </a:r>
          </a:p>
        </p:txBody>
      </p:sp>
      <p:sp>
        <p:nvSpPr>
          <p:cNvPr id="343043" name="Rectangle 3"/>
          <p:cNvSpPr>
            <a:spLocks noGrp="1" noChangeArrowheads="1"/>
          </p:cNvSpPr>
          <p:nvPr>
            <p:ph idx="1"/>
          </p:nvPr>
        </p:nvSpPr>
        <p:spPr/>
        <p:txBody>
          <a:bodyPr/>
          <a:lstStyle/>
          <a:p>
            <a:r>
              <a:rPr lang="en-US" dirty="0"/>
              <a:t>Because you can use the UML to model data it makes sense that you can also have “data model package diagrams”.  In this case packages are used to organize data entities into large scale business domains.  If you were to remove the </a:t>
            </a:r>
            <a:r>
              <a:rPr lang="en-US" i="1" dirty="0"/>
              <a:t>Seminar Registration</a:t>
            </a:r>
            <a:r>
              <a:rPr lang="en-US" dirty="0"/>
              <a:t> and </a:t>
            </a:r>
            <a:r>
              <a:rPr lang="en-US" i="1" dirty="0"/>
              <a:t>Java Infrastructure</a:t>
            </a:r>
            <a:r>
              <a:rPr lang="en-US" dirty="0"/>
              <a:t> packages from </a:t>
            </a:r>
            <a:r>
              <a:rPr lang="en-US" b="1" dirty="0" smtClean="0"/>
              <a:t>previous figure</a:t>
            </a:r>
            <a:r>
              <a:rPr lang="en-US" dirty="0"/>
              <a:t> you would have such a diagram, the only difference being that the packages would lead to </a:t>
            </a:r>
            <a:r>
              <a:rPr lang="en-US" b="1" dirty="0"/>
              <a:t>UML data models</a:t>
            </a:r>
            <a:r>
              <a:rPr lang="en-US" dirty="0"/>
              <a:t> instead of UML class models.</a:t>
            </a:r>
            <a:endParaRPr lang="bg-BG" dirty="0"/>
          </a:p>
        </p:txBody>
      </p:sp>
      <p:sp>
        <p:nvSpPr>
          <p:cNvPr id="6" name="Slide Number Placeholder 5"/>
          <p:cNvSpPr>
            <a:spLocks noGrp="1"/>
          </p:cNvSpPr>
          <p:nvPr>
            <p:ph type="sldNum" sz="quarter" idx="12"/>
          </p:nvPr>
        </p:nvSpPr>
        <p:spPr/>
        <p:txBody>
          <a:bodyPr/>
          <a:lstStyle/>
          <a:p>
            <a:fld id="{34B7424C-4778-4B4B-B021-A8D21575FFDF}" type="slidenum">
              <a:rPr lang="bg-BG"/>
              <a:pPr/>
              <a:t>96</a:t>
            </a:fld>
            <a:endParaRPr lang="bg-BG"/>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lstStyle/>
          <a:p>
            <a:r>
              <a:rPr lang="bg-BG" sz="4000" b="1" dirty="0" smtClean="0"/>
              <a:t>Use </a:t>
            </a:r>
            <a:r>
              <a:rPr lang="bg-BG" sz="4000" b="1" dirty="0"/>
              <a:t>Case Package Diagrams</a:t>
            </a:r>
          </a:p>
        </p:txBody>
      </p:sp>
      <p:sp>
        <p:nvSpPr>
          <p:cNvPr id="344067" name="Rectangle 3"/>
          <p:cNvSpPr>
            <a:spLocks noGrp="1" noChangeArrowheads="1"/>
          </p:cNvSpPr>
          <p:nvPr>
            <p:ph idx="1"/>
          </p:nvPr>
        </p:nvSpPr>
        <p:spPr/>
        <p:txBody>
          <a:bodyPr>
            <a:normAutofit fontScale="92500" lnSpcReduction="10000"/>
          </a:bodyPr>
          <a:lstStyle/>
          <a:p>
            <a:pPr marL="114300" indent="0">
              <a:buNone/>
            </a:pPr>
            <a:r>
              <a:rPr lang="en-US" sz="2400" dirty="0" smtClean="0"/>
              <a:t>When </a:t>
            </a:r>
            <a:r>
              <a:rPr lang="en-US" sz="2400" dirty="0"/>
              <a:t>I’m creating a use case package diagram I’ll follow two rules of thumb.  </a:t>
            </a:r>
            <a:endParaRPr lang="en-US" sz="2400" dirty="0" smtClean="0"/>
          </a:p>
          <a:p>
            <a:pPr marL="571500" indent="-457200">
              <a:buFont typeface="+mj-lt"/>
              <a:buAutoNum type="arabicPeriod"/>
            </a:pPr>
            <a:r>
              <a:rPr lang="en-US" sz="2400" dirty="0" smtClean="0"/>
              <a:t>First</a:t>
            </a:r>
            <a:r>
              <a:rPr lang="en-US" sz="2400" dirty="0"/>
              <a:t>, included and extending use cases belong in the same package as the base/parent use case. This heuristic works well because these use cases typically were introduced by “pulling out” their logic from the base/parent use case to start.  </a:t>
            </a:r>
            <a:endParaRPr lang="en-US" sz="2400" dirty="0" smtClean="0"/>
          </a:p>
          <a:p>
            <a:pPr marL="571500" indent="-457200">
              <a:buFont typeface="+mj-lt"/>
              <a:buAutoNum type="arabicPeriod"/>
            </a:pPr>
            <a:r>
              <a:rPr lang="en-US" sz="2400" dirty="0" smtClean="0"/>
              <a:t>Second</a:t>
            </a:r>
            <a:r>
              <a:rPr lang="en-US" sz="2400" dirty="0"/>
              <a:t>, I then analyze the use cases with which my main actors are involved. What I typically find is that each actor will interact with the system to fulfill a few main goals, for example, students interact with the university to enroll in it, to manage their schedules, to pay fees, and to manage their loans and grants.  Because these four sets of goals are each reasonably cohesive it suggests the need for four separate packages.</a:t>
            </a:r>
          </a:p>
        </p:txBody>
      </p:sp>
      <p:sp>
        <p:nvSpPr>
          <p:cNvPr id="6" name="Slide Number Placeholder 5"/>
          <p:cNvSpPr>
            <a:spLocks noGrp="1"/>
          </p:cNvSpPr>
          <p:nvPr>
            <p:ph type="sldNum" sz="quarter" idx="12"/>
          </p:nvPr>
        </p:nvSpPr>
        <p:spPr/>
        <p:txBody>
          <a:bodyPr/>
          <a:lstStyle/>
          <a:p>
            <a:fld id="{35526B2D-6EF0-4CCA-B51A-42371321AFE3}" type="slidenum">
              <a:rPr lang="bg-BG"/>
              <a:pPr/>
              <a:t>97</a:t>
            </a:fld>
            <a:endParaRPr lang="bg-BG"/>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r>
              <a:rPr lang="bg-BG" b="1"/>
              <a:t>Use Case Package Diagrams</a:t>
            </a:r>
          </a:p>
        </p:txBody>
      </p:sp>
      <p:sp>
        <p:nvSpPr>
          <p:cNvPr id="345092"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CDF6C61F-AE3B-4F9E-93B9-005953008D48}" type="slidenum">
              <a:rPr lang="bg-BG"/>
              <a:pPr/>
              <a:t>98</a:t>
            </a:fld>
            <a:endParaRPr lang="bg-BG"/>
          </a:p>
        </p:txBody>
      </p:sp>
      <p:pic>
        <p:nvPicPr>
          <p:cNvPr id="34509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412875"/>
            <a:ext cx="6562725"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p:txBody>
          <a:bodyPr/>
          <a:lstStyle/>
          <a:p>
            <a:r>
              <a:rPr lang="bg-BG" b="1"/>
              <a:t>Packaging Strategies</a:t>
            </a:r>
          </a:p>
        </p:txBody>
      </p:sp>
      <p:sp>
        <p:nvSpPr>
          <p:cNvPr id="347139" name="Rectangle 3"/>
          <p:cNvSpPr>
            <a:spLocks noGrp="1" noChangeArrowheads="1"/>
          </p:cNvSpPr>
          <p:nvPr>
            <p:ph idx="1"/>
          </p:nvPr>
        </p:nvSpPr>
        <p:spPr/>
        <p:txBody>
          <a:bodyPr>
            <a:normAutofit fontScale="92500"/>
          </a:bodyPr>
          <a:lstStyle/>
          <a:p>
            <a:r>
              <a:rPr lang="en-US" dirty="0" smtClean="0"/>
              <a:t>Figure on the previous slide </a:t>
            </a:r>
            <a:r>
              <a:rPr lang="en-US" dirty="0"/>
              <a:t>shows my typical reason to use packages – to organize a large diagram into several smaller ones.  </a:t>
            </a:r>
            <a:endParaRPr lang="en-US" dirty="0" smtClean="0"/>
          </a:p>
          <a:p>
            <a:r>
              <a:rPr lang="en-US" dirty="0" smtClean="0"/>
              <a:t>A </a:t>
            </a:r>
            <a:r>
              <a:rPr lang="en-US" dirty="0"/>
              <a:t>good rule of thumb is that a diagram should have 7 +/- 2 bubbles on it, a bubble being a use case or class.  When a diagram has more bubbles than this it starts to become unwieldy and therefore difficult to understand.</a:t>
            </a:r>
          </a:p>
          <a:p>
            <a:r>
              <a:rPr lang="en-US" dirty="0"/>
              <a:t>Packages should be cohesive.  Anything you put into the package should make sense when considered with the rest of the contents of the package. To determine whether a package is cohesive, a good test is you should be able to give your package a short, descriptive name. If you can’t, then you may have put several unrelated things into the package</a:t>
            </a:r>
            <a:r>
              <a:rPr lang="en-US" dirty="0" smtClean="0"/>
              <a:t>.</a:t>
            </a:r>
          </a:p>
          <a:p>
            <a:r>
              <a:rPr lang="en-US" dirty="0" smtClean="0"/>
              <a:t>For more </a:t>
            </a:r>
            <a:r>
              <a:rPr lang="en-US" smtClean="0"/>
              <a:t>information visit </a:t>
            </a:r>
            <a:r>
              <a:rPr lang="en-US">
                <a:hlinkClick r:id="rId2"/>
              </a:rPr>
              <a:t>http://www.ambysoft.com/books/theObjectPrimer.html</a:t>
            </a:r>
            <a:endParaRPr lang="en-US" dirty="0"/>
          </a:p>
        </p:txBody>
      </p:sp>
      <p:sp>
        <p:nvSpPr>
          <p:cNvPr id="6" name="Slide Number Placeholder 5"/>
          <p:cNvSpPr>
            <a:spLocks noGrp="1"/>
          </p:cNvSpPr>
          <p:nvPr>
            <p:ph type="sldNum" sz="quarter" idx="12"/>
          </p:nvPr>
        </p:nvSpPr>
        <p:spPr/>
        <p:txBody>
          <a:bodyPr/>
          <a:lstStyle/>
          <a:p>
            <a:fld id="{5E25A43D-5D68-4149-9AEF-BBF706AD3F26}" type="slidenum">
              <a:rPr lang="bg-BG"/>
              <a:pPr/>
              <a:t>99</a:t>
            </a:fld>
            <a:endParaRPr lang="bg-BG"/>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3344</TotalTime>
  <Words>9099</Words>
  <Application>Microsoft Office PowerPoint</Application>
  <PresentationFormat>On-screen Show (4:3)</PresentationFormat>
  <Paragraphs>526</Paragraphs>
  <Slides>99</Slides>
  <Notes>0</Notes>
  <HiddenSlides>0</HiddenSlides>
  <MMClips>0</MMClips>
  <ScaleCrop>false</ScaleCrop>
  <HeadingPairs>
    <vt:vector size="4" baseType="variant">
      <vt:variant>
        <vt:lpstr>Theme</vt:lpstr>
      </vt:variant>
      <vt:variant>
        <vt:i4>1</vt:i4>
      </vt:variant>
      <vt:variant>
        <vt:lpstr>Slide Titles</vt:lpstr>
      </vt:variant>
      <vt:variant>
        <vt:i4>99</vt:i4>
      </vt:variant>
    </vt:vector>
  </HeadingPairs>
  <TitlesOfParts>
    <vt:vector size="100" baseType="lpstr">
      <vt:lpstr>Adjacency</vt:lpstr>
      <vt:lpstr>Advanced Classes and Relationships</vt:lpstr>
      <vt:lpstr>A representation of advanced properties</vt:lpstr>
      <vt:lpstr>Classifiers</vt:lpstr>
      <vt:lpstr>Classifiers</vt:lpstr>
      <vt:lpstr>Classifiers</vt:lpstr>
      <vt:lpstr>Visibility</vt:lpstr>
      <vt:lpstr>Visibility</vt:lpstr>
      <vt:lpstr>Scope</vt:lpstr>
      <vt:lpstr>Abstract, Root, Leaf, Polymorphic(virtual) Elements</vt:lpstr>
      <vt:lpstr>Abstract, Root, Leaf, Polymorphic(virtual) Elements</vt:lpstr>
      <vt:lpstr>Multiplicity</vt:lpstr>
      <vt:lpstr>Multiplicity</vt:lpstr>
      <vt:lpstr>Attributes</vt:lpstr>
      <vt:lpstr>Attributes</vt:lpstr>
      <vt:lpstr>Operations</vt:lpstr>
      <vt:lpstr>Operations</vt:lpstr>
      <vt:lpstr>Operations</vt:lpstr>
      <vt:lpstr>Template Classes</vt:lpstr>
      <vt:lpstr>Template Classes</vt:lpstr>
      <vt:lpstr>Standard Elements</vt:lpstr>
      <vt:lpstr>Standard Elements</vt:lpstr>
      <vt:lpstr>Modeling the Semantics of a Class</vt:lpstr>
      <vt:lpstr>Modeling the Semantics of a Class</vt:lpstr>
      <vt:lpstr>Advanced Relationships </vt:lpstr>
      <vt:lpstr>Dependency </vt:lpstr>
      <vt:lpstr>Dependency </vt:lpstr>
      <vt:lpstr>Dependency </vt:lpstr>
      <vt:lpstr>Dependency</vt:lpstr>
      <vt:lpstr>Dependency</vt:lpstr>
      <vt:lpstr>Dependency</vt:lpstr>
      <vt:lpstr>Dependency</vt:lpstr>
      <vt:lpstr>Dependency</vt:lpstr>
      <vt:lpstr>Dependency</vt:lpstr>
      <vt:lpstr>Dependency</vt:lpstr>
      <vt:lpstr>Generalization</vt:lpstr>
      <vt:lpstr>Generalization</vt:lpstr>
      <vt:lpstr>Generalization</vt:lpstr>
      <vt:lpstr>Generalization</vt:lpstr>
      <vt:lpstr>Association</vt:lpstr>
      <vt:lpstr>Association</vt:lpstr>
      <vt:lpstr>Association</vt:lpstr>
      <vt:lpstr>Association</vt:lpstr>
      <vt:lpstr>Association</vt:lpstr>
      <vt:lpstr>Association</vt:lpstr>
      <vt:lpstr>Association</vt:lpstr>
      <vt:lpstr>Association</vt:lpstr>
      <vt:lpstr>Association</vt:lpstr>
      <vt:lpstr>Association</vt:lpstr>
      <vt:lpstr>Association</vt:lpstr>
      <vt:lpstr>Association</vt:lpstr>
      <vt:lpstr>Realization</vt:lpstr>
      <vt:lpstr>Realization</vt:lpstr>
      <vt:lpstr>Modeling Webs of Relationships</vt:lpstr>
      <vt:lpstr>Interfaces, Types, and Roles. Packages</vt:lpstr>
      <vt:lpstr>Getting Started</vt:lpstr>
      <vt:lpstr>Getting Started</vt:lpstr>
      <vt:lpstr>A Graphical Representation for Interfaces</vt:lpstr>
      <vt:lpstr>Terms and Concepts</vt:lpstr>
      <vt:lpstr>Names</vt:lpstr>
      <vt:lpstr>Operations </vt:lpstr>
      <vt:lpstr>Operations </vt:lpstr>
      <vt:lpstr>Relationships</vt:lpstr>
      <vt:lpstr>Relationships</vt:lpstr>
      <vt:lpstr>Understanding an Interface</vt:lpstr>
      <vt:lpstr>Understanding an Interface</vt:lpstr>
      <vt:lpstr>Types and Roles</vt:lpstr>
      <vt:lpstr>Types and Roles</vt:lpstr>
      <vt:lpstr>Types and Roles</vt:lpstr>
      <vt:lpstr>Types and Roles</vt:lpstr>
      <vt:lpstr>Modeling the Seams in a Systemeling the Seams in a System</vt:lpstr>
      <vt:lpstr>Modeling the Seams in a Systemeling the Seams in a System</vt:lpstr>
      <vt:lpstr>The seams surrounding a component (the library ledger.dll) drawn from a financial system. </vt:lpstr>
      <vt:lpstr>The seams surrounding a component (the library ledger.dll) drawn from a financial system. </vt:lpstr>
      <vt:lpstr>Modeling Static and Dynamic Types</vt:lpstr>
      <vt:lpstr>Modeling Dynamic Types</vt:lpstr>
      <vt:lpstr>Modeling Dynamic Types</vt:lpstr>
      <vt:lpstr>Packages </vt:lpstr>
      <vt:lpstr>Packages </vt:lpstr>
      <vt:lpstr>Packages </vt:lpstr>
      <vt:lpstr>Owned Elements</vt:lpstr>
      <vt:lpstr>Owned Elements</vt:lpstr>
      <vt:lpstr>Visibility </vt:lpstr>
      <vt:lpstr>Importing and Exporting</vt:lpstr>
      <vt:lpstr>Importing and Exporting</vt:lpstr>
      <vt:lpstr>Generalization</vt:lpstr>
      <vt:lpstr>Generalization</vt:lpstr>
      <vt:lpstr>Standard Elements</vt:lpstr>
      <vt:lpstr>Facade and Stub</vt:lpstr>
      <vt:lpstr>Modeling Groups of Elements</vt:lpstr>
      <vt:lpstr>Modeling Groups of Elements</vt:lpstr>
      <vt:lpstr>Modeling Architectural Views</vt:lpstr>
      <vt:lpstr>Modeling Architectural Views</vt:lpstr>
      <vt:lpstr>Package Diagram</vt:lpstr>
      <vt:lpstr>Class Package Diagrams</vt:lpstr>
      <vt:lpstr>Sample</vt:lpstr>
      <vt:lpstr>Data Package Diagrams</vt:lpstr>
      <vt:lpstr>Use Case Package Diagrams</vt:lpstr>
      <vt:lpstr>Use Case Package Diagrams</vt:lpstr>
      <vt:lpstr>Packaging Strategies</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dgoceva</dc:creator>
  <cp:lastModifiedBy>USER</cp:lastModifiedBy>
  <cp:revision>433</cp:revision>
  <dcterms:created xsi:type="dcterms:W3CDTF">2007-03-17T12:45:33Z</dcterms:created>
  <dcterms:modified xsi:type="dcterms:W3CDTF">2011-07-26T18:53:49Z</dcterms:modified>
</cp:coreProperties>
</file>