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6" r:id="rId19"/>
    <p:sldId id="273" r:id="rId20"/>
    <p:sldId id="277" r:id="rId21"/>
    <p:sldId id="274" r:id="rId22"/>
    <p:sldId id="278" r:id="rId23"/>
    <p:sldId id="275"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7" r:id="rId52"/>
    <p:sldId id="306" r:id="rId53"/>
    <p:sldId id="311" r:id="rId54"/>
    <p:sldId id="312" r:id="rId55"/>
    <p:sldId id="313" r:id="rId56"/>
    <p:sldId id="308" r:id="rId57"/>
    <p:sldId id="309" r:id="rId58"/>
    <p:sldId id="310"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42" r:id="rId79"/>
    <p:sldId id="344" r:id="rId80"/>
    <p:sldId id="343" r:id="rId81"/>
    <p:sldId id="345" r:id="rId82"/>
    <p:sldId id="359" r:id="rId83"/>
    <p:sldId id="360" r:id="rId84"/>
    <p:sldId id="361" r:id="rId85"/>
    <p:sldId id="362" r:id="rId86"/>
    <p:sldId id="346" r:id="rId87"/>
    <p:sldId id="347" r:id="rId88"/>
    <p:sldId id="348" r:id="rId89"/>
    <p:sldId id="363" r:id="rId90"/>
    <p:sldId id="349" r:id="rId91"/>
    <p:sldId id="350" r:id="rId92"/>
    <p:sldId id="351" r:id="rId93"/>
    <p:sldId id="353" r:id="rId94"/>
    <p:sldId id="354" r:id="rId95"/>
    <p:sldId id="355" r:id="rId96"/>
    <p:sldId id="357" r:id="rId97"/>
    <p:sldId id="358" r:id="rId9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103" autoAdjust="0"/>
    <p:restoredTop sz="94660"/>
  </p:normalViewPr>
  <p:slideViewPr>
    <p:cSldViewPr>
      <p:cViewPr varScale="1">
        <p:scale>
          <a:sx n="69" d="100"/>
          <a:sy n="69" d="100"/>
        </p:scale>
        <p:origin x="-1392"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slide" Target="slides/slide9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pPr eaLnBrk="1" latinLnBrk="0" hangingPunct="1"/>
            <a:fld id="{F8CFA630-13BB-46C4-BD44-B2C5F9B66074}" type="datetimeFigureOut">
              <a:rPr lang="en-US" smtClean="0"/>
              <a:pPr eaLnBrk="1" latinLnBrk="0" hangingPunct="1"/>
              <a:t>2/25/2012</a:t>
            </a:fld>
            <a:endParaRPr lang="en-US" dirty="0">
              <a:solidFill>
                <a:srgbClr val="FFFFFF"/>
              </a:solidFill>
            </a:endParaRPr>
          </a:p>
        </p:txBody>
      </p:sp>
      <p:sp>
        <p:nvSpPr>
          <p:cNvPr id="19" name="Footer Placeholder 18"/>
          <p:cNvSpPr>
            <a:spLocks noGrp="1"/>
          </p:cNvSpPr>
          <p:nvPr>
            <p:ph type="ftr" sz="quarter" idx="11"/>
          </p:nvPr>
        </p:nvSpPr>
        <p:spPr/>
        <p:txBody>
          <a:bodyPr/>
          <a:lstStyle/>
          <a:p>
            <a:endParaRPr kumimoji="0" lang="en-US" dirty="0">
              <a:solidFill>
                <a:srgbClr val="FFFFFF"/>
              </a:solidFill>
            </a:endParaRPr>
          </a:p>
        </p:txBody>
      </p:sp>
      <p:sp>
        <p:nvSpPr>
          <p:cNvPr id="27" name="Slide Number Placeholder 26"/>
          <p:cNvSpPr>
            <a:spLocks noGrp="1"/>
          </p:cNvSpPr>
          <p:nvPr>
            <p:ph type="sldNum" sz="quarter" idx="12"/>
          </p:nvPr>
        </p:nvSpPr>
        <p:spPr/>
        <p:txBody>
          <a:bodyPr/>
          <a:lstStyle/>
          <a:p>
            <a:fld id="{BC5217A8-0E06-4059-AC45-433E2E67A85D}" type="slidenum">
              <a:rPr kumimoji="0" lang="en-US" smtClean="0"/>
              <a:pPr eaLnBrk="1" latinLnBrk="0" hangingPunct="1"/>
              <a:t>‹#›</a:t>
            </a:fld>
            <a:endParaRPr kumimoji="0" lang="en-US" dirty="0">
              <a:solidFill>
                <a:srgbClr val="FFFFFF"/>
              </a:solidFil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eaLnBrk="1" latinLnBrk="0" hangingPunct="1"/>
            <a:fld id="{F8CFA630-13BB-46C4-BD44-B2C5F9B66074}" type="datetimeFigureOut">
              <a:rPr lang="en-US" smtClean="0"/>
              <a:pPr eaLnBrk="1" latinLnBrk="0" hangingPunct="1"/>
              <a:t>2/25/2012</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BC5217A8-0E06-4059-AC45-433E2E67A85D}" type="slidenum">
              <a:rPr kumimoji="0" lang="en-US" smtClean="0"/>
              <a:pPr eaLnBrk="1" latinLnBrk="0" hangingPunct="1"/>
              <a:t>‹#›</a:t>
            </a:fld>
            <a:endParaRPr kumimoji="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eaLnBrk="1" latinLnBrk="0" hangingPunct="1"/>
            <a:fld id="{F8CFA630-13BB-46C4-BD44-B2C5F9B66074}" type="datetimeFigureOut">
              <a:rPr lang="en-US" smtClean="0"/>
              <a:pPr eaLnBrk="1" latinLnBrk="0" hangingPunct="1"/>
              <a:t>2/25/2012</a:t>
            </a:fld>
            <a:endParaRPr lang="en-US" dirty="0"/>
          </a:p>
        </p:txBody>
      </p:sp>
      <p:sp>
        <p:nvSpPr>
          <p:cNvPr id="5" name="Footer Placeholder 4"/>
          <p:cNvSpPr>
            <a:spLocks noGrp="1"/>
          </p:cNvSpPr>
          <p:nvPr>
            <p:ph type="ftr" sz="quarter" idx="11"/>
          </p:nvPr>
        </p:nvSpPr>
        <p:spPr/>
        <p:txBody>
          <a:bodyPr/>
          <a:lstStyle/>
          <a:p>
            <a:endParaRPr kumimoji="0" lang="en-US" dirty="0"/>
          </a:p>
        </p:txBody>
      </p:sp>
      <p:sp>
        <p:nvSpPr>
          <p:cNvPr id="6" name="Slide Number Placeholder 5"/>
          <p:cNvSpPr>
            <a:spLocks noGrp="1"/>
          </p:cNvSpPr>
          <p:nvPr>
            <p:ph type="sldNum" sz="quarter" idx="12"/>
          </p:nvPr>
        </p:nvSpPr>
        <p:spPr/>
        <p:txBody>
          <a:bodyPr/>
          <a:lstStyle/>
          <a:p>
            <a:fld id="{BC5217A8-0E06-4059-AC45-433E2E67A85D}" type="slidenum">
              <a:rPr kumimoji="0" lang="en-US" smtClean="0"/>
              <a:pPr eaLnBrk="1" latinLnBrk="0" hangingPunct="1"/>
              <a:t>‹#›</a:t>
            </a:fld>
            <a:endParaRPr kumimoji="0" lang="en-US" dirty="0">
              <a:solidFill>
                <a:schemeClr val="tx2"/>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eaLnBrk="1" latinLnBrk="0" hangingPunct="1"/>
            <a:fld id="{F8CFA630-13BB-46C4-BD44-B2C5F9B66074}" type="datetimeFigureOut">
              <a:rPr lang="en-US" smtClean="0"/>
              <a:pPr eaLnBrk="1" latinLnBrk="0" hangingPunct="1"/>
              <a:t>2/25/2012</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BC5217A8-0E06-4059-AC45-433E2E67A85D}" type="slidenum">
              <a:rPr kumimoji="0" lang="en-US" smtClean="0"/>
              <a:pPr eaLnBrk="1" latinLnBrk="0" hangingPunct="1"/>
              <a:t>‹#›</a:t>
            </a:fld>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pPr eaLnBrk="1" latinLnBrk="0" hangingPunct="1"/>
            <a:fld id="{F8CFA630-13BB-46C4-BD44-B2C5F9B66074}" type="datetimeFigureOut">
              <a:rPr lang="en-US" smtClean="0"/>
              <a:pPr eaLnBrk="1" latinLnBrk="0" hangingPunct="1"/>
              <a:t>2/25/2012</a:t>
            </a:fld>
            <a:endParaRPr lang="en-US">
              <a:solidFill>
                <a:schemeClr val="tx2"/>
              </a:solidFill>
            </a:endParaRPr>
          </a:p>
        </p:txBody>
      </p:sp>
      <p:sp>
        <p:nvSpPr>
          <p:cNvPr id="5" name="Footer Placeholder 4"/>
          <p:cNvSpPr>
            <a:spLocks noGrp="1"/>
          </p:cNvSpPr>
          <p:nvPr>
            <p:ph type="ftr" sz="quarter" idx="11"/>
          </p:nvPr>
        </p:nvSpPr>
        <p:spPr/>
        <p:txBody>
          <a:bodyPr/>
          <a:lstStyle/>
          <a:p>
            <a:endParaRPr kumimoji="0" lang="en-US" dirty="0">
              <a:solidFill>
                <a:schemeClr val="tx2"/>
              </a:solidFill>
            </a:endParaRPr>
          </a:p>
        </p:txBody>
      </p:sp>
      <p:sp>
        <p:nvSpPr>
          <p:cNvPr id="6" name="Slide Number Placeholder 5"/>
          <p:cNvSpPr>
            <a:spLocks noGrp="1"/>
          </p:cNvSpPr>
          <p:nvPr>
            <p:ph type="sldNum" sz="quarter" idx="12"/>
          </p:nvPr>
        </p:nvSpPr>
        <p:spPr/>
        <p:txBody>
          <a:bodyPr/>
          <a:lstStyle/>
          <a:p>
            <a:fld id="{BC5217A8-0E06-4059-AC45-433E2E67A85D}" type="slidenum">
              <a:rPr kumimoji="0" lang="en-US" smtClean="0"/>
              <a:pPr eaLnBrk="1" latinLnBrk="0" hangingPunct="1"/>
              <a:t>‹#›</a:t>
            </a:fld>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eaLnBrk="1" latinLnBrk="0" hangingPunct="1"/>
            <a:fld id="{F8CFA630-13BB-46C4-BD44-B2C5F9B66074}" type="datetimeFigureOut">
              <a:rPr lang="en-US" smtClean="0"/>
              <a:pPr eaLnBrk="1" latinLnBrk="0" hangingPunct="1"/>
              <a:t>2/25/2012</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BC5217A8-0E06-4059-AC45-433E2E67A85D}" type="slidenum">
              <a:rPr kumimoji="0" lang="en-US" smtClean="0"/>
              <a:pPr eaLnBrk="1" latinLnBrk="0" hangingPunct="1"/>
              <a:t>‹#›</a:t>
            </a:fld>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pPr eaLnBrk="1" latinLnBrk="0" hangingPunct="1"/>
            <a:fld id="{F8CFA630-13BB-46C4-BD44-B2C5F9B66074}" type="datetimeFigureOut">
              <a:rPr lang="en-US" smtClean="0"/>
              <a:pPr eaLnBrk="1" latinLnBrk="0" hangingPunct="1"/>
              <a:t>2/25/2012</a:t>
            </a:fld>
            <a:endParaRPr lang="en-US"/>
          </a:p>
        </p:txBody>
      </p:sp>
      <p:sp>
        <p:nvSpPr>
          <p:cNvPr id="8" name="Footer Placeholder 7"/>
          <p:cNvSpPr>
            <a:spLocks noGrp="1"/>
          </p:cNvSpPr>
          <p:nvPr>
            <p:ph type="ftr" sz="quarter" idx="11"/>
          </p:nvPr>
        </p:nvSpPr>
        <p:spPr/>
        <p:txBody>
          <a:bodyPr/>
          <a:lstStyle/>
          <a:p>
            <a:endParaRPr kumimoji="0" lang="en-US"/>
          </a:p>
        </p:txBody>
      </p:sp>
      <p:sp>
        <p:nvSpPr>
          <p:cNvPr id="9" name="Slide Number Placeholder 8"/>
          <p:cNvSpPr>
            <a:spLocks noGrp="1"/>
          </p:cNvSpPr>
          <p:nvPr>
            <p:ph type="sldNum" sz="quarter" idx="12"/>
          </p:nvPr>
        </p:nvSpPr>
        <p:spPr/>
        <p:txBody>
          <a:bodyPr/>
          <a:lstStyle/>
          <a:p>
            <a:fld id="{BC5217A8-0E06-4059-AC45-433E2E67A85D}" type="slidenum">
              <a:rPr kumimoji="0" lang="en-US" smtClean="0"/>
              <a:pPr eaLnBrk="1" latinLnBrk="0" hangingPunct="1"/>
              <a:t>‹#›</a:t>
            </a:fld>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pPr eaLnBrk="1" latinLnBrk="0" hangingPunct="1"/>
            <a:fld id="{F8CFA630-13BB-46C4-BD44-B2C5F9B66074}" type="datetimeFigureOut">
              <a:rPr lang="en-US" smtClean="0"/>
              <a:pPr eaLnBrk="1" latinLnBrk="0" hangingPunct="1"/>
              <a:t>2/25/2012</a:t>
            </a:fld>
            <a:endParaRPr lang="en-US"/>
          </a:p>
        </p:txBody>
      </p:sp>
      <p:sp>
        <p:nvSpPr>
          <p:cNvPr id="4" name="Footer Placeholder 3"/>
          <p:cNvSpPr>
            <a:spLocks noGrp="1"/>
          </p:cNvSpPr>
          <p:nvPr>
            <p:ph type="ftr" sz="quarter" idx="11"/>
          </p:nvPr>
        </p:nvSpPr>
        <p:spPr/>
        <p:txBody>
          <a:bodyPr/>
          <a:lstStyle/>
          <a:p>
            <a:endParaRPr kumimoji="0" lang="en-US"/>
          </a:p>
        </p:txBody>
      </p:sp>
      <p:sp>
        <p:nvSpPr>
          <p:cNvPr id="5" name="Slide Number Placeholder 4"/>
          <p:cNvSpPr>
            <a:spLocks noGrp="1"/>
          </p:cNvSpPr>
          <p:nvPr>
            <p:ph type="sldNum" sz="quarter" idx="12"/>
          </p:nvPr>
        </p:nvSpPr>
        <p:spPr/>
        <p:txBody>
          <a:bodyPr/>
          <a:lstStyle/>
          <a:p>
            <a:fld id="{BC5217A8-0E06-4059-AC45-433E2E67A85D}" type="slidenum">
              <a:rPr kumimoji="0" lang="en-US" smtClean="0"/>
              <a:pPr eaLnBrk="1" latinLnBrk="0" hangingPunct="1"/>
              <a:t>‹#›</a:t>
            </a:fld>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eaLnBrk="1" latinLnBrk="0" hangingPunct="1"/>
            <a:fld id="{F8CFA630-13BB-46C4-BD44-B2C5F9B66074}" type="datetimeFigureOut">
              <a:rPr lang="en-US" smtClean="0"/>
              <a:pPr eaLnBrk="1" latinLnBrk="0" hangingPunct="1"/>
              <a:t>2/25/2012</a:t>
            </a:fld>
            <a:endParaRPr lang="en-US" dirty="0">
              <a:solidFill>
                <a:schemeClr val="tx2"/>
              </a:solidFill>
            </a:endParaRPr>
          </a:p>
        </p:txBody>
      </p:sp>
      <p:sp>
        <p:nvSpPr>
          <p:cNvPr id="3" name="Footer Placeholder 2"/>
          <p:cNvSpPr>
            <a:spLocks noGrp="1"/>
          </p:cNvSpPr>
          <p:nvPr>
            <p:ph type="ftr" sz="quarter" idx="11"/>
          </p:nvPr>
        </p:nvSpPr>
        <p:spPr/>
        <p:txBody>
          <a:bodyPr/>
          <a:lstStyle/>
          <a:p>
            <a:endParaRPr kumimoji="0" lang="en-US" dirty="0">
              <a:solidFill>
                <a:schemeClr val="tx2"/>
              </a:solidFill>
            </a:endParaRPr>
          </a:p>
        </p:txBody>
      </p:sp>
      <p:sp>
        <p:nvSpPr>
          <p:cNvPr id="4" name="Slide Number Placeholder 3"/>
          <p:cNvSpPr>
            <a:spLocks noGrp="1"/>
          </p:cNvSpPr>
          <p:nvPr>
            <p:ph type="sldNum" sz="quarter" idx="12"/>
          </p:nvPr>
        </p:nvSpPr>
        <p:spPr/>
        <p:txBody>
          <a:bodyPr/>
          <a:lstStyle/>
          <a:p>
            <a:fld id="{BC5217A8-0E06-4059-AC45-433E2E67A85D}" type="slidenum">
              <a:rPr kumimoji="0" lang="en-US" smtClean="0"/>
              <a:pPr eaLnBrk="1" latinLnBrk="0" hangingPunct="1"/>
              <a:t>‹#›</a:t>
            </a:fld>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eaLnBrk="1" latinLnBrk="0" hangingPunct="1"/>
            <a:fld id="{F8CFA630-13BB-46C4-BD44-B2C5F9B66074}" type="datetimeFigureOut">
              <a:rPr lang="en-US" smtClean="0"/>
              <a:pPr eaLnBrk="1" latinLnBrk="0" hangingPunct="1"/>
              <a:t>2/25/2012</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BC5217A8-0E06-4059-AC45-433E2E67A85D}" type="slidenum">
              <a:rPr kumimoji="0" lang="en-US" smtClean="0"/>
              <a:pPr eaLnBrk="1" latinLnBrk="0" hangingPunct="1"/>
              <a:t>‹#›</a:t>
            </a:fld>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pPr eaLnBrk="1" latinLnBrk="0" hangingPunct="1"/>
            <a:fld id="{F8CFA630-13BB-46C4-BD44-B2C5F9B66074}" type="datetimeFigureOut">
              <a:rPr lang="en-US" smtClean="0"/>
              <a:pPr eaLnBrk="1" latinLnBrk="0" hangingPunct="1"/>
              <a:t>2/25/2012</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a:xfrm>
            <a:off x="8077200" y="6356350"/>
            <a:ext cx="609600" cy="365125"/>
          </a:xfrm>
        </p:spPr>
        <p:txBody>
          <a:bodyPr/>
          <a:lstStyle/>
          <a:p>
            <a:fld id="{BC5217A8-0E06-4059-AC45-433E2E67A85D}" type="slidenum">
              <a:rPr kumimoji="0" lang="en-US" smtClean="0"/>
              <a:pPr eaLnBrk="1" latinLnBrk="0" hangingPunct="1"/>
              <a:t>‹#›</a:t>
            </a:fld>
            <a:endParaRPr kumimoji="0"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eaLnBrk="1" latinLnBrk="0" hangingPunct="1"/>
            <a:fld id="{F8CFA630-13BB-46C4-BD44-B2C5F9B66074}" type="datetimeFigureOut">
              <a:rPr lang="en-US" smtClean="0"/>
              <a:pPr eaLnBrk="1" latinLnBrk="0" hangingPunct="1"/>
              <a:t>2/25/2012</a:t>
            </a:fld>
            <a:endParaRPr lang="en-US" sz="1000" dirty="0">
              <a:solidFill>
                <a:schemeClr val="tx2"/>
              </a:solidFill>
            </a:endParaRP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lgn="r" eaLnBrk="1" latinLnBrk="0" hangingPunct="1"/>
            <a:endParaRPr kumimoji="0" lang="en-US" sz="1000" dirty="0">
              <a:solidFill>
                <a:schemeClr val="tx2"/>
              </a:solidFill>
            </a:endParaRP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pPr algn="r" eaLnBrk="1" latinLnBrk="0" hangingPunct="1"/>
            <a:fld id="{BC5217A8-0E06-4059-AC45-433E2E67A85D}" type="slidenum">
              <a:rPr kumimoji="0" lang="en-US" smtClean="0"/>
              <a:pPr algn="r" eaLnBrk="1" latinLnBrk="0" hangingPunct="1"/>
              <a:t>‹#›</a:t>
            </a:fld>
            <a:endParaRPr kumimoji="0" lang="en-US" sz="1100" dirty="0">
              <a:solidFill>
                <a:schemeClr val="tx2"/>
              </a:solidFill>
            </a:endParaRP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xkcd.com/208/"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hyperlink" Target="http://aurelio.net/soft/sedarkanoid/"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hyperlink" Target="http://aurelio.net/soft/sedsokoban/"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hyperlink" Target="http://www.gnu.org/software/gawk/manual"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hyperlink" Target="http://www.gnuplot.info/" TargetMode="External"/><Relationship Id="rId2" Type="http://schemas.openxmlformats.org/officeDocument/2006/relationships/hyperlink" Target="http://t16web.lanl.gov/Kawano/gnuplot/index-e.html" TargetMode="External"/><Relationship Id="rId1" Type="http://schemas.openxmlformats.org/officeDocument/2006/relationships/slideLayout" Target="../slideLayouts/slideLayout2.xml"/><Relationship Id="rId4" Type="http://schemas.openxmlformats.org/officeDocument/2006/relationships/hyperlink" Target="http://www.gnuplot.info/demo" TargetMode="Externa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hyperlink" Target="http://www.cs.swarthmore.edu/help/vim/home.html" TargetMode="External"/><Relationship Id="rId2" Type="http://schemas.openxmlformats.org/officeDocument/2006/relationships/hyperlink" Target="http://www.vim.org/" TargetMode="External"/><Relationship Id="rId1" Type="http://schemas.openxmlformats.org/officeDocument/2006/relationships/slideLayout" Target="../slideLayouts/slideLayout2.xml"/><Relationship Id="rId4" Type="http://schemas.openxmlformats.org/officeDocument/2006/relationships/hyperlink" Target="http://vim.runpaint.org/toc/"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bg-BG" dirty="0" smtClean="0"/>
              <a:t>Регулярни изрази</a:t>
            </a:r>
            <a:endParaRPr lang="bg-BG" dirty="0"/>
          </a:p>
        </p:txBody>
      </p:sp>
      <p:sp>
        <p:nvSpPr>
          <p:cNvPr id="3" name="Subtitle 2"/>
          <p:cNvSpPr>
            <a:spLocks noGrp="1"/>
          </p:cNvSpPr>
          <p:nvPr>
            <p:ph type="subTitle" idx="1"/>
          </p:nvPr>
        </p:nvSpPr>
        <p:spPr/>
        <p:txBody>
          <a:bodyPr/>
          <a:lstStyle/>
          <a:p>
            <a:r>
              <a:rPr lang="bg-BG" dirty="0" smtClean="0"/>
              <a:t>Лекция </a:t>
            </a:r>
            <a:r>
              <a:rPr lang="en-US" dirty="0" smtClean="0"/>
              <a:t>5</a:t>
            </a:r>
            <a:endParaRPr lang="bg-BG" dirty="0"/>
          </a:p>
        </p:txBody>
      </p:sp>
    </p:spTree>
    <p:extLst>
      <p:ext uri="{BB962C8B-B14F-4D97-AF65-F5344CB8AC3E}">
        <p14:creationId xmlns:p14="http://schemas.microsoft.com/office/powerpoint/2010/main" val="20543066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bg-BG" dirty="0" smtClean="0"/>
              <a:t>Шаблон с произволен брой еднакви символи</a:t>
            </a:r>
            <a:endParaRPr lang="bg-BG" dirty="0"/>
          </a:p>
        </p:txBody>
      </p:sp>
      <p:sp>
        <p:nvSpPr>
          <p:cNvPr id="2" name="Content Placeholder 1"/>
          <p:cNvSpPr>
            <a:spLocks noGrp="1"/>
          </p:cNvSpPr>
          <p:nvPr>
            <p:ph idx="1"/>
          </p:nvPr>
        </p:nvSpPr>
        <p:spPr/>
        <p:txBody>
          <a:bodyPr>
            <a:normAutofit fontScale="85000" lnSpcReduction="20000"/>
          </a:bodyPr>
          <a:lstStyle/>
          <a:p>
            <a:pPr marL="109728" indent="0">
              <a:buNone/>
            </a:pPr>
            <a:r>
              <a:rPr lang="bg-BG" dirty="0" smtClean="0"/>
              <a:t>Най-голямата сила на регулярните изрази се крие в повторенията</a:t>
            </a:r>
            <a:r>
              <a:rPr lang="en-US" dirty="0" smtClean="0"/>
              <a:t>. </a:t>
            </a:r>
            <a:r>
              <a:rPr lang="en-US" dirty="0" err="1" smtClean="0"/>
              <a:t>RegExp</a:t>
            </a:r>
            <a:r>
              <a:rPr lang="bg-BG" dirty="0" smtClean="0"/>
              <a:t>, последван от една от следните комбинации показва колко пъти да се търси шаблона:</a:t>
            </a:r>
          </a:p>
          <a:p>
            <a:pPr marL="109728" indent="0">
              <a:buNone/>
            </a:pPr>
            <a:endParaRPr lang="bg-BG" dirty="0" smtClean="0"/>
          </a:p>
          <a:p>
            <a:r>
              <a:rPr lang="en-US" dirty="0" smtClean="0"/>
              <a:t>* </a:t>
            </a:r>
            <a:r>
              <a:rPr lang="en-US" dirty="0"/>
              <a:t>- </a:t>
            </a:r>
            <a:r>
              <a:rPr lang="bg-BG" dirty="0" smtClean="0"/>
              <a:t>шаблонът се търси &gt;=</a:t>
            </a:r>
            <a:r>
              <a:rPr lang="en-US" dirty="0" smtClean="0"/>
              <a:t>0</a:t>
            </a:r>
            <a:endParaRPr lang="en-US" dirty="0"/>
          </a:p>
          <a:p>
            <a:r>
              <a:rPr lang="en-US" dirty="0"/>
              <a:t>\? </a:t>
            </a:r>
            <a:r>
              <a:rPr lang="en-US" dirty="0" smtClean="0"/>
              <a:t>– </a:t>
            </a:r>
            <a:r>
              <a:rPr lang="bg-BG" dirty="0"/>
              <a:t>шаблонът се търси </a:t>
            </a:r>
            <a:r>
              <a:rPr lang="bg-BG" dirty="0" smtClean="0"/>
              <a:t>0 или 1 </a:t>
            </a:r>
            <a:endParaRPr lang="en-US" dirty="0"/>
          </a:p>
          <a:p>
            <a:r>
              <a:rPr lang="en-US" dirty="0"/>
              <a:t>\+ - </a:t>
            </a:r>
            <a:r>
              <a:rPr lang="bg-BG" dirty="0"/>
              <a:t>шаблонът се търси </a:t>
            </a:r>
            <a:r>
              <a:rPr lang="bg-BG" dirty="0" smtClean="0"/>
              <a:t>&gt;=1</a:t>
            </a:r>
          </a:p>
          <a:p>
            <a:endParaRPr lang="en-US" dirty="0"/>
          </a:p>
          <a:p>
            <a:r>
              <a:rPr lang="bg-BG" dirty="0" smtClean="0"/>
              <a:t>Примери</a:t>
            </a:r>
            <a:r>
              <a:rPr lang="en-US" dirty="0" smtClean="0"/>
              <a:t>:</a:t>
            </a:r>
            <a:endParaRPr lang="en-US" dirty="0"/>
          </a:p>
          <a:p>
            <a:pPr marL="109728" indent="0">
              <a:buNone/>
            </a:pPr>
            <a:r>
              <a:rPr lang="en-US" dirty="0" err="1"/>
              <a:t>grep</a:t>
            </a:r>
            <a:r>
              <a:rPr lang="en-US" dirty="0"/>
              <a:t> 't*a' </a:t>
            </a:r>
            <a:r>
              <a:rPr lang="en-US" dirty="0" smtClean="0"/>
              <a:t>– </a:t>
            </a:r>
            <a:r>
              <a:rPr lang="bg-BG" dirty="0" smtClean="0"/>
              <a:t>търси думи като </a:t>
            </a:r>
            <a:r>
              <a:rPr lang="en-US" dirty="0" err="1" smtClean="0"/>
              <a:t>aste</a:t>
            </a:r>
            <a:r>
              <a:rPr lang="en-US" dirty="0"/>
              <a:t>, taste, </a:t>
            </a:r>
            <a:r>
              <a:rPr lang="en-US" dirty="0" err="1" smtClean="0"/>
              <a:t>ttaste,tttaste</a:t>
            </a:r>
            <a:endParaRPr lang="en-US" dirty="0"/>
          </a:p>
          <a:p>
            <a:pPr marL="109728" indent="0">
              <a:buNone/>
            </a:pPr>
            <a:r>
              <a:rPr lang="en-US" dirty="0" err="1"/>
              <a:t>grep</a:t>
            </a:r>
            <a:r>
              <a:rPr lang="en-US" dirty="0"/>
              <a:t> '[[:alpha:]]\+a' </a:t>
            </a:r>
            <a:r>
              <a:rPr lang="en-US" dirty="0" smtClean="0"/>
              <a:t>– </a:t>
            </a:r>
            <a:r>
              <a:rPr lang="bg-BG" dirty="0" smtClean="0"/>
              <a:t>търси думи, които задължително започват с поне една буква</a:t>
            </a:r>
            <a:r>
              <a:rPr lang="en-US" dirty="0" smtClean="0"/>
              <a:t>.</a:t>
            </a:r>
            <a:endParaRPr lang="en-US" dirty="0"/>
          </a:p>
          <a:p>
            <a:pPr marL="109728" indent="0">
              <a:buNone/>
            </a:pPr>
            <a:r>
              <a:rPr lang="en-US" dirty="0" err="1"/>
              <a:t>grep</a:t>
            </a:r>
            <a:r>
              <a:rPr lang="en-US" dirty="0"/>
              <a:t> '"\?Hello World"\?' </a:t>
            </a:r>
            <a:r>
              <a:rPr lang="en-US" dirty="0" smtClean="0"/>
              <a:t>– </a:t>
            </a:r>
            <a:r>
              <a:rPr lang="bg-BG" dirty="0" smtClean="0"/>
              <a:t>търси </a:t>
            </a:r>
            <a:r>
              <a:rPr lang="en-US" dirty="0" err="1" smtClean="0"/>
              <a:t>Hellow</a:t>
            </a:r>
            <a:r>
              <a:rPr lang="en-US" dirty="0" smtClean="0"/>
              <a:t> </a:t>
            </a:r>
            <a:r>
              <a:rPr lang="en-US" dirty="0"/>
              <a:t>World </a:t>
            </a:r>
            <a:r>
              <a:rPr lang="bg-BG" dirty="0" smtClean="0"/>
              <a:t>с и без кавички.</a:t>
            </a:r>
            <a:endParaRPr lang="en-US" dirty="0"/>
          </a:p>
        </p:txBody>
      </p:sp>
    </p:spTree>
    <p:extLst>
      <p:ext uri="{BB962C8B-B14F-4D97-AF65-F5344CB8AC3E}">
        <p14:creationId xmlns:p14="http://schemas.microsoft.com/office/powerpoint/2010/main" val="6584840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bg-BG" dirty="0" smtClean="0"/>
              <a:t>Начало и край на шаблона</a:t>
            </a:r>
            <a:endParaRPr lang="bg-BG" dirty="0"/>
          </a:p>
        </p:txBody>
      </p:sp>
      <p:sp>
        <p:nvSpPr>
          <p:cNvPr id="2" name="Content Placeholder 1"/>
          <p:cNvSpPr>
            <a:spLocks noGrp="1"/>
          </p:cNvSpPr>
          <p:nvPr>
            <p:ph idx="1"/>
          </p:nvPr>
        </p:nvSpPr>
        <p:spPr/>
        <p:txBody>
          <a:bodyPr>
            <a:normAutofit fontScale="92500" lnSpcReduction="20000"/>
          </a:bodyPr>
          <a:lstStyle/>
          <a:p>
            <a:pPr marL="109728" indent="0">
              <a:buNone/>
            </a:pPr>
            <a:r>
              <a:rPr lang="bg-BG" dirty="0" smtClean="0"/>
              <a:t>Началото и края в шаблона на </a:t>
            </a:r>
            <a:r>
              <a:rPr lang="en-US" dirty="0" err="1" smtClean="0"/>
              <a:t>RegExp</a:t>
            </a:r>
            <a:r>
              <a:rPr lang="en-US" dirty="0" smtClean="0"/>
              <a:t> </a:t>
            </a:r>
            <a:r>
              <a:rPr lang="bg-BG" dirty="0" smtClean="0"/>
              <a:t>се задава чрез позиционни операции.</a:t>
            </a:r>
            <a:endParaRPr lang="en-US" dirty="0"/>
          </a:p>
          <a:p>
            <a:r>
              <a:rPr lang="en-US" dirty="0" smtClean="0"/>
              <a:t>^ </a:t>
            </a:r>
            <a:r>
              <a:rPr lang="bg-BG" dirty="0" smtClean="0"/>
              <a:t>- отбелязва началото на реда</a:t>
            </a:r>
            <a:endParaRPr lang="en-US" dirty="0"/>
          </a:p>
          <a:p>
            <a:r>
              <a:rPr lang="en-US" dirty="0"/>
              <a:t>$ </a:t>
            </a:r>
            <a:r>
              <a:rPr lang="bg-BG" dirty="0" smtClean="0"/>
              <a:t> - отбелязва края на реда</a:t>
            </a:r>
          </a:p>
          <a:p>
            <a:endParaRPr lang="en-US" dirty="0"/>
          </a:p>
          <a:p>
            <a:r>
              <a:rPr lang="bg-BG" dirty="0" smtClean="0"/>
              <a:t>Примери</a:t>
            </a:r>
            <a:r>
              <a:rPr lang="en-US" dirty="0" smtClean="0"/>
              <a:t>:</a:t>
            </a:r>
            <a:endParaRPr lang="en-US" dirty="0"/>
          </a:p>
          <a:p>
            <a:pPr marL="109728" indent="0">
              <a:buNone/>
            </a:pPr>
            <a:r>
              <a:rPr lang="en-US" dirty="0" err="1"/>
              <a:t>grep</a:t>
            </a:r>
            <a:r>
              <a:rPr lang="en-US" dirty="0"/>
              <a:t> 'o$'</a:t>
            </a:r>
          </a:p>
          <a:p>
            <a:r>
              <a:rPr lang="bg-BG" dirty="0" smtClean="0"/>
              <a:t>Търси редове, завършващи с </a:t>
            </a:r>
            <a:r>
              <a:rPr lang="en-US" dirty="0" smtClean="0"/>
              <a:t>"o</a:t>
            </a:r>
            <a:r>
              <a:rPr lang="en-US" dirty="0"/>
              <a:t>"</a:t>
            </a:r>
          </a:p>
          <a:p>
            <a:pPr marL="109728" indent="0">
              <a:buNone/>
            </a:pPr>
            <a:r>
              <a:rPr lang="en-US" dirty="0" err="1"/>
              <a:t>grep</a:t>
            </a:r>
            <a:r>
              <a:rPr lang="en-US" dirty="0"/>
              <a:t> '^[A-Z]'</a:t>
            </a:r>
          </a:p>
          <a:p>
            <a:r>
              <a:rPr lang="bg-BG" dirty="0" smtClean="0"/>
              <a:t>Търси редове, започващи с главна буква</a:t>
            </a:r>
            <a:endParaRPr lang="en-US" dirty="0"/>
          </a:p>
          <a:p>
            <a:pPr marL="109728" indent="0">
              <a:buNone/>
            </a:pPr>
            <a:r>
              <a:rPr lang="en-US" dirty="0" err="1"/>
              <a:t>ls</a:t>
            </a:r>
            <a:r>
              <a:rPr lang="en-US" dirty="0"/>
              <a:t> -l | </a:t>
            </a:r>
            <a:r>
              <a:rPr lang="en-US" dirty="0" err="1"/>
              <a:t>grep</a:t>
            </a:r>
            <a:r>
              <a:rPr lang="en-US" dirty="0"/>
              <a:t> '^l'</a:t>
            </a:r>
          </a:p>
          <a:p>
            <a:r>
              <a:rPr lang="bg-BG" dirty="0" smtClean="0"/>
              <a:t>Отпечатва всички файлове, които са линк.</a:t>
            </a:r>
            <a:endParaRPr lang="en-US" dirty="0"/>
          </a:p>
        </p:txBody>
      </p:sp>
    </p:spTree>
    <p:extLst>
      <p:ext uri="{BB962C8B-B14F-4D97-AF65-F5344CB8AC3E}">
        <p14:creationId xmlns:p14="http://schemas.microsoft.com/office/powerpoint/2010/main" val="18725391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bg-BG" dirty="0" smtClean="0"/>
              <a:t>Диапазон на повторение</a:t>
            </a:r>
            <a:endParaRPr lang="bg-BG" dirty="0"/>
          </a:p>
        </p:txBody>
      </p:sp>
      <p:sp>
        <p:nvSpPr>
          <p:cNvPr id="2" name="Content Placeholder 1"/>
          <p:cNvSpPr>
            <a:spLocks noGrp="1"/>
          </p:cNvSpPr>
          <p:nvPr>
            <p:ph idx="1"/>
          </p:nvPr>
        </p:nvSpPr>
        <p:spPr/>
        <p:txBody>
          <a:bodyPr>
            <a:normAutofit lnSpcReduction="10000"/>
          </a:bodyPr>
          <a:lstStyle/>
          <a:p>
            <a:pPr marL="109728" indent="0">
              <a:buNone/>
            </a:pPr>
            <a:r>
              <a:rPr lang="en-US" dirty="0"/>
              <a:t>\{n\} </a:t>
            </a:r>
            <a:r>
              <a:rPr lang="en-US" dirty="0" smtClean="0"/>
              <a:t>– </a:t>
            </a:r>
            <a:r>
              <a:rPr lang="bg-BG" dirty="0" smtClean="0"/>
              <a:t>предхождащият елемент се повтаря точно</a:t>
            </a:r>
            <a:r>
              <a:rPr lang="en-US" dirty="0" smtClean="0"/>
              <a:t> </a:t>
            </a:r>
            <a:r>
              <a:rPr lang="en-US" dirty="0"/>
              <a:t>n </a:t>
            </a:r>
            <a:r>
              <a:rPr lang="bg-BG" dirty="0" smtClean="0"/>
              <a:t>пъти</a:t>
            </a:r>
            <a:endParaRPr lang="en-US" dirty="0"/>
          </a:p>
          <a:p>
            <a:pPr marL="109728" indent="0">
              <a:buNone/>
            </a:pPr>
            <a:r>
              <a:rPr lang="en-US" dirty="0"/>
              <a:t>\{n,\} - </a:t>
            </a:r>
            <a:r>
              <a:rPr lang="bg-BG" dirty="0"/>
              <a:t>предхождащият елемент се повтаря </a:t>
            </a:r>
            <a:r>
              <a:rPr lang="bg-BG" dirty="0" smtClean="0"/>
              <a:t>поне </a:t>
            </a:r>
            <a:r>
              <a:rPr lang="en-US" dirty="0" smtClean="0"/>
              <a:t>n </a:t>
            </a:r>
            <a:r>
              <a:rPr lang="bg-BG" dirty="0" smtClean="0"/>
              <a:t>пъти</a:t>
            </a:r>
            <a:endParaRPr lang="en-US" dirty="0"/>
          </a:p>
          <a:p>
            <a:pPr marL="109728" indent="0">
              <a:buNone/>
            </a:pPr>
            <a:r>
              <a:rPr lang="en-US" dirty="0"/>
              <a:t>\{</a:t>
            </a:r>
            <a:r>
              <a:rPr lang="en-US" dirty="0" err="1"/>
              <a:t>i,j</a:t>
            </a:r>
            <a:r>
              <a:rPr lang="en-US" dirty="0"/>
              <a:t>\} </a:t>
            </a:r>
            <a:r>
              <a:rPr lang="bg-BG" dirty="0" smtClean="0"/>
              <a:t>– търсят се между </a:t>
            </a:r>
            <a:r>
              <a:rPr lang="en-US" dirty="0" smtClean="0"/>
              <a:t>i </a:t>
            </a:r>
            <a:r>
              <a:rPr lang="bg-BG" dirty="0" smtClean="0"/>
              <a:t>и </a:t>
            </a:r>
            <a:r>
              <a:rPr lang="en-US" dirty="0" smtClean="0"/>
              <a:t>j </a:t>
            </a:r>
            <a:r>
              <a:rPr lang="bg-BG" dirty="0" smtClean="0"/>
              <a:t>повторения на низа</a:t>
            </a:r>
            <a:r>
              <a:rPr lang="en-US" dirty="0" smtClean="0"/>
              <a:t>.</a:t>
            </a:r>
            <a:endParaRPr lang="bg-BG" dirty="0" smtClean="0"/>
          </a:p>
          <a:p>
            <a:pPr marL="109728" indent="0">
              <a:buNone/>
            </a:pPr>
            <a:endParaRPr lang="bg-BG" dirty="0" smtClean="0"/>
          </a:p>
          <a:p>
            <a:r>
              <a:rPr lang="bg-BG" dirty="0" smtClean="0"/>
              <a:t>Пример:</a:t>
            </a:r>
            <a:endParaRPr lang="en-US" dirty="0"/>
          </a:p>
          <a:p>
            <a:pPr marL="109728" indent="0">
              <a:buNone/>
            </a:pPr>
            <a:r>
              <a:rPr lang="en-US" dirty="0" err="1"/>
              <a:t>grep</a:t>
            </a:r>
            <a:r>
              <a:rPr lang="en-US" dirty="0"/>
              <a:t> -o '[0-9]\{3\}-\{0,1\}[0-9]\{2\}-\{0,1\}[0-9]\{4\}'</a:t>
            </a:r>
          </a:p>
          <a:p>
            <a:r>
              <a:rPr lang="bg-BG" dirty="0" smtClean="0"/>
              <a:t>Отпечатва всички </a:t>
            </a:r>
            <a:r>
              <a:rPr lang="en-US" dirty="0" smtClean="0"/>
              <a:t>social </a:t>
            </a:r>
            <a:r>
              <a:rPr lang="en-US" dirty="0"/>
              <a:t>security numbers </a:t>
            </a:r>
            <a:r>
              <a:rPr lang="bg-BG" dirty="0" smtClean="0"/>
              <a:t>във файла </a:t>
            </a:r>
            <a:r>
              <a:rPr lang="en-US" dirty="0" smtClean="0"/>
              <a:t>(111-11-1111 </a:t>
            </a:r>
            <a:r>
              <a:rPr lang="bg-BG" dirty="0" smtClean="0"/>
              <a:t>и 111111111)</a:t>
            </a:r>
            <a:endParaRPr lang="bg-BG" dirty="0"/>
          </a:p>
        </p:txBody>
      </p:sp>
    </p:spTree>
    <p:extLst>
      <p:ext uri="{BB962C8B-B14F-4D97-AF65-F5344CB8AC3E}">
        <p14:creationId xmlns:p14="http://schemas.microsoft.com/office/powerpoint/2010/main" val="31206266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bg-BG" dirty="0" smtClean="0"/>
              <a:t>Изрази за групиране</a:t>
            </a:r>
            <a:endParaRPr lang="bg-BG" dirty="0"/>
          </a:p>
        </p:txBody>
      </p:sp>
      <p:sp>
        <p:nvSpPr>
          <p:cNvPr id="2" name="Content Placeholder 1"/>
          <p:cNvSpPr>
            <a:spLocks noGrp="1"/>
          </p:cNvSpPr>
          <p:nvPr>
            <p:ph idx="1"/>
          </p:nvPr>
        </p:nvSpPr>
        <p:spPr/>
        <p:txBody>
          <a:bodyPr/>
          <a:lstStyle/>
          <a:p>
            <a:pPr marL="109728" indent="0">
              <a:buNone/>
            </a:pPr>
            <a:r>
              <a:rPr lang="en-US" dirty="0"/>
              <a:t>\(</a:t>
            </a:r>
            <a:r>
              <a:rPr lang="en-US" dirty="0" err="1"/>
              <a:t>expr</a:t>
            </a:r>
            <a:r>
              <a:rPr lang="en-US" dirty="0"/>
              <a:t>\) : </a:t>
            </a:r>
            <a:r>
              <a:rPr lang="bg-BG" dirty="0" smtClean="0"/>
              <a:t>търси </a:t>
            </a:r>
            <a:r>
              <a:rPr lang="en-US" dirty="0" err="1" smtClean="0"/>
              <a:t>expr</a:t>
            </a:r>
            <a:endParaRPr lang="en-US" dirty="0"/>
          </a:p>
          <a:p>
            <a:r>
              <a:rPr lang="bg-BG" dirty="0" smtClean="0"/>
              <a:t>Полезно при изрази за групиране</a:t>
            </a:r>
          </a:p>
          <a:p>
            <a:endParaRPr lang="en-US" dirty="0"/>
          </a:p>
          <a:p>
            <a:r>
              <a:rPr lang="bg-BG" dirty="0" smtClean="0"/>
              <a:t>Примери</a:t>
            </a:r>
            <a:r>
              <a:rPr lang="en-US" dirty="0" smtClean="0"/>
              <a:t>:</a:t>
            </a:r>
            <a:endParaRPr lang="en-US" dirty="0"/>
          </a:p>
          <a:p>
            <a:pPr marL="109728" indent="0">
              <a:buNone/>
            </a:pPr>
            <a:r>
              <a:rPr lang="en-US" dirty="0"/>
              <a:t>a\(boat\)* </a:t>
            </a:r>
            <a:r>
              <a:rPr lang="bg-BG" dirty="0" smtClean="0"/>
              <a:t>- търси </a:t>
            </a:r>
            <a:r>
              <a:rPr lang="en-US" dirty="0" smtClean="0"/>
              <a:t>a</a:t>
            </a:r>
            <a:r>
              <a:rPr lang="en-US" dirty="0"/>
              <a:t>, </a:t>
            </a:r>
            <a:r>
              <a:rPr lang="en-US" dirty="0" err="1"/>
              <a:t>aboat</a:t>
            </a:r>
            <a:r>
              <a:rPr lang="en-US" dirty="0"/>
              <a:t>, </a:t>
            </a:r>
            <a:r>
              <a:rPr lang="en-US" dirty="0" err="1" smtClean="0"/>
              <a:t>aboatboat</a:t>
            </a:r>
            <a:r>
              <a:rPr lang="bg-BG" dirty="0"/>
              <a:t> </a:t>
            </a:r>
            <a:r>
              <a:rPr lang="bg-BG" dirty="0" smtClean="0"/>
              <a:t>и т.н.</a:t>
            </a:r>
            <a:endParaRPr lang="en-US" dirty="0"/>
          </a:p>
        </p:txBody>
      </p:sp>
    </p:spTree>
    <p:extLst>
      <p:ext uri="{BB962C8B-B14F-4D97-AF65-F5344CB8AC3E}">
        <p14:creationId xmlns:p14="http://schemas.microsoft.com/office/powerpoint/2010/main" val="38894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bg-BG" dirty="0" smtClean="0"/>
              <a:t>Още правила за регуляните изрази</a:t>
            </a:r>
            <a:endParaRPr lang="bg-BG" dirty="0"/>
          </a:p>
        </p:txBody>
      </p:sp>
      <p:sp>
        <p:nvSpPr>
          <p:cNvPr id="2" name="Content Placeholder 1"/>
          <p:cNvSpPr>
            <a:spLocks noGrp="1"/>
          </p:cNvSpPr>
          <p:nvPr>
            <p:ph idx="1"/>
          </p:nvPr>
        </p:nvSpPr>
        <p:spPr/>
        <p:txBody>
          <a:bodyPr>
            <a:normAutofit/>
          </a:bodyPr>
          <a:lstStyle/>
          <a:p>
            <a:r>
              <a:rPr lang="en-US" dirty="0"/>
              <a:t>c1\|c2 </a:t>
            </a:r>
            <a:r>
              <a:rPr lang="bg-BG" dirty="0" smtClean="0"/>
              <a:t>– търси израз </a:t>
            </a:r>
            <a:r>
              <a:rPr lang="en-US" dirty="0" smtClean="0"/>
              <a:t>c1 </a:t>
            </a:r>
            <a:r>
              <a:rPr lang="bg-BG" dirty="0" smtClean="0"/>
              <a:t>или израз </a:t>
            </a:r>
            <a:r>
              <a:rPr lang="en-US" dirty="0" smtClean="0"/>
              <a:t>c2</a:t>
            </a:r>
            <a:r>
              <a:rPr lang="en-US" dirty="0"/>
              <a:t>.</a:t>
            </a:r>
          </a:p>
          <a:p>
            <a:r>
              <a:rPr lang="en-US" dirty="0"/>
              <a:t>\&lt; </a:t>
            </a:r>
            <a:r>
              <a:rPr lang="bg-BG" dirty="0" smtClean="0"/>
              <a:t>- търси начало на дума</a:t>
            </a:r>
            <a:endParaRPr lang="en-US" dirty="0"/>
          </a:p>
          <a:p>
            <a:r>
              <a:rPr lang="en-US" dirty="0"/>
              <a:t>\&gt; </a:t>
            </a:r>
            <a:r>
              <a:rPr lang="bg-BG" dirty="0" smtClean="0"/>
              <a:t>- търси край на дума</a:t>
            </a:r>
          </a:p>
          <a:p>
            <a:endParaRPr lang="bg-BG" dirty="0"/>
          </a:p>
          <a:p>
            <a:r>
              <a:rPr lang="bg-BG" dirty="0" smtClean="0"/>
              <a:t>Примери:</a:t>
            </a:r>
            <a:endParaRPr lang="en-US" dirty="0"/>
          </a:p>
          <a:p>
            <a:pPr marL="109728" indent="0">
              <a:buNone/>
            </a:pPr>
            <a:r>
              <a:rPr lang="en-US" dirty="0" err="1"/>
              <a:t>grep</a:t>
            </a:r>
            <a:r>
              <a:rPr lang="en-US" dirty="0"/>
              <a:t> '\(left\)\|\(right\)' </a:t>
            </a:r>
            <a:r>
              <a:rPr lang="bg-BG" dirty="0" smtClean="0"/>
              <a:t>– търси </a:t>
            </a:r>
            <a:r>
              <a:rPr lang="en-US" dirty="0" smtClean="0"/>
              <a:t>left </a:t>
            </a:r>
            <a:r>
              <a:rPr lang="bg-BG" dirty="0" smtClean="0"/>
              <a:t>или </a:t>
            </a:r>
            <a:r>
              <a:rPr lang="en-US" dirty="0" smtClean="0"/>
              <a:t>right</a:t>
            </a:r>
            <a:r>
              <a:rPr lang="en-US" dirty="0"/>
              <a:t>.</a:t>
            </a:r>
          </a:p>
          <a:p>
            <a:pPr marL="109728" indent="0">
              <a:buNone/>
            </a:pPr>
            <a:r>
              <a:rPr lang="en-US" dirty="0" err="1"/>
              <a:t>grep</a:t>
            </a:r>
            <a:r>
              <a:rPr lang="en-US" dirty="0"/>
              <a:t> 'top\{3\}' </a:t>
            </a:r>
            <a:r>
              <a:rPr lang="bg-BG" dirty="0" smtClean="0"/>
              <a:t>– търси </a:t>
            </a:r>
            <a:r>
              <a:rPr lang="en-US" dirty="0" err="1" smtClean="0"/>
              <a:t>toppp</a:t>
            </a:r>
            <a:r>
              <a:rPr lang="en-US" dirty="0"/>
              <a:t>.</a:t>
            </a:r>
          </a:p>
          <a:p>
            <a:pPr marL="109728" indent="0">
              <a:buNone/>
            </a:pPr>
            <a:r>
              <a:rPr lang="en-US" dirty="0" err="1"/>
              <a:t>grep</a:t>
            </a:r>
            <a:r>
              <a:rPr lang="en-US" dirty="0"/>
              <a:t> '[0-5]\{2\}\|[6-9]\{2\}' </a:t>
            </a:r>
            <a:r>
              <a:rPr lang="bg-BG" dirty="0" smtClean="0"/>
              <a:t>– търси думи като </a:t>
            </a:r>
            <a:r>
              <a:rPr lang="en-US" dirty="0" smtClean="0"/>
              <a:t>12,</a:t>
            </a:r>
            <a:r>
              <a:rPr lang="bg-BG" dirty="0" smtClean="0"/>
              <a:t> </a:t>
            </a:r>
            <a:r>
              <a:rPr lang="en-US" dirty="0" smtClean="0"/>
              <a:t>15</a:t>
            </a:r>
            <a:r>
              <a:rPr lang="en-US" dirty="0"/>
              <a:t>, 68, 97, </a:t>
            </a:r>
            <a:r>
              <a:rPr lang="bg-BG" dirty="0" smtClean="0"/>
              <a:t>но не и</a:t>
            </a:r>
            <a:r>
              <a:rPr lang="en-US" dirty="0" smtClean="0"/>
              <a:t>19</a:t>
            </a:r>
            <a:r>
              <a:rPr lang="en-US" dirty="0"/>
              <a:t>, 61</a:t>
            </a:r>
            <a:r>
              <a:rPr lang="en-US" dirty="0" smtClean="0"/>
              <a:t>.</a:t>
            </a:r>
            <a:endParaRPr lang="en-US" dirty="0"/>
          </a:p>
        </p:txBody>
      </p:sp>
    </p:spTree>
    <p:extLst>
      <p:ext uri="{BB962C8B-B14F-4D97-AF65-F5344CB8AC3E}">
        <p14:creationId xmlns:p14="http://schemas.microsoft.com/office/powerpoint/2010/main" val="123837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bg-BG" dirty="0" smtClean="0"/>
              <a:t>Разширени регулярни изрази</a:t>
            </a:r>
            <a:endParaRPr lang="bg-BG" dirty="0"/>
          </a:p>
        </p:txBody>
      </p:sp>
      <p:sp>
        <p:nvSpPr>
          <p:cNvPr id="2" name="Content Placeholder 1"/>
          <p:cNvSpPr>
            <a:spLocks noGrp="1"/>
          </p:cNvSpPr>
          <p:nvPr>
            <p:ph idx="1"/>
          </p:nvPr>
        </p:nvSpPr>
        <p:spPr/>
        <p:txBody>
          <a:bodyPr>
            <a:normAutofit/>
          </a:bodyPr>
          <a:lstStyle/>
          <a:p>
            <a:r>
              <a:rPr lang="bg-BG" dirty="0" smtClean="0"/>
              <a:t>С тези регулярни изрази не е необходимо да се ползват </a:t>
            </a:r>
            <a:r>
              <a:rPr lang="en-US" dirty="0" smtClean="0"/>
              <a:t>escape</a:t>
            </a:r>
            <a:r>
              <a:rPr lang="bg-BG" dirty="0" smtClean="0"/>
              <a:t> </a:t>
            </a:r>
            <a:r>
              <a:rPr lang="en-US" dirty="0" smtClean="0"/>
              <a:t>special </a:t>
            </a:r>
            <a:r>
              <a:rPr lang="en-US" dirty="0"/>
              <a:t>characters </a:t>
            </a:r>
            <a:r>
              <a:rPr lang="bg-BG" dirty="0" smtClean="0"/>
              <a:t>като </a:t>
            </a:r>
            <a:r>
              <a:rPr lang="en-US" dirty="0" smtClean="0"/>
              <a:t>?, </a:t>
            </a:r>
            <a:r>
              <a:rPr lang="en-US" dirty="0"/>
              <a:t>+, () </a:t>
            </a:r>
            <a:r>
              <a:rPr lang="bg-BG" dirty="0" smtClean="0"/>
              <a:t>и </a:t>
            </a:r>
            <a:r>
              <a:rPr lang="en-US" dirty="0" smtClean="0"/>
              <a:t>{}. </a:t>
            </a:r>
            <a:r>
              <a:rPr lang="bg-BG" dirty="0" smtClean="0"/>
              <a:t>За да се ползват тези изрази с </a:t>
            </a:r>
            <a:r>
              <a:rPr lang="en-US" dirty="0" err="1" smtClean="0"/>
              <a:t>grep</a:t>
            </a:r>
            <a:r>
              <a:rPr lang="bg-BG" dirty="0" smtClean="0"/>
              <a:t>, трябва да се избере варианта</a:t>
            </a:r>
            <a:r>
              <a:rPr lang="en-US" dirty="0" smtClean="0"/>
              <a:t> </a:t>
            </a:r>
            <a:r>
              <a:rPr lang="en-US" dirty="0" err="1"/>
              <a:t>egrep</a:t>
            </a:r>
            <a:r>
              <a:rPr lang="en-US" dirty="0"/>
              <a:t> </a:t>
            </a:r>
            <a:r>
              <a:rPr lang="bg-BG" dirty="0" smtClean="0"/>
              <a:t>или </a:t>
            </a:r>
            <a:r>
              <a:rPr lang="en-US" dirty="0" err="1" smtClean="0"/>
              <a:t>grep</a:t>
            </a:r>
            <a:r>
              <a:rPr lang="en-US" dirty="0" smtClean="0"/>
              <a:t> </a:t>
            </a:r>
            <a:r>
              <a:rPr lang="en-US" dirty="0"/>
              <a:t>-E.</a:t>
            </a:r>
          </a:p>
          <a:p>
            <a:r>
              <a:rPr lang="bg-BG" dirty="0" smtClean="0"/>
              <a:t>Разширените регулярн изрази са по разбираеми и четими</a:t>
            </a:r>
            <a:r>
              <a:rPr lang="en-US" dirty="0" smtClean="0"/>
              <a:t>:</a:t>
            </a:r>
            <a:endParaRPr lang="en-US" dirty="0"/>
          </a:p>
          <a:p>
            <a:pPr marL="109728" indent="0">
              <a:buNone/>
            </a:pPr>
            <a:r>
              <a:rPr lang="en-US" dirty="0" err="1"/>
              <a:t>grep</a:t>
            </a:r>
            <a:r>
              <a:rPr lang="en-US" dirty="0"/>
              <a:t> '\(woo\+t\)\{2,3\}' </a:t>
            </a:r>
            <a:r>
              <a:rPr lang="bg-BG" dirty="0" smtClean="0"/>
              <a:t>става</a:t>
            </a:r>
            <a:r>
              <a:rPr lang="en-US" dirty="0" smtClean="0"/>
              <a:t> </a:t>
            </a:r>
            <a:r>
              <a:rPr lang="en-US" dirty="0" err="1"/>
              <a:t>egrep</a:t>
            </a:r>
            <a:r>
              <a:rPr lang="en-US" dirty="0"/>
              <a:t> '(</a:t>
            </a:r>
            <a:r>
              <a:rPr lang="en-US" dirty="0" err="1"/>
              <a:t>woo+t</a:t>
            </a:r>
            <a:r>
              <a:rPr lang="en-US" dirty="0"/>
              <a:t>){2,3}'.</a:t>
            </a:r>
          </a:p>
          <a:p>
            <a:r>
              <a:rPr lang="bg-BG" dirty="0" smtClean="0"/>
              <a:t>Съществува и </a:t>
            </a:r>
            <a:r>
              <a:rPr lang="en-US" dirty="0" err="1" smtClean="0"/>
              <a:t>fgrep</a:t>
            </a:r>
            <a:r>
              <a:rPr lang="bg-BG" dirty="0" smtClean="0"/>
              <a:t>, който не работи изобщо с регилярни изрази и е най-бързата версия.</a:t>
            </a:r>
            <a:endParaRPr lang="en-US" dirty="0"/>
          </a:p>
        </p:txBody>
      </p:sp>
    </p:spTree>
    <p:extLst>
      <p:ext uri="{BB962C8B-B14F-4D97-AF65-F5344CB8AC3E}">
        <p14:creationId xmlns:p14="http://schemas.microsoft.com/office/powerpoint/2010/main" val="41737894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bg-BG" dirty="0" smtClean="0"/>
              <a:t>Регулярните изрази и кавичките</a:t>
            </a:r>
            <a:endParaRPr lang="bg-BG" dirty="0"/>
          </a:p>
        </p:txBody>
      </p:sp>
      <p:sp>
        <p:nvSpPr>
          <p:cNvPr id="2" name="Content Placeholder 1"/>
          <p:cNvSpPr>
            <a:spLocks noGrp="1"/>
          </p:cNvSpPr>
          <p:nvPr>
            <p:ph idx="1"/>
          </p:nvPr>
        </p:nvSpPr>
        <p:spPr/>
        <p:txBody>
          <a:bodyPr>
            <a:normAutofit lnSpcReduction="10000"/>
          </a:bodyPr>
          <a:lstStyle/>
          <a:p>
            <a:r>
              <a:rPr lang="bg-BG" dirty="0" smtClean="0"/>
              <a:t>Нека е дадена директория със следните файлове в нея</a:t>
            </a:r>
            <a:r>
              <a:rPr lang="en-US" dirty="0" smtClean="0"/>
              <a:t>:</a:t>
            </a:r>
            <a:r>
              <a:rPr lang="bg-BG" dirty="0" smtClean="0"/>
              <a:t> </a:t>
            </a:r>
          </a:p>
          <a:p>
            <a:pPr marL="109728" indent="0" algn="ctr">
              <a:buNone/>
            </a:pPr>
            <a:r>
              <a:rPr lang="en-US" dirty="0" err="1" smtClean="0"/>
              <a:t>num</a:t>
            </a:r>
            <a:r>
              <a:rPr lang="en-US" dirty="0"/>
              <a:t>, num2, test</a:t>
            </a:r>
          </a:p>
          <a:p>
            <a:r>
              <a:rPr lang="bg-BG" dirty="0" smtClean="0"/>
              <a:t>Желаем да търсим файл с регулярен израз</a:t>
            </a:r>
            <a:r>
              <a:rPr lang="en-US" dirty="0" smtClean="0"/>
              <a:t> </a:t>
            </a:r>
            <a:r>
              <a:rPr lang="en-US" dirty="0"/>
              <a:t>nu*. </a:t>
            </a:r>
            <a:r>
              <a:rPr lang="bg-BG" dirty="0" smtClean="0"/>
              <a:t>Ако запишем:</a:t>
            </a:r>
          </a:p>
          <a:p>
            <a:pPr marL="109728" indent="0" algn="ctr">
              <a:buNone/>
            </a:pPr>
            <a:r>
              <a:rPr lang="en-US" dirty="0" err="1" smtClean="0"/>
              <a:t>grep</a:t>
            </a:r>
            <a:r>
              <a:rPr lang="en-US" dirty="0" smtClean="0"/>
              <a:t> </a:t>
            </a:r>
            <a:r>
              <a:rPr lang="en-US" dirty="0"/>
              <a:t>nu* test</a:t>
            </a:r>
          </a:p>
          <a:p>
            <a:r>
              <a:rPr lang="bg-BG" dirty="0" smtClean="0"/>
              <a:t>Ще получим като резултат</a:t>
            </a:r>
            <a:endParaRPr lang="en-US" dirty="0"/>
          </a:p>
          <a:p>
            <a:pPr marL="109728" indent="0" algn="ctr">
              <a:buNone/>
            </a:pPr>
            <a:r>
              <a:rPr lang="en-US" dirty="0" err="1"/>
              <a:t>grep</a:t>
            </a:r>
            <a:r>
              <a:rPr lang="en-US" dirty="0"/>
              <a:t> </a:t>
            </a:r>
            <a:r>
              <a:rPr lang="en-US" dirty="0" err="1"/>
              <a:t>num</a:t>
            </a:r>
            <a:r>
              <a:rPr lang="en-US" dirty="0"/>
              <a:t> num2 test</a:t>
            </a:r>
          </a:p>
          <a:p>
            <a:r>
              <a:rPr lang="bg-BG" dirty="0" smtClean="0"/>
              <a:t>Което ще доведе до търсене на </a:t>
            </a:r>
            <a:r>
              <a:rPr lang="en-US" dirty="0" smtClean="0"/>
              <a:t>num2 </a:t>
            </a:r>
            <a:r>
              <a:rPr lang="bg-BG" dirty="0" smtClean="0"/>
              <a:t>и </a:t>
            </a:r>
            <a:r>
              <a:rPr lang="en-US" dirty="0" smtClean="0"/>
              <a:t>test </a:t>
            </a:r>
            <a:r>
              <a:rPr lang="bg-BG" dirty="0" smtClean="0"/>
              <a:t>за съдържание на низа </a:t>
            </a:r>
            <a:r>
              <a:rPr lang="en-US" dirty="0" smtClean="0"/>
              <a:t>num</a:t>
            </a:r>
            <a:r>
              <a:rPr lang="en-US" dirty="0"/>
              <a:t>.</a:t>
            </a:r>
            <a:endParaRPr lang="bg-BG" dirty="0"/>
          </a:p>
        </p:txBody>
      </p:sp>
    </p:spTree>
    <p:extLst>
      <p:ext uri="{BB962C8B-B14F-4D97-AF65-F5344CB8AC3E}">
        <p14:creationId xmlns:p14="http://schemas.microsoft.com/office/powerpoint/2010/main" val="194882019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bg-BG" dirty="0" smtClean="0"/>
              <a:t>Примери</a:t>
            </a:r>
            <a:endParaRPr lang="bg-BG" dirty="0"/>
          </a:p>
        </p:txBody>
      </p:sp>
      <p:sp>
        <p:nvSpPr>
          <p:cNvPr id="2" name="Content Placeholder 1"/>
          <p:cNvSpPr>
            <a:spLocks noGrp="1"/>
          </p:cNvSpPr>
          <p:nvPr>
            <p:ph idx="1"/>
          </p:nvPr>
        </p:nvSpPr>
        <p:spPr/>
        <p:txBody>
          <a:bodyPr/>
          <a:lstStyle/>
          <a:p>
            <a:r>
              <a:rPr lang="bg-BG" dirty="0" smtClean="0"/>
              <a:t>Какъв ще бъде резултатът от:</a:t>
            </a:r>
          </a:p>
          <a:p>
            <a:endParaRPr lang="bg-BG" dirty="0" smtClean="0"/>
          </a:p>
          <a:p>
            <a:pPr marL="109728" indent="0">
              <a:buNone/>
            </a:pPr>
            <a:r>
              <a:rPr lang="en-US" dirty="0" err="1"/>
              <a:t>grep</a:t>
            </a:r>
            <a:r>
              <a:rPr lang="en-US" dirty="0"/>
              <a:t> '\&lt;c[A-</a:t>
            </a:r>
            <a:r>
              <a:rPr lang="en-US" dirty="0" err="1"/>
              <a:t>Za</a:t>
            </a:r>
            <a:r>
              <a:rPr lang="en-US" dirty="0"/>
              <a:t>-z]*d</a:t>
            </a:r>
            <a:r>
              <a:rPr lang="en-US" dirty="0" smtClean="0"/>
              <a:t>\&gt;‚</a:t>
            </a:r>
            <a:endParaRPr lang="bg-BG" dirty="0" smtClean="0"/>
          </a:p>
          <a:p>
            <a:pPr marL="109728" indent="0">
              <a:buNone/>
            </a:pPr>
            <a:endParaRPr lang="en-US" dirty="0"/>
          </a:p>
          <a:p>
            <a:pPr marL="109728" indent="0">
              <a:buNone/>
            </a:pPr>
            <a:r>
              <a:rPr lang="en-US" dirty="0" err="1"/>
              <a:t>grep</a:t>
            </a:r>
            <a:r>
              <a:rPr lang="en-US" dirty="0"/>
              <a:t> '\&lt;c.*d</a:t>
            </a:r>
            <a:r>
              <a:rPr lang="en-US" dirty="0" smtClean="0"/>
              <a:t>\&gt;‚</a:t>
            </a:r>
            <a:endParaRPr lang="bg-BG" dirty="0" smtClean="0"/>
          </a:p>
          <a:p>
            <a:pPr marL="109728" indent="0">
              <a:buNone/>
            </a:pPr>
            <a:endParaRPr lang="bg-BG" dirty="0" smtClean="0"/>
          </a:p>
          <a:p>
            <a:pPr marL="109728" indent="0">
              <a:buNone/>
            </a:pPr>
            <a:endParaRPr lang="bg-BG" dirty="0"/>
          </a:p>
        </p:txBody>
      </p:sp>
    </p:spTree>
    <p:extLst>
      <p:ext uri="{BB962C8B-B14F-4D97-AF65-F5344CB8AC3E}">
        <p14:creationId xmlns:p14="http://schemas.microsoft.com/office/powerpoint/2010/main" val="183419939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bg-BG" dirty="0" smtClean="0"/>
              <a:t>Примери</a:t>
            </a:r>
            <a:endParaRPr lang="bg-BG" dirty="0"/>
          </a:p>
        </p:txBody>
      </p:sp>
      <p:sp>
        <p:nvSpPr>
          <p:cNvPr id="2" name="Content Placeholder 1"/>
          <p:cNvSpPr>
            <a:spLocks noGrp="1"/>
          </p:cNvSpPr>
          <p:nvPr>
            <p:ph idx="1"/>
          </p:nvPr>
        </p:nvSpPr>
        <p:spPr/>
        <p:txBody>
          <a:bodyPr/>
          <a:lstStyle/>
          <a:p>
            <a:r>
              <a:rPr lang="bg-BG" dirty="0" smtClean="0"/>
              <a:t>Какъв ще бъде резултатът от:</a:t>
            </a:r>
          </a:p>
          <a:p>
            <a:endParaRPr lang="bg-BG" dirty="0" smtClean="0"/>
          </a:p>
          <a:p>
            <a:pPr marL="109728" indent="0">
              <a:buNone/>
            </a:pPr>
            <a:r>
              <a:rPr lang="en-US" dirty="0" err="1"/>
              <a:t>grep</a:t>
            </a:r>
            <a:r>
              <a:rPr lang="en-US" dirty="0"/>
              <a:t> '\&lt;c[A-</a:t>
            </a:r>
            <a:r>
              <a:rPr lang="en-US" dirty="0" err="1"/>
              <a:t>Za</a:t>
            </a:r>
            <a:r>
              <a:rPr lang="en-US" dirty="0"/>
              <a:t>-z]*d</a:t>
            </a:r>
            <a:r>
              <a:rPr lang="en-US" dirty="0" smtClean="0"/>
              <a:t>\&gt;‚</a:t>
            </a:r>
            <a:endParaRPr lang="bg-BG" dirty="0" smtClean="0"/>
          </a:p>
          <a:p>
            <a:pPr marL="109728" indent="0">
              <a:buNone/>
            </a:pPr>
            <a:endParaRPr lang="en-US" dirty="0"/>
          </a:p>
          <a:p>
            <a:pPr marL="109728" indent="0">
              <a:buNone/>
            </a:pPr>
            <a:r>
              <a:rPr lang="en-US" dirty="0" err="1"/>
              <a:t>grep</a:t>
            </a:r>
            <a:r>
              <a:rPr lang="en-US" dirty="0"/>
              <a:t> '\&lt;c.*d</a:t>
            </a:r>
            <a:r>
              <a:rPr lang="en-US" dirty="0" smtClean="0"/>
              <a:t>\&gt;‚</a:t>
            </a:r>
            <a:endParaRPr lang="bg-BG" dirty="0" smtClean="0"/>
          </a:p>
          <a:p>
            <a:pPr marL="109728" indent="0">
              <a:buNone/>
            </a:pPr>
            <a:endParaRPr lang="bg-BG" dirty="0"/>
          </a:p>
          <a:p>
            <a:pPr marL="109728" indent="0">
              <a:buNone/>
            </a:pPr>
            <a:r>
              <a:rPr lang="bg-BG" dirty="0" smtClean="0">
                <a:solidFill>
                  <a:schemeClr val="accent1"/>
                </a:solidFill>
              </a:rPr>
              <a:t>Всички думи започващи с</a:t>
            </a:r>
            <a:r>
              <a:rPr lang="en-US" dirty="0">
                <a:solidFill>
                  <a:schemeClr val="accent1"/>
                </a:solidFill>
              </a:rPr>
              <a:t> </a:t>
            </a:r>
            <a:r>
              <a:rPr lang="en-US" dirty="0" smtClean="0">
                <a:solidFill>
                  <a:schemeClr val="accent1"/>
                </a:solidFill>
              </a:rPr>
              <a:t>‘c’</a:t>
            </a:r>
            <a:r>
              <a:rPr lang="bg-BG" dirty="0" smtClean="0">
                <a:solidFill>
                  <a:schemeClr val="accent1"/>
                </a:solidFill>
              </a:rPr>
              <a:t> и завършващи с </a:t>
            </a:r>
            <a:r>
              <a:rPr lang="en-US" dirty="0" smtClean="0">
                <a:solidFill>
                  <a:schemeClr val="accent1"/>
                </a:solidFill>
              </a:rPr>
              <a:t>‘d’.</a:t>
            </a:r>
            <a:endParaRPr lang="bg-BG" dirty="0" smtClean="0">
              <a:solidFill>
                <a:schemeClr val="accent1"/>
              </a:solidFill>
            </a:endParaRPr>
          </a:p>
          <a:p>
            <a:pPr marL="109728" indent="0">
              <a:buNone/>
            </a:pPr>
            <a:endParaRPr lang="bg-BG" dirty="0" smtClean="0"/>
          </a:p>
          <a:p>
            <a:pPr marL="109728" indent="0">
              <a:buNone/>
            </a:pPr>
            <a:endParaRPr lang="bg-BG" dirty="0"/>
          </a:p>
        </p:txBody>
      </p:sp>
    </p:spTree>
    <p:extLst>
      <p:ext uri="{BB962C8B-B14F-4D97-AF65-F5344CB8AC3E}">
        <p14:creationId xmlns:p14="http://schemas.microsoft.com/office/powerpoint/2010/main" val="270991214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bg-BG" dirty="0" smtClean="0"/>
              <a:t>Примери</a:t>
            </a:r>
            <a:endParaRPr lang="bg-BG" dirty="0"/>
          </a:p>
        </p:txBody>
      </p:sp>
      <p:sp>
        <p:nvSpPr>
          <p:cNvPr id="2" name="Content Placeholder 1"/>
          <p:cNvSpPr>
            <a:spLocks noGrp="1"/>
          </p:cNvSpPr>
          <p:nvPr>
            <p:ph idx="1"/>
          </p:nvPr>
        </p:nvSpPr>
        <p:spPr/>
        <p:txBody>
          <a:bodyPr/>
          <a:lstStyle/>
          <a:p>
            <a:r>
              <a:rPr lang="bg-BG" dirty="0" smtClean="0"/>
              <a:t>Какъв ще бъде резултатът от:</a:t>
            </a:r>
          </a:p>
          <a:p>
            <a:endParaRPr lang="bg-BG" dirty="0"/>
          </a:p>
          <a:p>
            <a:pPr marL="109728" indent="0">
              <a:buNone/>
            </a:pPr>
            <a:r>
              <a:rPr lang="en-US" dirty="0" err="1"/>
              <a:t>grep</a:t>
            </a:r>
            <a:r>
              <a:rPr lang="en-US" dirty="0"/>
              <a:t> -o '\&lt;c...d\&gt;' /</a:t>
            </a:r>
            <a:r>
              <a:rPr lang="en-US" dirty="0" err="1"/>
              <a:t>usr</a:t>
            </a:r>
            <a:r>
              <a:rPr lang="en-US" dirty="0"/>
              <a:t>/share/</a:t>
            </a:r>
            <a:r>
              <a:rPr lang="en-US" dirty="0" err="1"/>
              <a:t>dict</a:t>
            </a:r>
            <a:r>
              <a:rPr lang="en-US" dirty="0"/>
              <a:t>/words | </a:t>
            </a:r>
            <a:r>
              <a:rPr lang="en-US" dirty="0" err="1"/>
              <a:t>uniq</a:t>
            </a:r>
            <a:endParaRPr lang="bg-BG" dirty="0"/>
          </a:p>
        </p:txBody>
      </p:sp>
    </p:spTree>
    <p:extLst>
      <p:ext uri="{BB962C8B-B14F-4D97-AF65-F5344CB8AC3E}">
        <p14:creationId xmlns:p14="http://schemas.microsoft.com/office/powerpoint/2010/main" val="23094500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err="1"/>
              <a:t>grep</a:t>
            </a:r>
            <a:endParaRPr lang="bg-BG" dirty="0"/>
          </a:p>
        </p:txBody>
      </p:sp>
      <p:sp>
        <p:nvSpPr>
          <p:cNvPr id="3" name="Content Placeholder 2"/>
          <p:cNvSpPr>
            <a:spLocks noGrp="1"/>
          </p:cNvSpPr>
          <p:nvPr>
            <p:ph idx="1"/>
          </p:nvPr>
        </p:nvSpPr>
        <p:spPr/>
        <p:txBody>
          <a:bodyPr>
            <a:normAutofit fontScale="85000" lnSpcReduction="20000"/>
          </a:bodyPr>
          <a:lstStyle/>
          <a:p>
            <a:r>
              <a:rPr lang="en-US" dirty="0" err="1" smtClean="0"/>
              <a:t>grep</a:t>
            </a:r>
            <a:r>
              <a:rPr lang="en-US" dirty="0" smtClean="0"/>
              <a:t> </a:t>
            </a:r>
            <a:r>
              <a:rPr lang="bg-BG" dirty="0" smtClean="0"/>
              <a:t>отпечатва редовете, които съвпадат със зададен шаблон.</a:t>
            </a:r>
          </a:p>
          <a:p>
            <a:endParaRPr lang="en-US" dirty="0"/>
          </a:p>
          <a:p>
            <a:pPr marL="0" indent="0">
              <a:buNone/>
            </a:pPr>
            <a:r>
              <a:rPr lang="en-US" dirty="0" err="1" smtClean="0"/>
              <a:t>grep</a:t>
            </a:r>
            <a:r>
              <a:rPr lang="en-US" dirty="0" smtClean="0"/>
              <a:t> </a:t>
            </a:r>
            <a:r>
              <a:rPr lang="en-US" dirty="0"/>
              <a:t>&lt;string&gt; [file]</a:t>
            </a:r>
          </a:p>
          <a:p>
            <a:r>
              <a:rPr lang="bg-BG" dirty="0" smtClean="0"/>
              <a:t>Претърсва файлове за всички редове от </a:t>
            </a:r>
            <a:r>
              <a:rPr lang="en-US" dirty="0" smtClean="0"/>
              <a:t>&lt;string</a:t>
            </a:r>
            <a:r>
              <a:rPr lang="en-US" dirty="0"/>
              <a:t>&gt;</a:t>
            </a:r>
          </a:p>
          <a:p>
            <a:r>
              <a:rPr lang="en-US" dirty="0" err="1"/>
              <a:t>grep</a:t>
            </a:r>
            <a:r>
              <a:rPr lang="en-US" dirty="0"/>
              <a:t> </a:t>
            </a:r>
            <a:r>
              <a:rPr lang="bg-BG" dirty="0" smtClean="0"/>
              <a:t>означава </a:t>
            </a:r>
            <a:r>
              <a:rPr lang="en-US" dirty="0" smtClean="0"/>
              <a:t>global </a:t>
            </a:r>
            <a:r>
              <a:rPr lang="en-US" dirty="0"/>
              <a:t>/ regular expression / </a:t>
            </a:r>
            <a:r>
              <a:rPr lang="en-US" dirty="0" smtClean="0"/>
              <a:t>print</a:t>
            </a:r>
            <a:endParaRPr lang="bg-BG" dirty="0" smtClean="0"/>
          </a:p>
          <a:p>
            <a:endParaRPr lang="en-US" dirty="0"/>
          </a:p>
          <a:p>
            <a:r>
              <a:rPr lang="en-US" dirty="0"/>
              <a:t>Examples:</a:t>
            </a:r>
          </a:p>
          <a:p>
            <a:pPr marL="0" indent="0">
              <a:buNone/>
            </a:pPr>
            <a:r>
              <a:rPr lang="en-US" dirty="0" err="1"/>
              <a:t>grep</a:t>
            </a:r>
            <a:r>
              <a:rPr lang="en-US" dirty="0"/>
              <a:t> password file</a:t>
            </a:r>
          </a:p>
          <a:p>
            <a:r>
              <a:rPr lang="bg-BG" dirty="0" smtClean="0"/>
              <a:t>Отпечатва всички редове, които съдържат думата </a:t>
            </a:r>
            <a:r>
              <a:rPr lang="en-US" dirty="0" smtClean="0"/>
              <a:t>password </a:t>
            </a:r>
            <a:r>
              <a:rPr lang="bg-BG" dirty="0" smtClean="0"/>
              <a:t>във файла </a:t>
            </a:r>
            <a:r>
              <a:rPr lang="en-US" dirty="0" smtClean="0"/>
              <a:t>file</a:t>
            </a:r>
            <a:r>
              <a:rPr lang="en-US" dirty="0"/>
              <a:t>.</a:t>
            </a:r>
          </a:p>
          <a:p>
            <a:r>
              <a:rPr lang="bg-BG" dirty="0" smtClean="0"/>
              <a:t>Кой редове съдържат думата </a:t>
            </a:r>
            <a:r>
              <a:rPr lang="en-US" dirty="0" smtClean="0"/>
              <a:t>monster </a:t>
            </a:r>
            <a:r>
              <a:rPr lang="bg-BG" dirty="0" smtClean="0"/>
              <a:t>във файла </a:t>
            </a:r>
            <a:r>
              <a:rPr lang="en-US" dirty="0" smtClean="0"/>
              <a:t>Frankenstein</a:t>
            </a:r>
            <a:r>
              <a:rPr lang="bg-BG" dirty="0" smtClean="0"/>
              <a:t>.</a:t>
            </a:r>
            <a:r>
              <a:rPr lang="en-US" dirty="0" smtClean="0"/>
              <a:t>txt?</a:t>
            </a:r>
            <a:endParaRPr lang="en-US" dirty="0"/>
          </a:p>
          <a:p>
            <a:pPr marL="0" indent="0">
              <a:buNone/>
            </a:pPr>
            <a:r>
              <a:rPr lang="en-US" dirty="0" err="1"/>
              <a:t>grep</a:t>
            </a:r>
            <a:r>
              <a:rPr lang="en-US" dirty="0"/>
              <a:t> 'monster' Frankenstein.txt</a:t>
            </a:r>
            <a:endParaRPr lang="bg-BG" dirty="0"/>
          </a:p>
        </p:txBody>
      </p:sp>
    </p:spTree>
    <p:extLst>
      <p:ext uri="{BB962C8B-B14F-4D97-AF65-F5344CB8AC3E}">
        <p14:creationId xmlns:p14="http://schemas.microsoft.com/office/powerpoint/2010/main" val="39419806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bg-BG" dirty="0" smtClean="0"/>
              <a:t>Примери</a:t>
            </a:r>
            <a:endParaRPr lang="bg-BG" dirty="0"/>
          </a:p>
        </p:txBody>
      </p:sp>
      <p:sp>
        <p:nvSpPr>
          <p:cNvPr id="2" name="Content Placeholder 1"/>
          <p:cNvSpPr>
            <a:spLocks noGrp="1"/>
          </p:cNvSpPr>
          <p:nvPr>
            <p:ph idx="1"/>
          </p:nvPr>
        </p:nvSpPr>
        <p:spPr/>
        <p:txBody>
          <a:bodyPr/>
          <a:lstStyle/>
          <a:p>
            <a:r>
              <a:rPr lang="bg-BG" dirty="0" smtClean="0"/>
              <a:t>Какъв ще бъде резултатът от:</a:t>
            </a:r>
          </a:p>
          <a:p>
            <a:endParaRPr lang="bg-BG" dirty="0"/>
          </a:p>
          <a:p>
            <a:pPr marL="109728" indent="0">
              <a:buNone/>
            </a:pPr>
            <a:r>
              <a:rPr lang="en-US" dirty="0" err="1"/>
              <a:t>grep</a:t>
            </a:r>
            <a:r>
              <a:rPr lang="en-US" dirty="0"/>
              <a:t> -o '\&lt;c...d\&gt;' /</a:t>
            </a:r>
            <a:r>
              <a:rPr lang="en-US" dirty="0" err="1"/>
              <a:t>usr</a:t>
            </a:r>
            <a:r>
              <a:rPr lang="en-US" dirty="0"/>
              <a:t>/share/</a:t>
            </a:r>
            <a:r>
              <a:rPr lang="en-US" dirty="0" err="1"/>
              <a:t>dict</a:t>
            </a:r>
            <a:r>
              <a:rPr lang="en-US" dirty="0"/>
              <a:t>/words | </a:t>
            </a:r>
            <a:r>
              <a:rPr lang="en-US" dirty="0" err="1" smtClean="0"/>
              <a:t>uniq</a:t>
            </a:r>
            <a:endParaRPr lang="bg-BG" dirty="0" smtClean="0"/>
          </a:p>
          <a:p>
            <a:pPr marL="109728" indent="0">
              <a:buNone/>
            </a:pPr>
            <a:endParaRPr lang="bg-BG" dirty="0"/>
          </a:p>
          <a:p>
            <a:pPr marL="109728" indent="0">
              <a:buNone/>
            </a:pPr>
            <a:r>
              <a:rPr lang="bg-BG" dirty="0" smtClean="0">
                <a:solidFill>
                  <a:schemeClr val="accent1"/>
                </a:solidFill>
              </a:rPr>
              <a:t>Пет думи </a:t>
            </a:r>
            <a:r>
              <a:rPr lang="bg-BG" dirty="0">
                <a:solidFill>
                  <a:schemeClr val="accent1"/>
                </a:solidFill>
              </a:rPr>
              <a:t>започващи с</a:t>
            </a:r>
            <a:r>
              <a:rPr lang="en-US" dirty="0">
                <a:solidFill>
                  <a:schemeClr val="accent1"/>
                </a:solidFill>
              </a:rPr>
              <a:t> ‘c’</a:t>
            </a:r>
            <a:r>
              <a:rPr lang="bg-BG" dirty="0">
                <a:solidFill>
                  <a:schemeClr val="accent1"/>
                </a:solidFill>
              </a:rPr>
              <a:t> и завършващи с </a:t>
            </a:r>
            <a:r>
              <a:rPr lang="en-US" dirty="0">
                <a:solidFill>
                  <a:schemeClr val="accent1"/>
                </a:solidFill>
              </a:rPr>
              <a:t>‘d’.</a:t>
            </a:r>
            <a:endParaRPr lang="bg-BG" dirty="0">
              <a:solidFill>
                <a:schemeClr val="accent1"/>
              </a:solidFill>
            </a:endParaRPr>
          </a:p>
          <a:p>
            <a:pPr marL="109728" indent="0">
              <a:buNone/>
            </a:pPr>
            <a:endParaRPr lang="bg-BG" dirty="0">
              <a:solidFill>
                <a:schemeClr val="accent1"/>
              </a:solidFill>
            </a:endParaRPr>
          </a:p>
        </p:txBody>
      </p:sp>
    </p:spTree>
    <p:extLst>
      <p:ext uri="{BB962C8B-B14F-4D97-AF65-F5344CB8AC3E}">
        <p14:creationId xmlns:p14="http://schemas.microsoft.com/office/powerpoint/2010/main" val="178951873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bg-BG" dirty="0" smtClean="0"/>
              <a:t>Примери</a:t>
            </a:r>
            <a:endParaRPr lang="bg-BG" dirty="0"/>
          </a:p>
        </p:txBody>
      </p:sp>
      <p:sp>
        <p:nvSpPr>
          <p:cNvPr id="2" name="Content Placeholder 1"/>
          <p:cNvSpPr>
            <a:spLocks noGrp="1"/>
          </p:cNvSpPr>
          <p:nvPr>
            <p:ph idx="1"/>
          </p:nvPr>
        </p:nvSpPr>
        <p:spPr/>
        <p:txBody>
          <a:bodyPr/>
          <a:lstStyle/>
          <a:p>
            <a:r>
              <a:rPr lang="bg-BG" dirty="0" smtClean="0"/>
              <a:t>Какъв ще бъде резултатът от:</a:t>
            </a:r>
          </a:p>
          <a:p>
            <a:endParaRPr lang="bg-BG" dirty="0"/>
          </a:p>
          <a:p>
            <a:pPr marL="109728" indent="0">
              <a:buNone/>
            </a:pPr>
            <a:r>
              <a:rPr lang="en-US" dirty="0" err="1" smtClean="0"/>
              <a:t>grep</a:t>
            </a:r>
            <a:r>
              <a:rPr lang="en-US" dirty="0" smtClean="0"/>
              <a:t> </a:t>
            </a:r>
            <a:r>
              <a:rPr lang="en-US" dirty="0"/>
              <a:t>'^smug'</a:t>
            </a:r>
            <a:endParaRPr lang="bg-BG" dirty="0"/>
          </a:p>
        </p:txBody>
      </p:sp>
    </p:spTree>
    <p:extLst>
      <p:ext uri="{BB962C8B-B14F-4D97-AF65-F5344CB8AC3E}">
        <p14:creationId xmlns:p14="http://schemas.microsoft.com/office/powerpoint/2010/main" val="230945009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bg-BG" dirty="0" smtClean="0"/>
              <a:t>Примери</a:t>
            </a:r>
            <a:endParaRPr lang="bg-BG" dirty="0"/>
          </a:p>
        </p:txBody>
      </p:sp>
      <p:sp>
        <p:nvSpPr>
          <p:cNvPr id="2" name="Content Placeholder 1"/>
          <p:cNvSpPr>
            <a:spLocks noGrp="1"/>
          </p:cNvSpPr>
          <p:nvPr>
            <p:ph idx="1"/>
          </p:nvPr>
        </p:nvSpPr>
        <p:spPr/>
        <p:txBody>
          <a:bodyPr/>
          <a:lstStyle/>
          <a:p>
            <a:r>
              <a:rPr lang="bg-BG" dirty="0" smtClean="0"/>
              <a:t>Какъв ще бъде резултатът от:</a:t>
            </a:r>
          </a:p>
          <a:p>
            <a:endParaRPr lang="bg-BG" dirty="0"/>
          </a:p>
          <a:p>
            <a:pPr marL="109728" indent="0">
              <a:buNone/>
            </a:pPr>
            <a:r>
              <a:rPr lang="en-US" dirty="0" err="1" smtClean="0"/>
              <a:t>grep</a:t>
            </a:r>
            <a:r>
              <a:rPr lang="en-US" dirty="0" smtClean="0"/>
              <a:t> </a:t>
            </a:r>
            <a:r>
              <a:rPr lang="en-US" dirty="0"/>
              <a:t>'^</a:t>
            </a:r>
            <a:r>
              <a:rPr lang="en-US" dirty="0" smtClean="0"/>
              <a:t>smug‚</a:t>
            </a:r>
            <a:endParaRPr lang="bg-BG" dirty="0" smtClean="0"/>
          </a:p>
          <a:p>
            <a:pPr marL="109728" indent="0">
              <a:buNone/>
            </a:pPr>
            <a:endParaRPr lang="bg-BG" dirty="0"/>
          </a:p>
          <a:p>
            <a:pPr marL="109728" indent="0">
              <a:buNone/>
            </a:pPr>
            <a:r>
              <a:rPr lang="bg-BG" dirty="0" smtClean="0">
                <a:solidFill>
                  <a:schemeClr val="accent1"/>
                </a:solidFill>
              </a:rPr>
              <a:t>Търси ред, започващ със </a:t>
            </a:r>
            <a:r>
              <a:rPr lang="en-US" dirty="0" smtClean="0">
                <a:solidFill>
                  <a:schemeClr val="accent1"/>
                </a:solidFill>
              </a:rPr>
              <a:t>smug</a:t>
            </a:r>
            <a:r>
              <a:rPr lang="bg-BG" dirty="0" smtClean="0">
                <a:solidFill>
                  <a:schemeClr val="accent1"/>
                </a:solidFill>
              </a:rPr>
              <a:t>.</a:t>
            </a:r>
            <a:endParaRPr lang="bg-BG" dirty="0">
              <a:solidFill>
                <a:schemeClr val="accent1"/>
              </a:solidFill>
            </a:endParaRPr>
          </a:p>
        </p:txBody>
      </p:sp>
    </p:spTree>
    <p:extLst>
      <p:ext uri="{BB962C8B-B14F-4D97-AF65-F5344CB8AC3E}">
        <p14:creationId xmlns:p14="http://schemas.microsoft.com/office/powerpoint/2010/main" val="91770348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bg-BG" dirty="0" smtClean="0"/>
              <a:t>Примери</a:t>
            </a:r>
            <a:endParaRPr lang="bg-BG" dirty="0"/>
          </a:p>
        </p:txBody>
      </p:sp>
      <p:sp>
        <p:nvSpPr>
          <p:cNvPr id="2" name="Content Placeholder 1"/>
          <p:cNvSpPr>
            <a:spLocks noGrp="1"/>
          </p:cNvSpPr>
          <p:nvPr>
            <p:ph idx="1"/>
          </p:nvPr>
        </p:nvSpPr>
        <p:spPr/>
        <p:txBody>
          <a:bodyPr/>
          <a:lstStyle/>
          <a:p>
            <a:r>
              <a:rPr lang="bg-BG" dirty="0" smtClean="0"/>
              <a:t>Какъв ще бъде резултатът от:</a:t>
            </a:r>
          </a:p>
          <a:p>
            <a:endParaRPr lang="bg-BG" dirty="0"/>
          </a:p>
          <a:p>
            <a:pPr marL="109728" indent="0">
              <a:buNone/>
            </a:pPr>
            <a:r>
              <a:rPr lang="en-US" dirty="0" err="1"/>
              <a:t>grep</a:t>
            </a:r>
            <a:r>
              <a:rPr lang="en-US" dirty="0"/>
              <a:t> '^$'</a:t>
            </a:r>
            <a:endParaRPr lang="bg-BG" dirty="0"/>
          </a:p>
        </p:txBody>
      </p:sp>
    </p:spTree>
    <p:extLst>
      <p:ext uri="{BB962C8B-B14F-4D97-AF65-F5344CB8AC3E}">
        <p14:creationId xmlns:p14="http://schemas.microsoft.com/office/powerpoint/2010/main" val="23094500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bg-BG" dirty="0" smtClean="0"/>
              <a:t>Примери</a:t>
            </a:r>
            <a:endParaRPr lang="bg-BG" dirty="0"/>
          </a:p>
        </p:txBody>
      </p:sp>
      <p:sp>
        <p:nvSpPr>
          <p:cNvPr id="2" name="Content Placeholder 1"/>
          <p:cNvSpPr>
            <a:spLocks noGrp="1"/>
          </p:cNvSpPr>
          <p:nvPr>
            <p:ph idx="1"/>
          </p:nvPr>
        </p:nvSpPr>
        <p:spPr/>
        <p:txBody>
          <a:bodyPr/>
          <a:lstStyle/>
          <a:p>
            <a:r>
              <a:rPr lang="bg-BG" dirty="0" smtClean="0"/>
              <a:t>Какъв ще бъде резултатът от:</a:t>
            </a:r>
          </a:p>
          <a:p>
            <a:endParaRPr lang="bg-BG" dirty="0"/>
          </a:p>
          <a:p>
            <a:pPr marL="109728" indent="0">
              <a:buNone/>
            </a:pPr>
            <a:r>
              <a:rPr lang="en-US" dirty="0" err="1"/>
              <a:t>grep</a:t>
            </a:r>
            <a:r>
              <a:rPr lang="en-US" dirty="0"/>
              <a:t> </a:t>
            </a:r>
            <a:r>
              <a:rPr lang="en-US" dirty="0" smtClean="0"/>
              <a:t>'^$</a:t>
            </a:r>
            <a:r>
              <a:rPr lang="bg-BG" dirty="0" smtClean="0"/>
              <a:t>‘</a:t>
            </a:r>
          </a:p>
          <a:p>
            <a:pPr marL="109728" indent="0">
              <a:buNone/>
            </a:pPr>
            <a:endParaRPr lang="bg-BG" dirty="0"/>
          </a:p>
          <a:p>
            <a:pPr marL="109728" indent="0">
              <a:buNone/>
            </a:pPr>
            <a:r>
              <a:rPr lang="bg-BG" dirty="0" smtClean="0">
                <a:solidFill>
                  <a:schemeClr val="accent1"/>
                </a:solidFill>
              </a:rPr>
              <a:t>Търси празни редове.</a:t>
            </a:r>
            <a:endParaRPr lang="bg-BG" dirty="0">
              <a:solidFill>
                <a:schemeClr val="accent1"/>
              </a:solidFill>
            </a:endParaRPr>
          </a:p>
        </p:txBody>
      </p:sp>
    </p:spTree>
    <p:extLst>
      <p:ext uri="{BB962C8B-B14F-4D97-AF65-F5344CB8AC3E}">
        <p14:creationId xmlns:p14="http://schemas.microsoft.com/office/powerpoint/2010/main" val="12165366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bg-BG" dirty="0" smtClean="0"/>
              <a:t>Примери</a:t>
            </a:r>
            <a:endParaRPr lang="bg-BG" dirty="0"/>
          </a:p>
        </p:txBody>
      </p:sp>
      <p:sp>
        <p:nvSpPr>
          <p:cNvPr id="2" name="Content Placeholder 1"/>
          <p:cNvSpPr>
            <a:spLocks noGrp="1"/>
          </p:cNvSpPr>
          <p:nvPr>
            <p:ph idx="1"/>
          </p:nvPr>
        </p:nvSpPr>
        <p:spPr/>
        <p:txBody>
          <a:bodyPr/>
          <a:lstStyle/>
          <a:p>
            <a:r>
              <a:rPr lang="bg-BG" dirty="0" smtClean="0"/>
              <a:t>Какъв ще бъде резултатът от:</a:t>
            </a:r>
          </a:p>
          <a:p>
            <a:endParaRPr lang="bg-BG" dirty="0"/>
          </a:p>
          <a:p>
            <a:pPr marL="109728" indent="0">
              <a:buNone/>
            </a:pPr>
            <a:r>
              <a:rPr lang="en-US" dirty="0" err="1"/>
              <a:t>grep</a:t>
            </a:r>
            <a:r>
              <a:rPr lang="en-US" dirty="0"/>
              <a:t> 'B[</a:t>
            </a:r>
            <a:r>
              <a:rPr lang="en-US" dirty="0" err="1"/>
              <a:t>oO</a:t>
            </a:r>
            <a:r>
              <a:rPr lang="en-US" dirty="0"/>
              <a:t>][</a:t>
            </a:r>
            <a:r>
              <a:rPr lang="en-US" dirty="0" err="1"/>
              <a:t>bB</a:t>
            </a:r>
            <a:r>
              <a:rPr lang="en-US" dirty="0"/>
              <a:t>]$'</a:t>
            </a:r>
            <a:endParaRPr lang="bg-BG" dirty="0"/>
          </a:p>
        </p:txBody>
      </p:sp>
    </p:spTree>
    <p:extLst>
      <p:ext uri="{BB962C8B-B14F-4D97-AF65-F5344CB8AC3E}">
        <p14:creationId xmlns:p14="http://schemas.microsoft.com/office/powerpoint/2010/main" val="27611202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bg-BG" dirty="0" smtClean="0"/>
              <a:t>Примери</a:t>
            </a:r>
            <a:endParaRPr lang="bg-BG" dirty="0"/>
          </a:p>
        </p:txBody>
      </p:sp>
      <p:sp>
        <p:nvSpPr>
          <p:cNvPr id="2" name="Content Placeholder 1"/>
          <p:cNvSpPr>
            <a:spLocks noGrp="1"/>
          </p:cNvSpPr>
          <p:nvPr>
            <p:ph idx="1"/>
          </p:nvPr>
        </p:nvSpPr>
        <p:spPr/>
        <p:txBody>
          <a:bodyPr/>
          <a:lstStyle/>
          <a:p>
            <a:r>
              <a:rPr lang="bg-BG" dirty="0" smtClean="0"/>
              <a:t>Какъв ще бъде резултатът от:</a:t>
            </a:r>
          </a:p>
          <a:p>
            <a:endParaRPr lang="bg-BG" dirty="0"/>
          </a:p>
          <a:p>
            <a:pPr marL="109728" indent="0">
              <a:buNone/>
            </a:pPr>
            <a:r>
              <a:rPr lang="en-US" dirty="0" err="1"/>
              <a:t>grep</a:t>
            </a:r>
            <a:r>
              <a:rPr lang="en-US" dirty="0"/>
              <a:t> 'B[</a:t>
            </a:r>
            <a:r>
              <a:rPr lang="en-US" dirty="0" err="1"/>
              <a:t>oO</a:t>
            </a:r>
            <a:r>
              <a:rPr lang="en-US" dirty="0"/>
              <a:t>][</a:t>
            </a:r>
            <a:r>
              <a:rPr lang="en-US" dirty="0" err="1"/>
              <a:t>bB</a:t>
            </a:r>
            <a:r>
              <a:rPr lang="en-US" dirty="0" smtClean="0"/>
              <a:t>]$</a:t>
            </a:r>
            <a:r>
              <a:rPr lang="bg-BG" dirty="0" smtClean="0"/>
              <a:t>‘</a:t>
            </a:r>
          </a:p>
          <a:p>
            <a:pPr marL="109728" indent="0">
              <a:buNone/>
            </a:pPr>
            <a:endParaRPr lang="bg-BG" dirty="0"/>
          </a:p>
          <a:p>
            <a:pPr marL="109728" indent="0">
              <a:buNone/>
            </a:pPr>
            <a:r>
              <a:rPr lang="bg-BG" dirty="0" smtClean="0">
                <a:solidFill>
                  <a:schemeClr val="accent1"/>
                </a:solidFill>
              </a:rPr>
              <a:t>Търси редове, завършващи на </a:t>
            </a:r>
            <a:r>
              <a:rPr lang="en-US" dirty="0" smtClean="0">
                <a:solidFill>
                  <a:schemeClr val="accent1"/>
                </a:solidFill>
              </a:rPr>
              <a:t>BOB, </a:t>
            </a:r>
            <a:r>
              <a:rPr lang="en-US" dirty="0" err="1" smtClean="0">
                <a:solidFill>
                  <a:schemeClr val="accent1"/>
                </a:solidFill>
              </a:rPr>
              <a:t>BoB</a:t>
            </a:r>
            <a:r>
              <a:rPr lang="en-US" dirty="0" smtClean="0">
                <a:solidFill>
                  <a:schemeClr val="accent1"/>
                </a:solidFill>
              </a:rPr>
              <a:t>, Bob, </a:t>
            </a:r>
            <a:r>
              <a:rPr lang="en-US" dirty="0" err="1" smtClean="0">
                <a:solidFill>
                  <a:schemeClr val="accent1"/>
                </a:solidFill>
              </a:rPr>
              <a:t>BOb</a:t>
            </a:r>
            <a:r>
              <a:rPr lang="en-US" dirty="0" smtClean="0">
                <a:solidFill>
                  <a:schemeClr val="accent1"/>
                </a:solidFill>
              </a:rPr>
              <a:t>.</a:t>
            </a:r>
            <a:endParaRPr lang="bg-BG" dirty="0">
              <a:solidFill>
                <a:schemeClr val="accent1"/>
              </a:solidFill>
            </a:endParaRPr>
          </a:p>
        </p:txBody>
      </p:sp>
    </p:spTree>
    <p:extLst>
      <p:ext uri="{BB962C8B-B14F-4D97-AF65-F5344CB8AC3E}">
        <p14:creationId xmlns:p14="http://schemas.microsoft.com/office/powerpoint/2010/main" val="23374438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bg-BG" dirty="0" smtClean="0"/>
              <a:t>Къде още се ползват регулярни изрази?</a:t>
            </a:r>
            <a:endParaRPr lang="bg-BG" dirty="0"/>
          </a:p>
        </p:txBody>
      </p:sp>
      <p:sp>
        <p:nvSpPr>
          <p:cNvPr id="2" name="Content Placeholder 1"/>
          <p:cNvSpPr>
            <a:spLocks noGrp="1"/>
          </p:cNvSpPr>
          <p:nvPr>
            <p:ph idx="1"/>
          </p:nvPr>
        </p:nvSpPr>
        <p:spPr/>
        <p:txBody>
          <a:bodyPr/>
          <a:lstStyle/>
          <a:p>
            <a:r>
              <a:rPr lang="bg-BG" dirty="0" smtClean="0"/>
              <a:t>При четене на текст, използвайки </a:t>
            </a:r>
            <a:r>
              <a:rPr lang="en-US" dirty="0" smtClean="0"/>
              <a:t>less</a:t>
            </a:r>
            <a:r>
              <a:rPr lang="en-US" dirty="0"/>
              <a:t>, </a:t>
            </a:r>
            <a:r>
              <a:rPr lang="bg-BG" dirty="0" smtClean="0"/>
              <a:t>можем да зададем регулярен израз след </a:t>
            </a:r>
            <a:r>
              <a:rPr lang="en-US" dirty="0" smtClean="0"/>
              <a:t>/ less </a:t>
            </a:r>
            <a:r>
              <a:rPr lang="bg-BG" dirty="0" smtClean="0"/>
              <a:t>ще освети срещаната последователност навсякъде. Движението по намерените шаблони става с:</a:t>
            </a:r>
          </a:p>
          <a:p>
            <a:pPr lvl="1"/>
            <a:r>
              <a:rPr lang="en-US" dirty="0" smtClean="0"/>
              <a:t>n </a:t>
            </a:r>
            <a:r>
              <a:rPr lang="bg-BG" dirty="0" smtClean="0"/>
              <a:t>– следващо съвпадение</a:t>
            </a:r>
            <a:endParaRPr lang="en-US" dirty="0"/>
          </a:p>
          <a:p>
            <a:pPr lvl="1"/>
            <a:r>
              <a:rPr lang="en-US" dirty="0" smtClean="0"/>
              <a:t>N </a:t>
            </a:r>
            <a:r>
              <a:rPr lang="bg-BG" dirty="0" smtClean="0"/>
              <a:t>– </a:t>
            </a:r>
            <a:r>
              <a:rPr lang="bg-BG" smtClean="0"/>
              <a:t>предходно съвпадение</a:t>
            </a:r>
            <a:endParaRPr lang="bg-BG" dirty="0"/>
          </a:p>
        </p:txBody>
      </p:sp>
    </p:spTree>
    <p:extLst>
      <p:ext uri="{BB962C8B-B14F-4D97-AF65-F5344CB8AC3E}">
        <p14:creationId xmlns:p14="http://schemas.microsoft.com/office/powerpoint/2010/main" val="314812389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hlinkClick r:id="rId2"/>
              </a:rPr>
              <a:t>http://xkcd.com/208</a:t>
            </a:r>
            <a:r>
              <a:rPr lang="en-US" dirty="0" smtClean="0">
                <a:hlinkClick r:id="rId2"/>
              </a:rPr>
              <a:t>/</a:t>
            </a:r>
            <a:r>
              <a:rPr lang="bg-BG" dirty="0" smtClean="0"/>
              <a:t/>
            </a:r>
            <a:br>
              <a:rPr lang="bg-BG" dirty="0" smtClean="0"/>
            </a:br>
            <a:endParaRPr lang="bg-BG" dirty="0"/>
          </a:p>
        </p:txBody>
      </p:sp>
      <p:sp>
        <p:nvSpPr>
          <p:cNvPr id="2" name="Content Placeholder 1"/>
          <p:cNvSpPr>
            <a:spLocks noGrp="1"/>
          </p:cNvSpPr>
          <p:nvPr>
            <p:ph idx="1"/>
          </p:nvPr>
        </p:nvSpPr>
        <p:spPr/>
        <p:txBody>
          <a:bodyPr/>
          <a:lstStyle/>
          <a:p>
            <a:endParaRPr lang="bg-BG"/>
          </a:p>
        </p:txBody>
      </p:sp>
      <p:pic>
        <p:nvPicPr>
          <p:cNvPr id="1026" name="Picture 2" descr="Regular Expression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9000" y="1008330"/>
            <a:ext cx="5715000" cy="57816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840021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bg-BG" dirty="0" smtClean="0"/>
              <a:t>Други полезни команди</a:t>
            </a:r>
            <a:endParaRPr lang="bg-BG" dirty="0"/>
          </a:p>
        </p:txBody>
      </p:sp>
      <p:sp>
        <p:nvSpPr>
          <p:cNvPr id="5" name="Subtitle 4"/>
          <p:cNvSpPr>
            <a:spLocks noGrp="1"/>
          </p:cNvSpPr>
          <p:nvPr>
            <p:ph type="subTitle" idx="1"/>
          </p:nvPr>
        </p:nvSpPr>
        <p:spPr/>
        <p:txBody>
          <a:bodyPr/>
          <a:lstStyle/>
          <a:p>
            <a:r>
              <a:rPr lang="bg-BG" dirty="0" smtClean="0"/>
              <a:t>Лекци</a:t>
            </a:r>
            <a:r>
              <a:rPr lang="bg-BG" dirty="0"/>
              <a:t>и</a:t>
            </a:r>
            <a:r>
              <a:rPr lang="bg-BG" dirty="0" smtClean="0"/>
              <a:t> </a:t>
            </a:r>
            <a:r>
              <a:rPr lang="en-US" dirty="0" smtClean="0"/>
              <a:t>6</a:t>
            </a:r>
            <a:r>
              <a:rPr lang="bg-BG" dirty="0" smtClean="0"/>
              <a:t> и 7</a:t>
            </a:r>
            <a:endParaRPr lang="bg-BG" dirty="0"/>
          </a:p>
        </p:txBody>
      </p:sp>
    </p:spTree>
    <p:extLst>
      <p:ext uri="{BB962C8B-B14F-4D97-AF65-F5344CB8AC3E}">
        <p14:creationId xmlns:p14="http://schemas.microsoft.com/office/powerpoint/2010/main" val="293348420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err="1"/>
              <a:t>grep</a:t>
            </a:r>
            <a:endParaRPr lang="bg-BG" dirty="0"/>
          </a:p>
        </p:txBody>
      </p:sp>
      <p:sp>
        <p:nvSpPr>
          <p:cNvPr id="3" name="Content Placeholder 2"/>
          <p:cNvSpPr>
            <a:spLocks noGrp="1"/>
          </p:cNvSpPr>
          <p:nvPr>
            <p:ph idx="1"/>
          </p:nvPr>
        </p:nvSpPr>
        <p:spPr/>
        <p:txBody>
          <a:bodyPr>
            <a:normAutofit/>
          </a:bodyPr>
          <a:lstStyle/>
          <a:p>
            <a:r>
              <a:rPr lang="en-US" dirty="0" err="1" smtClean="0"/>
              <a:t>grep</a:t>
            </a:r>
            <a:r>
              <a:rPr lang="en-US" dirty="0" smtClean="0"/>
              <a:t> </a:t>
            </a:r>
            <a:r>
              <a:rPr lang="bg-BG" dirty="0" smtClean="0"/>
              <a:t>може да се ползва при файлове и тръбопровод:</a:t>
            </a:r>
          </a:p>
          <a:p>
            <a:endParaRPr lang="bg-BG" dirty="0"/>
          </a:p>
          <a:p>
            <a:pPr marL="0" indent="0">
              <a:buNone/>
            </a:pPr>
            <a:r>
              <a:rPr lang="en-US" dirty="0" err="1" smtClean="0"/>
              <a:t>grep</a:t>
            </a:r>
            <a:r>
              <a:rPr lang="en-US" dirty="0" smtClean="0"/>
              <a:t> </a:t>
            </a:r>
            <a:r>
              <a:rPr lang="en-US" dirty="0"/>
              <a:t>"chromium" /</a:t>
            </a:r>
            <a:r>
              <a:rPr lang="en-US" dirty="0" err="1"/>
              <a:t>var</a:t>
            </a:r>
            <a:r>
              <a:rPr lang="en-US" dirty="0"/>
              <a:t>/log/dpkg.log</a:t>
            </a:r>
          </a:p>
          <a:p>
            <a:r>
              <a:rPr lang="bg-BG" dirty="0" smtClean="0"/>
              <a:t>Показва кога е актуализиран </a:t>
            </a:r>
            <a:r>
              <a:rPr lang="en-US" dirty="0" smtClean="0"/>
              <a:t>chromium</a:t>
            </a:r>
            <a:endParaRPr lang="en-US" dirty="0"/>
          </a:p>
          <a:p>
            <a:endParaRPr lang="bg-BG" dirty="0" smtClean="0"/>
          </a:p>
          <a:p>
            <a:pPr marL="0" indent="0">
              <a:buNone/>
            </a:pPr>
            <a:r>
              <a:rPr lang="en-US" dirty="0" smtClean="0"/>
              <a:t>history </a:t>
            </a:r>
            <a:r>
              <a:rPr lang="en-US" dirty="0"/>
              <a:t>| </a:t>
            </a:r>
            <a:r>
              <a:rPr lang="en-US" dirty="0" err="1"/>
              <a:t>grep</a:t>
            </a:r>
            <a:r>
              <a:rPr lang="en-US" dirty="0"/>
              <a:t> </a:t>
            </a:r>
            <a:r>
              <a:rPr lang="en-US" dirty="0" err="1"/>
              <a:t>grep</a:t>
            </a:r>
            <a:endParaRPr lang="en-US" dirty="0"/>
          </a:p>
          <a:p>
            <a:r>
              <a:rPr lang="bg-BG" dirty="0" smtClean="0"/>
              <a:t>Кога най-скоро е ползвана командата </a:t>
            </a:r>
            <a:r>
              <a:rPr lang="en-US" dirty="0" err="1" smtClean="0"/>
              <a:t>grep</a:t>
            </a:r>
            <a:r>
              <a:rPr lang="en-US" dirty="0" smtClean="0"/>
              <a:t>?</a:t>
            </a:r>
            <a:endParaRPr lang="en-US" dirty="0"/>
          </a:p>
        </p:txBody>
      </p:sp>
    </p:spTree>
    <p:extLst>
      <p:ext uri="{BB962C8B-B14F-4D97-AF65-F5344CB8AC3E}">
        <p14:creationId xmlns:p14="http://schemas.microsoft.com/office/powerpoint/2010/main" val="3035136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bg-BG" dirty="0" smtClean="0"/>
              <a:t>Команда </a:t>
            </a:r>
            <a:r>
              <a:rPr lang="en-US" b="0" dirty="0"/>
              <a:t>Translate</a:t>
            </a:r>
            <a:endParaRPr lang="bg-BG" dirty="0"/>
          </a:p>
        </p:txBody>
      </p:sp>
      <p:sp>
        <p:nvSpPr>
          <p:cNvPr id="2" name="Content Placeholder 1"/>
          <p:cNvSpPr>
            <a:spLocks noGrp="1"/>
          </p:cNvSpPr>
          <p:nvPr>
            <p:ph idx="1"/>
          </p:nvPr>
        </p:nvSpPr>
        <p:spPr/>
        <p:txBody>
          <a:bodyPr>
            <a:normAutofit fontScale="92500"/>
          </a:bodyPr>
          <a:lstStyle/>
          <a:p>
            <a:pPr marL="109728" indent="0">
              <a:buNone/>
            </a:pPr>
            <a:r>
              <a:rPr lang="en-US" dirty="0" err="1"/>
              <a:t>tr</a:t>
            </a:r>
            <a:r>
              <a:rPr lang="en-US" dirty="0"/>
              <a:t> [options] &lt;set1&gt; [set2]</a:t>
            </a:r>
          </a:p>
          <a:p>
            <a:r>
              <a:rPr lang="bg-BG" dirty="0" smtClean="0"/>
              <a:t>Заменя или изтрива символи</a:t>
            </a:r>
            <a:endParaRPr lang="en-US" dirty="0"/>
          </a:p>
          <a:p>
            <a:r>
              <a:rPr lang="en-US" dirty="0"/>
              <a:t>Sets </a:t>
            </a:r>
            <a:r>
              <a:rPr lang="bg-BG" dirty="0" smtClean="0"/>
              <a:t>са низове</a:t>
            </a:r>
            <a:endParaRPr lang="en-US" dirty="0"/>
          </a:p>
          <a:p>
            <a:r>
              <a:rPr lang="bg-BG" dirty="0" smtClean="0"/>
              <a:t>Работи само с </a:t>
            </a:r>
            <a:r>
              <a:rPr lang="en-US" dirty="0" smtClean="0"/>
              <a:t>STDIN/STDOUT- </a:t>
            </a:r>
            <a:r>
              <a:rPr lang="bg-BG" dirty="0" smtClean="0"/>
              <a:t>за работа с файлове се ползва команда за пренасочване</a:t>
            </a:r>
          </a:p>
          <a:p>
            <a:r>
              <a:rPr lang="bg-BG" dirty="0" smtClean="0"/>
              <a:t>По подразбиране търси низ </a:t>
            </a:r>
            <a:r>
              <a:rPr lang="en-US" dirty="0" smtClean="0"/>
              <a:t>set1 </a:t>
            </a:r>
            <a:r>
              <a:rPr lang="bg-BG" dirty="0" smtClean="0"/>
              <a:t>и го замества със </a:t>
            </a:r>
            <a:r>
              <a:rPr lang="en-US" dirty="0" smtClean="0"/>
              <a:t>set2</a:t>
            </a:r>
            <a:endParaRPr lang="bg-BG" dirty="0" smtClean="0"/>
          </a:p>
          <a:p>
            <a:endParaRPr lang="en-US" dirty="0"/>
          </a:p>
          <a:p>
            <a:r>
              <a:rPr lang="bg-BG" dirty="0" smtClean="0"/>
              <a:t>Пример</a:t>
            </a:r>
            <a:r>
              <a:rPr lang="en-US" dirty="0" smtClean="0"/>
              <a:t>:</a:t>
            </a:r>
            <a:endParaRPr lang="en-US" dirty="0"/>
          </a:p>
          <a:p>
            <a:pPr marL="109728" indent="0">
              <a:buNone/>
            </a:pPr>
            <a:r>
              <a:rPr lang="en-US" dirty="0" err="1"/>
              <a:t>tr</a:t>
            </a:r>
            <a:r>
              <a:rPr lang="en-US" dirty="0"/>
              <a:t> 'AEIOU' '</a:t>
            </a:r>
            <a:r>
              <a:rPr lang="en-US" dirty="0" err="1"/>
              <a:t>aeiou</a:t>
            </a:r>
            <a:r>
              <a:rPr lang="en-US" dirty="0"/>
              <a:t>' &lt; </a:t>
            </a:r>
            <a:r>
              <a:rPr lang="en-US" dirty="0" err="1"/>
              <a:t>somefile</a:t>
            </a:r>
            <a:r>
              <a:rPr lang="en-US" dirty="0"/>
              <a:t> </a:t>
            </a:r>
            <a:r>
              <a:rPr lang="en-US" dirty="0" smtClean="0"/>
              <a:t>– </a:t>
            </a:r>
            <a:r>
              <a:rPr lang="bg-BG" dirty="0" smtClean="0"/>
              <a:t>сменя всички главни гласни с малки гласни</a:t>
            </a:r>
            <a:endParaRPr lang="bg-BG" dirty="0"/>
          </a:p>
        </p:txBody>
      </p:sp>
    </p:spTree>
    <p:extLst>
      <p:ext uri="{BB962C8B-B14F-4D97-AF65-F5344CB8AC3E}">
        <p14:creationId xmlns:p14="http://schemas.microsoft.com/office/powerpoint/2010/main" val="920379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bg-BG" dirty="0"/>
              <a:t>Команда </a:t>
            </a:r>
            <a:r>
              <a:rPr lang="en-US" b="0" dirty="0"/>
              <a:t>Translate</a:t>
            </a:r>
            <a:endParaRPr lang="bg-BG" dirty="0"/>
          </a:p>
        </p:txBody>
      </p:sp>
      <p:sp>
        <p:nvSpPr>
          <p:cNvPr id="2" name="Content Placeholder 1"/>
          <p:cNvSpPr>
            <a:spLocks noGrp="1"/>
          </p:cNvSpPr>
          <p:nvPr>
            <p:ph idx="1"/>
          </p:nvPr>
        </p:nvSpPr>
        <p:spPr/>
        <p:txBody>
          <a:bodyPr>
            <a:normAutofit/>
          </a:bodyPr>
          <a:lstStyle/>
          <a:p>
            <a:r>
              <a:rPr lang="bg-BG" dirty="0" smtClean="0"/>
              <a:t>Примери</a:t>
            </a:r>
            <a:r>
              <a:rPr lang="en-US" dirty="0" smtClean="0"/>
              <a:t>:</a:t>
            </a:r>
            <a:endParaRPr lang="en-US" dirty="0"/>
          </a:p>
          <a:p>
            <a:r>
              <a:rPr lang="en-US" dirty="0"/>
              <a:t>echo * </a:t>
            </a:r>
            <a:r>
              <a:rPr lang="bg-BG" dirty="0" smtClean="0"/>
              <a:t>отпечатва всичко в директорията, разделено със празни позиции</a:t>
            </a:r>
            <a:r>
              <a:rPr lang="en-US" dirty="0" smtClean="0"/>
              <a:t>.</a:t>
            </a:r>
            <a:r>
              <a:rPr lang="bg-BG" dirty="0" smtClean="0"/>
              <a:t> Ето как изглежда командата за разделяне с нов ред, вместо със празни позиции:</a:t>
            </a:r>
            <a:endParaRPr lang="en-US" dirty="0"/>
          </a:p>
          <a:p>
            <a:pPr marL="109728" indent="0">
              <a:buNone/>
            </a:pPr>
            <a:r>
              <a:rPr lang="en-US" dirty="0" smtClean="0"/>
              <a:t>echo </a:t>
            </a:r>
            <a:r>
              <a:rPr lang="en-US" dirty="0"/>
              <a:t>* | </a:t>
            </a:r>
            <a:r>
              <a:rPr lang="en-US" dirty="0" err="1"/>
              <a:t>tr</a:t>
            </a:r>
            <a:r>
              <a:rPr lang="en-US" dirty="0"/>
              <a:t> ' ' '\n' </a:t>
            </a:r>
            <a:endParaRPr lang="bg-BG" dirty="0" smtClean="0"/>
          </a:p>
          <a:p>
            <a:pPr marL="109728" indent="0">
              <a:buNone/>
            </a:pPr>
            <a:endParaRPr lang="en-US" dirty="0"/>
          </a:p>
          <a:p>
            <a:r>
              <a:rPr lang="bg-BG" dirty="0" smtClean="0"/>
              <a:t>Разпечатване на файл само с главни букви</a:t>
            </a:r>
            <a:r>
              <a:rPr lang="en-US" dirty="0" smtClean="0"/>
              <a:t>:</a:t>
            </a:r>
            <a:endParaRPr lang="en-US" dirty="0"/>
          </a:p>
          <a:p>
            <a:pPr marL="109728" indent="0">
              <a:buNone/>
            </a:pPr>
            <a:r>
              <a:rPr lang="en-US" dirty="0" err="1"/>
              <a:t>tr</a:t>
            </a:r>
            <a:r>
              <a:rPr lang="en-US" dirty="0"/>
              <a:t> 'a-z' 'A-Z' &lt; test.txt </a:t>
            </a:r>
            <a:endParaRPr lang="bg-BG" dirty="0"/>
          </a:p>
        </p:txBody>
      </p:sp>
    </p:spTree>
    <p:extLst>
      <p:ext uri="{BB962C8B-B14F-4D97-AF65-F5344CB8AC3E}">
        <p14:creationId xmlns:p14="http://schemas.microsoft.com/office/powerpoint/2010/main" val="13297297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dirty="0" err="1"/>
              <a:t>tr</a:t>
            </a:r>
            <a:r>
              <a:rPr lang="en-US" b="0" dirty="0"/>
              <a:t> </a:t>
            </a:r>
            <a:r>
              <a:rPr lang="bg-BG" b="0" dirty="0" smtClean="0"/>
              <a:t>и множествата</a:t>
            </a:r>
            <a:endParaRPr lang="bg-BG" dirty="0"/>
          </a:p>
        </p:txBody>
      </p:sp>
      <p:sp>
        <p:nvSpPr>
          <p:cNvPr id="2" name="Content Placeholder 1"/>
          <p:cNvSpPr>
            <a:spLocks noGrp="1"/>
          </p:cNvSpPr>
          <p:nvPr>
            <p:ph idx="1"/>
          </p:nvPr>
        </p:nvSpPr>
        <p:spPr/>
        <p:txBody>
          <a:bodyPr>
            <a:normAutofit fontScale="77500" lnSpcReduction="20000"/>
          </a:bodyPr>
          <a:lstStyle/>
          <a:p>
            <a:r>
              <a:rPr lang="bg-BG" dirty="0" smtClean="0"/>
              <a:t>Ако двете множества, предадени като параметри на </a:t>
            </a:r>
            <a:r>
              <a:rPr lang="en-US" dirty="0" err="1" smtClean="0"/>
              <a:t>tr</a:t>
            </a:r>
            <a:r>
              <a:rPr lang="en-US" dirty="0" smtClean="0"/>
              <a:t> </a:t>
            </a:r>
            <a:r>
              <a:rPr lang="bg-BG" dirty="0" smtClean="0"/>
              <a:t>са с една и съща дължина, то символа в позиция </a:t>
            </a:r>
            <a:r>
              <a:rPr lang="en-US" dirty="0" smtClean="0"/>
              <a:t>r</a:t>
            </a:r>
            <a:r>
              <a:rPr lang="bg-BG" dirty="0" smtClean="0"/>
              <a:t> от първото множество се замества със символа на същата позиция от второто.</a:t>
            </a:r>
            <a:endParaRPr lang="en-US" dirty="0"/>
          </a:p>
          <a:p>
            <a:r>
              <a:rPr lang="bg-BG" dirty="0" smtClean="0"/>
              <a:t>АКо второто множество е с по-малко елементи и няма елемент на позиция </a:t>
            </a:r>
            <a:r>
              <a:rPr lang="en-US" dirty="0" smtClean="0"/>
              <a:t>r</a:t>
            </a:r>
            <a:r>
              <a:rPr lang="bg-BG" dirty="0" smtClean="0"/>
              <a:t>, се дублира последния елемент от второто множесто.</a:t>
            </a:r>
          </a:p>
          <a:p>
            <a:r>
              <a:rPr lang="bg-BG" dirty="0" smtClean="0"/>
              <a:t>Ако първото множество е с по-малко елементи, то се заместват само неговите, а допълнителните във второто множество се оставят без употреба.</a:t>
            </a:r>
          </a:p>
          <a:p>
            <a:endParaRPr lang="bg-BG" dirty="0" smtClean="0"/>
          </a:p>
          <a:p>
            <a:r>
              <a:rPr lang="bg-BG" dirty="0" smtClean="0"/>
              <a:t>Пример</a:t>
            </a:r>
            <a:r>
              <a:rPr lang="en-US" dirty="0" smtClean="0"/>
              <a:t>:</a:t>
            </a:r>
            <a:endParaRPr lang="en-US" dirty="0"/>
          </a:p>
          <a:p>
            <a:pPr marL="109728" indent="0">
              <a:buNone/>
            </a:pPr>
            <a:r>
              <a:rPr lang="en-US" dirty="0"/>
              <a:t>echo "</a:t>
            </a:r>
            <a:r>
              <a:rPr lang="en-US" dirty="0" err="1"/>
              <a:t>abcdefghijklmnopqrstuvwxyz</a:t>
            </a:r>
            <a:r>
              <a:rPr lang="en-US" dirty="0"/>
              <a:t>" | </a:t>
            </a:r>
            <a:r>
              <a:rPr lang="en-US" dirty="0" err="1"/>
              <a:t>tr</a:t>
            </a:r>
            <a:r>
              <a:rPr lang="en-US" dirty="0"/>
              <a:t> 'a-z' </a:t>
            </a:r>
            <a:r>
              <a:rPr lang="en-US" dirty="0" smtClean="0"/>
              <a:t>'a‚</a:t>
            </a:r>
            <a:r>
              <a:rPr lang="bg-BG" dirty="0" smtClean="0"/>
              <a:t> </a:t>
            </a:r>
            <a:r>
              <a:rPr lang="en-US" dirty="0" err="1" smtClean="0"/>
              <a:t>aaaaaaaaaaaaaaaaaaaaaaaaaa</a:t>
            </a:r>
            <a:endParaRPr lang="en-US" dirty="0"/>
          </a:p>
          <a:p>
            <a:pPr marL="109728" indent="0">
              <a:buNone/>
            </a:pPr>
            <a:r>
              <a:rPr lang="en-US" dirty="0"/>
              <a:t>echo "</a:t>
            </a:r>
            <a:r>
              <a:rPr lang="en-US" dirty="0" err="1"/>
              <a:t>abcdefghjiklmnopqrstuvwxyz</a:t>
            </a:r>
            <a:r>
              <a:rPr lang="en-US" dirty="0"/>
              <a:t>" | </a:t>
            </a:r>
            <a:r>
              <a:rPr lang="en-US" dirty="0" err="1"/>
              <a:t>tr</a:t>
            </a:r>
            <a:r>
              <a:rPr lang="en-US" dirty="0"/>
              <a:t> 'a-z' </a:t>
            </a:r>
            <a:r>
              <a:rPr lang="en-US" dirty="0" smtClean="0"/>
              <a:t>'</a:t>
            </a:r>
            <a:r>
              <a:rPr lang="en-US" dirty="0" err="1" smtClean="0"/>
              <a:t>wxyz</a:t>
            </a:r>
            <a:r>
              <a:rPr lang="en-US" dirty="0" smtClean="0"/>
              <a:t>‚</a:t>
            </a:r>
            <a:r>
              <a:rPr lang="bg-BG" dirty="0" smtClean="0"/>
              <a:t> </a:t>
            </a:r>
            <a:r>
              <a:rPr lang="en-US" dirty="0" err="1" smtClean="0"/>
              <a:t>wxyzzzzzzzzzzzzzzzzzzzzzzz</a:t>
            </a:r>
            <a:endParaRPr lang="en-US" dirty="0"/>
          </a:p>
        </p:txBody>
      </p:sp>
    </p:spTree>
    <p:extLst>
      <p:ext uri="{BB962C8B-B14F-4D97-AF65-F5344CB8AC3E}">
        <p14:creationId xmlns:p14="http://schemas.microsoft.com/office/powerpoint/2010/main" val="8243432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dirty="0" err="1"/>
              <a:t>tr</a:t>
            </a:r>
            <a:r>
              <a:rPr lang="en-US" b="0" dirty="0"/>
              <a:t> </a:t>
            </a:r>
            <a:r>
              <a:rPr lang="bg-BG" b="0" dirty="0" smtClean="0"/>
              <a:t>опции</a:t>
            </a:r>
            <a:endParaRPr lang="bg-BG" dirty="0"/>
          </a:p>
        </p:txBody>
      </p:sp>
      <p:sp>
        <p:nvSpPr>
          <p:cNvPr id="2" name="Content Placeholder 1"/>
          <p:cNvSpPr>
            <a:spLocks noGrp="1"/>
          </p:cNvSpPr>
          <p:nvPr>
            <p:ph idx="1"/>
          </p:nvPr>
        </p:nvSpPr>
        <p:spPr/>
        <p:txBody>
          <a:bodyPr>
            <a:normAutofit/>
          </a:bodyPr>
          <a:lstStyle/>
          <a:p>
            <a:pPr marL="109728" indent="0">
              <a:buNone/>
            </a:pPr>
            <a:r>
              <a:rPr lang="en-US" dirty="0" err="1"/>
              <a:t>tr</a:t>
            </a:r>
            <a:r>
              <a:rPr lang="en-US" dirty="0"/>
              <a:t> -d &lt;set&gt; - </a:t>
            </a:r>
            <a:r>
              <a:rPr lang="bg-BG" dirty="0" smtClean="0"/>
              <a:t>изтрива всички символи, които са в </a:t>
            </a:r>
            <a:r>
              <a:rPr lang="en-US" dirty="0" smtClean="0"/>
              <a:t>set</a:t>
            </a:r>
            <a:endParaRPr lang="en-US" dirty="0"/>
          </a:p>
          <a:p>
            <a:pPr marL="109728" indent="0">
              <a:buNone/>
            </a:pPr>
            <a:r>
              <a:rPr lang="en-US" dirty="0" err="1"/>
              <a:t>tr</a:t>
            </a:r>
            <a:r>
              <a:rPr lang="en-US" dirty="0"/>
              <a:t> -c &lt;set1&gt; [set2] </a:t>
            </a:r>
            <a:r>
              <a:rPr lang="en-US" dirty="0" smtClean="0"/>
              <a:t>– </a:t>
            </a:r>
            <a:r>
              <a:rPr lang="bg-BG" dirty="0" smtClean="0"/>
              <a:t>допълва </a:t>
            </a:r>
            <a:r>
              <a:rPr lang="en-US" dirty="0" smtClean="0"/>
              <a:t>set1 </a:t>
            </a:r>
            <a:r>
              <a:rPr lang="bg-BG" dirty="0" smtClean="0"/>
              <a:t>преди замяната му със </a:t>
            </a:r>
            <a:r>
              <a:rPr lang="en-US" dirty="0" smtClean="0"/>
              <a:t>set2</a:t>
            </a:r>
            <a:endParaRPr lang="bg-BG" dirty="0" smtClean="0"/>
          </a:p>
          <a:p>
            <a:endParaRPr lang="en-US" dirty="0"/>
          </a:p>
          <a:p>
            <a:r>
              <a:rPr lang="bg-BG" dirty="0" smtClean="0"/>
              <a:t>Пример</a:t>
            </a:r>
            <a:r>
              <a:rPr lang="en-US" dirty="0" smtClean="0"/>
              <a:t>:</a:t>
            </a:r>
            <a:endParaRPr lang="en-US" dirty="0"/>
          </a:p>
          <a:p>
            <a:r>
              <a:rPr lang="bg-BG" dirty="0" smtClean="0"/>
              <a:t>Отпечатваме файл, в който са премахнати всички небуквени символи:</a:t>
            </a:r>
            <a:endParaRPr lang="en-US" dirty="0"/>
          </a:p>
          <a:p>
            <a:pPr marL="109728" indent="0">
              <a:buNone/>
            </a:pPr>
            <a:r>
              <a:rPr lang="en-US" dirty="0" err="1"/>
              <a:t>tr</a:t>
            </a:r>
            <a:r>
              <a:rPr lang="en-US" dirty="0"/>
              <a:t> -cd 'a-</a:t>
            </a:r>
            <a:r>
              <a:rPr lang="en-US" dirty="0" err="1"/>
              <a:t>zA</a:t>
            </a:r>
            <a:r>
              <a:rPr lang="en-US" dirty="0"/>
              <a:t>-Z' &lt; </a:t>
            </a:r>
            <a:r>
              <a:rPr lang="en-US" dirty="0" err="1" smtClean="0"/>
              <a:t>somefile</a:t>
            </a:r>
            <a:endParaRPr lang="bg-BG" dirty="0"/>
          </a:p>
        </p:txBody>
      </p:sp>
    </p:spTree>
    <p:extLst>
      <p:ext uri="{BB962C8B-B14F-4D97-AF65-F5344CB8AC3E}">
        <p14:creationId xmlns:p14="http://schemas.microsoft.com/office/powerpoint/2010/main" val="329223858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dirty="0" err="1"/>
              <a:t>tr</a:t>
            </a:r>
            <a:r>
              <a:rPr lang="en-US" b="0" dirty="0"/>
              <a:t> </a:t>
            </a:r>
            <a:r>
              <a:rPr lang="bg-BG" b="0" dirty="0"/>
              <a:t>опции</a:t>
            </a:r>
            <a:endParaRPr lang="bg-BG" dirty="0"/>
          </a:p>
        </p:txBody>
      </p:sp>
      <p:sp>
        <p:nvSpPr>
          <p:cNvPr id="2" name="Content Placeholder 1"/>
          <p:cNvSpPr>
            <a:spLocks noGrp="1"/>
          </p:cNvSpPr>
          <p:nvPr>
            <p:ph idx="1"/>
          </p:nvPr>
        </p:nvSpPr>
        <p:spPr/>
        <p:txBody>
          <a:bodyPr>
            <a:normAutofit fontScale="85000" lnSpcReduction="20000"/>
          </a:bodyPr>
          <a:lstStyle/>
          <a:p>
            <a:r>
              <a:rPr lang="bg-BG" dirty="0" smtClean="0"/>
              <a:t>Пример</a:t>
            </a:r>
            <a:r>
              <a:rPr lang="en-US" dirty="0" smtClean="0"/>
              <a:t>:</a:t>
            </a:r>
            <a:endParaRPr lang="en-US" dirty="0"/>
          </a:p>
          <a:p>
            <a:r>
              <a:rPr lang="bg-BG" dirty="0" smtClean="0"/>
              <a:t>Да се изтрият всички нечислови символиот </a:t>
            </a:r>
            <a:r>
              <a:rPr lang="en-US" dirty="0" smtClean="0"/>
              <a:t>test1.txt</a:t>
            </a:r>
            <a:r>
              <a:rPr lang="en-US" dirty="0"/>
              <a:t>, </a:t>
            </a:r>
            <a:r>
              <a:rPr lang="bg-BG" dirty="0" smtClean="0"/>
              <a:t>след което да се запишат в </a:t>
            </a:r>
            <a:r>
              <a:rPr lang="en-US" dirty="0" smtClean="0"/>
              <a:t>test2.txt</a:t>
            </a:r>
            <a:r>
              <a:rPr lang="bg-BG" dirty="0" smtClean="0"/>
              <a:t>:</a:t>
            </a:r>
          </a:p>
          <a:p>
            <a:endParaRPr lang="en-US" dirty="0"/>
          </a:p>
          <a:p>
            <a:pPr marL="109728" indent="0">
              <a:buNone/>
            </a:pPr>
            <a:r>
              <a:rPr lang="en-US" dirty="0" err="1"/>
              <a:t>tr</a:t>
            </a:r>
            <a:r>
              <a:rPr lang="en-US" dirty="0"/>
              <a:t> -cd '0-9' &lt; test1.txt &gt; test2.txt</a:t>
            </a:r>
          </a:p>
          <a:p>
            <a:endParaRPr lang="en-US" dirty="0"/>
          </a:p>
          <a:p>
            <a:r>
              <a:rPr lang="bg-BG" dirty="0" smtClean="0"/>
              <a:t>Пренасочването на входа и изхода на командата </a:t>
            </a:r>
            <a:r>
              <a:rPr lang="en-US" dirty="0" err="1" smtClean="0"/>
              <a:t>tr</a:t>
            </a:r>
            <a:r>
              <a:rPr lang="bg-BG" dirty="0" smtClean="0"/>
              <a:t> може да бъде към файл едновременно, т.е. </a:t>
            </a:r>
            <a:r>
              <a:rPr lang="en-US" dirty="0" smtClean="0"/>
              <a:t>command </a:t>
            </a:r>
            <a:r>
              <a:rPr lang="en-US" dirty="0"/>
              <a:t>&lt; filename &gt; </a:t>
            </a:r>
            <a:r>
              <a:rPr lang="en-US" dirty="0" smtClean="0"/>
              <a:t>filename</a:t>
            </a:r>
            <a:r>
              <a:rPr lang="bg-BG" dirty="0" smtClean="0"/>
              <a:t>. </a:t>
            </a:r>
          </a:p>
          <a:p>
            <a:r>
              <a:rPr lang="bg-BG" dirty="0" smtClean="0"/>
              <a:t>Изходният файл ще се изтрие преди запис на резултата. За да се предпазят оригиналните данни, трябва или да се пренасочи изхода към друг файл или да се ползва командата за добавяне </a:t>
            </a:r>
            <a:r>
              <a:rPr lang="en-US" dirty="0" smtClean="0"/>
              <a:t>&gt;&gt;.</a:t>
            </a:r>
            <a:endParaRPr lang="bg-BG" dirty="0"/>
          </a:p>
        </p:txBody>
      </p:sp>
    </p:spTree>
    <p:extLst>
      <p:ext uri="{BB962C8B-B14F-4D97-AF65-F5344CB8AC3E}">
        <p14:creationId xmlns:p14="http://schemas.microsoft.com/office/powerpoint/2010/main" val="29269177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dirty="0" err="1"/>
              <a:t>tr</a:t>
            </a:r>
            <a:r>
              <a:rPr lang="en-US" b="0" dirty="0"/>
              <a:t> </a:t>
            </a:r>
            <a:r>
              <a:rPr lang="bg-BG" b="0" dirty="0"/>
              <a:t>опции</a:t>
            </a:r>
            <a:endParaRPr lang="bg-BG" dirty="0"/>
          </a:p>
        </p:txBody>
      </p:sp>
      <p:sp>
        <p:nvSpPr>
          <p:cNvPr id="2" name="Content Placeholder 1"/>
          <p:cNvSpPr>
            <a:spLocks noGrp="1"/>
          </p:cNvSpPr>
          <p:nvPr>
            <p:ph idx="1"/>
          </p:nvPr>
        </p:nvSpPr>
        <p:spPr/>
        <p:txBody>
          <a:bodyPr/>
          <a:lstStyle/>
          <a:p>
            <a:r>
              <a:rPr lang="en-US" dirty="0" err="1"/>
              <a:t>tr</a:t>
            </a:r>
            <a:r>
              <a:rPr lang="en-US" dirty="0"/>
              <a:t> </a:t>
            </a:r>
            <a:r>
              <a:rPr lang="bg-BG" dirty="0" smtClean="0"/>
              <a:t>не разбира регулярни изрази, но работи с диапазон на символите и </a:t>
            </a:r>
            <a:r>
              <a:rPr lang="en-US" dirty="0" smtClean="0"/>
              <a:t>POSIX </a:t>
            </a:r>
            <a:r>
              <a:rPr lang="en-US" dirty="0"/>
              <a:t>character </a:t>
            </a:r>
            <a:r>
              <a:rPr lang="bg-BG" dirty="0" smtClean="0"/>
              <a:t>като </a:t>
            </a:r>
            <a:r>
              <a:rPr lang="en-US" dirty="0" smtClean="0"/>
              <a:t>[:</a:t>
            </a:r>
            <a:r>
              <a:rPr lang="en-US" dirty="0"/>
              <a:t>alpha:]</a:t>
            </a:r>
            <a:endParaRPr lang="bg-BG" dirty="0"/>
          </a:p>
        </p:txBody>
      </p:sp>
    </p:spTree>
    <p:extLst>
      <p:ext uri="{BB962C8B-B14F-4D97-AF65-F5344CB8AC3E}">
        <p14:creationId xmlns:p14="http://schemas.microsoft.com/office/powerpoint/2010/main" val="335506814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dirty="0"/>
              <a:t>Unix </a:t>
            </a:r>
            <a:r>
              <a:rPr lang="bg-BG" b="0" dirty="0" smtClean="0"/>
              <a:t>срещу </a:t>
            </a:r>
            <a:r>
              <a:rPr lang="en-US" b="0" dirty="0" smtClean="0"/>
              <a:t>Windows </a:t>
            </a:r>
            <a:r>
              <a:rPr lang="en-US" b="0" dirty="0"/>
              <a:t>Text Files</a:t>
            </a:r>
            <a:endParaRPr lang="bg-BG" dirty="0"/>
          </a:p>
        </p:txBody>
      </p:sp>
      <p:sp>
        <p:nvSpPr>
          <p:cNvPr id="2" name="Content Placeholder 1"/>
          <p:cNvSpPr>
            <a:spLocks noGrp="1"/>
          </p:cNvSpPr>
          <p:nvPr>
            <p:ph idx="1"/>
          </p:nvPr>
        </p:nvSpPr>
        <p:spPr/>
        <p:txBody>
          <a:bodyPr>
            <a:normAutofit fontScale="85000" lnSpcReduction="10000"/>
          </a:bodyPr>
          <a:lstStyle/>
          <a:p>
            <a:pPr marL="109728" indent="0">
              <a:buNone/>
            </a:pPr>
            <a:r>
              <a:rPr lang="bg-BG" dirty="0" smtClean="0"/>
              <a:t>Краят на редовете се различава в двете ОС:</a:t>
            </a:r>
            <a:endParaRPr lang="en-US" dirty="0"/>
          </a:p>
          <a:p>
            <a:r>
              <a:rPr lang="bg-BG" dirty="0" smtClean="0"/>
              <a:t>В </a:t>
            </a:r>
            <a:r>
              <a:rPr lang="en-US" dirty="0" smtClean="0"/>
              <a:t>UNIX </a:t>
            </a:r>
            <a:r>
              <a:rPr lang="bg-BG" dirty="0" smtClean="0"/>
              <a:t>краят на реда е </a:t>
            </a:r>
            <a:r>
              <a:rPr lang="en-US" dirty="0" smtClean="0"/>
              <a:t>^J </a:t>
            </a:r>
            <a:r>
              <a:rPr lang="en-US" dirty="0"/>
              <a:t>(\n)</a:t>
            </a:r>
          </a:p>
          <a:p>
            <a:r>
              <a:rPr lang="bg-BG" dirty="0" smtClean="0"/>
              <a:t>В </a:t>
            </a:r>
            <a:r>
              <a:rPr lang="en-US" dirty="0" smtClean="0"/>
              <a:t>Windows/DOS</a:t>
            </a:r>
            <a:r>
              <a:rPr lang="bg-BG" dirty="0" smtClean="0"/>
              <a:t> краят на реда е</a:t>
            </a:r>
            <a:r>
              <a:rPr lang="bg-BG" dirty="0"/>
              <a:t> </a:t>
            </a:r>
            <a:r>
              <a:rPr lang="en-US" dirty="0" smtClean="0"/>
              <a:t>(\</a:t>
            </a:r>
            <a:r>
              <a:rPr lang="en-US" dirty="0"/>
              <a:t>r\n).</a:t>
            </a:r>
          </a:p>
          <a:p>
            <a:pPr marL="109728" indent="0">
              <a:buNone/>
            </a:pPr>
            <a:endParaRPr lang="bg-BG" dirty="0" smtClean="0"/>
          </a:p>
          <a:p>
            <a:pPr marL="109728" indent="0">
              <a:buNone/>
            </a:pPr>
            <a:r>
              <a:rPr lang="bg-BG" dirty="0" smtClean="0"/>
              <a:t>Ако се отвори </a:t>
            </a:r>
            <a:r>
              <a:rPr lang="en-US" dirty="0" smtClean="0"/>
              <a:t>UNIX </a:t>
            </a:r>
            <a:r>
              <a:rPr lang="bg-BG" dirty="0" smtClean="0"/>
              <a:t>файл в </a:t>
            </a:r>
            <a:r>
              <a:rPr lang="en-US" dirty="0"/>
              <a:t>Notepad </a:t>
            </a:r>
            <a:r>
              <a:rPr lang="bg-BG" dirty="0" smtClean="0"/>
              <a:t>и се съхрани, редакторът ще добави</a:t>
            </a:r>
            <a:r>
              <a:rPr lang="en-US" dirty="0" smtClean="0"/>
              <a:t> </a:t>
            </a:r>
            <a:r>
              <a:rPr lang="en-US" dirty="0"/>
              <a:t>\r </a:t>
            </a:r>
            <a:r>
              <a:rPr lang="bg-BG" dirty="0" smtClean="0"/>
              <a:t>в края на всеки ред</a:t>
            </a:r>
            <a:r>
              <a:rPr lang="en-US" dirty="0" smtClean="0"/>
              <a:t>. </a:t>
            </a:r>
            <a:r>
              <a:rPr lang="bg-BG" dirty="0" smtClean="0"/>
              <a:t>Това ще създаде проблем, ако се копира файла пак в </a:t>
            </a:r>
            <a:r>
              <a:rPr lang="en-US" dirty="0" smtClean="0"/>
              <a:t>UNIX </a:t>
            </a:r>
            <a:r>
              <a:rPr lang="bg-BG" dirty="0" smtClean="0"/>
              <a:t>няма да бъде валиден!</a:t>
            </a:r>
            <a:endParaRPr lang="en-US" dirty="0"/>
          </a:p>
          <a:p>
            <a:endParaRPr lang="bg-BG" dirty="0" smtClean="0"/>
          </a:p>
          <a:p>
            <a:r>
              <a:rPr lang="bg-BG" dirty="0" smtClean="0"/>
              <a:t>Конвертиране на </a:t>
            </a:r>
            <a:r>
              <a:rPr lang="en-US" dirty="0" smtClean="0"/>
              <a:t>Windows </a:t>
            </a:r>
            <a:r>
              <a:rPr lang="en-US" dirty="0"/>
              <a:t>Text Files </a:t>
            </a:r>
            <a:r>
              <a:rPr lang="bg-BG" dirty="0" smtClean="0"/>
              <a:t>към </a:t>
            </a:r>
            <a:r>
              <a:rPr lang="en-US" dirty="0" smtClean="0"/>
              <a:t>UNIX</a:t>
            </a:r>
            <a:endParaRPr lang="en-US" dirty="0"/>
          </a:p>
          <a:p>
            <a:r>
              <a:rPr lang="bg-BG" dirty="0" smtClean="0"/>
              <a:t>Можем да използваме </a:t>
            </a:r>
            <a:r>
              <a:rPr lang="en-US" dirty="0" err="1" smtClean="0"/>
              <a:t>tr</a:t>
            </a:r>
            <a:r>
              <a:rPr lang="en-US" dirty="0" smtClean="0"/>
              <a:t> </a:t>
            </a:r>
            <a:r>
              <a:rPr lang="bg-BG" dirty="0" smtClean="0"/>
              <a:t>за премахване на излишните </a:t>
            </a:r>
            <a:r>
              <a:rPr lang="en-US" dirty="0" smtClean="0"/>
              <a:t>\r</a:t>
            </a:r>
            <a:r>
              <a:rPr lang="bg-BG" dirty="0" smtClean="0"/>
              <a:t>:</a:t>
            </a:r>
          </a:p>
          <a:p>
            <a:pPr marL="109728" indent="0">
              <a:buNone/>
            </a:pPr>
            <a:r>
              <a:rPr lang="en-US" dirty="0" err="1" smtClean="0"/>
              <a:t>tr</a:t>
            </a:r>
            <a:r>
              <a:rPr lang="en-US" dirty="0" smtClean="0"/>
              <a:t> </a:t>
            </a:r>
            <a:r>
              <a:rPr lang="en-US" dirty="0"/>
              <a:t>-d '\r' &lt; </a:t>
            </a:r>
            <a:r>
              <a:rPr lang="en-US" dirty="0" err="1"/>
              <a:t>windowsfile</a:t>
            </a:r>
            <a:r>
              <a:rPr lang="en-US" dirty="0"/>
              <a:t> &gt; </a:t>
            </a:r>
            <a:r>
              <a:rPr lang="en-US" dirty="0" err="1"/>
              <a:t>unixfile</a:t>
            </a:r>
            <a:endParaRPr lang="bg-BG" dirty="0"/>
          </a:p>
        </p:txBody>
      </p:sp>
    </p:spTree>
    <p:extLst>
      <p:ext uri="{BB962C8B-B14F-4D97-AF65-F5344CB8AC3E}">
        <p14:creationId xmlns:p14="http://schemas.microsoft.com/office/powerpoint/2010/main" val="201220573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bg-BG" dirty="0" smtClean="0"/>
              <a:t>Замяна на шифър</a:t>
            </a:r>
            <a:endParaRPr lang="bg-BG" dirty="0"/>
          </a:p>
        </p:txBody>
      </p:sp>
      <p:sp>
        <p:nvSpPr>
          <p:cNvPr id="2" name="Content Placeholder 1"/>
          <p:cNvSpPr>
            <a:spLocks noGrp="1"/>
          </p:cNvSpPr>
          <p:nvPr>
            <p:ph idx="1"/>
          </p:nvPr>
        </p:nvSpPr>
        <p:spPr/>
        <p:txBody>
          <a:bodyPr>
            <a:normAutofit/>
          </a:bodyPr>
          <a:lstStyle/>
          <a:p>
            <a:r>
              <a:rPr lang="bg-BG" dirty="0" smtClean="0"/>
              <a:t>Може да използваме </a:t>
            </a:r>
            <a:r>
              <a:rPr lang="en-US" dirty="0" err="1" smtClean="0"/>
              <a:t>tr</a:t>
            </a:r>
            <a:r>
              <a:rPr lang="en-US" dirty="0" smtClean="0"/>
              <a:t> </a:t>
            </a:r>
            <a:r>
              <a:rPr lang="bg-BG" dirty="0" smtClean="0"/>
              <a:t>и за шифрова замяна</a:t>
            </a:r>
            <a:r>
              <a:rPr lang="en-US" dirty="0" smtClean="0"/>
              <a:t>. </a:t>
            </a:r>
            <a:r>
              <a:rPr lang="bg-BG" dirty="0" smtClean="0"/>
              <a:t>Създаваме текстов файл на име </a:t>
            </a:r>
            <a:r>
              <a:rPr lang="en-US" dirty="0" smtClean="0"/>
              <a:t>"cypher" </a:t>
            </a:r>
            <a:r>
              <a:rPr lang="bg-BG" dirty="0" smtClean="0"/>
              <a:t>с някакъв ред на азбуката. След това го кодираме чрез:</a:t>
            </a:r>
          </a:p>
          <a:p>
            <a:pPr marL="109728" indent="0">
              <a:buNone/>
            </a:pPr>
            <a:r>
              <a:rPr lang="en-US" dirty="0" err="1" smtClean="0"/>
              <a:t>tr</a:t>
            </a:r>
            <a:r>
              <a:rPr lang="en-US" dirty="0" smtClean="0"/>
              <a:t> </a:t>
            </a:r>
            <a:r>
              <a:rPr lang="en-US" dirty="0"/>
              <a:t>'a-z' `cat cypher` &lt; file &gt; </a:t>
            </a:r>
            <a:r>
              <a:rPr lang="en-US" dirty="0" err="1"/>
              <a:t>encodedfile</a:t>
            </a:r>
            <a:endParaRPr lang="en-US" dirty="0"/>
          </a:p>
          <a:p>
            <a:r>
              <a:rPr lang="bg-BG" dirty="0" smtClean="0"/>
              <a:t>За декодиране можем да ползваме:</a:t>
            </a:r>
            <a:endParaRPr lang="en-US" dirty="0"/>
          </a:p>
          <a:p>
            <a:pPr marL="109728" indent="0">
              <a:buNone/>
            </a:pPr>
            <a:r>
              <a:rPr lang="en-US" dirty="0" err="1"/>
              <a:t>tr</a:t>
            </a:r>
            <a:r>
              <a:rPr lang="en-US" dirty="0"/>
              <a:t> `cat cypher` 'a-z' &lt; </a:t>
            </a:r>
            <a:r>
              <a:rPr lang="en-US" dirty="0" err="1"/>
              <a:t>encodedfile</a:t>
            </a:r>
            <a:r>
              <a:rPr lang="en-US" dirty="0"/>
              <a:t> &gt; </a:t>
            </a:r>
            <a:r>
              <a:rPr lang="en-US" dirty="0" err="1" smtClean="0"/>
              <a:t>decodedfile</a:t>
            </a:r>
            <a:endParaRPr lang="en-US" dirty="0"/>
          </a:p>
        </p:txBody>
      </p:sp>
    </p:spTree>
    <p:extLst>
      <p:ext uri="{BB962C8B-B14F-4D97-AF65-F5344CB8AC3E}">
        <p14:creationId xmlns:p14="http://schemas.microsoft.com/office/powerpoint/2010/main" val="88015570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dirty="0" err="1"/>
              <a:t>sed</a:t>
            </a:r>
            <a:endParaRPr lang="bg-BG" dirty="0"/>
          </a:p>
        </p:txBody>
      </p:sp>
      <p:sp>
        <p:nvSpPr>
          <p:cNvPr id="2" name="Content Placeholder 1"/>
          <p:cNvSpPr>
            <a:spLocks noGrp="1"/>
          </p:cNvSpPr>
          <p:nvPr>
            <p:ph idx="1"/>
          </p:nvPr>
        </p:nvSpPr>
        <p:spPr/>
        <p:txBody>
          <a:bodyPr>
            <a:normAutofit/>
          </a:bodyPr>
          <a:lstStyle/>
          <a:p>
            <a:r>
              <a:rPr lang="en-US" dirty="0" err="1" smtClean="0"/>
              <a:t>Sed</a:t>
            </a:r>
            <a:r>
              <a:rPr lang="bg-BG" dirty="0" smtClean="0"/>
              <a:t> е потоков редактор. Ще разгледаме базовите му възможности, тъй като е с възможностите на език за програмиране!</a:t>
            </a:r>
          </a:p>
          <a:p>
            <a:pPr marL="109728" indent="0">
              <a:buNone/>
            </a:pPr>
            <a:r>
              <a:rPr lang="en-US" dirty="0" err="1"/>
              <a:t>sed</a:t>
            </a:r>
            <a:r>
              <a:rPr lang="en-US" dirty="0"/>
              <a:t> [options] [script] [file]</a:t>
            </a:r>
          </a:p>
          <a:p>
            <a:r>
              <a:rPr lang="bg-BG" dirty="0" smtClean="0"/>
              <a:t>Служи за филтриране и трансформация на текст.</a:t>
            </a:r>
            <a:endParaRPr lang="en-US" dirty="0"/>
          </a:p>
          <a:p>
            <a:r>
              <a:rPr lang="bg-BG" dirty="0" smtClean="0"/>
              <a:t>Ще отделим внимание на</a:t>
            </a:r>
            <a:r>
              <a:rPr lang="en-US" dirty="0" smtClean="0"/>
              <a:t> </a:t>
            </a:r>
            <a:r>
              <a:rPr lang="bg-BG" dirty="0" smtClean="0"/>
              <a:t>командата:</a:t>
            </a:r>
          </a:p>
          <a:p>
            <a:pPr marL="109728" indent="0">
              <a:buNone/>
            </a:pPr>
            <a:r>
              <a:rPr lang="en-US" dirty="0" err="1" smtClean="0"/>
              <a:t>sed</a:t>
            </a:r>
            <a:r>
              <a:rPr lang="en-US" dirty="0" smtClean="0"/>
              <a:t> </a:t>
            </a:r>
            <a:r>
              <a:rPr lang="en-US" dirty="0"/>
              <a:t>'s/&lt;</a:t>
            </a:r>
            <a:r>
              <a:rPr lang="en-US" dirty="0" err="1"/>
              <a:t>regexp</a:t>
            </a:r>
            <a:r>
              <a:rPr lang="en-US" dirty="0"/>
              <a:t>&gt;/&lt;text&gt;' [file]</a:t>
            </a:r>
          </a:p>
          <a:p>
            <a:pPr lvl="1"/>
            <a:r>
              <a:rPr lang="bg-BG" dirty="0" smtClean="0"/>
              <a:t>Замества всички съвпадения на</a:t>
            </a:r>
            <a:r>
              <a:rPr lang="en-US" dirty="0" smtClean="0"/>
              <a:t> </a:t>
            </a:r>
            <a:r>
              <a:rPr lang="en-US" dirty="0"/>
              <a:t>&lt;</a:t>
            </a:r>
            <a:r>
              <a:rPr lang="en-US" dirty="0" err="1"/>
              <a:t>regexp</a:t>
            </a:r>
            <a:r>
              <a:rPr lang="en-US" dirty="0"/>
              <a:t>&gt; </a:t>
            </a:r>
            <a:r>
              <a:rPr lang="bg-BG" dirty="0" smtClean="0"/>
              <a:t>с </a:t>
            </a:r>
            <a:r>
              <a:rPr lang="en-US" dirty="0" smtClean="0"/>
              <a:t>&lt;</a:t>
            </a:r>
            <a:r>
              <a:rPr lang="en-US" dirty="0"/>
              <a:t>text&gt;.</a:t>
            </a:r>
          </a:p>
          <a:p>
            <a:r>
              <a:rPr lang="en-US" dirty="0" err="1"/>
              <a:t>sed</a:t>
            </a:r>
            <a:r>
              <a:rPr lang="en-US" dirty="0"/>
              <a:t> </a:t>
            </a:r>
            <a:r>
              <a:rPr lang="bg-BG" dirty="0" smtClean="0"/>
              <a:t>търси ред по ред регулярни изрази</a:t>
            </a:r>
            <a:r>
              <a:rPr lang="en-US" dirty="0" smtClean="0"/>
              <a:t>.</a:t>
            </a:r>
            <a:endParaRPr lang="bg-BG" dirty="0"/>
          </a:p>
        </p:txBody>
      </p:sp>
    </p:spTree>
    <p:extLst>
      <p:ext uri="{BB962C8B-B14F-4D97-AF65-F5344CB8AC3E}">
        <p14:creationId xmlns:p14="http://schemas.microsoft.com/office/powerpoint/2010/main" val="341072220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dirty="0" err="1"/>
              <a:t>sed</a:t>
            </a:r>
            <a:endParaRPr lang="bg-BG" dirty="0"/>
          </a:p>
        </p:txBody>
      </p:sp>
      <p:sp>
        <p:nvSpPr>
          <p:cNvPr id="2" name="Content Placeholder 1"/>
          <p:cNvSpPr>
            <a:spLocks noGrp="1"/>
          </p:cNvSpPr>
          <p:nvPr>
            <p:ph idx="1"/>
          </p:nvPr>
        </p:nvSpPr>
        <p:spPr/>
        <p:txBody>
          <a:bodyPr>
            <a:normAutofit lnSpcReduction="10000"/>
          </a:bodyPr>
          <a:lstStyle/>
          <a:p>
            <a:pPr marL="109728" indent="0">
              <a:buNone/>
            </a:pPr>
            <a:r>
              <a:rPr lang="bg-BG" dirty="0" smtClean="0"/>
              <a:t>Каква е разликата между </a:t>
            </a:r>
            <a:r>
              <a:rPr lang="en-US" dirty="0" err="1" smtClean="0"/>
              <a:t>sed</a:t>
            </a:r>
            <a:r>
              <a:rPr lang="en-US" dirty="0" smtClean="0"/>
              <a:t> </a:t>
            </a:r>
            <a:r>
              <a:rPr lang="bg-BG" dirty="0" smtClean="0"/>
              <a:t>и </a:t>
            </a:r>
            <a:r>
              <a:rPr lang="en-US" dirty="0" err="1" smtClean="0"/>
              <a:t>tr</a:t>
            </a:r>
            <a:r>
              <a:rPr lang="en-US" dirty="0"/>
              <a:t>?</a:t>
            </a:r>
          </a:p>
          <a:p>
            <a:r>
              <a:rPr lang="en-US" dirty="0" err="1"/>
              <a:t>sed</a:t>
            </a:r>
            <a:r>
              <a:rPr lang="en-US" dirty="0"/>
              <a:t> </a:t>
            </a:r>
            <a:r>
              <a:rPr lang="bg-BG" dirty="0" smtClean="0"/>
              <a:t>може да търси регулярни изрази</a:t>
            </a:r>
            <a:r>
              <a:rPr lang="en-US" dirty="0" smtClean="0"/>
              <a:t>!</a:t>
            </a:r>
            <a:endParaRPr lang="en-US" dirty="0"/>
          </a:p>
          <a:p>
            <a:r>
              <a:rPr lang="en-US" dirty="0" err="1"/>
              <a:t>sed</a:t>
            </a:r>
            <a:r>
              <a:rPr lang="en-US" dirty="0"/>
              <a:t> </a:t>
            </a:r>
            <a:r>
              <a:rPr lang="bg-BG" dirty="0" smtClean="0"/>
              <a:t>има и други възможности</a:t>
            </a:r>
          </a:p>
          <a:p>
            <a:endParaRPr lang="bg-BG" dirty="0"/>
          </a:p>
          <a:p>
            <a:r>
              <a:rPr lang="bg-BG" dirty="0" smtClean="0"/>
              <a:t>Пример</a:t>
            </a:r>
            <a:r>
              <a:rPr lang="en-US" dirty="0" smtClean="0"/>
              <a:t>:</a:t>
            </a:r>
            <a:endParaRPr lang="en-US" dirty="0"/>
          </a:p>
          <a:p>
            <a:pPr marL="109728" indent="0">
              <a:buNone/>
            </a:pPr>
            <a:r>
              <a:rPr lang="en-US" dirty="0" err="1"/>
              <a:t>sed</a:t>
            </a:r>
            <a:r>
              <a:rPr lang="en-US" dirty="0"/>
              <a:t> 's/not guilty/guilty/g' filename</a:t>
            </a:r>
          </a:p>
          <a:p>
            <a:r>
              <a:rPr lang="bg-BG" dirty="0" smtClean="0"/>
              <a:t>Заменя </a:t>
            </a:r>
            <a:r>
              <a:rPr lang="en-US" dirty="0" smtClean="0"/>
              <a:t>not </a:t>
            </a:r>
            <a:r>
              <a:rPr lang="en-US" dirty="0"/>
              <a:t>guilty </a:t>
            </a:r>
            <a:r>
              <a:rPr lang="bg-BG" dirty="0" smtClean="0"/>
              <a:t>с </a:t>
            </a:r>
            <a:r>
              <a:rPr lang="en-US" dirty="0" smtClean="0"/>
              <a:t>guilty </a:t>
            </a:r>
            <a:r>
              <a:rPr lang="bg-BG" dirty="0" smtClean="0"/>
              <a:t>навсякъде във файла </a:t>
            </a:r>
            <a:r>
              <a:rPr lang="en-US" dirty="0" smtClean="0"/>
              <a:t>filename.</a:t>
            </a:r>
          </a:p>
          <a:p>
            <a:r>
              <a:rPr lang="bg-BG" dirty="0" smtClean="0"/>
              <a:t>Ако липсва </a:t>
            </a:r>
            <a:r>
              <a:rPr lang="en-US" dirty="0" smtClean="0"/>
              <a:t>g</a:t>
            </a:r>
            <a:r>
              <a:rPr lang="bg-BG" dirty="0" smtClean="0"/>
              <a:t> ще направи само едно заместване на ред.</a:t>
            </a:r>
            <a:endParaRPr lang="en-US" dirty="0" smtClean="0"/>
          </a:p>
        </p:txBody>
      </p:sp>
    </p:spTree>
    <p:extLst>
      <p:ext uri="{BB962C8B-B14F-4D97-AF65-F5344CB8AC3E}">
        <p14:creationId xmlns:p14="http://schemas.microsoft.com/office/powerpoint/2010/main" val="18667918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err="1" smtClean="0"/>
              <a:t>Grep</a:t>
            </a:r>
            <a:r>
              <a:rPr lang="bg-BG" b="0" dirty="0" smtClean="0"/>
              <a:t> опции</a:t>
            </a:r>
            <a:endParaRPr lang="bg-BG" dirty="0"/>
          </a:p>
        </p:txBody>
      </p:sp>
      <p:sp>
        <p:nvSpPr>
          <p:cNvPr id="3" name="Content Placeholder 2"/>
          <p:cNvSpPr>
            <a:spLocks noGrp="1"/>
          </p:cNvSpPr>
          <p:nvPr>
            <p:ph idx="1"/>
          </p:nvPr>
        </p:nvSpPr>
        <p:spPr/>
        <p:txBody>
          <a:bodyPr>
            <a:normAutofit lnSpcReduction="10000"/>
          </a:bodyPr>
          <a:lstStyle/>
          <a:p>
            <a:r>
              <a:rPr lang="en-US" dirty="0" err="1"/>
              <a:t>grep</a:t>
            </a:r>
            <a:r>
              <a:rPr lang="en-US" dirty="0"/>
              <a:t> -i </a:t>
            </a:r>
            <a:r>
              <a:rPr lang="en-US" dirty="0" smtClean="0"/>
              <a:t>– </a:t>
            </a:r>
            <a:r>
              <a:rPr lang="bg-BG" dirty="0" smtClean="0"/>
              <a:t>игнорира </a:t>
            </a:r>
            <a:r>
              <a:rPr lang="en-US" dirty="0" smtClean="0"/>
              <a:t>case</a:t>
            </a:r>
            <a:endParaRPr lang="en-US" dirty="0"/>
          </a:p>
          <a:p>
            <a:r>
              <a:rPr lang="en-US" dirty="0" err="1"/>
              <a:t>grep</a:t>
            </a:r>
            <a:r>
              <a:rPr lang="en-US" dirty="0"/>
              <a:t> -A 20 -B 10 </a:t>
            </a:r>
            <a:r>
              <a:rPr lang="en-US" dirty="0" smtClean="0"/>
              <a:t>– </a:t>
            </a:r>
            <a:r>
              <a:rPr lang="bg-BG" dirty="0" smtClean="0"/>
              <a:t>отпечатва </a:t>
            </a:r>
            <a:r>
              <a:rPr lang="en-US" dirty="0" smtClean="0"/>
              <a:t>10 </a:t>
            </a:r>
            <a:r>
              <a:rPr lang="bg-BG" dirty="0" smtClean="0"/>
              <a:t>реда преди и </a:t>
            </a:r>
            <a:r>
              <a:rPr lang="en-US" dirty="0" smtClean="0"/>
              <a:t>20 </a:t>
            </a:r>
            <a:r>
              <a:rPr lang="bg-BG" dirty="0" smtClean="0"/>
              <a:t>реда след намирането на шаблона</a:t>
            </a:r>
            <a:endParaRPr lang="en-US" dirty="0"/>
          </a:p>
          <a:p>
            <a:r>
              <a:rPr lang="en-US" dirty="0" err="1" smtClean="0"/>
              <a:t>grep</a:t>
            </a:r>
            <a:r>
              <a:rPr lang="en-US" dirty="0" smtClean="0"/>
              <a:t> </a:t>
            </a:r>
            <a:r>
              <a:rPr lang="en-US" dirty="0"/>
              <a:t>-v </a:t>
            </a:r>
            <a:r>
              <a:rPr lang="en-US" dirty="0" smtClean="0"/>
              <a:t>– </a:t>
            </a:r>
            <a:r>
              <a:rPr lang="bg-BG" dirty="0" smtClean="0"/>
              <a:t>обръща шаблона</a:t>
            </a:r>
            <a:endParaRPr lang="en-US" dirty="0"/>
          </a:p>
          <a:p>
            <a:r>
              <a:rPr lang="en-US" dirty="0" err="1"/>
              <a:t>grep</a:t>
            </a:r>
            <a:r>
              <a:rPr lang="en-US" dirty="0"/>
              <a:t> -o </a:t>
            </a:r>
            <a:r>
              <a:rPr lang="en-US" dirty="0" smtClean="0"/>
              <a:t>– </a:t>
            </a:r>
            <a:r>
              <a:rPr lang="bg-BG" dirty="0" smtClean="0"/>
              <a:t>показва само намерените поднизове</a:t>
            </a:r>
            <a:endParaRPr lang="en-US" dirty="0"/>
          </a:p>
          <a:p>
            <a:r>
              <a:rPr lang="en-US" dirty="0" err="1"/>
              <a:t>grep</a:t>
            </a:r>
            <a:r>
              <a:rPr lang="en-US" dirty="0"/>
              <a:t> -n </a:t>
            </a:r>
            <a:r>
              <a:rPr lang="en-US" dirty="0" smtClean="0"/>
              <a:t>– </a:t>
            </a:r>
            <a:r>
              <a:rPr lang="bg-BG" dirty="0" smtClean="0"/>
              <a:t>показва номера на реда</a:t>
            </a:r>
          </a:p>
          <a:p>
            <a:endParaRPr lang="en-US" dirty="0"/>
          </a:p>
          <a:p>
            <a:pPr marL="0" indent="0">
              <a:buNone/>
            </a:pPr>
            <a:r>
              <a:rPr lang="en-US" dirty="0"/>
              <a:t>Example:</a:t>
            </a:r>
          </a:p>
          <a:p>
            <a:r>
              <a:rPr lang="en-US" dirty="0" err="1"/>
              <a:t>grep</a:t>
            </a:r>
            <a:r>
              <a:rPr lang="en-US" dirty="0"/>
              <a:t> -v # </a:t>
            </a:r>
            <a:r>
              <a:rPr lang="en-US" dirty="0" err="1"/>
              <a:t>bashscript</a:t>
            </a:r>
            <a:endParaRPr lang="en-US" dirty="0"/>
          </a:p>
          <a:p>
            <a:pPr lvl="1"/>
            <a:r>
              <a:rPr lang="bg-BG" dirty="0" smtClean="0"/>
              <a:t>Отпечатва всички некоментирани редове</a:t>
            </a:r>
            <a:endParaRPr lang="bg-BG" dirty="0"/>
          </a:p>
        </p:txBody>
      </p:sp>
    </p:spTree>
    <p:extLst>
      <p:ext uri="{BB962C8B-B14F-4D97-AF65-F5344CB8AC3E}">
        <p14:creationId xmlns:p14="http://schemas.microsoft.com/office/powerpoint/2010/main" val="66176171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bg-BG" dirty="0" smtClean="0"/>
              <a:t>Изтриване със </a:t>
            </a:r>
            <a:r>
              <a:rPr lang="en-US" dirty="0" err="1" smtClean="0"/>
              <a:t>sed</a:t>
            </a:r>
            <a:endParaRPr lang="bg-BG" dirty="0"/>
          </a:p>
        </p:txBody>
      </p:sp>
      <p:sp>
        <p:nvSpPr>
          <p:cNvPr id="2" name="Content Placeholder 1"/>
          <p:cNvSpPr>
            <a:spLocks noGrp="1"/>
          </p:cNvSpPr>
          <p:nvPr>
            <p:ph idx="1"/>
          </p:nvPr>
        </p:nvSpPr>
        <p:spPr/>
        <p:txBody>
          <a:bodyPr/>
          <a:lstStyle/>
          <a:p>
            <a:pPr marL="109728" indent="0">
              <a:buNone/>
            </a:pPr>
            <a:r>
              <a:rPr lang="en-US" dirty="0" err="1"/>
              <a:t>sed</a:t>
            </a:r>
            <a:r>
              <a:rPr lang="en-US" dirty="0"/>
              <a:t> '/</a:t>
            </a:r>
            <a:r>
              <a:rPr lang="en-US" dirty="0" err="1"/>
              <a:t>regexp</a:t>
            </a:r>
            <a:r>
              <a:rPr lang="en-US" dirty="0"/>
              <a:t>/d' </a:t>
            </a:r>
            <a:r>
              <a:rPr lang="en-US" dirty="0" smtClean="0"/>
              <a:t>– </a:t>
            </a:r>
            <a:r>
              <a:rPr lang="bg-BG" dirty="0" smtClean="0"/>
              <a:t>изтрива всички редове, които съдържат </a:t>
            </a:r>
            <a:r>
              <a:rPr lang="en-US" dirty="0" err="1" smtClean="0"/>
              <a:t>regexp</a:t>
            </a:r>
            <a:endParaRPr lang="bg-BG" dirty="0" smtClean="0"/>
          </a:p>
          <a:p>
            <a:pPr marL="109728" indent="0">
              <a:buNone/>
            </a:pPr>
            <a:endParaRPr lang="en-US" dirty="0"/>
          </a:p>
          <a:p>
            <a:r>
              <a:rPr lang="bg-BG" dirty="0" smtClean="0"/>
              <a:t>Пример</a:t>
            </a:r>
            <a:endParaRPr lang="en-US" dirty="0"/>
          </a:p>
          <a:p>
            <a:pPr marL="109728" indent="0">
              <a:buNone/>
            </a:pPr>
            <a:r>
              <a:rPr lang="en-US" dirty="0" err="1"/>
              <a:t>sed</a:t>
            </a:r>
            <a:r>
              <a:rPr lang="en-US" dirty="0"/>
              <a:t> '/[</a:t>
            </a:r>
            <a:r>
              <a:rPr lang="en-US" dirty="0" err="1"/>
              <a:t>Dd</a:t>
            </a:r>
            <a:r>
              <a:rPr lang="en-US" dirty="0"/>
              <a:t>]avid/d' filename &gt; filename2</a:t>
            </a:r>
          </a:p>
          <a:p>
            <a:r>
              <a:rPr lang="bg-BG" dirty="0" smtClean="0"/>
              <a:t>Изтрива всички редове, които съдържат </a:t>
            </a:r>
            <a:r>
              <a:rPr lang="en-US" dirty="0" smtClean="0"/>
              <a:t>David </a:t>
            </a:r>
            <a:r>
              <a:rPr lang="bg-BG" dirty="0" smtClean="0"/>
              <a:t>или </a:t>
            </a:r>
            <a:r>
              <a:rPr lang="en-US" dirty="0" err="1" smtClean="0"/>
              <a:t>david</a:t>
            </a:r>
            <a:r>
              <a:rPr lang="en-US" dirty="0" smtClean="0"/>
              <a:t> </a:t>
            </a:r>
            <a:r>
              <a:rPr lang="bg-BG" dirty="0" smtClean="0"/>
              <a:t>и съхранява файла като </a:t>
            </a:r>
            <a:r>
              <a:rPr lang="en-US" dirty="0" smtClean="0"/>
              <a:t>filename2</a:t>
            </a:r>
            <a:r>
              <a:rPr lang="en-US" dirty="0"/>
              <a:t>.</a:t>
            </a:r>
            <a:endParaRPr lang="bg-BG" dirty="0"/>
          </a:p>
        </p:txBody>
      </p:sp>
    </p:spTree>
    <p:extLst>
      <p:ext uri="{BB962C8B-B14F-4D97-AF65-F5344CB8AC3E}">
        <p14:creationId xmlns:p14="http://schemas.microsoft.com/office/powerpoint/2010/main" val="389536821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smtClean="0"/>
              <a:t>Sed</a:t>
            </a:r>
            <a:r>
              <a:rPr lang="en-US" dirty="0" smtClean="0"/>
              <a:t> </a:t>
            </a:r>
            <a:r>
              <a:rPr lang="bg-BG" dirty="0" smtClean="0"/>
              <a:t>и регулярните изрази</a:t>
            </a:r>
            <a:endParaRPr lang="bg-BG" dirty="0"/>
          </a:p>
        </p:txBody>
      </p:sp>
      <p:sp>
        <p:nvSpPr>
          <p:cNvPr id="2" name="Content Placeholder 1"/>
          <p:cNvSpPr>
            <a:spLocks noGrp="1"/>
          </p:cNvSpPr>
          <p:nvPr>
            <p:ph idx="1"/>
          </p:nvPr>
        </p:nvSpPr>
        <p:spPr/>
        <p:txBody>
          <a:bodyPr>
            <a:normAutofit/>
          </a:bodyPr>
          <a:lstStyle/>
          <a:p>
            <a:r>
              <a:rPr lang="bg-BG" dirty="0" smtClean="0"/>
              <a:t>Силата на </a:t>
            </a:r>
            <a:r>
              <a:rPr lang="en-US" dirty="0" err="1" smtClean="0"/>
              <a:t>sed</a:t>
            </a:r>
            <a:r>
              <a:rPr lang="en-US" dirty="0" smtClean="0"/>
              <a:t> </a:t>
            </a:r>
            <a:r>
              <a:rPr lang="bg-BG" dirty="0" smtClean="0"/>
              <a:t>е в обработката на регулярни изрази. За начало на регулярният израз служи </a:t>
            </a:r>
            <a:r>
              <a:rPr lang="en-US" dirty="0" smtClean="0"/>
              <a:t>/'s</a:t>
            </a:r>
          </a:p>
          <a:p>
            <a:endParaRPr lang="bg-BG" dirty="0" smtClean="0"/>
          </a:p>
          <a:p>
            <a:pPr marL="109728" indent="0">
              <a:buNone/>
            </a:pPr>
            <a:r>
              <a:rPr lang="en-US" dirty="0" err="1" smtClean="0"/>
              <a:t>sed</a:t>
            </a:r>
            <a:r>
              <a:rPr lang="en-US" dirty="0" smtClean="0"/>
              <a:t> </a:t>
            </a:r>
            <a:r>
              <a:rPr lang="en-US" dirty="0"/>
              <a:t>'s/[[:alpha:]]\{1,3\}[[:digits</a:t>
            </a:r>
            <a:r>
              <a:rPr lang="en-US" dirty="0" smtClean="0"/>
              <a:t>:]]*@</a:t>
            </a:r>
            <a:r>
              <a:rPr lang="en-US" dirty="0" err="1" smtClean="0"/>
              <a:t>abv</a:t>
            </a:r>
            <a:r>
              <a:rPr lang="en-US" dirty="0" smtClean="0"/>
              <a:t>\.</a:t>
            </a:r>
            <a:r>
              <a:rPr lang="en-US" dirty="0" err="1" smtClean="0"/>
              <a:t>bg</a:t>
            </a:r>
            <a:r>
              <a:rPr lang="en-US" dirty="0" smtClean="0"/>
              <a:t>/</a:t>
            </a:r>
            <a:r>
              <a:rPr lang="en-US" dirty="0" err="1" smtClean="0"/>
              <a:t>abv</a:t>
            </a:r>
            <a:endParaRPr lang="en-US" dirty="0"/>
          </a:p>
          <a:p>
            <a:r>
              <a:rPr lang="bg-BG" dirty="0" smtClean="0"/>
              <a:t>Примерът разпечатва файл като изтрива всички </a:t>
            </a:r>
            <a:r>
              <a:rPr lang="en-US" dirty="0" err="1" smtClean="0"/>
              <a:t>abv</a:t>
            </a:r>
            <a:r>
              <a:rPr lang="bg-BG" dirty="0" smtClean="0"/>
              <a:t> мейл адреси от него</a:t>
            </a:r>
            <a:r>
              <a:rPr lang="en-US" dirty="0" smtClean="0"/>
              <a:t>.</a:t>
            </a:r>
            <a:endParaRPr lang="bg-BG" dirty="0" smtClean="0"/>
          </a:p>
          <a:p>
            <a:endParaRPr lang="en-US" dirty="0"/>
          </a:p>
          <a:p>
            <a:r>
              <a:rPr lang="bg-BG" dirty="0" smtClean="0"/>
              <a:t>За работа с разширените регилярни изрази се използва опция </a:t>
            </a:r>
            <a:r>
              <a:rPr lang="en-US" dirty="0" smtClean="0"/>
              <a:t>-r.</a:t>
            </a:r>
            <a:endParaRPr lang="bg-BG" dirty="0"/>
          </a:p>
        </p:txBody>
      </p:sp>
    </p:spTree>
    <p:extLst>
      <p:ext uri="{BB962C8B-B14F-4D97-AF65-F5344CB8AC3E}">
        <p14:creationId xmlns:p14="http://schemas.microsoft.com/office/powerpoint/2010/main" val="387014234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a:t>Sed</a:t>
            </a:r>
            <a:r>
              <a:rPr lang="en-US" dirty="0"/>
              <a:t> </a:t>
            </a:r>
            <a:r>
              <a:rPr lang="bg-BG" dirty="0"/>
              <a:t>и регулярните изрази</a:t>
            </a:r>
          </a:p>
        </p:txBody>
      </p:sp>
      <p:sp>
        <p:nvSpPr>
          <p:cNvPr id="2" name="Content Placeholder 1"/>
          <p:cNvSpPr>
            <a:spLocks noGrp="1"/>
          </p:cNvSpPr>
          <p:nvPr>
            <p:ph idx="1"/>
          </p:nvPr>
        </p:nvSpPr>
        <p:spPr/>
        <p:txBody>
          <a:bodyPr>
            <a:normAutofit/>
          </a:bodyPr>
          <a:lstStyle/>
          <a:p>
            <a:r>
              <a:rPr lang="en-US" dirty="0" err="1"/>
              <a:t>sed</a:t>
            </a:r>
            <a:r>
              <a:rPr lang="en-US" dirty="0"/>
              <a:t> </a:t>
            </a:r>
            <a:r>
              <a:rPr lang="bg-BG" dirty="0" smtClean="0"/>
              <a:t>търси съвпадение с регулярен израз по </a:t>
            </a:r>
            <a:r>
              <a:rPr lang="bg-BG" b="1" dirty="0" smtClean="0"/>
              <a:t>най-дългия</a:t>
            </a:r>
            <a:r>
              <a:rPr lang="bg-BG" dirty="0" smtClean="0"/>
              <a:t> и най-близък низ</a:t>
            </a:r>
            <a:r>
              <a:rPr lang="en-US" dirty="0" smtClean="0"/>
              <a:t>:</a:t>
            </a:r>
            <a:endParaRPr lang="en-US" dirty="0"/>
          </a:p>
          <a:p>
            <a:pPr marL="109728" indent="0">
              <a:buNone/>
            </a:pPr>
            <a:r>
              <a:rPr lang="en-US" dirty="0"/>
              <a:t>$ echo </a:t>
            </a:r>
            <a:r>
              <a:rPr lang="en-US" dirty="0" smtClean="0"/>
              <a:t>filename</a:t>
            </a:r>
            <a:endParaRPr lang="en-US" dirty="0"/>
          </a:p>
          <a:p>
            <a:pPr marL="109728" indent="0">
              <a:buNone/>
            </a:pPr>
            <a:r>
              <a:rPr lang="en-US" dirty="0"/>
              <a:t>a b col d e f lapse h i j k lapse m n</a:t>
            </a:r>
          </a:p>
          <a:p>
            <a:pPr marL="109728" indent="0">
              <a:buNone/>
            </a:pPr>
            <a:r>
              <a:rPr lang="en-US" dirty="0"/>
              <a:t>$ </a:t>
            </a:r>
            <a:r>
              <a:rPr lang="en-US" dirty="0" err="1"/>
              <a:t>sed</a:t>
            </a:r>
            <a:r>
              <a:rPr lang="en-US" dirty="0"/>
              <a:t> 's/col.*lapse/collapse/g' </a:t>
            </a:r>
            <a:r>
              <a:rPr lang="en-US" dirty="0" smtClean="0"/>
              <a:t>filename</a:t>
            </a:r>
            <a:endParaRPr lang="bg-BG" dirty="0" smtClean="0"/>
          </a:p>
        </p:txBody>
      </p:sp>
    </p:spTree>
    <p:extLst>
      <p:ext uri="{BB962C8B-B14F-4D97-AF65-F5344CB8AC3E}">
        <p14:creationId xmlns:p14="http://schemas.microsoft.com/office/powerpoint/2010/main" val="18614200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a:t>Sed</a:t>
            </a:r>
            <a:r>
              <a:rPr lang="en-US" dirty="0"/>
              <a:t> </a:t>
            </a:r>
            <a:r>
              <a:rPr lang="bg-BG" dirty="0"/>
              <a:t>и регулярните изрази</a:t>
            </a:r>
          </a:p>
        </p:txBody>
      </p:sp>
      <p:sp>
        <p:nvSpPr>
          <p:cNvPr id="2" name="Content Placeholder 1"/>
          <p:cNvSpPr>
            <a:spLocks noGrp="1"/>
          </p:cNvSpPr>
          <p:nvPr>
            <p:ph idx="1"/>
          </p:nvPr>
        </p:nvSpPr>
        <p:spPr/>
        <p:txBody>
          <a:bodyPr>
            <a:normAutofit lnSpcReduction="10000"/>
          </a:bodyPr>
          <a:lstStyle/>
          <a:p>
            <a:r>
              <a:rPr lang="en-US" dirty="0" err="1"/>
              <a:t>sed</a:t>
            </a:r>
            <a:r>
              <a:rPr lang="en-US" dirty="0"/>
              <a:t> </a:t>
            </a:r>
            <a:r>
              <a:rPr lang="bg-BG" dirty="0" smtClean="0"/>
              <a:t>търи съвпадение с регулярен израз по </a:t>
            </a:r>
            <a:r>
              <a:rPr lang="bg-BG" b="1" dirty="0" smtClean="0"/>
              <a:t>най-дългия</a:t>
            </a:r>
            <a:r>
              <a:rPr lang="bg-BG" dirty="0" smtClean="0"/>
              <a:t> и най-близък низ</a:t>
            </a:r>
            <a:r>
              <a:rPr lang="en-US" dirty="0" smtClean="0"/>
              <a:t>:</a:t>
            </a:r>
            <a:endParaRPr lang="en-US" dirty="0"/>
          </a:p>
          <a:p>
            <a:pPr marL="109728" indent="0">
              <a:buNone/>
            </a:pPr>
            <a:r>
              <a:rPr lang="en-US" dirty="0"/>
              <a:t>$ echo </a:t>
            </a:r>
            <a:r>
              <a:rPr lang="en-US" dirty="0" smtClean="0"/>
              <a:t>filename</a:t>
            </a:r>
            <a:endParaRPr lang="en-US" dirty="0"/>
          </a:p>
          <a:p>
            <a:pPr marL="109728" indent="0">
              <a:buNone/>
            </a:pPr>
            <a:r>
              <a:rPr lang="en-US" dirty="0"/>
              <a:t>a b col d e f lapse h i j k lapse m n</a:t>
            </a:r>
          </a:p>
          <a:p>
            <a:pPr marL="109728" indent="0">
              <a:buNone/>
            </a:pPr>
            <a:r>
              <a:rPr lang="en-US" dirty="0"/>
              <a:t>$ </a:t>
            </a:r>
            <a:r>
              <a:rPr lang="en-US" dirty="0" err="1"/>
              <a:t>sed</a:t>
            </a:r>
            <a:r>
              <a:rPr lang="en-US" dirty="0"/>
              <a:t> 's/col.*lapse/collapse/g' </a:t>
            </a:r>
            <a:r>
              <a:rPr lang="en-US" dirty="0" smtClean="0"/>
              <a:t>filename</a:t>
            </a:r>
            <a:endParaRPr lang="bg-BG" dirty="0" smtClean="0"/>
          </a:p>
          <a:p>
            <a:pPr marL="109728" indent="0">
              <a:buNone/>
            </a:pPr>
            <a:r>
              <a:rPr lang="pt-BR" dirty="0"/>
              <a:t>a b collapse m </a:t>
            </a:r>
            <a:r>
              <a:rPr lang="pt-BR" dirty="0" smtClean="0"/>
              <a:t>n</a:t>
            </a:r>
            <a:endParaRPr lang="bg-BG" dirty="0" smtClean="0"/>
          </a:p>
          <a:p>
            <a:pPr marL="109728" indent="0">
              <a:buNone/>
            </a:pPr>
            <a:endParaRPr lang="pt-BR" dirty="0"/>
          </a:p>
          <a:p>
            <a:pPr marL="109728" indent="0">
              <a:buNone/>
            </a:pPr>
            <a:r>
              <a:rPr lang="en-US" dirty="0"/>
              <a:t>$ echo filename2</a:t>
            </a:r>
          </a:p>
          <a:p>
            <a:pPr marL="109728" indent="0">
              <a:buNone/>
            </a:pPr>
            <a:r>
              <a:rPr lang="it-IT" dirty="0"/>
              <a:t>a b c col d e f col g h i lapse</a:t>
            </a:r>
          </a:p>
          <a:p>
            <a:pPr marL="109728" indent="0">
              <a:buNone/>
            </a:pPr>
            <a:r>
              <a:rPr lang="en-US" dirty="0" err="1"/>
              <a:t>sed</a:t>
            </a:r>
            <a:r>
              <a:rPr lang="en-US" dirty="0"/>
              <a:t> 's/col.*lapse/collapse/g' filename2</a:t>
            </a:r>
            <a:endParaRPr lang="bg-BG" dirty="0"/>
          </a:p>
        </p:txBody>
      </p:sp>
    </p:spTree>
    <p:extLst>
      <p:ext uri="{BB962C8B-B14F-4D97-AF65-F5344CB8AC3E}">
        <p14:creationId xmlns:p14="http://schemas.microsoft.com/office/powerpoint/2010/main" val="405981134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a:t>Sed</a:t>
            </a:r>
            <a:r>
              <a:rPr lang="en-US" dirty="0"/>
              <a:t> </a:t>
            </a:r>
            <a:r>
              <a:rPr lang="bg-BG" dirty="0"/>
              <a:t>и регулярните изрази</a:t>
            </a:r>
          </a:p>
        </p:txBody>
      </p:sp>
      <p:sp>
        <p:nvSpPr>
          <p:cNvPr id="2" name="Content Placeholder 1"/>
          <p:cNvSpPr>
            <a:spLocks noGrp="1"/>
          </p:cNvSpPr>
          <p:nvPr>
            <p:ph idx="1"/>
          </p:nvPr>
        </p:nvSpPr>
        <p:spPr/>
        <p:txBody>
          <a:bodyPr>
            <a:normAutofit fontScale="92500" lnSpcReduction="10000"/>
          </a:bodyPr>
          <a:lstStyle/>
          <a:p>
            <a:r>
              <a:rPr lang="en-US" dirty="0" err="1"/>
              <a:t>sed</a:t>
            </a:r>
            <a:r>
              <a:rPr lang="en-US" dirty="0"/>
              <a:t> </a:t>
            </a:r>
            <a:r>
              <a:rPr lang="bg-BG" dirty="0" smtClean="0"/>
              <a:t>търси съвпадение с регулярен израз по </a:t>
            </a:r>
            <a:r>
              <a:rPr lang="bg-BG" b="1" dirty="0" smtClean="0"/>
              <a:t>най-дългия</a:t>
            </a:r>
            <a:r>
              <a:rPr lang="bg-BG" dirty="0" smtClean="0"/>
              <a:t> и най-близък низ</a:t>
            </a:r>
            <a:r>
              <a:rPr lang="en-US" dirty="0" smtClean="0"/>
              <a:t>:</a:t>
            </a:r>
            <a:endParaRPr lang="en-US" dirty="0"/>
          </a:p>
          <a:p>
            <a:pPr marL="109728" indent="0">
              <a:buNone/>
            </a:pPr>
            <a:r>
              <a:rPr lang="en-US" dirty="0"/>
              <a:t>$ echo </a:t>
            </a:r>
            <a:r>
              <a:rPr lang="en-US" dirty="0" smtClean="0"/>
              <a:t>filename</a:t>
            </a:r>
            <a:endParaRPr lang="en-US" dirty="0"/>
          </a:p>
          <a:p>
            <a:pPr marL="109728" indent="0">
              <a:buNone/>
            </a:pPr>
            <a:r>
              <a:rPr lang="en-US" dirty="0"/>
              <a:t>a b col d e f lapse h i j k lapse m n</a:t>
            </a:r>
          </a:p>
          <a:p>
            <a:pPr marL="109728" indent="0">
              <a:buNone/>
            </a:pPr>
            <a:r>
              <a:rPr lang="en-US" dirty="0"/>
              <a:t>$ </a:t>
            </a:r>
            <a:r>
              <a:rPr lang="en-US" dirty="0" err="1"/>
              <a:t>sed</a:t>
            </a:r>
            <a:r>
              <a:rPr lang="en-US" dirty="0"/>
              <a:t> 's/col.*lapse/collapse/g' </a:t>
            </a:r>
            <a:r>
              <a:rPr lang="en-US" dirty="0" smtClean="0"/>
              <a:t>filename</a:t>
            </a:r>
            <a:endParaRPr lang="bg-BG" dirty="0" smtClean="0"/>
          </a:p>
          <a:p>
            <a:pPr marL="109728" indent="0">
              <a:buNone/>
            </a:pPr>
            <a:r>
              <a:rPr lang="pt-BR" dirty="0"/>
              <a:t>a b collapse m </a:t>
            </a:r>
            <a:r>
              <a:rPr lang="pt-BR" dirty="0" smtClean="0"/>
              <a:t>n</a:t>
            </a:r>
            <a:endParaRPr lang="bg-BG" dirty="0" smtClean="0"/>
          </a:p>
          <a:p>
            <a:pPr marL="109728" indent="0">
              <a:buNone/>
            </a:pPr>
            <a:endParaRPr lang="pt-BR" dirty="0"/>
          </a:p>
          <a:p>
            <a:pPr marL="109728" indent="0">
              <a:buNone/>
            </a:pPr>
            <a:r>
              <a:rPr lang="en-US" dirty="0"/>
              <a:t>$ echo filename2</a:t>
            </a:r>
          </a:p>
          <a:p>
            <a:pPr marL="109728" indent="0">
              <a:buNone/>
            </a:pPr>
            <a:r>
              <a:rPr lang="it-IT" dirty="0"/>
              <a:t>a b c col d e f col g h i lapse</a:t>
            </a:r>
          </a:p>
          <a:p>
            <a:pPr marL="109728" indent="0">
              <a:buNone/>
            </a:pPr>
            <a:r>
              <a:rPr lang="en-US" dirty="0" err="1"/>
              <a:t>sed</a:t>
            </a:r>
            <a:r>
              <a:rPr lang="en-US" dirty="0"/>
              <a:t> 's/col.*lapse/collapse/g' </a:t>
            </a:r>
            <a:r>
              <a:rPr lang="en-US" dirty="0" smtClean="0"/>
              <a:t>filename2</a:t>
            </a:r>
            <a:endParaRPr lang="bg-BG" dirty="0"/>
          </a:p>
          <a:p>
            <a:pPr marL="109728" indent="0">
              <a:buNone/>
            </a:pPr>
            <a:r>
              <a:rPr lang="en-US" dirty="0"/>
              <a:t>a b c collapse</a:t>
            </a:r>
            <a:endParaRPr lang="bg-BG" dirty="0"/>
          </a:p>
        </p:txBody>
      </p:sp>
    </p:spTree>
    <p:extLst>
      <p:ext uri="{BB962C8B-B14F-4D97-AF65-F5344CB8AC3E}">
        <p14:creationId xmlns:p14="http://schemas.microsoft.com/office/powerpoint/2010/main" val="405981134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a:t>Sed</a:t>
            </a:r>
            <a:r>
              <a:rPr lang="en-US" dirty="0"/>
              <a:t> </a:t>
            </a:r>
            <a:r>
              <a:rPr lang="bg-BG" dirty="0"/>
              <a:t>и регулярните изрази</a:t>
            </a:r>
          </a:p>
        </p:txBody>
      </p:sp>
      <p:sp>
        <p:nvSpPr>
          <p:cNvPr id="2" name="Content Placeholder 1"/>
          <p:cNvSpPr>
            <a:spLocks noGrp="1"/>
          </p:cNvSpPr>
          <p:nvPr>
            <p:ph idx="1"/>
          </p:nvPr>
        </p:nvSpPr>
        <p:spPr/>
        <p:txBody>
          <a:bodyPr>
            <a:normAutofit fontScale="92500" lnSpcReduction="10000"/>
          </a:bodyPr>
          <a:lstStyle/>
          <a:p>
            <a:pPr marL="109728" indent="0">
              <a:buNone/>
            </a:pPr>
            <a:r>
              <a:rPr lang="pl-PL" sz="2200" dirty="0" smtClean="0"/>
              <a:t>sed </a:t>
            </a:r>
            <a:r>
              <a:rPr lang="pl-PL" sz="2200" dirty="0"/>
              <a:t>'s/^\([A-Z][A-Za-z]*\), \([A-Z][A-Za-z]*)/\2 \1/' </a:t>
            </a:r>
            <a:r>
              <a:rPr lang="pl-PL" sz="2200" dirty="0" smtClean="0"/>
              <a:t>filename</a:t>
            </a:r>
            <a:endParaRPr lang="bg-BG" sz="2200" dirty="0" smtClean="0"/>
          </a:p>
          <a:p>
            <a:pPr marL="109728" indent="0">
              <a:buNone/>
            </a:pPr>
            <a:endParaRPr lang="pl-PL" sz="2200" dirty="0"/>
          </a:p>
          <a:p>
            <a:r>
              <a:rPr lang="bg-BG" dirty="0" smtClean="0"/>
              <a:t>Търси израз, започващ с </a:t>
            </a:r>
            <a:r>
              <a:rPr lang="en-US" dirty="0" smtClean="0"/>
              <a:t>e1</a:t>
            </a:r>
            <a:r>
              <a:rPr lang="en-US" dirty="0"/>
              <a:t>, e2 </a:t>
            </a:r>
            <a:r>
              <a:rPr lang="bg-BG" dirty="0" smtClean="0"/>
              <a:t>където </a:t>
            </a:r>
            <a:r>
              <a:rPr lang="en-US" dirty="0" smtClean="0"/>
              <a:t>e1 </a:t>
            </a:r>
            <a:r>
              <a:rPr lang="bg-BG" dirty="0" smtClean="0"/>
              <a:t>и </a:t>
            </a:r>
            <a:r>
              <a:rPr lang="en-US" dirty="0" smtClean="0"/>
              <a:t>e2 </a:t>
            </a:r>
            <a:r>
              <a:rPr lang="bg-BG" dirty="0" smtClean="0"/>
              <a:t>са думи, започващи с главни букви</a:t>
            </a:r>
            <a:r>
              <a:rPr lang="en-US" dirty="0" smtClean="0"/>
              <a:t>.</a:t>
            </a:r>
            <a:endParaRPr lang="en-US" dirty="0"/>
          </a:p>
          <a:p>
            <a:r>
              <a:rPr lang="bg-BG" dirty="0" smtClean="0"/>
              <a:t>Когато регулярния израз се пише в ( ), редакторът съхранява резултата.</a:t>
            </a:r>
            <a:endParaRPr lang="en-US" dirty="0"/>
          </a:p>
          <a:p>
            <a:r>
              <a:rPr lang="bg-BG" dirty="0" smtClean="0"/>
              <a:t>Тъй като </a:t>
            </a:r>
            <a:r>
              <a:rPr lang="en-US" dirty="0" smtClean="0"/>
              <a:t>( </a:t>
            </a:r>
            <a:r>
              <a:rPr lang="en-US" dirty="0"/>
              <a:t>) </a:t>
            </a:r>
            <a:r>
              <a:rPr lang="bg-BG" dirty="0" smtClean="0"/>
              <a:t>са специални символи, се предхождат от </a:t>
            </a:r>
            <a:r>
              <a:rPr lang="en-US" dirty="0" smtClean="0"/>
              <a:t>escape.</a:t>
            </a:r>
            <a:endParaRPr lang="bg-BG" dirty="0" smtClean="0"/>
          </a:p>
          <a:p>
            <a:r>
              <a:rPr lang="bg-BG" dirty="0" smtClean="0"/>
              <a:t>Съхранените низове можем да достъпим чрез </a:t>
            </a:r>
            <a:r>
              <a:rPr lang="en-US" dirty="0" smtClean="0"/>
              <a:t>\1</a:t>
            </a:r>
            <a:r>
              <a:rPr lang="en-US" dirty="0"/>
              <a:t>, \2.</a:t>
            </a:r>
          </a:p>
          <a:p>
            <a:r>
              <a:rPr lang="bg-BG" dirty="0" smtClean="0"/>
              <a:t>Този скрипт преобразува </a:t>
            </a:r>
            <a:br>
              <a:rPr lang="bg-BG" dirty="0" smtClean="0"/>
            </a:br>
            <a:r>
              <a:rPr lang="en-US" dirty="0" err="1" smtClean="0"/>
              <a:t>Lastname</a:t>
            </a:r>
            <a:r>
              <a:rPr lang="en-US" dirty="0"/>
              <a:t>, </a:t>
            </a:r>
            <a:r>
              <a:rPr lang="en-US" dirty="0" err="1"/>
              <a:t>Firstname</a:t>
            </a:r>
            <a:r>
              <a:rPr lang="en-US" dirty="0"/>
              <a:t> </a:t>
            </a:r>
            <a:r>
              <a:rPr lang="bg-BG" dirty="0" smtClean="0"/>
              <a:t>в </a:t>
            </a:r>
            <a:r>
              <a:rPr lang="en-US" dirty="0" err="1" smtClean="0"/>
              <a:t>Firstname</a:t>
            </a:r>
            <a:r>
              <a:rPr lang="en-US" dirty="0" smtClean="0"/>
              <a:t> </a:t>
            </a:r>
            <a:r>
              <a:rPr lang="en-US" dirty="0" err="1" smtClean="0"/>
              <a:t>Lastname</a:t>
            </a:r>
            <a:endParaRPr lang="en-US" dirty="0"/>
          </a:p>
        </p:txBody>
      </p:sp>
    </p:spTree>
    <p:extLst>
      <p:ext uri="{BB962C8B-B14F-4D97-AF65-F5344CB8AC3E}">
        <p14:creationId xmlns:p14="http://schemas.microsoft.com/office/powerpoint/2010/main" val="27044845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a:t>Sed</a:t>
            </a:r>
            <a:r>
              <a:rPr lang="en-US" dirty="0"/>
              <a:t> </a:t>
            </a:r>
            <a:r>
              <a:rPr lang="bg-BG" dirty="0"/>
              <a:t>и регулярните изрази</a:t>
            </a:r>
          </a:p>
        </p:txBody>
      </p:sp>
      <p:sp>
        <p:nvSpPr>
          <p:cNvPr id="2" name="Content Placeholder 1"/>
          <p:cNvSpPr>
            <a:spLocks noGrp="1"/>
          </p:cNvSpPr>
          <p:nvPr>
            <p:ph idx="1"/>
          </p:nvPr>
        </p:nvSpPr>
        <p:spPr/>
        <p:txBody>
          <a:bodyPr>
            <a:normAutofit fontScale="92500" lnSpcReduction="10000"/>
          </a:bodyPr>
          <a:lstStyle/>
          <a:p>
            <a:r>
              <a:rPr lang="bg-BG" dirty="0" smtClean="0"/>
              <a:t>Може да се задава кои редове да се проверяват чрез номер или регулярен израз:</a:t>
            </a:r>
            <a:endParaRPr lang="en-US" dirty="0" smtClean="0"/>
          </a:p>
          <a:p>
            <a:pPr marL="109728" indent="0">
              <a:buNone/>
            </a:pPr>
            <a:r>
              <a:rPr lang="en-US" sz="2600" dirty="0" err="1" smtClean="0"/>
              <a:t>sed</a:t>
            </a:r>
            <a:r>
              <a:rPr lang="en-US" sz="2600" dirty="0" smtClean="0"/>
              <a:t> '1,20s/john/John/g' filename</a:t>
            </a:r>
            <a:endParaRPr lang="bg-BG" sz="2600" dirty="0" smtClean="0"/>
          </a:p>
          <a:p>
            <a:pPr marL="109728" indent="0">
              <a:buNone/>
            </a:pPr>
            <a:r>
              <a:rPr lang="bg-BG" sz="2600" dirty="0"/>
              <a:t>	</a:t>
            </a:r>
            <a:r>
              <a:rPr lang="bg-BG" sz="2600" dirty="0" smtClean="0"/>
              <a:t>проверява </a:t>
            </a:r>
            <a:r>
              <a:rPr lang="bg-BG" sz="2600" smtClean="0"/>
              <a:t>редове  от 1 до </a:t>
            </a:r>
            <a:r>
              <a:rPr lang="bg-BG" sz="2600" dirty="0" smtClean="0"/>
              <a:t>20</a:t>
            </a:r>
            <a:endParaRPr lang="en-US" sz="2600" dirty="0" smtClean="0"/>
          </a:p>
          <a:p>
            <a:pPr marL="109728" indent="0">
              <a:buNone/>
            </a:pPr>
            <a:r>
              <a:rPr lang="en-US" dirty="0" err="1" smtClean="0"/>
              <a:t>sed</a:t>
            </a:r>
            <a:r>
              <a:rPr lang="en-US" dirty="0" smtClean="0"/>
              <a:t> </a:t>
            </a:r>
            <a:r>
              <a:rPr lang="en-US" dirty="0"/>
              <a:t>'/^The/s/john/John/g' filename </a:t>
            </a:r>
            <a:endParaRPr lang="bg-BG" dirty="0" smtClean="0"/>
          </a:p>
          <a:p>
            <a:pPr marL="109728" indent="0">
              <a:buNone/>
            </a:pPr>
            <a:r>
              <a:rPr lang="bg-BG" dirty="0"/>
              <a:t>	</a:t>
            </a:r>
            <a:r>
              <a:rPr lang="bg-BG" dirty="0" smtClean="0"/>
              <a:t>проверява редовете, започващи с</a:t>
            </a:r>
            <a:r>
              <a:rPr lang="en-US" dirty="0" smtClean="0"/>
              <a:t> </a:t>
            </a:r>
            <a:r>
              <a:rPr lang="en-US" dirty="0"/>
              <a:t>The</a:t>
            </a:r>
          </a:p>
          <a:p>
            <a:r>
              <a:rPr lang="en-US" dirty="0"/>
              <a:t>&amp; </a:t>
            </a:r>
            <a:r>
              <a:rPr lang="en-US" dirty="0" err="1"/>
              <a:t>cooresponds</a:t>
            </a:r>
            <a:r>
              <a:rPr lang="en-US" dirty="0"/>
              <a:t> to the pattern found:</a:t>
            </a:r>
          </a:p>
          <a:p>
            <a:r>
              <a:rPr lang="en-US" dirty="0" err="1"/>
              <a:t>sed</a:t>
            </a:r>
            <a:r>
              <a:rPr lang="en-US" dirty="0"/>
              <a:t> 's/[a-z]\+/"&amp;"/g' filename</a:t>
            </a:r>
          </a:p>
          <a:p>
            <a:r>
              <a:rPr lang="en-US" dirty="0"/>
              <a:t>replaces words with words in quotes For more on </a:t>
            </a:r>
            <a:r>
              <a:rPr lang="en-US" dirty="0" err="1"/>
              <a:t>sed</a:t>
            </a:r>
            <a:r>
              <a:rPr lang="en-US" dirty="0"/>
              <a:t> check out</a:t>
            </a:r>
          </a:p>
          <a:p>
            <a:r>
              <a:rPr lang="en-US" dirty="0"/>
              <a:t>http://www.grymoire.com/Unix/Sed.html</a:t>
            </a:r>
            <a:endParaRPr lang="bg-BG" dirty="0"/>
          </a:p>
        </p:txBody>
      </p:sp>
    </p:spTree>
    <p:extLst>
      <p:ext uri="{BB962C8B-B14F-4D97-AF65-F5344CB8AC3E}">
        <p14:creationId xmlns:p14="http://schemas.microsoft.com/office/powerpoint/2010/main" val="85845385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a:t>Sed</a:t>
            </a:r>
            <a:r>
              <a:rPr lang="en-US" dirty="0"/>
              <a:t> </a:t>
            </a:r>
            <a:r>
              <a:rPr lang="bg-BG" dirty="0"/>
              <a:t>и регулярните изрази</a:t>
            </a:r>
          </a:p>
        </p:txBody>
      </p:sp>
      <p:sp>
        <p:nvSpPr>
          <p:cNvPr id="2" name="Content Placeholder 1"/>
          <p:cNvSpPr>
            <a:spLocks noGrp="1"/>
          </p:cNvSpPr>
          <p:nvPr>
            <p:ph idx="1"/>
          </p:nvPr>
        </p:nvSpPr>
        <p:spPr/>
        <p:txBody>
          <a:bodyPr/>
          <a:lstStyle/>
          <a:p>
            <a:r>
              <a:rPr lang="bg-BG" dirty="0" smtClean="0"/>
              <a:t>Как може да се ползва</a:t>
            </a:r>
            <a:r>
              <a:rPr lang="en-US" dirty="0" smtClean="0"/>
              <a:t> </a:t>
            </a:r>
            <a:r>
              <a:rPr lang="en-US" dirty="0" err="1"/>
              <a:t>sed</a:t>
            </a:r>
            <a:r>
              <a:rPr lang="en-US" dirty="0"/>
              <a:t> </a:t>
            </a:r>
            <a:r>
              <a:rPr lang="bg-BG" dirty="0" smtClean="0"/>
              <a:t>за изтриване на специфичен регулярен израз?</a:t>
            </a:r>
          </a:p>
          <a:p>
            <a:endParaRPr lang="bg-BG" dirty="0" smtClean="0"/>
          </a:p>
          <a:p>
            <a:pPr marL="109728" indent="0">
              <a:buNone/>
            </a:pPr>
            <a:r>
              <a:rPr lang="en-US" dirty="0" err="1" smtClean="0"/>
              <a:t>sed</a:t>
            </a:r>
            <a:r>
              <a:rPr lang="bg-BG" dirty="0" smtClean="0"/>
              <a:t> </a:t>
            </a:r>
            <a:r>
              <a:rPr lang="en-US" dirty="0" smtClean="0"/>
              <a:t>‘s/</a:t>
            </a:r>
            <a:r>
              <a:rPr lang="en-US" dirty="0" err="1" smtClean="0"/>
              <a:t>regexp</a:t>
            </a:r>
            <a:r>
              <a:rPr lang="en-US" dirty="0"/>
              <a:t>/ /g' </a:t>
            </a:r>
            <a:r>
              <a:rPr lang="en-US" dirty="0" smtClean="0"/>
              <a:t>file</a:t>
            </a:r>
          </a:p>
          <a:p>
            <a:pPr marL="109728" indent="0">
              <a:buNone/>
            </a:pPr>
            <a:endParaRPr lang="en-US" dirty="0"/>
          </a:p>
          <a:p>
            <a:r>
              <a:rPr lang="bg-BG" dirty="0" smtClean="0"/>
              <a:t>Пример</a:t>
            </a:r>
            <a:r>
              <a:rPr lang="en-US" dirty="0" smtClean="0"/>
              <a:t>:</a:t>
            </a:r>
            <a:endParaRPr lang="en-US" dirty="0"/>
          </a:p>
          <a:p>
            <a:pPr marL="109728" indent="0">
              <a:buNone/>
            </a:pPr>
            <a:r>
              <a:rPr lang="en-US" dirty="0" err="1"/>
              <a:t>sed</a:t>
            </a:r>
            <a:r>
              <a:rPr lang="en-US" dirty="0"/>
              <a:t> 's/[[:</a:t>
            </a:r>
            <a:r>
              <a:rPr lang="en-US" dirty="0" err="1"/>
              <a:t>alnum</a:t>
            </a:r>
            <a:r>
              <a:rPr lang="en-US" dirty="0"/>
              <a:t>:]]/ /g' Frankenstein.txt</a:t>
            </a:r>
            <a:endParaRPr lang="bg-BG" dirty="0"/>
          </a:p>
        </p:txBody>
      </p:sp>
    </p:spTree>
    <p:extLst>
      <p:ext uri="{BB962C8B-B14F-4D97-AF65-F5344CB8AC3E}">
        <p14:creationId xmlns:p14="http://schemas.microsoft.com/office/powerpoint/2010/main" val="202832598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bg-BG" dirty="0" smtClean="0"/>
              <a:t>Пример</a:t>
            </a:r>
            <a:endParaRPr lang="bg-BG" dirty="0"/>
          </a:p>
        </p:txBody>
      </p:sp>
      <p:sp>
        <p:nvSpPr>
          <p:cNvPr id="2" name="Content Placeholder 1"/>
          <p:cNvSpPr>
            <a:spLocks noGrp="1"/>
          </p:cNvSpPr>
          <p:nvPr>
            <p:ph idx="1"/>
          </p:nvPr>
        </p:nvSpPr>
        <p:spPr/>
        <p:txBody>
          <a:bodyPr/>
          <a:lstStyle/>
          <a:p>
            <a:pPr marL="109728" indent="0">
              <a:buNone/>
            </a:pPr>
            <a:r>
              <a:rPr lang="en-US" dirty="0" err="1"/>
              <a:t>pwd</a:t>
            </a:r>
            <a:r>
              <a:rPr lang="en-US" dirty="0"/>
              <a:t> | </a:t>
            </a:r>
            <a:r>
              <a:rPr lang="en-US" dirty="0" err="1"/>
              <a:t>sed</a:t>
            </a:r>
            <a:r>
              <a:rPr lang="en-US" dirty="0"/>
              <a:t> 's/.*//'</a:t>
            </a:r>
          </a:p>
          <a:p>
            <a:r>
              <a:rPr lang="bg-BG" dirty="0" smtClean="0"/>
              <a:t>Изтрива всичко предхождащо / (вкл. И нея)</a:t>
            </a:r>
          </a:p>
          <a:p>
            <a:r>
              <a:rPr lang="bg-BG" dirty="0" smtClean="0"/>
              <a:t>Обърнете внимание на </a:t>
            </a:r>
            <a:r>
              <a:rPr lang="en-US" dirty="0" smtClean="0"/>
              <a:t>escape</a:t>
            </a:r>
            <a:r>
              <a:rPr lang="bg-BG" dirty="0" smtClean="0"/>
              <a:t> последователността</a:t>
            </a:r>
          </a:p>
          <a:p>
            <a:r>
              <a:rPr lang="bg-BG" dirty="0" smtClean="0"/>
              <a:t>Може да се ползва като пропускане на предхождащите директории в пътя:</a:t>
            </a:r>
          </a:p>
          <a:p>
            <a:pPr marL="109728" indent="0">
              <a:buNone/>
            </a:pPr>
            <a:r>
              <a:rPr lang="en-US" dirty="0"/>
              <a:t>/</a:t>
            </a:r>
            <a:r>
              <a:rPr lang="en-US" dirty="0" err="1"/>
              <a:t>usr</a:t>
            </a:r>
            <a:r>
              <a:rPr lang="en-US" dirty="0"/>
              <a:t>/local/</a:t>
            </a:r>
            <a:r>
              <a:rPr lang="en-US" dirty="0" err="1"/>
              <a:t>src</a:t>
            </a:r>
            <a:r>
              <a:rPr lang="en-US" dirty="0"/>
              <a:t> </a:t>
            </a:r>
            <a:r>
              <a:rPr lang="bg-BG" dirty="0" smtClean="0"/>
              <a:t>става</a:t>
            </a:r>
            <a:r>
              <a:rPr lang="en-US" dirty="0" smtClean="0"/>
              <a:t> </a:t>
            </a:r>
            <a:r>
              <a:rPr lang="en-US" dirty="0" err="1"/>
              <a:t>src</a:t>
            </a:r>
            <a:endParaRPr lang="bg-BG" dirty="0"/>
          </a:p>
        </p:txBody>
      </p:sp>
    </p:spTree>
    <p:extLst>
      <p:ext uri="{BB962C8B-B14F-4D97-AF65-F5344CB8AC3E}">
        <p14:creationId xmlns:p14="http://schemas.microsoft.com/office/powerpoint/2010/main" val="57325515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err="1"/>
              <a:t>sed</a:t>
            </a:r>
            <a:r>
              <a:rPr lang="en-US" dirty="0"/>
              <a:t> </a:t>
            </a:r>
            <a:r>
              <a:rPr lang="en-US" dirty="0" smtClean="0"/>
              <a:t>scripting</a:t>
            </a:r>
            <a:endParaRPr lang="bg-BG" dirty="0"/>
          </a:p>
        </p:txBody>
      </p:sp>
      <p:sp>
        <p:nvSpPr>
          <p:cNvPr id="2" name="Content Placeholder 1"/>
          <p:cNvSpPr>
            <a:spLocks noGrp="1"/>
          </p:cNvSpPr>
          <p:nvPr>
            <p:ph idx="1"/>
          </p:nvPr>
        </p:nvSpPr>
        <p:spPr/>
        <p:txBody>
          <a:bodyPr>
            <a:normAutofit/>
          </a:bodyPr>
          <a:lstStyle/>
          <a:p>
            <a:pPr marL="109728" indent="0">
              <a:buNone/>
            </a:pPr>
            <a:r>
              <a:rPr lang="en-US" dirty="0" err="1"/>
              <a:t>sed</a:t>
            </a:r>
            <a:r>
              <a:rPr lang="en-US" dirty="0"/>
              <a:t> </a:t>
            </a:r>
            <a:r>
              <a:rPr lang="bg-BG" dirty="0" smtClean="0"/>
              <a:t>е пълен език за програмиране и може да се пишат скриптове на него.</a:t>
            </a:r>
            <a:endParaRPr lang="en-US" dirty="0"/>
          </a:p>
          <a:p>
            <a:r>
              <a:rPr lang="bg-BG" dirty="0" smtClean="0"/>
              <a:t>Всеки файл, започващ с</a:t>
            </a:r>
            <a:r>
              <a:rPr lang="en-US" dirty="0" smtClean="0"/>
              <a:t> </a:t>
            </a:r>
            <a:r>
              <a:rPr lang="en-US" dirty="0"/>
              <a:t>#! </a:t>
            </a:r>
            <a:r>
              <a:rPr lang="bg-BG" dirty="0" smtClean="0"/>
              <a:t>Е скрипт файл.</a:t>
            </a:r>
          </a:p>
          <a:p>
            <a:endParaRPr lang="en-US" dirty="0"/>
          </a:p>
          <a:p>
            <a:r>
              <a:rPr lang="bg-BG" dirty="0" smtClean="0"/>
              <a:t>Пример:</a:t>
            </a:r>
            <a:endParaRPr lang="en-US" dirty="0"/>
          </a:p>
          <a:p>
            <a:r>
              <a:rPr lang="bg-BG" dirty="0" smtClean="0"/>
              <a:t>Създаване на нов файл с име</a:t>
            </a:r>
            <a:r>
              <a:rPr lang="en-US" dirty="0" smtClean="0"/>
              <a:t> </a:t>
            </a:r>
            <a:r>
              <a:rPr lang="en-US" dirty="0" err="1"/>
              <a:t>trim.sed</a:t>
            </a:r>
            <a:endParaRPr lang="en-US" dirty="0"/>
          </a:p>
          <a:p>
            <a:pPr marL="109728" indent="0">
              <a:buNone/>
            </a:pPr>
            <a:r>
              <a:rPr lang="en-US" dirty="0"/>
              <a:t>#! /</a:t>
            </a:r>
            <a:r>
              <a:rPr lang="en-US" dirty="0" err="1"/>
              <a:t>usr</a:t>
            </a:r>
            <a:r>
              <a:rPr lang="en-US" dirty="0"/>
              <a:t>/bin/</a:t>
            </a:r>
            <a:r>
              <a:rPr lang="en-US" dirty="0" err="1"/>
              <a:t>sed</a:t>
            </a:r>
            <a:r>
              <a:rPr lang="en-US" dirty="0"/>
              <a:t> </a:t>
            </a:r>
            <a:r>
              <a:rPr lang="en-US" dirty="0" smtClean="0"/>
              <a:t>–f</a:t>
            </a:r>
            <a:endParaRPr lang="bg-BG" dirty="0" smtClean="0"/>
          </a:p>
          <a:p>
            <a:pPr marL="109728" indent="0">
              <a:buNone/>
            </a:pPr>
            <a:r>
              <a:rPr lang="en-US" dirty="0"/>
              <a:t>s/^ *//</a:t>
            </a:r>
          </a:p>
          <a:p>
            <a:pPr marL="109728" indent="0">
              <a:buNone/>
            </a:pPr>
            <a:r>
              <a:rPr lang="en-US" dirty="0"/>
              <a:t>s/ </a:t>
            </a:r>
            <a:r>
              <a:rPr lang="en-US" dirty="0" smtClean="0"/>
              <a:t>*$//</a:t>
            </a:r>
            <a:endParaRPr lang="en-US" dirty="0"/>
          </a:p>
        </p:txBody>
      </p:sp>
    </p:spTree>
    <p:extLst>
      <p:ext uri="{BB962C8B-B14F-4D97-AF65-F5344CB8AC3E}">
        <p14:creationId xmlns:p14="http://schemas.microsoft.com/office/powerpoint/2010/main" val="20765879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dirty="0"/>
              <a:t>Regular Expression</a:t>
            </a:r>
            <a:endParaRPr lang="bg-BG" dirty="0"/>
          </a:p>
        </p:txBody>
      </p:sp>
      <p:sp>
        <p:nvSpPr>
          <p:cNvPr id="2" name="Content Placeholder 1"/>
          <p:cNvSpPr>
            <a:spLocks noGrp="1"/>
          </p:cNvSpPr>
          <p:nvPr>
            <p:ph idx="1"/>
          </p:nvPr>
        </p:nvSpPr>
        <p:spPr/>
        <p:txBody>
          <a:bodyPr>
            <a:normAutofit lnSpcReduction="10000"/>
          </a:bodyPr>
          <a:lstStyle/>
          <a:p>
            <a:r>
              <a:rPr lang="bg-BG" dirty="0" smtClean="0"/>
              <a:t>Както много други програми, така и </a:t>
            </a:r>
            <a:r>
              <a:rPr lang="en-US" dirty="0" err="1" smtClean="0"/>
              <a:t>grep</a:t>
            </a:r>
            <a:r>
              <a:rPr lang="en-US" dirty="0" smtClean="0"/>
              <a:t> </a:t>
            </a:r>
            <a:r>
              <a:rPr lang="bg-BG" dirty="0" smtClean="0"/>
              <a:t>използва регуляни изрази на входа си. Търсенето на шаблони с регулярни изрази е по усървършенствано, отколкото разширение на </a:t>
            </a:r>
            <a:r>
              <a:rPr lang="en-US" dirty="0" smtClean="0"/>
              <a:t>shell </a:t>
            </a:r>
            <a:r>
              <a:rPr lang="bg-BG" dirty="0" smtClean="0"/>
              <a:t>и използване на различен синтаксис</a:t>
            </a:r>
            <a:r>
              <a:rPr lang="en-US" dirty="0" smtClean="0"/>
              <a:t>.</a:t>
            </a:r>
            <a:endParaRPr lang="en-US" dirty="0"/>
          </a:p>
          <a:p>
            <a:r>
              <a:rPr lang="bg-BG" dirty="0" smtClean="0"/>
              <a:t>Регулерният израз е множество от низове, които се търсят като шаблони.</a:t>
            </a:r>
          </a:p>
          <a:p>
            <a:r>
              <a:rPr lang="bg-BG" dirty="0" smtClean="0"/>
              <a:t>При използване на регулярни изрази е добре да се заграждат в единични кавички, за да ги предадем на </a:t>
            </a:r>
            <a:r>
              <a:rPr lang="en-US" dirty="0" err="1" smtClean="0"/>
              <a:t>grep</a:t>
            </a:r>
            <a:r>
              <a:rPr lang="en-US" dirty="0" smtClean="0"/>
              <a:t> </a:t>
            </a:r>
            <a:r>
              <a:rPr lang="bg-BG" dirty="0" smtClean="0"/>
              <a:t>като параметри, а не да се обработват от </a:t>
            </a:r>
            <a:r>
              <a:rPr lang="en-US" dirty="0" smtClean="0"/>
              <a:t>shell.</a:t>
            </a:r>
            <a:endParaRPr lang="en-US" dirty="0"/>
          </a:p>
        </p:txBody>
      </p:sp>
    </p:spTree>
    <p:extLst>
      <p:ext uri="{BB962C8B-B14F-4D97-AF65-F5344CB8AC3E}">
        <p14:creationId xmlns:p14="http://schemas.microsoft.com/office/powerpoint/2010/main" val="363983716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err="1"/>
              <a:t>sed</a:t>
            </a:r>
            <a:r>
              <a:rPr lang="en-US" dirty="0"/>
              <a:t> </a:t>
            </a:r>
            <a:r>
              <a:rPr lang="en-US" dirty="0" smtClean="0"/>
              <a:t>scripting</a:t>
            </a:r>
            <a:endParaRPr lang="bg-BG" dirty="0"/>
          </a:p>
        </p:txBody>
      </p:sp>
      <p:sp>
        <p:nvSpPr>
          <p:cNvPr id="2" name="Content Placeholder 1"/>
          <p:cNvSpPr>
            <a:spLocks noGrp="1"/>
          </p:cNvSpPr>
          <p:nvPr>
            <p:ph idx="1"/>
          </p:nvPr>
        </p:nvSpPr>
        <p:spPr/>
        <p:txBody>
          <a:bodyPr>
            <a:normAutofit/>
          </a:bodyPr>
          <a:lstStyle/>
          <a:p>
            <a:pPr marL="109728" indent="0">
              <a:buNone/>
            </a:pPr>
            <a:r>
              <a:rPr lang="bg-BG" dirty="0" smtClean="0"/>
              <a:t>Скриптът от предходния слайд може да се стартира като всяка друга програма:</a:t>
            </a:r>
            <a:endParaRPr lang="en-US" dirty="0"/>
          </a:p>
          <a:p>
            <a:r>
              <a:rPr lang="en-US" dirty="0"/>
              <a:t>echo " this is a test " | ./</a:t>
            </a:r>
            <a:r>
              <a:rPr lang="en-US" dirty="0" err="1" smtClean="0"/>
              <a:t>trim.sed</a:t>
            </a:r>
            <a:r>
              <a:rPr lang="bg-BG" dirty="0" smtClean="0"/>
              <a:t> </a:t>
            </a:r>
          </a:p>
          <a:p>
            <a:pPr marL="109728" indent="0">
              <a:buNone/>
            </a:pPr>
            <a:r>
              <a:rPr lang="en-US" dirty="0" smtClean="0"/>
              <a:t>this </a:t>
            </a:r>
            <a:r>
              <a:rPr lang="en-US" dirty="0"/>
              <a:t>is a test</a:t>
            </a:r>
          </a:p>
          <a:p>
            <a:r>
              <a:rPr lang="bg-BG" dirty="0" smtClean="0"/>
              <a:t>Това е скрипт, който изтрива всички водещи и последни празни позоции!</a:t>
            </a:r>
            <a:endParaRPr lang="en-US" dirty="0"/>
          </a:p>
        </p:txBody>
      </p:sp>
    </p:spTree>
    <p:extLst>
      <p:ext uri="{BB962C8B-B14F-4D97-AF65-F5344CB8AC3E}">
        <p14:creationId xmlns:p14="http://schemas.microsoft.com/office/powerpoint/2010/main" val="283002507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smtClean="0"/>
              <a:t>Sed</a:t>
            </a:r>
            <a:r>
              <a:rPr lang="en-US" dirty="0" smtClean="0"/>
              <a:t> </a:t>
            </a:r>
            <a:r>
              <a:rPr lang="en-US" dirty="0" err="1" smtClean="0"/>
              <a:t>Arkanoid</a:t>
            </a:r>
            <a:endParaRPr lang="bg-BG" dirty="0"/>
          </a:p>
        </p:txBody>
      </p:sp>
      <p:sp>
        <p:nvSpPr>
          <p:cNvPr id="2" name="Content Placeholder 1"/>
          <p:cNvSpPr>
            <a:spLocks noGrp="1"/>
          </p:cNvSpPr>
          <p:nvPr>
            <p:ph idx="1"/>
          </p:nvPr>
        </p:nvSpPr>
        <p:spPr/>
        <p:txBody>
          <a:bodyPr/>
          <a:lstStyle/>
          <a:p>
            <a:endParaRPr lang="bg-BG"/>
          </a:p>
        </p:txBody>
      </p:sp>
      <p:pic>
        <p:nvPicPr>
          <p:cNvPr id="2050" name="Picture 2" descr="http://aurelio.net/soft/sedarkanoid/shot.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8808" y="1844824"/>
            <a:ext cx="7957807" cy="439400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4355976" y="692696"/>
            <a:ext cx="4333238" cy="369332"/>
          </a:xfrm>
          <a:prstGeom prst="rect">
            <a:avLst/>
          </a:prstGeom>
        </p:spPr>
        <p:txBody>
          <a:bodyPr wrap="none">
            <a:spAutoFit/>
          </a:bodyPr>
          <a:lstStyle/>
          <a:p>
            <a:r>
              <a:rPr lang="en-US" dirty="0">
                <a:hlinkClick r:id="rId3"/>
              </a:rPr>
              <a:t>http://aurelio.net/soft/sedarkanoid/</a:t>
            </a:r>
            <a:endParaRPr lang="bg-BG" dirty="0"/>
          </a:p>
        </p:txBody>
      </p:sp>
    </p:spTree>
    <p:extLst>
      <p:ext uri="{BB962C8B-B14F-4D97-AF65-F5344CB8AC3E}">
        <p14:creationId xmlns:p14="http://schemas.microsoft.com/office/powerpoint/2010/main" val="328077338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SED </a:t>
            </a:r>
            <a:r>
              <a:rPr lang="en-US" dirty="0" err="1" smtClean="0"/>
              <a:t>Sokoban</a:t>
            </a:r>
            <a:endParaRPr lang="bg-BG" dirty="0"/>
          </a:p>
        </p:txBody>
      </p:sp>
      <p:sp>
        <p:nvSpPr>
          <p:cNvPr id="2" name="Content Placeholder 1"/>
          <p:cNvSpPr>
            <a:spLocks noGrp="1"/>
          </p:cNvSpPr>
          <p:nvPr>
            <p:ph idx="1"/>
          </p:nvPr>
        </p:nvSpPr>
        <p:spPr/>
        <p:txBody>
          <a:bodyPr/>
          <a:lstStyle/>
          <a:p>
            <a:endParaRPr lang="bg-BG" dirty="0"/>
          </a:p>
        </p:txBody>
      </p:sp>
      <p:pic>
        <p:nvPicPr>
          <p:cNvPr id="1026" name="Picture 2" descr="http://aurelio.net/soft/sedsokoban/shot.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51920" y="836712"/>
            <a:ext cx="4824536" cy="574624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4113599" y="116632"/>
            <a:ext cx="4301177" cy="369332"/>
          </a:xfrm>
          <a:prstGeom prst="rect">
            <a:avLst/>
          </a:prstGeom>
        </p:spPr>
        <p:txBody>
          <a:bodyPr wrap="none">
            <a:spAutoFit/>
          </a:bodyPr>
          <a:lstStyle/>
          <a:p>
            <a:r>
              <a:rPr lang="en-US" dirty="0">
                <a:hlinkClick r:id="rId3"/>
              </a:rPr>
              <a:t>http://aurelio.net/soft/sedsokoban/</a:t>
            </a:r>
            <a:endParaRPr lang="bg-BG" dirty="0"/>
          </a:p>
        </p:txBody>
      </p:sp>
    </p:spTree>
    <p:extLst>
      <p:ext uri="{BB962C8B-B14F-4D97-AF65-F5344CB8AC3E}">
        <p14:creationId xmlns:p14="http://schemas.microsoft.com/office/powerpoint/2010/main" val="218597797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bg-BG" dirty="0" smtClean="0"/>
              <a:t>Примери</a:t>
            </a:r>
            <a:endParaRPr lang="bg-BG" dirty="0"/>
          </a:p>
        </p:txBody>
      </p:sp>
      <p:sp>
        <p:nvSpPr>
          <p:cNvPr id="2" name="Content Placeholder 1"/>
          <p:cNvSpPr>
            <a:spLocks noGrp="1"/>
          </p:cNvSpPr>
          <p:nvPr>
            <p:ph idx="1"/>
          </p:nvPr>
        </p:nvSpPr>
        <p:spPr/>
        <p:txBody>
          <a:bodyPr/>
          <a:lstStyle/>
          <a:p>
            <a:r>
              <a:rPr lang="bg-BG" dirty="0" smtClean="0"/>
              <a:t>Какво прави</a:t>
            </a:r>
            <a:r>
              <a:rPr lang="en-US" dirty="0" smtClean="0"/>
              <a:t>?</a:t>
            </a:r>
            <a:endParaRPr lang="en-US" dirty="0"/>
          </a:p>
          <a:p>
            <a:pPr marL="109728" indent="0">
              <a:buNone/>
            </a:pPr>
            <a:r>
              <a:rPr lang="en-US" dirty="0" err="1"/>
              <a:t>sed</a:t>
            </a:r>
            <a:r>
              <a:rPr lang="en-US" dirty="0"/>
              <a:t> 's/^[ \t]*//g' </a:t>
            </a:r>
            <a:r>
              <a:rPr lang="en-US" dirty="0" err="1" smtClean="0"/>
              <a:t>myfile</a:t>
            </a:r>
            <a:endParaRPr lang="en-US" dirty="0"/>
          </a:p>
        </p:txBody>
      </p:sp>
    </p:spTree>
    <p:extLst>
      <p:ext uri="{BB962C8B-B14F-4D97-AF65-F5344CB8AC3E}">
        <p14:creationId xmlns:p14="http://schemas.microsoft.com/office/powerpoint/2010/main" val="70626268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bg-BG" dirty="0" smtClean="0"/>
              <a:t>Примери</a:t>
            </a:r>
            <a:endParaRPr lang="bg-BG" dirty="0"/>
          </a:p>
        </p:txBody>
      </p:sp>
      <p:sp>
        <p:nvSpPr>
          <p:cNvPr id="2" name="Content Placeholder 1"/>
          <p:cNvSpPr>
            <a:spLocks noGrp="1"/>
          </p:cNvSpPr>
          <p:nvPr>
            <p:ph idx="1"/>
          </p:nvPr>
        </p:nvSpPr>
        <p:spPr/>
        <p:txBody>
          <a:bodyPr/>
          <a:lstStyle/>
          <a:p>
            <a:r>
              <a:rPr lang="bg-BG" dirty="0"/>
              <a:t>Какво прави</a:t>
            </a:r>
            <a:r>
              <a:rPr lang="en-US" dirty="0"/>
              <a:t>?</a:t>
            </a:r>
          </a:p>
          <a:p>
            <a:pPr marL="109728" indent="0">
              <a:buNone/>
            </a:pPr>
            <a:r>
              <a:rPr lang="en-US" dirty="0" err="1"/>
              <a:t>sed</a:t>
            </a:r>
            <a:r>
              <a:rPr lang="en-US" dirty="0"/>
              <a:t> 's/^[ \t]*//g' </a:t>
            </a:r>
            <a:r>
              <a:rPr lang="en-US" dirty="0" err="1"/>
              <a:t>myfile</a:t>
            </a:r>
            <a:endParaRPr lang="en-US" dirty="0"/>
          </a:p>
          <a:p>
            <a:r>
              <a:rPr lang="bg-BG" dirty="0" smtClean="0"/>
              <a:t>Изтрива всички водещи празни позиции</a:t>
            </a:r>
          </a:p>
          <a:p>
            <a:endParaRPr lang="en-US" dirty="0"/>
          </a:p>
          <a:p>
            <a:pPr marL="109728" indent="0">
              <a:buNone/>
            </a:pPr>
            <a:r>
              <a:rPr lang="en-US" dirty="0" err="1"/>
              <a:t>sed</a:t>
            </a:r>
            <a:r>
              <a:rPr lang="en-US" dirty="0"/>
              <a:t> '/^#/d' /</a:t>
            </a:r>
            <a:r>
              <a:rPr lang="en-US" dirty="0" err="1"/>
              <a:t>etc</a:t>
            </a:r>
            <a:r>
              <a:rPr lang="en-US" dirty="0"/>
              <a:t>/services | more</a:t>
            </a:r>
          </a:p>
          <a:p>
            <a:pPr marL="109728" indent="0">
              <a:buNone/>
            </a:pPr>
            <a:r>
              <a:rPr lang="en-US" dirty="0" err="1"/>
              <a:t>sed</a:t>
            </a:r>
            <a:r>
              <a:rPr lang="en-US" dirty="0"/>
              <a:t> '/^[^#]/d' /</a:t>
            </a:r>
            <a:r>
              <a:rPr lang="en-US" dirty="0" err="1"/>
              <a:t>etc</a:t>
            </a:r>
            <a:r>
              <a:rPr lang="en-US" dirty="0"/>
              <a:t>/services | </a:t>
            </a:r>
            <a:r>
              <a:rPr lang="en-US" dirty="0" smtClean="0"/>
              <a:t>more</a:t>
            </a:r>
            <a:endParaRPr lang="en-US" dirty="0"/>
          </a:p>
        </p:txBody>
      </p:sp>
    </p:spTree>
    <p:extLst>
      <p:ext uri="{BB962C8B-B14F-4D97-AF65-F5344CB8AC3E}">
        <p14:creationId xmlns:p14="http://schemas.microsoft.com/office/powerpoint/2010/main" val="161459580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bg-BG" dirty="0" smtClean="0"/>
              <a:t>Примери</a:t>
            </a:r>
            <a:endParaRPr lang="bg-BG" dirty="0"/>
          </a:p>
        </p:txBody>
      </p:sp>
      <p:sp>
        <p:nvSpPr>
          <p:cNvPr id="2" name="Content Placeholder 1"/>
          <p:cNvSpPr>
            <a:spLocks noGrp="1"/>
          </p:cNvSpPr>
          <p:nvPr>
            <p:ph idx="1"/>
          </p:nvPr>
        </p:nvSpPr>
        <p:spPr/>
        <p:txBody>
          <a:bodyPr>
            <a:normAutofit/>
          </a:bodyPr>
          <a:lstStyle/>
          <a:p>
            <a:r>
              <a:rPr lang="bg-BG" dirty="0"/>
              <a:t>Какво прави</a:t>
            </a:r>
            <a:r>
              <a:rPr lang="en-US" dirty="0"/>
              <a:t>?</a:t>
            </a:r>
          </a:p>
          <a:p>
            <a:pPr marL="109728" indent="0">
              <a:buNone/>
            </a:pPr>
            <a:r>
              <a:rPr lang="en-US" dirty="0" err="1"/>
              <a:t>sed</a:t>
            </a:r>
            <a:r>
              <a:rPr lang="en-US" dirty="0"/>
              <a:t> 's/^[ \t]*//g' </a:t>
            </a:r>
            <a:r>
              <a:rPr lang="en-US" dirty="0" err="1"/>
              <a:t>myfile</a:t>
            </a:r>
            <a:endParaRPr lang="en-US" dirty="0"/>
          </a:p>
          <a:p>
            <a:r>
              <a:rPr lang="bg-BG" dirty="0" smtClean="0"/>
              <a:t>Изтрива </a:t>
            </a:r>
            <a:r>
              <a:rPr lang="bg-BG" dirty="0"/>
              <a:t>всички водещи празни позиции</a:t>
            </a:r>
            <a:endParaRPr lang="en-US" dirty="0"/>
          </a:p>
          <a:p>
            <a:endParaRPr lang="bg-BG" dirty="0" smtClean="0"/>
          </a:p>
          <a:p>
            <a:pPr marL="109728" indent="0">
              <a:buNone/>
            </a:pPr>
            <a:r>
              <a:rPr lang="en-US" dirty="0" err="1" smtClean="0"/>
              <a:t>sed</a:t>
            </a:r>
            <a:r>
              <a:rPr lang="en-US" dirty="0" smtClean="0"/>
              <a:t> </a:t>
            </a:r>
            <a:r>
              <a:rPr lang="en-US" dirty="0"/>
              <a:t>'/^#/d' /</a:t>
            </a:r>
            <a:r>
              <a:rPr lang="en-US" dirty="0" err="1"/>
              <a:t>etc</a:t>
            </a:r>
            <a:r>
              <a:rPr lang="en-US" dirty="0"/>
              <a:t>/services | more</a:t>
            </a:r>
          </a:p>
          <a:p>
            <a:pPr marL="109728" indent="0">
              <a:buNone/>
            </a:pPr>
            <a:r>
              <a:rPr lang="en-US" dirty="0" err="1"/>
              <a:t>sed</a:t>
            </a:r>
            <a:r>
              <a:rPr lang="en-US" dirty="0"/>
              <a:t> '/^[^#]/d' /</a:t>
            </a:r>
            <a:r>
              <a:rPr lang="en-US" dirty="0" err="1"/>
              <a:t>etc</a:t>
            </a:r>
            <a:r>
              <a:rPr lang="en-US" dirty="0"/>
              <a:t>/services | more</a:t>
            </a:r>
          </a:p>
          <a:p>
            <a:r>
              <a:rPr lang="bg-BG" dirty="0" smtClean="0"/>
              <a:t>Първата команда отпечатва файла без коментари, а втората – само коментарите в него</a:t>
            </a:r>
            <a:endParaRPr lang="en-US" dirty="0"/>
          </a:p>
        </p:txBody>
      </p:sp>
    </p:spTree>
    <p:extLst>
      <p:ext uri="{BB962C8B-B14F-4D97-AF65-F5344CB8AC3E}">
        <p14:creationId xmlns:p14="http://schemas.microsoft.com/office/powerpoint/2010/main" val="161459580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sort</a:t>
            </a:r>
            <a:endParaRPr lang="bg-BG" dirty="0"/>
          </a:p>
        </p:txBody>
      </p:sp>
      <p:sp>
        <p:nvSpPr>
          <p:cNvPr id="2" name="Content Placeholder 1"/>
          <p:cNvSpPr>
            <a:spLocks noGrp="1"/>
          </p:cNvSpPr>
          <p:nvPr>
            <p:ph idx="1"/>
          </p:nvPr>
        </p:nvSpPr>
        <p:spPr/>
        <p:txBody>
          <a:bodyPr>
            <a:normAutofit/>
          </a:bodyPr>
          <a:lstStyle/>
          <a:p>
            <a:r>
              <a:rPr lang="bg-BG" dirty="0" smtClean="0"/>
              <a:t>Подрежда редовете по азбучен ред.</a:t>
            </a:r>
            <a:endParaRPr lang="en-US" dirty="0"/>
          </a:p>
          <a:p>
            <a:pPr marL="109728" indent="0">
              <a:buNone/>
            </a:pPr>
            <a:r>
              <a:rPr lang="en-US" dirty="0"/>
              <a:t>sort -r u file </a:t>
            </a:r>
            <a:endParaRPr lang="bg-BG" dirty="0" smtClean="0"/>
          </a:p>
          <a:p>
            <a:pPr marL="109728" indent="0">
              <a:buNone/>
            </a:pPr>
            <a:r>
              <a:rPr lang="bg-BG" dirty="0"/>
              <a:t>	</a:t>
            </a:r>
            <a:r>
              <a:rPr lang="bg-BG" dirty="0" smtClean="0"/>
              <a:t>сортира файла в обратен ред и изтрива дублираните редове.</a:t>
            </a:r>
            <a:endParaRPr lang="en-US" dirty="0"/>
          </a:p>
          <a:p>
            <a:pPr marL="109728" indent="0">
              <a:buNone/>
            </a:pPr>
            <a:r>
              <a:rPr lang="en-US" dirty="0"/>
              <a:t>sort -n -k 2 -t </a:t>
            </a:r>
            <a:r>
              <a:rPr lang="bg-BG" dirty="0" smtClean="0"/>
              <a:t>: </a:t>
            </a:r>
            <a:r>
              <a:rPr lang="en-US" dirty="0" smtClean="0"/>
              <a:t>file </a:t>
            </a:r>
            <a:endParaRPr lang="bg-BG" dirty="0" smtClean="0"/>
          </a:p>
          <a:p>
            <a:pPr marL="109728" indent="0">
              <a:buNone/>
            </a:pPr>
            <a:r>
              <a:rPr lang="bg-BG" dirty="0"/>
              <a:t>	</a:t>
            </a:r>
            <a:r>
              <a:rPr lang="bg-BG" dirty="0" smtClean="0"/>
              <a:t>сортира файла числово, като използва втора колона, отделена от първата с :</a:t>
            </a:r>
          </a:p>
          <a:p>
            <a:pPr marL="109728" indent="0">
              <a:buNone/>
            </a:pPr>
            <a:endParaRPr lang="bg-BG" dirty="0"/>
          </a:p>
        </p:txBody>
      </p:sp>
      <p:sp>
        <p:nvSpPr>
          <p:cNvPr id="4" name="Rectangle 3"/>
          <p:cNvSpPr/>
          <p:nvPr/>
        </p:nvSpPr>
        <p:spPr>
          <a:xfrm>
            <a:off x="107504" y="4664999"/>
            <a:ext cx="4824536" cy="1754326"/>
          </a:xfrm>
          <a:prstGeom prst="rect">
            <a:avLst/>
          </a:prstGeom>
        </p:spPr>
        <p:txBody>
          <a:bodyPr wrap="square">
            <a:spAutoFit/>
          </a:bodyPr>
          <a:lstStyle/>
          <a:p>
            <a:r>
              <a:rPr lang="pt-BR" dirty="0"/>
              <a:t>$ echo -e "62\n5\n1\n11\n8" | sort -n</a:t>
            </a:r>
          </a:p>
          <a:p>
            <a:r>
              <a:rPr lang="bg-BG" dirty="0"/>
              <a:t>1</a:t>
            </a:r>
          </a:p>
          <a:p>
            <a:r>
              <a:rPr lang="bg-BG" dirty="0"/>
              <a:t>5</a:t>
            </a:r>
          </a:p>
          <a:p>
            <a:r>
              <a:rPr lang="bg-BG" dirty="0"/>
              <a:t>8</a:t>
            </a:r>
          </a:p>
          <a:p>
            <a:r>
              <a:rPr lang="bg-BG" dirty="0"/>
              <a:t>11</a:t>
            </a:r>
          </a:p>
          <a:p>
            <a:r>
              <a:rPr lang="bg-BG" dirty="0"/>
              <a:t>62</a:t>
            </a:r>
          </a:p>
        </p:txBody>
      </p:sp>
      <p:sp>
        <p:nvSpPr>
          <p:cNvPr id="5" name="Rectangle 4"/>
          <p:cNvSpPr/>
          <p:nvPr/>
        </p:nvSpPr>
        <p:spPr>
          <a:xfrm>
            <a:off x="4572000" y="5112624"/>
            <a:ext cx="4572000" cy="1754326"/>
          </a:xfrm>
          <a:prstGeom prst="rect">
            <a:avLst/>
          </a:prstGeom>
        </p:spPr>
        <p:txBody>
          <a:bodyPr>
            <a:spAutoFit/>
          </a:bodyPr>
          <a:lstStyle/>
          <a:p>
            <a:r>
              <a:rPr lang="en-US" dirty="0"/>
              <a:t>$ echo -e "62\n5\n1\n11\n8" | sort</a:t>
            </a:r>
          </a:p>
          <a:p>
            <a:r>
              <a:rPr lang="bg-BG" dirty="0"/>
              <a:t>1</a:t>
            </a:r>
          </a:p>
          <a:p>
            <a:r>
              <a:rPr lang="bg-BG" dirty="0"/>
              <a:t>11</a:t>
            </a:r>
          </a:p>
          <a:p>
            <a:r>
              <a:rPr lang="bg-BG" dirty="0"/>
              <a:t>5</a:t>
            </a:r>
          </a:p>
          <a:p>
            <a:r>
              <a:rPr lang="bg-BG" dirty="0"/>
              <a:t>62</a:t>
            </a:r>
          </a:p>
          <a:p>
            <a:r>
              <a:rPr lang="bg-BG" dirty="0"/>
              <a:t>8</a:t>
            </a:r>
          </a:p>
        </p:txBody>
      </p:sp>
    </p:spTree>
    <p:extLst>
      <p:ext uri="{BB962C8B-B14F-4D97-AF65-F5344CB8AC3E}">
        <p14:creationId xmlns:p14="http://schemas.microsoft.com/office/powerpoint/2010/main" val="349539709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smtClean="0"/>
              <a:t>wc</a:t>
            </a:r>
            <a:endParaRPr lang="bg-BG" dirty="0"/>
          </a:p>
        </p:txBody>
      </p:sp>
      <p:sp>
        <p:nvSpPr>
          <p:cNvPr id="2" name="Content Placeholder 1"/>
          <p:cNvSpPr>
            <a:spLocks noGrp="1"/>
          </p:cNvSpPr>
          <p:nvPr>
            <p:ph idx="1"/>
          </p:nvPr>
        </p:nvSpPr>
        <p:spPr>
          <a:xfrm>
            <a:off x="457200" y="1935480"/>
            <a:ext cx="8229600" cy="4733880"/>
          </a:xfrm>
        </p:spPr>
        <p:txBody>
          <a:bodyPr>
            <a:normAutofit fontScale="70000" lnSpcReduction="20000"/>
          </a:bodyPr>
          <a:lstStyle/>
          <a:p>
            <a:r>
              <a:rPr lang="bg-BG" dirty="0" smtClean="0"/>
              <a:t>Показва броя редове, думи и байтове във файла</a:t>
            </a:r>
            <a:endParaRPr lang="en-US" dirty="0"/>
          </a:p>
          <a:p>
            <a:pPr marL="109728" indent="0">
              <a:buNone/>
            </a:pPr>
            <a:r>
              <a:rPr lang="en-US" dirty="0" err="1"/>
              <a:t>wc</a:t>
            </a:r>
            <a:r>
              <a:rPr lang="en-US" dirty="0"/>
              <a:t> &lt;file </a:t>
            </a:r>
            <a:endParaRPr lang="bg-BG" dirty="0" smtClean="0"/>
          </a:p>
          <a:p>
            <a:pPr marL="109728" indent="0">
              <a:buNone/>
            </a:pPr>
            <a:r>
              <a:rPr lang="bg-BG" dirty="0"/>
              <a:t>	</a:t>
            </a:r>
            <a:r>
              <a:rPr lang="bg-BG" dirty="0" smtClean="0"/>
              <a:t>отпечатва броя редове, думи и байтове във файла</a:t>
            </a:r>
          </a:p>
          <a:p>
            <a:pPr marL="109728" indent="0">
              <a:buNone/>
            </a:pPr>
            <a:r>
              <a:rPr lang="en-US" dirty="0" err="1" smtClean="0"/>
              <a:t>wc</a:t>
            </a:r>
            <a:r>
              <a:rPr lang="en-US" dirty="0" smtClean="0"/>
              <a:t> </a:t>
            </a:r>
            <a:r>
              <a:rPr lang="en-US" dirty="0"/>
              <a:t>-l &lt;file </a:t>
            </a:r>
            <a:endParaRPr lang="bg-BG" dirty="0" smtClean="0"/>
          </a:p>
          <a:p>
            <a:pPr marL="109728" indent="0">
              <a:buNone/>
            </a:pPr>
            <a:r>
              <a:rPr lang="bg-BG" dirty="0"/>
              <a:t>	</a:t>
            </a:r>
            <a:r>
              <a:rPr lang="bg-BG" dirty="0" smtClean="0"/>
              <a:t>отпечатва броя редове във файла</a:t>
            </a:r>
            <a:endParaRPr lang="en-US" dirty="0"/>
          </a:p>
          <a:p>
            <a:pPr marL="109728" indent="0">
              <a:buNone/>
            </a:pPr>
            <a:r>
              <a:rPr lang="en-US" dirty="0" err="1"/>
              <a:t>wc</a:t>
            </a:r>
            <a:r>
              <a:rPr lang="en-US" dirty="0"/>
              <a:t> -w &lt;file </a:t>
            </a:r>
            <a:endParaRPr lang="bg-BG" dirty="0"/>
          </a:p>
          <a:p>
            <a:pPr marL="109728" indent="0">
              <a:buNone/>
            </a:pPr>
            <a:r>
              <a:rPr lang="bg-BG" dirty="0"/>
              <a:t>	отпечатва </a:t>
            </a:r>
            <a:r>
              <a:rPr lang="bg-BG" dirty="0" smtClean="0"/>
              <a:t>броя </a:t>
            </a:r>
            <a:r>
              <a:rPr lang="bg-BG" dirty="0"/>
              <a:t>думи във файла</a:t>
            </a:r>
            <a:endParaRPr lang="en-US" dirty="0"/>
          </a:p>
          <a:p>
            <a:pPr marL="109728" indent="0">
              <a:buNone/>
            </a:pPr>
            <a:r>
              <a:rPr lang="en-US" dirty="0" err="1"/>
              <a:t>wc</a:t>
            </a:r>
            <a:r>
              <a:rPr lang="en-US" dirty="0"/>
              <a:t> </a:t>
            </a:r>
            <a:r>
              <a:rPr lang="en-US" dirty="0" smtClean="0"/>
              <a:t>-c </a:t>
            </a:r>
            <a:r>
              <a:rPr lang="en-US" dirty="0"/>
              <a:t>&lt;file </a:t>
            </a:r>
            <a:endParaRPr lang="bg-BG" dirty="0"/>
          </a:p>
          <a:p>
            <a:pPr marL="109728" indent="0">
              <a:buNone/>
            </a:pPr>
            <a:r>
              <a:rPr lang="bg-BG" dirty="0"/>
              <a:t>	отпечатва </a:t>
            </a:r>
            <a:r>
              <a:rPr lang="bg-BG" dirty="0" smtClean="0"/>
              <a:t>броя байтове във </a:t>
            </a:r>
            <a:r>
              <a:rPr lang="bg-BG" dirty="0"/>
              <a:t>файла</a:t>
            </a:r>
            <a:endParaRPr lang="en-US" dirty="0"/>
          </a:p>
          <a:p>
            <a:endParaRPr lang="bg-BG" dirty="0" smtClean="0"/>
          </a:p>
          <a:p>
            <a:r>
              <a:rPr lang="bg-BG" dirty="0" smtClean="0"/>
              <a:t>Примери:</a:t>
            </a:r>
          </a:p>
          <a:p>
            <a:pPr marL="109728" indent="0">
              <a:buNone/>
            </a:pPr>
            <a:r>
              <a:rPr lang="en-US" dirty="0" smtClean="0"/>
              <a:t>$ </a:t>
            </a:r>
            <a:r>
              <a:rPr lang="en-US" dirty="0"/>
              <a:t>echo How many words in this sentence? | </a:t>
            </a:r>
            <a:r>
              <a:rPr lang="en-US" dirty="0" err="1"/>
              <a:t>wc</a:t>
            </a:r>
            <a:r>
              <a:rPr lang="en-US" dirty="0"/>
              <a:t> -w</a:t>
            </a:r>
          </a:p>
          <a:p>
            <a:pPr marL="109728" indent="0">
              <a:buNone/>
            </a:pPr>
            <a:r>
              <a:rPr lang="bg-BG" dirty="0"/>
              <a:t>6</a:t>
            </a:r>
          </a:p>
          <a:p>
            <a:pPr marL="109728" indent="0">
              <a:buNone/>
            </a:pPr>
            <a:r>
              <a:rPr lang="en-US" dirty="0"/>
              <a:t>How many words are in the book Frankenstein?</a:t>
            </a:r>
          </a:p>
          <a:p>
            <a:pPr marL="109728" indent="0">
              <a:buNone/>
            </a:pPr>
            <a:r>
              <a:rPr lang="en-US" dirty="0"/>
              <a:t>$ </a:t>
            </a:r>
            <a:r>
              <a:rPr lang="en-US" dirty="0" err="1"/>
              <a:t>wc</a:t>
            </a:r>
            <a:r>
              <a:rPr lang="en-US" dirty="0"/>
              <a:t> -w &lt;Frankenstein.txt</a:t>
            </a:r>
          </a:p>
          <a:p>
            <a:pPr marL="109728" indent="0">
              <a:buNone/>
            </a:pPr>
            <a:r>
              <a:rPr lang="bg-BG" dirty="0"/>
              <a:t>77889</a:t>
            </a:r>
          </a:p>
        </p:txBody>
      </p:sp>
    </p:spTree>
    <p:extLst>
      <p:ext uri="{BB962C8B-B14F-4D97-AF65-F5344CB8AC3E}">
        <p14:creationId xmlns:p14="http://schemas.microsoft.com/office/powerpoint/2010/main" val="41300164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smtClean="0"/>
              <a:t>uniq</a:t>
            </a:r>
            <a:endParaRPr lang="bg-BG" dirty="0"/>
          </a:p>
        </p:txBody>
      </p:sp>
      <p:sp>
        <p:nvSpPr>
          <p:cNvPr id="2" name="Content Placeholder 1"/>
          <p:cNvSpPr>
            <a:spLocks noGrp="1"/>
          </p:cNvSpPr>
          <p:nvPr>
            <p:ph idx="1"/>
          </p:nvPr>
        </p:nvSpPr>
        <p:spPr/>
        <p:txBody>
          <a:bodyPr>
            <a:normAutofit fontScale="92500" lnSpcReduction="20000"/>
          </a:bodyPr>
          <a:lstStyle/>
          <a:p>
            <a:pPr marL="109728" indent="0">
              <a:buNone/>
            </a:pPr>
            <a:r>
              <a:rPr lang="en-US" dirty="0" err="1"/>
              <a:t>uniq</a:t>
            </a:r>
            <a:r>
              <a:rPr lang="en-US" dirty="0"/>
              <a:t> &lt;</a:t>
            </a:r>
            <a:r>
              <a:rPr lang="en-US" dirty="0" smtClean="0"/>
              <a:t>file</a:t>
            </a:r>
          </a:p>
          <a:p>
            <a:pPr marL="137160" indent="0">
              <a:buNone/>
            </a:pPr>
            <a:r>
              <a:rPr lang="en-US" dirty="0" smtClean="0"/>
              <a:t>	</a:t>
            </a:r>
            <a:r>
              <a:rPr lang="bg-BG" dirty="0" smtClean="0"/>
              <a:t>Дава информация за повтарящи се редове</a:t>
            </a:r>
            <a:endParaRPr lang="en-US" dirty="0"/>
          </a:p>
          <a:p>
            <a:pPr marL="109728" indent="0">
              <a:buNone/>
            </a:pPr>
            <a:r>
              <a:rPr lang="en-US" dirty="0" err="1"/>
              <a:t>uniq</a:t>
            </a:r>
            <a:r>
              <a:rPr lang="en-US" dirty="0"/>
              <a:t> -c &lt;file </a:t>
            </a:r>
            <a:endParaRPr lang="en-US" dirty="0" smtClean="0"/>
          </a:p>
          <a:p>
            <a:pPr marL="109728" indent="0">
              <a:buNone/>
            </a:pPr>
            <a:r>
              <a:rPr lang="en-US" dirty="0"/>
              <a:t>	</a:t>
            </a:r>
            <a:r>
              <a:rPr lang="bg-BG" dirty="0" smtClean="0"/>
              <a:t>Отпечатва броя последователно повтарящи се редове</a:t>
            </a:r>
          </a:p>
          <a:p>
            <a:pPr marL="109728" indent="0">
              <a:buNone/>
            </a:pPr>
            <a:endParaRPr lang="bg-BG" dirty="0"/>
          </a:p>
          <a:p>
            <a:r>
              <a:rPr lang="bg-BG" dirty="0" smtClean="0"/>
              <a:t>Пример</a:t>
            </a:r>
            <a:r>
              <a:rPr lang="en-US" dirty="0" smtClean="0"/>
              <a:t>:</a:t>
            </a:r>
            <a:endParaRPr lang="en-US" dirty="0"/>
          </a:p>
          <a:p>
            <a:pPr marL="109728" indent="0">
              <a:buNone/>
            </a:pPr>
            <a:r>
              <a:rPr lang="bg-BG" dirty="0" smtClean="0"/>
              <a:t>Можем да използваме няколко команди заедно:</a:t>
            </a:r>
            <a:endParaRPr lang="en-US" dirty="0"/>
          </a:p>
          <a:p>
            <a:pPr marL="109728" indent="0">
              <a:buNone/>
            </a:pPr>
            <a:r>
              <a:rPr lang="en-US" dirty="0"/>
              <a:t>history | sort -k 2 | </a:t>
            </a:r>
            <a:r>
              <a:rPr lang="en-US" dirty="0" err="1"/>
              <a:t>sed</a:t>
            </a:r>
            <a:r>
              <a:rPr lang="en-US" dirty="0"/>
              <a:t> 's/^ *[0-9]\ *//' |</a:t>
            </a:r>
          </a:p>
          <a:p>
            <a:pPr marL="109728" indent="0">
              <a:buNone/>
            </a:pPr>
            <a:r>
              <a:rPr lang="en-US" dirty="0" err="1"/>
              <a:t>uniq</a:t>
            </a:r>
            <a:r>
              <a:rPr lang="en-US" dirty="0"/>
              <a:t> -c | sort -n +</a:t>
            </a:r>
          </a:p>
          <a:p>
            <a:r>
              <a:rPr lang="bg-BG" dirty="0" smtClean="0"/>
              <a:t>Отпечатва от историята на командите колко пъти се стартира всяка</a:t>
            </a:r>
            <a:endParaRPr lang="bg-BG" dirty="0"/>
          </a:p>
        </p:txBody>
      </p:sp>
    </p:spTree>
    <p:extLst>
      <p:ext uri="{BB962C8B-B14F-4D97-AF65-F5344CB8AC3E}">
        <p14:creationId xmlns:p14="http://schemas.microsoft.com/office/powerpoint/2010/main" val="209516558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gawk</a:t>
            </a:r>
            <a:endParaRPr lang="bg-BG" dirty="0"/>
          </a:p>
        </p:txBody>
      </p:sp>
      <p:sp>
        <p:nvSpPr>
          <p:cNvPr id="2" name="Content Placeholder 1"/>
          <p:cNvSpPr>
            <a:spLocks noGrp="1"/>
          </p:cNvSpPr>
          <p:nvPr>
            <p:ph idx="1"/>
          </p:nvPr>
        </p:nvSpPr>
        <p:spPr/>
        <p:txBody>
          <a:bodyPr>
            <a:normAutofit/>
          </a:bodyPr>
          <a:lstStyle/>
          <a:p>
            <a:r>
              <a:rPr lang="en-US" dirty="0"/>
              <a:t>gawk </a:t>
            </a:r>
            <a:r>
              <a:rPr lang="bg-BG" dirty="0" smtClean="0"/>
              <a:t>е малък език за търсене на шаблони</a:t>
            </a:r>
            <a:r>
              <a:rPr lang="en-US" dirty="0" smtClean="0"/>
              <a:t>.</a:t>
            </a:r>
            <a:endParaRPr lang="en-US" dirty="0"/>
          </a:p>
          <a:p>
            <a:r>
              <a:rPr lang="bg-BG" dirty="0" smtClean="0"/>
              <a:t>Основната структура на програма на </a:t>
            </a:r>
            <a:r>
              <a:rPr lang="en-US" dirty="0" smtClean="0"/>
              <a:t>gawk </a:t>
            </a:r>
            <a:r>
              <a:rPr lang="bg-BG" dirty="0" smtClean="0"/>
              <a:t>е:</a:t>
            </a:r>
            <a:endParaRPr lang="en-US" dirty="0"/>
          </a:p>
          <a:p>
            <a:pPr marL="365760" lvl="1" indent="0">
              <a:buNone/>
            </a:pPr>
            <a:r>
              <a:rPr lang="en-US" dirty="0"/>
              <a:t>pattern1 </a:t>
            </a:r>
            <a:r>
              <a:rPr lang="en-US" dirty="0" smtClean="0"/>
              <a:t>{ </a:t>
            </a:r>
            <a:r>
              <a:rPr lang="en-US" dirty="0"/>
              <a:t>commands </a:t>
            </a:r>
            <a:r>
              <a:rPr lang="en-US" dirty="0" smtClean="0"/>
              <a:t>}</a:t>
            </a:r>
            <a:endParaRPr lang="en-US" dirty="0"/>
          </a:p>
          <a:p>
            <a:pPr marL="365760" lvl="1" indent="0">
              <a:buNone/>
            </a:pPr>
            <a:r>
              <a:rPr lang="en-US" dirty="0"/>
              <a:t>pattern2 </a:t>
            </a:r>
            <a:r>
              <a:rPr lang="en-US" dirty="0" smtClean="0"/>
              <a:t>{ </a:t>
            </a:r>
            <a:r>
              <a:rPr lang="en-US" dirty="0"/>
              <a:t>commands </a:t>
            </a:r>
            <a:r>
              <a:rPr lang="en-US" dirty="0" smtClean="0"/>
              <a:t>}</a:t>
            </a:r>
            <a:endParaRPr lang="en-US" dirty="0"/>
          </a:p>
          <a:p>
            <a:pPr marL="365760" lvl="1" indent="0">
              <a:buNone/>
            </a:pPr>
            <a:r>
              <a:rPr lang="bg-BG" dirty="0"/>
              <a:t>. . .</a:t>
            </a:r>
          </a:p>
          <a:p>
            <a:r>
              <a:rPr lang="en-US" dirty="0"/>
              <a:t>patterns </a:t>
            </a:r>
            <a:r>
              <a:rPr lang="bg-BG" dirty="0" smtClean="0"/>
              <a:t>могат да бъдат регулярни изрази!</a:t>
            </a:r>
            <a:r>
              <a:rPr lang="en-US" dirty="0" smtClean="0"/>
              <a:t> </a:t>
            </a:r>
            <a:r>
              <a:rPr lang="en-US" dirty="0"/>
              <a:t>Gawk </a:t>
            </a:r>
            <a:r>
              <a:rPr lang="bg-BG" dirty="0" smtClean="0"/>
              <a:t>обхожда текста ред по ред, търсейки всеки шаблон и ако го открие, изпълнява </a:t>
            </a:r>
            <a:r>
              <a:rPr lang="en-US" dirty="0" smtClean="0"/>
              <a:t>commands.</a:t>
            </a:r>
            <a:endParaRPr lang="en-US" dirty="0"/>
          </a:p>
        </p:txBody>
      </p:sp>
    </p:spTree>
    <p:extLst>
      <p:ext uri="{BB962C8B-B14F-4D97-AF65-F5344CB8AC3E}">
        <p14:creationId xmlns:p14="http://schemas.microsoft.com/office/powerpoint/2010/main" val="877205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dirty="0"/>
              <a:t>Regular Expression</a:t>
            </a:r>
            <a:endParaRPr lang="bg-BG" dirty="0"/>
          </a:p>
        </p:txBody>
      </p:sp>
      <p:sp>
        <p:nvSpPr>
          <p:cNvPr id="2" name="Content Placeholder 1"/>
          <p:cNvSpPr>
            <a:spLocks noGrp="1"/>
          </p:cNvSpPr>
          <p:nvPr>
            <p:ph idx="1"/>
          </p:nvPr>
        </p:nvSpPr>
        <p:spPr/>
        <p:txBody>
          <a:bodyPr>
            <a:normAutofit/>
          </a:bodyPr>
          <a:lstStyle/>
          <a:p>
            <a:r>
              <a:rPr lang="bg-BG" dirty="0" smtClean="0"/>
              <a:t>Регулярните изрази (</a:t>
            </a:r>
            <a:r>
              <a:rPr lang="en-US" dirty="0" err="1" smtClean="0"/>
              <a:t>RegExp</a:t>
            </a:r>
            <a:r>
              <a:rPr lang="bg-BG" dirty="0" smtClean="0"/>
              <a:t>) се ползват на различни места:</a:t>
            </a:r>
          </a:p>
          <a:p>
            <a:pPr lvl="1"/>
            <a:r>
              <a:rPr lang="bg-BG" dirty="0" smtClean="0"/>
              <a:t>Команди на </a:t>
            </a:r>
            <a:r>
              <a:rPr lang="en-US" dirty="0" smtClean="0"/>
              <a:t>shell</a:t>
            </a:r>
          </a:p>
          <a:p>
            <a:pPr lvl="1"/>
            <a:r>
              <a:rPr lang="bg-BG" dirty="0" smtClean="0"/>
              <a:t>Търсене на документи в </a:t>
            </a:r>
            <a:r>
              <a:rPr lang="en-US" dirty="0" err="1" smtClean="0"/>
              <a:t>emacs</a:t>
            </a:r>
            <a:r>
              <a:rPr lang="en-US" dirty="0" smtClean="0"/>
              <a:t>/vi</a:t>
            </a:r>
            <a:endParaRPr lang="en-US" dirty="0"/>
          </a:p>
          <a:p>
            <a:pPr lvl="1"/>
            <a:r>
              <a:rPr lang="bg-BG" dirty="0" smtClean="0"/>
              <a:t>Писане на скриптове на</a:t>
            </a:r>
            <a:r>
              <a:rPr lang="en-US" dirty="0" smtClean="0"/>
              <a:t> </a:t>
            </a:r>
            <a:r>
              <a:rPr lang="en-US" dirty="0"/>
              <a:t>Perl/Python/Ruby...</a:t>
            </a:r>
          </a:p>
          <a:p>
            <a:r>
              <a:rPr lang="bg-BG" dirty="0" smtClean="0"/>
              <a:t>Недостатък на регулярните изрази е различния синтаксис от разширенията на </a:t>
            </a:r>
            <a:r>
              <a:rPr lang="en-US" dirty="0" smtClean="0"/>
              <a:t>shell</a:t>
            </a:r>
            <a:r>
              <a:rPr lang="bg-BG" dirty="0" smtClean="0"/>
              <a:t>.</a:t>
            </a:r>
            <a:endParaRPr lang="en-US" dirty="0"/>
          </a:p>
        </p:txBody>
      </p:sp>
    </p:spTree>
    <p:extLst>
      <p:ext uri="{BB962C8B-B14F-4D97-AF65-F5344CB8AC3E}">
        <p14:creationId xmlns:p14="http://schemas.microsoft.com/office/powerpoint/2010/main" val="93304162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smtClean="0"/>
              <a:t>awk</a:t>
            </a:r>
            <a:endParaRPr lang="bg-BG" dirty="0"/>
          </a:p>
        </p:txBody>
      </p:sp>
      <p:sp>
        <p:nvSpPr>
          <p:cNvPr id="2" name="Content Placeholder 1"/>
          <p:cNvSpPr>
            <a:spLocks noGrp="1"/>
          </p:cNvSpPr>
          <p:nvPr>
            <p:ph idx="1"/>
          </p:nvPr>
        </p:nvSpPr>
        <p:spPr/>
        <p:txBody>
          <a:bodyPr>
            <a:normAutofit fontScale="92500" lnSpcReduction="10000"/>
          </a:bodyPr>
          <a:lstStyle/>
          <a:p>
            <a:r>
              <a:rPr lang="bg-BG" dirty="0" smtClean="0"/>
              <a:t>Цел на </a:t>
            </a:r>
            <a:r>
              <a:rPr lang="en-US" dirty="0" err="1" smtClean="0"/>
              <a:t>awk</a:t>
            </a:r>
            <a:r>
              <a:rPr lang="en-US" dirty="0" smtClean="0"/>
              <a:t>: </a:t>
            </a:r>
            <a:r>
              <a:rPr lang="bg-BG" dirty="0" smtClean="0"/>
              <a:t>програмен филтър с общо предназначение, който обработва текстове лесно, като числа.</a:t>
            </a:r>
          </a:p>
          <a:p>
            <a:pPr lvl="1"/>
            <a:r>
              <a:rPr lang="bg-BG" dirty="0" smtClean="0"/>
              <a:t>Това прави </a:t>
            </a:r>
            <a:r>
              <a:rPr lang="en-US" dirty="0" err="1" smtClean="0"/>
              <a:t>awk</a:t>
            </a:r>
            <a:r>
              <a:rPr lang="en-US" dirty="0" smtClean="0"/>
              <a:t> </a:t>
            </a:r>
            <a:r>
              <a:rPr lang="bg-BG" dirty="0" smtClean="0"/>
              <a:t>едно от май-мощните </a:t>
            </a:r>
            <a:r>
              <a:rPr lang="en-US" dirty="0" smtClean="0"/>
              <a:t>Unix utilities</a:t>
            </a:r>
            <a:r>
              <a:rPr lang="bg-BG" dirty="0" smtClean="0"/>
              <a:t>.</a:t>
            </a:r>
            <a:endParaRPr lang="en-US" dirty="0"/>
          </a:p>
          <a:p>
            <a:r>
              <a:rPr lang="en-US" dirty="0" err="1"/>
              <a:t>awk</a:t>
            </a:r>
            <a:r>
              <a:rPr lang="en-US" dirty="0"/>
              <a:t> </a:t>
            </a:r>
            <a:r>
              <a:rPr lang="bg-BG" dirty="0" smtClean="0"/>
              <a:t>обработва </a:t>
            </a:r>
            <a:r>
              <a:rPr lang="bg-BG" i="1" dirty="0" smtClean="0"/>
              <a:t>полета</a:t>
            </a:r>
            <a:r>
              <a:rPr lang="bg-BG" dirty="0" smtClean="0"/>
              <a:t>, докато </a:t>
            </a:r>
            <a:r>
              <a:rPr lang="en-US" dirty="0" err="1" smtClean="0"/>
              <a:t>sed</a:t>
            </a:r>
            <a:r>
              <a:rPr lang="en-US" dirty="0" smtClean="0"/>
              <a:t> </a:t>
            </a:r>
            <a:r>
              <a:rPr lang="bg-BG" dirty="0" smtClean="0"/>
              <a:t>обработва само редове</a:t>
            </a:r>
            <a:r>
              <a:rPr lang="en-US" dirty="0" smtClean="0"/>
              <a:t>.</a:t>
            </a:r>
            <a:endParaRPr lang="en-US" dirty="0"/>
          </a:p>
          <a:p>
            <a:r>
              <a:rPr lang="en-US" dirty="0" err="1"/>
              <a:t>nawk</a:t>
            </a:r>
            <a:r>
              <a:rPr lang="en-US" dirty="0"/>
              <a:t> </a:t>
            </a:r>
            <a:r>
              <a:rPr lang="bg-BG" dirty="0" smtClean="0"/>
              <a:t>е нов стандарт на</a:t>
            </a:r>
            <a:r>
              <a:rPr lang="en-US" dirty="0" smtClean="0"/>
              <a:t> </a:t>
            </a:r>
            <a:r>
              <a:rPr lang="en-US" dirty="0" err="1"/>
              <a:t>awk</a:t>
            </a:r>
            <a:r>
              <a:rPr lang="en-US" dirty="0"/>
              <a:t> </a:t>
            </a:r>
            <a:r>
              <a:rPr lang="bg-BG" dirty="0" smtClean="0"/>
              <a:t>и </a:t>
            </a:r>
            <a:r>
              <a:rPr lang="en-US" dirty="0" smtClean="0"/>
              <a:t>gawk </a:t>
            </a:r>
            <a:r>
              <a:rPr lang="bg-BG" dirty="0" smtClean="0"/>
              <a:t>е свободен клонинг на </a:t>
            </a:r>
            <a:r>
              <a:rPr lang="en-US" dirty="0" smtClean="0"/>
              <a:t>GNU</a:t>
            </a:r>
            <a:endParaRPr lang="en-US" dirty="0"/>
          </a:p>
          <a:p>
            <a:r>
              <a:rPr lang="en-US" dirty="0" err="1"/>
              <a:t>awk</a:t>
            </a:r>
            <a:r>
              <a:rPr lang="en-US" dirty="0"/>
              <a:t> </a:t>
            </a:r>
            <a:r>
              <a:rPr lang="bg-BG" dirty="0" smtClean="0"/>
              <a:t>използва ка входа си </a:t>
            </a:r>
          </a:p>
          <a:p>
            <a:pPr lvl="1"/>
            <a:r>
              <a:rPr lang="bg-BG" dirty="0" smtClean="0"/>
              <a:t>файлове</a:t>
            </a:r>
            <a:endParaRPr lang="en-US" dirty="0"/>
          </a:p>
          <a:p>
            <a:pPr lvl="1"/>
            <a:r>
              <a:rPr lang="bg-BG" dirty="0" smtClean="0"/>
              <a:t>Пренасочване и </a:t>
            </a:r>
            <a:r>
              <a:rPr lang="en-US" dirty="0" smtClean="0"/>
              <a:t>pipes</a:t>
            </a:r>
            <a:endParaRPr lang="en-US" dirty="0"/>
          </a:p>
          <a:p>
            <a:pPr lvl="1"/>
            <a:r>
              <a:rPr lang="bg-BG" dirty="0" smtClean="0"/>
              <a:t>Стандартен вход</a:t>
            </a:r>
            <a:endParaRPr lang="bg-BG" dirty="0"/>
          </a:p>
        </p:txBody>
      </p:sp>
    </p:spTree>
    <p:extLst>
      <p:ext uri="{BB962C8B-B14F-4D97-AF65-F5344CB8AC3E}">
        <p14:creationId xmlns:p14="http://schemas.microsoft.com/office/powerpoint/2010/main" val="13624788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gawk</a:t>
            </a:r>
            <a:endParaRPr lang="bg-BG" dirty="0"/>
          </a:p>
        </p:txBody>
      </p:sp>
      <p:sp>
        <p:nvSpPr>
          <p:cNvPr id="2" name="Content Placeholder 1"/>
          <p:cNvSpPr>
            <a:spLocks noGrp="1"/>
          </p:cNvSpPr>
          <p:nvPr>
            <p:ph idx="1"/>
          </p:nvPr>
        </p:nvSpPr>
        <p:spPr/>
        <p:txBody>
          <a:bodyPr>
            <a:normAutofit/>
          </a:bodyPr>
          <a:lstStyle/>
          <a:p>
            <a:r>
              <a:rPr lang="bg-BG" dirty="0" smtClean="0"/>
              <a:t>Програмен език за обща обработка на данни с минимални редове код.</a:t>
            </a:r>
          </a:p>
          <a:p>
            <a:r>
              <a:rPr lang="en-US" dirty="0" smtClean="0"/>
              <a:t>Gawk </a:t>
            </a:r>
            <a:r>
              <a:rPr lang="bg-BG" dirty="0" smtClean="0"/>
              <a:t>е език за обработка на шаблони като </a:t>
            </a:r>
            <a:r>
              <a:rPr lang="en-US" dirty="0" err="1" smtClean="0"/>
              <a:t>sed</a:t>
            </a:r>
            <a:endParaRPr lang="en-US" dirty="0"/>
          </a:p>
          <a:p>
            <a:r>
              <a:rPr lang="bg-BG" dirty="0" smtClean="0"/>
              <a:t>Подобен е на </a:t>
            </a:r>
            <a:r>
              <a:rPr lang="en-US" dirty="0" smtClean="0"/>
              <a:t>C</a:t>
            </a:r>
            <a:r>
              <a:rPr lang="bg-BG" dirty="0" smtClean="0"/>
              <a:t>, но автоматично обработва входа, разделя полетата, прави инициализация и управление на паметта.</a:t>
            </a:r>
            <a:endParaRPr lang="en-US" dirty="0"/>
          </a:p>
          <a:p>
            <a:r>
              <a:rPr lang="bg-BG" dirty="0" smtClean="0"/>
              <a:t>Удобен е за обработка на големи масиви от данни.</a:t>
            </a:r>
            <a:endParaRPr lang="en-US" dirty="0"/>
          </a:p>
          <a:p>
            <a:r>
              <a:rPr lang="bg-BG" dirty="0" smtClean="0"/>
              <a:t>Мощен протопипен език; позволява добавяне на редове код и тестване на постигнатия резултат.</a:t>
            </a:r>
            <a:endParaRPr lang="bg-BG" dirty="0"/>
          </a:p>
        </p:txBody>
      </p:sp>
    </p:spTree>
    <p:extLst>
      <p:ext uri="{BB962C8B-B14F-4D97-AF65-F5344CB8AC3E}">
        <p14:creationId xmlns:p14="http://schemas.microsoft.com/office/powerpoint/2010/main" val="303381554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bg-BG" dirty="0" smtClean="0"/>
              <a:t>Предимства на </a:t>
            </a:r>
            <a:r>
              <a:rPr lang="en-US" dirty="0" err="1" smtClean="0"/>
              <a:t>awk</a:t>
            </a:r>
            <a:r>
              <a:rPr lang="en-US" dirty="0" smtClean="0"/>
              <a:t> </a:t>
            </a:r>
            <a:r>
              <a:rPr lang="bg-BG" dirty="0" smtClean="0"/>
              <a:t>пред </a:t>
            </a:r>
            <a:r>
              <a:rPr lang="en-US" dirty="0" err="1" smtClean="0"/>
              <a:t>sed</a:t>
            </a:r>
            <a:endParaRPr lang="bg-BG" dirty="0"/>
          </a:p>
        </p:txBody>
      </p:sp>
      <p:sp>
        <p:nvSpPr>
          <p:cNvPr id="2" name="Content Placeholder 1"/>
          <p:cNvSpPr>
            <a:spLocks noGrp="1"/>
          </p:cNvSpPr>
          <p:nvPr>
            <p:ph idx="1"/>
          </p:nvPr>
        </p:nvSpPr>
        <p:spPr/>
        <p:txBody>
          <a:bodyPr/>
          <a:lstStyle/>
          <a:p>
            <a:r>
              <a:rPr lang="bg-BG" dirty="0" smtClean="0"/>
              <a:t>Удобна числова обработка</a:t>
            </a:r>
            <a:endParaRPr lang="en-US" dirty="0"/>
          </a:p>
          <a:p>
            <a:r>
              <a:rPr lang="bg-BG" dirty="0" smtClean="0"/>
              <a:t>Използва променливи и оператори</a:t>
            </a:r>
            <a:endParaRPr lang="en-US" dirty="0"/>
          </a:p>
          <a:p>
            <a:r>
              <a:rPr lang="bg-BG" dirty="0" smtClean="0"/>
              <a:t>Удобен начин за достъп до полета в текст</a:t>
            </a:r>
          </a:p>
          <a:p>
            <a:r>
              <a:rPr lang="bg-BG" dirty="0" smtClean="0"/>
              <a:t>Гъвкав печат</a:t>
            </a:r>
          </a:p>
          <a:p>
            <a:r>
              <a:rPr lang="bg-BG" dirty="0" smtClean="0"/>
              <a:t>Вградени аритметични и низови функции</a:t>
            </a:r>
            <a:endParaRPr lang="bg-BG" dirty="0"/>
          </a:p>
        </p:txBody>
      </p:sp>
    </p:spTree>
    <p:extLst>
      <p:ext uri="{BB962C8B-B14F-4D97-AF65-F5344CB8AC3E}">
        <p14:creationId xmlns:p14="http://schemas.microsoft.com/office/powerpoint/2010/main" val="203890092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bg-BG" dirty="0" smtClean="0"/>
              <a:t>Примери</a:t>
            </a:r>
            <a:endParaRPr lang="bg-BG" dirty="0"/>
          </a:p>
        </p:txBody>
      </p:sp>
      <p:sp>
        <p:nvSpPr>
          <p:cNvPr id="2" name="Content Placeholder 1"/>
          <p:cNvSpPr>
            <a:spLocks noGrp="1"/>
          </p:cNvSpPr>
          <p:nvPr>
            <p:ph idx="1"/>
          </p:nvPr>
        </p:nvSpPr>
        <p:spPr/>
        <p:txBody>
          <a:bodyPr>
            <a:normAutofit lnSpcReduction="10000"/>
          </a:bodyPr>
          <a:lstStyle/>
          <a:p>
            <a:pPr marL="109728" indent="0">
              <a:buNone/>
            </a:pPr>
            <a:r>
              <a:rPr lang="en-US" dirty="0"/>
              <a:t>gawk '/[Mm]</a:t>
            </a:r>
            <a:r>
              <a:rPr lang="en-US" dirty="0" err="1"/>
              <a:t>onster</a:t>
            </a:r>
            <a:r>
              <a:rPr lang="en-US" dirty="0"/>
              <a:t>/ </a:t>
            </a:r>
            <a:r>
              <a:rPr lang="en-US" dirty="0" err="1"/>
              <a:t>fprintg</a:t>
            </a:r>
            <a:r>
              <a:rPr lang="en-US" dirty="0"/>
              <a:t>' Frankenstein.txt</a:t>
            </a:r>
          </a:p>
          <a:p>
            <a:pPr marL="109728" indent="0">
              <a:buNone/>
            </a:pPr>
            <a:r>
              <a:rPr lang="en-US" dirty="0"/>
              <a:t>gawk '/[Mm]</a:t>
            </a:r>
            <a:r>
              <a:rPr lang="en-US" dirty="0" err="1"/>
              <a:t>onster</a:t>
            </a:r>
            <a:r>
              <a:rPr lang="en-US" dirty="0"/>
              <a:t>/' Frankenstein.txt</a:t>
            </a:r>
          </a:p>
          <a:p>
            <a:pPr marL="109728" indent="0">
              <a:buNone/>
            </a:pPr>
            <a:r>
              <a:rPr lang="en-US" dirty="0"/>
              <a:t>gawk '/[Mm]</a:t>
            </a:r>
            <a:r>
              <a:rPr lang="en-US" dirty="0" err="1"/>
              <a:t>onster</a:t>
            </a:r>
            <a:r>
              <a:rPr lang="en-US" dirty="0"/>
              <a:t>/ </a:t>
            </a:r>
            <a:r>
              <a:rPr lang="en-US" dirty="0" err="1"/>
              <a:t>fprint</a:t>
            </a:r>
            <a:r>
              <a:rPr lang="en-US" dirty="0"/>
              <a:t> $0g' Frankenstein.txt</a:t>
            </a:r>
          </a:p>
          <a:p>
            <a:r>
              <a:rPr lang="bg-BG" dirty="0" smtClean="0"/>
              <a:t>Всички примери печатат редовете, съдържащи думата </a:t>
            </a:r>
            <a:r>
              <a:rPr lang="en-US" dirty="0" smtClean="0"/>
              <a:t>Monster</a:t>
            </a:r>
            <a:r>
              <a:rPr lang="bg-BG" dirty="0" smtClean="0"/>
              <a:t> или</a:t>
            </a:r>
            <a:r>
              <a:rPr lang="en-US" dirty="0" smtClean="0"/>
              <a:t> monster</a:t>
            </a:r>
            <a:r>
              <a:rPr lang="bg-BG" dirty="0" smtClean="0"/>
              <a:t> от файл </a:t>
            </a:r>
            <a:r>
              <a:rPr lang="en-US" dirty="0" smtClean="0"/>
              <a:t>Frankenstein</a:t>
            </a:r>
            <a:r>
              <a:rPr lang="bg-BG" dirty="0" smtClean="0"/>
              <a:t>.</a:t>
            </a:r>
            <a:endParaRPr lang="en-US" dirty="0"/>
          </a:p>
          <a:p>
            <a:r>
              <a:rPr lang="bg-BG" dirty="0" smtClean="0"/>
              <a:t>Ако не се зададен явно действие, по подразбиране </a:t>
            </a:r>
            <a:r>
              <a:rPr lang="en-US" dirty="0" smtClean="0"/>
              <a:t>gawk </a:t>
            </a:r>
            <a:r>
              <a:rPr lang="bg-BG" dirty="0" smtClean="0"/>
              <a:t>отпечатва реда</a:t>
            </a:r>
            <a:r>
              <a:rPr lang="en-US" dirty="0" smtClean="0"/>
              <a:t>.</a:t>
            </a:r>
            <a:endParaRPr lang="en-US" dirty="0"/>
          </a:p>
          <a:p>
            <a:r>
              <a:rPr lang="en-US" dirty="0"/>
              <a:t>$0 </a:t>
            </a:r>
            <a:r>
              <a:rPr lang="bg-BG" dirty="0" smtClean="0"/>
              <a:t>означава целия ред</a:t>
            </a:r>
            <a:r>
              <a:rPr lang="en-US" dirty="0" smtClean="0"/>
              <a:t>.</a:t>
            </a:r>
            <a:endParaRPr lang="en-US" dirty="0"/>
          </a:p>
          <a:p>
            <a:r>
              <a:rPr lang="en-US" dirty="0"/>
              <a:t>gawk </a:t>
            </a:r>
            <a:r>
              <a:rPr lang="bg-BG" dirty="0" smtClean="0"/>
              <a:t>използва </a:t>
            </a:r>
            <a:r>
              <a:rPr lang="bg-BG" b="1" dirty="0" smtClean="0"/>
              <a:t>разширени</a:t>
            </a:r>
            <a:r>
              <a:rPr lang="bg-BG" dirty="0" smtClean="0"/>
              <a:t> регулярни изрази и не се налага използване на </a:t>
            </a:r>
            <a:r>
              <a:rPr lang="en-US" dirty="0" smtClean="0"/>
              <a:t>escape </a:t>
            </a:r>
            <a:r>
              <a:rPr lang="en-US" dirty="0"/>
              <a:t>+, ? </a:t>
            </a:r>
            <a:r>
              <a:rPr lang="bg-BG" dirty="0"/>
              <a:t>и</a:t>
            </a:r>
            <a:r>
              <a:rPr lang="bg-BG" dirty="0" smtClean="0"/>
              <a:t> др.</a:t>
            </a:r>
            <a:endParaRPr lang="bg-BG" dirty="0"/>
          </a:p>
        </p:txBody>
      </p:sp>
    </p:spTree>
    <p:extLst>
      <p:ext uri="{BB962C8B-B14F-4D97-AF65-F5344CB8AC3E}">
        <p14:creationId xmlns:p14="http://schemas.microsoft.com/office/powerpoint/2010/main" val="61179482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dirty="0"/>
              <a:t>Begin </a:t>
            </a:r>
            <a:r>
              <a:rPr lang="bg-BG" b="0" dirty="0" smtClean="0"/>
              <a:t>и </a:t>
            </a:r>
            <a:r>
              <a:rPr lang="en-US" b="0" dirty="0" smtClean="0"/>
              <a:t>End</a:t>
            </a:r>
            <a:endParaRPr lang="bg-BG" dirty="0"/>
          </a:p>
        </p:txBody>
      </p:sp>
      <p:sp>
        <p:nvSpPr>
          <p:cNvPr id="2" name="Content Placeholder 1"/>
          <p:cNvSpPr>
            <a:spLocks noGrp="1"/>
          </p:cNvSpPr>
          <p:nvPr>
            <p:ph idx="1"/>
          </p:nvPr>
        </p:nvSpPr>
        <p:spPr/>
        <p:txBody>
          <a:bodyPr>
            <a:normAutofit fontScale="92500" lnSpcReduction="10000"/>
          </a:bodyPr>
          <a:lstStyle/>
          <a:p>
            <a:r>
              <a:rPr lang="en-US" dirty="0"/>
              <a:t>Gawk </a:t>
            </a:r>
            <a:r>
              <a:rPr lang="bg-BG" dirty="0" smtClean="0"/>
              <a:t>позволява блокове код да се изпълняват само веднъж, в началото или в края.</a:t>
            </a:r>
          </a:p>
          <a:p>
            <a:endParaRPr lang="bg-BG" dirty="0" smtClean="0"/>
          </a:p>
          <a:p>
            <a:pPr marL="109728" indent="0">
              <a:buNone/>
            </a:pPr>
            <a:r>
              <a:rPr lang="en-US" dirty="0" smtClean="0"/>
              <a:t>gawk </a:t>
            </a:r>
            <a:r>
              <a:rPr lang="en-US" dirty="0"/>
              <a:t>'BEGIN </a:t>
            </a:r>
            <a:r>
              <a:rPr lang="en-US" dirty="0" smtClean="0"/>
              <a:t>{print </a:t>
            </a:r>
            <a:r>
              <a:rPr lang="en-US" dirty="0"/>
              <a:t>"Starting search for a </a:t>
            </a:r>
            <a:r>
              <a:rPr lang="en-US" dirty="0" smtClean="0"/>
              <a:t>monster”}</a:t>
            </a:r>
            <a:endParaRPr lang="en-US" dirty="0"/>
          </a:p>
          <a:p>
            <a:pPr marL="109728" indent="0">
              <a:buNone/>
            </a:pPr>
            <a:r>
              <a:rPr lang="en-US" dirty="0" smtClean="0"/>
              <a:t>	/[</a:t>
            </a:r>
            <a:r>
              <a:rPr lang="en-US" dirty="0"/>
              <a:t>Mm]</a:t>
            </a:r>
            <a:r>
              <a:rPr lang="en-US" dirty="0" err="1"/>
              <a:t>onster</a:t>
            </a:r>
            <a:r>
              <a:rPr lang="en-US" dirty="0"/>
              <a:t>/ </a:t>
            </a:r>
            <a:r>
              <a:rPr lang="en-US" dirty="0" smtClean="0"/>
              <a:t>{ </a:t>
            </a:r>
            <a:r>
              <a:rPr lang="en-US" dirty="0"/>
              <a:t>print; count</a:t>
            </a:r>
            <a:r>
              <a:rPr lang="en-US" dirty="0" smtClean="0"/>
              <a:t>++}</a:t>
            </a:r>
            <a:endParaRPr lang="en-US" dirty="0"/>
          </a:p>
          <a:p>
            <a:pPr marL="109728" indent="0">
              <a:buNone/>
            </a:pPr>
            <a:r>
              <a:rPr lang="en-US" dirty="0"/>
              <a:t>END </a:t>
            </a:r>
            <a:r>
              <a:rPr lang="en-US" dirty="0" smtClean="0"/>
              <a:t>{print </a:t>
            </a:r>
            <a:r>
              <a:rPr lang="en-US" dirty="0"/>
              <a:t>"Search completed, there are " count </a:t>
            </a:r>
            <a:r>
              <a:rPr lang="en-US" dirty="0" smtClean="0"/>
              <a:t>"monsters </a:t>
            </a:r>
            <a:r>
              <a:rPr lang="en-US" dirty="0"/>
              <a:t>in the book</a:t>
            </a:r>
            <a:r>
              <a:rPr lang="en-US" dirty="0" smtClean="0"/>
              <a:t>.}</a:t>
            </a:r>
            <a:endParaRPr lang="en-US" dirty="0"/>
          </a:p>
          <a:p>
            <a:pPr marL="109728" indent="0">
              <a:buNone/>
            </a:pPr>
            <a:r>
              <a:rPr lang="en-US" dirty="0"/>
              <a:t>' Frankenstein.txt</a:t>
            </a:r>
          </a:p>
          <a:p>
            <a:r>
              <a:rPr lang="en-US" dirty="0"/>
              <a:t>gawk </a:t>
            </a:r>
            <a:r>
              <a:rPr lang="bg-BG" dirty="0" smtClean="0"/>
              <a:t>не изисква инициализация на променливите. По подразбиране целите променливи се инициализират с 0, а низовете – </a:t>
            </a:r>
            <a:r>
              <a:rPr lang="bg-BG" smtClean="0"/>
              <a:t>с </a:t>
            </a:r>
            <a:r>
              <a:rPr lang="en-US" smtClean="0"/>
              <a:t>"".</a:t>
            </a:r>
            <a:endParaRPr lang="bg-BG" dirty="0"/>
          </a:p>
        </p:txBody>
      </p:sp>
    </p:spTree>
    <p:extLst>
      <p:ext uri="{BB962C8B-B14F-4D97-AF65-F5344CB8AC3E}">
        <p14:creationId xmlns:p14="http://schemas.microsoft.com/office/powerpoint/2010/main" val="64236280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0" dirty="0" smtClean="0"/>
              <a:t>Gawk </a:t>
            </a:r>
            <a:r>
              <a:rPr lang="bg-BG" b="0" dirty="0" smtClean="0"/>
              <a:t>и входните полета</a:t>
            </a:r>
            <a:endParaRPr lang="bg-BG" dirty="0"/>
          </a:p>
        </p:txBody>
      </p:sp>
      <p:sp>
        <p:nvSpPr>
          <p:cNvPr id="2" name="Content Placeholder 1"/>
          <p:cNvSpPr>
            <a:spLocks noGrp="1"/>
          </p:cNvSpPr>
          <p:nvPr>
            <p:ph idx="1"/>
          </p:nvPr>
        </p:nvSpPr>
        <p:spPr/>
        <p:txBody>
          <a:bodyPr>
            <a:normAutofit fontScale="85000" lnSpcReduction="10000"/>
          </a:bodyPr>
          <a:lstStyle/>
          <a:p>
            <a:r>
              <a:rPr lang="bg-BG" dirty="0" smtClean="0"/>
              <a:t>Истинската сила на </a:t>
            </a:r>
            <a:r>
              <a:rPr lang="en-US" dirty="0" smtClean="0"/>
              <a:t>gawk </a:t>
            </a:r>
            <a:r>
              <a:rPr lang="bg-BG" dirty="0" smtClean="0"/>
              <a:t>е възможността да разделя автоматично всики входен ред на полета и да ги номерира.</a:t>
            </a:r>
          </a:p>
          <a:p>
            <a:pPr marL="109728" indent="0">
              <a:buNone/>
            </a:pPr>
            <a:r>
              <a:rPr lang="en-US" dirty="0" smtClean="0"/>
              <a:t>gawk </a:t>
            </a:r>
            <a:r>
              <a:rPr lang="en-US" dirty="0"/>
              <a:t>'</a:t>
            </a:r>
          </a:p>
          <a:p>
            <a:pPr marL="109728" indent="0">
              <a:buNone/>
            </a:pPr>
            <a:r>
              <a:rPr lang="en-US" dirty="0"/>
              <a:t>BEGIN </a:t>
            </a:r>
            <a:r>
              <a:rPr lang="en-US" dirty="0" smtClean="0"/>
              <a:t>{print </a:t>
            </a:r>
            <a:r>
              <a:rPr lang="en-US" dirty="0"/>
              <a:t>"Beginning operation"; </a:t>
            </a:r>
            <a:r>
              <a:rPr lang="en-US" dirty="0" err="1"/>
              <a:t>myval</a:t>
            </a:r>
            <a:r>
              <a:rPr lang="en-US" dirty="0"/>
              <a:t> = </a:t>
            </a:r>
            <a:r>
              <a:rPr lang="en-US" dirty="0" smtClean="0"/>
              <a:t>0}</a:t>
            </a:r>
            <a:endParaRPr lang="en-US" dirty="0"/>
          </a:p>
          <a:p>
            <a:pPr marL="109728" indent="0">
              <a:buNone/>
            </a:pPr>
            <a:r>
              <a:rPr lang="en-US" dirty="0"/>
              <a:t>/debt/ </a:t>
            </a:r>
            <a:r>
              <a:rPr lang="en-US" dirty="0" smtClean="0"/>
              <a:t>{ </a:t>
            </a:r>
            <a:r>
              <a:rPr lang="en-US" dirty="0" err="1"/>
              <a:t>myval</a:t>
            </a:r>
            <a:r>
              <a:rPr lang="en-US" dirty="0"/>
              <a:t> -= $</a:t>
            </a:r>
            <a:r>
              <a:rPr lang="en-US" dirty="0" smtClean="0"/>
              <a:t>1}</a:t>
            </a:r>
            <a:endParaRPr lang="en-US" dirty="0"/>
          </a:p>
          <a:p>
            <a:pPr marL="109728" indent="0">
              <a:buNone/>
            </a:pPr>
            <a:r>
              <a:rPr lang="en-US" dirty="0"/>
              <a:t>/asset/ </a:t>
            </a:r>
            <a:r>
              <a:rPr lang="en-US" dirty="0" smtClean="0"/>
              <a:t>{ </a:t>
            </a:r>
            <a:r>
              <a:rPr lang="en-US" dirty="0" err="1"/>
              <a:t>myval</a:t>
            </a:r>
            <a:r>
              <a:rPr lang="en-US" dirty="0"/>
              <a:t> += $</a:t>
            </a:r>
            <a:r>
              <a:rPr lang="en-US" dirty="0" smtClean="0"/>
              <a:t>1}</a:t>
            </a:r>
            <a:endParaRPr lang="en-US" dirty="0"/>
          </a:p>
          <a:p>
            <a:pPr marL="109728" indent="0">
              <a:buNone/>
            </a:pPr>
            <a:r>
              <a:rPr lang="da-DK" dirty="0"/>
              <a:t>END </a:t>
            </a:r>
            <a:r>
              <a:rPr lang="da-DK" dirty="0" smtClean="0"/>
              <a:t>{ </a:t>
            </a:r>
            <a:r>
              <a:rPr lang="da-DK" dirty="0"/>
              <a:t>print </a:t>
            </a:r>
            <a:r>
              <a:rPr lang="da-DK" dirty="0" smtClean="0"/>
              <a:t>myval}' infile</a:t>
            </a:r>
          </a:p>
          <a:p>
            <a:pPr marL="109728" indent="0">
              <a:buNone/>
            </a:pPr>
            <a:endParaRPr lang="da-DK" dirty="0"/>
          </a:p>
          <a:p>
            <a:r>
              <a:rPr lang="en-US" dirty="0"/>
              <a:t>$0 </a:t>
            </a:r>
            <a:r>
              <a:rPr lang="bg-BG" dirty="0" smtClean="0"/>
              <a:t>се отнася до целия ред</a:t>
            </a:r>
            <a:endParaRPr lang="en-US" dirty="0"/>
          </a:p>
          <a:p>
            <a:r>
              <a:rPr lang="en-US" dirty="0"/>
              <a:t>$1, $2, ... $9, $(10) ... </a:t>
            </a:r>
            <a:r>
              <a:rPr lang="bg-BG" dirty="0" smtClean="0"/>
              <a:t>Се отнасят до всяко поле</a:t>
            </a:r>
            <a:endParaRPr lang="en-US" dirty="0"/>
          </a:p>
          <a:p>
            <a:r>
              <a:rPr lang="bg-BG" dirty="0" smtClean="0"/>
              <a:t>Разделителят за полета </a:t>
            </a:r>
            <a:r>
              <a:rPr lang="en-US" dirty="0" smtClean="0"/>
              <a:t>(</a:t>
            </a:r>
            <a:r>
              <a:rPr lang="en-US" dirty="0"/>
              <a:t>FS) </a:t>
            </a:r>
            <a:r>
              <a:rPr lang="bg-BG" dirty="0" smtClean="0"/>
              <a:t>по подразбиране е</a:t>
            </a:r>
            <a:r>
              <a:rPr lang="en-US" dirty="0" smtClean="0"/>
              <a:t> </a:t>
            </a:r>
            <a:r>
              <a:rPr lang="en-US" dirty="0"/>
              <a:t>white space</a:t>
            </a:r>
            <a:r>
              <a:rPr lang="en-US" dirty="0" smtClean="0"/>
              <a:t>.</a:t>
            </a:r>
            <a:endParaRPr lang="en-US" dirty="0"/>
          </a:p>
        </p:txBody>
      </p:sp>
    </p:spTree>
    <p:extLst>
      <p:ext uri="{BB962C8B-B14F-4D97-AF65-F5344CB8AC3E}">
        <p14:creationId xmlns:p14="http://schemas.microsoft.com/office/powerpoint/2010/main" val="366599208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gawk</a:t>
            </a:r>
            <a:endParaRPr lang="bg-BG" dirty="0"/>
          </a:p>
        </p:txBody>
      </p:sp>
      <p:sp>
        <p:nvSpPr>
          <p:cNvPr id="2" name="Content Placeholder 1"/>
          <p:cNvSpPr>
            <a:spLocks noGrp="1"/>
          </p:cNvSpPr>
          <p:nvPr>
            <p:ph idx="1"/>
          </p:nvPr>
        </p:nvSpPr>
        <p:spPr/>
        <p:txBody>
          <a:bodyPr/>
          <a:lstStyle/>
          <a:p>
            <a:r>
              <a:rPr lang="bg-BG" dirty="0" smtClean="0"/>
              <a:t>Ако не е зададен шаблон, кодът се изпълнява за всеки ред</a:t>
            </a:r>
          </a:p>
          <a:p>
            <a:endParaRPr lang="en-US" dirty="0"/>
          </a:p>
          <a:p>
            <a:pPr marL="109728" indent="0">
              <a:buNone/>
            </a:pPr>
            <a:r>
              <a:rPr lang="en-US" dirty="0"/>
              <a:t>gawk ' </a:t>
            </a:r>
            <a:r>
              <a:rPr lang="en-US" dirty="0" smtClean="0"/>
              <a:t>{print </a:t>
            </a:r>
            <a:r>
              <a:rPr lang="en-US" dirty="0"/>
              <a:t>$3 </a:t>
            </a:r>
            <a:r>
              <a:rPr lang="en-US" dirty="0" smtClean="0"/>
              <a:t>}' </a:t>
            </a:r>
            <a:r>
              <a:rPr lang="en-US" dirty="0" err="1"/>
              <a:t>infile</a:t>
            </a:r>
            <a:endParaRPr lang="en-US" dirty="0"/>
          </a:p>
          <a:p>
            <a:r>
              <a:rPr lang="bg-BG" dirty="0" smtClean="0"/>
              <a:t>Отпечатва третото поле/дума на всеки ред.</a:t>
            </a:r>
            <a:endParaRPr lang="bg-BG" dirty="0"/>
          </a:p>
        </p:txBody>
      </p:sp>
    </p:spTree>
    <p:extLst>
      <p:ext uri="{BB962C8B-B14F-4D97-AF65-F5344CB8AC3E}">
        <p14:creationId xmlns:p14="http://schemas.microsoft.com/office/powerpoint/2010/main" val="40871909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bg-BG" dirty="0" smtClean="0"/>
              <a:t>Други </a:t>
            </a:r>
            <a:r>
              <a:rPr lang="en-US" dirty="0" smtClean="0"/>
              <a:t>gawk</a:t>
            </a:r>
            <a:r>
              <a:rPr lang="bg-BG" dirty="0" smtClean="0"/>
              <a:t> променливи</a:t>
            </a:r>
            <a:endParaRPr lang="bg-BG" dirty="0"/>
          </a:p>
        </p:txBody>
      </p:sp>
      <p:sp>
        <p:nvSpPr>
          <p:cNvPr id="2" name="Content Placeholder 1"/>
          <p:cNvSpPr>
            <a:spLocks noGrp="1"/>
          </p:cNvSpPr>
          <p:nvPr>
            <p:ph idx="1"/>
          </p:nvPr>
        </p:nvSpPr>
        <p:spPr/>
        <p:txBody>
          <a:bodyPr/>
          <a:lstStyle/>
          <a:p>
            <a:pPr marL="109728" indent="0">
              <a:buNone/>
            </a:pPr>
            <a:r>
              <a:rPr lang="en-US" dirty="0"/>
              <a:t>NF </a:t>
            </a:r>
            <a:r>
              <a:rPr lang="en-US" dirty="0" smtClean="0"/>
              <a:t>– </a:t>
            </a:r>
            <a:r>
              <a:rPr lang="bg-BG" dirty="0" smtClean="0"/>
              <a:t>брой на полетата на текущия ред</a:t>
            </a:r>
            <a:endParaRPr lang="en-US" dirty="0"/>
          </a:p>
          <a:p>
            <a:pPr marL="109728" indent="0">
              <a:buNone/>
            </a:pPr>
            <a:r>
              <a:rPr lang="en-US" dirty="0"/>
              <a:t>NR </a:t>
            </a:r>
            <a:r>
              <a:rPr lang="en-US" dirty="0" smtClean="0"/>
              <a:t>– </a:t>
            </a:r>
            <a:r>
              <a:rPr lang="bg-BG" dirty="0" smtClean="0"/>
              <a:t>брой на прочетените редове до момента</a:t>
            </a:r>
            <a:endParaRPr lang="en-US" dirty="0"/>
          </a:p>
          <a:p>
            <a:pPr marL="109728" indent="0">
              <a:buNone/>
            </a:pPr>
            <a:r>
              <a:rPr lang="nn-NO" dirty="0"/>
              <a:t>gawk </a:t>
            </a:r>
            <a:r>
              <a:rPr lang="nn-NO" dirty="0" smtClean="0"/>
              <a:t>‘{for </a:t>
            </a:r>
            <a:r>
              <a:rPr lang="nn-NO" dirty="0"/>
              <a:t>(i=1;i&lt;=NF,i++) print $i </a:t>
            </a:r>
            <a:r>
              <a:rPr lang="nn-NO" dirty="0" smtClean="0"/>
              <a:t>}' </a:t>
            </a:r>
            <a:r>
              <a:rPr lang="nn-NO" dirty="0"/>
              <a:t>infile</a:t>
            </a:r>
          </a:p>
          <a:p>
            <a:r>
              <a:rPr lang="bg-BG" dirty="0" smtClean="0"/>
              <a:t>Отпечатва всички думи във файла</a:t>
            </a:r>
            <a:endParaRPr lang="en-US" dirty="0"/>
          </a:p>
          <a:p>
            <a:endParaRPr lang="bg-BG" dirty="0" smtClean="0"/>
          </a:p>
          <a:p>
            <a:r>
              <a:rPr lang="en-US" dirty="0" smtClean="0"/>
              <a:t>NF </a:t>
            </a:r>
            <a:r>
              <a:rPr lang="bg-BG" dirty="0" smtClean="0"/>
              <a:t>и </a:t>
            </a:r>
            <a:r>
              <a:rPr lang="en-US" dirty="0" smtClean="0"/>
              <a:t>NR</a:t>
            </a:r>
            <a:r>
              <a:rPr lang="bg-BG" dirty="0" smtClean="0"/>
              <a:t> не могат да се променят</a:t>
            </a:r>
            <a:r>
              <a:rPr lang="en-US" dirty="0" smtClean="0"/>
              <a:t>.</a:t>
            </a:r>
            <a:endParaRPr lang="en-US" dirty="0"/>
          </a:p>
        </p:txBody>
      </p:sp>
    </p:spTree>
    <p:extLst>
      <p:ext uri="{BB962C8B-B14F-4D97-AF65-F5344CB8AC3E}">
        <p14:creationId xmlns:p14="http://schemas.microsoft.com/office/powerpoint/2010/main" val="372212894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bg-BG" dirty="0" smtClean="0"/>
              <a:t>Разделител на полетата</a:t>
            </a:r>
            <a:endParaRPr lang="bg-BG" dirty="0"/>
          </a:p>
        </p:txBody>
      </p:sp>
      <p:sp>
        <p:nvSpPr>
          <p:cNvPr id="2" name="Content Placeholder 1"/>
          <p:cNvSpPr>
            <a:spLocks noGrp="1"/>
          </p:cNvSpPr>
          <p:nvPr>
            <p:ph idx="1"/>
          </p:nvPr>
        </p:nvSpPr>
        <p:spPr/>
        <p:txBody>
          <a:bodyPr>
            <a:normAutofit fontScale="92500" lnSpcReduction="10000"/>
          </a:bodyPr>
          <a:lstStyle/>
          <a:p>
            <a:r>
              <a:rPr lang="en-US" dirty="0"/>
              <a:t>FS </a:t>
            </a:r>
            <a:r>
              <a:rPr lang="en-US" dirty="0" smtClean="0"/>
              <a:t>– </a:t>
            </a:r>
            <a:r>
              <a:rPr lang="bg-BG" dirty="0" smtClean="0"/>
              <a:t>разделител между полетата</a:t>
            </a:r>
            <a:endParaRPr lang="en-US" dirty="0"/>
          </a:p>
          <a:p>
            <a:r>
              <a:rPr lang="bg-BG" dirty="0" smtClean="0"/>
              <a:t>По подразбиране е </a:t>
            </a:r>
            <a:r>
              <a:rPr lang="en-US" dirty="0" smtClean="0"/>
              <a:t>" </a:t>
            </a:r>
            <a:r>
              <a:rPr lang="en-US" dirty="0"/>
              <a:t>"</a:t>
            </a:r>
          </a:p>
          <a:p>
            <a:endParaRPr lang="bg-BG" dirty="0" smtClean="0"/>
          </a:p>
          <a:p>
            <a:pPr marL="109728" indent="0">
              <a:buNone/>
            </a:pPr>
            <a:r>
              <a:rPr lang="en-US" dirty="0" smtClean="0"/>
              <a:t>gawk </a:t>
            </a:r>
            <a:r>
              <a:rPr lang="en-US" dirty="0"/>
              <a:t>'BEGIN </a:t>
            </a:r>
            <a:r>
              <a:rPr lang="en-US" dirty="0" smtClean="0"/>
              <a:t>{ </a:t>
            </a:r>
            <a:r>
              <a:rPr lang="en-US" dirty="0"/>
              <a:t>FS = </a:t>
            </a:r>
            <a:r>
              <a:rPr lang="en-US" dirty="0" smtClean="0"/>
              <a:t>":“}</a:t>
            </a:r>
            <a:endParaRPr lang="en-US" dirty="0"/>
          </a:p>
          <a:p>
            <a:pPr marL="109728" indent="0">
              <a:buNone/>
            </a:pPr>
            <a:r>
              <a:rPr lang="en-US" dirty="0" err="1"/>
              <a:t>toupper</a:t>
            </a:r>
            <a:r>
              <a:rPr lang="en-US" dirty="0"/>
              <a:t>($1)  /SLATER/ </a:t>
            </a:r>
            <a:r>
              <a:rPr lang="en-US" dirty="0" smtClean="0"/>
              <a:t>{print </a:t>
            </a:r>
            <a:r>
              <a:rPr lang="en-US" dirty="0"/>
              <a:t>$2 </a:t>
            </a:r>
            <a:r>
              <a:rPr lang="en-US" dirty="0" smtClean="0"/>
              <a:t>} </a:t>
            </a:r>
            <a:r>
              <a:rPr lang="en-US" dirty="0"/>
              <a:t>' </a:t>
            </a:r>
            <a:r>
              <a:rPr lang="en-US" dirty="0" err="1"/>
              <a:t>infile</a:t>
            </a:r>
            <a:endParaRPr lang="en-US" dirty="0"/>
          </a:p>
          <a:p>
            <a:endParaRPr lang="en-US" dirty="0" smtClean="0"/>
          </a:p>
          <a:p>
            <a:r>
              <a:rPr lang="en-US" dirty="0" smtClean="0"/>
              <a:t>gawk </a:t>
            </a:r>
            <a:r>
              <a:rPr lang="en-US" dirty="0"/>
              <a:t>-F: </a:t>
            </a:r>
            <a:r>
              <a:rPr lang="bg-BG" dirty="0" smtClean="0"/>
              <a:t>изпълнява същия код като показания</a:t>
            </a:r>
            <a:endParaRPr lang="en-US" dirty="0"/>
          </a:p>
          <a:p>
            <a:r>
              <a:rPr lang="en-US" dirty="0" err="1"/>
              <a:t>toupper</a:t>
            </a:r>
            <a:r>
              <a:rPr lang="en-US" dirty="0"/>
              <a:t>(), </a:t>
            </a:r>
            <a:r>
              <a:rPr lang="en-US" dirty="0" err="1"/>
              <a:t>tolower</a:t>
            </a:r>
            <a:r>
              <a:rPr lang="en-US" dirty="0"/>
              <a:t>() </a:t>
            </a:r>
            <a:r>
              <a:rPr lang="en-US" dirty="0" smtClean="0"/>
              <a:t>– </a:t>
            </a:r>
            <a:r>
              <a:rPr lang="bg-BG" dirty="0" smtClean="0"/>
              <a:t>вградени функции</a:t>
            </a:r>
            <a:endParaRPr lang="en-US" dirty="0"/>
          </a:p>
          <a:p>
            <a:r>
              <a:rPr lang="en-US" dirty="0" smtClean="0"/>
              <a:t>~ </a:t>
            </a:r>
            <a:r>
              <a:rPr lang="en-US" dirty="0"/>
              <a:t>- gawk matching command</a:t>
            </a:r>
          </a:p>
          <a:p>
            <a:r>
              <a:rPr lang="en-US" dirty="0" smtClean="0"/>
              <a:t>!~ </a:t>
            </a:r>
            <a:r>
              <a:rPr lang="en-US" dirty="0"/>
              <a:t>- gawk not matching command</a:t>
            </a:r>
            <a:endParaRPr lang="bg-BG" dirty="0"/>
          </a:p>
        </p:txBody>
      </p:sp>
    </p:spTree>
    <p:extLst>
      <p:ext uri="{BB962C8B-B14F-4D97-AF65-F5344CB8AC3E}">
        <p14:creationId xmlns:p14="http://schemas.microsoft.com/office/powerpoint/2010/main" val="310395562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bg-BG" dirty="0" smtClean="0"/>
              <a:t>Какъв код се ползва в </a:t>
            </a:r>
            <a:r>
              <a:rPr lang="en-US" dirty="0" smtClean="0"/>
              <a:t>gawk?</a:t>
            </a:r>
            <a:endParaRPr lang="bg-BG" dirty="0"/>
          </a:p>
        </p:txBody>
      </p:sp>
      <p:sp>
        <p:nvSpPr>
          <p:cNvPr id="2" name="Content Placeholder 1"/>
          <p:cNvSpPr>
            <a:spLocks noGrp="1"/>
          </p:cNvSpPr>
          <p:nvPr>
            <p:ph idx="1"/>
          </p:nvPr>
        </p:nvSpPr>
        <p:spPr/>
        <p:txBody>
          <a:bodyPr>
            <a:normAutofit/>
          </a:bodyPr>
          <a:lstStyle/>
          <a:p>
            <a:r>
              <a:rPr lang="bg-BG" dirty="0" smtClean="0"/>
              <a:t>Писането на код с </a:t>
            </a:r>
            <a:r>
              <a:rPr lang="en-US" dirty="0" smtClean="0"/>
              <a:t>gawk </a:t>
            </a:r>
            <a:r>
              <a:rPr lang="bg-BG" dirty="0" smtClean="0"/>
              <a:t>прилича на програмиране на </a:t>
            </a:r>
            <a:r>
              <a:rPr lang="en-US" dirty="0" smtClean="0"/>
              <a:t>c</a:t>
            </a:r>
            <a:endParaRPr lang="en-US" dirty="0"/>
          </a:p>
          <a:p>
            <a:pPr marL="109728" indent="0">
              <a:buNone/>
            </a:pPr>
            <a:r>
              <a:rPr lang="en-US" dirty="0"/>
              <a:t>for(i = </a:t>
            </a:r>
            <a:r>
              <a:rPr lang="en-US" dirty="0" err="1"/>
              <a:t>ini</a:t>
            </a:r>
            <a:r>
              <a:rPr lang="en-US" dirty="0"/>
              <a:t>; i &lt;= end, increment i) {</a:t>
            </a:r>
            <a:r>
              <a:rPr lang="en-US" dirty="0" smtClean="0"/>
              <a:t>code}</a:t>
            </a:r>
            <a:endParaRPr lang="en-US" dirty="0"/>
          </a:p>
          <a:p>
            <a:pPr marL="109728" indent="0">
              <a:buNone/>
            </a:pPr>
            <a:r>
              <a:rPr lang="en-US" dirty="0"/>
              <a:t>if (condition) {</a:t>
            </a:r>
            <a:r>
              <a:rPr lang="en-US" dirty="0" smtClean="0"/>
              <a:t>code}</a:t>
            </a:r>
            <a:endParaRPr lang="en-US" dirty="0"/>
          </a:p>
          <a:p>
            <a:endParaRPr lang="en-US" dirty="0" smtClean="0"/>
          </a:p>
          <a:p>
            <a:r>
              <a:rPr lang="bg-BG" dirty="0" smtClean="0"/>
              <a:t>И в двата случая </a:t>
            </a:r>
            <a:r>
              <a:rPr lang="en-US" dirty="0" smtClean="0"/>
              <a:t>{ }</a:t>
            </a:r>
            <a:r>
              <a:rPr lang="bg-BG" dirty="0" smtClean="0"/>
              <a:t> могат да се махнат ако се изпълнява само една команда</a:t>
            </a:r>
          </a:p>
          <a:p>
            <a:endParaRPr lang="bg-BG" dirty="0" smtClean="0"/>
          </a:p>
          <a:p>
            <a:r>
              <a:rPr lang="en-US" dirty="0" smtClean="0">
                <a:hlinkClick r:id="rId2"/>
              </a:rPr>
              <a:t>www.gnu.org/software/gawk/manual</a:t>
            </a:r>
            <a:r>
              <a:rPr lang="bg-BG" dirty="0" smtClean="0"/>
              <a:t> </a:t>
            </a:r>
            <a:endParaRPr lang="bg-BG" dirty="0"/>
          </a:p>
        </p:txBody>
      </p:sp>
    </p:spTree>
    <p:extLst>
      <p:ext uri="{BB962C8B-B14F-4D97-AF65-F5344CB8AC3E}">
        <p14:creationId xmlns:p14="http://schemas.microsoft.com/office/powerpoint/2010/main" val="20840135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bg-BG" dirty="0" smtClean="0"/>
              <a:t>Правила за </a:t>
            </a:r>
            <a:r>
              <a:rPr lang="en-US" b="0" dirty="0" err="1"/>
              <a:t>RegExp</a:t>
            </a:r>
            <a:endParaRPr lang="bg-BG" dirty="0"/>
          </a:p>
        </p:txBody>
      </p:sp>
      <p:sp>
        <p:nvSpPr>
          <p:cNvPr id="2" name="Content Placeholder 1"/>
          <p:cNvSpPr>
            <a:spLocks noGrp="1"/>
          </p:cNvSpPr>
          <p:nvPr>
            <p:ph idx="1"/>
          </p:nvPr>
        </p:nvSpPr>
        <p:spPr/>
        <p:txBody>
          <a:bodyPr>
            <a:normAutofit fontScale="92500" lnSpcReduction="10000"/>
          </a:bodyPr>
          <a:lstStyle/>
          <a:p>
            <a:pPr marL="109728" indent="0">
              <a:buNone/>
            </a:pPr>
            <a:r>
              <a:rPr lang="bg-BG" dirty="0" smtClean="0"/>
              <a:t>Точка (</a:t>
            </a:r>
            <a:r>
              <a:rPr lang="en-US" dirty="0" smtClean="0"/>
              <a:t>.</a:t>
            </a:r>
            <a:r>
              <a:rPr lang="bg-BG" dirty="0" smtClean="0"/>
              <a:t>)</a:t>
            </a:r>
            <a:endParaRPr lang="en-US" dirty="0"/>
          </a:p>
          <a:p>
            <a:r>
              <a:rPr lang="bg-BG" dirty="0" smtClean="0"/>
              <a:t>Замества един символ</a:t>
            </a:r>
            <a:endParaRPr lang="en-US" dirty="0"/>
          </a:p>
          <a:p>
            <a:pPr marL="109728" indent="0">
              <a:buNone/>
            </a:pPr>
            <a:endParaRPr lang="bg-BG" dirty="0" smtClean="0"/>
          </a:p>
          <a:p>
            <a:pPr marL="109728" indent="0">
              <a:buNone/>
            </a:pPr>
            <a:r>
              <a:rPr lang="en-US" dirty="0" smtClean="0"/>
              <a:t>[</a:t>
            </a:r>
            <a:r>
              <a:rPr lang="en-US" dirty="0"/>
              <a:t>a-z]</a:t>
            </a:r>
          </a:p>
          <a:p>
            <a:r>
              <a:rPr lang="bg-BG" dirty="0" smtClean="0"/>
              <a:t>Замества един от символите, зададен в скобите</a:t>
            </a:r>
            <a:endParaRPr lang="en-US" dirty="0"/>
          </a:p>
          <a:p>
            <a:r>
              <a:rPr lang="bg-BG" dirty="0" smtClean="0"/>
              <a:t>Отделните символи в скобите не се разделят със запетая</a:t>
            </a:r>
            <a:r>
              <a:rPr lang="en-US" dirty="0" smtClean="0"/>
              <a:t> (</a:t>
            </a:r>
            <a:r>
              <a:rPr lang="bg-BG" dirty="0" smtClean="0"/>
              <a:t>т.е. Израз от вида </a:t>
            </a:r>
            <a:r>
              <a:rPr lang="en-US" dirty="0" smtClean="0"/>
              <a:t>[</a:t>
            </a:r>
            <a:r>
              <a:rPr lang="en-US" dirty="0" err="1" smtClean="0"/>
              <a:t>a,b,q</a:t>
            </a:r>
            <a:r>
              <a:rPr lang="en-US" dirty="0" smtClean="0"/>
              <a:t>-v] </a:t>
            </a:r>
            <a:r>
              <a:rPr lang="bg-BG" dirty="0" smtClean="0"/>
              <a:t>се записва като </a:t>
            </a:r>
            <a:r>
              <a:rPr lang="en-US" dirty="0" smtClean="0"/>
              <a:t>[</a:t>
            </a:r>
            <a:r>
              <a:rPr lang="en-US" dirty="0" err="1" smtClean="0"/>
              <a:t>abq</a:t>
            </a:r>
            <a:r>
              <a:rPr lang="en-US" dirty="0" smtClean="0"/>
              <a:t>-v]).</a:t>
            </a:r>
            <a:endParaRPr lang="bg-BG" dirty="0" smtClean="0"/>
          </a:p>
          <a:p>
            <a:r>
              <a:rPr lang="bg-BG" dirty="0" smtClean="0"/>
              <a:t>Пример:</a:t>
            </a:r>
          </a:p>
          <a:p>
            <a:pPr marL="109728" indent="0">
              <a:buNone/>
            </a:pPr>
            <a:r>
              <a:rPr lang="en-US" dirty="0" err="1"/>
              <a:t>grep</a:t>
            </a:r>
            <a:r>
              <a:rPr lang="en-US" dirty="0"/>
              <a:t> '</a:t>
            </a:r>
            <a:r>
              <a:rPr lang="en-US" dirty="0" err="1"/>
              <a:t>t.a</a:t>
            </a:r>
            <a:r>
              <a:rPr lang="en-US" dirty="0"/>
              <a:t>' </a:t>
            </a:r>
            <a:r>
              <a:rPr lang="en-US" dirty="0" smtClean="0"/>
              <a:t>– </a:t>
            </a:r>
            <a:r>
              <a:rPr lang="bg-BG" dirty="0" smtClean="0"/>
              <a:t>отпечатва всички линии които съдържат </a:t>
            </a:r>
            <a:r>
              <a:rPr lang="en-US" dirty="0" smtClean="0"/>
              <a:t>t </a:t>
            </a:r>
            <a:r>
              <a:rPr lang="bg-BG" dirty="0" smtClean="0"/>
              <a:t>като първи символ и </a:t>
            </a:r>
            <a:r>
              <a:rPr lang="en-US" dirty="0" smtClean="0"/>
              <a:t>a</a:t>
            </a:r>
            <a:r>
              <a:rPr lang="bg-BG" dirty="0" smtClean="0"/>
              <a:t> като трети, т.е. </a:t>
            </a:r>
            <a:r>
              <a:rPr lang="en-US" dirty="0" smtClean="0"/>
              <a:t>tea</a:t>
            </a:r>
            <a:r>
              <a:rPr lang="en-US" dirty="0"/>
              <a:t>, </a:t>
            </a:r>
            <a:r>
              <a:rPr lang="en-US" dirty="0" err="1"/>
              <a:t>taa</a:t>
            </a:r>
            <a:r>
              <a:rPr lang="en-US" dirty="0"/>
              <a:t>, </a:t>
            </a:r>
            <a:r>
              <a:rPr lang="en-US" dirty="0" err="1" smtClean="0"/>
              <a:t>steap</a:t>
            </a:r>
            <a:endParaRPr lang="bg-BG" dirty="0"/>
          </a:p>
        </p:txBody>
      </p:sp>
    </p:spTree>
    <p:extLst>
      <p:ext uri="{BB962C8B-B14F-4D97-AF65-F5344CB8AC3E}">
        <p14:creationId xmlns:p14="http://schemas.microsoft.com/office/powerpoint/2010/main" val="271131986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bg-BG" dirty="0" smtClean="0"/>
              <a:t>Пример</a:t>
            </a:r>
            <a:endParaRPr lang="bg-BG" dirty="0"/>
          </a:p>
        </p:txBody>
      </p:sp>
      <p:sp>
        <p:nvSpPr>
          <p:cNvPr id="2" name="Content Placeholder 1"/>
          <p:cNvSpPr>
            <a:spLocks noGrp="1"/>
          </p:cNvSpPr>
          <p:nvPr>
            <p:ph idx="1"/>
          </p:nvPr>
        </p:nvSpPr>
        <p:spPr/>
        <p:txBody>
          <a:bodyPr>
            <a:normAutofit fontScale="92500" lnSpcReduction="20000"/>
          </a:bodyPr>
          <a:lstStyle/>
          <a:p>
            <a:pPr marL="109728" indent="0">
              <a:buNone/>
            </a:pPr>
            <a:r>
              <a:rPr lang="en-US" dirty="0"/>
              <a:t>gawk ' </a:t>
            </a:r>
            <a:r>
              <a:rPr lang="en-US" dirty="0" smtClean="0"/>
              <a:t>{</a:t>
            </a:r>
            <a:endParaRPr lang="en-US" dirty="0"/>
          </a:p>
          <a:p>
            <a:pPr marL="109728" indent="0">
              <a:buNone/>
            </a:pPr>
            <a:r>
              <a:rPr lang="en-US" dirty="0" smtClean="0"/>
              <a:t>  for(i=1;i</a:t>
            </a:r>
            <a:r>
              <a:rPr lang="en-US" dirty="0"/>
              <a:t>&lt;=</a:t>
            </a:r>
            <a:r>
              <a:rPr lang="en-US" dirty="0" err="1"/>
              <a:t>NF;i</a:t>
            </a:r>
            <a:r>
              <a:rPr lang="en-US" dirty="0" smtClean="0"/>
              <a:t>++){</a:t>
            </a:r>
            <a:endParaRPr lang="en-US" dirty="0"/>
          </a:p>
          <a:p>
            <a:pPr marL="109728" indent="0">
              <a:buNone/>
            </a:pPr>
            <a:r>
              <a:rPr lang="en-US" dirty="0" smtClean="0"/>
              <a:t>    for(j=length</a:t>
            </a:r>
            <a:r>
              <a:rPr lang="en-US" dirty="0"/>
              <a:t>($i);j&gt;0;j--) </a:t>
            </a:r>
            <a:r>
              <a:rPr lang="en-US" dirty="0" smtClean="0"/>
              <a:t>{</a:t>
            </a:r>
            <a:endParaRPr lang="en-US" dirty="0"/>
          </a:p>
          <a:p>
            <a:pPr marL="109728" indent="0">
              <a:buNone/>
            </a:pPr>
            <a:r>
              <a:rPr lang="en-US" dirty="0" smtClean="0"/>
              <a:t>      char </a:t>
            </a:r>
            <a:r>
              <a:rPr lang="en-US" dirty="0"/>
              <a:t>= </a:t>
            </a:r>
            <a:r>
              <a:rPr lang="en-US" dirty="0" err="1"/>
              <a:t>substr</a:t>
            </a:r>
            <a:r>
              <a:rPr lang="en-US" dirty="0"/>
              <a:t>($i,j,1)</a:t>
            </a:r>
          </a:p>
          <a:p>
            <a:pPr marL="109728" indent="0">
              <a:buNone/>
            </a:pPr>
            <a:r>
              <a:rPr lang="en-US" dirty="0" smtClean="0"/>
              <a:t>      </a:t>
            </a:r>
            <a:r>
              <a:rPr lang="en-US" dirty="0" err="1" smtClean="0"/>
              <a:t>tmp</a:t>
            </a:r>
            <a:r>
              <a:rPr lang="en-US" dirty="0" smtClean="0"/>
              <a:t> </a:t>
            </a:r>
            <a:r>
              <a:rPr lang="en-US" dirty="0"/>
              <a:t>= </a:t>
            </a:r>
            <a:r>
              <a:rPr lang="en-US" dirty="0" err="1"/>
              <a:t>tmp</a:t>
            </a:r>
            <a:r>
              <a:rPr lang="en-US" dirty="0"/>
              <a:t> char</a:t>
            </a:r>
          </a:p>
          <a:p>
            <a:pPr marL="109728" indent="0">
              <a:buNone/>
            </a:pPr>
            <a:r>
              <a:rPr lang="en-US" dirty="0" smtClean="0"/>
              <a:t>    }</a:t>
            </a:r>
            <a:endParaRPr lang="en-US" dirty="0"/>
          </a:p>
          <a:p>
            <a:pPr marL="109728" indent="0">
              <a:buNone/>
            </a:pPr>
            <a:r>
              <a:rPr lang="en-US" dirty="0" smtClean="0"/>
              <a:t>    $</a:t>
            </a:r>
            <a:r>
              <a:rPr lang="en-US" dirty="0"/>
              <a:t>i = </a:t>
            </a:r>
            <a:r>
              <a:rPr lang="en-US" dirty="0" err="1"/>
              <a:t>tmp</a:t>
            </a:r>
            <a:endParaRPr lang="en-US" dirty="0"/>
          </a:p>
          <a:p>
            <a:pPr marL="109728" indent="0">
              <a:buNone/>
            </a:pPr>
            <a:r>
              <a:rPr lang="en-US" dirty="0" smtClean="0"/>
              <a:t>    </a:t>
            </a:r>
            <a:r>
              <a:rPr lang="en-US" dirty="0" err="1" smtClean="0"/>
              <a:t>tmp</a:t>
            </a:r>
            <a:r>
              <a:rPr lang="en-US" dirty="0" smtClean="0"/>
              <a:t> </a:t>
            </a:r>
            <a:r>
              <a:rPr lang="en-US" dirty="0"/>
              <a:t>= ""</a:t>
            </a:r>
          </a:p>
          <a:p>
            <a:pPr marL="109728" indent="0">
              <a:buNone/>
            </a:pPr>
            <a:r>
              <a:rPr lang="en-US" dirty="0" smtClean="0"/>
              <a:t>  } </a:t>
            </a:r>
            <a:r>
              <a:rPr lang="en-US" dirty="0"/>
              <a:t>print</a:t>
            </a:r>
          </a:p>
          <a:p>
            <a:pPr marL="109728" indent="0">
              <a:buNone/>
            </a:pPr>
            <a:r>
              <a:rPr lang="en-US" dirty="0" smtClean="0"/>
              <a:t>} </a:t>
            </a:r>
            <a:r>
              <a:rPr lang="en-US" dirty="0"/>
              <a:t>' </a:t>
            </a:r>
            <a:r>
              <a:rPr lang="en-US" dirty="0" err="1" smtClean="0"/>
              <a:t>infile</a:t>
            </a:r>
            <a:endParaRPr lang="bg-BG" dirty="0" smtClean="0"/>
          </a:p>
          <a:p>
            <a:pPr marL="109728" indent="0">
              <a:buNone/>
            </a:pPr>
            <a:r>
              <a:rPr lang="bg-BG" dirty="0" smtClean="0"/>
              <a:t>  </a:t>
            </a:r>
            <a:endParaRPr lang="en-US" dirty="0"/>
          </a:p>
        </p:txBody>
      </p:sp>
    </p:spTree>
    <p:extLst>
      <p:ext uri="{BB962C8B-B14F-4D97-AF65-F5344CB8AC3E}">
        <p14:creationId xmlns:p14="http://schemas.microsoft.com/office/powerpoint/2010/main" val="95029217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bg-BG" dirty="0" smtClean="0"/>
              <a:t>Пример</a:t>
            </a:r>
            <a:endParaRPr lang="bg-BG" dirty="0"/>
          </a:p>
        </p:txBody>
      </p:sp>
      <p:sp>
        <p:nvSpPr>
          <p:cNvPr id="2" name="Content Placeholder 1"/>
          <p:cNvSpPr>
            <a:spLocks noGrp="1"/>
          </p:cNvSpPr>
          <p:nvPr>
            <p:ph idx="1"/>
          </p:nvPr>
        </p:nvSpPr>
        <p:spPr/>
        <p:txBody>
          <a:bodyPr>
            <a:normAutofit fontScale="92500" lnSpcReduction="20000"/>
          </a:bodyPr>
          <a:lstStyle/>
          <a:p>
            <a:pPr marL="109728" indent="0">
              <a:buNone/>
            </a:pPr>
            <a:r>
              <a:rPr lang="en-US" dirty="0"/>
              <a:t>gawk ' </a:t>
            </a:r>
            <a:r>
              <a:rPr lang="en-US" dirty="0" smtClean="0"/>
              <a:t>{</a:t>
            </a:r>
            <a:endParaRPr lang="en-US" dirty="0"/>
          </a:p>
          <a:p>
            <a:pPr marL="109728" indent="0">
              <a:buNone/>
            </a:pPr>
            <a:r>
              <a:rPr lang="en-US" dirty="0" smtClean="0"/>
              <a:t>  for(i=1;i</a:t>
            </a:r>
            <a:r>
              <a:rPr lang="en-US" dirty="0"/>
              <a:t>&lt;=</a:t>
            </a:r>
            <a:r>
              <a:rPr lang="en-US" dirty="0" err="1"/>
              <a:t>NF;i</a:t>
            </a:r>
            <a:r>
              <a:rPr lang="en-US" dirty="0" smtClean="0"/>
              <a:t>++){</a:t>
            </a:r>
            <a:endParaRPr lang="en-US" dirty="0"/>
          </a:p>
          <a:p>
            <a:pPr marL="109728" indent="0">
              <a:buNone/>
            </a:pPr>
            <a:r>
              <a:rPr lang="en-US" dirty="0" smtClean="0"/>
              <a:t>    for(j=length</a:t>
            </a:r>
            <a:r>
              <a:rPr lang="en-US" dirty="0"/>
              <a:t>($i);j&gt;0;j--) </a:t>
            </a:r>
            <a:r>
              <a:rPr lang="en-US" dirty="0" smtClean="0"/>
              <a:t>{</a:t>
            </a:r>
            <a:endParaRPr lang="en-US" dirty="0"/>
          </a:p>
          <a:p>
            <a:pPr marL="109728" indent="0">
              <a:buNone/>
            </a:pPr>
            <a:r>
              <a:rPr lang="en-US" dirty="0" smtClean="0"/>
              <a:t>      char </a:t>
            </a:r>
            <a:r>
              <a:rPr lang="en-US" dirty="0"/>
              <a:t>= </a:t>
            </a:r>
            <a:r>
              <a:rPr lang="en-US" dirty="0" err="1"/>
              <a:t>substr</a:t>
            </a:r>
            <a:r>
              <a:rPr lang="en-US" dirty="0"/>
              <a:t>($i,j,1)</a:t>
            </a:r>
          </a:p>
          <a:p>
            <a:pPr marL="109728" indent="0">
              <a:buNone/>
            </a:pPr>
            <a:r>
              <a:rPr lang="en-US" dirty="0" smtClean="0"/>
              <a:t>      </a:t>
            </a:r>
            <a:r>
              <a:rPr lang="en-US" dirty="0" err="1" smtClean="0"/>
              <a:t>tmp</a:t>
            </a:r>
            <a:r>
              <a:rPr lang="en-US" dirty="0" smtClean="0"/>
              <a:t> </a:t>
            </a:r>
            <a:r>
              <a:rPr lang="en-US" dirty="0"/>
              <a:t>= </a:t>
            </a:r>
            <a:r>
              <a:rPr lang="en-US" dirty="0" err="1"/>
              <a:t>tmp</a:t>
            </a:r>
            <a:r>
              <a:rPr lang="en-US" dirty="0"/>
              <a:t> char</a:t>
            </a:r>
          </a:p>
          <a:p>
            <a:pPr marL="109728" indent="0">
              <a:buNone/>
            </a:pPr>
            <a:r>
              <a:rPr lang="en-US" dirty="0" smtClean="0"/>
              <a:t>    }</a:t>
            </a:r>
            <a:endParaRPr lang="en-US" dirty="0"/>
          </a:p>
          <a:p>
            <a:pPr marL="109728" indent="0">
              <a:buNone/>
            </a:pPr>
            <a:r>
              <a:rPr lang="en-US" dirty="0" smtClean="0"/>
              <a:t>    $</a:t>
            </a:r>
            <a:r>
              <a:rPr lang="en-US" dirty="0"/>
              <a:t>i = </a:t>
            </a:r>
            <a:r>
              <a:rPr lang="en-US" dirty="0" err="1"/>
              <a:t>tmp</a:t>
            </a:r>
            <a:endParaRPr lang="en-US" dirty="0"/>
          </a:p>
          <a:p>
            <a:pPr marL="109728" indent="0">
              <a:buNone/>
            </a:pPr>
            <a:r>
              <a:rPr lang="en-US" dirty="0" smtClean="0"/>
              <a:t>    </a:t>
            </a:r>
            <a:r>
              <a:rPr lang="en-US" dirty="0" err="1" smtClean="0"/>
              <a:t>tmp</a:t>
            </a:r>
            <a:r>
              <a:rPr lang="en-US" dirty="0" smtClean="0"/>
              <a:t> </a:t>
            </a:r>
            <a:r>
              <a:rPr lang="en-US" dirty="0"/>
              <a:t>= ""</a:t>
            </a:r>
          </a:p>
          <a:p>
            <a:pPr marL="109728" indent="0">
              <a:buNone/>
            </a:pPr>
            <a:r>
              <a:rPr lang="en-US" dirty="0" smtClean="0"/>
              <a:t>  } </a:t>
            </a:r>
            <a:r>
              <a:rPr lang="en-US" dirty="0"/>
              <a:t>print</a:t>
            </a:r>
          </a:p>
          <a:p>
            <a:pPr marL="109728" indent="0">
              <a:buNone/>
            </a:pPr>
            <a:r>
              <a:rPr lang="en-US" dirty="0" smtClean="0"/>
              <a:t>} </a:t>
            </a:r>
            <a:r>
              <a:rPr lang="en-US" dirty="0"/>
              <a:t>' </a:t>
            </a:r>
            <a:r>
              <a:rPr lang="en-US" dirty="0" err="1" smtClean="0"/>
              <a:t>infile</a:t>
            </a:r>
            <a:endParaRPr lang="en-US" dirty="0" smtClean="0"/>
          </a:p>
          <a:p>
            <a:r>
              <a:rPr lang="bg-BG" dirty="0" smtClean="0"/>
              <a:t>Обръща низовете във файла</a:t>
            </a:r>
            <a:endParaRPr lang="en-US" dirty="0"/>
          </a:p>
        </p:txBody>
      </p:sp>
    </p:spTree>
    <p:extLst>
      <p:ext uri="{BB962C8B-B14F-4D97-AF65-F5344CB8AC3E}">
        <p14:creationId xmlns:p14="http://schemas.microsoft.com/office/powerpoint/2010/main" val="374626615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bg-BG" dirty="0" smtClean="0"/>
              <a:t>Променливи и асоциативни масиви</a:t>
            </a:r>
            <a:endParaRPr lang="bg-BG" dirty="0"/>
          </a:p>
        </p:txBody>
      </p:sp>
      <p:sp>
        <p:nvSpPr>
          <p:cNvPr id="2" name="Content Placeholder 1"/>
          <p:cNvSpPr>
            <a:spLocks noGrp="1"/>
          </p:cNvSpPr>
          <p:nvPr>
            <p:ph idx="1"/>
          </p:nvPr>
        </p:nvSpPr>
        <p:spPr/>
        <p:txBody>
          <a:bodyPr/>
          <a:lstStyle/>
          <a:p>
            <a:r>
              <a:rPr lang="en-US" dirty="0"/>
              <a:t>gawk </a:t>
            </a:r>
            <a:r>
              <a:rPr lang="bg-BG" dirty="0" smtClean="0"/>
              <a:t>автоматично преобразува типовете:</a:t>
            </a:r>
            <a:endParaRPr lang="en-US" dirty="0"/>
          </a:p>
          <a:p>
            <a:pPr marL="109728" indent="0">
              <a:buNone/>
            </a:pPr>
            <a:r>
              <a:rPr lang="en-US" dirty="0"/>
              <a:t>total = 2 + "3" </a:t>
            </a:r>
            <a:r>
              <a:rPr lang="bg-BG" dirty="0" smtClean="0"/>
              <a:t>присвоява </a:t>
            </a:r>
            <a:r>
              <a:rPr lang="en-US" dirty="0" smtClean="0"/>
              <a:t>5</a:t>
            </a:r>
            <a:endParaRPr lang="bg-BG" dirty="0" smtClean="0"/>
          </a:p>
          <a:p>
            <a:pPr marL="109728" indent="0">
              <a:buNone/>
            </a:pPr>
            <a:endParaRPr lang="en-US" dirty="0"/>
          </a:p>
          <a:p>
            <a:r>
              <a:rPr lang="bg-BG" dirty="0" smtClean="0"/>
              <a:t>Масивите се създават и си променят размра автоматично </a:t>
            </a:r>
          </a:p>
          <a:p>
            <a:r>
              <a:rPr lang="bg-BG" dirty="0" smtClean="0"/>
              <a:t>Масивите са асоциативни, т.е. Индексът им може да е произволен низ:</a:t>
            </a:r>
            <a:endParaRPr lang="en-US" dirty="0"/>
          </a:p>
          <a:p>
            <a:pPr marL="109728" indent="0">
              <a:buNone/>
            </a:pPr>
            <a:r>
              <a:rPr lang="en-US" dirty="0"/>
              <a:t>array["txt"] = value</a:t>
            </a:r>
          </a:p>
          <a:p>
            <a:pPr marL="109728" indent="0">
              <a:buNone/>
            </a:pPr>
            <a:r>
              <a:rPr lang="en-US" dirty="0"/>
              <a:t>array[50] is equivalent to array["50"].</a:t>
            </a:r>
            <a:endParaRPr lang="bg-BG" dirty="0"/>
          </a:p>
        </p:txBody>
      </p:sp>
    </p:spTree>
    <p:extLst>
      <p:ext uri="{BB962C8B-B14F-4D97-AF65-F5344CB8AC3E}">
        <p14:creationId xmlns:p14="http://schemas.microsoft.com/office/powerpoint/2010/main" val="266439653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bg-BG" dirty="0" smtClean="0"/>
              <a:t>Функции за масив</a:t>
            </a:r>
            <a:endParaRPr lang="bg-BG" dirty="0"/>
          </a:p>
        </p:txBody>
      </p:sp>
      <p:sp>
        <p:nvSpPr>
          <p:cNvPr id="2" name="Content Placeholder 1"/>
          <p:cNvSpPr>
            <a:spLocks noGrp="1"/>
          </p:cNvSpPr>
          <p:nvPr>
            <p:ph idx="1"/>
          </p:nvPr>
        </p:nvSpPr>
        <p:spPr/>
        <p:txBody>
          <a:bodyPr/>
          <a:lstStyle/>
          <a:p>
            <a:pPr marL="109728" indent="0">
              <a:buNone/>
            </a:pPr>
            <a:r>
              <a:rPr lang="en-US" dirty="0"/>
              <a:t>if (</a:t>
            </a:r>
            <a:r>
              <a:rPr lang="en-US" dirty="0" err="1"/>
              <a:t>someValue</a:t>
            </a:r>
            <a:r>
              <a:rPr lang="en-US" dirty="0"/>
              <a:t> in </a:t>
            </a:r>
            <a:r>
              <a:rPr lang="en-US" dirty="0" err="1"/>
              <a:t>theArray</a:t>
            </a:r>
            <a:r>
              <a:rPr lang="en-US" dirty="0"/>
              <a:t>) </a:t>
            </a:r>
            <a:r>
              <a:rPr lang="en-US" dirty="0" smtClean="0"/>
              <a:t>{</a:t>
            </a:r>
            <a:endParaRPr lang="en-US" dirty="0"/>
          </a:p>
          <a:p>
            <a:pPr marL="109728" indent="0">
              <a:buNone/>
            </a:pPr>
            <a:r>
              <a:rPr lang="en-US" dirty="0" smtClean="0"/>
              <a:t>   action </a:t>
            </a:r>
            <a:r>
              <a:rPr lang="en-US" dirty="0"/>
              <a:t>to take if </a:t>
            </a:r>
            <a:r>
              <a:rPr lang="en-US" dirty="0" err="1"/>
              <a:t>somevalue</a:t>
            </a:r>
            <a:r>
              <a:rPr lang="en-US" dirty="0"/>
              <a:t> is in </a:t>
            </a:r>
            <a:r>
              <a:rPr lang="en-US" dirty="0" err="1"/>
              <a:t>theArray</a:t>
            </a:r>
            <a:endParaRPr lang="en-US" dirty="0"/>
          </a:p>
          <a:p>
            <a:pPr marL="109728" indent="0">
              <a:buNone/>
            </a:pPr>
            <a:r>
              <a:rPr lang="en-US" dirty="0" smtClean="0"/>
              <a:t>} </a:t>
            </a:r>
            <a:r>
              <a:rPr lang="en-US" dirty="0"/>
              <a:t>else </a:t>
            </a:r>
            <a:r>
              <a:rPr lang="en-US" dirty="0" smtClean="0"/>
              <a:t>{</a:t>
            </a:r>
            <a:endParaRPr lang="en-US" dirty="0"/>
          </a:p>
          <a:p>
            <a:pPr marL="109728" indent="0">
              <a:buNone/>
            </a:pPr>
            <a:r>
              <a:rPr lang="en-US" dirty="0" smtClean="0"/>
              <a:t>   an </a:t>
            </a:r>
            <a:r>
              <a:rPr lang="en-US" dirty="0"/>
              <a:t>alternate action if it is not present</a:t>
            </a:r>
          </a:p>
          <a:p>
            <a:pPr marL="109728" indent="0">
              <a:buNone/>
            </a:pPr>
            <a:r>
              <a:rPr lang="en-US" dirty="0" smtClean="0"/>
              <a:t>}</a:t>
            </a:r>
          </a:p>
          <a:p>
            <a:pPr marL="109728" indent="0">
              <a:buNone/>
            </a:pPr>
            <a:endParaRPr lang="en-US" dirty="0"/>
          </a:p>
          <a:p>
            <a:pPr marL="109728" indent="0">
              <a:buNone/>
            </a:pPr>
            <a:r>
              <a:rPr lang="en-US" dirty="0"/>
              <a:t>for (i in </a:t>
            </a:r>
            <a:r>
              <a:rPr lang="en-US" dirty="0" err="1"/>
              <a:t>theArray</a:t>
            </a:r>
            <a:r>
              <a:rPr lang="en-US" dirty="0"/>
              <a:t>) print i</a:t>
            </a:r>
            <a:endParaRPr lang="bg-BG" dirty="0"/>
          </a:p>
        </p:txBody>
      </p:sp>
    </p:spTree>
    <p:extLst>
      <p:ext uri="{BB962C8B-B14F-4D97-AF65-F5344CB8AC3E}">
        <p14:creationId xmlns:p14="http://schemas.microsoft.com/office/powerpoint/2010/main" val="403737572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bg-BG" dirty="0" smtClean="0"/>
              <a:t>Пример за асоциативен масив</a:t>
            </a:r>
            <a:endParaRPr lang="bg-BG" dirty="0"/>
          </a:p>
        </p:txBody>
      </p:sp>
      <p:sp>
        <p:nvSpPr>
          <p:cNvPr id="2" name="Content Placeholder 1"/>
          <p:cNvSpPr>
            <a:spLocks noGrp="1"/>
          </p:cNvSpPr>
          <p:nvPr>
            <p:ph idx="1"/>
          </p:nvPr>
        </p:nvSpPr>
        <p:spPr/>
        <p:txBody>
          <a:bodyPr/>
          <a:lstStyle/>
          <a:p>
            <a:r>
              <a:rPr lang="bg-BG" dirty="0" smtClean="0"/>
              <a:t>Нека е даден </a:t>
            </a:r>
            <a:r>
              <a:rPr lang="en-US" dirty="0" err="1" smtClean="0"/>
              <a:t>iou</a:t>
            </a:r>
            <a:r>
              <a:rPr lang="en-US" dirty="0" smtClean="0"/>
              <a:t> </a:t>
            </a:r>
            <a:r>
              <a:rPr lang="bg-BG" dirty="0" smtClean="0"/>
              <a:t>файл в следния вид</a:t>
            </a:r>
            <a:r>
              <a:rPr lang="en-US" dirty="0" smtClean="0"/>
              <a:t>:</a:t>
            </a:r>
            <a:endParaRPr lang="en-US" dirty="0"/>
          </a:p>
          <a:p>
            <a:pPr marL="109728" indent="0">
              <a:buNone/>
            </a:pPr>
            <a:r>
              <a:rPr lang="en-US" dirty="0"/>
              <a:t>Who owes me what as of today</a:t>
            </a:r>
          </a:p>
          <a:p>
            <a:pPr marL="109728" indent="0">
              <a:buNone/>
            </a:pPr>
            <a:r>
              <a:rPr lang="en-US" dirty="0"/>
              <a:t>Name \</a:t>
            </a:r>
            <a:r>
              <a:rPr lang="en-US" dirty="0" smtClean="0"/>
              <a:t>tab </a:t>
            </a:r>
            <a:r>
              <a:rPr lang="en-US" dirty="0"/>
              <a:t>Amount</a:t>
            </a:r>
          </a:p>
          <a:p>
            <a:pPr marL="109728" indent="0">
              <a:buNone/>
            </a:pPr>
            <a:r>
              <a:rPr lang="en-US" dirty="0"/>
              <a:t>Name </a:t>
            </a:r>
            <a:r>
              <a:rPr lang="en-US" dirty="0" smtClean="0"/>
              <a:t>\tab </a:t>
            </a:r>
            <a:r>
              <a:rPr lang="en-US" dirty="0"/>
              <a:t>Amount</a:t>
            </a:r>
          </a:p>
          <a:p>
            <a:pPr marL="109728" indent="0">
              <a:buNone/>
            </a:pPr>
            <a:r>
              <a:rPr lang="bg-BG" dirty="0"/>
              <a:t>...</a:t>
            </a:r>
          </a:p>
          <a:p>
            <a:r>
              <a:rPr lang="bg-BG" dirty="0" smtClean="0"/>
              <a:t>Нека напишем </a:t>
            </a:r>
            <a:r>
              <a:rPr lang="en-US" dirty="0" smtClean="0"/>
              <a:t>gawk </a:t>
            </a:r>
            <a:r>
              <a:rPr lang="bg-BG" dirty="0" smtClean="0"/>
              <a:t>скрипт, който да покаже колко са имената в него.</a:t>
            </a:r>
            <a:endParaRPr lang="bg-BG" dirty="0"/>
          </a:p>
        </p:txBody>
      </p:sp>
    </p:spTree>
    <p:extLst>
      <p:ext uri="{BB962C8B-B14F-4D97-AF65-F5344CB8AC3E}">
        <p14:creationId xmlns:p14="http://schemas.microsoft.com/office/powerpoint/2010/main" val="10981123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bg-BG" dirty="0"/>
              <a:t>Пример за асоциативен масив</a:t>
            </a:r>
          </a:p>
        </p:txBody>
      </p:sp>
      <p:sp>
        <p:nvSpPr>
          <p:cNvPr id="2" name="Content Placeholder 1"/>
          <p:cNvSpPr>
            <a:spLocks noGrp="1"/>
          </p:cNvSpPr>
          <p:nvPr>
            <p:ph idx="1"/>
          </p:nvPr>
        </p:nvSpPr>
        <p:spPr/>
        <p:txBody>
          <a:bodyPr/>
          <a:lstStyle/>
          <a:p>
            <a:pPr marL="109728" indent="0">
              <a:buNone/>
            </a:pPr>
            <a:r>
              <a:rPr lang="en-US" dirty="0"/>
              <a:t>gawk '</a:t>
            </a:r>
          </a:p>
          <a:p>
            <a:pPr marL="109728" indent="0">
              <a:buNone/>
            </a:pPr>
            <a:endParaRPr lang="en-US" dirty="0" smtClean="0"/>
          </a:p>
          <a:p>
            <a:pPr marL="109728" indent="0">
              <a:buNone/>
            </a:pPr>
            <a:r>
              <a:rPr lang="bg-BG" dirty="0" smtClean="0"/>
              <a:t>	</a:t>
            </a:r>
            <a:r>
              <a:rPr lang="en-US" dirty="0" smtClean="0"/>
              <a:t>BEGIN {FS </a:t>
            </a:r>
            <a:r>
              <a:rPr lang="en-US" dirty="0"/>
              <a:t>= "</a:t>
            </a:r>
            <a:r>
              <a:rPr lang="en-US" dirty="0" err="1"/>
              <a:t>nt</a:t>
            </a:r>
            <a:r>
              <a:rPr lang="en-US" dirty="0"/>
              <a:t>" </a:t>
            </a:r>
            <a:r>
              <a:rPr lang="en-US" dirty="0" smtClean="0"/>
              <a:t>}</a:t>
            </a:r>
            <a:endParaRPr lang="en-US" dirty="0"/>
          </a:p>
          <a:p>
            <a:pPr marL="109728" indent="0">
              <a:buNone/>
            </a:pPr>
            <a:r>
              <a:rPr lang="bg-BG" dirty="0" smtClean="0"/>
              <a:t>	</a:t>
            </a:r>
            <a:r>
              <a:rPr lang="nn-NO" dirty="0" smtClean="0"/>
              <a:t>NR </a:t>
            </a:r>
            <a:r>
              <a:rPr lang="nn-NO" dirty="0"/>
              <a:t>&gt; 1 </a:t>
            </a:r>
            <a:r>
              <a:rPr lang="nn-NO" dirty="0" smtClean="0"/>
              <a:t>{ </a:t>
            </a:r>
            <a:r>
              <a:rPr lang="nn-NO" dirty="0"/>
              <a:t>Names[$1]+=$2 </a:t>
            </a:r>
            <a:r>
              <a:rPr lang="nn-NO" dirty="0" smtClean="0"/>
              <a:t>}</a:t>
            </a:r>
            <a:endParaRPr lang="nn-NO" dirty="0"/>
          </a:p>
          <a:p>
            <a:pPr marL="109728" indent="0">
              <a:buNone/>
            </a:pPr>
            <a:r>
              <a:rPr lang="bg-BG" dirty="0" smtClean="0"/>
              <a:t>	</a:t>
            </a:r>
            <a:r>
              <a:rPr lang="en-US" dirty="0" smtClean="0"/>
              <a:t>END { </a:t>
            </a:r>
            <a:r>
              <a:rPr lang="en-US" dirty="0"/>
              <a:t>for(i in Names) print i " owes me " Names[i] " Dollars</a:t>
            </a:r>
            <a:r>
              <a:rPr lang="en-US" dirty="0" smtClean="0"/>
              <a:t>.“}</a:t>
            </a:r>
            <a:endParaRPr lang="en-US" dirty="0"/>
          </a:p>
          <a:p>
            <a:pPr marL="109728" indent="0">
              <a:buNone/>
            </a:pPr>
            <a:endParaRPr lang="en-US" dirty="0" smtClean="0"/>
          </a:p>
          <a:p>
            <a:pPr marL="109728" indent="0">
              <a:buNone/>
            </a:pPr>
            <a:r>
              <a:rPr lang="en-US" dirty="0" smtClean="0"/>
              <a:t>' </a:t>
            </a:r>
            <a:r>
              <a:rPr lang="en-US" dirty="0" err="1" smtClean="0"/>
              <a:t>ioufile</a:t>
            </a:r>
            <a:endParaRPr lang="en-US" dirty="0"/>
          </a:p>
        </p:txBody>
      </p:sp>
    </p:spTree>
    <p:extLst>
      <p:ext uri="{BB962C8B-B14F-4D97-AF65-F5344CB8AC3E}">
        <p14:creationId xmlns:p14="http://schemas.microsoft.com/office/powerpoint/2010/main" val="13252200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bg-BG" dirty="0" smtClean="0"/>
              <a:t>Търсене и </a:t>
            </a:r>
            <a:r>
              <a:rPr lang="en-US" dirty="0" smtClean="0"/>
              <a:t>gawk</a:t>
            </a:r>
            <a:endParaRPr lang="bg-BG" dirty="0"/>
          </a:p>
        </p:txBody>
      </p:sp>
      <p:sp>
        <p:nvSpPr>
          <p:cNvPr id="2" name="Content Placeholder 1"/>
          <p:cNvSpPr>
            <a:spLocks noGrp="1"/>
          </p:cNvSpPr>
          <p:nvPr>
            <p:ph idx="1"/>
          </p:nvPr>
        </p:nvSpPr>
        <p:spPr/>
        <p:txBody>
          <a:bodyPr>
            <a:normAutofit fontScale="92500" lnSpcReduction="10000"/>
          </a:bodyPr>
          <a:lstStyle/>
          <a:p>
            <a:pPr marL="109728" indent="0">
              <a:buNone/>
            </a:pPr>
            <a:r>
              <a:rPr lang="en-US" dirty="0"/>
              <a:t>gawk </a:t>
            </a:r>
            <a:r>
              <a:rPr lang="bg-BG" dirty="0" smtClean="0"/>
              <a:t>може да търси произволен от следните типове шаблони:</a:t>
            </a:r>
          </a:p>
          <a:p>
            <a:r>
              <a:rPr lang="en-US" dirty="0" smtClean="0"/>
              <a:t>/</a:t>
            </a:r>
            <a:r>
              <a:rPr lang="bg-BG" dirty="0" smtClean="0"/>
              <a:t>регулярни изрази</a:t>
            </a:r>
            <a:r>
              <a:rPr lang="en-US" dirty="0" smtClean="0"/>
              <a:t>/</a:t>
            </a:r>
            <a:endParaRPr lang="en-US" dirty="0"/>
          </a:p>
          <a:p>
            <a:r>
              <a:rPr lang="bg-BG" dirty="0" smtClean="0"/>
              <a:t>релации</a:t>
            </a:r>
            <a:endParaRPr lang="en-US" dirty="0"/>
          </a:p>
          <a:p>
            <a:r>
              <a:rPr lang="bg-BG" dirty="0" smtClean="0"/>
              <a:t>Шаблон </a:t>
            </a:r>
            <a:r>
              <a:rPr lang="en-US" dirty="0" smtClean="0"/>
              <a:t>&amp;&amp; </a:t>
            </a:r>
            <a:r>
              <a:rPr lang="bg-BG" dirty="0" smtClean="0"/>
              <a:t>шаблон</a:t>
            </a:r>
            <a:endParaRPr lang="en-US" dirty="0"/>
          </a:p>
          <a:p>
            <a:r>
              <a:rPr lang="bg-BG" dirty="0" smtClean="0"/>
              <a:t>Шаблон </a:t>
            </a:r>
            <a:r>
              <a:rPr lang="en-US" dirty="0" smtClean="0"/>
              <a:t>|| </a:t>
            </a:r>
            <a:r>
              <a:rPr lang="bg-BG" dirty="0" smtClean="0"/>
              <a:t>шаблон</a:t>
            </a:r>
            <a:endParaRPr lang="en-US" dirty="0"/>
          </a:p>
          <a:p>
            <a:r>
              <a:rPr lang="bg-BG" dirty="0" smtClean="0"/>
              <a:t>шаблон</a:t>
            </a:r>
            <a:r>
              <a:rPr lang="en-US" dirty="0" smtClean="0"/>
              <a:t>1 </a:t>
            </a:r>
            <a:r>
              <a:rPr lang="en-US" dirty="0"/>
              <a:t>? </a:t>
            </a:r>
            <a:r>
              <a:rPr lang="bg-BG" dirty="0" smtClean="0"/>
              <a:t>шаблон</a:t>
            </a:r>
            <a:r>
              <a:rPr lang="en-US" dirty="0" smtClean="0"/>
              <a:t>2 </a:t>
            </a:r>
            <a:r>
              <a:rPr lang="en-US" dirty="0"/>
              <a:t>: </a:t>
            </a:r>
            <a:r>
              <a:rPr lang="bg-BG" dirty="0" smtClean="0"/>
              <a:t>шаблон</a:t>
            </a:r>
            <a:r>
              <a:rPr lang="en-US" dirty="0" smtClean="0"/>
              <a:t>3 </a:t>
            </a:r>
            <a:endParaRPr lang="bg-BG" dirty="0" smtClean="0"/>
          </a:p>
          <a:p>
            <a:r>
              <a:rPr lang="en-US" dirty="0" smtClean="0"/>
              <a:t>(</a:t>
            </a:r>
            <a:r>
              <a:rPr lang="bg-BG" dirty="0" smtClean="0"/>
              <a:t>шаблон</a:t>
            </a:r>
            <a:r>
              <a:rPr lang="en-US" dirty="0" smtClean="0"/>
              <a:t>)</a:t>
            </a:r>
            <a:endParaRPr lang="en-US" dirty="0"/>
          </a:p>
          <a:p>
            <a:r>
              <a:rPr lang="en-US" dirty="0"/>
              <a:t>! </a:t>
            </a:r>
            <a:r>
              <a:rPr lang="bg-BG" dirty="0" smtClean="0"/>
              <a:t>шаблон</a:t>
            </a:r>
            <a:endParaRPr lang="en-US" dirty="0"/>
          </a:p>
          <a:p>
            <a:r>
              <a:rPr lang="bg-BG" dirty="0" smtClean="0"/>
              <a:t>шаблон</a:t>
            </a:r>
            <a:r>
              <a:rPr lang="en-US" dirty="0" smtClean="0"/>
              <a:t>1</a:t>
            </a:r>
            <a:r>
              <a:rPr lang="en-US" dirty="0"/>
              <a:t>, </a:t>
            </a:r>
            <a:r>
              <a:rPr lang="bg-BG" dirty="0" smtClean="0"/>
              <a:t>шаблон</a:t>
            </a:r>
            <a:r>
              <a:rPr lang="en-US" dirty="0" smtClean="0"/>
              <a:t>2 </a:t>
            </a:r>
            <a:r>
              <a:rPr lang="en-US" dirty="0"/>
              <a:t>- </a:t>
            </a:r>
            <a:r>
              <a:rPr lang="bg-BG" dirty="0" smtClean="0"/>
              <a:t>търси</a:t>
            </a:r>
            <a:r>
              <a:rPr lang="en-US" dirty="0" smtClean="0"/>
              <a:t> </a:t>
            </a:r>
            <a:r>
              <a:rPr lang="bg-BG" dirty="0" smtClean="0"/>
              <a:t>шаблон</a:t>
            </a:r>
            <a:r>
              <a:rPr lang="en-US" dirty="0" smtClean="0"/>
              <a:t>1</a:t>
            </a:r>
            <a:r>
              <a:rPr lang="en-US" dirty="0"/>
              <a:t>, </a:t>
            </a:r>
            <a:r>
              <a:rPr lang="bg-BG" dirty="0" smtClean="0"/>
              <a:t>обработва всеки ред, докато не срещне шаблон2</a:t>
            </a:r>
            <a:endParaRPr lang="bg-BG" dirty="0"/>
          </a:p>
        </p:txBody>
      </p:sp>
    </p:spTree>
    <p:extLst>
      <p:ext uri="{BB962C8B-B14F-4D97-AF65-F5344CB8AC3E}">
        <p14:creationId xmlns:p14="http://schemas.microsoft.com/office/powerpoint/2010/main" val="71785675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gawk</a:t>
            </a:r>
            <a:endParaRPr lang="bg-BG" dirty="0"/>
          </a:p>
        </p:txBody>
      </p:sp>
      <p:sp>
        <p:nvSpPr>
          <p:cNvPr id="2" name="Content Placeholder 1"/>
          <p:cNvSpPr>
            <a:spLocks noGrp="1"/>
          </p:cNvSpPr>
          <p:nvPr>
            <p:ph idx="1"/>
          </p:nvPr>
        </p:nvSpPr>
        <p:spPr/>
        <p:txBody>
          <a:bodyPr/>
          <a:lstStyle/>
          <a:p>
            <a:pPr marL="109728" indent="0">
              <a:buNone/>
            </a:pPr>
            <a:r>
              <a:rPr lang="bg-BG" dirty="0" smtClean="0"/>
              <a:t>Това са основните възможности на</a:t>
            </a:r>
            <a:r>
              <a:rPr lang="en-US" dirty="0" smtClean="0"/>
              <a:t> gawk</a:t>
            </a:r>
            <a:r>
              <a:rPr lang="bg-BG" dirty="0" smtClean="0"/>
              <a:t>. Освен тях има:</a:t>
            </a:r>
          </a:p>
          <a:p>
            <a:pPr marL="109728" indent="0">
              <a:buNone/>
            </a:pPr>
            <a:endParaRPr lang="bg-BG" dirty="0" smtClean="0"/>
          </a:p>
          <a:p>
            <a:r>
              <a:rPr lang="bg-BG" dirty="0" smtClean="0"/>
              <a:t>Изход на екрана с</a:t>
            </a:r>
            <a:r>
              <a:rPr lang="en-US" dirty="0" err="1" smtClean="0"/>
              <a:t>printf</a:t>
            </a:r>
            <a:endParaRPr lang="en-US" dirty="0"/>
          </a:p>
          <a:p>
            <a:r>
              <a:rPr lang="en-US" dirty="0"/>
              <a:t>while </a:t>
            </a:r>
            <a:r>
              <a:rPr lang="bg-BG" dirty="0" smtClean="0"/>
              <a:t>цикъл</a:t>
            </a:r>
            <a:endParaRPr lang="en-US" dirty="0"/>
          </a:p>
          <a:p>
            <a:r>
              <a:rPr lang="bg-BG" dirty="0" smtClean="0"/>
              <a:t>Вградени функции </a:t>
            </a:r>
            <a:r>
              <a:rPr lang="en-US" dirty="0" smtClean="0"/>
              <a:t>(sin</a:t>
            </a:r>
            <a:r>
              <a:rPr lang="en-US" dirty="0"/>
              <a:t>, </a:t>
            </a:r>
            <a:r>
              <a:rPr lang="en-US" dirty="0" err="1"/>
              <a:t>cos</a:t>
            </a:r>
            <a:r>
              <a:rPr lang="en-US" dirty="0"/>
              <a:t>, length, </a:t>
            </a:r>
            <a:r>
              <a:rPr lang="en-US" dirty="0" err="1"/>
              <a:t>substr</a:t>
            </a:r>
            <a:r>
              <a:rPr lang="en-US" dirty="0"/>
              <a:t>, system, exit </a:t>
            </a:r>
            <a:r>
              <a:rPr lang="bg-BG" dirty="0" smtClean="0"/>
              <a:t>и др.</a:t>
            </a:r>
            <a:r>
              <a:rPr lang="en-US" dirty="0" smtClean="0"/>
              <a:t>)</a:t>
            </a:r>
            <a:endParaRPr lang="en-US" dirty="0"/>
          </a:p>
        </p:txBody>
      </p:sp>
    </p:spTree>
    <p:extLst>
      <p:ext uri="{BB962C8B-B14F-4D97-AF65-F5344CB8AC3E}">
        <p14:creationId xmlns:p14="http://schemas.microsoft.com/office/powerpoint/2010/main" val="358403461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bg-BG" dirty="0" smtClean="0"/>
              <a:t>Примери</a:t>
            </a:r>
            <a:endParaRPr lang="bg-BG" dirty="0"/>
          </a:p>
        </p:txBody>
      </p:sp>
      <p:sp>
        <p:nvSpPr>
          <p:cNvPr id="2" name="Content Placeholder 1"/>
          <p:cNvSpPr>
            <a:spLocks noGrp="1"/>
          </p:cNvSpPr>
          <p:nvPr>
            <p:ph idx="1"/>
          </p:nvPr>
        </p:nvSpPr>
        <p:spPr/>
        <p:txBody>
          <a:bodyPr>
            <a:normAutofit/>
          </a:bodyPr>
          <a:lstStyle/>
          <a:p>
            <a:r>
              <a:rPr lang="bg-BG" dirty="0" smtClean="0"/>
              <a:t>Какъв е резултатът</a:t>
            </a:r>
            <a:r>
              <a:rPr lang="en-US" dirty="0" smtClean="0"/>
              <a:t>?</a:t>
            </a:r>
            <a:endParaRPr lang="en-US" dirty="0"/>
          </a:p>
          <a:p>
            <a:pPr marL="109728" indent="0">
              <a:buNone/>
            </a:pPr>
            <a:r>
              <a:rPr lang="en-US" dirty="0"/>
              <a:t>gawk 'BEGIN </a:t>
            </a:r>
            <a:r>
              <a:rPr lang="en-US" dirty="0" smtClean="0"/>
              <a:t>{ </a:t>
            </a:r>
            <a:r>
              <a:rPr lang="en-US" dirty="0"/>
              <a:t>max = </a:t>
            </a:r>
            <a:r>
              <a:rPr lang="en-US" dirty="0" smtClean="0"/>
              <a:t>0}</a:t>
            </a:r>
            <a:endParaRPr lang="en-US" dirty="0"/>
          </a:p>
          <a:p>
            <a:pPr marL="109728" indent="0">
              <a:buNone/>
            </a:pPr>
            <a:r>
              <a:rPr lang="en-US" dirty="0" smtClean="0"/>
              <a:t>{ </a:t>
            </a:r>
            <a:r>
              <a:rPr lang="en-US" dirty="0"/>
              <a:t>if (length($0) &gt; max); max = length($0) </a:t>
            </a:r>
            <a:r>
              <a:rPr lang="en-US" dirty="0" smtClean="0"/>
              <a:t>}</a:t>
            </a:r>
            <a:endParaRPr lang="en-US" dirty="0"/>
          </a:p>
          <a:p>
            <a:pPr marL="109728" indent="0">
              <a:buNone/>
            </a:pPr>
            <a:r>
              <a:rPr lang="en-US" dirty="0"/>
              <a:t>END </a:t>
            </a:r>
            <a:r>
              <a:rPr lang="en-US" dirty="0" smtClean="0"/>
              <a:t>{print max} </a:t>
            </a:r>
            <a:r>
              <a:rPr lang="en-US" dirty="0"/>
              <a:t>' </a:t>
            </a:r>
            <a:r>
              <a:rPr lang="en-US" dirty="0" err="1" smtClean="0"/>
              <a:t>infile</a:t>
            </a:r>
            <a:endParaRPr lang="en-US" dirty="0"/>
          </a:p>
        </p:txBody>
      </p:sp>
    </p:spTree>
    <p:extLst>
      <p:ext uri="{BB962C8B-B14F-4D97-AF65-F5344CB8AC3E}">
        <p14:creationId xmlns:p14="http://schemas.microsoft.com/office/powerpoint/2010/main" val="23768605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bg-BG" dirty="0" smtClean="0"/>
              <a:t>Примери</a:t>
            </a:r>
            <a:endParaRPr lang="bg-BG" dirty="0"/>
          </a:p>
        </p:txBody>
      </p:sp>
      <p:sp>
        <p:nvSpPr>
          <p:cNvPr id="2" name="Content Placeholder 1"/>
          <p:cNvSpPr>
            <a:spLocks noGrp="1"/>
          </p:cNvSpPr>
          <p:nvPr>
            <p:ph idx="1"/>
          </p:nvPr>
        </p:nvSpPr>
        <p:spPr/>
        <p:txBody>
          <a:bodyPr>
            <a:normAutofit/>
          </a:bodyPr>
          <a:lstStyle/>
          <a:p>
            <a:r>
              <a:rPr lang="bg-BG" dirty="0" smtClean="0"/>
              <a:t>Какъв е резултатът</a:t>
            </a:r>
            <a:r>
              <a:rPr lang="en-US" dirty="0" smtClean="0"/>
              <a:t>?</a:t>
            </a:r>
            <a:endParaRPr lang="en-US" dirty="0"/>
          </a:p>
          <a:p>
            <a:pPr marL="109728" indent="0">
              <a:buNone/>
            </a:pPr>
            <a:r>
              <a:rPr lang="en-US" dirty="0"/>
              <a:t>gawk 'BEGIN </a:t>
            </a:r>
            <a:r>
              <a:rPr lang="en-US" dirty="0" smtClean="0"/>
              <a:t>{ </a:t>
            </a:r>
            <a:r>
              <a:rPr lang="en-US" dirty="0"/>
              <a:t>max = </a:t>
            </a:r>
            <a:r>
              <a:rPr lang="en-US" dirty="0" smtClean="0"/>
              <a:t>0}</a:t>
            </a:r>
            <a:endParaRPr lang="en-US" dirty="0"/>
          </a:p>
          <a:p>
            <a:pPr marL="109728" indent="0">
              <a:buNone/>
            </a:pPr>
            <a:r>
              <a:rPr lang="en-US" dirty="0" smtClean="0"/>
              <a:t>{ </a:t>
            </a:r>
            <a:r>
              <a:rPr lang="en-US" dirty="0"/>
              <a:t>if (length($0) &gt; max); max = length($0) </a:t>
            </a:r>
            <a:r>
              <a:rPr lang="en-US" dirty="0" smtClean="0"/>
              <a:t>}</a:t>
            </a:r>
            <a:endParaRPr lang="en-US" dirty="0"/>
          </a:p>
          <a:p>
            <a:pPr marL="109728" indent="0">
              <a:buNone/>
            </a:pPr>
            <a:r>
              <a:rPr lang="en-US" dirty="0"/>
              <a:t>END </a:t>
            </a:r>
            <a:r>
              <a:rPr lang="en-US" dirty="0" smtClean="0"/>
              <a:t>{print max} </a:t>
            </a:r>
            <a:r>
              <a:rPr lang="en-US" dirty="0"/>
              <a:t>' </a:t>
            </a:r>
            <a:r>
              <a:rPr lang="en-US" dirty="0" err="1"/>
              <a:t>infile</a:t>
            </a:r>
            <a:endParaRPr lang="en-US" dirty="0"/>
          </a:p>
          <a:p>
            <a:endParaRPr lang="en-US" dirty="0" smtClean="0"/>
          </a:p>
          <a:p>
            <a:r>
              <a:rPr lang="bg-BG" dirty="0" smtClean="0"/>
              <a:t>Отпечатва дължината на най-дългия ред.</a:t>
            </a:r>
          </a:p>
          <a:p>
            <a:pPr marL="109728" indent="0">
              <a:buNone/>
            </a:pPr>
            <a:endParaRPr lang="bg-BG" dirty="0" smtClean="0"/>
          </a:p>
          <a:p>
            <a:pPr marL="109728" indent="0">
              <a:buNone/>
            </a:pPr>
            <a:r>
              <a:rPr lang="nn-NO" dirty="0" smtClean="0"/>
              <a:t>gawk </a:t>
            </a:r>
            <a:r>
              <a:rPr lang="nn-NO" dirty="0"/>
              <a:t>'END </a:t>
            </a:r>
            <a:r>
              <a:rPr lang="nn-NO" dirty="0" smtClean="0"/>
              <a:t>{print NR}' infile</a:t>
            </a:r>
          </a:p>
        </p:txBody>
      </p:sp>
    </p:spTree>
    <p:extLst>
      <p:ext uri="{BB962C8B-B14F-4D97-AF65-F5344CB8AC3E}">
        <p14:creationId xmlns:p14="http://schemas.microsoft.com/office/powerpoint/2010/main" val="28141561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bg-BG" dirty="0"/>
              <a:t>Правила за </a:t>
            </a:r>
            <a:r>
              <a:rPr lang="en-US" b="0" dirty="0" err="1"/>
              <a:t>RegExp</a:t>
            </a:r>
            <a:endParaRPr lang="bg-BG" dirty="0"/>
          </a:p>
        </p:txBody>
      </p:sp>
      <p:sp>
        <p:nvSpPr>
          <p:cNvPr id="2" name="Content Placeholder 1"/>
          <p:cNvSpPr>
            <a:spLocks noGrp="1"/>
          </p:cNvSpPr>
          <p:nvPr>
            <p:ph idx="1"/>
          </p:nvPr>
        </p:nvSpPr>
        <p:spPr/>
        <p:txBody>
          <a:bodyPr>
            <a:normAutofit fontScale="85000" lnSpcReduction="20000"/>
          </a:bodyPr>
          <a:lstStyle/>
          <a:p>
            <a:r>
              <a:rPr lang="en-US" dirty="0" err="1" smtClean="0"/>
              <a:t>RegExps</a:t>
            </a:r>
            <a:r>
              <a:rPr lang="en-US" dirty="0" smtClean="0"/>
              <a:t> </a:t>
            </a:r>
            <a:r>
              <a:rPr lang="bg-BG" dirty="0" smtClean="0"/>
              <a:t>са </a:t>
            </a:r>
            <a:r>
              <a:rPr lang="en-US" dirty="0" smtClean="0"/>
              <a:t>case-sensitive</a:t>
            </a:r>
            <a:r>
              <a:rPr lang="bg-BG" dirty="0" smtClean="0"/>
              <a:t>.</a:t>
            </a:r>
          </a:p>
          <a:p>
            <a:r>
              <a:rPr lang="bg-BG" dirty="0" smtClean="0"/>
              <a:t>За улеснение при работа със символи се ползват </a:t>
            </a:r>
            <a:r>
              <a:rPr lang="en-US" dirty="0" smtClean="0"/>
              <a:t>POSIX </a:t>
            </a:r>
            <a:r>
              <a:rPr lang="en-US" dirty="0"/>
              <a:t>character </a:t>
            </a:r>
            <a:r>
              <a:rPr lang="en-US" dirty="0" smtClean="0"/>
              <a:t>classes</a:t>
            </a:r>
            <a:r>
              <a:rPr lang="bg-BG" dirty="0" smtClean="0"/>
              <a:t>:</a:t>
            </a:r>
          </a:p>
          <a:p>
            <a:pPr lvl="1"/>
            <a:r>
              <a:rPr lang="en-US" sz="2400" dirty="0"/>
              <a:t>[:</a:t>
            </a:r>
            <a:r>
              <a:rPr lang="en-US" sz="2400" dirty="0" err="1"/>
              <a:t>alnum</a:t>
            </a:r>
            <a:r>
              <a:rPr lang="en-US" sz="2400" dirty="0"/>
              <a:t>:] </a:t>
            </a:r>
            <a:r>
              <a:rPr lang="en-US" sz="2400" dirty="0" smtClean="0"/>
              <a:t>– </a:t>
            </a:r>
            <a:r>
              <a:rPr lang="bg-BG" sz="2400" dirty="0" smtClean="0"/>
              <a:t>цифри и букви</a:t>
            </a:r>
            <a:endParaRPr lang="en-US" sz="2400" dirty="0"/>
          </a:p>
          <a:p>
            <a:pPr lvl="1"/>
            <a:r>
              <a:rPr lang="en-US" sz="2400" dirty="0"/>
              <a:t>[:alpha:] - </a:t>
            </a:r>
            <a:r>
              <a:rPr lang="bg-BG" sz="2400" dirty="0" smtClean="0"/>
              <a:t>букви</a:t>
            </a:r>
            <a:endParaRPr lang="en-US" sz="2400" dirty="0"/>
          </a:p>
          <a:p>
            <a:pPr lvl="1"/>
            <a:r>
              <a:rPr lang="en-US" sz="2400" dirty="0"/>
              <a:t>[:digit:] - </a:t>
            </a:r>
            <a:r>
              <a:rPr lang="bg-BG" sz="2400" dirty="0" smtClean="0"/>
              <a:t>цифри</a:t>
            </a:r>
            <a:endParaRPr lang="en-US" sz="2400" dirty="0"/>
          </a:p>
          <a:p>
            <a:pPr lvl="1"/>
            <a:r>
              <a:rPr lang="en-US" sz="2400" dirty="0"/>
              <a:t>[:</a:t>
            </a:r>
            <a:r>
              <a:rPr lang="en-US" sz="2400" dirty="0" err="1"/>
              <a:t>punct</a:t>
            </a:r>
            <a:r>
              <a:rPr lang="en-US" sz="2400" dirty="0"/>
              <a:t>:] </a:t>
            </a:r>
            <a:r>
              <a:rPr lang="en-US" sz="2400" dirty="0" smtClean="0"/>
              <a:t>– </a:t>
            </a:r>
            <a:r>
              <a:rPr lang="bg-BG" sz="2400" dirty="0" smtClean="0"/>
              <a:t>пунктуационни знаци</a:t>
            </a:r>
            <a:endParaRPr lang="en-US" sz="2400" dirty="0"/>
          </a:p>
          <a:p>
            <a:pPr lvl="1"/>
            <a:r>
              <a:rPr lang="en-US" sz="2400" dirty="0"/>
              <a:t>[:lower:] </a:t>
            </a:r>
            <a:r>
              <a:rPr lang="en-US" sz="2400" dirty="0" smtClean="0"/>
              <a:t>– </a:t>
            </a:r>
            <a:r>
              <a:rPr lang="bg-BG" sz="2400" dirty="0" smtClean="0"/>
              <a:t>малки букви</a:t>
            </a:r>
            <a:endParaRPr lang="en-US" sz="2400" dirty="0"/>
          </a:p>
          <a:p>
            <a:pPr lvl="1"/>
            <a:r>
              <a:rPr lang="en-US" sz="2400" dirty="0"/>
              <a:t>[:upper:] </a:t>
            </a:r>
            <a:r>
              <a:rPr lang="en-US" sz="2400" dirty="0" smtClean="0"/>
              <a:t>– </a:t>
            </a:r>
            <a:r>
              <a:rPr lang="bg-BG" sz="2400" dirty="0" smtClean="0"/>
              <a:t>големи букви</a:t>
            </a:r>
            <a:endParaRPr lang="en-US" sz="2400" dirty="0"/>
          </a:p>
          <a:p>
            <a:pPr lvl="1"/>
            <a:r>
              <a:rPr lang="en-US" sz="2400" dirty="0"/>
              <a:t>[:space:] - whitespace </a:t>
            </a:r>
            <a:r>
              <a:rPr lang="bg-BG" sz="2400" dirty="0" smtClean="0"/>
              <a:t>символи</a:t>
            </a:r>
          </a:p>
          <a:p>
            <a:r>
              <a:rPr lang="bg-BG" dirty="0" smtClean="0"/>
              <a:t>Пример:</a:t>
            </a:r>
          </a:p>
          <a:p>
            <a:pPr marL="109728" indent="0">
              <a:buNone/>
            </a:pPr>
            <a:r>
              <a:rPr lang="en-US" dirty="0" err="1"/>
              <a:t>ls</a:t>
            </a:r>
            <a:r>
              <a:rPr lang="en-US" dirty="0"/>
              <a:t> | </a:t>
            </a:r>
            <a:r>
              <a:rPr lang="en-US" dirty="0" err="1"/>
              <a:t>grep</a:t>
            </a:r>
            <a:r>
              <a:rPr lang="en-US" dirty="0"/>
              <a:t> [[:digit:]]</a:t>
            </a:r>
          </a:p>
          <a:p>
            <a:r>
              <a:rPr lang="bg-BG" dirty="0" smtClean="0"/>
              <a:t>Отпечатва всички файлове с цифри в името им.</a:t>
            </a:r>
            <a:endParaRPr lang="bg-BG" dirty="0"/>
          </a:p>
        </p:txBody>
      </p:sp>
    </p:spTree>
    <p:extLst>
      <p:ext uri="{BB962C8B-B14F-4D97-AF65-F5344CB8AC3E}">
        <p14:creationId xmlns:p14="http://schemas.microsoft.com/office/powerpoint/2010/main" val="21740563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bg-BG" dirty="0" smtClean="0"/>
              <a:t>Примери</a:t>
            </a:r>
            <a:endParaRPr lang="bg-BG" dirty="0"/>
          </a:p>
        </p:txBody>
      </p:sp>
      <p:sp>
        <p:nvSpPr>
          <p:cNvPr id="2" name="Content Placeholder 1"/>
          <p:cNvSpPr>
            <a:spLocks noGrp="1"/>
          </p:cNvSpPr>
          <p:nvPr>
            <p:ph idx="1"/>
          </p:nvPr>
        </p:nvSpPr>
        <p:spPr/>
        <p:txBody>
          <a:bodyPr>
            <a:normAutofit lnSpcReduction="10000"/>
          </a:bodyPr>
          <a:lstStyle/>
          <a:p>
            <a:r>
              <a:rPr lang="bg-BG" dirty="0" smtClean="0"/>
              <a:t>Какъв е резултатът</a:t>
            </a:r>
            <a:r>
              <a:rPr lang="en-US" dirty="0" smtClean="0"/>
              <a:t>?</a:t>
            </a:r>
            <a:endParaRPr lang="en-US" dirty="0"/>
          </a:p>
          <a:p>
            <a:pPr marL="109728" indent="0">
              <a:buNone/>
            </a:pPr>
            <a:r>
              <a:rPr lang="en-US" dirty="0"/>
              <a:t>gawk 'BEGIN </a:t>
            </a:r>
            <a:r>
              <a:rPr lang="en-US" dirty="0" smtClean="0"/>
              <a:t>{ </a:t>
            </a:r>
            <a:r>
              <a:rPr lang="en-US" dirty="0"/>
              <a:t>max = </a:t>
            </a:r>
            <a:r>
              <a:rPr lang="en-US" dirty="0" smtClean="0"/>
              <a:t>0}</a:t>
            </a:r>
            <a:endParaRPr lang="en-US" dirty="0"/>
          </a:p>
          <a:p>
            <a:pPr marL="109728" indent="0">
              <a:buNone/>
            </a:pPr>
            <a:r>
              <a:rPr lang="en-US" dirty="0" smtClean="0"/>
              <a:t>{ </a:t>
            </a:r>
            <a:r>
              <a:rPr lang="en-US" dirty="0"/>
              <a:t>if (length($0) &gt; max); max = length($0) </a:t>
            </a:r>
            <a:r>
              <a:rPr lang="en-US" dirty="0" smtClean="0"/>
              <a:t>}</a:t>
            </a:r>
            <a:endParaRPr lang="en-US" dirty="0"/>
          </a:p>
          <a:p>
            <a:pPr marL="109728" indent="0">
              <a:buNone/>
            </a:pPr>
            <a:r>
              <a:rPr lang="en-US" dirty="0"/>
              <a:t>END </a:t>
            </a:r>
            <a:r>
              <a:rPr lang="en-US" dirty="0" smtClean="0"/>
              <a:t>{print max} </a:t>
            </a:r>
            <a:r>
              <a:rPr lang="en-US" dirty="0"/>
              <a:t>' </a:t>
            </a:r>
            <a:r>
              <a:rPr lang="en-US" dirty="0" err="1"/>
              <a:t>infile</a:t>
            </a:r>
            <a:endParaRPr lang="en-US" dirty="0"/>
          </a:p>
          <a:p>
            <a:endParaRPr lang="en-US" dirty="0" smtClean="0"/>
          </a:p>
          <a:p>
            <a:r>
              <a:rPr lang="bg-BG" dirty="0" smtClean="0"/>
              <a:t>Отпечатва дължината на най-дългия ред.</a:t>
            </a:r>
          </a:p>
          <a:p>
            <a:endParaRPr lang="en-US" dirty="0"/>
          </a:p>
          <a:p>
            <a:pPr marL="109728" indent="0">
              <a:buNone/>
            </a:pPr>
            <a:r>
              <a:rPr lang="nn-NO" dirty="0"/>
              <a:t>gawk 'END </a:t>
            </a:r>
            <a:r>
              <a:rPr lang="nn-NO" dirty="0" smtClean="0"/>
              <a:t>{print NR}' infile</a:t>
            </a:r>
          </a:p>
          <a:p>
            <a:endParaRPr lang="nn-NO" dirty="0"/>
          </a:p>
          <a:p>
            <a:r>
              <a:rPr lang="bg-BG" dirty="0" smtClean="0"/>
              <a:t>Отпечатва броя на редовете във файла.</a:t>
            </a:r>
            <a:endParaRPr lang="bg-BG" dirty="0"/>
          </a:p>
        </p:txBody>
      </p:sp>
    </p:spTree>
    <p:extLst>
      <p:ext uri="{BB962C8B-B14F-4D97-AF65-F5344CB8AC3E}">
        <p14:creationId xmlns:p14="http://schemas.microsoft.com/office/powerpoint/2010/main" val="306618018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Извлчане на файл от сървъра</a:t>
            </a:r>
            <a:endParaRPr lang="bg-BG" dirty="0"/>
          </a:p>
        </p:txBody>
      </p:sp>
      <p:sp>
        <p:nvSpPr>
          <p:cNvPr id="3" name="Content Placeholder 2"/>
          <p:cNvSpPr>
            <a:spLocks noGrp="1"/>
          </p:cNvSpPr>
          <p:nvPr>
            <p:ph idx="1"/>
          </p:nvPr>
        </p:nvSpPr>
        <p:spPr/>
        <p:txBody>
          <a:bodyPr>
            <a:normAutofit fontScale="92500"/>
          </a:bodyPr>
          <a:lstStyle/>
          <a:p>
            <a:r>
              <a:rPr lang="bg-BG" dirty="0" smtClean="0"/>
              <a:t>За целта се използва </a:t>
            </a:r>
            <a:r>
              <a:rPr lang="en-US" dirty="0" smtClean="0"/>
              <a:t>secure </a:t>
            </a:r>
            <a:r>
              <a:rPr lang="en-US" dirty="0"/>
              <a:t>ftp </a:t>
            </a:r>
            <a:r>
              <a:rPr lang="en-US" dirty="0" smtClean="0"/>
              <a:t>connection</a:t>
            </a:r>
            <a:r>
              <a:rPr lang="bg-BG" dirty="0" smtClean="0"/>
              <a:t> </a:t>
            </a:r>
            <a:r>
              <a:rPr lang="en-US" dirty="0" err="1" smtClean="0"/>
              <a:t>sftp</a:t>
            </a:r>
            <a:endParaRPr lang="en-US" dirty="0"/>
          </a:p>
          <a:p>
            <a:pPr marL="0" indent="0">
              <a:buNone/>
            </a:pPr>
            <a:r>
              <a:rPr lang="en-US" dirty="0" err="1">
                <a:solidFill>
                  <a:srgbClr val="FF0000"/>
                </a:solidFill>
              </a:rPr>
              <a:t>sftp</a:t>
            </a:r>
            <a:r>
              <a:rPr lang="en-US" dirty="0">
                <a:solidFill>
                  <a:srgbClr val="FF0000"/>
                </a:solidFill>
              </a:rPr>
              <a:t> </a:t>
            </a:r>
            <a:r>
              <a:rPr lang="en-US" dirty="0" err="1">
                <a:solidFill>
                  <a:srgbClr val="FF0000"/>
                </a:solidFill>
              </a:rPr>
              <a:t>user@host</a:t>
            </a:r>
            <a:endParaRPr lang="en-US" dirty="0">
              <a:solidFill>
                <a:srgbClr val="FF0000"/>
              </a:solidFill>
            </a:endParaRPr>
          </a:p>
          <a:p>
            <a:r>
              <a:rPr lang="bg-BG" dirty="0" smtClean="0"/>
              <a:t>Свързва се към </a:t>
            </a:r>
            <a:r>
              <a:rPr lang="en-US" dirty="0" smtClean="0"/>
              <a:t>host </a:t>
            </a:r>
            <a:r>
              <a:rPr lang="bg-BG" dirty="0" smtClean="0"/>
              <a:t>като </a:t>
            </a:r>
            <a:r>
              <a:rPr lang="en-US" dirty="0" smtClean="0"/>
              <a:t>user</a:t>
            </a:r>
            <a:endParaRPr lang="en-US" dirty="0"/>
          </a:p>
          <a:p>
            <a:r>
              <a:rPr lang="bg-BG" dirty="0" smtClean="0"/>
              <a:t>Повечето от основните команди работят и на отдалечената машина </a:t>
            </a:r>
            <a:r>
              <a:rPr lang="fr-FR" dirty="0" smtClean="0"/>
              <a:t>(</a:t>
            </a:r>
            <a:r>
              <a:rPr lang="fr-FR" dirty="0"/>
              <a:t>cd, </a:t>
            </a:r>
            <a:r>
              <a:rPr lang="fr-FR" dirty="0" err="1"/>
              <a:t>ls</a:t>
            </a:r>
            <a:r>
              <a:rPr lang="fr-FR" dirty="0"/>
              <a:t>, chmod, </a:t>
            </a:r>
            <a:r>
              <a:rPr lang="fr-FR" dirty="0" err="1"/>
              <a:t>mkdir</a:t>
            </a:r>
            <a:r>
              <a:rPr lang="fr-FR" dirty="0"/>
              <a:t> </a:t>
            </a:r>
            <a:r>
              <a:rPr lang="bg-BG" dirty="0" smtClean="0"/>
              <a:t> и т.н.</a:t>
            </a:r>
            <a:r>
              <a:rPr lang="fr-FR" dirty="0" smtClean="0"/>
              <a:t>)</a:t>
            </a:r>
            <a:endParaRPr lang="fr-FR" dirty="0"/>
          </a:p>
          <a:p>
            <a:r>
              <a:rPr lang="bg-BG" dirty="0" smtClean="0"/>
              <a:t>Някои от основните команди могат да се стартират чрез допълнително</a:t>
            </a:r>
            <a:r>
              <a:rPr lang="en-US" dirty="0" smtClean="0"/>
              <a:t> </a:t>
            </a:r>
            <a:r>
              <a:rPr lang="en-US" dirty="0"/>
              <a:t>l </a:t>
            </a:r>
            <a:r>
              <a:rPr lang="bg-BG" dirty="0" smtClean="0"/>
              <a:t>преди командата </a:t>
            </a:r>
            <a:r>
              <a:rPr lang="en-US" dirty="0" smtClean="0"/>
              <a:t>(</a:t>
            </a:r>
            <a:r>
              <a:rPr lang="en-US" dirty="0" err="1" smtClean="0"/>
              <a:t>lls</a:t>
            </a:r>
            <a:r>
              <a:rPr lang="en-US" dirty="0"/>
              <a:t>, </a:t>
            </a:r>
            <a:r>
              <a:rPr lang="en-US" dirty="0" err="1"/>
              <a:t>lcd</a:t>
            </a:r>
            <a:r>
              <a:rPr lang="en-US" dirty="0"/>
              <a:t>, </a:t>
            </a:r>
            <a:r>
              <a:rPr lang="en-US" dirty="0" err="1" smtClean="0"/>
              <a:t>lpwd</a:t>
            </a:r>
            <a:r>
              <a:rPr lang="en-US" dirty="0" smtClean="0"/>
              <a:t> </a:t>
            </a:r>
            <a:r>
              <a:rPr lang="bg-BG" dirty="0" smtClean="0"/>
              <a:t>и др.</a:t>
            </a:r>
            <a:r>
              <a:rPr lang="en-US" dirty="0" smtClean="0"/>
              <a:t>)</a:t>
            </a:r>
            <a:endParaRPr lang="en-US" dirty="0"/>
          </a:p>
          <a:p>
            <a:r>
              <a:rPr lang="bg-BG" dirty="0" smtClean="0"/>
              <a:t>За преместване на файл на отдалечен сървър се позлва командата </a:t>
            </a:r>
            <a:r>
              <a:rPr lang="en-US" dirty="0" smtClean="0"/>
              <a:t>put</a:t>
            </a:r>
            <a:endParaRPr lang="en-US" dirty="0"/>
          </a:p>
          <a:p>
            <a:r>
              <a:rPr lang="bg-BG" dirty="0" smtClean="0"/>
              <a:t>За вземане на файл от отдалечен сървър се ползва </a:t>
            </a:r>
            <a:r>
              <a:rPr lang="en-US" smtClean="0"/>
              <a:t>get</a:t>
            </a:r>
            <a:endParaRPr lang="bg-BG" dirty="0"/>
          </a:p>
        </p:txBody>
      </p:sp>
    </p:spTree>
    <p:extLst>
      <p:ext uri="{BB962C8B-B14F-4D97-AF65-F5344CB8AC3E}">
        <p14:creationId xmlns:p14="http://schemas.microsoft.com/office/powerpoint/2010/main" val="376632259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smtClean="0"/>
              <a:t>gnuplot</a:t>
            </a:r>
            <a:endParaRPr lang="bg-BG" dirty="0"/>
          </a:p>
        </p:txBody>
      </p:sp>
      <p:sp>
        <p:nvSpPr>
          <p:cNvPr id="4" name="Content Placeholder 3"/>
          <p:cNvSpPr>
            <a:spLocks noGrp="1"/>
          </p:cNvSpPr>
          <p:nvPr>
            <p:ph idx="1"/>
          </p:nvPr>
        </p:nvSpPr>
        <p:spPr/>
        <p:txBody>
          <a:bodyPr>
            <a:normAutofit fontScale="92500" lnSpcReduction="10000"/>
          </a:bodyPr>
          <a:lstStyle/>
          <a:p>
            <a:pPr marL="0" indent="0">
              <a:buNone/>
            </a:pPr>
            <a:r>
              <a:rPr lang="en-US" dirty="0" err="1" smtClean="0"/>
              <a:t>gnuplot</a:t>
            </a:r>
            <a:r>
              <a:rPr lang="en-US" dirty="0" smtClean="0"/>
              <a:t> </a:t>
            </a:r>
            <a:r>
              <a:rPr lang="bg-BG" dirty="0" smtClean="0"/>
              <a:t>е програма, стартираща се от команден ред, която генерира </a:t>
            </a:r>
            <a:r>
              <a:rPr lang="en-US" dirty="0" smtClean="0"/>
              <a:t>2D </a:t>
            </a:r>
            <a:r>
              <a:rPr lang="bg-BG" dirty="0" smtClean="0"/>
              <a:t>и </a:t>
            </a:r>
            <a:r>
              <a:rPr lang="en-US" dirty="0" smtClean="0"/>
              <a:t>3D</a:t>
            </a:r>
            <a:r>
              <a:rPr lang="bg-BG" dirty="0" smtClean="0"/>
              <a:t> графики на финкции и данни. Използва се за публикуване на качествени графики за образователни цели. Може да се стартира под различни ОС (</a:t>
            </a:r>
            <a:r>
              <a:rPr lang="en-US" dirty="0" smtClean="0"/>
              <a:t>GNU/Linux</a:t>
            </a:r>
            <a:r>
              <a:rPr lang="en-US" dirty="0"/>
              <a:t>, Unix</a:t>
            </a:r>
            <a:r>
              <a:rPr lang="en-US" dirty="0" smtClean="0"/>
              <a:t>,</a:t>
            </a:r>
            <a:r>
              <a:rPr lang="bg-BG" dirty="0" smtClean="0"/>
              <a:t> </a:t>
            </a:r>
            <a:r>
              <a:rPr lang="en-US" dirty="0" smtClean="0"/>
              <a:t>Mac </a:t>
            </a:r>
            <a:r>
              <a:rPr lang="en-US" dirty="0"/>
              <a:t>OS X, </a:t>
            </a:r>
            <a:r>
              <a:rPr lang="bg-BG" dirty="0" smtClean="0"/>
              <a:t>и др.</a:t>
            </a:r>
            <a:r>
              <a:rPr lang="en-US" dirty="0" smtClean="0"/>
              <a:t>).</a:t>
            </a:r>
            <a:endParaRPr lang="bg-BG" dirty="0" smtClean="0"/>
          </a:p>
          <a:p>
            <a:r>
              <a:rPr lang="bg-BG" dirty="0" smtClean="0"/>
              <a:t>За използването й трябва да се инсталират пакетите </a:t>
            </a:r>
            <a:r>
              <a:rPr lang="en-US" dirty="0" err="1" smtClean="0"/>
              <a:t>gnuplot-nox</a:t>
            </a:r>
            <a:r>
              <a:rPr lang="en-US" dirty="0" smtClean="0"/>
              <a:t> </a:t>
            </a:r>
            <a:r>
              <a:rPr lang="bg-BG" dirty="0" smtClean="0"/>
              <a:t>и </a:t>
            </a:r>
            <a:r>
              <a:rPr lang="en-US" dirty="0" smtClean="0"/>
              <a:t>gnuplot-x11 </a:t>
            </a:r>
            <a:r>
              <a:rPr lang="bg-BG" dirty="0" smtClean="0"/>
              <a:t>(през </a:t>
            </a:r>
            <a:r>
              <a:rPr lang="en-US" dirty="0" err="1" smtClean="0"/>
              <a:t>sudo</a:t>
            </a:r>
            <a:r>
              <a:rPr lang="en-US" dirty="0" smtClean="0"/>
              <a:t> apt-get install </a:t>
            </a:r>
            <a:r>
              <a:rPr lang="bg-BG" dirty="0" smtClean="0"/>
              <a:t>пакет).</a:t>
            </a:r>
            <a:endParaRPr lang="en-US" dirty="0"/>
          </a:p>
          <a:p>
            <a:r>
              <a:rPr lang="bg-BG" dirty="0" smtClean="0"/>
              <a:t>За влизане в интерактивната конзола се стартира </a:t>
            </a:r>
            <a:r>
              <a:rPr lang="en-US" dirty="0" err="1" smtClean="0"/>
              <a:t>gnuplot</a:t>
            </a:r>
            <a:r>
              <a:rPr lang="en-US" dirty="0" smtClean="0"/>
              <a:t> </a:t>
            </a:r>
            <a:r>
              <a:rPr lang="bg-BG" dirty="0" smtClean="0"/>
              <a:t>без параметри.</a:t>
            </a:r>
          </a:p>
          <a:p>
            <a:r>
              <a:rPr lang="bg-BG" dirty="0" smtClean="0"/>
              <a:t>За изпълнение на команди през скрипт файл се стартира </a:t>
            </a:r>
            <a:r>
              <a:rPr lang="en-US" dirty="0" err="1" smtClean="0"/>
              <a:t>gnuplot</a:t>
            </a:r>
            <a:r>
              <a:rPr lang="en-US" dirty="0" smtClean="0"/>
              <a:t> plot</a:t>
            </a:r>
            <a:r>
              <a:rPr lang="bg-BG" dirty="0" smtClean="0"/>
              <a:t>_</a:t>
            </a:r>
            <a:r>
              <a:rPr lang="en-US" dirty="0" smtClean="0"/>
              <a:t>script.</a:t>
            </a:r>
            <a:endParaRPr lang="bg-BG" dirty="0"/>
          </a:p>
        </p:txBody>
      </p:sp>
    </p:spTree>
    <p:extLst>
      <p:ext uri="{BB962C8B-B14F-4D97-AF65-F5344CB8AC3E}">
        <p14:creationId xmlns:p14="http://schemas.microsoft.com/office/powerpoint/2010/main" val="115058453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Важни </a:t>
            </a:r>
            <a:r>
              <a:rPr lang="en-US" dirty="0" err="1" smtClean="0"/>
              <a:t>gnuplot</a:t>
            </a:r>
            <a:r>
              <a:rPr lang="en-US" dirty="0" smtClean="0"/>
              <a:t> </a:t>
            </a:r>
            <a:r>
              <a:rPr lang="bg-BG" dirty="0" smtClean="0"/>
              <a:t>команди</a:t>
            </a:r>
            <a:endParaRPr lang="bg-BG" dirty="0"/>
          </a:p>
        </p:txBody>
      </p:sp>
      <p:sp>
        <p:nvSpPr>
          <p:cNvPr id="3" name="Content Placeholder 2"/>
          <p:cNvSpPr>
            <a:spLocks noGrp="1"/>
          </p:cNvSpPr>
          <p:nvPr>
            <p:ph idx="1"/>
          </p:nvPr>
        </p:nvSpPr>
        <p:spPr/>
        <p:txBody>
          <a:bodyPr>
            <a:normAutofit fontScale="92500" lnSpcReduction="10000"/>
          </a:bodyPr>
          <a:lstStyle/>
          <a:p>
            <a:r>
              <a:rPr lang="en-US" dirty="0"/>
              <a:t>help : </a:t>
            </a:r>
            <a:r>
              <a:rPr lang="en-US" dirty="0" smtClean="0"/>
              <a:t>help </a:t>
            </a:r>
            <a:r>
              <a:rPr lang="bg-BG" dirty="0" smtClean="0"/>
              <a:t>и документация за много </a:t>
            </a:r>
            <a:r>
              <a:rPr lang="en-US" dirty="0" err="1" smtClean="0"/>
              <a:t>gnuplot</a:t>
            </a:r>
            <a:r>
              <a:rPr lang="bg-BG" dirty="0" smtClean="0"/>
              <a:t> характеристики и команди</a:t>
            </a:r>
            <a:endParaRPr lang="en-US" dirty="0"/>
          </a:p>
          <a:p>
            <a:r>
              <a:rPr lang="en-US" dirty="0" smtClean="0"/>
              <a:t>plot </a:t>
            </a:r>
            <a:r>
              <a:rPr lang="en-US" dirty="0"/>
              <a:t>: </a:t>
            </a:r>
            <a:r>
              <a:rPr lang="bg-BG" dirty="0" smtClean="0"/>
              <a:t>чертае графика на функция или набор от данни</a:t>
            </a:r>
            <a:endParaRPr lang="en-US" dirty="0"/>
          </a:p>
          <a:p>
            <a:r>
              <a:rPr lang="bg-BG" dirty="0" smtClean="0"/>
              <a:t>Графика на </a:t>
            </a:r>
            <a:r>
              <a:rPr lang="en-US" dirty="0" smtClean="0"/>
              <a:t>sin(x</a:t>
            </a:r>
            <a:r>
              <a:rPr lang="en-US" dirty="0"/>
              <a:t>)</a:t>
            </a:r>
          </a:p>
          <a:p>
            <a:pPr marL="0" indent="0">
              <a:buNone/>
            </a:pPr>
            <a:r>
              <a:rPr lang="en-US" dirty="0"/>
              <a:t>plot sin(x)</a:t>
            </a:r>
          </a:p>
          <a:p>
            <a:r>
              <a:rPr lang="en-US" dirty="0"/>
              <a:t>set </a:t>
            </a:r>
            <a:r>
              <a:rPr lang="en-US" dirty="0" err="1"/>
              <a:t>xrange</a:t>
            </a:r>
            <a:r>
              <a:rPr lang="en-US" dirty="0"/>
              <a:t> / </a:t>
            </a:r>
            <a:r>
              <a:rPr lang="en-US" dirty="0" err="1"/>
              <a:t>yrange</a:t>
            </a:r>
            <a:r>
              <a:rPr lang="en-US" dirty="0"/>
              <a:t> : </a:t>
            </a:r>
            <a:r>
              <a:rPr lang="bg-BG" dirty="0" smtClean="0"/>
              <a:t>задава обхват на осите </a:t>
            </a:r>
            <a:r>
              <a:rPr lang="en-US" dirty="0" smtClean="0"/>
              <a:t>x </a:t>
            </a:r>
            <a:r>
              <a:rPr lang="bg-BG" dirty="0" smtClean="0"/>
              <a:t>или </a:t>
            </a:r>
            <a:r>
              <a:rPr lang="en-US" dirty="0" smtClean="0"/>
              <a:t>y.</a:t>
            </a:r>
            <a:endParaRPr lang="en-US" dirty="0"/>
          </a:p>
          <a:p>
            <a:pPr marL="0" indent="0">
              <a:buNone/>
            </a:pPr>
            <a:r>
              <a:rPr lang="en-US" dirty="0"/>
              <a:t>set </a:t>
            </a:r>
            <a:r>
              <a:rPr lang="en-US" dirty="0" err="1"/>
              <a:t>xrange</a:t>
            </a:r>
            <a:r>
              <a:rPr lang="en-US" dirty="0"/>
              <a:t> [0:5]</a:t>
            </a:r>
          </a:p>
          <a:p>
            <a:r>
              <a:rPr lang="en-US" dirty="0"/>
              <a:t>set </a:t>
            </a:r>
            <a:r>
              <a:rPr lang="en-US" dirty="0" err="1"/>
              <a:t>xlabel</a:t>
            </a:r>
            <a:r>
              <a:rPr lang="en-US" dirty="0"/>
              <a:t> / </a:t>
            </a:r>
            <a:r>
              <a:rPr lang="en-US" dirty="0" err="1"/>
              <a:t>ylabel</a:t>
            </a:r>
            <a:r>
              <a:rPr lang="en-US" dirty="0"/>
              <a:t> : </a:t>
            </a:r>
            <a:r>
              <a:rPr lang="bg-BG" dirty="0" smtClean="0"/>
              <a:t>задава етикет на осите </a:t>
            </a:r>
            <a:r>
              <a:rPr lang="en-US" dirty="0" smtClean="0"/>
              <a:t>x </a:t>
            </a:r>
            <a:r>
              <a:rPr lang="bg-BG" dirty="0" smtClean="0"/>
              <a:t>или</a:t>
            </a:r>
            <a:r>
              <a:rPr lang="en-US" dirty="0" smtClean="0"/>
              <a:t> y</a:t>
            </a:r>
            <a:r>
              <a:rPr lang="bg-BG" dirty="0" smtClean="0"/>
              <a:t>.</a:t>
            </a:r>
            <a:endParaRPr lang="en-US" dirty="0"/>
          </a:p>
          <a:p>
            <a:pPr marL="0" indent="0">
              <a:buNone/>
            </a:pPr>
            <a:r>
              <a:rPr lang="en-US" dirty="0"/>
              <a:t>set </a:t>
            </a:r>
            <a:r>
              <a:rPr lang="en-US" dirty="0" err="1"/>
              <a:t>xlabel</a:t>
            </a:r>
            <a:r>
              <a:rPr lang="en-US" dirty="0"/>
              <a:t> ``Time (s)''</a:t>
            </a:r>
          </a:p>
          <a:p>
            <a:r>
              <a:rPr lang="en-US" dirty="0"/>
              <a:t>set title : </a:t>
            </a:r>
            <a:r>
              <a:rPr lang="bg-BG" dirty="0" smtClean="0"/>
              <a:t>задава заглавие на графиката</a:t>
            </a:r>
            <a:endParaRPr lang="en-US" dirty="0"/>
          </a:p>
          <a:p>
            <a:pPr marL="0" indent="0">
              <a:buNone/>
            </a:pPr>
            <a:r>
              <a:rPr lang="en-US" dirty="0"/>
              <a:t>set title </a:t>
            </a:r>
            <a:r>
              <a:rPr lang="en-US" dirty="0" smtClean="0"/>
              <a:t>``Sin(x)''</a:t>
            </a:r>
            <a:endParaRPr lang="en-US" dirty="0"/>
          </a:p>
        </p:txBody>
      </p:sp>
    </p:spTree>
    <p:extLst>
      <p:ext uri="{BB962C8B-B14F-4D97-AF65-F5344CB8AC3E}">
        <p14:creationId xmlns:p14="http://schemas.microsoft.com/office/powerpoint/2010/main" val="196811281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Опции за чертане</a:t>
            </a:r>
            <a:endParaRPr lang="bg-BG" dirty="0"/>
          </a:p>
        </p:txBody>
      </p:sp>
      <p:sp>
        <p:nvSpPr>
          <p:cNvPr id="3" name="Content Placeholder 2"/>
          <p:cNvSpPr>
            <a:spLocks noGrp="1"/>
          </p:cNvSpPr>
          <p:nvPr>
            <p:ph idx="1"/>
          </p:nvPr>
        </p:nvSpPr>
        <p:spPr/>
        <p:txBody>
          <a:bodyPr>
            <a:normAutofit fontScale="70000" lnSpcReduction="20000"/>
          </a:bodyPr>
          <a:lstStyle/>
          <a:p>
            <a:r>
              <a:rPr lang="en-US" dirty="0" err="1"/>
              <a:t>gnuplot</a:t>
            </a:r>
            <a:r>
              <a:rPr lang="en-US" dirty="0"/>
              <a:t> </a:t>
            </a:r>
            <a:r>
              <a:rPr lang="bg-BG" dirty="0" smtClean="0"/>
              <a:t>може да чете данни от файл и автоматично да разделя данните от различни коони</a:t>
            </a:r>
          </a:p>
          <a:p>
            <a:r>
              <a:rPr lang="bg-BG" dirty="0" smtClean="0"/>
              <a:t>Чертане на данни от файл</a:t>
            </a:r>
          </a:p>
          <a:p>
            <a:pPr marL="0" indent="0">
              <a:buNone/>
            </a:pPr>
            <a:r>
              <a:rPr lang="en-US" dirty="0"/>
              <a:t>pop(x) = 103*</a:t>
            </a:r>
            <a:r>
              <a:rPr lang="en-US" dirty="0" err="1"/>
              <a:t>exp</a:t>
            </a:r>
            <a:r>
              <a:rPr lang="en-US" dirty="0"/>
              <a:t>((1965-x)/10) </a:t>
            </a:r>
            <a:endParaRPr lang="bg-BG" dirty="0" smtClean="0"/>
          </a:p>
          <a:p>
            <a:pPr marL="0" indent="0">
              <a:buNone/>
            </a:pPr>
            <a:r>
              <a:rPr lang="en-US" dirty="0"/>
              <a:t>plot [1960:1990] 'population.dat', pop(x)</a:t>
            </a:r>
          </a:p>
          <a:p>
            <a:r>
              <a:rPr lang="en-US" dirty="0" smtClean="0"/>
              <a:t>population.dat </a:t>
            </a:r>
            <a:r>
              <a:rPr lang="bg-BG" dirty="0" smtClean="0"/>
              <a:t>има вида:</a:t>
            </a:r>
            <a:endParaRPr lang="en-US" dirty="0" smtClean="0"/>
          </a:p>
          <a:p>
            <a:pPr marL="0" indent="0">
              <a:buNone/>
            </a:pPr>
            <a:r>
              <a:rPr lang="bg-BG" dirty="0" smtClean="0"/>
              <a:t>1965 </a:t>
            </a:r>
            <a:r>
              <a:rPr lang="bg-BG" dirty="0"/>
              <a:t>103</a:t>
            </a:r>
          </a:p>
          <a:p>
            <a:pPr marL="0" indent="0">
              <a:buNone/>
            </a:pPr>
            <a:r>
              <a:rPr lang="bg-BG" dirty="0"/>
              <a:t>1970 55</a:t>
            </a:r>
          </a:p>
          <a:p>
            <a:pPr marL="0" indent="0">
              <a:buNone/>
            </a:pPr>
            <a:r>
              <a:rPr lang="bg-BG" dirty="0"/>
              <a:t>1975 34</a:t>
            </a:r>
          </a:p>
          <a:p>
            <a:pPr marL="0" indent="0">
              <a:buNone/>
            </a:pPr>
            <a:r>
              <a:rPr lang="bg-BG" dirty="0"/>
              <a:t>1980 24</a:t>
            </a:r>
          </a:p>
          <a:p>
            <a:pPr marL="0" indent="0">
              <a:buNone/>
            </a:pPr>
            <a:r>
              <a:rPr lang="bg-BG" dirty="0"/>
              <a:t>1985 10</a:t>
            </a:r>
          </a:p>
          <a:p>
            <a:pPr marL="0" indent="0">
              <a:buNone/>
            </a:pPr>
            <a:endParaRPr lang="bg-BG" dirty="0" smtClean="0"/>
          </a:p>
          <a:p>
            <a:r>
              <a:rPr lang="bg-BG" dirty="0" smtClean="0"/>
              <a:t>Чертане на серии чрез линия</a:t>
            </a:r>
          </a:p>
          <a:p>
            <a:pPr marL="0" indent="0">
              <a:buNone/>
            </a:pPr>
            <a:r>
              <a:rPr lang="en-US" dirty="0"/>
              <a:t>plot [1960:1990] 'population.dat' with lines </a:t>
            </a:r>
            <a:endParaRPr lang="bg-BG" dirty="0" smtClean="0"/>
          </a:p>
          <a:p>
            <a:r>
              <a:rPr lang="bg-BG" dirty="0" smtClean="0"/>
              <a:t>Чертане </a:t>
            </a:r>
            <a:r>
              <a:rPr lang="bg-BG" dirty="0"/>
              <a:t>на серии чрез </a:t>
            </a:r>
            <a:r>
              <a:rPr lang="bg-BG" dirty="0" smtClean="0"/>
              <a:t>бар</a:t>
            </a:r>
          </a:p>
          <a:p>
            <a:pPr marL="0" indent="0">
              <a:buNone/>
            </a:pPr>
            <a:r>
              <a:rPr lang="en-US" dirty="0"/>
              <a:t>plot [1960:1990] 'population.dat' with </a:t>
            </a:r>
            <a:r>
              <a:rPr lang="en-US" dirty="0" smtClean="0"/>
              <a:t>boxes</a:t>
            </a:r>
            <a:endParaRPr lang="en-US" dirty="0"/>
          </a:p>
        </p:txBody>
      </p:sp>
    </p:spTree>
    <p:extLst>
      <p:ext uri="{BB962C8B-B14F-4D97-AF65-F5344CB8AC3E}">
        <p14:creationId xmlns:p14="http://schemas.microsoft.com/office/powerpoint/2010/main" val="176402811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bg-BG" dirty="0" smtClean="0"/>
              <a:t>По-нататъшни референции</a:t>
            </a:r>
            <a:endParaRPr lang="bg-BG" dirty="0"/>
          </a:p>
        </p:txBody>
      </p:sp>
      <p:sp>
        <p:nvSpPr>
          <p:cNvPr id="3" name="Content Placeholder 2"/>
          <p:cNvSpPr>
            <a:spLocks noGrp="1"/>
          </p:cNvSpPr>
          <p:nvPr>
            <p:ph idx="1"/>
          </p:nvPr>
        </p:nvSpPr>
        <p:spPr/>
        <p:txBody>
          <a:bodyPr/>
          <a:lstStyle/>
          <a:p>
            <a:endParaRPr lang="bg-BG" dirty="0" smtClean="0"/>
          </a:p>
          <a:p>
            <a:endParaRPr lang="bg-BG" dirty="0"/>
          </a:p>
          <a:p>
            <a:r>
              <a:rPr lang="bg-BG" dirty="0" smtClean="0"/>
              <a:t>Вграденият хелп.</a:t>
            </a:r>
          </a:p>
          <a:p>
            <a:r>
              <a:rPr lang="en-US" dirty="0" smtClean="0">
                <a:hlinkClick r:id="rId2"/>
              </a:rPr>
              <a:t>http</a:t>
            </a:r>
            <a:r>
              <a:rPr lang="en-US" dirty="0">
                <a:hlinkClick r:id="rId2"/>
              </a:rPr>
              <a:t>://</a:t>
            </a:r>
            <a:r>
              <a:rPr lang="en-US" dirty="0" smtClean="0">
                <a:hlinkClick r:id="rId2"/>
              </a:rPr>
              <a:t>t16web.lanl.gov/Kawano/gnuplot/index-e.html</a:t>
            </a:r>
            <a:r>
              <a:rPr lang="bg-BG" dirty="0" smtClean="0"/>
              <a:t> </a:t>
            </a:r>
            <a:endParaRPr lang="en-US" dirty="0"/>
          </a:p>
          <a:p>
            <a:r>
              <a:rPr lang="en-US" dirty="0" smtClean="0">
                <a:hlinkClick r:id="rId3"/>
              </a:rPr>
              <a:t>http</a:t>
            </a:r>
            <a:r>
              <a:rPr lang="en-US" dirty="0">
                <a:hlinkClick r:id="rId3"/>
              </a:rPr>
              <a:t>://www.gnuplot.info</a:t>
            </a:r>
            <a:r>
              <a:rPr lang="en-US" dirty="0" smtClean="0">
                <a:hlinkClick r:id="rId3"/>
              </a:rPr>
              <a:t>/</a:t>
            </a:r>
            <a:r>
              <a:rPr lang="bg-BG" dirty="0" smtClean="0"/>
              <a:t> </a:t>
            </a:r>
            <a:endParaRPr lang="en-US" dirty="0" smtClean="0"/>
          </a:p>
          <a:p>
            <a:r>
              <a:rPr lang="en-US" dirty="0" smtClean="0">
                <a:hlinkClick r:id="rId4"/>
              </a:rPr>
              <a:t>http://www.gnuplot.info/demo</a:t>
            </a:r>
            <a:endParaRPr lang="en-US" dirty="0" smtClean="0"/>
          </a:p>
          <a:p>
            <a:endParaRPr lang="bg-BG" dirty="0"/>
          </a:p>
        </p:txBody>
      </p:sp>
    </p:spTree>
    <p:extLst>
      <p:ext uri="{BB962C8B-B14F-4D97-AF65-F5344CB8AC3E}">
        <p14:creationId xmlns:p14="http://schemas.microsoft.com/office/powerpoint/2010/main" val="355266821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Vim</a:t>
            </a:r>
            <a:endParaRPr lang="bg-BG" dirty="0"/>
          </a:p>
        </p:txBody>
      </p:sp>
      <p:sp>
        <p:nvSpPr>
          <p:cNvPr id="3" name="Content Placeholder 2"/>
          <p:cNvSpPr>
            <a:spLocks noGrp="1"/>
          </p:cNvSpPr>
          <p:nvPr>
            <p:ph idx="1"/>
          </p:nvPr>
        </p:nvSpPr>
        <p:spPr/>
        <p:txBody>
          <a:bodyPr>
            <a:normAutofit/>
          </a:bodyPr>
          <a:lstStyle/>
          <a:p>
            <a:r>
              <a:rPr lang="en-US" dirty="0" smtClean="0"/>
              <a:t>Vim </a:t>
            </a:r>
            <a:r>
              <a:rPr lang="bg-BG" dirty="0" smtClean="0"/>
              <a:t>е мощен и лек текстов редактор.</a:t>
            </a:r>
          </a:p>
          <a:p>
            <a:r>
              <a:rPr lang="bg-BG" dirty="0" smtClean="0"/>
              <a:t>Името "</a:t>
            </a:r>
            <a:r>
              <a:rPr lang="en-US" dirty="0" smtClean="0"/>
              <a:t>Vim</a:t>
            </a:r>
            <a:r>
              <a:rPr lang="en-US" dirty="0"/>
              <a:t>" </a:t>
            </a:r>
            <a:r>
              <a:rPr lang="bg-BG" dirty="0" smtClean="0"/>
              <a:t>е акроним от "</a:t>
            </a:r>
            <a:r>
              <a:rPr lang="en-US" dirty="0" smtClean="0"/>
              <a:t>Vi </a:t>
            </a:r>
            <a:r>
              <a:rPr lang="en-US" dirty="0" err="1"/>
              <a:t>IMproved</a:t>
            </a:r>
            <a:r>
              <a:rPr lang="en-US" dirty="0"/>
              <a:t>"</a:t>
            </a:r>
          </a:p>
          <a:p>
            <a:pPr lvl="1"/>
            <a:r>
              <a:rPr lang="en-US" dirty="0"/>
              <a:t>vi </a:t>
            </a:r>
            <a:r>
              <a:rPr lang="bg-BG" dirty="0" smtClean="0"/>
              <a:t>е стария текстов редкатор</a:t>
            </a:r>
            <a:endParaRPr lang="en-US" dirty="0"/>
          </a:p>
          <a:p>
            <a:r>
              <a:rPr lang="bg-BG" dirty="0" smtClean="0"/>
              <a:t>Файловете на </a:t>
            </a:r>
            <a:r>
              <a:rPr lang="en-US" dirty="0" smtClean="0"/>
              <a:t>Vim </a:t>
            </a:r>
            <a:r>
              <a:rPr lang="bg-BG" dirty="0" smtClean="0"/>
              <a:t>са достъпни през всички системи, вкл. и </a:t>
            </a:r>
            <a:r>
              <a:rPr lang="en-US" dirty="0" smtClean="0"/>
              <a:t>Microsoft </a:t>
            </a:r>
            <a:r>
              <a:rPr lang="en-US" dirty="0"/>
              <a:t>Windows</a:t>
            </a:r>
          </a:p>
          <a:p>
            <a:r>
              <a:rPr lang="en-US" dirty="0"/>
              <a:t>Vim </a:t>
            </a:r>
            <a:r>
              <a:rPr lang="bg-BG" dirty="0" smtClean="0"/>
              <a:t>позволява редактиране на текст много по-бързо от останалите текстови редактори</a:t>
            </a:r>
          </a:p>
        </p:txBody>
      </p:sp>
    </p:spTree>
    <p:extLst>
      <p:ext uri="{BB962C8B-B14F-4D97-AF65-F5344CB8AC3E}">
        <p14:creationId xmlns:p14="http://schemas.microsoft.com/office/powerpoint/2010/main" val="47429446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Vim</a:t>
            </a:r>
            <a:endParaRPr lang="bg-BG" dirty="0"/>
          </a:p>
        </p:txBody>
      </p:sp>
      <p:sp>
        <p:nvSpPr>
          <p:cNvPr id="3" name="Content Placeholder 2"/>
          <p:cNvSpPr>
            <a:spLocks noGrp="1"/>
          </p:cNvSpPr>
          <p:nvPr>
            <p:ph idx="1"/>
          </p:nvPr>
        </p:nvSpPr>
        <p:spPr/>
        <p:txBody>
          <a:bodyPr>
            <a:normAutofit/>
          </a:bodyPr>
          <a:lstStyle/>
          <a:p>
            <a:r>
              <a:rPr lang="en-US" dirty="0"/>
              <a:t>Vim </a:t>
            </a:r>
            <a:r>
              <a:rPr lang="bg-BG" dirty="0" smtClean="0"/>
              <a:t>е текстов редактор с различни режими.</a:t>
            </a:r>
          </a:p>
          <a:p>
            <a:r>
              <a:rPr lang="bg-BG" dirty="0" smtClean="0"/>
              <a:t>Без тях потребителите ползват или командно меню (или с мишка, клавиатура) или </a:t>
            </a:r>
            <a:r>
              <a:rPr lang="bg-BG" dirty="0" smtClean="0"/>
              <a:t>ползват сложни/дъли клавишни комбинации с </a:t>
            </a:r>
            <a:r>
              <a:rPr lang="en-US" dirty="0" smtClean="0"/>
              <a:t>control (</a:t>
            </a:r>
            <a:r>
              <a:rPr lang="en-US" dirty="0"/>
              <a:t>ctrl) </a:t>
            </a:r>
            <a:r>
              <a:rPr lang="bg-BG" dirty="0" smtClean="0"/>
              <a:t>или </a:t>
            </a:r>
            <a:r>
              <a:rPr lang="en-US" dirty="0" smtClean="0"/>
              <a:t>alt (</a:t>
            </a:r>
            <a:r>
              <a:rPr lang="en-US" dirty="0"/>
              <a:t>alt).</a:t>
            </a:r>
          </a:p>
          <a:p>
            <a:r>
              <a:rPr lang="en-US" dirty="0"/>
              <a:t>Vim </a:t>
            </a:r>
            <a:r>
              <a:rPr lang="bg-BG" dirty="0" smtClean="0"/>
              <a:t>ползва режими за ускоряване на работата по редактиране без да ползва клавишни команди или менюта.</a:t>
            </a:r>
          </a:p>
          <a:p>
            <a:r>
              <a:rPr lang="bg-BG" dirty="0" smtClean="0"/>
              <a:t>За редактирането се ползва само клавиатура, което го прави супер бързо!</a:t>
            </a:r>
          </a:p>
        </p:txBody>
      </p:sp>
    </p:spTree>
    <p:extLst>
      <p:ext uri="{BB962C8B-B14F-4D97-AF65-F5344CB8AC3E}">
        <p14:creationId xmlns:p14="http://schemas.microsoft.com/office/powerpoint/2010/main" val="385598718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Трите основни режима на </a:t>
            </a:r>
            <a:r>
              <a:rPr lang="en-US" dirty="0"/>
              <a:t>Vim</a:t>
            </a:r>
            <a:endParaRPr lang="bg-BG" dirty="0"/>
          </a:p>
        </p:txBody>
      </p:sp>
      <p:sp>
        <p:nvSpPr>
          <p:cNvPr id="3" name="Content Placeholder 2"/>
          <p:cNvSpPr>
            <a:spLocks noGrp="1"/>
          </p:cNvSpPr>
          <p:nvPr>
            <p:ph idx="1"/>
          </p:nvPr>
        </p:nvSpPr>
        <p:spPr/>
        <p:txBody>
          <a:bodyPr>
            <a:normAutofit fontScale="92500"/>
          </a:bodyPr>
          <a:lstStyle/>
          <a:p>
            <a:pPr marL="0" indent="0">
              <a:buNone/>
            </a:pPr>
            <a:r>
              <a:rPr lang="en-US" dirty="0" smtClean="0"/>
              <a:t>Normal </a:t>
            </a:r>
            <a:r>
              <a:rPr lang="en-US" dirty="0"/>
              <a:t>mode:</a:t>
            </a:r>
          </a:p>
          <a:p>
            <a:r>
              <a:rPr lang="bg-BG" dirty="0" smtClean="0"/>
              <a:t>Използва </a:t>
            </a:r>
            <a:r>
              <a:rPr lang="en-US" dirty="0" smtClean="0"/>
              <a:t>pad </a:t>
            </a:r>
            <a:r>
              <a:rPr lang="bg-BG" dirty="0" smtClean="0"/>
              <a:t>за команди или смяна на режими</a:t>
            </a:r>
            <a:endParaRPr lang="en-US" dirty="0"/>
          </a:p>
          <a:p>
            <a:r>
              <a:rPr lang="bg-BG" dirty="0" smtClean="0"/>
              <a:t>Позволява да се визуализира текста без редактиране</a:t>
            </a:r>
          </a:p>
          <a:p>
            <a:r>
              <a:rPr lang="bg-BG" dirty="0" smtClean="0"/>
              <a:t>Стартира се по подразбиране</a:t>
            </a:r>
            <a:endParaRPr lang="en-US" dirty="0"/>
          </a:p>
          <a:p>
            <a:r>
              <a:rPr lang="bg-BG" dirty="0" smtClean="0"/>
              <a:t>Преминаване към него става чрез</a:t>
            </a:r>
            <a:r>
              <a:rPr lang="en-US" dirty="0" smtClean="0"/>
              <a:t> </a:t>
            </a:r>
            <a:r>
              <a:rPr lang="en-US" dirty="0"/>
              <a:t>Escape (Esc)</a:t>
            </a:r>
          </a:p>
          <a:p>
            <a:pPr marL="0" indent="0">
              <a:buNone/>
            </a:pPr>
            <a:r>
              <a:rPr lang="en-US" dirty="0" smtClean="0"/>
              <a:t>Visual </a:t>
            </a:r>
            <a:r>
              <a:rPr lang="en-US" dirty="0"/>
              <a:t>mode:</a:t>
            </a:r>
          </a:p>
          <a:p>
            <a:r>
              <a:rPr lang="bg-BG" dirty="0" smtClean="0"/>
              <a:t>Използва се за маркиране на текста и изпълнение на операции върху селектирания текст</a:t>
            </a:r>
          </a:p>
          <a:p>
            <a:r>
              <a:rPr lang="bg-BG" dirty="0" smtClean="0"/>
              <a:t>Преминава се от нормален режим към визуален чрез клавиша </a:t>
            </a:r>
            <a:r>
              <a:rPr lang="en-US" dirty="0" smtClean="0"/>
              <a:t>v</a:t>
            </a:r>
          </a:p>
        </p:txBody>
      </p:sp>
    </p:spTree>
    <p:extLst>
      <p:ext uri="{BB962C8B-B14F-4D97-AF65-F5344CB8AC3E}">
        <p14:creationId xmlns:p14="http://schemas.microsoft.com/office/powerpoint/2010/main" val="320189750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Трите основни режима на </a:t>
            </a:r>
            <a:r>
              <a:rPr lang="en-US" dirty="0"/>
              <a:t>Vim</a:t>
            </a:r>
            <a:endParaRPr lang="bg-BG" dirty="0"/>
          </a:p>
        </p:txBody>
      </p:sp>
      <p:sp>
        <p:nvSpPr>
          <p:cNvPr id="3" name="Content Placeholder 2"/>
          <p:cNvSpPr>
            <a:spLocks noGrp="1"/>
          </p:cNvSpPr>
          <p:nvPr>
            <p:ph idx="1"/>
          </p:nvPr>
        </p:nvSpPr>
        <p:spPr/>
        <p:txBody>
          <a:bodyPr>
            <a:normAutofit/>
          </a:bodyPr>
          <a:lstStyle/>
          <a:p>
            <a:pPr marL="0" indent="0">
              <a:buNone/>
            </a:pPr>
            <a:endParaRPr lang="bg-BG" dirty="0" smtClean="0"/>
          </a:p>
          <a:p>
            <a:pPr marL="0" indent="0">
              <a:buNone/>
            </a:pPr>
            <a:r>
              <a:rPr lang="en-US" dirty="0" smtClean="0"/>
              <a:t>Insert </a:t>
            </a:r>
            <a:r>
              <a:rPr lang="en-US" dirty="0"/>
              <a:t>mode:</a:t>
            </a:r>
          </a:p>
          <a:p>
            <a:r>
              <a:rPr lang="bg-BG" dirty="0" smtClean="0"/>
              <a:t>Използва се за писане на текст в буфера (файла)</a:t>
            </a:r>
          </a:p>
          <a:p>
            <a:r>
              <a:rPr lang="bg-BG" dirty="0" smtClean="0"/>
              <a:t>Преминаване към режим вмъкване става с клавиш </a:t>
            </a:r>
            <a:r>
              <a:rPr lang="en-US" dirty="0" err="1" smtClean="0"/>
              <a:t>i</a:t>
            </a:r>
            <a:endParaRPr lang="bg-BG" dirty="0"/>
          </a:p>
        </p:txBody>
      </p:sp>
    </p:spTree>
    <p:extLst>
      <p:ext uri="{BB962C8B-B14F-4D97-AF65-F5344CB8AC3E}">
        <p14:creationId xmlns:p14="http://schemas.microsoft.com/office/powerpoint/2010/main" val="1617833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bg-BG" dirty="0" smtClean="0"/>
              <a:t>Операция </a:t>
            </a:r>
            <a:r>
              <a:rPr lang="en-US" b="0" dirty="0"/>
              <a:t>Not</a:t>
            </a:r>
            <a:endParaRPr lang="bg-BG" dirty="0"/>
          </a:p>
        </p:txBody>
      </p:sp>
      <p:sp>
        <p:nvSpPr>
          <p:cNvPr id="2" name="Content Placeholder 1"/>
          <p:cNvSpPr>
            <a:spLocks noGrp="1"/>
          </p:cNvSpPr>
          <p:nvPr>
            <p:ph idx="1"/>
          </p:nvPr>
        </p:nvSpPr>
        <p:spPr/>
        <p:txBody>
          <a:bodyPr/>
          <a:lstStyle/>
          <a:p>
            <a:r>
              <a:rPr lang="bg-BG" dirty="0" smtClean="0"/>
              <a:t>Записва се с </a:t>
            </a:r>
            <a:r>
              <a:rPr lang="en-US" dirty="0" smtClean="0"/>
              <a:t>^</a:t>
            </a:r>
            <a:r>
              <a:rPr lang="bg-BG" dirty="0" smtClean="0"/>
              <a:t>.</a:t>
            </a:r>
          </a:p>
          <a:p>
            <a:endParaRPr lang="bg-BG" dirty="0" smtClean="0"/>
          </a:p>
          <a:p>
            <a:r>
              <a:rPr lang="bg-BG" dirty="0" smtClean="0"/>
              <a:t>Пример:</a:t>
            </a:r>
          </a:p>
          <a:p>
            <a:pPr marL="109728" indent="0">
              <a:buNone/>
            </a:pPr>
            <a:r>
              <a:rPr lang="en-US" dirty="0"/>
              <a:t>[^</a:t>
            </a:r>
            <a:r>
              <a:rPr lang="en-US" dirty="0" err="1"/>
              <a:t>abc</a:t>
            </a:r>
            <a:r>
              <a:rPr lang="en-US" dirty="0"/>
              <a:t>] </a:t>
            </a:r>
            <a:r>
              <a:rPr lang="en-US" dirty="0" smtClean="0"/>
              <a:t>– </a:t>
            </a:r>
            <a:r>
              <a:rPr lang="bg-BG" dirty="0" smtClean="0"/>
              <a:t>търсят се шаблони без символи</a:t>
            </a:r>
            <a:r>
              <a:rPr lang="en-US" dirty="0" smtClean="0"/>
              <a:t> </a:t>
            </a:r>
            <a:r>
              <a:rPr lang="en-US" dirty="0"/>
              <a:t>a b </a:t>
            </a:r>
            <a:r>
              <a:rPr lang="bg-BG" dirty="0" smtClean="0"/>
              <a:t>и </a:t>
            </a:r>
            <a:r>
              <a:rPr lang="en-US" dirty="0" smtClean="0"/>
              <a:t>c</a:t>
            </a:r>
            <a:endParaRPr lang="en-US" dirty="0"/>
          </a:p>
          <a:p>
            <a:pPr marL="109728" indent="0">
              <a:buNone/>
            </a:pPr>
            <a:r>
              <a:rPr lang="en-US" dirty="0"/>
              <a:t>[^a-z] </a:t>
            </a:r>
            <a:r>
              <a:rPr lang="en-US" dirty="0" smtClean="0"/>
              <a:t>– </a:t>
            </a:r>
            <a:r>
              <a:rPr lang="bg-BG" dirty="0" smtClean="0"/>
              <a:t>търсят се шаблони без малки букви</a:t>
            </a:r>
            <a:endParaRPr lang="en-US" dirty="0"/>
          </a:p>
        </p:txBody>
      </p:sp>
    </p:spTree>
    <p:extLst>
      <p:ext uri="{BB962C8B-B14F-4D97-AF65-F5344CB8AC3E}">
        <p14:creationId xmlns:p14="http://schemas.microsoft.com/office/powerpoint/2010/main" val="239084028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Команди </a:t>
            </a:r>
            <a:endParaRPr lang="bg-BG" dirty="0"/>
          </a:p>
        </p:txBody>
      </p:sp>
      <p:sp>
        <p:nvSpPr>
          <p:cNvPr id="3" name="Content Placeholder 2"/>
          <p:cNvSpPr>
            <a:spLocks noGrp="1"/>
          </p:cNvSpPr>
          <p:nvPr>
            <p:ph idx="1"/>
          </p:nvPr>
        </p:nvSpPr>
        <p:spPr/>
        <p:txBody>
          <a:bodyPr>
            <a:normAutofit/>
          </a:bodyPr>
          <a:lstStyle/>
          <a:p>
            <a:r>
              <a:rPr lang="bg-BG" dirty="0" smtClean="0"/>
              <a:t>Допуска се въвеждане на команди във </a:t>
            </a:r>
            <a:r>
              <a:rPr lang="en-US" dirty="0" smtClean="0"/>
              <a:t>Vim </a:t>
            </a:r>
            <a:r>
              <a:rPr lang="bg-BG" dirty="0" smtClean="0"/>
              <a:t>за изпълнение на допълнителни функционалности като запис на диска, помощ, </a:t>
            </a:r>
            <a:r>
              <a:rPr lang="en-US" dirty="0" smtClean="0"/>
              <a:t>split screen</a:t>
            </a:r>
            <a:r>
              <a:rPr lang="bg-BG" dirty="0" smtClean="0"/>
              <a:t> и др.</a:t>
            </a:r>
            <a:endParaRPr lang="en-US" dirty="0"/>
          </a:p>
          <a:p>
            <a:r>
              <a:rPr lang="bg-BG" dirty="0" smtClean="0"/>
              <a:t>Може да се ползва в нормален режим като командите започват с </a:t>
            </a:r>
            <a:r>
              <a:rPr lang="en-US" dirty="0" smtClean="0"/>
              <a:t>:</a:t>
            </a:r>
            <a:endParaRPr lang="en-US" dirty="0"/>
          </a:p>
          <a:p>
            <a:r>
              <a:rPr lang="bg-BG" dirty="0" smtClean="0"/>
              <a:t>Пример: стартиране на </a:t>
            </a:r>
            <a:r>
              <a:rPr lang="en-US" dirty="0" smtClean="0"/>
              <a:t>Vim </a:t>
            </a:r>
            <a:r>
              <a:rPr lang="en-US" dirty="0"/>
              <a:t>help</a:t>
            </a:r>
          </a:p>
          <a:p>
            <a:pPr marL="0" indent="0">
              <a:buNone/>
            </a:pPr>
            <a:r>
              <a:rPr lang="en-US" dirty="0"/>
              <a:t>:</a:t>
            </a:r>
            <a:r>
              <a:rPr lang="en-US" dirty="0" smtClean="0"/>
              <a:t>help</a:t>
            </a:r>
            <a:endParaRPr lang="en-US" dirty="0"/>
          </a:p>
        </p:txBody>
      </p:sp>
    </p:spTree>
    <p:extLst>
      <p:ext uri="{BB962C8B-B14F-4D97-AF65-F5344CB8AC3E}">
        <p14:creationId xmlns:p14="http://schemas.microsoft.com/office/powerpoint/2010/main" val="75763898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Преместване </a:t>
            </a:r>
            <a:endParaRPr lang="bg-BG" dirty="0"/>
          </a:p>
        </p:txBody>
      </p:sp>
      <p:sp>
        <p:nvSpPr>
          <p:cNvPr id="3" name="Content Placeholder 2"/>
          <p:cNvSpPr>
            <a:spLocks noGrp="1"/>
          </p:cNvSpPr>
          <p:nvPr>
            <p:ph idx="1"/>
          </p:nvPr>
        </p:nvSpPr>
        <p:spPr/>
        <p:txBody>
          <a:bodyPr>
            <a:normAutofit/>
          </a:bodyPr>
          <a:lstStyle/>
          <a:p>
            <a:r>
              <a:rPr lang="bg-BG" dirty="0" smtClean="0"/>
              <a:t>Бързо:</a:t>
            </a:r>
          </a:p>
          <a:p>
            <a:pPr lvl="1"/>
            <a:r>
              <a:rPr lang="bg-BG" dirty="0" smtClean="0"/>
              <a:t>с мишката (ако е наличен графичния интерфейс </a:t>
            </a:r>
            <a:r>
              <a:rPr lang="en-US" dirty="0" err="1" smtClean="0"/>
              <a:t>gVim</a:t>
            </a:r>
            <a:r>
              <a:rPr lang="bg-BG" dirty="0" smtClean="0"/>
              <a:t>)</a:t>
            </a:r>
            <a:endParaRPr lang="en-US" dirty="0"/>
          </a:p>
          <a:p>
            <a:r>
              <a:rPr lang="bg-BG" dirty="0" smtClean="0"/>
              <a:t>По-бързо: </a:t>
            </a:r>
            <a:endParaRPr lang="en-US" dirty="0"/>
          </a:p>
          <a:p>
            <a:pPr lvl="1"/>
            <a:r>
              <a:rPr lang="bg-BG" dirty="0" smtClean="0"/>
              <a:t>С клавиатурата и стрелките за</a:t>
            </a:r>
            <a:r>
              <a:rPr lang="en-US" dirty="0" smtClean="0"/>
              <a:t> </a:t>
            </a:r>
            <a:r>
              <a:rPr lang="en-US" dirty="0"/>
              <a:t>up/down/left/right.</a:t>
            </a:r>
          </a:p>
          <a:p>
            <a:r>
              <a:rPr lang="bg-BG" dirty="0" smtClean="0"/>
              <a:t>Най-бързо:</a:t>
            </a:r>
            <a:endParaRPr lang="en-US" dirty="0"/>
          </a:p>
          <a:p>
            <a:pPr lvl="1"/>
            <a:r>
              <a:rPr lang="bg-BG" dirty="0" smtClean="0"/>
              <a:t>С комбинациите "</a:t>
            </a:r>
            <a:r>
              <a:rPr lang="en-US" dirty="0" smtClean="0"/>
              <a:t>h</a:t>
            </a:r>
            <a:r>
              <a:rPr lang="en-US" dirty="0"/>
              <a:t>" </a:t>
            </a:r>
            <a:r>
              <a:rPr lang="bg-BG" dirty="0" smtClean="0"/>
              <a:t>- наляво, "</a:t>
            </a:r>
            <a:r>
              <a:rPr lang="en-US" dirty="0" smtClean="0"/>
              <a:t>j</a:t>
            </a:r>
            <a:r>
              <a:rPr lang="en-US" dirty="0"/>
              <a:t>" </a:t>
            </a:r>
            <a:r>
              <a:rPr lang="bg-BG" dirty="0" smtClean="0"/>
              <a:t>- надолу</a:t>
            </a:r>
            <a:r>
              <a:rPr lang="en-US" dirty="0" smtClean="0"/>
              <a:t>, </a:t>
            </a:r>
            <a:r>
              <a:rPr lang="bg-BG" dirty="0" smtClean="0"/>
              <a:t>"</a:t>
            </a:r>
            <a:r>
              <a:rPr lang="en-US" dirty="0" smtClean="0"/>
              <a:t>k</a:t>
            </a:r>
            <a:r>
              <a:rPr lang="en-US" dirty="0"/>
              <a:t>" </a:t>
            </a:r>
            <a:r>
              <a:rPr lang="bg-BG" dirty="0" smtClean="0"/>
              <a:t>– нагоре</a:t>
            </a:r>
            <a:r>
              <a:rPr lang="bg-BG" dirty="0"/>
              <a:t> </a:t>
            </a:r>
            <a:r>
              <a:rPr lang="bg-BG" dirty="0" smtClean="0"/>
              <a:t>и "</a:t>
            </a:r>
            <a:r>
              <a:rPr lang="en-US" dirty="0" smtClean="0"/>
              <a:t>l</a:t>
            </a:r>
            <a:r>
              <a:rPr lang="en-US" dirty="0"/>
              <a:t>" </a:t>
            </a:r>
            <a:r>
              <a:rPr lang="bg-BG" dirty="0" smtClean="0"/>
              <a:t>- надясно</a:t>
            </a:r>
            <a:r>
              <a:rPr lang="en-US" dirty="0" smtClean="0"/>
              <a:t>.</a:t>
            </a:r>
            <a:endParaRPr lang="en-US" dirty="0"/>
          </a:p>
        </p:txBody>
      </p:sp>
    </p:spTree>
    <p:extLst>
      <p:ext uri="{BB962C8B-B14F-4D97-AF65-F5344CB8AC3E}">
        <p14:creationId xmlns:p14="http://schemas.microsoft.com/office/powerpoint/2010/main" val="57421288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Помощ </a:t>
            </a:r>
            <a:endParaRPr lang="bg-BG" dirty="0"/>
          </a:p>
        </p:txBody>
      </p:sp>
      <p:sp>
        <p:nvSpPr>
          <p:cNvPr id="3" name="Content Placeholder 2"/>
          <p:cNvSpPr>
            <a:spLocks noGrp="1"/>
          </p:cNvSpPr>
          <p:nvPr>
            <p:ph idx="1"/>
          </p:nvPr>
        </p:nvSpPr>
        <p:spPr/>
        <p:txBody>
          <a:bodyPr/>
          <a:lstStyle/>
          <a:p>
            <a:endParaRPr lang="bg-BG" dirty="0" smtClean="0"/>
          </a:p>
          <a:p>
            <a:r>
              <a:rPr lang="bg-BG" dirty="0" smtClean="0"/>
              <a:t>След стартиране на </a:t>
            </a:r>
            <a:r>
              <a:rPr lang="en-US" dirty="0" smtClean="0"/>
              <a:t>Vim </a:t>
            </a:r>
            <a:r>
              <a:rPr lang="bg-BG" dirty="0" smtClean="0"/>
              <a:t>се изгражда помощта чрез:</a:t>
            </a:r>
            <a:endParaRPr lang="en-US" dirty="0"/>
          </a:p>
          <a:p>
            <a:pPr marL="0" indent="0">
              <a:buNone/>
            </a:pPr>
            <a:r>
              <a:rPr lang="en-US" dirty="0"/>
              <a:t>:</a:t>
            </a:r>
            <a:r>
              <a:rPr lang="en-US" dirty="0" smtClean="0"/>
              <a:t>help</a:t>
            </a:r>
            <a:endParaRPr lang="bg-BG" dirty="0" smtClean="0"/>
          </a:p>
          <a:p>
            <a:pPr marL="0" indent="0">
              <a:buNone/>
            </a:pPr>
            <a:endParaRPr lang="en-US" dirty="0"/>
          </a:p>
          <a:p>
            <a:r>
              <a:rPr lang="bg-BG" dirty="0" smtClean="0"/>
              <a:t>Можем да търсим по специфична тема чрез:</a:t>
            </a:r>
            <a:endParaRPr lang="en-US" dirty="0"/>
          </a:p>
          <a:p>
            <a:pPr marL="0" indent="0">
              <a:buNone/>
            </a:pPr>
            <a:r>
              <a:rPr lang="en-US" dirty="0"/>
              <a:t>:help [topic to search for</a:t>
            </a:r>
            <a:r>
              <a:rPr lang="en-US" dirty="0" smtClean="0"/>
              <a:t>]</a:t>
            </a:r>
            <a:endParaRPr lang="en-US" dirty="0"/>
          </a:p>
        </p:txBody>
      </p:sp>
    </p:spTree>
    <p:extLst>
      <p:ext uri="{BB962C8B-B14F-4D97-AF65-F5344CB8AC3E}">
        <p14:creationId xmlns:p14="http://schemas.microsoft.com/office/powerpoint/2010/main" val="269544016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Полезни команди</a:t>
            </a:r>
            <a:endParaRPr lang="bg-BG" dirty="0"/>
          </a:p>
        </p:txBody>
      </p:sp>
      <p:sp>
        <p:nvSpPr>
          <p:cNvPr id="3" name="Content Placeholder 2"/>
          <p:cNvSpPr>
            <a:spLocks noGrp="1"/>
          </p:cNvSpPr>
          <p:nvPr>
            <p:ph idx="1"/>
          </p:nvPr>
        </p:nvSpPr>
        <p:spPr/>
        <p:txBody>
          <a:bodyPr>
            <a:normAutofit lnSpcReduction="10000"/>
          </a:bodyPr>
          <a:lstStyle/>
          <a:p>
            <a:r>
              <a:rPr lang="en-US" dirty="0" smtClean="0"/>
              <a:t>Save text</a:t>
            </a:r>
            <a:endParaRPr lang="en-US" dirty="0"/>
          </a:p>
          <a:p>
            <a:pPr marL="0" indent="0">
              <a:buNone/>
            </a:pPr>
            <a:r>
              <a:rPr lang="en-US" dirty="0"/>
              <a:t>:w </a:t>
            </a:r>
            <a:r>
              <a:rPr lang="en-US" dirty="0" smtClean="0"/>
              <a:t>filename.txt</a:t>
            </a:r>
            <a:endParaRPr lang="bg-BG" dirty="0" smtClean="0"/>
          </a:p>
          <a:p>
            <a:pPr marL="0" indent="0">
              <a:buNone/>
            </a:pPr>
            <a:endParaRPr lang="en-US" dirty="0"/>
          </a:p>
          <a:p>
            <a:r>
              <a:rPr lang="en-US" dirty="0"/>
              <a:t>Exit</a:t>
            </a:r>
          </a:p>
          <a:p>
            <a:pPr marL="0" indent="0">
              <a:buNone/>
            </a:pPr>
            <a:r>
              <a:rPr lang="en-US" dirty="0"/>
              <a:t>:</a:t>
            </a:r>
            <a:r>
              <a:rPr lang="en-US" dirty="0" smtClean="0"/>
              <a:t>q</a:t>
            </a:r>
            <a:endParaRPr lang="en-US" dirty="0"/>
          </a:p>
          <a:p>
            <a:r>
              <a:rPr lang="en-US" dirty="0"/>
              <a:t>Quit without saving</a:t>
            </a:r>
          </a:p>
          <a:p>
            <a:pPr marL="0" indent="0">
              <a:buNone/>
            </a:pPr>
            <a:r>
              <a:rPr lang="en-US" dirty="0"/>
              <a:t>:q</a:t>
            </a:r>
            <a:r>
              <a:rPr lang="en-US" dirty="0" smtClean="0"/>
              <a:t>!</a:t>
            </a:r>
            <a:endParaRPr lang="bg-BG" dirty="0" smtClean="0"/>
          </a:p>
          <a:p>
            <a:pPr marL="0" indent="0">
              <a:buNone/>
            </a:pPr>
            <a:endParaRPr lang="en-US" dirty="0"/>
          </a:p>
          <a:p>
            <a:r>
              <a:rPr lang="en-US" dirty="0"/>
              <a:t>Open </a:t>
            </a:r>
            <a:endParaRPr lang="bg-BG" dirty="0" smtClean="0"/>
          </a:p>
          <a:p>
            <a:pPr marL="0" indent="0">
              <a:buNone/>
            </a:pPr>
            <a:r>
              <a:rPr lang="en-US" dirty="0" smtClean="0"/>
              <a:t>:</a:t>
            </a:r>
            <a:r>
              <a:rPr lang="en-US" dirty="0"/>
              <a:t>e [filename]</a:t>
            </a:r>
            <a:endParaRPr lang="bg-BG" dirty="0"/>
          </a:p>
        </p:txBody>
      </p:sp>
    </p:spTree>
    <p:extLst>
      <p:ext uri="{BB962C8B-B14F-4D97-AF65-F5344CB8AC3E}">
        <p14:creationId xmlns:p14="http://schemas.microsoft.com/office/powerpoint/2010/main" val="325648066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a:t>Полезни команди</a:t>
            </a:r>
            <a:endParaRPr lang="bg-BG" dirty="0"/>
          </a:p>
        </p:txBody>
      </p:sp>
      <p:sp>
        <p:nvSpPr>
          <p:cNvPr id="3" name="Content Placeholder 2"/>
          <p:cNvSpPr>
            <a:spLocks noGrp="1"/>
          </p:cNvSpPr>
          <p:nvPr>
            <p:ph idx="1"/>
          </p:nvPr>
        </p:nvSpPr>
        <p:spPr/>
        <p:txBody>
          <a:bodyPr/>
          <a:lstStyle/>
          <a:p>
            <a:r>
              <a:rPr lang="en-US" dirty="0" smtClean="0"/>
              <a:t>Turn </a:t>
            </a:r>
            <a:r>
              <a:rPr lang="en-US" dirty="0"/>
              <a:t>on syntax highlighting</a:t>
            </a:r>
          </a:p>
          <a:p>
            <a:pPr marL="0" indent="0">
              <a:buNone/>
            </a:pPr>
            <a:r>
              <a:rPr lang="en-US" dirty="0"/>
              <a:t>:syntax </a:t>
            </a:r>
            <a:r>
              <a:rPr lang="en-US" dirty="0" smtClean="0"/>
              <a:t>on</a:t>
            </a:r>
            <a:endParaRPr lang="bg-BG" dirty="0" smtClean="0"/>
          </a:p>
          <a:p>
            <a:pPr marL="0" indent="0">
              <a:buNone/>
            </a:pPr>
            <a:endParaRPr lang="en-US" dirty="0"/>
          </a:p>
          <a:p>
            <a:r>
              <a:rPr lang="en-US" dirty="0"/>
              <a:t>Turn on line numbering</a:t>
            </a:r>
          </a:p>
          <a:p>
            <a:pPr marL="0" indent="0">
              <a:buNone/>
            </a:pPr>
            <a:r>
              <a:rPr lang="en-US" dirty="0"/>
              <a:t>:set </a:t>
            </a:r>
            <a:r>
              <a:rPr lang="en-US" dirty="0" smtClean="0"/>
              <a:t>number</a:t>
            </a:r>
            <a:endParaRPr lang="bg-BG" dirty="0" smtClean="0"/>
          </a:p>
          <a:p>
            <a:pPr marL="0" indent="0">
              <a:buNone/>
            </a:pPr>
            <a:endParaRPr lang="en-US" dirty="0"/>
          </a:p>
          <a:p>
            <a:r>
              <a:rPr lang="en-US" dirty="0"/>
              <a:t>Turn on spell check</a:t>
            </a:r>
          </a:p>
          <a:p>
            <a:pPr marL="0" indent="0">
              <a:buNone/>
            </a:pPr>
            <a:r>
              <a:rPr lang="en-US" dirty="0"/>
              <a:t>:set spell</a:t>
            </a:r>
            <a:endParaRPr lang="bg-BG" dirty="0"/>
          </a:p>
        </p:txBody>
      </p:sp>
    </p:spTree>
    <p:extLst>
      <p:ext uri="{BB962C8B-B14F-4D97-AF65-F5344CB8AC3E}">
        <p14:creationId xmlns:p14="http://schemas.microsoft.com/office/powerpoint/2010/main" val="357921157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a:t>Полезни команди</a:t>
            </a:r>
            <a:endParaRPr lang="bg-BG" dirty="0"/>
          </a:p>
        </p:txBody>
      </p:sp>
      <p:sp>
        <p:nvSpPr>
          <p:cNvPr id="3" name="Content Placeholder 2"/>
          <p:cNvSpPr>
            <a:spLocks noGrp="1"/>
          </p:cNvSpPr>
          <p:nvPr>
            <p:ph idx="1"/>
          </p:nvPr>
        </p:nvSpPr>
        <p:spPr/>
        <p:txBody>
          <a:bodyPr/>
          <a:lstStyle/>
          <a:p>
            <a:r>
              <a:rPr lang="en-US" dirty="0" smtClean="0"/>
              <a:t>Split </a:t>
            </a:r>
            <a:r>
              <a:rPr lang="en-US" dirty="0"/>
              <a:t>screen horizontally</a:t>
            </a:r>
          </a:p>
          <a:p>
            <a:r>
              <a:rPr lang="en-US" dirty="0"/>
              <a:t>:</a:t>
            </a:r>
            <a:r>
              <a:rPr lang="en-US" dirty="0" err="1" smtClean="0"/>
              <a:t>sp</a:t>
            </a:r>
            <a:endParaRPr lang="bg-BG" dirty="0"/>
          </a:p>
          <a:p>
            <a:endParaRPr lang="en-US" dirty="0"/>
          </a:p>
          <a:p>
            <a:r>
              <a:rPr lang="en-US" dirty="0"/>
              <a:t>Split screen vertically</a:t>
            </a:r>
          </a:p>
          <a:p>
            <a:r>
              <a:rPr lang="en-US" dirty="0"/>
              <a:t>:</a:t>
            </a:r>
            <a:r>
              <a:rPr lang="en-US" dirty="0" err="1" smtClean="0"/>
              <a:t>vsp</a:t>
            </a:r>
            <a:endParaRPr lang="bg-BG" dirty="0" smtClean="0"/>
          </a:p>
          <a:p>
            <a:endParaRPr lang="en-US" dirty="0"/>
          </a:p>
          <a:p>
            <a:r>
              <a:rPr lang="en-US" dirty="0"/>
              <a:t>Move between split regions</a:t>
            </a:r>
          </a:p>
          <a:p>
            <a:r>
              <a:rPr lang="en-US" dirty="0"/>
              <a:t>&lt;ctrl-w w&gt;</a:t>
            </a:r>
            <a:endParaRPr lang="bg-BG" dirty="0"/>
          </a:p>
        </p:txBody>
      </p:sp>
    </p:spTree>
    <p:extLst>
      <p:ext uri="{BB962C8B-B14F-4D97-AF65-F5344CB8AC3E}">
        <p14:creationId xmlns:p14="http://schemas.microsoft.com/office/powerpoint/2010/main" val="186007479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GUI + </a:t>
            </a:r>
            <a:r>
              <a:rPr lang="en-US" dirty="0" smtClean="0"/>
              <a:t>Vim</a:t>
            </a:r>
            <a:endParaRPr lang="bg-BG" dirty="0"/>
          </a:p>
        </p:txBody>
      </p:sp>
      <p:sp>
        <p:nvSpPr>
          <p:cNvPr id="3" name="Content Placeholder 2"/>
          <p:cNvSpPr>
            <a:spLocks noGrp="1"/>
          </p:cNvSpPr>
          <p:nvPr>
            <p:ph idx="1"/>
          </p:nvPr>
        </p:nvSpPr>
        <p:spPr/>
        <p:txBody>
          <a:bodyPr/>
          <a:lstStyle/>
          <a:p>
            <a:endParaRPr lang="bg-BG" dirty="0" smtClean="0"/>
          </a:p>
          <a:p>
            <a:r>
              <a:rPr lang="en-US" dirty="0" smtClean="0"/>
              <a:t>Vim </a:t>
            </a:r>
            <a:r>
              <a:rPr lang="bg-BG" dirty="0" smtClean="0"/>
              <a:t>може да се стартира в </a:t>
            </a:r>
            <a:r>
              <a:rPr lang="en-US" dirty="0" smtClean="0"/>
              <a:t>shell</a:t>
            </a:r>
            <a:r>
              <a:rPr lang="en-US" dirty="0"/>
              <a:t>, </a:t>
            </a:r>
            <a:r>
              <a:rPr lang="bg-BG" dirty="0" smtClean="0"/>
              <a:t>но съществуват реализации с </a:t>
            </a:r>
            <a:r>
              <a:rPr lang="en-US" dirty="0" smtClean="0"/>
              <a:t>GUI </a:t>
            </a:r>
            <a:r>
              <a:rPr lang="en-US" dirty="0"/>
              <a:t>window </a:t>
            </a:r>
            <a:r>
              <a:rPr lang="en-US" dirty="0" smtClean="0"/>
              <a:t>(menus</a:t>
            </a:r>
            <a:r>
              <a:rPr lang="en-US" dirty="0"/>
              <a:t>, toolbars, </a:t>
            </a:r>
            <a:r>
              <a:rPr lang="en-US" dirty="0" smtClean="0"/>
              <a:t>and</a:t>
            </a:r>
            <a:r>
              <a:rPr lang="bg-BG" dirty="0" smtClean="0"/>
              <a:t> </a:t>
            </a:r>
            <a:r>
              <a:rPr lang="en-US" dirty="0" smtClean="0"/>
              <a:t>mouse</a:t>
            </a:r>
            <a:r>
              <a:rPr lang="en-US" dirty="0"/>
              <a:t>)</a:t>
            </a:r>
          </a:p>
          <a:p>
            <a:endParaRPr lang="bg-BG" dirty="0" smtClean="0"/>
          </a:p>
          <a:p>
            <a:r>
              <a:rPr lang="bg-BG" dirty="0" smtClean="0"/>
              <a:t>За целта се ползва </a:t>
            </a:r>
            <a:r>
              <a:rPr lang="en-US" dirty="0" err="1" smtClean="0"/>
              <a:t>gVim</a:t>
            </a:r>
            <a:r>
              <a:rPr lang="en-US" dirty="0" smtClean="0"/>
              <a:t> </a:t>
            </a:r>
            <a:endParaRPr lang="bg-BG" dirty="0" smtClean="0"/>
          </a:p>
        </p:txBody>
      </p:sp>
    </p:spTree>
    <p:extLst>
      <p:ext uri="{BB962C8B-B14F-4D97-AF65-F5344CB8AC3E}">
        <p14:creationId xmlns:p14="http://schemas.microsoft.com/office/powerpoint/2010/main" val="323848836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Useful </a:t>
            </a:r>
            <a:r>
              <a:rPr lang="en-US" dirty="0" smtClean="0"/>
              <a:t>links</a:t>
            </a:r>
            <a:endParaRPr lang="bg-BG" dirty="0"/>
          </a:p>
        </p:txBody>
      </p:sp>
      <p:sp>
        <p:nvSpPr>
          <p:cNvPr id="3" name="Content Placeholder 2"/>
          <p:cNvSpPr>
            <a:spLocks noGrp="1"/>
          </p:cNvSpPr>
          <p:nvPr>
            <p:ph idx="1"/>
          </p:nvPr>
        </p:nvSpPr>
        <p:spPr/>
        <p:txBody>
          <a:bodyPr/>
          <a:lstStyle/>
          <a:p>
            <a:r>
              <a:rPr lang="en-US" dirty="0" smtClean="0"/>
              <a:t>Vim </a:t>
            </a:r>
            <a:r>
              <a:rPr lang="en-US" dirty="0"/>
              <a:t>project website</a:t>
            </a:r>
          </a:p>
          <a:p>
            <a:pPr marL="0" indent="0">
              <a:buNone/>
            </a:pPr>
            <a:r>
              <a:rPr lang="en-US" dirty="0">
                <a:hlinkClick r:id="rId2"/>
              </a:rPr>
              <a:t>http://www.vim.org</a:t>
            </a:r>
            <a:r>
              <a:rPr lang="en-US" dirty="0" smtClean="0">
                <a:hlinkClick r:id="rId2"/>
              </a:rPr>
              <a:t>/</a:t>
            </a:r>
            <a:r>
              <a:rPr lang="bg-BG" dirty="0" smtClean="0"/>
              <a:t> </a:t>
            </a:r>
            <a:endParaRPr lang="en-US" dirty="0"/>
          </a:p>
          <a:p>
            <a:r>
              <a:rPr lang="en-US" dirty="0"/>
              <a:t>Vim tips and tricks</a:t>
            </a:r>
          </a:p>
          <a:p>
            <a:pPr marL="0" indent="0">
              <a:buNone/>
            </a:pPr>
            <a:r>
              <a:rPr lang="en-US" dirty="0">
                <a:hlinkClick r:id="rId3"/>
              </a:rPr>
              <a:t>http://</a:t>
            </a:r>
            <a:r>
              <a:rPr lang="en-US" dirty="0" smtClean="0">
                <a:hlinkClick r:id="rId3"/>
              </a:rPr>
              <a:t>www.cs.swarthmore.edu/help/vim/home.html</a:t>
            </a:r>
            <a:r>
              <a:rPr lang="bg-BG" dirty="0" smtClean="0"/>
              <a:t> </a:t>
            </a:r>
            <a:endParaRPr lang="en-US" dirty="0"/>
          </a:p>
          <a:p>
            <a:r>
              <a:rPr lang="en-US" dirty="0"/>
              <a:t>Vim recipes</a:t>
            </a:r>
          </a:p>
          <a:p>
            <a:pPr marL="0" indent="0">
              <a:buNone/>
            </a:pPr>
            <a:r>
              <a:rPr lang="en-US" dirty="0">
                <a:hlinkClick r:id="rId4"/>
              </a:rPr>
              <a:t>http://vim.runpaint.org/toc</a:t>
            </a:r>
            <a:r>
              <a:rPr lang="en-US" dirty="0" smtClean="0">
                <a:hlinkClick r:id="rId4"/>
              </a:rPr>
              <a:t>/</a:t>
            </a:r>
            <a:r>
              <a:rPr lang="bg-BG" smtClean="0"/>
              <a:t> </a:t>
            </a:r>
            <a:endParaRPr lang="bg-BG" dirty="0"/>
          </a:p>
        </p:txBody>
      </p:sp>
    </p:spTree>
    <p:extLst>
      <p:ext uri="{BB962C8B-B14F-4D97-AF65-F5344CB8AC3E}">
        <p14:creationId xmlns:p14="http://schemas.microsoft.com/office/powerpoint/2010/main" val="46971610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1019</TotalTime>
  <Words>4454</Words>
  <Application>Microsoft Office PowerPoint</Application>
  <PresentationFormat>On-screen Show (4:3)</PresentationFormat>
  <Paragraphs>729</Paragraphs>
  <Slides>97</Slides>
  <Notes>0</Notes>
  <HiddenSlides>0</HiddenSlides>
  <MMClips>0</MMClips>
  <ScaleCrop>false</ScaleCrop>
  <HeadingPairs>
    <vt:vector size="4" baseType="variant">
      <vt:variant>
        <vt:lpstr>Theme</vt:lpstr>
      </vt:variant>
      <vt:variant>
        <vt:i4>1</vt:i4>
      </vt:variant>
      <vt:variant>
        <vt:lpstr>Slide Titles</vt:lpstr>
      </vt:variant>
      <vt:variant>
        <vt:i4>97</vt:i4>
      </vt:variant>
    </vt:vector>
  </HeadingPairs>
  <TitlesOfParts>
    <vt:vector size="98" baseType="lpstr">
      <vt:lpstr>Flow</vt:lpstr>
      <vt:lpstr>Регулярни изрази</vt:lpstr>
      <vt:lpstr>grep</vt:lpstr>
      <vt:lpstr>grep</vt:lpstr>
      <vt:lpstr>Grep опции</vt:lpstr>
      <vt:lpstr>Regular Expression</vt:lpstr>
      <vt:lpstr>Regular Expression</vt:lpstr>
      <vt:lpstr>Правила за RegExp</vt:lpstr>
      <vt:lpstr>Правила за RegExp</vt:lpstr>
      <vt:lpstr>Операция Not</vt:lpstr>
      <vt:lpstr>Шаблон с произволен брой еднакви символи</vt:lpstr>
      <vt:lpstr>Начало и край на шаблона</vt:lpstr>
      <vt:lpstr>Диапазон на повторение</vt:lpstr>
      <vt:lpstr>Изрази за групиране</vt:lpstr>
      <vt:lpstr>Още правила за регуляните изрази</vt:lpstr>
      <vt:lpstr>Разширени регулярни изрази</vt:lpstr>
      <vt:lpstr>Регулярните изрази и кавичките</vt:lpstr>
      <vt:lpstr>Примери</vt:lpstr>
      <vt:lpstr>Примери</vt:lpstr>
      <vt:lpstr>Примери</vt:lpstr>
      <vt:lpstr>Примери</vt:lpstr>
      <vt:lpstr>Примери</vt:lpstr>
      <vt:lpstr>Примери</vt:lpstr>
      <vt:lpstr>Примери</vt:lpstr>
      <vt:lpstr>Примери</vt:lpstr>
      <vt:lpstr>Примери</vt:lpstr>
      <vt:lpstr>Примери</vt:lpstr>
      <vt:lpstr>Къде още се ползват регулярни изрази?</vt:lpstr>
      <vt:lpstr>http://xkcd.com/208/ </vt:lpstr>
      <vt:lpstr>Други полезни команди</vt:lpstr>
      <vt:lpstr>Команда Translate</vt:lpstr>
      <vt:lpstr>Команда Translate</vt:lpstr>
      <vt:lpstr>tr и множествата</vt:lpstr>
      <vt:lpstr>tr опции</vt:lpstr>
      <vt:lpstr>tr опции</vt:lpstr>
      <vt:lpstr>tr опции</vt:lpstr>
      <vt:lpstr>Unix срещу Windows Text Files</vt:lpstr>
      <vt:lpstr>Замяна на шифър</vt:lpstr>
      <vt:lpstr>sed</vt:lpstr>
      <vt:lpstr>sed</vt:lpstr>
      <vt:lpstr>Изтриване със sed</vt:lpstr>
      <vt:lpstr>Sed и регулярните изрази</vt:lpstr>
      <vt:lpstr>Sed и регулярните изрази</vt:lpstr>
      <vt:lpstr>Sed и регулярните изрази</vt:lpstr>
      <vt:lpstr>Sed и регулярните изрази</vt:lpstr>
      <vt:lpstr>Sed и регулярните изрази</vt:lpstr>
      <vt:lpstr>Sed и регулярните изрази</vt:lpstr>
      <vt:lpstr>Sed и регулярните изрази</vt:lpstr>
      <vt:lpstr>Пример</vt:lpstr>
      <vt:lpstr>sed scripting</vt:lpstr>
      <vt:lpstr>sed scripting</vt:lpstr>
      <vt:lpstr>Sed Arkanoid</vt:lpstr>
      <vt:lpstr>SED Sokoban</vt:lpstr>
      <vt:lpstr>Примери</vt:lpstr>
      <vt:lpstr>Примери</vt:lpstr>
      <vt:lpstr>Примери</vt:lpstr>
      <vt:lpstr>sort</vt:lpstr>
      <vt:lpstr>wc</vt:lpstr>
      <vt:lpstr>uniq</vt:lpstr>
      <vt:lpstr>gawk</vt:lpstr>
      <vt:lpstr>awk</vt:lpstr>
      <vt:lpstr>gawk</vt:lpstr>
      <vt:lpstr>Предимства на awk пред sed</vt:lpstr>
      <vt:lpstr>Примери</vt:lpstr>
      <vt:lpstr>Begin и End</vt:lpstr>
      <vt:lpstr>Gawk и входните полета</vt:lpstr>
      <vt:lpstr>gawk</vt:lpstr>
      <vt:lpstr>Други gawk променливи</vt:lpstr>
      <vt:lpstr>Разделител на полетата</vt:lpstr>
      <vt:lpstr>Какъв код се ползва в gawk?</vt:lpstr>
      <vt:lpstr>Пример</vt:lpstr>
      <vt:lpstr>Пример</vt:lpstr>
      <vt:lpstr>Променливи и асоциативни масиви</vt:lpstr>
      <vt:lpstr>Функции за масив</vt:lpstr>
      <vt:lpstr>Пример за асоциативен масив</vt:lpstr>
      <vt:lpstr>Пример за асоциативен масив</vt:lpstr>
      <vt:lpstr>Търсене и gawk</vt:lpstr>
      <vt:lpstr>gawk</vt:lpstr>
      <vt:lpstr>Примери</vt:lpstr>
      <vt:lpstr>Примери</vt:lpstr>
      <vt:lpstr>Примери</vt:lpstr>
      <vt:lpstr>Извлчане на файл от сървъра</vt:lpstr>
      <vt:lpstr>gnuplot</vt:lpstr>
      <vt:lpstr>Важни gnuplot команди</vt:lpstr>
      <vt:lpstr>Опции за чертане</vt:lpstr>
      <vt:lpstr>По-нататъшни референции</vt:lpstr>
      <vt:lpstr>Vim</vt:lpstr>
      <vt:lpstr>Vim</vt:lpstr>
      <vt:lpstr>Трите основни режима на Vim</vt:lpstr>
      <vt:lpstr>Трите основни режима на Vim</vt:lpstr>
      <vt:lpstr>Команди </vt:lpstr>
      <vt:lpstr>Преместване </vt:lpstr>
      <vt:lpstr>Помощ </vt:lpstr>
      <vt:lpstr>Полезни команди</vt:lpstr>
      <vt:lpstr>Полезни команди</vt:lpstr>
      <vt:lpstr>Полезни команди</vt:lpstr>
      <vt:lpstr>GUI + Vim</vt:lpstr>
      <vt:lpstr>Useful links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USER</cp:lastModifiedBy>
  <cp:revision>159</cp:revision>
  <cp:lastPrinted>2012-02-25T13:18:32Z</cp:lastPrinted>
  <dcterms:created xsi:type="dcterms:W3CDTF">2011-01-29T06:24:31Z</dcterms:created>
  <dcterms:modified xsi:type="dcterms:W3CDTF">2012-02-25T13:50:44Z</dcterms:modified>
</cp:coreProperties>
</file>