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33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7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  <p:sldId id="376" r:id="rId44"/>
    <p:sldId id="377" r:id="rId45"/>
    <p:sldId id="378" r:id="rId46"/>
    <p:sldId id="379" r:id="rId47"/>
    <p:sldId id="380" r:id="rId48"/>
    <p:sldId id="381" r:id="rId49"/>
    <p:sldId id="382" r:id="rId50"/>
    <p:sldId id="383" r:id="rId51"/>
    <p:sldId id="384" r:id="rId52"/>
    <p:sldId id="385" r:id="rId53"/>
    <p:sldId id="386" r:id="rId54"/>
    <p:sldId id="387" r:id="rId55"/>
    <p:sldId id="388" r:id="rId56"/>
    <p:sldId id="389" r:id="rId57"/>
    <p:sldId id="390" r:id="rId58"/>
    <p:sldId id="391" r:id="rId59"/>
    <p:sldId id="392" r:id="rId60"/>
    <p:sldId id="393" r:id="rId61"/>
    <p:sldId id="394" r:id="rId62"/>
    <p:sldId id="395" r:id="rId63"/>
    <p:sldId id="396" r:id="rId64"/>
    <p:sldId id="397" r:id="rId65"/>
    <p:sldId id="398" r:id="rId66"/>
    <p:sldId id="399" r:id="rId67"/>
    <p:sldId id="400" r:id="rId68"/>
    <p:sldId id="401" r:id="rId69"/>
    <p:sldId id="402" r:id="rId70"/>
    <p:sldId id="403" r:id="rId71"/>
    <p:sldId id="404" r:id="rId72"/>
    <p:sldId id="405" r:id="rId73"/>
    <p:sldId id="406" r:id="rId74"/>
    <p:sldId id="407" r:id="rId75"/>
    <p:sldId id="408" r:id="rId76"/>
    <p:sldId id="409" r:id="rId77"/>
    <p:sldId id="410" r:id="rId78"/>
    <p:sldId id="411" r:id="rId79"/>
    <p:sldId id="412" r:id="rId80"/>
    <p:sldId id="413" r:id="rId81"/>
    <p:sldId id="414" r:id="rId82"/>
    <p:sldId id="415" r:id="rId83"/>
    <p:sldId id="416" r:id="rId84"/>
    <p:sldId id="417" r:id="rId85"/>
    <p:sldId id="418" r:id="rId86"/>
    <p:sldId id="419" r:id="rId87"/>
    <p:sldId id="420" r:id="rId88"/>
    <p:sldId id="421" r:id="rId89"/>
    <p:sldId id="422" r:id="rId90"/>
    <p:sldId id="423" r:id="rId91"/>
    <p:sldId id="424" r:id="rId92"/>
    <p:sldId id="425" r:id="rId93"/>
    <p:sldId id="426" r:id="rId94"/>
    <p:sldId id="427" r:id="rId95"/>
    <p:sldId id="428" r:id="rId96"/>
    <p:sldId id="429" r:id="rId97"/>
    <p:sldId id="430" r:id="rId98"/>
    <p:sldId id="431" r:id="rId99"/>
    <p:sldId id="432" r:id="rId100"/>
    <p:sldId id="433" r:id="rId101"/>
    <p:sldId id="435" r:id="rId102"/>
    <p:sldId id="436" r:id="rId103"/>
    <p:sldId id="437" r:id="rId104"/>
    <p:sldId id="438" r:id="rId105"/>
    <p:sldId id="439" r:id="rId106"/>
    <p:sldId id="434" r:id="rId107"/>
    <p:sldId id="440" r:id="rId108"/>
    <p:sldId id="441" r:id="rId109"/>
    <p:sldId id="442" r:id="rId110"/>
    <p:sldId id="443" r:id="rId111"/>
    <p:sldId id="444" r:id="rId112"/>
    <p:sldId id="445" r:id="rId113"/>
    <p:sldId id="446" r:id="rId114"/>
    <p:sldId id="447" r:id="rId115"/>
    <p:sldId id="448" r:id="rId116"/>
    <p:sldId id="449" r:id="rId117"/>
    <p:sldId id="450" r:id="rId118"/>
    <p:sldId id="451" r:id="rId119"/>
    <p:sldId id="452" r:id="rId120"/>
    <p:sldId id="453" r:id="rId1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2/22/2012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Perl!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Лекции </a:t>
            </a:r>
            <a:r>
              <a:rPr lang="en-US" dirty="0" smtClean="0"/>
              <a:t>11</a:t>
            </a:r>
            <a:r>
              <a:rPr lang="bg-BG" dirty="0" smtClean="0"/>
              <a:t> - </a:t>
            </a:r>
            <a:r>
              <a:rPr lang="en-US" dirty="0" smtClean="0"/>
              <a:t>14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47989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Основи на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Аритметични операции</a:t>
            </a:r>
            <a:r>
              <a:rPr lang="en-US" dirty="0" smtClean="0"/>
              <a:t>: </a:t>
            </a:r>
            <a:r>
              <a:rPr lang="en-US" dirty="0"/>
              <a:t>+, -, *, /, %, ** (exponent)</a:t>
            </a:r>
          </a:p>
          <a:p>
            <a:r>
              <a:rPr lang="bg-BG" dirty="0" smtClean="0"/>
              <a:t>Операции за присвояване</a:t>
            </a:r>
            <a:r>
              <a:rPr lang="en-US" dirty="0" smtClean="0"/>
              <a:t>: </a:t>
            </a:r>
            <a:r>
              <a:rPr lang="en-US" dirty="0"/>
              <a:t>=,+=,-=,*=,/=,%=,**=</a:t>
            </a:r>
          </a:p>
          <a:p>
            <a:r>
              <a:rPr lang="en-US" dirty="0"/>
              <a:t>Perl </a:t>
            </a:r>
            <a:r>
              <a:rPr lang="bg-BG" dirty="0" smtClean="0"/>
              <a:t>не работи с комплексни числа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0424430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File::Find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#!/</a:t>
            </a:r>
            <a:r>
              <a:rPr lang="en-US" dirty="0" err="1"/>
              <a:t>usr</a:t>
            </a:r>
            <a:r>
              <a:rPr lang="en-US" dirty="0"/>
              <a:t>/local/bin/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($#</a:t>
            </a:r>
            <a:r>
              <a:rPr lang="en-US" dirty="0"/>
              <a:t>ARGV == 0) or die "Usage: $0 [directory]\n"; </a:t>
            </a:r>
          </a:p>
          <a:p>
            <a:pPr marL="0" indent="0">
              <a:buNone/>
            </a:pPr>
            <a:r>
              <a:rPr lang="en-US" dirty="0" smtClean="0"/>
              <a:t>use </a:t>
            </a:r>
            <a:r>
              <a:rPr lang="en-US" dirty="0"/>
              <a:t>File::Find;</a:t>
            </a:r>
          </a:p>
          <a:p>
            <a:pPr marL="0" indent="0">
              <a:buNone/>
            </a:pPr>
            <a:r>
              <a:rPr lang="en-US" dirty="0" smtClean="0"/>
              <a:t>find(sub </a:t>
            </a:r>
            <a:r>
              <a:rPr lang="en-US" dirty="0"/>
              <a:t>{$size{$File::Find::name} = -s if -f;}, @ARGV);</a:t>
            </a:r>
          </a:p>
          <a:p>
            <a:pPr marL="0" indent="0">
              <a:buNone/>
            </a:pPr>
            <a:r>
              <a:rPr lang="en-US" dirty="0"/>
              <a:t>@sorted = sort {$size{$b} &lt;=&gt; $size{$a}} keys %size;</a:t>
            </a:r>
          </a:p>
          <a:p>
            <a:pPr marL="0" indent="0">
              <a:buNone/>
            </a:pPr>
            <a:r>
              <a:rPr lang="en-US" dirty="0" smtClean="0"/>
              <a:t>splice </a:t>
            </a:r>
            <a:r>
              <a:rPr lang="en-US" dirty="0"/>
              <a:t>@sorted, 20 if @sorted &gt; 20;</a:t>
            </a:r>
          </a:p>
          <a:p>
            <a:pPr marL="0" indent="0">
              <a:buNone/>
            </a:pPr>
            <a:r>
              <a:rPr lang="en-US" dirty="0" err="1" smtClean="0"/>
              <a:t>foreach</a:t>
            </a:r>
            <a:r>
              <a:rPr lang="en-US" dirty="0" smtClean="0"/>
              <a:t> </a:t>
            </a:r>
            <a:r>
              <a:rPr lang="en-US" dirty="0"/>
              <a:t>(@sorted) 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dirty="0" err="1"/>
              <a:t>printf</a:t>
            </a:r>
            <a:r>
              <a:rPr lang="en-US" dirty="0"/>
              <a:t> "%10d %s\n", $size{$_}, $_;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Отпечатва размера и името на файла в намаляващ ред (по размера) за 20-те най-големи файлове.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917352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References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Референцията е указател към друг обект.</a:t>
            </a:r>
          </a:p>
          <a:p>
            <a:r>
              <a:rPr lang="bg-BG" dirty="0" smtClean="0"/>
              <a:t>Съществуват 2 типа референции:</a:t>
            </a:r>
            <a:r>
              <a:rPr lang="en-US" dirty="0" smtClean="0"/>
              <a:t> </a:t>
            </a:r>
            <a:r>
              <a:rPr lang="en-US" dirty="0"/>
              <a:t>symbolic </a:t>
            </a:r>
            <a:r>
              <a:rPr lang="bg-BG" dirty="0" smtClean="0"/>
              <a:t>и </a:t>
            </a:r>
            <a:r>
              <a:rPr lang="en-US" dirty="0" smtClean="0"/>
              <a:t>hard</a:t>
            </a:r>
            <a:r>
              <a:rPr lang="en-US" dirty="0"/>
              <a:t>.</a:t>
            </a:r>
          </a:p>
          <a:p>
            <a:r>
              <a:rPr lang="bg-BG" dirty="0" smtClean="0"/>
              <a:t>Символната референция позволява да се укаже променлива по име, използвайки стойността на друга променлива. Например, ако променливата </a:t>
            </a:r>
            <a:r>
              <a:rPr lang="en-US" dirty="0" smtClean="0"/>
              <a:t> </a:t>
            </a:r>
            <a:r>
              <a:rPr lang="en-US" dirty="0"/>
              <a:t>$foo </a:t>
            </a:r>
            <a:r>
              <a:rPr lang="bg-BG" dirty="0" smtClean="0"/>
              <a:t>съдържа низа </a:t>
            </a:r>
            <a:r>
              <a:rPr lang="en-US" dirty="0" smtClean="0"/>
              <a:t>"bar</a:t>
            </a:r>
            <a:r>
              <a:rPr lang="en-US" dirty="0"/>
              <a:t>", </a:t>
            </a:r>
            <a:r>
              <a:rPr lang="bg-BG" dirty="0" smtClean="0"/>
              <a:t>символната референция към </a:t>
            </a:r>
            <a:r>
              <a:rPr lang="en-US" dirty="0" smtClean="0"/>
              <a:t>$foo </a:t>
            </a:r>
            <a:r>
              <a:rPr lang="bg-BG" dirty="0" smtClean="0"/>
              <a:t>сочи към променливата </a:t>
            </a:r>
            <a:r>
              <a:rPr lang="en-US" dirty="0" smtClean="0"/>
              <a:t>$</a:t>
            </a:r>
            <a:r>
              <a:rPr lang="en-US" dirty="0"/>
              <a:t>bar.</a:t>
            </a:r>
          </a:p>
          <a:p>
            <a:r>
              <a:rPr lang="bg-BG" dirty="0" smtClean="0"/>
              <a:t>Твърдата референция сочи към актуалните данни, записани в даннова структура.</a:t>
            </a:r>
          </a:p>
        </p:txBody>
      </p:sp>
    </p:spTree>
    <p:extLst>
      <p:ext uri="{BB962C8B-B14F-4D97-AF65-F5344CB8AC3E}">
        <p14:creationId xmlns:p14="http://schemas.microsoft.com/office/powerpoint/2010/main" val="102713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Creating Hard </a:t>
            </a:r>
            <a:r>
              <a:rPr lang="en-US" b="1" dirty="0" smtClean="0"/>
              <a:t>References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 smtClean="0"/>
              <a:t>Операцията </a:t>
            </a:r>
            <a:r>
              <a:rPr lang="en-US" dirty="0" smtClean="0"/>
              <a:t>\</a:t>
            </a:r>
            <a:r>
              <a:rPr lang="bg-BG" dirty="0" smtClean="0"/>
              <a:t> се ползва за създаване на референция към именована променлива или подпрограма. Пример: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$foo = 'Bill';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 err="1"/>
              <a:t>fooref</a:t>
            </a:r>
            <a:r>
              <a:rPr lang="en-US" dirty="0"/>
              <a:t> = \$foo</a:t>
            </a:r>
            <a:r>
              <a:rPr lang="en-US" dirty="0" smtClean="0"/>
              <a:t>;</a:t>
            </a:r>
            <a:endParaRPr lang="bg-BG" dirty="0" smtClean="0"/>
          </a:p>
          <a:p>
            <a:r>
              <a:rPr lang="bg-BG" dirty="0" smtClean="0"/>
              <a:t>Променливата </a:t>
            </a:r>
            <a:r>
              <a:rPr lang="en-US" dirty="0" smtClean="0"/>
              <a:t>$</a:t>
            </a:r>
            <a:r>
              <a:rPr lang="en-US" dirty="0" err="1" smtClean="0"/>
              <a:t>fooref</a:t>
            </a:r>
            <a:r>
              <a:rPr lang="en-US" dirty="0" smtClean="0"/>
              <a:t> </a:t>
            </a:r>
            <a:r>
              <a:rPr lang="bg-BG" dirty="0" smtClean="0"/>
              <a:t> съдържа твърда референция към променливата</a:t>
            </a:r>
            <a:r>
              <a:rPr lang="en-US" dirty="0" smtClean="0"/>
              <a:t> $foo. </a:t>
            </a:r>
            <a:r>
              <a:rPr lang="bg-BG" dirty="0" smtClean="0"/>
              <a:t>Примери за масиви: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$array = \@ARGV; $hash = \%ENV; $glob = \*STDOUT</a:t>
            </a:r>
            <a:r>
              <a:rPr lang="en-US" dirty="0" smtClean="0"/>
              <a:t>;</a:t>
            </a:r>
          </a:p>
          <a:p>
            <a:r>
              <a:rPr lang="bg-BG" dirty="0" smtClean="0"/>
              <a:t>Пример за подпрограми:</a:t>
            </a:r>
          </a:p>
          <a:p>
            <a:pPr marL="0" indent="0">
              <a:buNone/>
            </a:pPr>
            <a:r>
              <a:rPr lang="en-US" dirty="0"/>
              <a:t>sub foo { print "foo" };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 err="1"/>
              <a:t>foosub</a:t>
            </a:r>
            <a:r>
              <a:rPr lang="en-US" dirty="0"/>
              <a:t> = \&amp;foo;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081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Анонимни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Когато се създава референция към масив директно, без създаване на име на масива, масива се нарича анонимен. Пример:</a:t>
            </a:r>
          </a:p>
          <a:p>
            <a:pPr marL="0" indent="0">
              <a:buNone/>
            </a:pPr>
            <a:r>
              <a:rPr lang="en-US" dirty="0"/>
              <a:t>$array = [ 'Bill', 'Ben, 'Mary' </a:t>
            </a:r>
            <a:r>
              <a:rPr lang="en-US" dirty="0" smtClean="0"/>
              <a:t>];</a:t>
            </a:r>
            <a:endParaRPr lang="bg-BG" dirty="0" smtClean="0"/>
          </a:p>
          <a:p>
            <a:r>
              <a:rPr lang="bg-BG" dirty="0" smtClean="0"/>
              <a:t>Може да се създаде и сложна структура, чрез вложени масиви:</a:t>
            </a:r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arrayarray</a:t>
            </a:r>
            <a:r>
              <a:rPr lang="en-US" dirty="0"/>
              <a:t> = ( 1, 2, [1, 2, 3</a:t>
            </a:r>
            <a:r>
              <a:rPr lang="en-US" dirty="0" smtClean="0"/>
              <a:t>]);</a:t>
            </a:r>
            <a:endParaRPr lang="bg-BG" dirty="0" smtClean="0"/>
          </a:p>
          <a:p>
            <a:r>
              <a:rPr lang="en-US" dirty="0"/>
              <a:t>@</a:t>
            </a:r>
            <a:r>
              <a:rPr lang="en-US" dirty="0" err="1" smtClean="0"/>
              <a:t>arrayarray</a:t>
            </a:r>
            <a:r>
              <a:rPr lang="bg-BG" dirty="0" smtClean="0"/>
              <a:t> съдържа 3 елемента, като третия е референция към анонимен масив.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4549132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Anonymous Hashes</a:t>
            </a:r>
            <a:br>
              <a:rPr lang="en-US" b="1" dirty="0"/>
            </a:br>
            <a:r>
              <a:rPr lang="bg-BG" b="1" dirty="0" smtClean="0"/>
              <a:t>(анонимни асоциативни масиви)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Anonymous </a:t>
            </a:r>
            <a:r>
              <a:rPr lang="en-US" dirty="0"/>
              <a:t>hashes </a:t>
            </a:r>
            <a:r>
              <a:rPr lang="bg-BG" dirty="0" smtClean="0"/>
              <a:t>се създават по подобен начин</a:t>
            </a:r>
            <a:r>
              <a:rPr lang="en-US" dirty="0"/>
              <a:t>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hash = { 'Man' =&gt; 'Bill',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'Woman</a:t>
            </a:r>
            <a:r>
              <a:rPr lang="en-US" dirty="0"/>
              <a:t>' =&gt; 'Mary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en-US" dirty="0"/>
              <a:t>'Dog' =&gt; 'Ben' };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3308530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Dereferencing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Най-директният начин за </a:t>
            </a:r>
            <a:r>
              <a:rPr lang="en-US" dirty="0" smtClean="0"/>
              <a:t>dereferencing </a:t>
            </a:r>
            <a:r>
              <a:rPr lang="bg-BG" dirty="0" smtClean="0"/>
              <a:t>на референция е да се използва съответен символ според типа на данните</a:t>
            </a:r>
            <a:r>
              <a:rPr lang="en-US" dirty="0" smtClean="0"/>
              <a:t> </a:t>
            </a:r>
            <a:r>
              <a:rPr lang="en-US" dirty="0"/>
              <a:t>($ </a:t>
            </a:r>
            <a:r>
              <a:rPr lang="bg-BG" dirty="0" smtClean="0"/>
              <a:t>за </a:t>
            </a:r>
            <a:r>
              <a:rPr lang="en-US" dirty="0" smtClean="0"/>
              <a:t>scalars</a:t>
            </a:r>
            <a:r>
              <a:rPr lang="en-US" dirty="0"/>
              <a:t>, @ </a:t>
            </a:r>
            <a:r>
              <a:rPr lang="bg-BG" dirty="0" smtClean="0"/>
              <a:t>за </a:t>
            </a:r>
            <a:r>
              <a:rPr lang="en-US" dirty="0" smtClean="0"/>
              <a:t>arrays</a:t>
            </a:r>
            <a:r>
              <a:rPr lang="en-US" dirty="0"/>
              <a:t>, % </a:t>
            </a:r>
            <a:r>
              <a:rPr lang="bg-BG" dirty="0" smtClean="0"/>
              <a:t>за </a:t>
            </a:r>
            <a:r>
              <a:rPr lang="en-US" dirty="0" smtClean="0"/>
              <a:t>hashes</a:t>
            </a:r>
            <a:r>
              <a:rPr lang="bg-BG" dirty="0" smtClean="0"/>
              <a:t> и </a:t>
            </a:r>
            <a:r>
              <a:rPr lang="en-US" dirty="0" smtClean="0"/>
              <a:t>&amp; </a:t>
            </a:r>
            <a:r>
              <a:rPr lang="bg-BG" dirty="0" smtClean="0"/>
              <a:t>за </a:t>
            </a:r>
            <a:r>
              <a:rPr lang="en-US" dirty="0" smtClean="0"/>
              <a:t>subroutines)</a:t>
            </a:r>
            <a:r>
              <a:rPr lang="bg-BG" dirty="0" smtClean="0"/>
              <a:t>, който да се запише пред името на променливата, съдържаща референция. Например за дереференсиране на скаларната референция </a:t>
            </a:r>
            <a:r>
              <a:rPr lang="en-US" dirty="0" smtClean="0"/>
              <a:t>$</a:t>
            </a:r>
            <a:r>
              <a:rPr lang="en-US" dirty="0"/>
              <a:t>foo, </a:t>
            </a:r>
            <a:r>
              <a:rPr lang="bg-BG" dirty="0" smtClean="0"/>
              <a:t>трябва да се ползва </a:t>
            </a:r>
            <a:r>
              <a:rPr lang="en-US" dirty="0" smtClean="0"/>
              <a:t>$$</a:t>
            </a:r>
            <a:r>
              <a:rPr lang="en-US" dirty="0"/>
              <a:t>foo. </a:t>
            </a:r>
            <a:r>
              <a:rPr lang="bg-BG" dirty="0" smtClean="0"/>
              <a:t>Други примери: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$array = \@ARGV; # Create reference to array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hash = \%ENV; # Create reference to hash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glob = \*STDOUT; # Create reference to </a:t>
            </a:r>
            <a:r>
              <a:rPr lang="en-US" dirty="0" err="1"/>
              <a:t>typeglob</a:t>
            </a:r>
            <a:r>
              <a:rPr lang="en-US" dirty="0"/>
              <a:t>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 err="1"/>
              <a:t>foosub</a:t>
            </a:r>
            <a:r>
              <a:rPr lang="en-US" dirty="0"/>
              <a:t> = \&amp;foo; # Create reference to subroutine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push </a:t>
            </a:r>
            <a:r>
              <a:rPr lang="en-US" dirty="0"/>
              <a:t>(@$array, "From humans");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$$</a:t>
            </a:r>
            <a:r>
              <a:rPr lang="en-US" dirty="0"/>
              <a:t>array[0] = </a:t>
            </a:r>
            <a:r>
              <a:rPr lang="en-US" dirty="0" smtClean="0"/>
              <a:t>'Hello'</a:t>
            </a:r>
            <a:r>
              <a:rPr lang="bg-BG" dirty="0" smtClean="0"/>
              <a:t>;</a:t>
            </a:r>
            <a:r>
              <a:rPr lang="en-US" dirty="0" smtClean="0"/>
              <a:t> </a:t>
            </a:r>
            <a:r>
              <a:rPr lang="en-US" dirty="0"/>
              <a:t>$$hash{'Hello'} = 'World';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&amp;$</a:t>
            </a:r>
            <a:r>
              <a:rPr lang="en-US" dirty="0" err="1"/>
              <a:t>foosub</a:t>
            </a:r>
            <a:r>
              <a:rPr lang="en-US" dirty="0"/>
              <a:t>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/>
              <a:t>$glob "Hello World!\n";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0098375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Класове и обекти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bg-BG" dirty="0" smtClean="0"/>
              <a:t>Съществуват 3 важни понятия при изплзването на обекти в </a:t>
            </a:r>
            <a:r>
              <a:rPr lang="en-US" dirty="0" smtClean="0"/>
              <a:t>Perl</a:t>
            </a:r>
            <a:r>
              <a:rPr lang="bg-BG" dirty="0" smtClean="0"/>
              <a:t>:</a:t>
            </a:r>
            <a:r>
              <a:rPr lang="en-US" dirty="0" smtClean="0"/>
              <a:t> object</a:t>
            </a:r>
            <a:r>
              <a:rPr lang="en-US" dirty="0"/>
              <a:t>, </a:t>
            </a:r>
            <a:r>
              <a:rPr lang="en-US" dirty="0" smtClean="0"/>
              <a:t>class </a:t>
            </a:r>
            <a:r>
              <a:rPr lang="bg-BG" dirty="0" smtClean="0"/>
              <a:t>и </a:t>
            </a:r>
            <a:r>
              <a:rPr lang="en-US" dirty="0" smtClean="0"/>
              <a:t>method</a:t>
            </a:r>
            <a:r>
              <a:rPr lang="en-US" dirty="0"/>
              <a:t>.</a:t>
            </a:r>
          </a:p>
          <a:p>
            <a:r>
              <a:rPr lang="bg-BG" dirty="0" smtClean="0"/>
              <a:t>В</a:t>
            </a:r>
            <a:r>
              <a:rPr lang="en-US" dirty="0" smtClean="0"/>
              <a:t> </a:t>
            </a:r>
            <a:r>
              <a:rPr lang="en-US" dirty="0"/>
              <a:t>Perl, </a:t>
            </a:r>
            <a:r>
              <a:rPr lang="bg-BG" dirty="0" smtClean="0"/>
              <a:t>обектът е референция към тип данни, познат като клас, към който обекта принадлежи. Обектът се съхранява като референция към скаларна променлива. Тъй като скалара само съхранява референцията, един и същи скалар може да съхранява различни обекти от различни класове.</a:t>
            </a:r>
          </a:p>
          <a:p>
            <a:r>
              <a:rPr lang="bg-BG" dirty="0" smtClean="0"/>
              <a:t>Класът в </a:t>
            </a:r>
            <a:r>
              <a:rPr lang="en-US" dirty="0" smtClean="0"/>
              <a:t>Perl </a:t>
            </a:r>
            <a:r>
              <a:rPr lang="bg-BG" dirty="0" smtClean="0"/>
              <a:t>е пакет (</a:t>
            </a:r>
            <a:r>
              <a:rPr lang="en-US" dirty="0" smtClean="0"/>
              <a:t>package</a:t>
            </a:r>
            <a:r>
              <a:rPr lang="bg-BG" dirty="0" smtClean="0"/>
              <a:t>), който съдържа съответни методи, необходими за създаване и обработка на обекти.</a:t>
            </a:r>
          </a:p>
          <a:p>
            <a:r>
              <a:rPr lang="bg-BG" dirty="0" smtClean="0"/>
              <a:t>Методът в </a:t>
            </a:r>
            <a:r>
              <a:rPr lang="en-US" dirty="0" smtClean="0"/>
              <a:t>Perl </a:t>
            </a:r>
            <a:r>
              <a:rPr lang="bg-BG" dirty="0" smtClean="0"/>
              <a:t>е подпрограма, дефинирана в пакет. Първият аргумент на метода е референция към обект или име на пакет, в зависимост дали методът е на обекта или на класа.</a:t>
            </a:r>
          </a:p>
          <a:p>
            <a:pPr marL="0" indent="0">
              <a:buNone/>
            </a:pPr>
            <a:r>
              <a:rPr lang="en-US" dirty="0" smtClean="0"/>
              <a:t>Perl </a:t>
            </a:r>
            <a:r>
              <a:rPr lang="bg-BG" dirty="0" smtClean="0"/>
              <a:t>предоставя функция </a:t>
            </a:r>
            <a:r>
              <a:rPr lang="en-US" b="1" dirty="0" smtClean="0"/>
              <a:t>bless()</a:t>
            </a:r>
            <a:r>
              <a:rPr lang="bg-BG" dirty="0" smtClean="0"/>
              <a:t>, която връща референция към обект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7413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Defining a </a:t>
            </a:r>
            <a:r>
              <a:rPr lang="en-US" dirty="0" smtClean="0"/>
              <a:t>Class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Класът в </a:t>
            </a:r>
            <a:r>
              <a:rPr lang="en-US" dirty="0" smtClean="0"/>
              <a:t>Perl</a:t>
            </a:r>
            <a:r>
              <a:rPr lang="bg-BG" dirty="0" smtClean="0"/>
              <a:t> съответства на </a:t>
            </a:r>
            <a:r>
              <a:rPr lang="en-US" dirty="0" smtClean="0"/>
              <a:t>Package.</a:t>
            </a:r>
            <a:r>
              <a:rPr lang="bg-BG" dirty="0" smtClean="0"/>
              <a:t> За създаване на клас, първо се създава пакет, който съдържа потребителски дефинирани променливи и подпрограми. Предоставя отделен </a:t>
            </a:r>
            <a:r>
              <a:rPr lang="en-US" dirty="0" smtClean="0"/>
              <a:t>namespace </a:t>
            </a:r>
            <a:r>
              <a:rPr lang="bg-BG" dirty="0" smtClean="0"/>
              <a:t>в програма на </a:t>
            </a:r>
            <a:r>
              <a:rPr lang="en-US" dirty="0" smtClean="0"/>
              <a:t>Perl </a:t>
            </a:r>
            <a:r>
              <a:rPr lang="bg-BG" dirty="0" smtClean="0"/>
              <a:t>и така предпазва от конфликти при имената в други пакети. Пример:</a:t>
            </a:r>
          </a:p>
          <a:p>
            <a:pPr marL="0" indent="0">
              <a:buNone/>
            </a:pPr>
            <a:r>
              <a:rPr lang="en-US" dirty="0"/>
              <a:t>package Person</a:t>
            </a:r>
            <a:r>
              <a:rPr lang="en-US" dirty="0" smtClean="0"/>
              <a:t>;</a:t>
            </a:r>
            <a:endParaRPr lang="bg-BG" dirty="0" smtClean="0"/>
          </a:p>
          <a:p>
            <a:r>
              <a:rPr lang="bg-BG" dirty="0" smtClean="0"/>
              <a:t>Пакетът продължава до срещане на нов пакет или края на файла.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4417013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Създаване и използване на обект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За да създадем инстанция на клас (обект) се нуждаем от конструктор на обекта. Това е метод, дефиниран в пакета. Повечето програмисти избират името на конструктора  да бъде </a:t>
            </a:r>
            <a:r>
              <a:rPr lang="en-US" dirty="0" smtClean="0"/>
              <a:t>new</a:t>
            </a:r>
            <a:r>
              <a:rPr lang="en-US" dirty="0"/>
              <a:t>, </a:t>
            </a:r>
            <a:r>
              <a:rPr lang="bg-BG" dirty="0" smtClean="0"/>
              <a:t>но </a:t>
            </a:r>
            <a:r>
              <a:rPr lang="en-US" dirty="0" smtClean="0"/>
              <a:t>Perl </a:t>
            </a:r>
            <a:r>
              <a:rPr lang="bg-BG" dirty="0" smtClean="0"/>
              <a:t>допуска произволни имена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Като променливи обекти могат да се ползват произволен тип променливи в </a:t>
            </a:r>
            <a:r>
              <a:rPr lang="en-US" dirty="0" smtClean="0"/>
              <a:t>Perl</a:t>
            </a:r>
            <a:r>
              <a:rPr lang="en-US" dirty="0"/>
              <a:t>. </a:t>
            </a:r>
            <a:r>
              <a:rPr lang="bg-BG" dirty="0" smtClean="0"/>
              <a:t>Повечето програмисти на </a:t>
            </a:r>
            <a:r>
              <a:rPr lang="en-US" dirty="0" smtClean="0"/>
              <a:t>Perl </a:t>
            </a:r>
            <a:r>
              <a:rPr lang="bg-BG" dirty="0" smtClean="0"/>
              <a:t>избират референция към масив или хеш</a:t>
            </a:r>
            <a:r>
              <a:rPr lang="en-US" dirty="0" smtClean="0"/>
              <a:t>.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0084684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Създаване и използване на обект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Конструкторът е задължителен при създаване на обект. Той представлява подпрограма в пакета, връщаща референция към обекта. Тя се създава чрез:</a:t>
            </a:r>
          </a:p>
          <a:p>
            <a:pPr marL="0" indent="0">
              <a:buNone/>
            </a:pPr>
            <a:r>
              <a:rPr lang="en-US" dirty="0"/>
              <a:t>bless $self, $class</a:t>
            </a:r>
            <a:r>
              <a:rPr lang="en-US" dirty="0" smtClean="0"/>
              <a:t>;</a:t>
            </a:r>
            <a:endParaRPr lang="bg-BG" dirty="0" smtClean="0"/>
          </a:p>
          <a:p>
            <a:r>
              <a:rPr lang="bg-BG" dirty="0" smtClean="0"/>
              <a:t>Пример: конструктор на </a:t>
            </a:r>
            <a:r>
              <a:rPr lang="en-US" dirty="0" smtClean="0"/>
              <a:t>Person - Person.pl</a:t>
            </a:r>
          </a:p>
          <a:p>
            <a:r>
              <a:rPr lang="bg-BG" dirty="0" smtClean="0"/>
              <a:t>Всеки метод на клас предава като първи аргумент името на класа (в примера името  на класа е </a:t>
            </a:r>
            <a:r>
              <a:rPr lang="en-US" dirty="0" smtClean="0"/>
              <a:t>"Person„</a:t>
            </a:r>
            <a:r>
              <a:rPr lang="bg-BG" dirty="0" smtClean="0"/>
              <a:t>)</a:t>
            </a:r>
            <a:r>
              <a:rPr lang="en-US" dirty="0" smtClean="0"/>
              <a:t>. </a:t>
            </a:r>
            <a:r>
              <a:rPr lang="bg-BG" dirty="0" smtClean="0"/>
              <a:t>Това може да се провери като се отпечати стойността на </a:t>
            </a:r>
            <a:r>
              <a:rPr lang="en-US" dirty="0" smtClean="0"/>
              <a:t>$</a:t>
            </a:r>
            <a:r>
              <a:rPr lang="en-US" dirty="0"/>
              <a:t>class. </a:t>
            </a:r>
            <a:r>
              <a:rPr lang="bg-BG" dirty="0" smtClean="0"/>
              <a:t>Следващите аргументи са аргументите, предадени на метода.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68444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Основи на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Някои операции в </a:t>
            </a:r>
            <a:r>
              <a:rPr lang="en-US" dirty="0" smtClean="0"/>
              <a:t>Perl </a:t>
            </a:r>
            <a:r>
              <a:rPr lang="bg-BG" dirty="0" smtClean="0"/>
              <a:t>изискват низове като операнди</a:t>
            </a:r>
            <a:endParaRPr lang="en-US" dirty="0"/>
          </a:p>
          <a:p>
            <a:r>
              <a:rPr lang="bg-BG" dirty="0" smtClean="0"/>
              <a:t>Пример</a:t>
            </a:r>
            <a:r>
              <a:rPr lang="en-US" dirty="0" smtClean="0"/>
              <a:t>: </a:t>
            </a:r>
            <a:r>
              <a:rPr lang="en-US" dirty="0"/>
              <a:t>foo . bar </a:t>
            </a:r>
            <a:r>
              <a:rPr lang="bg-BG" dirty="0" smtClean="0"/>
              <a:t>конкатенира до</a:t>
            </a:r>
            <a:r>
              <a:rPr lang="en-US" dirty="0" smtClean="0"/>
              <a:t> </a:t>
            </a:r>
            <a:r>
              <a:rPr lang="en-US" dirty="0" err="1"/>
              <a:t>foobar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$a = 5;</a:t>
            </a:r>
          </a:p>
          <a:p>
            <a:pPr marL="0" indent="0">
              <a:buNone/>
            </a:pPr>
            <a:r>
              <a:rPr lang="en-US" dirty="0"/>
              <a:t>$b = $a + 10;</a:t>
            </a:r>
          </a:p>
          <a:p>
            <a:pPr marL="0" indent="0">
              <a:buNone/>
            </a:pPr>
            <a:r>
              <a:rPr lang="en-US" dirty="0"/>
              <a:t>$c = $b . "200";</a:t>
            </a:r>
          </a:p>
          <a:p>
            <a:pPr marL="0" indent="0">
              <a:buNone/>
            </a:pPr>
            <a:r>
              <a:rPr lang="en-US" dirty="0"/>
              <a:t>$d = $c + 10;</a:t>
            </a:r>
          </a:p>
          <a:p>
            <a:pPr marL="0" indent="0">
              <a:buNone/>
            </a:pPr>
            <a:r>
              <a:rPr lang="bg-BG" dirty="0" smtClean="0"/>
              <a:t>Присвоява на </a:t>
            </a:r>
            <a:r>
              <a:rPr lang="en-US" dirty="0" smtClean="0"/>
              <a:t>$a </a:t>
            </a:r>
            <a:r>
              <a:rPr lang="en-US" dirty="0"/>
              <a:t>5, </a:t>
            </a:r>
            <a:r>
              <a:rPr lang="bg-BG" dirty="0" smtClean="0"/>
              <a:t>на </a:t>
            </a:r>
            <a:r>
              <a:rPr lang="en-US" dirty="0" smtClean="0"/>
              <a:t>$b </a:t>
            </a:r>
            <a:r>
              <a:rPr lang="en-US" dirty="0"/>
              <a:t>15, </a:t>
            </a:r>
            <a:r>
              <a:rPr lang="bg-BG" dirty="0" smtClean="0"/>
              <a:t>на </a:t>
            </a:r>
            <a:r>
              <a:rPr lang="en-US" dirty="0" smtClean="0"/>
              <a:t>$c </a:t>
            </a:r>
            <a:r>
              <a:rPr lang="en-US" dirty="0"/>
              <a:t>15200 </a:t>
            </a:r>
            <a:r>
              <a:rPr lang="bg-BG" dirty="0" smtClean="0"/>
              <a:t>и на </a:t>
            </a:r>
            <a:r>
              <a:rPr lang="en-US" dirty="0" smtClean="0"/>
              <a:t>$d </a:t>
            </a:r>
            <a:r>
              <a:rPr lang="en-US" dirty="0"/>
              <a:t>15210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53722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Създаване и използване на обект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Обект можем да създадем чрез:</a:t>
            </a:r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object = new Person( "Mohammad", "</a:t>
            </a:r>
            <a:r>
              <a:rPr lang="en-US" dirty="0" err="1"/>
              <a:t>Saleem</a:t>
            </a:r>
            <a:r>
              <a:rPr lang="en-US" dirty="0"/>
              <a:t>", 23234345</a:t>
            </a:r>
            <a:r>
              <a:rPr lang="en-US" dirty="0" smtClean="0"/>
              <a:t>);</a:t>
            </a:r>
            <a:endParaRPr lang="bg-BG" dirty="0" smtClean="0"/>
          </a:p>
          <a:p>
            <a:r>
              <a:rPr lang="bg-BG" dirty="0" smtClean="0"/>
              <a:t>Ето как можем да създадем хеш:</a:t>
            </a:r>
          </a:p>
          <a:p>
            <a:pPr marL="0" indent="0">
              <a:buNone/>
            </a:pPr>
            <a:r>
              <a:rPr lang="en-US" dirty="0"/>
              <a:t>package Person;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sub </a:t>
            </a:r>
            <a:r>
              <a:rPr lang="en-US" dirty="0"/>
              <a:t>new {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	my </a:t>
            </a:r>
            <a:r>
              <a:rPr lang="en-US" dirty="0"/>
              <a:t>$class = shift;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	my </a:t>
            </a:r>
            <a:r>
              <a:rPr lang="en-US" dirty="0"/>
              <a:t>$self = {};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	bless </a:t>
            </a:r>
            <a:r>
              <a:rPr lang="en-US" dirty="0"/>
              <a:t>$self, $class;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	return </a:t>
            </a:r>
            <a:r>
              <a:rPr lang="en-US" dirty="0"/>
              <a:t>$self; 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833268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Дефиниране на методи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Другите ОО езици имат възможност за защитаване на данните от промяна като последната става през </a:t>
            </a:r>
            <a:r>
              <a:rPr lang="en-US" dirty="0" err="1" smtClean="0"/>
              <a:t>accessor</a:t>
            </a:r>
            <a:r>
              <a:rPr lang="en-US" dirty="0" smtClean="0"/>
              <a:t> </a:t>
            </a:r>
            <a:r>
              <a:rPr lang="bg-BG" dirty="0" smtClean="0"/>
              <a:t>методи</a:t>
            </a:r>
            <a:r>
              <a:rPr lang="en-US" dirty="0" smtClean="0"/>
              <a:t>. </a:t>
            </a:r>
            <a:r>
              <a:rPr lang="en-US" dirty="0"/>
              <a:t>Perl </a:t>
            </a:r>
            <a:r>
              <a:rPr lang="bg-BG" dirty="0" smtClean="0"/>
              <a:t>няма </a:t>
            </a:r>
            <a:r>
              <a:rPr lang="en-US" dirty="0" smtClean="0"/>
              <a:t>private </a:t>
            </a:r>
            <a:r>
              <a:rPr lang="bg-BG" dirty="0" smtClean="0"/>
              <a:t>променливи, но предлага концепцията на функции </a:t>
            </a:r>
            <a:r>
              <a:rPr lang="en-US" dirty="0" smtClean="0"/>
              <a:t>helper</a:t>
            </a:r>
            <a:r>
              <a:rPr lang="bg-BG" dirty="0" smtClean="0"/>
              <a:t>.</a:t>
            </a:r>
          </a:p>
          <a:p>
            <a:r>
              <a:rPr lang="bg-BG" dirty="0" smtClean="0"/>
              <a:t>Примери:</a:t>
            </a:r>
          </a:p>
          <a:p>
            <a:pPr marL="0" indent="0">
              <a:buNone/>
            </a:pPr>
            <a:r>
              <a:rPr lang="en-US" dirty="0"/>
              <a:t>sub </a:t>
            </a:r>
            <a:r>
              <a:rPr lang="en-US" dirty="0" err="1"/>
              <a:t>getFirstName</a:t>
            </a:r>
            <a:r>
              <a:rPr lang="en-US" dirty="0"/>
              <a:t> {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>	</a:t>
            </a:r>
            <a:r>
              <a:rPr lang="en-US" dirty="0" smtClean="0"/>
              <a:t>return </a:t>
            </a:r>
            <a:r>
              <a:rPr lang="en-US" dirty="0"/>
              <a:t>$self-&gt;{_</a:t>
            </a:r>
            <a:r>
              <a:rPr lang="en-US" dirty="0" err="1"/>
              <a:t>firstName</a:t>
            </a:r>
            <a:r>
              <a:rPr lang="en-US" dirty="0"/>
              <a:t>}; </a:t>
            </a:r>
            <a:r>
              <a:rPr lang="en-US" dirty="0" smtClean="0"/>
              <a:t>}</a:t>
            </a:r>
            <a:endParaRPr lang="bg-BG" dirty="0" smtClean="0"/>
          </a:p>
          <a:p>
            <a:pPr marL="0" indent="0">
              <a:buNone/>
            </a:pPr>
            <a:r>
              <a:rPr lang="en-US" dirty="0"/>
              <a:t>sub </a:t>
            </a:r>
            <a:r>
              <a:rPr lang="en-US" dirty="0" err="1"/>
              <a:t>setFirstName</a:t>
            </a:r>
            <a:r>
              <a:rPr lang="en-US" dirty="0"/>
              <a:t> {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>	</a:t>
            </a:r>
            <a:r>
              <a:rPr lang="en-US" dirty="0" smtClean="0"/>
              <a:t>my </a:t>
            </a:r>
            <a:r>
              <a:rPr lang="en-US" dirty="0"/>
              <a:t>( $self, $</a:t>
            </a:r>
            <a:r>
              <a:rPr lang="en-US" dirty="0" err="1"/>
              <a:t>firstName</a:t>
            </a:r>
            <a:r>
              <a:rPr lang="en-US" dirty="0"/>
              <a:t> ) = @_;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>	</a:t>
            </a:r>
            <a:r>
              <a:rPr lang="en-US" dirty="0" smtClean="0"/>
              <a:t>$</a:t>
            </a:r>
            <a:r>
              <a:rPr lang="en-US" dirty="0"/>
              <a:t>self-&gt;{_</a:t>
            </a:r>
            <a:r>
              <a:rPr lang="en-US" dirty="0" err="1"/>
              <a:t>firstName</a:t>
            </a:r>
            <a:r>
              <a:rPr lang="en-US" dirty="0"/>
              <a:t>} = $</a:t>
            </a:r>
            <a:r>
              <a:rPr lang="en-US" dirty="0" err="1"/>
              <a:t>firstName</a:t>
            </a:r>
            <a:r>
              <a:rPr lang="en-US" dirty="0"/>
              <a:t>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>	</a:t>
            </a:r>
            <a:r>
              <a:rPr lang="en-US" dirty="0" smtClean="0"/>
              <a:t>if </a:t>
            </a:r>
            <a:r>
              <a:rPr lang="en-US" dirty="0"/>
              <a:t>defined($</a:t>
            </a:r>
            <a:r>
              <a:rPr lang="en-US" dirty="0" err="1"/>
              <a:t>firstName</a:t>
            </a:r>
            <a:r>
              <a:rPr lang="en-US" dirty="0"/>
              <a:t>);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>	</a:t>
            </a:r>
            <a:r>
              <a:rPr lang="bg-BG" dirty="0" smtClean="0"/>
              <a:t>	</a:t>
            </a:r>
            <a:r>
              <a:rPr lang="en-US" dirty="0" smtClean="0"/>
              <a:t>return </a:t>
            </a:r>
            <a:r>
              <a:rPr lang="en-US" dirty="0"/>
              <a:t>$self-&gt;{_</a:t>
            </a:r>
            <a:r>
              <a:rPr lang="en-US" dirty="0" err="1"/>
              <a:t>firstName</a:t>
            </a:r>
            <a:r>
              <a:rPr lang="en-US" dirty="0"/>
              <a:t>}; }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48027691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Примерът </a:t>
            </a:r>
            <a:r>
              <a:rPr lang="en-US" dirty="0" smtClean="0"/>
              <a:t>Person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Обърнете внимание върху последният ред на файла </a:t>
            </a:r>
            <a:r>
              <a:rPr lang="en-US" dirty="0" smtClean="0"/>
              <a:t>Person.pm:</a:t>
            </a:r>
          </a:p>
          <a:p>
            <a:pPr marL="0" indent="0">
              <a:buNone/>
            </a:pPr>
            <a:r>
              <a:rPr lang="en-US" dirty="0" smtClean="0"/>
              <a:t>1;</a:t>
            </a:r>
          </a:p>
          <a:p>
            <a:r>
              <a:rPr lang="bg-BG" dirty="0" smtClean="0"/>
              <a:t>Той е поставен за да върне </a:t>
            </a:r>
            <a:r>
              <a:rPr lang="en-US" dirty="0" smtClean="0"/>
              <a:t>true </a:t>
            </a:r>
            <a:r>
              <a:rPr lang="bg-BG" dirty="0" smtClean="0"/>
              <a:t>файла </a:t>
            </a:r>
            <a:r>
              <a:rPr lang="en-US" dirty="0" smtClean="0"/>
              <a:t>Person.pm.</a:t>
            </a:r>
            <a:r>
              <a:rPr lang="bg-BG" dirty="0" smtClean="0"/>
              <a:t> В противен случай се получава грешка!</a:t>
            </a:r>
          </a:p>
          <a:p>
            <a:r>
              <a:rPr lang="en-US" dirty="0" smtClean="0"/>
              <a:t>Person.pm </a:t>
            </a:r>
            <a:r>
              <a:rPr lang="bg-BG" dirty="0" smtClean="0"/>
              <a:t>– пакетът, съдържащ класа</a:t>
            </a:r>
          </a:p>
          <a:p>
            <a:r>
              <a:rPr lang="en-US" dirty="0" smtClean="0"/>
              <a:t>mail.pl</a:t>
            </a:r>
            <a:r>
              <a:rPr lang="bg-BG" dirty="0" smtClean="0"/>
              <a:t> – програма, използваща класа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442696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Наследяване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ООП включва и наследяване. Например – създаване на клас </a:t>
            </a:r>
            <a:r>
              <a:rPr lang="en-US" dirty="0" smtClean="0"/>
              <a:t>Employee </a:t>
            </a:r>
            <a:r>
              <a:rPr lang="bg-BG" dirty="0" smtClean="0"/>
              <a:t>наследник на </a:t>
            </a:r>
            <a:r>
              <a:rPr lang="en-US" dirty="0" smtClean="0"/>
              <a:t>Person</a:t>
            </a:r>
            <a:r>
              <a:rPr lang="en-US" dirty="0"/>
              <a:t>. </a:t>
            </a:r>
            <a:r>
              <a:rPr lang="bg-BG" dirty="0" smtClean="0"/>
              <a:t>Това въвежда връзка </a:t>
            </a:r>
            <a:r>
              <a:rPr lang="en-US" dirty="0" smtClean="0"/>
              <a:t>"</a:t>
            </a:r>
            <a:r>
              <a:rPr lang="en-US" dirty="0" err="1"/>
              <a:t>isa</a:t>
            </a:r>
            <a:r>
              <a:rPr lang="en-US" dirty="0" smtClean="0"/>
              <a:t>"</a:t>
            </a:r>
            <a:r>
              <a:rPr lang="bg-BG" dirty="0" smtClean="0"/>
              <a:t>: </a:t>
            </a:r>
            <a:r>
              <a:rPr lang="en-US" dirty="0" smtClean="0"/>
              <a:t>employee </a:t>
            </a:r>
            <a:r>
              <a:rPr lang="en-US" dirty="0"/>
              <a:t>is a person. </a:t>
            </a:r>
            <a:endParaRPr lang="bg-BG" dirty="0" smtClean="0"/>
          </a:p>
          <a:p>
            <a:r>
              <a:rPr lang="en-US" dirty="0" smtClean="0"/>
              <a:t>Perl </a:t>
            </a:r>
            <a:r>
              <a:rPr lang="bg-BG" dirty="0" smtClean="0"/>
              <a:t>има специална променлива</a:t>
            </a:r>
            <a:r>
              <a:rPr lang="en-US" dirty="0" smtClean="0"/>
              <a:t>, </a:t>
            </a:r>
            <a:r>
              <a:rPr lang="en-US" dirty="0"/>
              <a:t>@ISA, </a:t>
            </a:r>
            <a:r>
              <a:rPr lang="bg-BG" dirty="0" smtClean="0"/>
              <a:t>за наследяване.</a:t>
            </a:r>
            <a:r>
              <a:rPr lang="en-US" dirty="0" smtClean="0"/>
              <a:t> </a:t>
            </a:r>
            <a:r>
              <a:rPr lang="en-US" dirty="0"/>
              <a:t>@ISA </a:t>
            </a:r>
            <a:r>
              <a:rPr lang="bg-BG" dirty="0" smtClean="0"/>
              <a:t>въвежда </a:t>
            </a:r>
            <a:r>
              <a:rPr lang="en-US" dirty="0" smtClean="0"/>
              <a:t>inheritance.</a:t>
            </a:r>
            <a:endParaRPr lang="bg-BG" dirty="0" smtClean="0"/>
          </a:p>
          <a:p>
            <a:r>
              <a:rPr lang="bg-BG" dirty="0" smtClean="0"/>
              <a:t>При търсене на метод се използва следния алгоритъм:</a:t>
            </a:r>
          </a:p>
          <a:p>
            <a:pPr lvl="1"/>
            <a:r>
              <a:rPr lang="en-US" dirty="0" smtClean="0"/>
              <a:t>Perl</a:t>
            </a:r>
            <a:r>
              <a:rPr lang="bg-BG" dirty="0" smtClean="0"/>
              <a:t> търси в класа на зададения обект</a:t>
            </a:r>
            <a:r>
              <a:rPr lang="en-US" dirty="0" smtClean="0"/>
              <a:t>.</a:t>
            </a:r>
            <a:endParaRPr lang="bg-BG" dirty="0" smtClean="0"/>
          </a:p>
          <a:p>
            <a:pPr lvl="1"/>
            <a:r>
              <a:rPr lang="en-US" dirty="0"/>
              <a:t>Perl </a:t>
            </a:r>
            <a:r>
              <a:rPr lang="bg-BG" dirty="0"/>
              <a:t>търси в класовете, дефинирани като инстанции в текущия </a:t>
            </a:r>
            <a:r>
              <a:rPr lang="en-US" dirty="0"/>
              <a:t>@ISA </a:t>
            </a:r>
            <a:r>
              <a:rPr lang="bg-BG" dirty="0"/>
              <a:t>масив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65465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Наследяване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bg-BG" dirty="0" smtClean="0"/>
              <a:t>Ако не се намери метода </a:t>
            </a:r>
            <a:r>
              <a:rPr lang="en-US" dirty="0" smtClean="0"/>
              <a:t>Perl </a:t>
            </a:r>
            <a:r>
              <a:rPr lang="bg-BG" dirty="0" smtClean="0"/>
              <a:t>използва </a:t>
            </a:r>
            <a:r>
              <a:rPr lang="en-US" dirty="0" smtClean="0"/>
              <a:t>AUTOLOAD </a:t>
            </a:r>
            <a:r>
              <a:rPr lang="bg-BG" dirty="0" smtClean="0"/>
              <a:t>подпрограма, ако има такава в дървото </a:t>
            </a:r>
            <a:r>
              <a:rPr lang="en-US" dirty="0" smtClean="0"/>
              <a:t>@ISA.</a:t>
            </a:r>
            <a:endParaRPr lang="en-US" dirty="0"/>
          </a:p>
          <a:p>
            <a:pPr lvl="1"/>
            <a:r>
              <a:rPr lang="bg-BG" dirty="0" smtClean="0"/>
              <a:t>Ако търсеният метод още не е намерен, то </a:t>
            </a:r>
            <a:r>
              <a:rPr lang="en-US" dirty="0" smtClean="0"/>
              <a:t>Perl </a:t>
            </a:r>
            <a:r>
              <a:rPr lang="bg-BG" dirty="0" smtClean="0"/>
              <a:t>го търси в </a:t>
            </a:r>
            <a:r>
              <a:rPr lang="en-US" dirty="0" smtClean="0"/>
              <a:t>UNIVERSAL </a:t>
            </a:r>
            <a:r>
              <a:rPr lang="en-US" dirty="0"/>
              <a:t>class (package</a:t>
            </a:r>
            <a:r>
              <a:rPr lang="en-US" dirty="0" smtClean="0"/>
              <a:t>)</a:t>
            </a:r>
            <a:r>
              <a:rPr lang="bg-BG" dirty="0" smtClean="0"/>
              <a:t>,който е част от стандартната библиотека на </a:t>
            </a:r>
            <a:r>
              <a:rPr lang="en-US" dirty="0" smtClean="0"/>
              <a:t>Perl.</a:t>
            </a:r>
            <a:endParaRPr lang="en-US" dirty="0"/>
          </a:p>
          <a:p>
            <a:pPr lvl="1"/>
            <a:r>
              <a:rPr lang="bg-BG" dirty="0" smtClean="0"/>
              <a:t>Ако методът не може да бъде намерен, то</a:t>
            </a:r>
            <a:r>
              <a:rPr lang="en-US" dirty="0" smtClean="0"/>
              <a:t> </a:t>
            </a:r>
            <a:r>
              <a:rPr lang="en-US" dirty="0"/>
              <a:t>Perl </a:t>
            </a:r>
            <a:r>
              <a:rPr lang="bg-BG" dirty="0" smtClean="0"/>
              <a:t>дава</a:t>
            </a:r>
            <a:r>
              <a:rPr lang="en-US" dirty="0" smtClean="0"/>
              <a:t> </a:t>
            </a:r>
            <a:r>
              <a:rPr lang="en-US" dirty="0"/>
              <a:t>runtime exception.</a:t>
            </a:r>
          </a:p>
          <a:p>
            <a:r>
              <a:rPr lang="bg-BG" dirty="0" smtClean="0"/>
              <a:t>Пример: класа </a:t>
            </a:r>
            <a:r>
              <a:rPr lang="en-US" dirty="0" smtClean="0"/>
              <a:t>Employee</a:t>
            </a:r>
          </a:p>
          <a:p>
            <a:pPr marL="0" indent="0">
              <a:buNone/>
            </a:pPr>
            <a:r>
              <a:rPr lang="en-US" dirty="0"/>
              <a:t>package Employee;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use </a:t>
            </a:r>
            <a:r>
              <a:rPr lang="en-US" dirty="0"/>
              <a:t>Person;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use </a:t>
            </a:r>
            <a:r>
              <a:rPr lang="en-US" dirty="0"/>
              <a:t>strict;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our </a:t>
            </a:r>
            <a:r>
              <a:rPr lang="en-US" dirty="0"/>
              <a:t>@ISA = </a:t>
            </a:r>
            <a:r>
              <a:rPr lang="en-US" dirty="0" err="1"/>
              <a:t>qw</a:t>
            </a:r>
            <a:r>
              <a:rPr lang="en-US" dirty="0"/>
              <a:t>(Person); # inherits from Person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7769664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Method </a:t>
            </a:r>
            <a:r>
              <a:rPr lang="en-US" dirty="0" smtClean="0"/>
              <a:t>Overriding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bg-BG" dirty="0" smtClean="0"/>
              <a:t>Класът </a:t>
            </a:r>
            <a:r>
              <a:rPr lang="en-US" dirty="0" smtClean="0"/>
              <a:t>Employee </a:t>
            </a:r>
            <a:r>
              <a:rPr lang="bg-BG" dirty="0" smtClean="0"/>
              <a:t>наследява всички методи на родителския клас </a:t>
            </a:r>
            <a:r>
              <a:rPr lang="en-US" dirty="0" smtClean="0"/>
              <a:t>Person</a:t>
            </a:r>
            <a:r>
              <a:rPr lang="en-US" dirty="0"/>
              <a:t>. </a:t>
            </a:r>
            <a:r>
              <a:rPr lang="bg-BG" dirty="0" smtClean="0"/>
              <a:t>Те могат да бъдат припокрити. Могат да бъдат добавени и други функции в наследения клас.</a:t>
            </a:r>
          </a:p>
          <a:p>
            <a:endParaRPr lang="bg-BG" dirty="0"/>
          </a:p>
          <a:p>
            <a:r>
              <a:rPr lang="bg-BG" dirty="0" smtClean="0"/>
              <a:t>Пример: </a:t>
            </a:r>
            <a:r>
              <a:rPr lang="en-US" dirty="0" smtClean="0"/>
              <a:t>Employee1.pm </a:t>
            </a:r>
            <a:r>
              <a:rPr lang="bg-BG" dirty="0" smtClean="0"/>
              <a:t>и </a:t>
            </a:r>
            <a:r>
              <a:rPr lang="en-US" dirty="0" smtClean="0"/>
              <a:t>main1.pl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93453871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Default </a:t>
            </a:r>
            <a:r>
              <a:rPr lang="en-US" dirty="0" err="1" smtClean="0"/>
              <a:t>Autoloading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Perl </a:t>
            </a:r>
            <a:r>
              <a:rPr lang="bg-BG" dirty="0" smtClean="0"/>
              <a:t>предлага характеристика, която я няма другаде: подпрограма по подразбиране (</a:t>
            </a:r>
            <a:r>
              <a:rPr lang="en-US" dirty="0" smtClean="0"/>
              <a:t>default subroutine</a:t>
            </a:r>
            <a:r>
              <a:rPr lang="bg-BG" dirty="0" smtClean="0"/>
              <a:t>)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Ако дефинирате функция </a:t>
            </a:r>
            <a:r>
              <a:rPr lang="en-US" dirty="0" smtClean="0"/>
              <a:t>AUTOLOAD</a:t>
            </a:r>
            <a:r>
              <a:rPr lang="en-US" dirty="0"/>
              <a:t>() </a:t>
            </a:r>
            <a:r>
              <a:rPr lang="bg-BG" dirty="0" smtClean="0"/>
              <a:t>то всички обръщения към недефинирани подпрограми ще извикват функция</a:t>
            </a:r>
            <a:r>
              <a:rPr lang="en-US" dirty="0" smtClean="0"/>
              <a:t> </a:t>
            </a:r>
            <a:r>
              <a:rPr lang="en-US" dirty="0"/>
              <a:t>AUTOLOAD</a:t>
            </a:r>
            <a:r>
              <a:rPr lang="en-US" dirty="0" smtClean="0"/>
              <a:t>(). </a:t>
            </a:r>
            <a:r>
              <a:rPr lang="bg-BG" dirty="0" smtClean="0"/>
              <a:t>Името на липсващата подпрограма е достъпни в подпрограмата чрез </a:t>
            </a:r>
            <a:r>
              <a:rPr lang="en-US" dirty="0" smtClean="0"/>
              <a:t>$AUTOLOAD</a:t>
            </a:r>
            <a:r>
              <a:rPr lang="en-US" dirty="0"/>
              <a:t>. </a:t>
            </a:r>
            <a:r>
              <a:rPr lang="bg-BG" dirty="0" smtClean="0"/>
              <a:t>Тази функция е много полезна при обработка на грешки.</a:t>
            </a:r>
          </a:p>
        </p:txBody>
      </p:sp>
    </p:spTree>
    <p:extLst>
      <p:ext uri="{BB962C8B-B14F-4D97-AF65-F5344CB8AC3E}">
        <p14:creationId xmlns:p14="http://schemas.microsoft.com/office/powerpoint/2010/main" val="294161017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Примерна реализация на </a:t>
            </a:r>
            <a:r>
              <a:rPr lang="en-US" dirty="0"/>
              <a:t>A</a:t>
            </a:r>
            <a:r>
              <a:rPr lang="en-US" dirty="0" smtClean="0"/>
              <a:t>UTOLOAD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sub AUTOLOAD {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my </a:t>
            </a:r>
            <a:r>
              <a:rPr lang="en-US" dirty="0"/>
              <a:t>$self = shift;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my </a:t>
            </a:r>
            <a:r>
              <a:rPr lang="en-US" dirty="0"/>
              <a:t>$type = ref ($self) || croak </a:t>
            </a:r>
            <a:r>
              <a:rPr lang="en-US" dirty="0" smtClean="0"/>
              <a:t>"$</a:t>
            </a:r>
            <a:r>
              <a:rPr lang="en-US" dirty="0"/>
              <a:t>self is not an object";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my </a:t>
            </a:r>
            <a:r>
              <a:rPr lang="en-US" dirty="0"/>
              <a:t>$field = $AUTOLOAD;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field =~ s/.*://;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unless </a:t>
            </a:r>
            <a:r>
              <a:rPr lang="en-US" dirty="0"/>
              <a:t>(exists $self-&gt;{$field}) {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>	</a:t>
            </a:r>
            <a:r>
              <a:rPr lang="en-US" dirty="0" smtClean="0"/>
              <a:t>croak </a:t>
            </a:r>
            <a:r>
              <a:rPr lang="en-US" dirty="0"/>
              <a:t>"$field does not exist in object/class $type"; }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if </a:t>
            </a:r>
            <a:r>
              <a:rPr lang="en-US" dirty="0"/>
              <a:t>(@_) {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>	</a:t>
            </a:r>
            <a:r>
              <a:rPr lang="en-US" dirty="0" smtClean="0"/>
              <a:t>return </a:t>
            </a:r>
            <a:r>
              <a:rPr lang="en-US" dirty="0"/>
              <a:t>$self-&gt;($name) = shift; }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else </a:t>
            </a:r>
            <a:r>
              <a:rPr lang="en-US" dirty="0"/>
              <a:t>{ return $self-&gt;($name); } }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16841078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Destructors and Garbage </a:t>
            </a:r>
            <a:r>
              <a:rPr lang="en-US" dirty="0" smtClean="0"/>
              <a:t>Collection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Perl </a:t>
            </a:r>
            <a:r>
              <a:rPr lang="bg-BG" dirty="0" smtClean="0"/>
              <a:t>създава автоматично деструктор и го извиква след като се напусне обсега на обект.</a:t>
            </a:r>
          </a:p>
          <a:p>
            <a:r>
              <a:rPr lang="bg-BG" dirty="0" smtClean="0"/>
              <a:t>В случай, че искате да реализирате собствен деструктор, който да затваря файла или да прави допълнителни действия, то трябва да дефинирате специален метод на име </a:t>
            </a:r>
            <a:r>
              <a:rPr lang="en-US" b="1" dirty="0" smtClean="0"/>
              <a:t>DESTROY</a:t>
            </a:r>
            <a:r>
              <a:rPr lang="en-US" dirty="0"/>
              <a:t>. </a:t>
            </a:r>
            <a:r>
              <a:rPr lang="bg-BG" dirty="0" smtClean="0"/>
              <a:t>Той се извиква преди </a:t>
            </a:r>
            <a:r>
              <a:rPr lang="en-US" dirty="0" smtClean="0"/>
              <a:t>Perl </a:t>
            </a:r>
            <a:r>
              <a:rPr lang="bg-BG" dirty="0" smtClean="0"/>
              <a:t>да освободи паметта за обекта</a:t>
            </a:r>
            <a:r>
              <a:rPr lang="en-US" dirty="0" smtClean="0"/>
              <a:t>. </a:t>
            </a:r>
            <a:r>
              <a:rPr lang="bg-BG" dirty="0" smtClean="0"/>
              <a:t>Във всички други аспекти методът </a:t>
            </a:r>
            <a:r>
              <a:rPr lang="en-US" dirty="0" smtClean="0"/>
              <a:t>DESTROY </a:t>
            </a:r>
            <a:r>
              <a:rPr lang="bg-BG" dirty="0" smtClean="0"/>
              <a:t>е метод като всички останали и няма ограничения върху неговия код.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36981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Destructors and Garbage </a:t>
            </a:r>
            <a:r>
              <a:rPr lang="en-US" dirty="0" smtClean="0"/>
              <a:t>Collection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bg-BG" dirty="0" smtClean="0"/>
              <a:t>Деструкторът е член функция (подпрограма) с име </a:t>
            </a:r>
            <a:r>
              <a:rPr lang="en-US" dirty="0" smtClean="0"/>
              <a:t>DESTROY </a:t>
            </a:r>
            <a:r>
              <a:rPr lang="bg-BG" dirty="0" smtClean="0"/>
              <a:t>, която се извиква автоматично :</a:t>
            </a:r>
          </a:p>
          <a:p>
            <a:r>
              <a:rPr lang="bg-BG" dirty="0" smtClean="0"/>
              <a:t>Когато референцията на обекта стане извън обхват.</a:t>
            </a:r>
            <a:endParaRPr lang="en-US" dirty="0"/>
          </a:p>
          <a:p>
            <a:r>
              <a:rPr lang="bg-BG" dirty="0" smtClean="0"/>
              <a:t>Когато референцията на обекта е </a:t>
            </a:r>
            <a:r>
              <a:rPr lang="en-US" dirty="0" err="1" smtClean="0"/>
              <a:t>undef</a:t>
            </a:r>
            <a:endParaRPr lang="en-US" dirty="0"/>
          </a:p>
          <a:p>
            <a:r>
              <a:rPr lang="bg-BG" dirty="0" smtClean="0"/>
              <a:t>Когато скрипта се терминира</a:t>
            </a:r>
          </a:p>
          <a:p>
            <a:r>
              <a:rPr lang="bg-BG" dirty="0" smtClean="0"/>
              <a:t>Когато интерпретаторът на </a:t>
            </a:r>
            <a:r>
              <a:rPr lang="en-US" dirty="0" smtClean="0"/>
              <a:t>Perl </a:t>
            </a:r>
            <a:r>
              <a:rPr lang="bg-BG" dirty="0" smtClean="0"/>
              <a:t>терминира</a:t>
            </a:r>
          </a:p>
          <a:p>
            <a:pPr marL="0" indent="0">
              <a:buNone/>
            </a:pPr>
            <a:r>
              <a:rPr lang="bg-BG" dirty="0" smtClean="0"/>
              <a:t>Пример:</a:t>
            </a:r>
          </a:p>
          <a:p>
            <a:pPr marL="0" indent="0">
              <a:buNone/>
            </a:pPr>
            <a:r>
              <a:rPr lang="en-US" dirty="0" smtClean="0"/>
              <a:t>package </a:t>
            </a:r>
            <a:r>
              <a:rPr lang="en-US" dirty="0" err="1"/>
              <a:t>MyClass</a:t>
            </a:r>
            <a:r>
              <a:rPr lang="en-US" dirty="0"/>
              <a:t>; ...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sub </a:t>
            </a:r>
            <a:r>
              <a:rPr lang="en-US" dirty="0"/>
              <a:t>DESTROY {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/>
              <a:t>" </a:t>
            </a:r>
            <a:r>
              <a:rPr lang="en-US" dirty="0" err="1"/>
              <a:t>MyClass</a:t>
            </a:r>
            <a:r>
              <a:rPr lang="en-US" dirty="0"/>
              <a:t>::DESTROY called\n";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96690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Сравнение на </a:t>
            </a:r>
            <a:r>
              <a:rPr lang="en-US" dirty="0" err="1" smtClean="0"/>
              <a:t>int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Операциите за сравнение на цели числа са:</a:t>
            </a:r>
          </a:p>
          <a:p>
            <a:r>
              <a:rPr lang="bg-BG" dirty="0" smtClean="0"/>
              <a:t>&lt;</a:t>
            </a:r>
            <a:endParaRPr lang="bg-BG" dirty="0"/>
          </a:p>
          <a:p>
            <a:r>
              <a:rPr lang="bg-BG" dirty="0"/>
              <a:t>&gt;</a:t>
            </a:r>
          </a:p>
          <a:p>
            <a:r>
              <a:rPr lang="bg-BG" dirty="0"/>
              <a:t>&lt;=</a:t>
            </a:r>
          </a:p>
          <a:p>
            <a:r>
              <a:rPr lang="bg-BG" dirty="0"/>
              <a:t>&gt;=</a:t>
            </a:r>
          </a:p>
          <a:p>
            <a:r>
              <a:rPr lang="bg-BG" dirty="0"/>
              <a:t>==</a:t>
            </a:r>
          </a:p>
          <a:p>
            <a:r>
              <a:rPr lang="bg-BG" dirty="0"/>
              <a:t>!=</a:t>
            </a:r>
          </a:p>
          <a:p>
            <a:r>
              <a:rPr lang="en-US" dirty="0"/>
              <a:t>&lt;=&gt; </a:t>
            </a:r>
            <a:r>
              <a:rPr lang="bg-BG" dirty="0" smtClean="0"/>
              <a:t>връща</a:t>
            </a:r>
            <a:r>
              <a:rPr lang="en-US" dirty="0" smtClean="0"/>
              <a:t> 1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bg-BG" dirty="0" smtClean="0"/>
              <a:t>ако първата стойност е по-голяма, -1, ако втората е по-голяма, нула, ако са равни.</a:t>
            </a:r>
          </a:p>
        </p:txBody>
      </p:sp>
    </p:spTree>
    <p:extLst>
      <p:ext uri="{BB962C8B-B14F-4D97-AF65-F5344CB8AC3E}">
        <p14:creationId xmlns:p14="http://schemas.microsoft.com/office/powerpoint/2010/main" val="347327512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ООП 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bg-BG" dirty="0" smtClean="0"/>
          </a:p>
          <a:p>
            <a:pPr marL="0" indent="0" algn="ctr">
              <a:buNone/>
            </a:pPr>
            <a:endParaRPr lang="bg-BG" dirty="0"/>
          </a:p>
          <a:p>
            <a:pPr marL="0" indent="0" algn="ctr">
              <a:buNone/>
            </a:pPr>
            <a:r>
              <a:rPr lang="en-US" dirty="0" smtClean="0"/>
              <a:t>myClass.pm</a:t>
            </a:r>
          </a:p>
          <a:p>
            <a:pPr marL="0" indent="0" algn="ctr">
              <a:buNone/>
            </a:pPr>
            <a:r>
              <a:rPr lang="en-US" dirty="0" smtClean="0"/>
              <a:t>main2.pl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93562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Сравнение на низове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Операциите за сравнение на низове са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 err="1"/>
              <a:t>gt</a:t>
            </a:r>
            <a:r>
              <a:rPr lang="en-US" dirty="0"/>
              <a:t> </a:t>
            </a:r>
            <a:r>
              <a:rPr lang="bg-BG" dirty="0" smtClean="0"/>
              <a:t>		</a:t>
            </a:r>
            <a:r>
              <a:rPr lang="en-US" dirty="0" smtClean="0"/>
              <a:t>(</a:t>
            </a:r>
            <a:r>
              <a:rPr lang="en-US" dirty="0"/>
              <a:t>greater than)</a:t>
            </a:r>
          </a:p>
          <a:p>
            <a:r>
              <a:rPr lang="en-US" dirty="0" err="1"/>
              <a:t>ge</a:t>
            </a:r>
            <a:r>
              <a:rPr lang="en-US" dirty="0"/>
              <a:t> </a:t>
            </a:r>
            <a:r>
              <a:rPr lang="bg-BG" dirty="0" smtClean="0"/>
              <a:t>		</a:t>
            </a:r>
            <a:r>
              <a:rPr lang="en-US" dirty="0" smtClean="0"/>
              <a:t>(</a:t>
            </a:r>
            <a:r>
              <a:rPr lang="en-US" dirty="0"/>
              <a:t>greater than or equal)</a:t>
            </a:r>
          </a:p>
          <a:p>
            <a:r>
              <a:rPr lang="en-US" dirty="0" err="1"/>
              <a:t>lt</a:t>
            </a:r>
            <a:r>
              <a:rPr lang="en-US" dirty="0"/>
              <a:t> </a:t>
            </a:r>
            <a:r>
              <a:rPr lang="bg-BG" dirty="0" smtClean="0"/>
              <a:t>		</a:t>
            </a:r>
            <a:r>
              <a:rPr lang="en-US" dirty="0" smtClean="0"/>
              <a:t>(</a:t>
            </a:r>
            <a:r>
              <a:rPr lang="en-US" dirty="0"/>
              <a:t>less than)</a:t>
            </a:r>
          </a:p>
          <a:p>
            <a:r>
              <a:rPr lang="en-US" dirty="0"/>
              <a:t>le </a:t>
            </a:r>
            <a:r>
              <a:rPr lang="bg-BG" dirty="0" smtClean="0"/>
              <a:t>		</a:t>
            </a:r>
            <a:r>
              <a:rPr lang="en-US" dirty="0" smtClean="0"/>
              <a:t>(</a:t>
            </a:r>
            <a:r>
              <a:rPr lang="en-US" dirty="0"/>
              <a:t>less than or equal)</a:t>
            </a:r>
          </a:p>
          <a:p>
            <a:r>
              <a:rPr lang="en-US" dirty="0" err="1"/>
              <a:t>eq</a:t>
            </a:r>
            <a:r>
              <a:rPr lang="en-US" dirty="0"/>
              <a:t> </a:t>
            </a:r>
            <a:r>
              <a:rPr lang="bg-BG" dirty="0" smtClean="0"/>
              <a:t>		</a:t>
            </a:r>
            <a:r>
              <a:rPr lang="en-US" dirty="0" smtClean="0"/>
              <a:t>(</a:t>
            </a:r>
            <a:r>
              <a:rPr lang="en-US" dirty="0"/>
              <a:t>equal)</a:t>
            </a:r>
          </a:p>
          <a:p>
            <a:r>
              <a:rPr lang="en-US" dirty="0"/>
              <a:t>ne </a:t>
            </a:r>
            <a:r>
              <a:rPr lang="bg-BG" dirty="0" smtClean="0"/>
              <a:t>		</a:t>
            </a:r>
            <a:r>
              <a:rPr lang="en-US" dirty="0" smtClean="0"/>
              <a:t>(</a:t>
            </a:r>
            <a:r>
              <a:rPr lang="en-US" dirty="0"/>
              <a:t>not equal)</a:t>
            </a:r>
          </a:p>
          <a:p>
            <a:r>
              <a:rPr lang="en-US" dirty="0" err="1"/>
              <a:t>cmp</a:t>
            </a:r>
            <a:r>
              <a:rPr lang="en-US" dirty="0"/>
              <a:t> </a:t>
            </a:r>
            <a:r>
              <a:rPr lang="bg-BG" dirty="0" smtClean="0"/>
              <a:t>	</a:t>
            </a:r>
            <a:r>
              <a:rPr lang="en-US" dirty="0" smtClean="0"/>
              <a:t>(</a:t>
            </a:r>
            <a:r>
              <a:rPr lang="bg-BG" dirty="0" smtClean="0"/>
              <a:t>сравнението връща </a:t>
            </a:r>
            <a:r>
              <a:rPr lang="en-US" dirty="0" smtClean="0"/>
              <a:t>1</a:t>
            </a:r>
            <a:r>
              <a:rPr lang="en-US" dirty="0"/>
              <a:t>, 0 </a:t>
            </a:r>
            <a:r>
              <a:rPr lang="bg-BG" dirty="0" smtClean="0"/>
              <a:t>или </a:t>
            </a:r>
            <a:r>
              <a:rPr lang="en-US" dirty="0" smtClean="0"/>
              <a:t>-1</a:t>
            </a:r>
            <a:r>
              <a:rPr lang="en-US" dirty="0"/>
              <a:t>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41595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Низовете не са </a:t>
            </a:r>
            <a:r>
              <a:rPr lang="en-US" dirty="0" err="1" smtClean="0"/>
              <a:t>int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Равенството при низове и цели данни не е едно и също:</a:t>
            </a:r>
          </a:p>
          <a:p>
            <a:r>
              <a:rPr lang="en-US" dirty="0" smtClean="0"/>
              <a:t>"</a:t>
            </a:r>
            <a:r>
              <a:rPr lang="en-US" dirty="0"/>
              <a:t>15" == ' 15 ' - true</a:t>
            </a:r>
          </a:p>
          <a:p>
            <a:r>
              <a:rPr lang="en-US" dirty="0"/>
              <a:t>"15" </a:t>
            </a:r>
            <a:r>
              <a:rPr lang="en-US" dirty="0" err="1"/>
              <a:t>eq</a:t>
            </a:r>
            <a:r>
              <a:rPr lang="en-US" dirty="0"/>
              <a:t> "15 " - false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44523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Логически операции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bg-BG" dirty="0" smtClean="0"/>
          </a:p>
          <a:p>
            <a:r>
              <a:rPr lang="en-US" dirty="0"/>
              <a:t>$a || $b - </a:t>
            </a:r>
            <a:r>
              <a:rPr lang="bg-BG" dirty="0" smtClean="0"/>
              <a:t>ИЛИ</a:t>
            </a:r>
            <a:r>
              <a:rPr lang="en-US" dirty="0" smtClean="0"/>
              <a:t>: </a:t>
            </a:r>
            <a:r>
              <a:rPr lang="en-US" dirty="0"/>
              <a:t>true </a:t>
            </a:r>
            <a:r>
              <a:rPr lang="bg-BG" dirty="0" smtClean="0"/>
              <a:t>ако поне единия операнд не е нула</a:t>
            </a:r>
            <a:endParaRPr lang="en-US" dirty="0"/>
          </a:p>
          <a:p>
            <a:r>
              <a:rPr lang="en-US" dirty="0"/>
              <a:t>$a &amp;&amp; $b - </a:t>
            </a:r>
            <a:r>
              <a:rPr lang="bg-BG" dirty="0" smtClean="0"/>
              <a:t>И</a:t>
            </a:r>
            <a:r>
              <a:rPr lang="en-US" dirty="0" smtClean="0"/>
              <a:t>: </a:t>
            </a:r>
            <a:r>
              <a:rPr lang="en-US" dirty="0"/>
              <a:t>true </a:t>
            </a:r>
            <a:r>
              <a:rPr lang="bg-BG" dirty="0" smtClean="0"/>
              <a:t>ако и двата операнда са ненулеви</a:t>
            </a:r>
          </a:p>
          <a:p>
            <a:r>
              <a:rPr lang="en-US" dirty="0" smtClean="0"/>
              <a:t>! </a:t>
            </a:r>
            <a:r>
              <a:rPr lang="en-US" dirty="0"/>
              <a:t>$a - </a:t>
            </a:r>
            <a:r>
              <a:rPr lang="bg-BG" dirty="0" smtClean="0"/>
              <a:t>НЕ</a:t>
            </a:r>
            <a:r>
              <a:rPr lang="en-US" dirty="0" smtClean="0"/>
              <a:t>: </a:t>
            </a:r>
            <a:r>
              <a:rPr lang="en-US" dirty="0"/>
              <a:t>true </a:t>
            </a:r>
            <a:r>
              <a:rPr lang="bg-BG" dirty="0" smtClean="0"/>
              <a:t>ако</a:t>
            </a:r>
            <a:r>
              <a:rPr lang="en-US" dirty="0" smtClean="0"/>
              <a:t> </a:t>
            </a:r>
            <a:r>
              <a:rPr lang="en-US" dirty="0"/>
              <a:t>$a </a:t>
            </a:r>
            <a:r>
              <a:rPr lang="bg-BG" dirty="0" smtClean="0"/>
              <a:t>е нула</a:t>
            </a:r>
            <a:endParaRPr lang="en-US" dirty="0"/>
          </a:p>
          <a:p>
            <a:r>
              <a:rPr lang="en-US" dirty="0"/>
              <a:t>$a or $b </a:t>
            </a:r>
            <a:r>
              <a:rPr lang="en-US" dirty="0" smtClean="0"/>
              <a:t>– </a:t>
            </a:r>
            <a:r>
              <a:rPr lang="bg-BG" dirty="0" smtClean="0"/>
              <a:t>еднакво с </a:t>
            </a:r>
            <a:r>
              <a:rPr lang="en-US" dirty="0" smtClean="0"/>
              <a:t>||</a:t>
            </a:r>
            <a:endParaRPr lang="en-US" dirty="0"/>
          </a:p>
          <a:p>
            <a:r>
              <a:rPr lang="en-US" dirty="0"/>
              <a:t>$ and $b </a:t>
            </a:r>
            <a:r>
              <a:rPr lang="en-US" dirty="0" smtClean="0"/>
              <a:t>– </a:t>
            </a:r>
            <a:r>
              <a:rPr lang="bg-BG" dirty="0" smtClean="0"/>
              <a:t>еднакво с </a:t>
            </a:r>
            <a:r>
              <a:rPr lang="en-US" dirty="0" smtClean="0"/>
              <a:t>&amp;&amp;</a:t>
            </a:r>
            <a:endParaRPr lang="en-US" dirty="0"/>
          </a:p>
          <a:p>
            <a:r>
              <a:rPr lang="en-US" dirty="0"/>
              <a:t>not $a </a:t>
            </a:r>
            <a:r>
              <a:rPr lang="en-US" dirty="0" smtClean="0"/>
              <a:t>– </a:t>
            </a:r>
            <a:r>
              <a:rPr lang="bg-BG" dirty="0" smtClean="0"/>
              <a:t>еднакво с </a:t>
            </a:r>
            <a:r>
              <a:rPr lang="en-US" dirty="0" smtClean="0"/>
              <a:t> </a:t>
            </a:r>
            <a:r>
              <a:rPr lang="en-US" dirty="0"/>
              <a:t>!</a:t>
            </a:r>
          </a:p>
          <a:p>
            <a:r>
              <a:rPr lang="en-US" dirty="0"/>
              <a:t>$a </a:t>
            </a:r>
            <a:r>
              <a:rPr lang="en-US" dirty="0" err="1"/>
              <a:t>xor</a:t>
            </a:r>
            <a:r>
              <a:rPr lang="en-US" dirty="0"/>
              <a:t> $b - </a:t>
            </a:r>
            <a:r>
              <a:rPr lang="en-US" dirty="0" smtClean="0"/>
              <a:t>XOR: </a:t>
            </a:r>
            <a:r>
              <a:rPr lang="en-US" dirty="0"/>
              <a:t>true </a:t>
            </a:r>
            <a:r>
              <a:rPr lang="bg-BG" dirty="0" smtClean="0"/>
              <a:t>ако</a:t>
            </a:r>
            <a:r>
              <a:rPr lang="en-US" dirty="0" smtClean="0"/>
              <a:t> </a:t>
            </a:r>
            <a:r>
              <a:rPr lang="en-US" dirty="0"/>
              <a:t>$a </a:t>
            </a:r>
            <a:r>
              <a:rPr lang="bg-BG" dirty="0" smtClean="0"/>
              <a:t>или </a:t>
            </a:r>
            <a:r>
              <a:rPr lang="en-US" dirty="0" smtClean="0"/>
              <a:t>$b </a:t>
            </a:r>
            <a:r>
              <a:rPr lang="bg-BG" dirty="0" smtClean="0"/>
              <a:t>но не и двете едновременно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ИЛИ, И</a:t>
            </a:r>
            <a:r>
              <a:rPr lang="en-US" dirty="0" smtClean="0"/>
              <a:t> </a:t>
            </a:r>
            <a:r>
              <a:rPr lang="bg-BG" dirty="0" smtClean="0"/>
              <a:t>и НЕ имат по-нисък приоритет.</a:t>
            </a:r>
          </a:p>
        </p:txBody>
      </p:sp>
    </p:spTree>
    <p:extLst>
      <p:ext uri="{BB962C8B-B14F-4D97-AF65-F5344CB8AC3E}">
        <p14:creationId xmlns:p14="http://schemas.microsoft.com/office/powerpoint/2010/main" val="3791392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if (comparison expression)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bg-BG" dirty="0"/>
              <a:t>...</a:t>
            </a:r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elseif</a:t>
            </a:r>
            <a:r>
              <a:rPr lang="en-US" dirty="0"/>
              <a:t> (comparison </a:t>
            </a:r>
            <a:r>
              <a:rPr lang="en-US" dirty="0" smtClean="0"/>
              <a:t>expression) 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bg-BG" dirty="0"/>
              <a:t>...</a:t>
            </a:r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en-US" dirty="0" smtClean="0"/>
              <a:t>} </a:t>
            </a:r>
            <a:r>
              <a:rPr lang="en-US" dirty="0"/>
              <a:t>else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bg-BG" dirty="0"/>
              <a:t>...</a:t>
            </a:r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{</a:t>
            </a:r>
            <a:r>
              <a:rPr lang="bg-BG" dirty="0" smtClean="0"/>
              <a:t> </a:t>
            </a:r>
            <a:r>
              <a:rPr lang="en-US" dirty="0" smtClean="0"/>
              <a:t>}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en-US" dirty="0"/>
              <a:t>( ) </a:t>
            </a:r>
            <a:r>
              <a:rPr lang="bg-BG" dirty="0" smtClean="0"/>
              <a:t>са задължителни</a:t>
            </a:r>
            <a:r>
              <a:rPr lang="en-US" dirty="0" smtClean="0"/>
              <a:t>!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Perl </a:t>
            </a:r>
            <a:r>
              <a:rPr lang="bg-BG" dirty="0" smtClean="0"/>
              <a:t>не използва нови редове и празни позиции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01162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pPr marL="0" indent="0">
              <a:buNone/>
            </a:pPr>
            <a:r>
              <a:rPr lang="en-US" dirty="0"/>
              <a:t>while (comparison expression)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bg-BG" dirty="0"/>
              <a:t>...</a:t>
            </a:r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5046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while</a:t>
            </a:r>
            <a:r>
              <a:rPr lang="bg-BG" dirty="0" smtClean="0"/>
              <a:t> 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$done = 0;</a:t>
            </a:r>
          </a:p>
          <a:p>
            <a:pPr marL="0" indent="0">
              <a:buNone/>
            </a:pPr>
            <a:r>
              <a:rPr lang="en-US" dirty="0"/>
              <a:t>$count=1;</a:t>
            </a:r>
          </a:p>
          <a:p>
            <a:pPr marL="0" indent="0">
              <a:buNone/>
            </a:pPr>
            <a:r>
              <a:rPr lang="en-US" dirty="0"/>
              <a:t>print "This line is printed before the loop starts.\n";</a:t>
            </a:r>
          </a:p>
          <a:p>
            <a:pPr marL="0" indent="0">
              <a:buNone/>
            </a:pPr>
            <a:r>
              <a:rPr lang="en-US" dirty="0"/>
              <a:t>while ($done == 0) {</a:t>
            </a:r>
          </a:p>
          <a:p>
            <a:pPr marL="365760" lvl="1" indent="0">
              <a:buNone/>
            </a:pPr>
            <a:r>
              <a:rPr lang="en-US" dirty="0"/>
              <a:t>print "The value of count is", $count, "\n";</a:t>
            </a:r>
          </a:p>
          <a:p>
            <a:pPr marL="365760" lvl="1" indent="0">
              <a:buNone/>
            </a:pPr>
            <a:r>
              <a:rPr lang="en-US" dirty="0"/>
              <a:t>if ($count==3) </a:t>
            </a:r>
            <a:r>
              <a:rPr lang="en-US" dirty="0" smtClean="0"/>
              <a:t>{</a:t>
            </a:r>
            <a:endParaRPr lang="en-US" dirty="0"/>
          </a:p>
          <a:p>
            <a:pPr marL="365760" lvl="1" indent="0">
              <a:buNone/>
            </a:pPr>
            <a:r>
              <a:rPr lang="en-US" dirty="0" smtClean="0"/>
              <a:t>	$</a:t>
            </a:r>
            <a:r>
              <a:rPr lang="en-US" dirty="0"/>
              <a:t>done = 1;</a:t>
            </a:r>
          </a:p>
          <a:p>
            <a:pPr marL="365760" lvl="1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pPr marL="365760" lvl="1" indent="0">
              <a:buNone/>
            </a:pPr>
            <a:r>
              <a:rPr lang="en-US" dirty="0"/>
              <a:t>$count = $count + 1;</a:t>
            </a:r>
          </a:p>
          <a:p>
            <a:pPr marL="0" indent="0">
              <a:buNone/>
            </a:pPr>
            <a:r>
              <a:rPr lang="en-US" dirty="0" smtClean="0"/>
              <a:t>} </a:t>
            </a:r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/>
              <a:t>"End of loop.\n";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Prints</a:t>
            </a:r>
            <a:r>
              <a:rPr lang="en-US" sz="3600" dirty="0"/>
              <a:t>:</a:t>
            </a:r>
          </a:p>
          <a:p>
            <a:pPr marL="0" indent="0">
              <a:buNone/>
            </a:pPr>
            <a:r>
              <a:rPr lang="en-US" dirty="0"/>
              <a:t>This line is printed before the loop starts.</a:t>
            </a:r>
          </a:p>
          <a:p>
            <a:pPr marL="0" indent="0">
              <a:buNone/>
            </a:pPr>
            <a:r>
              <a:rPr lang="en-US" dirty="0"/>
              <a:t>The value of count is 1</a:t>
            </a:r>
          </a:p>
          <a:p>
            <a:pPr marL="0" indent="0">
              <a:buNone/>
            </a:pPr>
            <a:r>
              <a:rPr lang="en-US" dirty="0"/>
              <a:t>the value of count is 2</a:t>
            </a:r>
          </a:p>
          <a:p>
            <a:pPr marL="0" indent="0">
              <a:buNone/>
            </a:pPr>
            <a:r>
              <a:rPr lang="en-US" dirty="0"/>
              <a:t>The value of count is 3</a:t>
            </a:r>
          </a:p>
          <a:p>
            <a:pPr marL="0" indent="0">
              <a:buNone/>
            </a:pPr>
            <a:r>
              <a:rPr lang="en-US" dirty="0"/>
              <a:t>End of loop.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6121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until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until (comparison statement)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statement</a:t>
            </a:r>
          </a:p>
          <a:p>
            <a:pPr marL="0" indent="0">
              <a:buNone/>
            </a:pPr>
            <a:r>
              <a:rPr lang="bg-BG" dirty="0"/>
              <a:t>...</a:t>
            </a:r>
          </a:p>
          <a:p>
            <a:pPr marL="0" indent="0">
              <a:buNone/>
            </a:pPr>
            <a:r>
              <a:rPr lang="en-US" dirty="0"/>
              <a:t>statement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034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Въведение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Perl </a:t>
            </a:r>
            <a:r>
              <a:rPr lang="bg-BG" dirty="0" smtClean="0"/>
              <a:t>е акроним за </a:t>
            </a:r>
            <a:r>
              <a:rPr lang="en-US" dirty="0" smtClean="0"/>
              <a:t>Practical </a:t>
            </a:r>
            <a:r>
              <a:rPr lang="en-US" dirty="0"/>
              <a:t>Extraction and </a:t>
            </a:r>
            <a:r>
              <a:rPr lang="en-US" dirty="0" smtClean="0"/>
              <a:t>Report</a:t>
            </a:r>
            <a:r>
              <a:rPr lang="bg-BG" dirty="0" smtClean="0"/>
              <a:t> </a:t>
            </a:r>
            <a:r>
              <a:rPr lang="en-US" dirty="0" smtClean="0"/>
              <a:t>Language</a:t>
            </a:r>
            <a:r>
              <a:rPr lang="en-US" dirty="0"/>
              <a:t>. </a:t>
            </a:r>
            <a:r>
              <a:rPr lang="bg-BG" dirty="0" smtClean="0"/>
              <a:t>Разработен е от </a:t>
            </a:r>
            <a:r>
              <a:rPr lang="en-US" dirty="0" smtClean="0"/>
              <a:t>Larry </a:t>
            </a:r>
            <a:r>
              <a:rPr lang="en-US" dirty="0"/>
              <a:t>Wall </a:t>
            </a:r>
            <a:r>
              <a:rPr lang="bg-BG" dirty="0" smtClean="0"/>
              <a:t>като средство за писане на програми в среда </a:t>
            </a:r>
            <a:r>
              <a:rPr lang="en-US" dirty="0" smtClean="0"/>
              <a:t>UNIX.</a:t>
            </a:r>
            <a:endParaRPr lang="en-US" dirty="0"/>
          </a:p>
          <a:p>
            <a:pPr marL="0" indent="0" algn="ctr">
              <a:buNone/>
            </a:pPr>
            <a:r>
              <a:rPr lang="bg-BG" dirty="0" smtClean="0"/>
              <a:t>Защо</a:t>
            </a:r>
            <a:r>
              <a:rPr lang="en-US" dirty="0" smtClean="0"/>
              <a:t> </a:t>
            </a:r>
            <a:r>
              <a:rPr lang="en-US" dirty="0"/>
              <a:t>Perl?</a:t>
            </a:r>
          </a:p>
          <a:p>
            <a:r>
              <a:rPr lang="en-US" dirty="0"/>
              <a:t>Perl </a:t>
            </a:r>
            <a:r>
              <a:rPr lang="bg-BG" dirty="0" smtClean="0"/>
              <a:t>има мощта и гъвкавостта на езиците от високо ниво като С.</a:t>
            </a:r>
            <a:endParaRPr lang="en-US" dirty="0"/>
          </a:p>
          <a:p>
            <a:r>
              <a:rPr lang="bg-BG" dirty="0" smtClean="0"/>
              <a:t>Както </a:t>
            </a:r>
            <a:r>
              <a:rPr lang="en-US" dirty="0" smtClean="0"/>
              <a:t>shell </a:t>
            </a:r>
            <a:r>
              <a:rPr lang="en-US" dirty="0"/>
              <a:t>scripting, Perl </a:t>
            </a:r>
            <a:r>
              <a:rPr lang="bg-BG" dirty="0" smtClean="0"/>
              <a:t>не изисква специален компилатор и линкер. Това го прави идеален за продуктивни бързи решения на малки програмни проблеми.</a:t>
            </a:r>
          </a:p>
          <a:p>
            <a:r>
              <a:rPr lang="en-US" dirty="0" smtClean="0"/>
              <a:t>Perl </a:t>
            </a:r>
            <a:r>
              <a:rPr lang="bg-BG" dirty="0" smtClean="0"/>
              <a:t>предоставя всички свойства на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bg-BG" dirty="0" smtClean="0"/>
              <a:t>и </a:t>
            </a:r>
            <a:r>
              <a:rPr lang="en-US" dirty="0" err="1" smtClean="0"/>
              <a:t>awk</a:t>
            </a:r>
            <a:r>
              <a:rPr lang="en-US" dirty="0" smtClean="0"/>
              <a:t> </a:t>
            </a:r>
            <a:r>
              <a:rPr lang="bg-BG" dirty="0" smtClean="0"/>
              <a:t>плюс нови свойства, които не се намират в тях.</a:t>
            </a:r>
          </a:p>
          <a:p>
            <a:r>
              <a:rPr lang="bg-BG" dirty="0" smtClean="0"/>
              <a:t>Накратко,</a:t>
            </a:r>
            <a:r>
              <a:rPr lang="en-US" dirty="0" smtClean="0"/>
              <a:t> </a:t>
            </a:r>
            <a:r>
              <a:rPr lang="en-US" dirty="0"/>
              <a:t>Perl </a:t>
            </a:r>
            <a:r>
              <a:rPr lang="bg-BG" dirty="0" smtClean="0"/>
              <a:t>е толкова мощен както С, и е толкова удобен както </a:t>
            </a:r>
            <a:r>
              <a:rPr lang="en-US" dirty="0" err="1" smtClean="0"/>
              <a:t>awk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bg-BG" dirty="0" smtClean="0"/>
              <a:t>и </a:t>
            </a:r>
            <a:r>
              <a:rPr lang="en-US" dirty="0" smtClean="0"/>
              <a:t>shell </a:t>
            </a:r>
            <a:r>
              <a:rPr lang="en-US" dirty="0"/>
              <a:t>scripting.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2263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733880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bg-BG" dirty="0" smtClean="0"/>
              <a:t>Както при </a:t>
            </a:r>
            <a:r>
              <a:rPr lang="en-US" dirty="0" smtClean="0"/>
              <a:t>bash </a:t>
            </a:r>
            <a:r>
              <a:rPr lang="en-US" dirty="0"/>
              <a:t>scripting </a:t>
            </a:r>
            <a:r>
              <a:rPr lang="bg-BG" dirty="0" smtClean="0"/>
              <a:t>и тук има няколко начина да направим цикъл </a:t>
            </a:r>
            <a:r>
              <a:rPr lang="en-US" dirty="0" smtClean="0"/>
              <a:t>for :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for </a:t>
            </a:r>
            <a:r>
              <a:rPr lang="en-US" dirty="0"/>
              <a:t>variable (value,...,value)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bg-BG" dirty="0"/>
              <a:t>...</a:t>
            </a:r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(setup; condition; increment)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bg-BG" dirty="0"/>
              <a:t>...</a:t>
            </a:r>
          </a:p>
          <a:p>
            <a:pPr marL="0" indent="0">
              <a:buNone/>
            </a:pPr>
            <a:r>
              <a:rPr lang="en-US" dirty="0"/>
              <a:t>statement;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360006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Примери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pPr marL="0" indent="0">
              <a:buNone/>
            </a:pPr>
            <a:r>
              <a:rPr lang="en-US" dirty="0"/>
              <a:t>for $</a:t>
            </a:r>
            <a:r>
              <a:rPr lang="en-US" dirty="0" err="1"/>
              <a:t>i</a:t>
            </a:r>
            <a:r>
              <a:rPr lang="en-US" dirty="0"/>
              <a:t> (2,3,5,7,11,13,17,19)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"Here's a prime: $</a:t>
            </a:r>
            <a:r>
              <a:rPr lang="en-US" dirty="0" err="1"/>
              <a:t>i</a:t>
            </a:r>
            <a:r>
              <a:rPr lang="en-US" dirty="0"/>
              <a:t>\n";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pPr marL="0" indent="0">
              <a:buNone/>
            </a:pPr>
            <a:r>
              <a:rPr lang="nn-NO" dirty="0"/>
              <a:t>for ($i = 0; $i &lt;=30 ; $i++) </a:t>
            </a:r>
            <a:r>
              <a:rPr lang="nn-NO" dirty="0" smtClean="0"/>
              <a:t>{</a:t>
            </a:r>
            <a:endParaRPr lang="nn-NO" dirty="0"/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"$</a:t>
            </a:r>
            <a:r>
              <a:rPr lang="en-US" dirty="0" err="1"/>
              <a:t>i</a:t>
            </a:r>
            <a:r>
              <a:rPr lang="en-US" dirty="0"/>
              <a:t>\n";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800213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Инкрементиране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В</a:t>
            </a:r>
            <a:r>
              <a:rPr lang="en-US" dirty="0" smtClean="0"/>
              <a:t> </a:t>
            </a:r>
            <a:r>
              <a:rPr lang="en-US" dirty="0" err="1"/>
              <a:t>perl</a:t>
            </a:r>
            <a:r>
              <a:rPr lang="en-US" dirty="0"/>
              <a:t> </a:t>
            </a:r>
            <a:r>
              <a:rPr lang="bg-BG" dirty="0" smtClean="0"/>
              <a:t>можем да правим </a:t>
            </a:r>
            <a:r>
              <a:rPr lang="en-US" dirty="0" smtClean="0"/>
              <a:t>pre </a:t>
            </a:r>
            <a:r>
              <a:rPr lang="bg-BG" dirty="0" smtClean="0"/>
              <a:t>и </a:t>
            </a:r>
            <a:r>
              <a:rPr lang="en-US" dirty="0" smtClean="0"/>
              <a:t>post </a:t>
            </a:r>
            <a:r>
              <a:rPr lang="en-US" dirty="0"/>
              <a:t>incrementing.</a:t>
            </a:r>
          </a:p>
          <a:p>
            <a:pPr marL="0" indent="0">
              <a:buNone/>
            </a:pPr>
            <a:r>
              <a:rPr lang="en-US" dirty="0"/>
              <a:t>$var1 = 43;</a:t>
            </a:r>
          </a:p>
          <a:p>
            <a:pPr marL="0" indent="0">
              <a:buNone/>
            </a:pPr>
            <a:r>
              <a:rPr lang="en-US" dirty="0"/>
              <a:t>$var2 = ++$var1;</a:t>
            </a:r>
          </a:p>
          <a:p>
            <a:r>
              <a:rPr lang="en-US" dirty="0" smtClean="0"/>
              <a:t>$</a:t>
            </a:r>
            <a:r>
              <a:rPr lang="en-US" dirty="0"/>
              <a:t>var1 </a:t>
            </a:r>
            <a:r>
              <a:rPr lang="bg-BG" dirty="0" smtClean="0"/>
              <a:t>е </a:t>
            </a:r>
            <a:r>
              <a:rPr lang="en-US" dirty="0" smtClean="0"/>
              <a:t>44 </a:t>
            </a:r>
            <a:r>
              <a:rPr lang="bg-BG" dirty="0" smtClean="0"/>
              <a:t>и </a:t>
            </a:r>
            <a:r>
              <a:rPr lang="en-US" dirty="0" smtClean="0"/>
              <a:t>$var2 </a:t>
            </a:r>
            <a:r>
              <a:rPr lang="en-US" dirty="0"/>
              <a:t>is 44,</a:t>
            </a:r>
          </a:p>
          <a:p>
            <a:pPr marL="0" indent="0">
              <a:buNone/>
            </a:pPr>
            <a:r>
              <a:rPr lang="en-US" dirty="0"/>
              <a:t>$var1 = 43;</a:t>
            </a:r>
          </a:p>
          <a:p>
            <a:pPr marL="0" indent="0">
              <a:buNone/>
            </a:pPr>
            <a:r>
              <a:rPr lang="en-US" dirty="0"/>
              <a:t>$var2 = $var1++;</a:t>
            </a:r>
          </a:p>
          <a:p>
            <a:r>
              <a:rPr lang="en-US" dirty="0" smtClean="0"/>
              <a:t>$</a:t>
            </a:r>
            <a:r>
              <a:rPr lang="en-US" dirty="0"/>
              <a:t>var1 is 44 </a:t>
            </a:r>
            <a:r>
              <a:rPr lang="bg-BG" dirty="0" smtClean="0"/>
              <a:t>, но </a:t>
            </a:r>
            <a:r>
              <a:rPr lang="en-US" dirty="0" smtClean="0"/>
              <a:t>$</a:t>
            </a:r>
            <a:r>
              <a:rPr lang="en-US" dirty="0"/>
              <a:t>var2 </a:t>
            </a:r>
            <a:r>
              <a:rPr lang="bg-BG" smtClean="0"/>
              <a:t>е </a:t>
            </a:r>
            <a:r>
              <a:rPr lang="en-US" smtClean="0"/>
              <a:t>43</a:t>
            </a:r>
            <a:r>
              <a:rPr lang="en-US" dirty="0"/>
              <a:t>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47598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Други операции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Условна операция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условие</a:t>
            </a:r>
            <a:r>
              <a:rPr lang="en-US" dirty="0" smtClean="0"/>
              <a:t>? </a:t>
            </a:r>
            <a:r>
              <a:rPr lang="bg-BG" dirty="0" smtClean="0"/>
              <a:t>стойност </a:t>
            </a:r>
            <a:r>
              <a:rPr lang="en-US" dirty="0" smtClean="0"/>
              <a:t>true </a:t>
            </a:r>
            <a:r>
              <a:rPr lang="en-US" dirty="0"/>
              <a:t>: </a:t>
            </a:r>
            <a:r>
              <a:rPr lang="bg-BG" dirty="0" smtClean="0"/>
              <a:t>стойност </a:t>
            </a:r>
            <a:r>
              <a:rPr lang="en-US" dirty="0" smtClean="0"/>
              <a:t>false</a:t>
            </a:r>
            <a:endParaRPr lang="en-US" dirty="0"/>
          </a:p>
          <a:p>
            <a:endParaRPr lang="bg-BG" dirty="0" smtClean="0"/>
          </a:p>
          <a:p>
            <a:r>
              <a:rPr lang="bg-BG" dirty="0" smtClean="0"/>
              <a:t>Операция запетая: гарантира, че изразът преди запетаята се изчислява първи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var1 += 1 , $var2 = $var1;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9057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Низови операции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733880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Autoincrement</a:t>
            </a:r>
            <a:r>
              <a:rPr lang="en-US" dirty="0"/>
              <a:t> 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stringvar</a:t>
            </a:r>
            <a:r>
              <a:rPr lang="en-US" dirty="0"/>
              <a:t> = "</a:t>
            </a:r>
            <a:r>
              <a:rPr lang="en-US" dirty="0" err="1"/>
              <a:t>abc</a:t>
            </a:r>
            <a:r>
              <a:rPr lang="en-US" dirty="0"/>
              <a:t>";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stringvar</a:t>
            </a:r>
            <a:r>
              <a:rPr lang="en-US" dirty="0"/>
              <a:t>++;</a:t>
            </a:r>
          </a:p>
          <a:p>
            <a:r>
              <a:rPr lang="en-US" dirty="0" smtClean="0"/>
              <a:t>$</a:t>
            </a:r>
            <a:r>
              <a:rPr lang="en-US" dirty="0" err="1"/>
              <a:t>stringvar</a:t>
            </a:r>
            <a:r>
              <a:rPr lang="en-US" dirty="0"/>
              <a:t> </a:t>
            </a:r>
            <a:r>
              <a:rPr lang="bg-BG" dirty="0" smtClean="0"/>
              <a:t>става </a:t>
            </a:r>
            <a:r>
              <a:rPr lang="en-US" dirty="0" err="1" smtClean="0"/>
              <a:t>abd</a:t>
            </a:r>
            <a:r>
              <a:rPr lang="en-US" dirty="0"/>
              <a:t>.</a:t>
            </a:r>
          </a:p>
          <a:p>
            <a:endParaRPr lang="bg-BG" dirty="0" smtClean="0"/>
          </a:p>
          <a:p>
            <a:r>
              <a:rPr lang="en-US" dirty="0" smtClean="0"/>
              <a:t>$string– </a:t>
            </a:r>
            <a:r>
              <a:rPr lang="bg-BG" dirty="0" smtClean="0"/>
              <a:t>не работи при низове</a:t>
            </a:r>
          </a:p>
          <a:p>
            <a:endParaRPr lang="en-US" dirty="0"/>
          </a:p>
          <a:p>
            <a:r>
              <a:rPr lang="bg-BG" dirty="0" smtClean="0"/>
              <a:t>Операция за повторение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$string = "t" x 5;</a:t>
            </a:r>
          </a:p>
          <a:p>
            <a:r>
              <a:rPr lang="en-US" dirty="0" smtClean="0"/>
              <a:t>$</a:t>
            </a:r>
            <a:r>
              <a:rPr lang="en-US" dirty="0"/>
              <a:t>string </a:t>
            </a:r>
            <a:r>
              <a:rPr lang="bg-BG" dirty="0" smtClean="0"/>
              <a:t>става</a:t>
            </a:r>
            <a:r>
              <a:rPr lang="en-US" dirty="0" smtClean="0"/>
              <a:t> </a:t>
            </a:r>
            <a:r>
              <a:rPr lang="en-US" dirty="0" err="1" smtClean="0"/>
              <a:t>ttttt</a:t>
            </a:r>
            <a:endParaRPr lang="bg-BG" dirty="0" smtClean="0"/>
          </a:p>
          <a:p>
            <a:endParaRPr lang="en-US" dirty="0"/>
          </a:p>
          <a:p>
            <a:r>
              <a:rPr lang="en-US" dirty="0"/>
              <a:t>Concatenation </a:t>
            </a:r>
            <a:r>
              <a:rPr lang="bg-BG" dirty="0" smtClean="0"/>
              <a:t>и </a:t>
            </a:r>
            <a:r>
              <a:rPr lang="en-US" dirty="0" smtClean="0"/>
              <a:t>Assignment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$a = "be";</a:t>
            </a:r>
          </a:p>
          <a:p>
            <a:pPr marL="0" indent="0">
              <a:buNone/>
            </a:pPr>
            <a:r>
              <a:rPr lang="en-US" dirty="0"/>
              <a:t>$a .= "witched";</a:t>
            </a:r>
          </a:p>
          <a:p>
            <a:r>
              <a:rPr lang="en-US" dirty="0"/>
              <a:t>$a </a:t>
            </a:r>
            <a:r>
              <a:rPr lang="bg-BG" dirty="0" smtClean="0"/>
              <a:t>става </a:t>
            </a:r>
            <a:r>
              <a:rPr lang="en-US" dirty="0" smtClean="0"/>
              <a:t>bewitched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7180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Регулярни изрази и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Регулярните изрази съществуват в </a:t>
            </a:r>
            <a:r>
              <a:rPr lang="en-US" dirty="0" smtClean="0"/>
              <a:t>Perl </a:t>
            </a:r>
            <a:r>
              <a:rPr lang="bg-BG" dirty="0" smtClean="0"/>
              <a:t> и имат собствен синтаксис.</a:t>
            </a:r>
            <a:r>
              <a:rPr lang="en-US" dirty="0" smtClean="0"/>
              <a:t> </a:t>
            </a:r>
            <a:r>
              <a:rPr lang="bg-BG" dirty="0" smtClean="0"/>
              <a:t>Сравнение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string </a:t>
            </a:r>
            <a:r>
              <a:rPr lang="en-US" dirty="0" smtClean="0"/>
              <a:t>=~/</a:t>
            </a:r>
            <a:r>
              <a:rPr lang="en-US" dirty="0" err="1" smtClean="0"/>
              <a:t>regexp</a:t>
            </a:r>
            <a:r>
              <a:rPr lang="en-US" dirty="0"/>
              <a:t>/</a:t>
            </a:r>
          </a:p>
          <a:p>
            <a:r>
              <a:rPr lang="en-US" dirty="0"/>
              <a:t>c </a:t>
            </a:r>
            <a:r>
              <a:rPr lang="en-US" dirty="0" smtClean="0"/>
              <a:t>–</a:t>
            </a:r>
            <a:r>
              <a:rPr lang="bg-BG" dirty="0" smtClean="0"/>
              <a:t> символа </a:t>
            </a:r>
            <a:r>
              <a:rPr lang="en-US" dirty="0" smtClean="0"/>
              <a:t>c</a:t>
            </a:r>
            <a:endParaRPr lang="en-US" dirty="0"/>
          </a:p>
          <a:p>
            <a:r>
              <a:rPr lang="en-US" dirty="0"/>
              <a:t>. </a:t>
            </a:r>
            <a:r>
              <a:rPr lang="en-US" dirty="0" smtClean="0"/>
              <a:t>– </a:t>
            </a:r>
            <a:r>
              <a:rPr lang="bg-BG" dirty="0" smtClean="0"/>
              <a:t>произволен символ без нов ред</a:t>
            </a:r>
            <a:endParaRPr lang="en-US" dirty="0"/>
          </a:p>
          <a:p>
            <a:r>
              <a:rPr lang="en-US" dirty="0"/>
              <a:t>? </a:t>
            </a:r>
            <a:r>
              <a:rPr lang="en-US" dirty="0" smtClean="0"/>
              <a:t>– </a:t>
            </a:r>
            <a:r>
              <a:rPr lang="bg-BG" dirty="0" smtClean="0"/>
              <a:t>нула или едно срещания на предходния символ</a:t>
            </a:r>
          </a:p>
          <a:p>
            <a:r>
              <a:rPr lang="en-US" dirty="0" smtClean="0"/>
              <a:t>* </a:t>
            </a:r>
            <a:r>
              <a:rPr lang="en-US" dirty="0"/>
              <a:t>- </a:t>
            </a:r>
            <a:r>
              <a:rPr lang="bg-BG" dirty="0" smtClean="0"/>
              <a:t>&gt;= 0  срещания </a:t>
            </a:r>
            <a:r>
              <a:rPr lang="bg-BG" dirty="0"/>
              <a:t>на предходния символ </a:t>
            </a:r>
            <a:endParaRPr lang="bg-BG" dirty="0" smtClean="0"/>
          </a:p>
          <a:p>
            <a:r>
              <a:rPr lang="en-US" dirty="0" smtClean="0"/>
              <a:t>+ </a:t>
            </a:r>
            <a:r>
              <a:rPr lang="en-US" dirty="0"/>
              <a:t>- </a:t>
            </a:r>
            <a:r>
              <a:rPr lang="bg-BG" dirty="0"/>
              <a:t>&gt;= </a:t>
            </a:r>
            <a:r>
              <a:rPr lang="bg-BG" dirty="0" smtClean="0"/>
              <a:t>1  срещания </a:t>
            </a:r>
            <a:r>
              <a:rPr lang="bg-BG" dirty="0"/>
              <a:t>на предходния символ </a:t>
            </a:r>
            <a:endParaRPr lang="bg-BG" dirty="0" smtClean="0"/>
          </a:p>
          <a:p>
            <a:r>
              <a:rPr lang="en-US" dirty="0" smtClean="0"/>
              <a:t>[] – </a:t>
            </a:r>
            <a:r>
              <a:rPr lang="bg-BG" dirty="0" smtClean="0"/>
              <a:t>всичко, което затворено в </a:t>
            </a:r>
            <a:r>
              <a:rPr lang="en-US" dirty="0" smtClean="0"/>
              <a:t>[]</a:t>
            </a:r>
            <a:endParaRPr lang="en-US" dirty="0"/>
          </a:p>
          <a:p>
            <a:r>
              <a:rPr lang="en-US" dirty="0"/>
              <a:t>[^...] </a:t>
            </a:r>
            <a:r>
              <a:rPr lang="en-US" dirty="0" smtClean="0"/>
              <a:t>– </a:t>
            </a:r>
            <a:r>
              <a:rPr lang="bg-BG" dirty="0" smtClean="0"/>
              <a:t>всичко, без затвореното в </a:t>
            </a:r>
            <a:r>
              <a:rPr lang="en-US" dirty="0" smtClean="0"/>
              <a:t>[]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9162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Регулярни изрази и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\d - </a:t>
            </a:r>
            <a:r>
              <a:rPr lang="bg-BG" dirty="0" smtClean="0"/>
              <a:t>цифра</a:t>
            </a:r>
            <a:endParaRPr lang="en-US" dirty="0"/>
          </a:p>
          <a:p>
            <a:r>
              <a:rPr lang="en-US" dirty="0"/>
              <a:t>\D - </a:t>
            </a:r>
            <a:r>
              <a:rPr lang="bg-BG" dirty="0" smtClean="0"/>
              <a:t>нецифра</a:t>
            </a:r>
            <a:endParaRPr lang="en-US" dirty="0"/>
          </a:p>
          <a:p>
            <a:r>
              <a:rPr lang="en-US" dirty="0"/>
              <a:t>\w </a:t>
            </a:r>
            <a:r>
              <a:rPr lang="en-US" dirty="0" smtClean="0"/>
              <a:t>– </a:t>
            </a:r>
            <a:r>
              <a:rPr lang="bg-BG" dirty="0" smtClean="0"/>
              <a:t>дума </a:t>
            </a:r>
            <a:r>
              <a:rPr lang="en-US" dirty="0" smtClean="0"/>
              <a:t>(</a:t>
            </a:r>
            <a:r>
              <a:rPr lang="bg-BG" dirty="0" smtClean="0"/>
              <a:t>буква, фицра или _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\W </a:t>
            </a:r>
            <a:r>
              <a:rPr lang="en-US" dirty="0" smtClean="0"/>
              <a:t>– </a:t>
            </a:r>
            <a:r>
              <a:rPr lang="bg-BG" dirty="0" smtClean="0"/>
              <a:t>не дума</a:t>
            </a:r>
            <a:endParaRPr lang="en-US" dirty="0"/>
          </a:p>
          <a:p>
            <a:r>
              <a:rPr lang="en-US" dirty="0"/>
              <a:t>\s - </a:t>
            </a:r>
            <a:r>
              <a:rPr lang="en-US" dirty="0" smtClean="0"/>
              <a:t>whitespace </a:t>
            </a:r>
            <a:r>
              <a:rPr lang="en-US" dirty="0"/>
              <a:t>character</a:t>
            </a:r>
          </a:p>
          <a:p>
            <a:r>
              <a:rPr lang="en-US" dirty="0"/>
              <a:t>\S - </a:t>
            </a:r>
            <a:r>
              <a:rPr lang="en-US" dirty="0" smtClean="0"/>
              <a:t>non-whitespace </a:t>
            </a:r>
            <a:r>
              <a:rPr lang="en-US" dirty="0"/>
              <a:t>character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787005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Регулярни изрази и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^ - </a:t>
            </a:r>
            <a:r>
              <a:rPr lang="bg-BG" dirty="0" smtClean="0"/>
              <a:t>начало на низ</a:t>
            </a:r>
            <a:endParaRPr lang="en-US" dirty="0"/>
          </a:p>
          <a:p>
            <a:r>
              <a:rPr lang="en-US" dirty="0"/>
              <a:t>$ - </a:t>
            </a:r>
            <a:r>
              <a:rPr lang="bg-BG" dirty="0" smtClean="0"/>
              <a:t>край на низ</a:t>
            </a:r>
            <a:endParaRPr lang="en-US" dirty="0"/>
          </a:p>
          <a:p>
            <a:r>
              <a:rPr lang="en-US" dirty="0"/>
              <a:t>\b - word boundary</a:t>
            </a:r>
          </a:p>
          <a:p>
            <a:r>
              <a:rPr lang="en-US" dirty="0"/>
              <a:t>\B - not on word boundary</a:t>
            </a:r>
          </a:p>
          <a:p>
            <a:r>
              <a:rPr lang="en-US" dirty="0"/>
              <a:t>/\</a:t>
            </a:r>
            <a:r>
              <a:rPr lang="en-US" dirty="0" err="1"/>
              <a:t>bdef</a:t>
            </a:r>
            <a:r>
              <a:rPr lang="en-US" dirty="0"/>
              <a:t>/ - </a:t>
            </a:r>
            <a:r>
              <a:rPr lang="bg-BG" dirty="0" smtClean="0"/>
              <a:t>началото на дума е </a:t>
            </a:r>
            <a:r>
              <a:rPr lang="en-US" dirty="0" err="1" smtClean="0"/>
              <a:t>def</a:t>
            </a:r>
            <a:endParaRPr lang="en-US" dirty="0"/>
          </a:p>
          <a:p>
            <a:r>
              <a:rPr lang="en-US" dirty="0"/>
              <a:t>/</a:t>
            </a:r>
            <a:r>
              <a:rPr lang="en-US" dirty="0" err="1"/>
              <a:t>def</a:t>
            </a:r>
            <a:r>
              <a:rPr lang="en-US" dirty="0"/>
              <a:t>\b/ - </a:t>
            </a:r>
            <a:r>
              <a:rPr lang="bg-BG" dirty="0" smtClean="0"/>
              <a:t>края на думата е </a:t>
            </a:r>
            <a:r>
              <a:rPr lang="en-US" dirty="0" err="1" smtClean="0"/>
              <a:t>def</a:t>
            </a:r>
            <a:endParaRPr lang="en-US" dirty="0"/>
          </a:p>
          <a:p>
            <a:r>
              <a:rPr lang="en-US" dirty="0"/>
              <a:t>/\</a:t>
            </a:r>
            <a:r>
              <a:rPr lang="en-US" dirty="0" err="1"/>
              <a:t>Bdef</a:t>
            </a:r>
            <a:r>
              <a:rPr lang="en-US" dirty="0"/>
              <a:t>/ - </a:t>
            </a:r>
            <a:r>
              <a:rPr lang="bg-BG" dirty="0" smtClean="0"/>
              <a:t>отбелязва всички </a:t>
            </a:r>
            <a:r>
              <a:rPr lang="en-US" dirty="0" err="1" smtClean="0"/>
              <a:t>def</a:t>
            </a:r>
            <a:r>
              <a:rPr lang="en-US" dirty="0" smtClean="0"/>
              <a:t> </a:t>
            </a:r>
            <a:r>
              <a:rPr lang="bg-BG" dirty="0" smtClean="0"/>
              <a:t>, които не са в началото на думата</a:t>
            </a:r>
            <a:endParaRPr lang="en-US" dirty="0"/>
          </a:p>
          <a:p>
            <a:r>
              <a:rPr lang="en-US" dirty="0"/>
              <a:t>( ) </a:t>
            </a:r>
            <a:r>
              <a:rPr lang="en-US" dirty="0" smtClean="0"/>
              <a:t>– </a:t>
            </a:r>
            <a:r>
              <a:rPr lang="bg-BG" dirty="0" smtClean="0"/>
              <a:t>записва в паметта като </a:t>
            </a:r>
            <a:r>
              <a:rPr lang="en-US" dirty="0" smtClean="0"/>
              <a:t>$1</a:t>
            </a:r>
            <a:r>
              <a:rPr lang="en-US" dirty="0"/>
              <a:t>, $2 </a:t>
            </a:r>
            <a:r>
              <a:rPr lang="bg-BG" dirty="0" smtClean="0"/>
              <a:t>и т.н.</a:t>
            </a:r>
            <a:endParaRPr lang="en-US" dirty="0"/>
          </a:p>
          <a:p>
            <a:r>
              <a:rPr lang="en-US" dirty="0"/>
              <a:t>$&amp; - </a:t>
            </a:r>
            <a:r>
              <a:rPr lang="bg-BG" dirty="0" smtClean="0"/>
              <a:t>запазва </a:t>
            </a:r>
            <a:r>
              <a:rPr lang="en-US" dirty="0" smtClean="0"/>
              <a:t>matched </a:t>
            </a:r>
            <a:r>
              <a:rPr lang="en-US" dirty="0"/>
              <a:t>pattern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109149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Pattern Matching </a:t>
            </a:r>
            <a:r>
              <a:rPr lang="en-US" dirty="0" smtClean="0"/>
              <a:t>Options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g – </a:t>
            </a:r>
            <a:r>
              <a:rPr lang="bg-BG" dirty="0" smtClean="0"/>
              <a:t>всички възможни </a:t>
            </a:r>
            <a:r>
              <a:rPr lang="en-US" dirty="0" smtClean="0"/>
              <a:t>matches</a:t>
            </a:r>
            <a:endParaRPr lang="en-US" dirty="0"/>
          </a:p>
          <a:p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bg-BG" dirty="0" smtClean="0"/>
              <a:t>игнорира малки и големи букви</a:t>
            </a:r>
            <a:endParaRPr lang="en-US" dirty="0"/>
          </a:p>
          <a:p>
            <a:r>
              <a:rPr lang="en-US" dirty="0"/>
              <a:t>m </a:t>
            </a:r>
            <a:r>
              <a:rPr lang="en-US" dirty="0" smtClean="0"/>
              <a:t>– </a:t>
            </a:r>
            <a:r>
              <a:rPr lang="bg-BG" dirty="0" smtClean="0"/>
              <a:t>третира низа като множество от редове </a:t>
            </a:r>
            <a:r>
              <a:rPr lang="en-US" dirty="0" smtClean="0"/>
              <a:t>(</a:t>
            </a:r>
            <a:r>
              <a:rPr lang="bg-BG" dirty="0" smtClean="0"/>
              <a:t>в този случай </a:t>
            </a:r>
            <a:r>
              <a:rPr lang="en-US" dirty="0" smtClean="0"/>
              <a:t>^ </a:t>
            </a:r>
            <a:r>
              <a:rPr lang="bg-BG" dirty="0" smtClean="0"/>
              <a:t> и  </a:t>
            </a:r>
            <a:r>
              <a:rPr lang="en-US" dirty="0" smtClean="0"/>
              <a:t>$ </a:t>
            </a:r>
            <a:r>
              <a:rPr lang="bg-BG" dirty="0" smtClean="0"/>
              <a:t>означават начало/край  на ред)</a:t>
            </a:r>
          </a:p>
          <a:p>
            <a:r>
              <a:rPr lang="en-US" dirty="0" smtClean="0"/>
              <a:t>s – </a:t>
            </a:r>
            <a:r>
              <a:rPr lang="bg-BG" dirty="0" smtClean="0"/>
              <a:t>третира низа като един ред (в този случай може да се търси нов ред)</a:t>
            </a:r>
          </a:p>
          <a:p>
            <a:r>
              <a:rPr lang="en-US" dirty="0" smtClean="0"/>
              <a:t>x – </a:t>
            </a:r>
            <a:r>
              <a:rPr lang="bg-BG" dirty="0" smtClean="0"/>
              <a:t>игнорира </a:t>
            </a:r>
            <a:r>
              <a:rPr lang="en-US" dirty="0" smtClean="0"/>
              <a:t>white </a:t>
            </a:r>
            <a:r>
              <a:rPr lang="en-US" dirty="0"/>
              <a:t>space </a:t>
            </a:r>
            <a:r>
              <a:rPr lang="bg-BG" dirty="0" smtClean="0"/>
              <a:t>в шаблона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Опциите се задават след втората</a:t>
            </a:r>
            <a:r>
              <a:rPr lang="en-US" dirty="0" smtClean="0"/>
              <a:t> </a:t>
            </a:r>
            <a:r>
              <a:rPr lang="en-US" dirty="0"/>
              <a:t>/</a:t>
            </a:r>
          </a:p>
          <a:p>
            <a:pPr marL="0" indent="0">
              <a:buNone/>
            </a:pPr>
            <a:r>
              <a:rPr lang="en-US" dirty="0"/>
              <a:t>@matches = "balata" = /.a/g;</a:t>
            </a:r>
          </a:p>
          <a:p>
            <a:pPr marL="0" indent="0">
              <a:buNone/>
            </a:pPr>
            <a:r>
              <a:rPr lang="bg-BG" dirty="0" smtClean="0"/>
              <a:t>Масивът </a:t>
            </a:r>
            <a:r>
              <a:rPr lang="en-US" dirty="0" smtClean="0"/>
              <a:t>@matches </a:t>
            </a:r>
            <a:r>
              <a:rPr lang="bg-BG" dirty="0" smtClean="0"/>
              <a:t>е </a:t>
            </a:r>
            <a:r>
              <a:rPr lang="en-US" dirty="0" smtClean="0"/>
              <a:t>("</a:t>
            </a:r>
            <a:r>
              <a:rPr lang="en-US" dirty="0" err="1"/>
              <a:t>ba</a:t>
            </a:r>
            <a:r>
              <a:rPr lang="en-US" dirty="0"/>
              <a:t>", "la", "ta</a:t>
            </a:r>
            <a:r>
              <a:rPr lang="en-US" dirty="0" smtClean="0"/>
              <a:t>").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pl-PL" dirty="0"/>
              <a:t>/[A-Z] </a:t>
            </a:r>
            <a:r>
              <a:rPr lang="bg-BG" dirty="0" smtClean="0"/>
              <a:t>  </a:t>
            </a:r>
            <a:r>
              <a:rPr lang="pl-PL" dirty="0" smtClean="0"/>
              <a:t>[</a:t>
            </a:r>
            <a:r>
              <a:rPr lang="pl-PL" dirty="0"/>
              <a:t>a-z]+ \ [A-Z] [a-z]+ /</a:t>
            </a:r>
            <a:r>
              <a:rPr lang="pl-PL" dirty="0" smtClean="0"/>
              <a:t>x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Търси имена.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059347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Заместване на регулярни изрази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s/pattern/replacement/</a:t>
            </a:r>
            <a:endParaRPr lang="bg-BG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$string = "abc123def123";</a:t>
            </a:r>
          </a:p>
          <a:p>
            <a:pPr marL="0" indent="0">
              <a:buNone/>
            </a:pPr>
            <a:r>
              <a:rPr lang="en-US" dirty="0"/>
              <a:t>$string = s/123/456/;</a:t>
            </a:r>
          </a:p>
          <a:p>
            <a:r>
              <a:rPr lang="en-US" dirty="0" smtClean="0"/>
              <a:t>$</a:t>
            </a:r>
            <a:r>
              <a:rPr lang="en-US" dirty="0"/>
              <a:t>string </a:t>
            </a:r>
            <a:r>
              <a:rPr lang="bg-BG" dirty="0" smtClean="0"/>
              <a:t>става </a:t>
            </a:r>
            <a:r>
              <a:rPr lang="en-US" dirty="0" smtClean="0"/>
              <a:t>abc456def123 (</a:t>
            </a:r>
            <a:r>
              <a:rPr lang="bg-BG" dirty="0" smtClean="0"/>
              <a:t>защото не ползваме флага</a:t>
            </a:r>
            <a:r>
              <a:rPr lang="en-US" dirty="0" smtClean="0"/>
              <a:t> g</a:t>
            </a:r>
            <a:r>
              <a:rPr lang="bg-BG" dirty="0" smtClean="0"/>
              <a:t>)</a:t>
            </a:r>
            <a:r>
              <a:rPr lang="en-US" dirty="0" smtClean="0"/>
              <a:t>.</a:t>
            </a:r>
            <a:endParaRPr lang="bg-BG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$string = </a:t>
            </a:r>
            <a:r>
              <a:rPr lang="en-US" dirty="0" smtClean="0"/>
              <a:t>„</a:t>
            </a:r>
            <a:r>
              <a:rPr lang="en-US" dirty="0" err="1" smtClean="0"/>
              <a:t>Gotseva</a:t>
            </a:r>
            <a:r>
              <a:rPr lang="en-US" dirty="0" smtClean="0"/>
              <a:t>, Daniela";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$string = s/(.+), (.+)/$2 $1/</a:t>
            </a:r>
          </a:p>
          <a:p>
            <a:r>
              <a:rPr lang="en-US" dirty="0" smtClean="0"/>
              <a:t>$</a:t>
            </a:r>
            <a:r>
              <a:rPr lang="en-US" dirty="0"/>
              <a:t>string </a:t>
            </a:r>
            <a:r>
              <a:rPr lang="bg-BG" dirty="0" smtClean="0"/>
              <a:t>става </a:t>
            </a:r>
            <a:r>
              <a:rPr lang="en-US" dirty="0" smtClean="0"/>
              <a:t>Daniela </a:t>
            </a:r>
            <a:r>
              <a:rPr lang="en-US" dirty="0" err="1" smtClean="0"/>
              <a:t>Gotseva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78804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Писане на скриптове на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По конвенция използваме разширение</a:t>
            </a:r>
            <a:r>
              <a:rPr lang="en-US" dirty="0" smtClean="0"/>
              <a:t> </a:t>
            </a:r>
            <a:r>
              <a:rPr lang="en-US" dirty="0"/>
              <a:t>.</a:t>
            </a:r>
            <a:r>
              <a:rPr lang="en-US" dirty="0" err="1"/>
              <a:t>pl</a:t>
            </a:r>
            <a:r>
              <a:rPr lang="en-US" dirty="0"/>
              <a:t> </a:t>
            </a:r>
            <a:r>
              <a:rPr lang="bg-BG" dirty="0" smtClean="0"/>
              <a:t>за скрипт на </a:t>
            </a:r>
            <a:r>
              <a:rPr lang="en-US" dirty="0" err="1" smtClean="0"/>
              <a:t>perl</a:t>
            </a:r>
            <a:r>
              <a:rPr lang="bg-BG" dirty="0" smtClean="0"/>
              <a:t> </a:t>
            </a:r>
            <a:r>
              <a:rPr lang="en-US" dirty="0" smtClean="0"/>
              <a:t>(</a:t>
            </a:r>
            <a:r>
              <a:rPr lang="en-US" dirty="0"/>
              <a:t>foo.pl)</a:t>
            </a:r>
          </a:p>
          <a:p>
            <a:r>
              <a:rPr lang="bg-BG" dirty="0" smtClean="0"/>
              <a:t>За да извикаме интерпретатора на </a:t>
            </a:r>
            <a:r>
              <a:rPr lang="en-US" dirty="0" smtClean="0"/>
              <a:t>Perl </a:t>
            </a:r>
            <a:r>
              <a:rPr lang="bg-BG" dirty="0" smtClean="0"/>
              <a:t>пишем</a:t>
            </a:r>
            <a:r>
              <a:rPr lang="en-US" dirty="0" smtClean="0"/>
              <a:t> </a:t>
            </a:r>
            <a:r>
              <a:rPr lang="en-US" dirty="0" err="1"/>
              <a:t>perl</a:t>
            </a:r>
            <a:r>
              <a:rPr lang="en-US" dirty="0"/>
              <a:t> foo.pl</a:t>
            </a:r>
          </a:p>
          <a:p>
            <a:r>
              <a:rPr lang="bg-BG" dirty="0" smtClean="0"/>
              <a:t>Или можем да стартираме скрипта със специалния символ</a:t>
            </a:r>
            <a:r>
              <a:rPr lang="en-US" dirty="0" smtClean="0"/>
              <a:t> #!</a:t>
            </a:r>
            <a:r>
              <a:rPr lang="bg-BG" dirty="0" smtClean="0"/>
              <a:t> следван от пътя на </a:t>
            </a:r>
            <a:r>
              <a:rPr lang="en-US" dirty="0" err="1" smtClean="0"/>
              <a:t>perl</a:t>
            </a:r>
            <a:endParaRPr lang="en-US" dirty="0"/>
          </a:p>
          <a:p>
            <a:pPr lvl="1"/>
            <a:r>
              <a:rPr lang="en-US" dirty="0"/>
              <a:t>Perl </a:t>
            </a:r>
            <a:r>
              <a:rPr lang="bg-BG" dirty="0" smtClean="0"/>
              <a:t>се намира </a:t>
            </a:r>
            <a:r>
              <a:rPr lang="en-US" dirty="0" smtClean="0"/>
              <a:t>/</a:t>
            </a:r>
            <a:r>
              <a:rPr lang="en-US" dirty="0"/>
              <a:t>bin/</a:t>
            </a:r>
            <a:r>
              <a:rPr lang="en-US" dirty="0" err="1"/>
              <a:t>perl</a:t>
            </a:r>
            <a:r>
              <a:rPr lang="en-US" dirty="0"/>
              <a:t> (</a:t>
            </a:r>
            <a:r>
              <a:rPr lang="en-US" dirty="0" err="1"/>
              <a:t>cygwin</a:t>
            </a:r>
            <a:r>
              <a:rPr lang="en-US" dirty="0"/>
              <a:t>), /</a:t>
            </a:r>
            <a:r>
              <a:rPr lang="en-US" dirty="0" err="1" smtClean="0"/>
              <a:t>usr</a:t>
            </a:r>
            <a:r>
              <a:rPr lang="en-US" dirty="0" smtClean="0"/>
              <a:t>/bin/</a:t>
            </a:r>
            <a:r>
              <a:rPr lang="en-US" dirty="0" err="1" smtClean="0"/>
              <a:t>perl</a:t>
            </a:r>
            <a:r>
              <a:rPr lang="bg-BG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ubuntu</a:t>
            </a:r>
            <a:r>
              <a:rPr lang="en-US" dirty="0" smtClean="0"/>
              <a:t> </a:t>
            </a:r>
            <a:r>
              <a:rPr lang="bg-BG" dirty="0" smtClean="0"/>
              <a:t>и </a:t>
            </a:r>
            <a:r>
              <a:rPr lang="en-US" dirty="0" err="1" smtClean="0"/>
              <a:t>csug</a:t>
            </a:r>
            <a:r>
              <a:rPr lang="en-US" dirty="0" smtClean="0"/>
              <a:t> </a:t>
            </a:r>
            <a:r>
              <a:rPr lang="bg-BG" dirty="0" smtClean="0"/>
              <a:t>машини</a:t>
            </a:r>
            <a:r>
              <a:rPr lang="en-US" dirty="0" smtClean="0"/>
              <a:t>) </a:t>
            </a:r>
            <a:r>
              <a:rPr lang="bg-BG" dirty="0" smtClean="0"/>
              <a:t>или </a:t>
            </a:r>
            <a:r>
              <a:rPr lang="en-US" dirty="0" smtClean="0"/>
              <a:t>/</a:t>
            </a:r>
            <a:r>
              <a:rPr lang="en-US" dirty="0" err="1" smtClean="0"/>
              <a:t>usr</a:t>
            </a:r>
            <a:r>
              <a:rPr lang="en-US" dirty="0" smtClean="0"/>
              <a:t>/bin/local/</a:t>
            </a:r>
            <a:r>
              <a:rPr lang="en-US" dirty="0" err="1" smtClean="0"/>
              <a:t>perl</a:t>
            </a:r>
            <a:r>
              <a:rPr lang="en-US" dirty="0"/>
              <a:t>.</a:t>
            </a:r>
          </a:p>
          <a:p>
            <a:r>
              <a:rPr lang="bg-BG" dirty="0" smtClean="0"/>
              <a:t>Можем да стартираме команди на </a:t>
            </a:r>
            <a:r>
              <a:rPr lang="en-US" dirty="0" err="1" smtClean="0"/>
              <a:t>perl</a:t>
            </a:r>
            <a:r>
              <a:rPr lang="en-US" dirty="0" smtClean="0"/>
              <a:t> </a:t>
            </a:r>
            <a:r>
              <a:rPr lang="bg-BG" dirty="0" smtClean="0"/>
              <a:t>директно чрез </a:t>
            </a:r>
            <a:r>
              <a:rPr lang="en-US" dirty="0" err="1" smtClean="0"/>
              <a:t>perl</a:t>
            </a:r>
            <a:r>
              <a:rPr lang="en-US" dirty="0" smtClean="0"/>
              <a:t> –e</a:t>
            </a:r>
            <a:r>
              <a:rPr lang="bg-BG" dirty="0" smtClean="0"/>
              <a:t> </a:t>
            </a:r>
            <a:r>
              <a:rPr lang="en-US" dirty="0" smtClean="0"/>
              <a:t>'</a:t>
            </a:r>
            <a:r>
              <a:rPr lang="en-US" dirty="0" err="1" smtClean="0"/>
              <a:t>cmds</a:t>
            </a:r>
            <a:r>
              <a:rPr lang="en-US" dirty="0"/>
              <a:t>'.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85249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Операция </a:t>
            </a:r>
            <a:r>
              <a:rPr lang="en-US" dirty="0" err="1" smtClean="0"/>
              <a:t>tr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Perl </a:t>
            </a:r>
            <a:r>
              <a:rPr lang="bg-BG" dirty="0" smtClean="0"/>
              <a:t>има операция за транслиране, както е </a:t>
            </a:r>
            <a:r>
              <a:rPr lang="en-US" dirty="0" err="1" smtClean="0"/>
              <a:t>tr</a:t>
            </a:r>
            <a:r>
              <a:rPr lang="en-US" dirty="0" smtClean="0"/>
              <a:t> </a:t>
            </a:r>
            <a:r>
              <a:rPr lang="bg-BG" dirty="0" smtClean="0"/>
              <a:t>в </a:t>
            </a:r>
            <a:r>
              <a:rPr lang="en-US" dirty="0" smtClean="0"/>
              <a:t>bash</a:t>
            </a:r>
            <a:r>
              <a:rPr lang="bg-BG" dirty="0" smtClean="0"/>
              <a:t>:</a:t>
            </a:r>
            <a:endParaRPr lang="en-US" dirty="0" smtClean="0"/>
          </a:p>
          <a:p>
            <a:r>
              <a:rPr lang="en-US" dirty="0" err="1" smtClean="0"/>
              <a:t>tr</a:t>
            </a:r>
            <a:r>
              <a:rPr lang="en-US" dirty="0" smtClean="0"/>
              <a:t>/string1/string2</a:t>
            </a:r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string = "</a:t>
            </a:r>
            <a:r>
              <a:rPr lang="en-US" dirty="0" err="1"/>
              <a:t>abcdefghicba</a:t>
            </a:r>
            <a:r>
              <a:rPr lang="en-US" dirty="0"/>
              <a:t>";</a:t>
            </a:r>
          </a:p>
          <a:p>
            <a:pPr marL="0" indent="0">
              <a:buNone/>
            </a:pPr>
            <a:r>
              <a:rPr lang="en-US" dirty="0"/>
              <a:t>$string = </a:t>
            </a:r>
            <a:r>
              <a:rPr lang="en-US" dirty="0" err="1"/>
              <a:t>tr</a:t>
            </a:r>
            <a:r>
              <a:rPr lang="en-US" dirty="0"/>
              <a:t>/</a:t>
            </a:r>
            <a:r>
              <a:rPr lang="en-US" dirty="0" err="1"/>
              <a:t>abc</a:t>
            </a:r>
            <a:r>
              <a:rPr lang="en-US" dirty="0"/>
              <a:t>/</a:t>
            </a:r>
            <a:r>
              <a:rPr lang="en-US" dirty="0" err="1"/>
              <a:t>def</a:t>
            </a:r>
            <a:r>
              <a:rPr lang="en-US" dirty="0"/>
              <a:t>/;</a:t>
            </a:r>
          </a:p>
          <a:p>
            <a:r>
              <a:rPr lang="en-US" dirty="0" smtClean="0"/>
              <a:t>$</a:t>
            </a:r>
            <a:r>
              <a:rPr lang="en-US" dirty="0"/>
              <a:t>string </a:t>
            </a:r>
            <a:r>
              <a:rPr lang="bg-BG" dirty="0" smtClean="0"/>
              <a:t>става </a:t>
            </a:r>
            <a:r>
              <a:rPr lang="en-US" dirty="0" err="1" smtClean="0"/>
              <a:t>defdefghifed</a:t>
            </a:r>
            <a:r>
              <a:rPr lang="en-US" dirty="0"/>
              <a:t>. </a:t>
            </a:r>
            <a:r>
              <a:rPr lang="bg-BG" dirty="0" smtClean="0"/>
              <a:t>Забележете, че замяната става символ по символ!</a:t>
            </a:r>
          </a:p>
          <a:p>
            <a:pPr marL="0" indent="0">
              <a:buNone/>
            </a:pPr>
            <a:r>
              <a:rPr lang="en-US" dirty="0" err="1" smtClean="0"/>
              <a:t>tr</a:t>
            </a:r>
            <a:r>
              <a:rPr lang="en-US" dirty="0" smtClean="0"/>
              <a:t>/A-Z/a-z</a:t>
            </a:r>
            <a:r>
              <a:rPr lang="en-US" dirty="0"/>
              <a:t>/ </a:t>
            </a:r>
            <a:r>
              <a:rPr lang="bg-BG" dirty="0" smtClean="0"/>
              <a:t>замества големи с малки букви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Опции на </a:t>
            </a:r>
            <a:r>
              <a:rPr lang="en-US" dirty="0" err="1" smtClean="0"/>
              <a:t>tr</a:t>
            </a:r>
            <a:r>
              <a:rPr lang="en-US" dirty="0" smtClean="0"/>
              <a:t> </a:t>
            </a:r>
            <a:r>
              <a:rPr lang="en-US" dirty="0"/>
              <a:t>:</a:t>
            </a:r>
          </a:p>
          <a:p>
            <a:r>
              <a:rPr lang="en-US" dirty="0"/>
              <a:t>c </a:t>
            </a:r>
            <a:r>
              <a:rPr lang="en-US" dirty="0" smtClean="0"/>
              <a:t>– </a:t>
            </a:r>
            <a:r>
              <a:rPr lang="bg-BG" dirty="0" smtClean="0"/>
              <a:t>замества всички не специфицирани символи</a:t>
            </a:r>
            <a:endParaRPr lang="en-US" dirty="0"/>
          </a:p>
          <a:p>
            <a:r>
              <a:rPr lang="en-US" dirty="0"/>
              <a:t>d </a:t>
            </a:r>
            <a:r>
              <a:rPr lang="en-US" dirty="0" smtClean="0"/>
              <a:t>– </a:t>
            </a:r>
            <a:r>
              <a:rPr lang="bg-BG" dirty="0" smtClean="0"/>
              <a:t>изтрива всички специфицирани символи</a:t>
            </a:r>
            <a:endParaRPr lang="en-US" dirty="0"/>
          </a:p>
          <a:p>
            <a:r>
              <a:rPr lang="en-US" dirty="0"/>
              <a:t>s </a:t>
            </a:r>
            <a:r>
              <a:rPr lang="en-US" dirty="0" smtClean="0"/>
              <a:t>– </a:t>
            </a:r>
            <a:r>
              <a:rPr lang="bg-BG" dirty="0" smtClean="0"/>
              <a:t>замества множество идентични изходни символи с един символ.</a:t>
            </a:r>
          </a:p>
        </p:txBody>
      </p:sp>
    </p:spTree>
    <p:extLst>
      <p:ext uri="{BB962C8B-B14F-4D97-AF65-F5344CB8AC3E}">
        <p14:creationId xmlns:p14="http://schemas.microsoft.com/office/powerpoint/2010/main" val="2242728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Extended </a:t>
            </a:r>
            <a:r>
              <a:rPr lang="en-US" dirty="0" smtClean="0"/>
              <a:t>Pattern-Matching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bg-BG" dirty="0" smtClean="0"/>
              <a:t>В </a:t>
            </a:r>
            <a:r>
              <a:rPr lang="en-US" dirty="0" smtClean="0"/>
              <a:t>Perl </a:t>
            </a:r>
            <a:r>
              <a:rPr lang="en-US" dirty="0"/>
              <a:t>5 </a:t>
            </a:r>
            <a:r>
              <a:rPr lang="bg-BG" dirty="0" smtClean="0"/>
              <a:t>е развито разширеното заместване на шаблони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/>
              <a:t>(?&lt;c&gt;pattern) - &lt;c&gt; </a:t>
            </a:r>
            <a:r>
              <a:rPr lang="bg-BG" dirty="0" smtClean="0"/>
              <a:t>представя единичен символ, представящ разширеното </a:t>
            </a:r>
            <a:r>
              <a:rPr lang="en-US" dirty="0" smtClean="0"/>
              <a:t>pattern-matching</a:t>
            </a:r>
            <a:r>
              <a:rPr lang="bg-BG" dirty="0" smtClean="0"/>
              <a:t>, а</a:t>
            </a:r>
            <a:r>
              <a:rPr lang="en-US" dirty="0" smtClean="0"/>
              <a:t> </a:t>
            </a:r>
            <a:r>
              <a:rPr lang="en-US" dirty="0"/>
              <a:t>pattern </a:t>
            </a:r>
            <a:r>
              <a:rPr lang="bg-BG" dirty="0" smtClean="0"/>
              <a:t>е </a:t>
            </a:r>
            <a:r>
              <a:rPr lang="en-US" dirty="0" smtClean="0"/>
              <a:t>pattern/sub </a:t>
            </a:r>
            <a:r>
              <a:rPr lang="bg-BG" dirty="0" smtClean="0"/>
              <a:t>шаблон</a:t>
            </a:r>
            <a:endParaRPr lang="en-US" dirty="0"/>
          </a:p>
          <a:p>
            <a:r>
              <a:rPr lang="en-US" dirty="0" smtClean="0"/>
              <a:t>/(?:</a:t>
            </a:r>
            <a:r>
              <a:rPr lang="en-US" dirty="0"/>
              <a:t>string)/ - </a:t>
            </a:r>
            <a:r>
              <a:rPr lang="bg-BG" dirty="0" smtClean="0"/>
              <a:t>не съхранява низа в паметта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/(?:</a:t>
            </a:r>
            <a:r>
              <a:rPr lang="en-US" dirty="0" err="1"/>
              <a:t>a|b|c</a:t>
            </a:r>
            <a:r>
              <a:rPr lang="en-US" dirty="0"/>
              <a:t>)(</a:t>
            </a:r>
            <a:r>
              <a:rPr lang="en-US" dirty="0" err="1"/>
              <a:t>d|e</a:t>
            </a:r>
            <a:r>
              <a:rPr lang="en-US" dirty="0"/>
              <a:t>)f\1/ - </a:t>
            </a:r>
            <a:r>
              <a:rPr lang="bg-BG" dirty="0" smtClean="0"/>
              <a:t>търси едно от </a:t>
            </a:r>
            <a:r>
              <a:rPr lang="en-US" dirty="0" err="1" smtClean="0"/>
              <a:t>a,b</a:t>
            </a:r>
            <a:r>
              <a:rPr lang="en-US" dirty="0" smtClean="0"/>
              <a:t> </a:t>
            </a:r>
            <a:r>
              <a:rPr lang="bg-BG" dirty="0" smtClean="0"/>
              <a:t>или </a:t>
            </a:r>
            <a:r>
              <a:rPr lang="en-US" dirty="0" smtClean="0"/>
              <a:t>c</a:t>
            </a:r>
            <a:r>
              <a:rPr lang="en-US" dirty="0"/>
              <a:t>, </a:t>
            </a:r>
            <a:r>
              <a:rPr lang="bg-BG" dirty="0" smtClean="0"/>
              <a:t>едно от </a:t>
            </a:r>
            <a:r>
              <a:rPr lang="en-US" dirty="0" smtClean="0"/>
              <a:t>d </a:t>
            </a:r>
            <a:r>
              <a:rPr lang="bg-BG" dirty="0" smtClean="0"/>
              <a:t>или </a:t>
            </a:r>
            <a:r>
              <a:rPr lang="en-US" dirty="0" smtClean="0"/>
              <a:t>e</a:t>
            </a:r>
            <a:r>
              <a:rPr lang="en-US" dirty="0"/>
              <a:t>, f, </a:t>
            </a:r>
            <a:r>
              <a:rPr lang="bg-BG" dirty="0" smtClean="0"/>
              <a:t>което </a:t>
            </a:r>
            <a:r>
              <a:rPr lang="en-US" dirty="0" smtClean="0"/>
              <a:t>d </a:t>
            </a:r>
            <a:r>
              <a:rPr lang="bg-BG" dirty="0" smtClean="0"/>
              <a:t>или </a:t>
            </a:r>
            <a:r>
              <a:rPr lang="en-US" dirty="0" smtClean="0"/>
              <a:t>e </a:t>
            </a:r>
            <a:r>
              <a:rPr lang="bg-BG" dirty="0" smtClean="0"/>
              <a:t>е срещнато по-рано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/(?option)pattern/ - </a:t>
            </a:r>
            <a:r>
              <a:rPr lang="bg-BG" dirty="0" smtClean="0"/>
              <a:t>опциите включват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(ignore case), m </a:t>
            </a:r>
            <a:r>
              <a:rPr lang="en-US" dirty="0" smtClean="0"/>
              <a:t>(</a:t>
            </a:r>
            <a:r>
              <a:rPr lang="bg-BG" dirty="0" smtClean="0"/>
              <a:t>третира шаблона като множество редове) и </a:t>
            </a:r>
            <a:r>
              <a:rPr lang="en-US" dirty="0" smtClean="0"/>
              <a:t>x </a:t>
            </a:r>
            <a:r>
              <a:rPr lang="en-US" dirty="0"/>
              <a:t>(ignore white space).</a:t>
            </a:r>
          </a:p>
          <a:p>
            <a:pPr marL="0" indent="0">
              <a:buNone/>
            </a:pPr>
            <a:r>
              <a:rPr lang="en-US" dirty="0"/>
              <a:t>/a-z]+/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bg-BG" dirty="0" smtClean="0"/>
              <a:t>е еквивалентно на </a:t>
            </a:r>
            <a:r>
              <a:rPr lang="en-US" dirty="0" smtClean="0"/>
              <a:t>/(?</a:t>
            </a:r>
            <a:r>
              <a:rPr lang="en-US" dirty="0" err="1"/>
              <a:t>i</a:t>
            </a:r>
            <a:r>
              <a:rPr lang="en-US" dirty="0"/>
              <a:t>)[a-z</a:t>
            </a:r>
            <a:r>
              <a:rPr lang="en-US" dirty="0" smtClean="0"/>
              <a:t>]+/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996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Extended </a:t>
            </a:r>
            <a:r>
              <a:rPr lang="en-US" dirty="0" smtClean="0"/>
              <a:t>Pattern-Matching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/</a:t>
            </a:r>
            <a:r>
              <a:rPr lang="en-US" dirty="0" err="1"/>
              <a:t>abc</a:t>
            </a:r>
            <a:r>
              <a:rPr lang="en-US" dirty="0"/>
              <a:t>(?=</a:t>
            </a:r>
            <a:r>
              <a:rPr lang="en-US" dirty="0" err="1"/>
              <a:t>def</a:t>
            </a:r>
            <a:r>
              <a:rPr lang="en-US" dirty="0"/>
              <a:t>)/ - </a:t>
            </a:r>
            <a:r>
              <a:rPr lang="bg-BG" dirty="0" smtClean="0"/>
              <a:t>намира </a:t>
            </a:r>
            <a:r>
              <a:rPr lang="en-US" dirty="0" err="1" smtClean="0"/>
              <a:t>abc</a:t>
            </a:r>
            <a:r>
              <a:rPr lang="en-US" dirty="0" smtClean="0"/>
              <a:t> </a:t>
            </a:r>
            <a:r>
              <a:rPr lang="bg-BG" dirty="0" smtClean="0"/>
              <a:t>само ако е последвано от </a:t>
            </a:r>
            <a:r>
              <a:rPr lang="en-US" dirty="0" err="1" smtClean="0"/>
              <a:t>def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Positve</a:t>
            </a:r>
            <a:r>
              <a:rPr lang="en-US" dirty="0"/>
              <a:t> Look Ahead)</a:t>
            </a:r>
          </a:p>
          <a:p>
            <a:r>
              <a:rPr lang="en-US" dirty="0"/>
              <a:t>/</a:t>
            </a:r>
            <a:r>
              <a:rPr lang="en-US" dirty="0" err="1"/>
              <a:t>abc</a:t>
            </a:r>
            <a:r>
              <a:rPr lang="en-US" dirty="0"/>
              <a:t>(?!</a:t>
            </a:r>
            <a:r>
              <a:rPr lang="en-US" dirty="0" err="1"/>
              <a:t>def</a:t>
            </a:r>
            <a:r>
              <a:rPr lang="en-US" dirty="0"/>
              <a:t>)/ - </a:t>
            </a:r>
            <a:r>
              <a:rPr lang="bg-BG" dirty="0" smtClean="0"/>
              <a:t>намира </a:t>
            </a:r>
            <a:r>
              <a:rPr lang="en-US" dirty="0" err="1" smtClean="0"/>
              <a:t>abc</a:t>
            </a:r>
            <a:r>
              <a:rPr lang="en-US" dirty="0" smtClean="0"/>
              <a:t> </a:t>
            </a:r>
            <a:r>
              <a:rPr lang="bg-BG" dirty="0" smtClean="0"/>
              <a:t>само ако не е последвано от </a:t>
            </a:r>
            <a:r>
              <a:rPr lang="en-US" dirty="0" err="1" smtClean="0"/>
              <a:t>def</a:t>
            </a:r>
            <a:r>
              <a:rPr lang="en-US" dirty="0" smtClean="0"/>
              <a:t> </a:t>
            </a:r>
            <a:r>
              <a:rPr lang="en-US" dirty="0"/>
              <a:t>(Negative </a:t>
            </a:r>
            <a:r>
              <a:rPr lang="en-US" dirty="0" smtClean="0"/>
              <a:t>Look</a:t>
            </a:r>
            <a:r>
              <a:rPr lang="bg-BG" dirty="0" smtClean="0"/>
              <a:t> </a:t>
            </a:r>
            <a:r>
              <a:rPr lang="en-US" dirty="0" smtClean="0"/>
              <a:t>Ahead</a:t>
            </a:r>
            <a:r>
              <a:rPr lang="en-US" dirty="0"/>
              <a:t>)</a:t>
            </a:r>
          </a:p>
          <a:p>
            <a:r>
              <a:rPr lang="en-US" dirty="0"/>
              <a:t>/(?</a:t>
            </a:r>
            <a:r>
              <a:rPr lang="en-US" dirty="0" err="1"/>
              <a:t>i</a:t>
            </a:r>
            <a:r>
              <a:rPr lang="en-US" dirty="0"/>
              <a:t>)[a-z</a:t>
            </a:r>
            <a:r>
              <a:rPr lang="en-US" dirty="0" smtClean="0"/>
              <a:t>]{2,3}(?# </a:t>
            </a:r>
            <a:r>
              <a:rPr lang="bg-BG" dirty="0" smtClean="0"/>
              <a:t>намира две или три букви</a:t>
            </a:r>
            <a:r>
              <a:rPr lang="en-US" dirty="0" smtClean="0"/>
              <a:t>)/ </a:t>
            </a:r>
            <a:r>
              <a:rPr lang="en-US" dirty="0"/>
              <a:t>- </a:t>
            </a:r>
            <a:r>
              <a:rPr lang="bg-BG" dirty="0" smtClean="0"/>
              <a:t>коментар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48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Още възможности на регулярните изрази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Допуска се задаване на разделител за регулярните изрази чрез опция</a:t>
            </a:r>
            <a:r>
              <a:rPr lang="en-US" dirty="0" smtClean="0"/>
              <a:t> m</a:t>
            </a:r>
            <a:endParaRPr lang="en-US" dirty="0"/>
          </a:p>
          <a:p>
            <a:pPr marL="0" indent="0">
              <a:buNone/>
            </a:pPr>
            <a:r>
              <a:rPr lang="en-US" sz="2000" dirty="0"/>
              <a:t>/http:\/\/www\.cam</a:t>
            </a:r>
            <a:r>
              <a:rPr lang="en-US" sz="2000" dirty="0" smtClean="0"/>
              <a:t>\.</a:t>
            </a:r>
            <a:r>
              <a:rPr lang="en-US" sz="2000" dirty="0" err="1" smtClean="0"/>
              <a:t>dgotseva</a:t>
            </a:r>
            <a:r>
              <a:rPr lang="en-US" sz="2000" dirty="0" smtClean="0"/>
              <a:t>\.com\/~</a:t>
            </a:r>
            <a:r>
              <a:rPr lang="en-US" sz="2000" dirty="0" err="1" smtClean="0"/>
              <a:t>gotseva</a:t>
            </a:r>
            <a:r>
              <a:rPr lang="en-US" sz="2000" dirty="0" smtClean="0"/>
              <a:t>\/Linux\/</a:t>
            </a:r>
            <a:r>
              <a:rPr lang="en-US" sz="2000" dirty="0"/>
              <a:t>index\.html/</a:t>
            </a:r>
          </a:p>
          <a:p>
            <a:r>
              <a:rPr lang="bg-BG" dirty="0" smtClean="0"/>
              <a:t>става</a:t>
            </a:r>
            <a:endParaRPr lang="en-US" dirty="0"/>
          </a:p>
          <a:p>
            <a:pPr marL="0" indent="0">
              <a:buNone/>
            </a:pPr>
            <a:r>
              <a:rPr lang="en-US" sz="2000" dirty="0" err="1"/>
              <a:t>m#http</a:t>
            </a:r>
            <a:r>
              <a:rPr lang="en-US" sz="2000" dirty="0"/>
              <a:t>://www\.cam\.</a:t>
            </a:r>
            <a:r>
              <a:rPr lang="en-US" sz="2000" dirty="0" err="1"/>
              <a:t>dgotseva</a:t>
            </a:r>
            <a:r>
              <a:rPr lang="en-US" sz="2000" dirty="0"/>
              <a:t>\.com/~</a:t>
            </a:r>
            <a:r>
              <a:rPr lang="en-US" sz="2000" dirty="0" err="1"/>
              <a:t>gotseva</a:t>
            </a:r>
            <a:r>
              <a:rPr lang="en-US" sz="2000" dirty="0"/>
              <a:t>/Linux/index\.html#</a:t>
            </a:r>
          </a:p>
          <a:p>
            <a:endParaRPr lang="en-US" dirty="0" smtClean="0"/>
          </a:p>
          <a:p>
            <a:r>
              <a:rPr lang="bg-BG" dirty="0" smtClean="0"/>
              <a:t>Може да се използва</a:t>
            </a:r>
            <a:r>
              <a:rPr lang="en-US" dirty="0" smtClean="0"/>
              <a:t> </a:t>
            </a:r>
            <a:r>
              <a:rPr lang="en-US" dirty="0"/>
              <a:t>escape </a:t>
            </a:r>
            <a:r>
              <a:rPr lang="bg-BG" dirty="0" smtClean="0"/>
              <a:t>навсякъде с </a:t>
            </a:r>
            <a:r>
              <a:rPr lang="en-US" dirty="0" smtClean="0"/>
              <a:t>\Q </a:t>
            </a:r>
            <a:r>
              <a:rPr lang="bg-BG" dirty="0" smtClean="0"/>
              <a:t>последвано от </a:t>
            </a:r>
            <a:r>
              <a:rPr lang="en-US" dirty="0" smtClean="0"/>
              <a:t>\E</a:t>
            </a:r>
            <a:endParaRPr lang="en-US" dirty="0"/>
          </a:p>
          <a:p>
            <a:pPr marL="0" indent="0">
              <a:buNone/>
            </a:pPr>
            <a:r>
              <a:rPr lang="en-US" sz="2000" dirty="0"/>
              <a:t>m#\Qhttp://</a:t>
            </a:r>
            <a:r>
              <a:rPr lang="en-US" sz="2000" dirty="0" smtClean="0"/>
              <a:t>www.cam.dgotseva.com/~gotseva/Linux/index.html\E</a:t>
            </a:r>
            <a:r>
              <a:rPr lang="en-US" sz="2000" dirty="0"/>
              <a:t>#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11685520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Perl </a:t>
            </a:r>
            <a:r>
              <a:rPr lang="bg-BG" dirty="0" smtClean="0"/>
              <a:t>обработва стандартни масиви и асоциативни масиви (речници).</a:t>
            </a:r>
          </a:p>
          <a:p>
            <a:r>
              <a:rPr lang="bg-BG" dirty="0" smtClean="0"/>
              <a:t>Една променлива масив започва с </a:t>
            </a:r>
            <a:r>
              <a:rPr lang="en-US" dirty="0" smtClean="0"/>
              <a:t>@:</a:t>
            </a:r>
            <a:endParaRPr lang="en-US" dirty="0"/>
          </a:p>
          <a:p>
            <a:pPr marL="0" indent="0">
              <a:buNone/>
            </a:pPr>
            <a:r>
              <a:rPr lang="pt-BR" dirty="0"/>
              <a:t>@names = ("David", "James", "Joan", "Sarah");</a:t>
            </a:r>
          </a:p>
          <a:p>
            <a:pPr marL="0" indent="0">
              <a:buNone/>
            </a:pPr>
            <a:r>
              <a:rPr lang="en-US" dirty="0"/>
              <a:t>print "The elements of names are @names\n";</a:t>
            </a:r>
          </a:p>
          <a:p>
            <a:pPr marL="0" indent="0">
              <a:buNone/>
            </a:pPr>
            <a:r>
              <a:rPr lang="en-US" dirty="0"/>
              <a:t>print "The first element is $names[0] \n";</a:t>
            </a:r>
          </a:p>
          <a:p>
            <a:pPr marL="0" indent="0">
              <a:buNone/>
            </a:pPr>
            <a:r>
              <a:rPr lang="en-US" dirty="0"/>
              <a:t>print "There are ", scalar(@names)," elements in the array\n";</a:t>
            </a:r>
          </a:p>
          <a:p>
            <a:r>
              <a:rPr lang="bg-BG" dirty="0" smtClean="0"/>
              <a:t>отпечатва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The elements of @names are David James Joan Sarah</a:t>
            </a:r>
          </a:p>
          <a:p>
            <a:pPr marL="0" indent="0">
              <a:buNone/>
            </a:pPr>
            <a:r>
              <a:rPr lang="en-US" dirty="0"/>
              <a:t>The first element is David</a:t>
            </a:r>
          </a:p>
          <a:p>
            <a:pPr marL="0" indent="0">
              <a:buNone/>
            </a:pPr>
            <a:r>
              <a:rPr lang="en-US" dirty="0"/>
              <a:t>There are 4 elements in the array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932163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 smtClean="0"/>
              <a:t>Когато се обръщаме към повече от една стойност използваме </a:t>
            </a:r>
            <a:r>
              <a:rPr lang="en-US" dirty="0" smtClean="0"/>
              <a:t>@array</a:t>
            </a:r>
            <a:endParaRPr lang="en-US" dirty="0"/>
          </a:p>
          <a:p>
            <a:r>
              <a:rPr lang="bg-BG" dirty="0" smtClean="0"/>
              <a:t>Когато се обръщаме към един елемент на масива използваме </a:t>
            </a:r>
            <a:r>
              <a:rPr lang="en-US" dirty="0" smtClean="0"/>
              <a:t>$array[</a:t>
            </a:r>
            <a:r>
              <a:rPr lang="en-US" dirty="0" err="1" smtClean="0"/>
              <a:t>i</a:t>
            </a:r>
            <a:r>
              <a:rPr lang="en-US" dirty="0"/>
              <a:t>]</a:t>
            </a:r>
          </a:p>
          <a:p>
            <a:r>
              <a:rPr lang="en-US" dirty="0"/>
              <a:t>$array </a:t>
            </a:r>
            <a:r>
              <a:rPr lang="bg-BG" dirty="0" smtClean="0"/>
              <a:t>се отнася към скаларна променлива</a:t>
            </a:r>
            <a:r>
              <a:rPr lang="en-US" dirty="0" smtClean="0"/>
              <a:t> </a:t>
            </a:r>
            <a:r>
              <a:rPr lang="en-US" dirty="0"/>
              <a:t>array.</a:t>
            </a:r>
          </a:p>
          <a:p>
            <a:r>
              <a:rPr lang="en-US" dirty="0"/>
              <a:t>@array[</a:t>
            </a:r>
            <a:r>
              <a:rPr lang="en-US" dirty="0" err="1"/>
              <a:t>i,j,k</a:t>
            </a:r>
            <a:r>
              <a:rPr lang="en-US" dirty="0"/>
              <a:t>] </a:t>
            </a:r>
            <a:r>
              <a:rPr lang="bg-BG" dirty="0" smtClean="0"/>
              <a:t>се ползва при обръщение към множество елементи</a:t>
            </a:r>
          </a:p>
          <a:p>
            <a:r>
              <a:rPr lang="en-US" dirty="0" smtClean="0"/>
              <a:t>@</a:t>
            </a:r>
            <a:r>
              <a:rPr lang="en-US" dirty="0"/>
              <a:t>array[</a:t>
            </a:r>
            <a:r>
              <a:rPr lang="en-US" dirty="0" err="1"/>
              <a:t>i</a:t>
            </a:r>
            <a:r>
              <a:rPr lang="en-US" dirty="0"/>
              <a:t>..j] </a:t>
            </a:r>
            <a:r>
              <a:rPr lang="bg-BG" dirty="0" smtClean="0"/>
              <a:t>се ползва при диапазон от елементи</a:t>
            </a:r>
          </a:p>
          <a:p>
            <a:r>
              <a:rPr lang="en-US" dirty="0" smtClean="0"/>
              <a:t>$#</a:t>
            </a:r>
            <a:r>
              <a:rPr lang="en-US" dirty="0"/>
              <a:t>array </a:t>
            </a:r>
            <a:r>
              <a:rPr lang="bg-BG" dirty="0" smtClean="0"/>
              <a:t>се ползва при обръщение към последния индекс</a:t>
            </a:r>
          </a:p>
          <a:p>
            <a:r>
              <a:rPr lang="en-US" dirty="0" smtClean="0"/>
              <a:t>$</a:t>
            </a:r>
            <a:r>
              <a:rPr lang="en-US" dirty="0"/>
              <a:t>scalar = @array </a:t>
            </a:r>
            <a:r>
              <a:rPr lang="bg-BG" dirty="0" smtClean="0"/>
              <a:t>задава </a:t>
            </a:r>
            <a:r>
              <a:rPr lang="en-US" dirty="0" smtClean="0"/>
              <a:t>$scalar </a:t>
            </a:r>
            <a:r>
              <a:rPr lang="bg-BG" dirty="0" smtClean="0"/>
              <a:t>= на дължината на </a:t>
            </a:r>
            <a:r>
              <a:rPr lang="en-US" dirty="0" smtClean="0"/>
              <a:t>@array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456863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Масиви и цикли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for </a:t>
            </a:r>
            <a:r>
              <a:rPr lang="en-US" dirty="0"/>
              <a:t>$x (@array)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"$x \n;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foreach</a:t>
            </a:r>
            <a:r>
              <a:rPr lang="en-US" dirty="0"/>
              <a:t> $x (@array)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"$x \n;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Двете са еквивалентни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295293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$_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Символите </a:t>
            </a:r>
            <a:r>
              <a:rPr lang="en-US" dirty="0" smtClean="0"/>
              <a:t> $_</a:t>
            </a:r>
            <a:r>
              <a:rPr lang="bg-BG" dirty="0" smtClean="0"/>
              <a:t> означават входна променлива по подразбиране и шаблон за търсене по подразбиране</a:t>
            </a:r>
          </a:p>
          <a:p>
            <a:pPr marL="0" indent="0">
              <a:buNone/>
            </a:pPr>
            <a:r>
              <a:rPr lang="en-US" dirty="0" err="1" smtClean="0"/>
              <a:t>foreach</a:t>
            </a:r>
            <a:r>
              <a:rPr lang="en-US" dirty="0" smtClean="0"/>
              <a:t> </a:t>
            </a:r>
            <a:r>
              <a:rPr lang="en-US" dirty="0"/>
              <a:t>(@array)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print </a:t>
            </a:r>
            <a:r>
              <a:rPr lang="en-US" dirty="0"/>
              <a:t>$_;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или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foreach</a:t>
            </a:r>
            <a:r>
              <a:rPr lang="en-US" dirty="0"/>
              <a:t> (@array)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print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en-US" dirty="0"/>
              <a:t>$_ </a:t>
            </a:r>
            <a:r>
              <a:rPr lang="bg-BG" dirty="0" smtClean="0"/>
              <a:t>е една от най-използваните специални променливи. Тя е неявно присвоена на входните потоци, променливите на подпрограмите, шаблоните за търсене и подразбрана итераторна променлива в циклите.  Много функции използват </a:t>
            </a:r>
            <a:r>
              <a:rPr lang="en-US" dirty="0" smtClean="0"/>
              <a:t>$</a:t>
            </a:r>
            <a:r>
              <a:rPr lang="bg-BG" dirty="0"/>
              <a:t> </a:t>
            </a:r>
            <a:r>
              <a:rPr lang="bg-BG" dirty="0" smtClean="0"/>
              <a:t>когато нямат аргументи.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379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Прекратяване на цикъла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Става с използване на </a:t>
            </a:r>
            <a:r>
              <a:rPr lang="en-US" dirty="0" smtClean="0"/>
              <a:t>last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@names = ("</a:t>
            </a:r>
            <a:r>
              <a:rPr lang="en-US" dirty="0" err="1"/>
              <a:t>Mr</a:t>
            </a:r>
            <a:r>
              <a:rPr lang="en-US" dirty="0"/>
              <a:t> </a:t>
            </a:r>
            <a:r>
              <a:rPr lang="en-US" dirty="0" smtClean="0"/>
              <a:t>Fatter", </a:t>
            </a:r>
            <a:r>
              <a:rPr lang="en-US" dirty="0"/>
              <a:t>"</a:t>
            </a:r>
            <a:r>
              <a:rPr lang="en-US" dirty="0" err="1"/>
              <a:t>Ms</a:t>
            </a:r>
            <a:r>
              <a:rPr lang="en-US" dirty="0"/>
              <a:t> Jones", "</a:t>
            </a:r>
            <a:r>
              <a:rPr lang="en-US" dirty="0" err="1"/>
              <a:t>Dr</a:t>
            </a:r>
            <a:r>
              <a:rPr lang="en-US" dirty="0"/>
              <a:t> Heinlein", "Sir James");</a:t>
            </a:r>
          </a:p>
          <a:p>
            <a:pPr marL="0" indent="0">
              <a:buNone/>
            </a:pPr>
            <a:r>
              <a:rPr lang="en-US" dirty="0" err="1"/>
              <a:t>foreach</a:t>
            </a:r>
            <a:r>
              <a:rPr lang="en-US" dirty="0"/>
              <a:t> $person (@names)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"$person\n";</a:t>
            </a:r>
          </a:p>
          <a:p>
            <a:pPr marL="0" indent="0">
              <a:buNone/>
            </a:pPr>
            <a:r>
              <a:rPr lang="en-US" dirty="0" smtClean="0"/>
              <a:t>	last </a:t>
            </a:r>
            <a:r>
              <a:rPr lang="en-US" dirty="0"/>
              <a:t>if $person = /</a:t>
            </a:r>
            <a:r>
              <a:rPr lang="en-US" dirty="0" err="1"/>
              <a:t>Dr</a:t>
            </a:r>
            <a:r>
              <a:rPr lang="en-US" dirty="0"/>
              <a:t>/; </a:t>
            </a: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Отпечатва: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Mr</a:t>
            </a:r>
            <a:r>
              <a:rPr lang="en-US" dirty="0"/>
              <a:t> </a:t>
            </a:r>
            <a:r>
              <a:rPr lang="en-US" dirty="0" smtClean="0"/>
              <a:t>Fatter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Ms</a:t>
            </a:r>
            <a:r>
              <a:rPr lang="en-US" dirty="0"/>
              <a:t> Jones</a:t>
            </a:r>
          </a:p>
          <a:p>
            <a:pPr marL="0" indent="0">
              <a:buNone/>
            </a:pPr>
            <a:r>
              <a:rPr lang="en-US" dirty="0" err="1"/>
              <a:t>Dr</a:t>
            </a:r>
            <a:r>
              <a:rPr lang="en-US" dirty="0"/>
              <a:t> Heinlein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608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Промяна на стойностите на масив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@</a:t>
            </a:r>
            <a:r>
              <a:rPr lang="en-US" dirty="0" err="1"/>
              <a:t>myarray</a:t>
            </a:r>
            <a:r>
              <a:rPr lang="en-US" dirty="0"/>
              <a:t>=(1,2,3);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myarray</a:t>
            </a:r>
            <a:r>
              <a:rPr lang="en-US" dirty="0"/>
              <a:t>[2</a:t>
            </a:r>
            <a:r>
              <a:rPr lang="en-US" dirty="0" smtClean="0"/>
              <a:t>]=</a:t>
            </a:r>
            <a:r>
              <a:rPr lang="en-US" dirty="0"/>
              <a:t>5;</a:t>
            </a:r>
          </a:p>
          <a:p>
            <a:pPr marL="0" indent="0">
              <a:buNone/>
            </a:pPr>
            <a:r>
              <a:rPr lang="en-US" dirty="0"/>
              <a:t>print "@</a:t>
            </a:r>
            <a:r>
              <a:rPr lang="en-US" dirty="0" err="1"/>
              <a:t>myarray</a:t>
            </a:r>
            <a:r>
              <a:rPr lang="en-US" dirty="0"/>
              <a:t>";</a:t>
            </a:r>
          </a:p>
          <a:p>
            <a:r>
              <a:rPr lang="bg-BG" dirty="0" smtClean="0"/>
              <a:t>отпечатва</a:t>
            </a:r>
            <a:endParaRPr lang="en-US" dirty="0"/>
          </a:p>
          <a:p>
            <a:pPr marL="0" indent="0">
              <a:buNone/>
            </a:pPr>
            <a:r>
              <a:rPr lang="bg-BG" dirty="0"/>
              <a:t>1 2 5</a:t>
            </a:r>
          </a:p>
          <a:p>
            <a:r>
              <a:rPr lang="bg-BG" dirty="0" smtClean="0"/>
              <a:t>Можем да добавим елементи към масив по същия начин:</a:t>
            </a:r>
          </a:p>
          <a:p>
            <a:pPr marL="0" indent="0">
              <a:buNone/>
            </a:pPr>
            <a:r>
              <a:rPr lang="en-US" dirty="0" smtClean="0"/>
              <a:t>@</a:t>
            </a:r>
            <a:r>
              <a:rPr lang="en-US" dirty="0" err="1"/>
              <a:t>myarray</a:t>
            </a:r>
            <a:r>
              <a:rPr lang="en-US" dirty="0"/>
              <a:t>=(1,2,3);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myarray</a:t>
            </a:r>
            <a:r>
              <a:rPr lang="en-US" dirty="0"/>
              <a:t>[10</a:t>
            </a:r>
            <a:r>
              <a:rPr lang="en-US" dirty="0" smtClean="0"/>
              <a:t>]=</a:t>
            </a:r>
            <a:r>
              <a:rPr lang="en-US" dirty="0"/>
              <a:t>5;</a:t>
            </a:r>
          </a:p>
          <a:p>
            <a:pPr marL="0" indent="0">
              <a:buNone/>
            </a:pPr>
            <a:r>
              <a:rPr lang="en-US" dirty="0"/>
              <a:t>print "@</a:t>
            </a:r>
            <a:r>
              <a:rPr lang="en-US" dirty="0" err="1"/>
              <a:t>myarray</a:t>
            </a:r>
            <a:r>
              <a:rPr lang="en-US" dirty="0"/>
              <a:t>\n", "$#</a:t>
            </a:r>
            <a:r>
              <a:rPr lang="en-US" dirty="0" err="1"/>
              <a:t>myarray</a:t>
            </a:r>
            <a:r>
              <a:rPr lang="en-US" dirty="0"/>
              <a:t>";</a:t>
            </a:r>
          </a:p>
          <a:p>
            <a:r>
              <a:rPr lang="bg-BG" dirty="0" smtClean="0"/>
              <a:t>отпечатва</a:t>
            </a:r>
            <a:endParaRPr lang="en-US" dirty="0"/>
          </a:p>
          <a:p>
            <a:pPr marL="0" indent="0">
              <a:buNone/>
            </a:pPr>
            <a:r>
              <a:rPr lang="bg-BG" dirty="0"/>
              <a:t>1 2 3 </a:t>
            </a:r>
            <a:r>
              <a:rPr lang="bg-BG" dirty="0" smtClean="0"/>
              <a:t>	5</a:t>
            </a:r>
            <a:endParaRPr lang="bg-BG" dirty="0"/>
          </a:p>
          <a:p>
            <a:pPr marL="0" indent="0">
              <a:buNone/>
            </a:pPr>
            <a:r>
              <a:rPr lang="bg-BG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474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Примери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449110" y="1955225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#! /</a:t>
            </a:r>
            <a:r>
              <a:rPr lang="en-US" sz="2800" dirty="0" err="1"/>
              <a:t>usr</a:t>
            </a:r>
            <a:r>
              <a:rPr lang="en-US" sz="2800" dirty="0"/>
              <a:t>/bin/</a:t>
            </a:r>
            <a:r>
              <a:rPr lang="en-US" sz="2800" dirty="0" err="1"/>
              <a:t>perl</a:t>
            </a:r>
            <a:endParaRPr lang="en-US" sz="2800" dirty="0"/>
          </a:p>
          <a:p>
            <a:r>
              <a:rPr lang="en-US" sz="2800" dirty="0"/>
              <a:t># babyperl.pl</a:t>
            </a:r>
          </a:p>
          <a:p>
            <a:r>
              <a:rPr lang="en-US" sz="2800" dirty="0"/>
              <a:t>$</a:t>
            </a:r>
            <a:r>
              <a:rPr lang="en-US" sz="2800" dirty="0" err="1"/>
              <a:t>inputline</a:t>
            </a:r>
            <a:r>
              <a:rPr lang="en-US" sz="2800" dirty="0"/>
              <a:t> = &lt;STDIN&gt;;</a:t>
            </a:r>
          </a:p>
          <a:p>
            <a:r>
              <a:rPr lang="en-US" sz="2800" dirty="0"/>
              <a:t>print $</a:t>
            </a:r>
            <a:r>
              <a:rPr lang="en-US" sz="2800" dirty="0" err="1"/>
              <a:t>inputline</a:t>
            </a:r>
            <a:r>
              <a:rPr lang="en-US" sz="2800" dirty="0" smtClean="0"/>
              <a:t>;</a:t>
            </a:r>
            <a:endParaRPr lang="bg-BG" sz="2800" dirty="0" smtClean="0"/>
          </a:p>
          <a:p>
            <a:endParaRPr lang="en-US" sz="2800" dirty="0"/>
          </a:p>
          <a:p>
            <a:r>
              <a:rPr lang="en-US" sz="2800" dirty="0"/>
              <a:t>$ ./babyperl.pl</a:t>
            </a:r>
          </a:p>
          <a:p>
            <a:r>
              <a:rPr lang="en-US" sz="2800" dirty="0"/>
              <a:t>Here is my line of text</a:t>
            </a:r>
          </a:p>
          <a:p>
            <a:r>
              <a:rPr lang="en-US" sz="2800" dirty="0"/>
              <a:t>Here is my line of </a:t>
            </a:r>
            <a:r>
              <a:rPr lang="en-US" sz="2800" dirty="0" smtClean="0"/>
              <a:t>text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4536798" y="197168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/>
              <a:t>#! /</a:t>
            </a:r>
            <a:r>
              <a:rPr lang="en-US" sz="2800" dirty="0" err="1"/>
              <a:t>usr</a:t>
            </a:r>
            <a:r>
              <a:rPr lang="en-US" sz="2800" dirty="0"/>
              <a:t>/bin/</a:t>
            </a:r>
            <a:r>
              <a:rPr lang="en-US" sz="2800" dirty="0" err="1"/>
              <a:t>perl</a:t>
            </a:r>
            <a:endParaRPr lang="en-US" sz="2800" dirty="0"/>
          </a:p>
          <a:p>
            <a:r>
              <a:rPr lang="en-US" sz="2800" dirty="0"/>
              <a:t># hello.pl</a:t>
            </a:r>
          </a:p>
          <a:p>
            <a:r>
              <a:rPr lang="en-US" sz="2800" dirty="0"/>
              <a:t>print "Hello World!\n</a:t>
            </a:r>
            <a:r>
              <a:rPr lang="en-US" sz="2800" dirty="0" smtClean="0"/>
              <a:t>";</a:t>
            </a:r>
            <a:endParaRPr lang="bg-BG" sz="2800" dirty="0" smtClean="0"/>
          </a:p>
          <a:p>
            <a:endParaRPr lang="bg-BG" sz="2800" dirty="0" smtClean="0"/>
          </a:p>
          <a:p>
            <a:endParaRPr lang="en-US" sz="2800" dirty="0"/>
          </a:p>
          <a:p>
            <a:r>
              <a:rPr lang="en-US" sz="2800" dirty="0"/>
              <a:t>$ ./hello.pl</a:t>
            </a:r>
          </a:p>
          <a:p>
            <a:r>
              <a:rPr lang="en-US" sz="2800" dirty="0"/>
              <a:t>Hello World!</a:t>
            </a:r>
          </a:p>
          <a:p>
            <a:r>
              <a:rPr lang="bg-BG" sz="2800" dirty="0"/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696500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Промяна на стойностите на масив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bg-BG" dirty="0" smtClean="0"/>
          </a:p>
          <a:p>
            <a:r>
              <a:rPr lang="en-US" dirty="0" smtClean="0"/>
              <a:t>push </a:t>
            </a:r>
            <a:r>
              <a:rPr lang="bg-BG" dirty="0" smtClean="0"/>
              <a:t>добавя елементи в края на масив</a:t>
            </a:r>
            <a:endParaRPr lang="en-US" dirty="0"/>
          </a:p>
          <a:p>
            <a:pPr marL="0" indent="0">
              <a:buNone/>
            </a:pPr>
            <a:r>
              <a:rPr lang="pt-BR" dirty="0"/>
              <a:t>@names = ("David", "James", "Joan", "Sarah");</a:t>
            </a:r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morenames</a:t>
            </a:r>
            <a:r>
              <a:rPr lang="en-US" dirty="0"/>
              <a:t> = ("Mark", "Jason", "Jamie");</a:t>
            </a:r>
          </a:p>
          <a:p>
            <a:pPr marL="0" indent="0">
              <a:buNone/>
            </a:pPr>
            <a:r>
              <a:rPr lang="en-US" dirty="0"/>
              <a:t>push (@names, "Something", @</a:t>
            </a:r>
            <a:r>
              <a:rPr lang="en-US" dirty="0" err="1"/>
              <a:t>morenames</a:t>
            </a:r>
            <a:r>
              <a:rPr lang="en-US" dirty="0"/>
              <a:t> );</a:t>
            </a:r>
          </a:p>
          <a:p>
            <a:endParaRPr lang="bg-BG" dirty="0" smtClean="0"/>
          </a:p>
          <a:p>
            <a:r>
              <a:rPr lang="en-US" dirty="0" smtClean="0"/>
              <a:t>pop </a:t>
            </a:r>
            <a:r>
              <a:rPr lang="bg-BG" dirty="0" smtClean="0"/>
              <a:t>изважда последния елемент на масив и го връща</a:t>
            </a:r>
            <a:endParaRPr lang="en-US" dirty="0"/>
          </a:p>
          <a:p>
            <a:r>
              <a:rPr lang="en-US" dirty="0"/>
              <a:t>shift </a:t>
            </a:r>
            <a:r>
              <a:rPr lang="bg-BG" dirty="0"/>
              <a:t>изважда </a:t>
            </a:r>
            <a:r>
              <a:rPr lang="bg-BG" dirty="0" smtClean="0"/>
              <a:t>първият елемент </a:t>
            </a:r>
            <a:r>
              <a:rPr lang="bg-BG" dirty="0"/>
              <a:t>на масив и го </a:t>
            </a:r>
            <a:r>
              <a:rPr lang="bg-BG" dirty="0" smtClean="0"/>
              <a:t>връща</a:t>
            </a:r>
            <a:endParaRPr lang="en-US" dirty="0"/>
          </a:p>
          <a:p>
            <a:r>
              <a:rPr lang="en-US" dirty="0" err="1"/>
              <a:t>unshift</a:t>
            </a:r>
            <a:r>
              <a:rPr lang="en-US" dirty="0"/>
              <a:t> </a:t>
            </a:r>
            <a:r>
              <a:rPr lang="bg-BG" dirty="0" smtClean="0"/>
              <a:t>добавя стойност в началото на масив</a:t>
            </a:r>
          </a:p>
        </p:txBody>
      </p:sp>
    </p:spTree>
    <p:extLst>
      <p:ext uri="{BB962C8B-B14F-4D97-AF65-F5344CB8AC3E}">
        <p14:creationId xmlns:p14="http://schemas.microsoft.com/office/powerpoint/2010/main" val="307848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Функции за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sort(@array) </a:t>
            </a:r>
            <a:r>
              <a:rPr lang="bg-BG" dirty="0" smtClean="0"/>
              <a:t>сортира масива по азбучен ред</a:t>
            </a:r>
            <a:endParaRPr lang="en-US" dirty="0"/>
          </a:p>
          <a:p>
            <a:r>
              <a:rPr lang="en-US" dirty="0"/>
              <a:t>reverse(@array) </a:t>
            </a:r>
            <a:r>
              <a:rPr lang="bg-BG" dirty="0" smtClean="0"/>
              <a:t>обръща масива</a:t>
            </a:r>
            <a:endParaRPr lang="en-US" dirty="0"/>
          </a:p>
          <a:p>
            <a:r>
              <a:rPr lang="bg-BG" dirty="0" smtClean="0"/>
              <a:t>Тези функции не променят оригиналния масив и трябва да се ползват с: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@array = sort(@array);</a:t>
            </a:r>
          </a:p>
          <a:p>
            <a:r>
              <a:rPr lang="en-US" dirty="0"/>
              <a:t>chop(@array) </a:t>
            </a:r>
            <a:r>
              <a:rPr lang="bg-BG" dirty="0" smtClean="0"/>
              <a:t>премахва последния символ от всеки елемент на масива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@array = ("rabbit", "</a:t>
            </a:r>
            <a:r>
              <a:rPr lang="en-US" dirty="0" smtClean="0"/>
              <a:t>12345","</a:t>
            </a:r>
            <a:r>
              <a:rPr lang="en-US" dirty="0"/>
              <a:t>quartz");</a:t>
            </a:r>
          </a:p>
          <a:p>
            <a:pPr marL="0" indent="0">
              <a:buNone/>
            </a:pPr>
            <a:r>
              <a:rPr lang="en-US" dirty="0"/>
              <a:t>chop(@array);</a:t>
            </a:r>
          </a:p>
          <a:p>
            <a:pPr marL="0" indent="0">
              <a:buNone/>
            </a:pPr>
            <a:r>
              <a:rPr lang="en-US" dirty="0"/>
              <a:t>print "@</a:t>
            </a:r>
            <a:r>
              <a:rPr lang="en-US" dirty="0" smtClean="0"/>
              <a:t>array\n";</a:t>
            </a:r>
            <a:endParaRPr lang="en-US" dirty="0"/>
          </a:p>
          <a:p>
            <a:r>
              <a:rPr lang="bg-BG" dirty="0" smtClean="0"/>
              <a:t>отпечатва</a:t>
            </a:r>
            <a:r>
              <a:rPr lang="en-US" dirty="0" smtClean="0"/>
              <a:t> </a:t>
            </a:r>
            <a:r>
              <a:rPr lang="en-US" dirty="0"/>
              <a:t>rabbi 1234 quart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5307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Функции за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bg-BG" dirty="0" smtClean="0"/>
          </a:p>
          <a:p>
            <a:r>
              <a:rPr lang="en-US" dirty="0" smtClean="0"/>
              <a:t>$</a:t>
            </a:r>
            <a:r>
              <a:rPr lang="en-US" dirty="0"/>
              <a:t>string = join(" ",@</a:t>
            </a:r>
            <a:r>
              <a:rPr lang="en-US" dirty="0" err="1"/>
              <a:t>myarray</a:t>
            </a:r>
            <a:r>
              <a:rPr lang="en-US" dirty="0"/>
              <a:t>); </a:t>
            </a:r>
            <a:r>
              <a:rPr lang="bg-BG" dirty="0" smtClean="0"/>
              <a:t>преобразува масива до низ с щпации между елементите</a:t>
            </a:r>
          </a:p>
          <a:p>
            <a:r>
              <a:rPr lang="en-US" dirty="0" smtClean="0"/>
              <a:t>@</a:t>
            </a:r>
            <a:r>
              <a:rPr lang="en-US" dirty="0"/>
              <a:t>array = split(/::/,string); - </a:t>
            </a:r>
            <a:r>
              <a:rPr lang="bg-BG" dirty="0" smtClean="0"/>
              <a:t>разделя низа на масив като ползва </a:t>
            </a:r>
            <a:r>
              <a:rPr lang="en-US" dirty="0" smtClean="0"/>
              <a:t>:: </a:t>
            </a:r>
            <a:r>
              <a:rPr lang="bg-BG" dirty="0" smtClean="0"/>
              <a:t>за разделител</a:t>
            </a:r>
            <a:r>
              <a:rPr lang="en-US" dirty="0" smtClean="0"/>
              <a:t>. </a:t>
            </a:r>
            <a:r>
              <a:rPr lang="bg-BG" dirty="0" smtClean="0"/>
              <a:t>Може да ползвате регулярни изрази</a:t>
            </a:r>
            <a:r>
              <a:rPr lang="en-US" dirty="0" smtClean="0"/>
              <a:t>!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$string="Hi::to::you::class";</a:t>
            </a:r>
          </a:p>
          <a:p>
            <a:pPr marL="0" indent="0">
              <a:buNone/>
            </a:pPr>
            <a:r>
              <a:rPr lang="en-US" dirty="0"/>
              <a:t>@array=split(/::/,$string);</a:t>
            </a:r>
          </a:p>
          <a:p>
            <a:r>
              <a:rPr lang="bg-BG" dirty="0" smtClean="0"/>
              <a:t>присвоява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Hi,to,you,class</a:t>
            </a:r>
            <a:r>
              <a:rPr lang="en-US" dirty="0"/>
              <a:t>) </a:t>
            </a:r>
            <a:r>
              <a:rPr lang="bg-BG" dirty="0" smtClean="0"/>
              <a:t>на </a:t>
            </a:r>
            <a:r>
              <a:rPr lang="en-US" dirty="0" smtClean="0"/>
              <a:t>@array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817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Функции за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Можем да отделим средата на масив чрез </a:t>
            </a:r>
            <a:r>
              <a:rPr lang="en-US" dirty="0" smtClean="0"/>
              <a:t>splice</a:t>
            </a:r>
            <a:endParaRPr lang="en-US" dirty="0"/>
          </a:p>
          <a:p>
            <a:r>
              <a:rPr lang="en-US" dirty="0"/>
              <a:t>@middle= splice(@array, </a:t>
            </a:r>
            <a:r>
              <a:rPr lang="en-US" dirty="0" err="1"/>
              <a:t>i,j</a:t>
            </a:r>
            <a:r>
              <a:rPr lang="en-US" dirty="0"/>
              <a:t>) </a:t>
            </a:r>
            <a:r>
              <a:rPr lang="en-US" dirty="0" smtClean="0"/>
              <a:t>– </a:t>
            </a:r>
            <a:r>
              <a:rPr lang="bg-BG" dirty="0" smtClean="0"/>
              <a:t>присвоява </a:t>
            </a:r>
            <a:r>
              <a:rPr lang="en-US" dirty="0" smtClean="0"/>
              <a:t>j </a:t>
            </a:r>
            <a:r>
              <a:rPr lang="bg-BG" dirty="0" smtClean="0"/>
              <a:t>елемента на </a:t>
            </a:r>
            <a:r>
              <a:rPr lang="en-US" dirty="0" smtClean="0"/>
              <a:t>@</a:t>
            </a:r>
            <a:r>
              <a:rPr lang="en-US" dirty="0"/>
              <a:t>array </a:t>
            </a:r>
            <a:r>
              <a:rPr lang="bg-BG" dirty="0" smtClean="0"/>
              <a:t>започвайки от елемент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bg-BG" dirty="0" smtClean="0"/>
              <a:t>на </a:t>
            </a:r>
            <a:r>
              <a:rPr lang="en-US" dirty="0" smtClean="0"/>
              <a:t>@middle </a:t>
            </a:r>
            <a:r>
              <a:rPr lang="bg-BG" dirty="0" smtClean="0"/>
              <a:t>и ги премахва от</a:t>
            </a:r>
            <a:r>
              <a:rPr lang="en-US" dirty="0" smtClean="0"/>
              <a:t> </a:t>
            </a:r>
            <a:r>
              <a:rPr lang="en-US" dirty="0"/>
              <a:t>@array</a:t>
            </a:r>
          </a:p>
          <a:p>
            <a:r>
              <a:rPr lang="en-US" dirty="0"/>
              <a:t>splice (@array,i,0,@</a:t>
            </a:r>
            <a:r>
              <a:rPr lang="en-US" dirty="0" smtClean="0"/>
              <a:t>secrarray</a:t>
            </a:r>
            <a:r>
              <a:rPr lang="en-US" dirty="0"/>
              <a:t>) </a:t>
            </a:r>
            <a:r>
              <a:rPr lang="en-US" dirty="0" smtClean="0"/>
              <a:t>– </a:t>
            </a:r>
            <a:r>
              <a:rPr lang="bg-BG" dirty="0" smtClean="0"/>
              <a:t>добавя елементите </a:t>
            </a:r>
            <a:r>
              <a:rPr lang="en-US" dirty="0" smtClean="0"/>
              <a:t>@</a:t>
            </a:r>
            <a:r>
              <a:rPr lang="en-US" dirty="0" err="1"/>
              <a:t>secarray</a:t>
            </a:r>
            <a:r>
              <a:rPr lang="en-US" dirty="0"/>
              <a:t> </a:t>
            </a:r>
            <a:r>
              <a:rPr lang="bg-BG" dirty="0" smtClean="0"/>
              <a:t>към </a:t>
            </a:r>
            <a:r>
              <a:rPr lang="en-US" dirty="0" smtClean="0"/>
              <a:t>@array </a:t>
            </a:r>
            <a:r>
              <a:rPr lang="bg-BG" dirty="0" smtClean="0"/>
              <a:t>в позиция </a:t>
            </a:r>
            <a:r>
              <a:rPr lang="en-US" dirty="0" err="1" smtClean="0"/>
              <a:t>i</a:t>
            </a:r>
            <a:r>
              <a:rPr lang="en-US" dirty="0"/>
              <a:t>.</a:t>
            </a:r>
          </a:p>
          <a:p>
            <a:r>
              <a:rPr lang="en-US" dirty="0"/>
              <a:t>splice(@array,i,j,@</a:t>
            </a:r>
            <a:r>
              <a:rPr lang="en-US" dirty="0" err="1"/>
              <a:t>secarray</a:t>
            </a:r>
            <a:r>
              <a:rPr lang="en-US" dirty="0"/>
              <a:t>) </a:t>
            </a:r>
            <a:r>
              <a:rPr lang="en-US" dirty="0" smtClean="0"/>
              <a:t>– </a:t>
            </a:r>
            <a:r>
              <a:rPr lang="bg-BG" dirty="0" smtClean="0"/>
              <a:t>заменя елементи от </a:t>
            </a:r>
            <a:r>
              <a:rPr lang="en-US" dirty="0" smtClean="0"/>
              <a:t>@</a:t>
            </a:r>
            <a:r>
              <a:rPr lang="en-US" dirty="0"/>
              <a:t>array </a:t>
            </a:r>
            <a:r>
              <a:rPr lang="bg-BG" dirty="0" smtClean="0"/>
              <a:t>с елементи от </a:t>
            </a:r>
            <a:r>
              <a:rPr lang="en-US" dirty="0" smtClean="0"/>
              <a:t>@</a:t>
            </a:r>
            <a:r>
              <a:rPr lang="en-US" dirty="0" err="1" smtClean="0"/>
              <a:t>secarray</a:t>
            </a:r>
            <a:r>
              <a:rPr lang="en-US" dirty="0"/>
              <a:t>.</a:t>
            </a:r>
          </a:p>
          <a:p>
            <a:r>
              <a:rPr lang="en-US" dirty="0"/>
              <a:t>splice (@array,i,1) </a:t>
            </a:r>
            <a:r>
              <a:rPr lang="en-US" dirty="0" smtClean="0"/>
              <a:t>– </a:t>
            </a:r>
            <a:r>
              <a:rPr lang="bg-BG" dirty="0" smtClean="0"/>
              <a:t>изтрива елемента с позиция </a:t>
            </a:r>
            <a:r>
              <a:rPr lang="en-US" dirty="0" err="1" smtClean="0"/>
              <a:t>i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5626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Четене от файл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 smtClean="0"/>
              <a:t>За отваряне на файл се ползва: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open (</a:t>
            </a:r>
            <a:r>
              <a:rPr lang="en-US" dirty="0" err="1"/>
              <a:t>filevar</a:t>
            </a:r>
            <a:r>
              <a:rPr lang="en-US" dirty="0"/>
              <a:t>, filename);</a:t>
            </a:r>
          </a:p>
          <a:p>
            <a:r>
              <a:rPr lang="en-US" dirty="0" err="1"/>
              <a:t>filevar</a:t>
            </a:r>
            <a:r>
              <a:rPr lang="en-US" dirty="0"/>
              <a:t> </a:t>
            </a:r>
            <a:r>
              <a:rPr lang="bg-BG" dirty="0" smtClean="0"/>
              <a:t>е </a:t>
            </a:r>
            <a:r>
              <a:rPr lang="en-US" dirty="0" smtClean="0"/>
              <a:t>file </a:t>
            </a:r>
            <a:r>
              <a:rPr lang="en-US" dirty="0"/>
              <a:t>handle </a:t>
            </a:r>
            <a:r>
              <a:rPr lang="bg-BG" dirty="0" smtClean="0"/>
              <a:t>или файлова променлива и трябва да започва с буква и да съдържа само букви, цифри и _</a:t>
            </a:r>
          </a:p>
          <a:p>
            <a:r>
              <a:rPr lang="bg-BG" dirty="0" smtClean="0"/>
              <a:t>Добре е да се затвори файла след като не се ползва повече</a:t>
            </a:r>
          </a:p>
          <a:p>
            <a:pPr marL="0" indent="0">
              <a:buNone/>
            </a:pPr>
            <a:r>
              <a:rPr lang="en-US" dirty="0" smtClean="0"/>
              <a:t>close </a:t>
            </a:r>
            <a:r>
              <a:rPr lang="en-US" dirty="0"/>
              <a:t>(</a:t>
            </a:r>
            <a:r>
              <a:rPr lang="en-US" dirty="0" err="1"/>
              <a:t>filevar</a:t>
            </a:r>
            <a:r>
              <a:rPr lang="en-US" dirty="0"/>
              <a:t>);</a:t>
            </a:r>
          </a:p>
          <a:p>
            <a:r>
              <a:rPr lang="en-US" dirty="0"/>
              <a:t>Perl </a:t>
            </a:r>
            <a:r>
              <a:rPr lang="bg-BG" dirty="0" smtClean="0"/>
              <a:t>автоматично затваря файловете, когато се терминира програмата или когато се отпври друг файл със същата</a:t>
            </a:r>
            <a:r>
              <a:rPr lang="en-US" dirty="0" smtClean="0"/>
              <a:t> </a:t>
            </a:r>
            <a:r>
              <a:rPr lang="en-US" dirty="0" err="1"/>
              <a:t>filevar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8059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Опции при отваряне на файл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g-BG" dirty="0" smtClean="0"/>
              <a:t>Подразбраният режим е </a:t>
            </a:r>
            <a:r>
              <a:rPr lang="en-US" dirty="0" smtClean="0"/>
              <a:t>read.</a:t>
            </a:r>
            <a:endParaRPr lang="en-US" dirty="0"/>
          </a:p>
          <a:p>
            <a:r>
              <a:rPr lang="en-US" dirty="0"/>
              <a:t>open (</a:t>
            </a:r>
            <a:r>
              <a:rPr lang="en-US" dirty="0" err="1"/>
              <a:t>outfile</a:t>
            </a:r>
            <a:r>
              <a:rPr lang="en-US" dirty="0"/>
              <a:t>, "&gt;/</a:t>
            </a:r>
            <a:r>
              <a:rPr lang="en-US" dirty="0" err="1"/>
              <a:t>somedirectory</a:t>
            </a:r>
            <a:r>
              <a:rPr lang="en-US" dirty="0"/>
              <a:t>/</a:t>
            </a:r>
            <a:r>
              <a:rPr lang="en-US" dirty="0" err="1"/>
              <a:t>outfile</a:t>
            </a:r>
            <a:r>
              <a:rPr lang="en-US" dirty="0"/>
              <a:t>"); - </a:t>
            </a:r>
            <a:r>
              <a:rPr lang="bg-BG" dirty="0" smtClean="0"/>
              <a:t>отваря файла в </a:t>
            </a:r>
            <a:r>
              <a:rPr lang="en-US" dirty="0" smtClean="0"/>
              <a:t>write </a:t>
            </a:r>
            <a:r>
              <a:rPr lang="en-US" dirty="0"/>
              <a:t>mode</a:t>
            </a:r>
          </a:p>
          <a:p>
            <a:r>
              <a:rPr lang="en-US" dirty="0"/>
              <a:t>open (</a:t>
            </a:r>
            <a:r>
              <a:rPr lang="en-US" dirty="0" err="1"/>
              <a:t>outfile</a:t>
            </a:r>
            <a:r>
              <a:rPr lang="en-US" dirty="0"/>
              <a:t>, "&gt;&gt;/</a:t>
            </a:r>
            <a:r>
              <a:rPr lang="en-US" dirty="0" err="1"/>
              <a:t>somedirecotry</a:t>
            </a:r>
            <a:r>
              <a:rPr lang="en-US" dirty="0"/>
              <a:t>/</a:t>
            </a:r>
            <a:r>
              <a:rPr lang="en-US" dirty="0" err="1"/>
              <a:t>outfile</a:t>
            </a:r>
            <a:r>
              <a:rPr lang="en-US" dirty="0"/>
              <a:t>"); - </a:t>
            </a:r>
            <a:r>
              <a:rPr lang="bg-BG" dirty="0" smtClean="0"/>
              <a:t>отваря файла в</a:t>
            </a:r>
            <a:r>
              <a:rPr lang="en-US" dirty="0" smtClean="0"/>
              <a:t> </a:t>
            </a:r>
            <a:r>
              <a:rPr lang="en-US" dirty="0"/>
              <a:t>append mode</a:t>
            </a:r>
          </a:p>
          <a:p>
            <a:r>
              <a:rPr lang="bg-BG" dirty="0" smtClean="0"/>
              <a:t>Когато отваряте файл за запис, съдържанието му се унищожава. Не може да се чете и записва едновременно в един и същи файл.</a:t>
            </a:r>
          </a:p>
          <a:p>
            <a:r>
              <a:rPr lang="bg-BG" dirty="0" smtClean="0"/>
              <a:t>Когато отваряте файл в режим за добавяне, не може да четете от него.</a:t>
            </a:r>
            <a:endParaRPr lang="en-US" dirty="0"/>
          </a:p>
          <a:p>
            <a:r>
              <a:rPr lang="en-US" dirty="0"/>
              <a:t>open(</a:t>
            </a:r>
            <a:r>
              <a:rPr lang="en-US" dirty="0" err="1"/>
              <a:t>filevar</a:t>
            </a:r>
            <a:r>
              <a:rPr lang="en-US" dirty="0"/>
              <a:t>, &lt;filename); - </a:t>
            </a:r>
            <a:r>
              <a:rPr lang="bg-BG" dirty="0" smtClean="0"/>
              <a:t>отваря файла в </a:t>
            </a:r>
            <a:r>
              <a:rPr lang="en-US" dirty="0" smtClean="0"/>
              <a:t>read</a:t>
            </a:r>
            <a:r>
              <a:rPr lang="bg-BG" dirty="0" smtClean="0"/>
              <a:t> </a:t>
            </a:r>
            <a:r>
              <a:rPr lang="en-US" dirty="0" smtClean="0"/>
              <a:t>mode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817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Тестване при отваряне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</a:t>
            </a:r>
            <a:r>
              <a:rPr lang="bg-BG" dirty="0" smtClean="0"/>
              <a:t>връща</a:t>
            </a:r>
            <a:r>
              <a:rPr lang="en-US" dirty="0" smtClean="0"/>
              <a:t> </a:t>
            </a:r>
            <a:r>
              <a:rPr lang="en-US" dirty="0"/>
              <a:t>1 </a:t>
            </a:r>
            <a:r>
              <a:rPr lang="bg-BG" dirty="0" smtClean="0"/>
              <a:t>при успех и нула при грешка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if </a:t>
            </a:r>
            <a:r>
              <a:rPr lang="en-US" dirty="0"/>
              <a:t>( open (</a:t>
            </a:r>
            <a:r>
              <a:rPr lang="en-US" dirty="0" err="1"/>
              <a:t>MYFILE,"foo.txt</a:t>
            </a:r>
            <a:r>
              <a:rPr lang="en-US" dirty="0"/>
              <a:t>"))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commands </a:t>
            </a:r>
            <a:r>
              <a:rPr lang="en-US" dirty="0"/>
              <a:t>to run if opening succeeded;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213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Работа със файлове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След като е отворен файла, може да бъде прочетен с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$line = &lt;MYFILE&gt;;</a:t>
            </a:r>
          </a:p>
          <a:p>
            <a:r>
              <a:rPr lang="bg-BG" dirty="0" smtClean="0"/>
              <a:t>Така четем първия ред от </a:t>
            </a:r>
            <a:r>
              <a:rPr lang="en-US" dirty="0" smtClean="0"/>
              <a:t>MYFILE </a:t>
            </a:r>
            <a:r>
              <a:rPr lang="bg-BG" dirty="0" smtClean="0"/>
              <a:t>и го съхраняваме в </a:t>
            </a:r>
            <a:r>
              <a:rPr lang="en-US" dirty="0" smtClean="0"/>
              <a:t>$line</a:t>
            </a:r>
            <a:r>
              <a:rPr lang="en-US" dirty="0"/>
              <a:t>.</a:t>
            </a:r>
          </a:p>
          <a:p>
            <a:r>
              <a:rPr lang="bg-BG" dirty="0" smtClean="0"/>
              <a:t>Скобите</a:t>
            </a:r>
            <a:r>
              <a:rPr lang="en-US" dirty="0" smtClean="0"/>
              <a:t> </a:t>
            </a:r>
            <a:r>
              <a:rPr lang="en-US" dirty="0"/>
              <a:t>&lt;&gt; </a:t>
            </a:r>
            <a:r>
              <a:rPr lang="bg-BG" dirty="0" smtClean="0"/>
              <a:t>четат данни от </a:t>
            </a:r>
            <a:r>
              <a:rPr lang="en-US" dirty="0" smtClean="0"/>
              <a:t>file handle. </a:t>
            </a:r>
            <a:r>
              <a:rPr lang="bg-BG" dirty="0" smtClean="0"/>
              <a:t>Колко данни ще се прочетат зависи от контекста. </a:t>
            </a:r>
            <a:r>
              <a:rPr lang="en-US" dirty="0" smtClean="0"/>
              <a:t>File</a:t>
            </a:r>
            <a:r>
              <a:rPr lang="bg-BG" dirty="0" smtClean="0"/>
              <a:t> </a:t>
            </a:r>
            <a:r>
              <a:rPr lang="en-US" dirty="0" smtClean="0"/>
              <a:t>handles </a:t>
            </a:r>
            <a:r>
              <a:rPr lang="bg-BG" dirty="0" smtClean="0"/>
              <a:t>не са лимитирани само до файлове, те се ползват при взаимодействие с конзолата и сокети.</a:t>
            </a:r>
          </a:p>
        </p:txBody>
      </p:sp>
    </p:spTree>
    <p:extLst>
      <p:ext uri="{BB962C8B-B14F-4D97-AF65-F5344CB8AC3E}">
        <p14:creationId xmlns:p14="http://schemas.microsoft.com/office/powerpoint/2010/main" val="108058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#! 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This script reads in the entire contents of a file</a:t>
            </a:r>
          </a:p>
          <a:p>
            <a:pPr marL="0" indent="0">
              <a:buNone/>
            </a:pPr>
            <a:r>
              <a:rPr lang="en-US" dirty="0"/>
              <a:t># line by line and prints each line.</a:t>
            </a:r>
          </a:p>
          <a:p>
            <a:pPr marL="0" indent="0">
              <a:buNone/>
            </a:pPr>
            <a:r>
              <a:rPr lang="en-US" dirty="0"/>
              <a:t>if (open(MYFILE, "</a:t>
            </a:r>
            <a:r>
              <a:rPr lang="en-US" dirty="0" err="1"/>
              <a:t>somefile</a:t>
            </a:r>
            <a:r>
              <a:rPr lang="en-US" dirty="0" smtClean="0"/>
              <a:t>")){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$</a:t>
            </a:r>
            <a:r>
              <a:rPr lang="en-US" dirty="0"/>
              <a:t>line = &lt;MYFILE&gt;;</a:t>
            </a:r>
          </a:p>
          <a:p>
            <a:pPr marL="0" indent="0">
              <a:buNone/>
            </a:pPr>
            <a:r>
              <a:rPr lang="en-US" dirty="0" smtClean="0"/>
              <a:t>	while </a:t>
            </a:r>
            <a:r>
              <a:rPr lang="en-US" dirty="0"/>
              <a:t>($line ne </a:t>
            </a:r>
            <a:r>
              <a:rPr lang="en-US" dirty="0" smtClean="0"/>
              <a:t>""){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	print </a:t>
            </a:r>
            <a:r>
              <a:rPr lang="en-US" dirty="0"/>
              <a:t>$line;</a:t>
            </a:r>
          </a:p>
          <a:p>
            <a:pPr marL="0" indent="0">
              <a:buNone/>
            </a:pPr>
            <a:r>
              <a:rPr lang="en-US" dirty="0" smtClean="0"/>
              <a:t>		$line </a:t>
            </a:r>
            <a:r>
              <a:rPr lang="en-US" dirty="0"/>
              <a:t>= &lt;MYFILE&gt;;</a:t>
            </a:r>
          </a:p>
          <a:p>
            <a:pPr marL="0" indent="0">
              <a:buNone/>
            </a:pPr>
            <a:r>
              <a:rPr lang="en-US" dirty="0" smtClean="0"/>
              <a:t>	}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Всеки път когато се стартира </a:t>
            </a:r>
            <a:r>
              <a:rPr lang="en-US" dirty="0" smtClean="0"/>
              <a:t>$line </a:t>
            </a:r>
            <a:r>
              <a:rPr lang="en-US" dirty="0"/>
              <a:t>= &lt;MYFILE&gt; </a:t>
            </a:r>
            <a:r>
              <a:rPr lang="bg-BG" dirty="0" smtClean="0"/>
              <a:t>се чете следващия ред от файла.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17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Можем да прочетем целия файл и с променливата </a:t>
            </a:r>
            <a:r>
              <a:rPr lang="en-US" dirty="0" smtClean="0"/>
              <a:t>$_</a:t>
            </a:r>
            <a:endParaRPr lang="en-US" dirty="0"/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while </a:t>
            </a:r>
            <a:r>
              <a:rPr lang="en-US" dirty="0"/>
              <a:t>(&lt;MYFILE&gt;)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$</a:t>
            </a:r>
            <a:r>
              <a:rPr lang="en-US" dirty="0"/>
              <a:t>line =$_;</a:t>
            </a:r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$line;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39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Основи на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Един скрипт на </a:t>
            </a:r>
            <a:r>
              <a:rPr lang="en-US" dirty="0" smtClean="0"/>
              <a:t>Perl s</a:t>
            </a:r>
            <a:r>
              <a:rPr lang="bg-BG" dirty="0" smtClean="0"/>
              <a:t>е последователност от оператори (всеки оператор е една задача за изпълнение от интерпретатора на </a:t>
            </a:r>
            <a:r>
              <a:rPr lang="en-US" dirty="0" smtClean="0"/>
              <a:t>Perl</a:t>
            </a:r>
            <a:r>
              <a:rPr lang="bg-BG" dirty="0" smtClean="0"/>
              <a:t>)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Програмирането на </a:t>
            </a:r>
            <a:r>
              <a:rPr lang="en-US" dirty="0" smtClean="0"/>
              <a:t>Perl </a:t>
            </a:r>
            <a:r>
              <a:rPr lang="bg-BG" dirty="0" smtClean="0"/>
              <a:t>НЕ е програмиране на </a:t>
            </a:r>
            <a:r>
              <a:rPr lang="en-US" dirty="0" smtClean="0"/>
              <a:t>shell. </a:t>
            </a:r>
            <a:r>
              <a:rPr lang="bg-BG" dirty="0" smtClean="0"/>
              <a:t>Не може да използвате команди от </a:t>
            </a:r>
            <a:r>
              <a:rPr lang="en-US" dirty="0" smtClean="0"/>
              <a:t>shell </a:t>
            </a:r>
            <a:r>
              <a:rPr lang="bg-BG" dirty="0" smtClean="0"/>
              <a:t>директно в </a:t>
            </a:r>
            <a:r>
              <a:rPr lang="en-US" dirty="0" smtClean="0"/>
              <a:t>Perl scripts</a:t>
            </a:r>
            <a:r>
              <a:rPr lang="bg-BG" dirty="0" smtClean="0"/>
              <a:t>.</a:t>
            </a:r>
            <a:endParaRPr lang="en-US" dirty="0"/>
          </a:p>
          <a:p>
            <a:r>
              <a:rPr lang="bg-BG" dirty="0" smtClean="0"/>
              <a:t>Комнтарите започват с </a:t>
            </a:r>
            <a:r>
              <a:rPr lang="en-US" dirty="0" smtClean="0"/>
              <a:t>#</a:t>
            </a:r>
            <a:r>
              <a:rPr lang="bg-BG" dirty="0" smtClean="0"/>
              <a:t> и могат да бъдат навсякъде.</a:t>
            </a:r>
            <a:endParaRPr lang="en-US" dirty="0"/>
          </a:p>
          <a:p>
            <a:r>
              <a:rPr lang="en-US" dirty="0"/>
              <a:t>Perl </a:t>
            </a:r>
            <a:r>
              <a:rPr lang="bg-BG" dirty="0" smtClean="0"/>
              <a:t>не се интересува от </a:t>
            </a:r>
            <a:r>
              <a:rPr lang="en-US" dirty="0" smtClean="0"/>
              <a:t>whitespace </a:t>
            </a:r>
            <a:r>
              <a:rPr lang="bg-BG" dirty="0" smtClean="0"/>
              <a:t>и нови редове; всички примери по-долу са еквивалентни:</a:t>
            </a:r>
          </a:p>
          <a:p>
            <a:pPr marL="365760" lvl="1" indent="0">
              <a:buNone/>
            </a:pPr>
            <a:r>
              <a:rPr lang="en-US" dirty="0" smtClean="0"/>
              <a:t>$</a:t>
            </a:r>
            <a:r>
              <a:rPr lang="en-US" dirty="0"/>
              <a:t>input=5;</a:t>
            </a:r>
          </a:p>
          <a:p>
            <a:pPr marL="365760" lvl="1" indent="0">
              <a:buNone/>
            </a:pPr>
            <a:r>
              <a:rPr lang="en-US" dirty="0"/>
              <a:t>$input = 5;</a:t>
            </a:r>
          </a:p>
          <a:p>
            <a:pPr marL="365760" lvl="1" indent="0">
              <a:buNone/>
            </a:pPr>
            <a:r>
              <a:rPr lang="en-US" dirty="0"/>
              <a:t>$</a:t>
            </a:r>
            <a:r>
              <a:rPr lang="en-US" dirty="0" smtClean="0"/>
              <a:t>input</a:t>
            </a:r>
            <a:r>
              <a:rPr lang="bg-BG" dirty="0" smtClean="0"/>
              <a:t>	</a:t>
            </a:r>
            <a:r>
              <a:rPr lang="en-US" dirty="0" smtClean="0"/>
              <a:t>=</a:t>
            </a:r>
            <a:r>
              <a:rPr lang="bg-BG" dirty="0" smtClean="0"/>
              <a:t>	</a:t>
            </a:r>
            <a:r>
              <a:rPr lang="en-US" dirty="0" smtClean="0"/>
              <a:t>5 </a:t>
            </a:r>
            <a:r>
              <a:rPr lang="en-US" dirty="0"/>
              <a:t>;</a:t>
            </a:r>
          </a:p>
          <a:p>
            <a:pPr marL="365760" lvl="1" indent="0">
              <a:buNone/>
            </a:pPr>
            <a:r>
              <a:rPr lang="en-US" dirty="0"/>
              <a:t>$input</a:t>
            </a:r>
          </a:p>
          <a:p>
            <a:pPr marL="365760" lvl="1" indent="0">
              <a:buNone/>
            </a:pPr>
            <a:r>
              <a:rPr lang="bg-BG" dirty="0"/>
              <a:t>=</a:t>
            </a:r>
          </a:p>
          <a:p>
            <a:pPr marL="365760" lvl="1" indent="0">
              <a:buNone/>
            </a:pPr>
            <a:r>
              <a:rPr lang="bg-BG" dirty="0"/>
              <a:t>5</a:t>
            </a:r>
          </a:p>
          <a:p>
            <a:pPr marL="365760" lvl="1" indent="0">
              <a:buNone/>
            </a:pPr>
            <a:r>
              <a:rPr lang="bg-BG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2071474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Прочитане на целия файл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Чете се в масив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myarray</a:t>
            </a:r>
            <a:r>
              <a:rPr lang="en-US" dirty="0"/>
              <a:t> = &lt;MYFILE&gt;;</a:t>
            </a:r>
          </a:p>
          <a:p>
            <a:r>
              <a:rPr lang="bg-BG" dirty="0" smtClean="0"/>
              <a:t>Може да бъд прочетен и в скаларна променлива:</a:t>
            </a:r>
          </a:p>
          <a:p>
            <a:pPr marL="0" indent="0">
              <a:buNone/>
            </a:pPr>
            <a:r>
              <a:rPr lang="en-US" dirty="0" smtClean="0"/>
              <a:t>{</a:t>
            </a:r>
            <a:endParaRPr lang="en-US" dirty="0"/>
          </a:p>
          <a:p>
            <a:pPr marL="365760" lvl="1" indent="0">
              <a:buNone/>
            </a:pPr>
            <a:r>
              <a:rPr lang="en-US" dirty="0"/>
              <a:t>local </a:t>
            </a:r>
            <a:r>
              <a:rPr lang="en-US" dirty="0" smtClean="0"/>
              <a:t>($/);</a:t>
            </a:r>
            <a:endParaRPr lang="en-US" dirty="0"/>
          </a:p>
          <a:p>
            <a:pPr marL="365760" lvl="1" indent="0">
              <a:buNone/>
            </a:pPr>
            <a:r>
              <a:rPr lang="en-US" dirty="0" smtClean="0"/>
              <a:t>open(MYFILE,"</a:t>
            </a:r>
            <a:r>
              <a:rPr lang="en-US" dirty="0" err="1" smtClean="0"/>
              <a:t>somefile</a:t>
            </a:r>
            <a:r>
              <a:rPr lang="en-US" dirty="0" smtClean="0"/>
              <a:t>");</a:t>
            </a:r>
            <a:endParaRPr lang="en-US" dirty="0"/>
          </a:p>
          <a:p>
            <a:pPr marL="365760" lvl="1" indent="0">
              <a:buNone/>
            </a:pPr>
            <a:r>
              <a:rPr lang="en-US" dirty="0"/>
              <a:t>$text = &lt;MYFILE&gt;;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Означението </a:t>
            </a:r>
            <a:r>
              <a:rPr lang="en-US" dirty="0" smtClean="0"/>
              <a:t> </a:t>
            </a:r>
            <a:r>
              <a:rPr lang="en-US" dirty="0"/>
              <a:t>$/ </a:t>
            </a:r>
            <a:r>
              <a:rPr lang="bg-BG" dirty="0" smtClean="0"/>
              <a:t>е разделител на входния запис и локално можем да го направим недефиниран.</a:t>
            </a:r>
          </a:p>
        </p:txBody>
      </p:sp>
    </p:spTree>
    <p:extLst>
      <p:ext uri="{BB962C8B-B14F-4D97-AF65-F5344CB8AC3E}">
        <p14:creationId xmlns:p14="http://schemas.microsoft.com/office/powerpoint/2010/main" val="273899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Промяна на подразбрания разделител на входа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bg-BG" dirty="0" smtClean="0"/>
              <a:t>Можем да променим разделителя на входния запис , ако желаем по някаква причина. Например, ако имаме файл, съдържащ данни, подобни на:</a:t>
            </a:r>
          </a:p>
          <a:p>
            <a:pPr marL="0" indent="0">
              <a:buNone/>
            </a:pPr>
            <a:r>
              <a:rPr lang="en-US" dirty="0" smtClean="0"/>
              <a:t>Tea</a:t>
            </a:r>
            <a:r>
              <a:rPr lang="en-US" dirty="0"/>
              <a:t>::Beer::Wine::Pizza::</a:t>
            </a:r>
            <a:r>
              <a:rPr lang="en-US" dirty="0" err="1"/>
              <a:t>Catfood</a:t>
            </a:r>
            <a:r>
              <a:rPr lang="en-US" dirty="0"/>
              <a:t>::</a:t>
            </a:r>
            <a:r>
              <a:rPr lang="en-US" dirty="0" err="1"/>
              <a:t>Dogfood</a:t>
            </a:r>
            <a:endParaRPr lang="en-US" dirty="0"/>
          </a:p>
          <a:p>
            <a:r>
              <a:rPr lang="bg-BG" dirty="0" smtClean="0"/>
              <a:t>Можем да ги прочетем като един елемент и след това да ги обработваме потделно.</a:t>
            </a:r>
          </a:p>
          <a:p>
            <a:pPr marL="0" indent="0">
              <a:buNone/>
            </a:pPr>
            <a:r>
              <a:rPr lang="en-US" dirty="0" smtClean="0"/>
              <a:t>#! </a:t>
            </a:r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$SHOP="shop.txt" ;</a:t>
            </a:r>
          </a:p>
          <a:p>
            <a:pPr marL="0" indent="0">
              <a:buNone/>
            </a:pPr>
            <a:r>
              <a:rPr lang="bg-BG" dirty="0"/>
              <a:t>$/=":";</a:t>
            </a:r>
          </a:p>
          <a:p>
            <a:pPr marL="0" indent="0">
              <a:buNone/>
            </a:pPr>
            <a:r>
              <a:rPr lang="en-US" dirty="0"/>
              <a:t>open(STUFF,$SHOP);</a:t>
            </a:r>
          </a:p>
          <a:p>
            <a:pPr marL="0" indent="0">
              <a:buNone/>
            </a:pPr>
            <a:r>
              <a:rPr lang="en-US" dirty="0"/>
              <a:t>while (&lt;STUFF&gt;)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"$_\n" if $_ </a:t>
            </a:r>
            <a:r>
              <a:rPr lang="en-US" dirty="0" smtClean="0"/>
              <a:t>=</a:t>
            </a:r>
            <a:r>
              <a:rPr lang="en-US" dirty="0"/>
              <a:t>~</a:t>
            </a:r>
            <a:r>
              <a:rPr lang="en-US" dirty="0" smtClean="0"/>
              <a:t> </a:t>
            </a:r>
            <a:r>
              <a:rPr lang="en-US" dirty="0"/>
              <a:t>/[Bb]</a:t>
            </a:r>
            <a:r>
              <a:rPr lang="en-US" dirty="0" err="1"/>
              <a:t>eer</a:t>
            </a:r>
            <a:r>
              <a:rPr lang="en-US" dirty="0"/>
              <a:t>/;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отпечатва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Beer</a:t>
            </a:r>
            <a:r>
              <a:rPr lang="en-US" dirty="0" smtClean="0"/>
              <a:t>: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321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chomp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Когато променим символа за нов ред, той се включва в променливата за печат. Можем да спрем това, ако използваме стандартната функция </a:t>
            </a:r>
            <a:r>
              <a:rPr lang="en-US" dirty="0" smtClean="0"/>
              <a:t>chomp.</a:t>
            </a:r>
          </a:p>
          <a:p>
            <a:pPr marL="0" indent="0">
              <a:buNone/>
            </a:pPr>
            <a:r>
              <a:rPr lang="en-US" dirty="0" smtClean="0"/>
              <a:t>#! </a:t>
            </a:r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$SHOP="shop.txt" ;</a:t>
            </a:r>
          </a:p>
          <a:p>
            <a:pPr marL="0" indent="0">
              <a:buNone/>
            </a:pPr>
            <a:r>
              <a:rPr lang="bg-BG" dirty="0"/>
              <a:t>$/=":";</a:t>
            </a:r>
          </a:p>
          <a:p>
            <a:pPr marL="0" indent="0">
              <a:buNone/>
            </a:pPr>
            <a:r>
              <a:rPr lang="en-US" dirty="0"/>
              <a:t>open(STUFF,$SHOP);</a:t>
            </a:r>
          </a:p>
          <a:p>
            <a:pPr marL="0" indent="0">
              <a:buNone/>
            </a:pPr>
            <a:r>
              <a:rPr lang="en-US" dirty="0"/>
              <a:t>while (&lt;STUFF&gt;)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print </a:t>
            </a:r>
            <a:r>
              <a:rPr lang="en-US" dirty="0"/>
              <a:t>"$_\n" if $_ </a:t>
            </a:r>
            <a:r>
              <a:rPr lang="en-US" dirty="0" smtClean="0"/>
              <a:t>=</a:t>
            </a:r>
            <a:r>
              <a:rPr lang="en-US" dirty="0"/>
              <a:t>~</a:t>
            </a:r>
            <a:r>
              <a:rPr lang="en-US" dirty="0" smtClean="0"/>
              <a:t> </a:t>
            </a:r>
            <a:r>
              <a:rPr lang="en-US" dirty="0"/>
              <a:t>/[Bb]</a:t>
            </a:r>
            <a:r>
              <a:rPr lang="en-US" dirty="0" err="1"/>
              <a:t>eer</a:t>
            </a:r>
            <a:r>
              <a:rPr lang="en-US" dirty="0"/>
              <a:t>/;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Ако пишем голям скрипт и имаме промяна само на едно място, е добре да променим локално</a:t>
            </a:r>
            <a:r>
              <a:rPr lang="en-US" dirty="0" smtClean="0"/>
              <a:t> $/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118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Край на четене при грешка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endParaRPr lang="bg-BG" dirty="0"/>
          </a:p>
          <a:p>
            <a:r>
              <a:rPr lang="bg-BG" dirty="0" smtClean="0"/>
              <a:t>Можем да прекратим работата на програмата ако получим грешка при четене като използваме </a:t>
            </a:r>
            <a:r>
              <a:rPr lang="en-US" dirty="0" smtClean="0"/>
              <a:t>die</a:t>
            </a:r>
            <a:r>
              <a:rPr lang="bg-BG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open(</a:t>
            </a:r>
            <a:r>
              <a:rPr lang="en-US" dirty="0" err="1" smtClean="0"/>
              <a:t>MYFILE,file</a:t>
            </a:r>
            <a:r>
              <a:rPr lang="en-US" dirty="0"/>
              <a:t>) or die "sudden flaming death\n</a:t>
            </a:r>
            <a:r>
              <a:rPr lang="en-US" dirty="0" smtClean="0"/>
              <a:t>";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0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stdin</a:t>
            </a:r>
            <a:r>
              <a:rPr lang="en-US" dirty="0"/>
              <a:t> </a:t>
            </a:r>
            <a:r>
              <a:rPr lang="bg-BG" dirty="0" smtClean="0"/>
              <a:t>и </a:t>
            </a:r>
            <a:r>
              <a:rPr lang="en-US" dirty="0" err="1" smtClean="0"/>
              <a:t>stdout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Perl </a:t>
            </a:r>
            <a:r>
              <a:rPr lang="bg-BG" dirty="0" smtClean="0"/>
              <a:t>има вградени </a:t>
            </a:r>
            <a:r>
              <a:rPr lang="en-US" dirty="0" smtClean="0"/>
              <a:t>handles </a:t>
            </a:r>
            <a:r>
              <a:rPr lang="bg-BG" dirty="0" smtClean="0"/>
              <a:t>за стандартния вход и изход</a:t>
            </a:r>
            <a:r>
              <a:rPr lang="en-US" dirty="0" smtClean="0"/>
              <a:t>.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 err="1"/>
              <a:t>myvar</a:t>
            </a:r>
            <a:r>
              <a:rPr lang="en-US" dirty="0"/>
              <a:t> = &lt;STDIN&gt;;</a:t>
            </a:r>
          </a:p>
          <a:p>
            <a:r>
              <a:rPr lang="bg-BG" dirty="0" smtClean="0"/>
              <a:t>Така ще прочетем един ред от стандартния вход. Единственият проблем е, че се прочита и символа за нов ред при натискане на </a:t>
            </a:r>
            <a:r>
              <a:rPr lang="en-US" dirty="0" smtClean="0"/>
              <a:t>enter</a:t>
            </a:r>
            <a:r>
              <a:rPr lang="en-US" dirty="0"/>
              <a:t>! </a:t>
            </a:r>
            <a:r>
              <a:rPr lang="en-US" dirty="0" smtClean="0"/>
              <a:t> </a:t>
            </a:r>
            <a:endParaRPr lang="bg-BG" dirty="0" smtClean="0"/>
          </a:p>
          <a:p>
            <a:r>
              <a:rPr lang="bg-BG" dirty="0" smtClean="0"/>
              <a:t>За да решим проблема използваме </a:t>
            </a:r>
            <a:r>
              <a:rPr lang="en-US" dirty="0" smtClean="0"/>
              <a:t>chomp</a:t>
            </a:r>
            <a:r>
              <a:rPr lang="en-US" dirty="0"/>
              <a:t>, </a:t>
            </a:r>
            <a:r>
              <a:rPr lang="bg-BG" dirty="0" smtClean="0"/>
              <a:t>който премахва последния символ, ако той е символа за нов ред (т.е. той премахва последния символ, ако съвпада с </a:t>
            </a:r>
            <a:r>
              <a:rPr lang="en-US" dirty="0" smtClean="0"/>
              <a:t>$/).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myvar</a:t>
            </a:r>
            <a:r>
              <a:rPr lang="en-US" dirty="0"/>
              <a:t>=&lt;STDIN&gt;;</a:t>
            </a:r>
          </a:p>
          <a:p>
            <a:pPr marL="0" indent="0">
              <a:buNone/>
            </a:pPr>
            <a:r>
              <a:rPr lang="en-US" dirty="0"/>
              <a:t>chomp($</a:t>
            </a:r>
            <a:r>
              <a:rPr lang="en-US" dirty="0" err="1"/>
              <a:t>myvar</a:t>
            </a:r>
            <a:r>
              <a:rPr lang="en-US" dirty="0"/>
              <a:t>);</a:t>
            </a:r>
          </a:p>
          <a:p>
            <a:r>
              <a:rPr lang="bg-BG" dirty="0" smtClean="0"/>
              <a:t>или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chomp($</a:t>
            </a:r>
            <a:r>
              <a:rPr lang="en-US" dirty="0" err="1"/>
              <a:t>myvar</a:t>
            </a:r>
            <a:r>
              <a:rPr lang="en-US" dirty="0"/>
              <a:t>=&lt;STDIN</a:t>
            </a:r>
            <a:r>
              <a:rPr lang="en-US" dirty="0" smtClean="0"/>
              <a:t>&gt;);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54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Четене на сложни данни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Можем да прочетем всяка </a:t>
            </a:r>
            <a:r>
              <a:rPr lang="en-US" dirty="0" smtClean="0"/>
              <a:t>bash </a:t>
            </a:r>
            <a:r>
              <a:rPr lang="bg-BG" dirty="0" smtClean="0"/>
              <a:t>команда като ползваме </a:t>
            </a:r>
            <a:r>
              <a:rPr lang="en-US" dirty="0" smtClean="0"/>
              <a:t>pipe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open(MYVAR, "cat </a:t>
            </a:r>
            <a:r>
              <a:rPr lang="en-US" dirty="0" err="1"/>
              <a:t>somefile</a:t>
            </a:r>
            <a:r>
              <a:rPr lang="en-US" dirty="0"/>
              <a:t> | sort |" );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3890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Запис във файл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За запис във файл се ползва командата </a:t>
            </a:r>
            <a:r>
              <a:rPr lang="en-US" dirty="0" smtClean="0"/>
              <a:t> print</a:t>
            </a:r>
            <a:r>
              <a:rPr lang="bg-BG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open(OUTFILE,"&gt;</a:t>
            </a:r>
            <a:r>
              <a:rPr lang="en-US" dirty="0" err="1"/>
              <a:t>outfile</a:t>
            </a:r>
            <a:r>
              <a:rPr lang="en-US" dirty="0"/>
              <a:t>");</a:t>
            </a:r>
          </a:p>
          <a:p>
            <a:pPr marL="0" indent="0">
              <a:buNone/>
            </a:pPr>
            <a:r>
              <a:rPr lang="en-US" dirty="0"/>
              <a:t>print OUTFILE "Here is an outline line.\n";</a:t>
            </a:r>
          </a:p>
          <a:p>
            <a:pPr marL="0" indent="0">
              <a:buNone/>
            </a:pPr>
            <a:r>
              <a:rPr lang="en-US" dirty="0"/>
              <a:t>close(OUTFILE</a:t>
            </a:r>
            <a:r>
              <a:rPr lang="en-US" dirty="0" smtClean="0"/>
              <a:t>);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#! /user/bin/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This file opens file1 and writes it to file2.</a:t>
            </a:r>
          </a:p>
          <a:p>
            <a:pPr marL="0" indent="0">
              <a:buNone/>
            </a:pPr>
            <a:r>
              <a:rPr lang="en-US" dirty="0"/>
              <a:t>open(INFILE,"file1") or die ("sudden flaming when opening file1 \n");</a:t>
            </a:r>
          </a:p>
          <a:p>
            <a:pPr marL="0" indent="0">
              <a:buNone/>
            </a:pPr>
            <a:r>
              <a:rPr lang="en-US" dirty="0"/>
              <a:t>open(OUTFILE</a:t>
            </a:r>
            <a:r>
              <a:rPr lang="en-US" dirty="0" smtClean="0"/>
              <a:t>,"</a:t>
            </a:r>
            <a:r>
              <a:rPr lang="bg-BG" dirty="0" smtClean="0"/>
              <a:t>&gt;</a:t>
            </a:r>
            <a:r>
              <a:rPr lang="en-US" dirty="0" smtClean="0"/>
              <a:t>file2</a:t>
            </a:r>
            <a:r>
              <a:rPr lang="en-US" dirty="0"/>
              <a:t>") or die ("sudden death when opening file2 \n");</a:t>
            </a:r>
          </a:p>
          <a:p>
            <a:pPr marL="0" indent="0">
              <a:buNone/>
            </a:pPr>
            <a:r>
              <a:rPr lang="en-US" dirty="0"/>
              <a:t>while(&lt;INFILE&gt;)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print </a:t>
            </a:r>
            <a:r>
              <a:rPr lang="en-US" dirty="0"/>
              <a:t>OUTFILE $_;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Можем да пропуснем </a:t>
            </a:r>
            <a:r>
              <a:rPr lang="en-US" dirty="0" smtClean="0"/>
              <a:t>$_.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1045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805888"/>
          </a:xfrm>
        </p:spPr>
        <p:txBody>
          <a:bodyPr>
            <a:normAutofit fontScale="92500"/>
          </a:bodyPr>
          <a:lstStyle/>
          <a:p>
            <a:r>
              <a:rPr lang="en-US" dirty="0"/>
              <a:t>print </a:t>
            </a:r>
            <a:r>
              <a:rPr lang="bg-BG" dirty="0" smtClean="0"/>
              <a:t>работи и със списъци, т.е. Ако се ползва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print &lt;INFILE&gt;</a:t>
            </a:r>
          </a:p>
          <a:p>
            <a:r>
              <a:rPr lang="en-US" dirty="0"/>
              <a:t>Perl </a:t>
            </a:r>
            <a:r>
              <a:rPr lang="bg-BG" dirty="0" smtClean="0"/>
              <a:t>ще разпечати целия файл</a:t>
            </a:r>
            <a:r>
              <a:rPr lang="en-US" dirty="0" smtClean="0"/>
              <a:t>. </a:t>
            </a:r>
            <a:r>
              <a:rPr lang="bg-BG" dirty="0" smtClean="0"/>
              <a:t>Затова последния скрипт може да се упрости:</a:t>
            </a:r>
          </a:p>
          <a:p>
            <a:pPr marL="0" indent="0">
              <a:buNone/>
            </a:pPr>
            <a:r>
              <a:rPr lang="en-US" dirty="0" smtClean="0"/>
              <a:t>#! </a:t>
            </a:r>
            <a:r>
              <a:rPr lang="en-US" dirty="0"/>
              <a:t>/user/bin/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This file opens file1 and writes it to file2.</a:t>
            </a:r>
          </a:p>
          <a:p>
            <a:pPr marL="0" indent="0">
              <a:buNone/>
            </a:pPr>
            <a:r>
              <a:rPr lang="en-US" sz="2200" dirty="0"/>
              <a:t>open(INFILE,"file1") or die ("sudden flaming when opening file1 \n");</a:t>
            </a:r>
          </a:p>
          <a:p>
            <a:pPr marL="0" indent="0">
              <a:buNone/>
            </a:pPr>
            <a:r>
              <a:rPr lang="en-US" sz="2200" dirty="0"/>
              <a:t>open(OUTFILE</a:t>
            </a:r>
            <a:r>
              <a:rPr lang="en-US" sz="2200" dirty="0" smtClean="0"/>
              <a:t>,"&gt;file2</a:t>
            </a:r>
            <a:r>
              <a:rPr lang="en-US" sz="2200" dirty="0"/>
              <a:t>") or die ("sudden death when opening file2 \n");</a:t>
            </a:r>
          </a:p>
          <a:p>
            <a:pPr marL="0" indent="0">
              <a:buNone/>
            </a:pPr>
            <a:r>
              <a:rPr lang="en-US" dirty="0"/>
              <a:t>print OUTFILE &lt;INFILE&gt;;</a:t>
            </a:r>
          </a:p>
          <a:p>
            <a:r>
              <a:rPr lang="bg-BG" dirty="0" smtClean="0"/>
              <a:t>Това е класика в </a:t>
            </a:r>
            <a:r>
              <a:rPr lang="en-US" dirty="0" smtClean="0"/>
              <a:t>Perl</a:t>
            </a:r>
            <a:r>
              <a:rPr lang="en-US" dirty="0"/>
              <a:t>, </a:t>
            </a:r>
            <a:r>
              <a:rPr lang="bg-BG" dirty="0" smtClean="0"/>
              <a:t>има много начини да се направи едно и също нещо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586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print "Here is output \n";</a:t>
            </a:r>
          </a:p>
          <a:p>
            <a:r>
              <a:rPr lang="bg-BG" dirty="0"/>
              <a:t>и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print STDOUT "Here is output.\n";</a:t>
            </a:r>
          </a:p>
          <a:p>
            <a:r>
              <a:rPr lang="bg-BG" dirty="0" smtClean="0"/>
              <a:t>Са еквивалентни</a:t>
            </a:r>
          </a:p>
          <a:p>
            <a:r>
              <a:rPr lang="en-US" dirty="0" smtClean="0"/>
              <a:t>STDOUT </a:t>
            </a:r>
            <a:r>
              <a:rPr lang="bg-BG" dirty="0" smtClean="0"/>
              <a:t>е </a:t>
            </a:r>
            <a:r>
              <a:rPr lang="en-US" dirty="0" smtClean="0"/>
              <a:t>file handle</a:t>
            </a:r>
            <a:r>
              <a:rPr lang="bg-BG" dirty="0" smtClean="0"/>
              <a:t> и може да се ползва за отваряне на всеки съществуващ </a:t>
            </a:r>
            <a:r>
              <a:rPr lang="en-US" dirty="0" smtClean="0"/>
              <a:t>file handle.</a:t>
            </a:r>
            <a:r>
              <a:rPr lang="bg-BG" dirty="0" smtClean="0"/>
              <a:t>  Когато това се случи първо се затваря вече отворения и след това се отваря новия.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940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Редактиране на файл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77500" lnSpcReduction="20000"/>
          </a:bodyPr>
          <a:lstStyle/>
          <a:p>
            <a:r>
              <a:rPr lang="bg-BG" dirty="0" smtClean="0"/>
              <a:t>Нека сменим </a:t>
            </a:r>
            <a:r>
              <a:rPr lang="en-US" dirty="0" smtClean="0"/>
              <a:t>"away</a:t>
            </a:r>
            <a:r>
              <a:rPr lang="en-US" dirty="0"/>
              <a:t>" </a:t>
            </a:r>
            <a:r>
              <a:rPr lang="bg-BG" dirty="0" smtClean="0"/>
              <a:t>на </a:t>
            </a:r>
            <a:r>
              <a:rPr lang="en-US" dirty="0" smtClean="0"/>
              <a:t>"yellow</a:t>
            </a:r>
            <a:r>
              <a:rPr lang="en-US" dirty="0"/>
              <a:t>", </a:t>
            </a:r>
            <a:r>
              <a:rPr lang="bg-BG" dirty="0" smtClean="0"/>
              <a:t>при последното срещане в даден ред, ако е повече от едно:</a:t>
            </a:r>
          </a:p>
          <a:p>
            <a:pPr marL="0" indent="0">
              <a:buNone/>
            </a:pPr>
            <a:r>
              <a:rPr lang="en-US" dirty="0" smtClean="0"/>
              <a:t>#! </a:t>
            </a:r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</a:t>
            </a:r>
            <a:r>
              <a:rPr lang="en-US" dirty="0" err="1"/>
              <a:t>nonabusive</a:t>
            </a:r>
            <a:r>
              <a:rPr lang="en-US" dirty="0"/>
              <a:t> version</a:t>
            </a:r>
          </a:p>
          <a:p>
            <a:pPr marL="0" indent="0">
              <a:buNone/>
            </a:pPr>
            <a:r>
              <a:rPr lang="en-US" dirty="0"/>
              <a:t>$file = "test.txt";</a:t>
            </a:r>
          </a:p>
          <a:p>
            <a:pPr marL="0" indent="0">
              <a:buNone/>
            </a:pPr>
            <a:r>
              <a:rPr lang="en-US" dirty="0"/>
              <a:t>#open the file or die with grace</a:t>
            </a:r>
          </a:p>
          <a:p>
            <a:pPr marL="0" indent="0">
              <a:buNone/>
            </a:pPr>
            <a:r>
              <a:rPr lang="en-US" dirty="0"/>
              <a:t>open (FILE,"&lt;$file") or die "Can't open $file: $!\n";</a:t>
            </a:r>
          </a:p>
          <a:p>
            <a:pPr marL="0" indent="0">
              <a:buNone/>
            </a:pPr>
            <a:r>
              <a:rPr lang="en-US" dirty="0"/>
              <a:t>@lines = &lt;FILE&gt;;</a:t>
            </a:r>
          </a:p>
          <a:p>
            <a:pPr marL="0" indent="0">
              <a:buNone/>
            </a:pPr>
            <a:r>
              <a:rPr lang="en-US" dirty="0"/>
              <a:t>close FILE;</a:t>
            </a:r>
          </a:p>
          <a:p>
            <a:pPr marL="0" indent="0">
              <a:buNone/>
            </a:pPr>
            <a:r>
              <a:rPr lang="en-US" dirty="0"/>
              <a:t>#Open same file for writing</a:t>
            </a:r>
          </a:p>
          <a:p>
            <a:pPr marL="0" indent="0">
              <a:buNone/>
            </a:pPr>
            <a:r>
              <a:rPr lang="en-US" dirty="0"/>
              <a:t>open (OUTFILE, "&gt;$file") or die "Can't open $file: $!\n";</a:t>
            </a:r>
          </a:p>
          <a:p>
            <a:pPr marL="0" indent="0">
              <a:buNone/>
            </a:pPr>
            <a:r>
              <a:rPr lang="en-US" dirty="0"/>
              <a:t># loop over the lines and do the job</a:t>
            </a:r>
          </a:p>
          <a:p>
            <a:pPr marL="0" indent="0">
              <a:buNone/>
            </a:pPr>
            <a:r>
              <a:rPr lang="en-US" dirty="0"/>
              <a:t>for $line (@lines) {</a:t>
            </a:r>
          </a:p>
          <a:p>
            <a:pPr marL="365760" lvl="1" indent="0">
              <a:buNone/>
            </a:pPr>
            <a:r>
              <a:rPr lang="en-US" dirty="0"/>
              <a:t>$line =~ s/(.*away.*)away/$1yellow/;</a:t>
            </a:r>
          </a:p>
          <a:p>
            <a:pPr marL="365760" lvl="1" indent="0">
              <a:buNone/>
            </a:pPr>
            <a:r>
              <a:rPr lang="en-US" dirty="0"/>
              <a:t>print OUTFILE $line;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0365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Основи на </a:t>
            </a:r>
            <a:r>
              <a:rPr lang="en-US" dirty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Perl </a:t>
            </a:r>
            <a:r>
              <a:rPr lang="bg-BG" dirty="0" smtClean="0"/>
              <a:t> разпознава три типа стойности:</a:t>
            </a:r>
            <a:r>
              <a:rPr lang="en-US" dirty="0" smtClean="0"/>
              <a:t> </a:t>
            </a:r>
            <a:r>
              <a:rPr lang="en-US" dirty="0"/>
              <a:t>integers, strings </a:t>
            </a:r>
            <a:r>
              <a:rPr lang="bg-BG" dirty="0" smtClean="0"/>
              <a:t>и </a:t>
            </a:r>
            <a:r>
              <a:rPr lang="en-US" dirty="0" smtClean="0"/>
              <a:t>objects (</a:t>
            </a:r>
            <a:r>
              <a:rPr lang="bg-BG" dirty="0" smtClean="0"/>
              <a:t>няма да ги разглеждаме</a:t>
            </a:r>
            <a:r>
              <a:rPr lang="en-US" dirty="0" smtClean="0"/>
              <a:t>)</a:t>
            </a:r>
            <a:endParaRPr lang="en-US" dirty="0"/>
          </a:p>
          <a:p>
            <a:r>
              <a:rPr lang="bg-BG" dirty="0" smtClean="0"/>
              <a:t>Можем да пишем низове като ги заграждаме в единични или двойни кавички</a:t>
            </a:r>
          </a:p>
          <a:p>
            <a:r>
              <a:rPr lang="bg-BG" dirty="0" smtClean="0"/>
              <a:t>Един низ в единични кавички се приема так, както е, а този в двойни кавички първо се интерпретира (както при </a:t>
            </a:r>
            <a:r>
              <a:rPr lang="en-US" dirty="0" smtClean="0"/>
              <a:t>bash </a:t>
            </a:r>
            <a:r>
              <a:rPr lang="en-US" dirty="0"/>
              <a:t>scripting)</a:t>
            </a:r>
          </a:p>
          <a:p>
            <a:r>
              <a:rPr lang="bg-BG" dirty="0" smtClean="0"/>
              <a:t>Скаларните променливи в </a:t>
            </a:r>
            <a:r>
              <a:rPr lang="en-US" dirty="0" smtClean="0"/>
              <a:t>Perl </a:t>
            </a:r>
            <a:r>
              <a:rPr lang="bg-BG" dirty="0" smtClean="0"/>
              <a:t>могат да бъдат </a:t>
            </a:r>
            <a:r>
              <a:rPr lang="en-US" dirty="0" smtClean="0"/>
              <a:t>integers </a:t>
            </a:r>
            <a:r>
              <a:rPr lang="bg-BG" dirty="0" smtClean="0"/>
              <a:t>и </a:t>
            </a:r>
            <a:r>
              <a:rPr lang="en-US" dirty="0" smtClean="0"/>
              <a:t>strings </a:t>
            </a:r>
            <a:r>
              <a:rPr lang="bg-BG" dirty="0" smtClean="0"/>
              <a:t>и трябва да започват със знака </a:t>
            </a:r>
            <a:r>
              <a:rPr lang="en-US" dirty="0" smtClean="0"/>
              <a:t>$ (</a:t>
            </a:r>
            <a:r>
              <a:rPr lang="bg-BG" dirty="0" smtClean="0"/>
              <a:t>за разлика от </a:t>
            </a:r>
            <a:r>
              <a:rPr lang="en-US" dirty="0" smtClean="0"/>
              <a:t>shell</a:t>
            </a:r>
            <a:r>
              <a:rPr lang="bg-BG" dirty="0" smtClean="0"/>
              <a:t> </a:t>
            </a:r>
            <a:r>
              <a:rPr lang="en-US" dirty="0" smtClean="0"/>
              <a:t>scripting</a:t>
            </a:r>
            <a:r>
              <a:rPr lang="en-US" dirty="0"/>
              <a:t>!).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i</a:t>
            </a:r>
            <a:r>
              <a:rPr lang="en-US" dirty="0"/>
              <a:t> = 10;</a:t>
            </a:r>
          </a:p>
          <a:p>
            <a:pPr marL="0" indent="0">
              <a:buNone/>
            </a:pPr>
            <a:r>
              <a:rPr lang="en-US" dirty="0"/>
              <a:t>$world = 'hello';</a:t>
            </a:r>
          </a:p>
          <a:p>
            <a:pPr marL="0" indent="0">
              <a:buNone/>
            </a:pPr>
            <a:r>
              <a:rPr lang="en-US" dirty="0"/>
              <a:t>print $</a:t>
            </a:r>
            <a:r>
              <a:rPr lang="en-US" dirty="0" err="1"/>
              <a:t>i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bg-BG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481184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Редактиране на файл 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Now we abuse Perl</a:t>
            </a:r>
          </a:p>
          <a:p>
            <a:pPr marL="0" indent="0">
              <a:buNone/>
            </a:pPr>
            <a:r>
              <a:rPr lang="en-US" dirty="0"/>
              <a:t>$file = "test.txt";</a:t>
            </a:r>
          </a:p>
          <a:p>
            <a:pPr marL="0" indent="0">
              <a:buNone/>
            </a:pPr>
            <a:r>
              <a:rPr lang="en-US" dirty="0"/>
              <a:t>#open the file or die with grace</a:t>
            </a:r>
          </a:p>
          <a:p>
            <a:pPr marL="0" indent="0">
              <a:buNone/>
            </a:pPr>
            <a:r>
              <a:rPr lang="en-US" dirty="0"/>
              <a:t>open (FILE,"&lt;$file") or die "Can't open $file: $!\n";</a:t>
            </a:r>
          </a:p>
          <a:p>
            <a:pPr marL="0" indent="0">
              <a:buNone/>
            </a:pPr>
            <a:r>
              <a:rPr lang="en-US" dirty="0"/>
              <a:t>@lines = &lt;FILE&gt;;</a:t>
            </a:r>
          </a:p>
          <a:p>
            <a:pPr marL="0" indent="0">
              <a:buNone/>
            </a:pPr>
            <a:r>
              <a:rPr lang="en-US" dirty="0"/>
              <a:t>close FILE;</a:t>
            </a:r>
          </a:p>
          <a:p>
            <a:pPr marL="0" indent="0">
              <a:buNone/>
            </a:pPr>
            <a:r>
              <a:rPr lang="en-US" dirty="0"/>
              <a:t>#Open same file for writing;</a:t>
            </a:r>
          </a:p>
          <a:p>
            <a:pPr marL="0" indent="0">
              <a:buNone/>
            </a:pPr>
            <a:r>
              <a:rPr lang="en-US" dirty="0"/>
              <a:t>open (STDOUT, "&gt;$file") or die "Can't open $file: $!\n";</a:t>
            </a:r>
          </a:p>
          <a:p>
            <a:pPr marL="0" indent="0">
              <a:buNone/>
            </a:pPr>
            <a:r>
              <a:rPr lang="en-US" dirty="0"/>
              <a:t># loop over the lines and do the job</a:t>
            </a:r>
          </a:p>
          <a:p>
            <a:pPr marL="0" indent="0">
              <a:buNone/>
            </a:pPr>
            <a:r>
              <a:rPr lang="en-US" dirty="0"/>
              <a:t>for (@lines) {</a:t>
            </a:r>
          </a:p>
          <a:p>
            <a:pPr marL="365760" lvl="1" indent="0">
              <a:buNone/>
            </a:pPr>
            <a:r>
              <a:rPr lang="en-US" dirty="0"/>
              <a:t>s/(.*away.*)away/$1yellow/;</a:t>
            </a:r>
          </a:p>
          <a:p>
            <a:pPr marL="365760" lvl="1" indent="0">
              <a:buNone/>
            </a:pPr>
            <a:r>
              <a:rPr lang="en-US" dirty="0"/>
              <a:t>print;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1964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Тестване на файл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Perl </a:t>
            </a:r>
            <a:r>
              <a:rPr lang="bg-BG" dirty="0" smtClean="0"/>
              <a:t>тества файлове по подобие на </a:t>
            </a:r>
            <a:r>
              <a:rPr lang="en-US" dirty="0" smtClean="0"/>
              <a:t>bash</a:t>
            </a:r>
            <a:endParaRPr lang="en-US" dirty="0"/>
          </a:p>
          <a:p>
            <a:r>
              <a:rPr lang="en-US" dirty="0"/>
              <a:t>-d : </a:t>
            </a:r>
            <a:r>
              <a:rPr lang="bg-BG" dirty="0" smtClean="0"/>
              <a:t>проверява дали е </a:t>
            </a:r>
            <a:r>
              <a:rPr lang="en-US" dirty="0" smtClean="0"/>
              <a:t>directory</a:t>
            </a:r>
            <a:endParaRPr lang="en-US" dirty="0"/>
          </a:p>
          <a:p>
            <a:r>
              <a:rPr lang="en-US" dirty="0"/>
              <a:t>-e : </a:t>
            </a:r>
            <a:r>
              <a:rPr lang="bg-BG" dirty="0"/>
              <a:t>проверява дали </a:t>
            </a:r>
            <a:r>
              <a:rPr lang="bg-BG" dirty="0" smtClean="0"/>
              <a:t>съществува</a:t>
            </a:r>
          </a:p>
          <a:p>
            <a:r>
              <a:rPr lang="en-US" dirty="0" smtClean="0"/>
              <a:t>-l </a:t>
            </a:r>
            <a:r>
              <a:rPr lang="en-US" dirty="0"/>
              <a:t>: </a:t>
            </a:r>
            <a:r>
              <a:rPr lang="bg-BG" dirty="0"/>
              <a:t>проверява дали е </a:t>
            </a:r>
            <a:r>
              <a:rPr lang="en-US" dirty="0" smtClean="0"/>
              <a:t>symbolic </a:t>
            </a:r>
            <a:r>
              <a:rPr lang="en-US" dirty="0"/>
              <a:t>link</a:t>
            </a:r>
          </a:p>
          <a:p>
            <a:r>
              <a:rPr lang="en-US" dirty="0"/>
              <a:t>-o : </a:t>
            </a:r>
            <a:r>
              <a:rPr lang="bg-BG" dirty="0"/>
              <a:t>проверява дали е </a:t>
            </a:r>
            <a:r>
              <a:rPr lang="bg-BG" dirty="0" smtClean="0"/>
              <a:t>собственост на потребителя</a:t>
            </a:r>
            <a:endParaRPr lang="en-US" dirty="0"/>
          </a:p>
          <a:p>
            <a:r>
              <a:rPr lang="en-US" dirty="0"/>
              <a:t>-r : </a:t>
            </a:r>
            <a:r>
              <a:rPr lang="bg-BG" dirty="0"/>
              <a:t>проверява дали е </a:t>
            </a:r>
            <a:r>
              <a:rPr lang="bg-BG" dirty="0" smtClean="0"/>
              <a:t>за четене</a:t>
            </a:r>
            <a:endParaRPr lang="en-US" dirty="0"/>
          </a:p>
          <a:p>
            <a:r>
              <a:rPr lang="en-US" dirty="0"/>
              <a:t>-w : </a:t>
            </a:r>
            <a:r>
              <a:rPr lang="bg-BG" dirty="0"/>
              <a:t>проверява дали е</a:t>
            </a:r>
            <a:r>
              <a:rPr lang="en-US" dirty="0" smtClean="0"/>
              <a:t> </a:t>
            </a:r>
            <a:r>
              <a:rPr lang="bg-BG" dirty="0" smtClean="0"/>
              <a:t>за запис</a:t>
            </a:r>
            <a:endParaRPr lang="en-US" dirty="0"/>
          </a:p>
          <a:p>
            <a:r>
              <a:rPr lang="en-US" dirty="0"/>
              <a:t>-z : </a:t>
            </a:r>
            <a:r>
              <a:rPr lang="bg-BG" dirty="0"/>
              <a:t>проверява дали е </a:t>
            </a:r>
            <a:r>
              <a:rPr lang="bg-BG" dirty="0" smtClean="0"/>
              <a:t>празен</a:t>
            </a:r>
          </a:p>
          <a:p>
            <a:pPr marL="0" indent="0">
              <a:buNone/>
            </a:pPr>
            <a:r>
              <a:rPr lang="bg-BG" dirty="0" smtClean="0"/>
              <a:t>За повече опции проверете в</a:t>
            </a:r>
            <a:r>
              <a:rPr lang="en-US" dirty="0" smtClean="0"/>
              <a:t> help.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344784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This script opens file1 and writes it to file2</a:t>
            </a:r>
          </a:p>
          <a:p>
            <a:pPr marL="0" indent="0">
              <a:buNone/>
            </a:pPr>
            <a:r>
              <a:rPr lang="en-US" dirty="0"/>
              <a:t># if it does not already exist.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open(INFILE,"file1") or die "sudden flaming when opening file1 \n";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!(-e "file2") or die "file2 exists!\n";</a:t>
            </a:r>
          </a:p>
          <a:p>
            <a:pPr marL="0" indent="0">
              <a:buNone/>
            </a:pPr>
            <a:r>
              <a:rPr lang="en-US" dirty="0"/>
              <a:t>open(OUTFILE,"&gt;file2") or die "sudden death when opening file2 \n";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while(&lt;INFILE&gt;) {</a:t>
            </a:r>
          </a:p>
          <a:p>
            <a:pPr marL="0" indent="0">
              <a:buNone/>
            </a:pPr>
            <a:r>
              <a:rPr lang="en-US" dirty="0"/>
              <a:t>	print OUTFILE;</a:t>
            </a:r>
          </a:p>
          <a:p>
            <a:pPr marL="0" indent="0">
              <a:buNone/>
            </a:pPr>
            <a:r>
              <a:rPr lang="en-US" dirty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7966055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Разширен 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$file=@ARGV[0];</a:t>
            </a:r>
          </a:p>
          <a:p>
            <a:pPr marL="0" indent="0">
              <a:buNone/>
            </a:pPr>
            <a:r>
              <a:rPr lang="en-US" dirty="0"/>
              <a:t>my (@</a:t>
            </a:r>
            <a:r>
              <a:rPr lang="en-US" dirty="0" err="1"/>
              <a:t>description,$size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if (-e $file)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	push @description, 'binary' if (-B _);</a:t>
            </a:r>
          </a:p>
          <a:p>
            <a:pPr marL="0" indent="0">
              <a:buNone/>
            </a:pPr>
            <a:r>
              <a:rPr lang="en-US" dirty="0"/>
              <a:t>	push @description, 'a socket' if (-S _);</a:t>
            </a:r>
          </a:p>
          <a:p>
            <a:pPr marL="0" indent="0">
              <a:buNone/>
            </a:pPr>
            <a:r>
              <a:rPr lang="en-US" dirty="0"/>
              <a:t>	push @description, 'a text file' if (-T _);</a:t>
            </a:r>
          </a:p>
          <a:p>
            <a:pPr marL="0" indent="0">
              <a:buNone/>
            </a:pPr>
            <a:r>
              <a:rPr lang="en-US" dirty="0"/>
              <a:t>	push @description, 'a block special file' if (-b _);</a:t>
            </a:r>
          </a:p>
          <a:p>
            <a:pPr marL="0" indent="0">
              <a:buNone/>
            </a:pPr>
            <a:r>
              <a:rPr lang="en-US" dirty="0"/>
              <a:t>	push @description, 'a character special file' if (-c _);</a:t>
            </a:r>
          </a:p>
          <a:p>
            <a:pPr marL="0" indent="0">
              <a:buNone/>
            </a:pPr>
            <a:r>
              <a:rPr lang="en-US" dirty="0"/>
              <a:t>	push @description, 'a directory' if (-d _);</a:t>
            </a:r>
          </a:p>
          <a:p>
            <a:pPr marL="0" indent="0">
              <a:buNone/>
            </a:pPr>
            <a:r>
              <a:rPr lang="en-US" dirty="0"/>
              <a:t>	push @description, 'executable' if (-x _);</a:t>
            </a:r>
          </a:p>
          <a:p>
            <a:pPr marL="0" indent="0">
              <a:buNone/>
            </a:pPr>
            <a:r>
              <a:rPr lang="en-US" dirty="0"/>
              <a:t>	push @description, (($size = -s _)) ? "$size bytes" : 'empty';</a:t>
            </a:r>
          </a:p>
          <a:p>
            <a:pPr marL="0" indent="0">
              <a:buNone/>
            </a:pPr>
            <a:r>
              <a:rPr lang="en-US" dirty="0"/>
              <a:t>	print "$file is ", join(', ',@description),"\n";</a:t>
            </a:r>
          </a:p>
          <a:p>
            <a:pPr marL="0" indent="0">
              <a:buNone/>
            </a:pPr>
            <a:r>
              <a:rPr lang="en-US" dirty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037838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Кодове за грешки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Perl </a:t>
            </a:r>
            <a:r>
              <a:rPr lang="bg-BG" dirty="0" smtClean="0"/>
              <a:t>съхранява кодовете за грешки от последно изпълнената команда в </a:t>
            </a:r>
            <a:r>
              <a:rPr lang="en-US" dirty="0" smtClean="0"/>
              <a:t>$!. </a:t>
            </a:r>
            <a:r>
              <a:rPr lang="bg-BG" dirty="0" smtClean="0"/>
              <a:t>Можем да я отпечатим: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 smtClean="0"/>
              <a:t>usr</a:t>
            </a:r>
            <a:r>
              <a:rPr lang="en-US" dirty="0" smtClean="0"/>
              <a:t>/bin/</a:t>
            </a:r>
            <a:r>
              <a:rPr lang="en-US" dirty="0" err="1" smtClean="0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This script opens file1 and writes it to file2</a:t>
            </a:r>
          </a:p>
          <a:p>
            <a:pPr marL="0" indent="0">
              <a:buNone/>
            </a:pPr>
            <a:r>
              <a:rPr lang="en-US" dirty="0"/>
              <a:t># if it does not already exist.</a:t>
            </a:r>
          </a:p>
          <a:p>
            <a:pPr marL="0" indent="0">
              <a:buNone/>
            </a:pPr>
            <a:r>
              <a:rPr lang="en-US" dirty="0"/>
              <a:t>open(INFILE,"file1") or die "Error </a:t>
            </a:r>
            <a:r>
              <a:rPr lang="en-US" dirty="0" smtClean="0"/>
              <a:t>opening </a:t>
            </a:r>
            <a:r>
              <a:rPr lang="en-US" dirty="0"/>
              <a:t>file1: $! \n";</a:t>
            </a:r>
          </a:p>
          <a:p>
            <a:pPr marL="0" indent="0">
              <a:buNone/>
            </a:pPr>
            <a:r>
              <a:rPr lang="en-US" dirty="0"/>
              <a:t>!(-e "</a:t>
            </a:r>
            <a:r>
              <a:rPr lang="en-US" dirty="0" err="1"/>
              <a:t>outfile</a:t>
            </a:r>
            <a:r>
              <a:rPr lang="en-US" dirty="0"/>
              <a:t>") or die "file2 exists!\n";</a:t>
            </a:r>
          </a:p>
          <a:p>
            <a:pPr marL="0" indent="0">
              <a:buNone/>
            </a:pPr>
            <a:r>
              <a:rPr lang="en-US" dirty="0"/>
              <a:t>open(OUTFILE,"&gt;file2") or die "Error opening file2 $! \n";</a:t>
            </a:r>
          </a:p>
          <a:p>
            <a:pPr marL="0" indent="0">
              <a:buNone/>
            </a:pPr>
            <a:r>
              <a:rPr lang="en-US" dirty="0"/>
              <a:t>while(&lt;INFILE&gt;)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print OUTFILE;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1608732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Аргументи от команден ред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Perl </a:t>
            </a:r>
            <a:r>
              <a:rPr lang="bg-BG" dirty="0" smtClean="0"/>
              <a:t>ползва масива </a:t>
            </a:r>
            <a:r>
              <a:rPr lang="en-US" dirty="0" smtClean="0"/>
              <a:t>@ARGV </a:t>
            </a:r>
            <a:r>
              <a:rPr lang="bg-BG" dirty="0" smtClean="0"/>
              <a:t>за да съхрани аргументите от командния ред. Например, ако стартираме</a:t>
            </a:r>
          </a:p>
          <a:p>
            <a:pPr marL="0" indent="0">
              <a:buNone/>
            </a:pPr>
            <a:r>
              <a:rPr lang="en-US" dirty="0" smtClean="0"/>
              <a:t>./</a:t>
            </a:r>
            <a:r>
              <a:rPr lang="en-US" dirty="0"/>
              <a:t>myperlscript.pl arg1 arg2</a:t>
            </a:r>
          </a:p>
          <a:p>
            <a:r>
              <a:rPr lang="bg-BG" dirty="0" smtClean="0"/>
              <a:t>То </a:t>
            </a:r>
            <a:r>
              <a:rPr lang="en-US" dirty="0" smtClean="0"/>
              <a:t>agr1 </a:t>
            </a:r>
            <a:r>
              <a:rPr lang="bg-BG" dirty="0" smtClean="0"/>
              <a:t>и </a:t>
            </a:r>
            <a:r>
              <a:rPr lang="en-US" dirty="0" smtClean="0"/>
              <a:t>agr2 </a:t>
            </a:r>
            <a:r>
              <a:rPr lang="bg-BG" dirty="0" smtClean="0"/>
              <a:t>са достъпни в програмата като </a:t>
            </a:r>
            <a:r>
              <a:rPr lang="en-US" dirty="0" smtClean="0"/>
              <a:t>$ARGV[0</a:t>
            </a:r>
            <a:r>
              <a:rPr lang="en-US" dirty="0"/>
              <a:t>] </a:t>
            </a:r>
            <a:r>
              <a:rPr lang="bg-BG" dirty="0" smtClean="0"/>
              <a:t>и </a:t>
            </a:r>
            <a:r>
              <a:rPr lang="en-US" dirty="0" smtClean="0"/>
              <a:t>$ARGV[1]</a:t>
            </a:r>
            <a:r>
              <a:rPr lang="bg-BG" dirty="0" smtClean="0"/>
              <a:t> съответно. Можем да намерим техния брой чрез: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numargs</a:t>
            </a:r>
            <a:r>
              <a:rPr lang="en-US" dirty="0"/>
              <a:t> = @ARGV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08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Форматиращ скрипт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bg-BG" dirty="0" smtClean="0"/>
          </a:p>
          <a:p>
            <a:pPr marL="0" indent="0" algn="ctr">
              <a:buNone/>
            </a:pPr>
            <a:r>
              <a:rPr lang="en-US" dirty="0" smtClean="0"/>
              <a:t>phone.pl</a:t>
            </a:r>
          </a:p>
          <a:p>
            <a:pPr marL="0" indent="0" algn="ctr">
              <a:buNone/>
            </a:pPr>
            <a:r>
              <a:rPr lang="en-US" dirty="0" smtClean="0"/>
              <a:t>phonedb.txt</a:t>
            </a:r>
          </a:p>
          <a:p>
            <a:pPr marL="0" indent="0" algn="ctr">
              <a:buNone/>
            </a:pPr>
            <a:r>
              <a:rPr lang="en-US" dirty="0" smtClean="0"/>
              <a:t>areacode.txt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1108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Форматиращ скрипт</a:t>
            </a:r>
            <a:r>
              <a:rPr lang="en-US" dirty="0" smtClean="0"/>
              <a:t> </a:t>
            </a:r>
            <a:r>
              <a:rPr lang="bg-BG" dirty="0" smtClean="0"/>
              <a:t>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#!/</a:t>
            </a:r>
            <a:r>
              <a:rPr lang="en-US" dirty="0" err="1"/>
              <a:t>usr</a:t>
            </a:r>
            <a:r>
              <a:rPr lang="en-US" dirty="0"/>
              <a:t>/local/bin/</a:t>
            </a:r>
            <a:r>
              <a:rPr lang="en-US" dirty="0" err="1"/>
              <a:t>perl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#Usage: </a:t>
            </a:r>
            <a:r>
              <a:rPr lang="en-US" dirty="0" err="1"/>
              <a:t>perl</a:t>
            </a:r>
            <a:r>
              <a:rPr lang="en-US" dirty="0"/>
              <a:t> phone1.pl phonedb.txt areacode.txt</a:t>
            </a:r>
          </a:p>
          <a:p>
            <a:pPr marL="0" indent="0">
              <a:buNone/>
            </a:pPr>
            <a:r>
              <a:rPr lang="en-US" dirty="0"/>
              <a:t>#Entries in the first argument are of the form</a:t>
            </a:r>
          </a:p>
          <a:p>
            <a:pPr marL="0" indent="0">
              <a:buNone/>
            </a:pPr>
            <a:r>
              <a:rPr lang="en-US" dirty="0"/>
              <a:t>#Mary Smith (607) 255-0010 (607) 342-0019</a:t>
            </a:r>
          </a:p>
          <a:p>
            <a:pPr marL="0" indent="0">
              <a:buNone/>
            </a:pPr>
            <a:r>
              <a:rPr lang="en-US" dirty="0"/>
              <a:t>#John Peter (507) 675-7241 (607) 255-5555</a:t>
            </a:r>
          </a:p>
          <a:p>
            <a:pPr marL="0" indent="0">
              <a:buNone/>
            </a:pPr>
            <a:r>
              <a:rPr lang="en-US" dirty="0"/>
              <a:t>#The second file will contain the names of each person,</a:t>
            </a:r>
          </a:p>
          <a:p>
            <a:pPr marL="0" indent="0">
              <a:buNone/>
            </a:pPr>
            <a:r>
              <a:rPr lang="en-US" dirty="0"/>
              <a:t>#this time last name first, and the area codes for each</a:t>
            </a:r>
          </a:p>
          <a:p>
            <a:pPr marL="0" indent="0">
              <a:buNone/>
            </a:pPr>
            <a:r>
              <a:rPr lang="en-US" dirty="0"/>
              <a:t>#the person's phone numbers</a:t>
            </a:r>
          </a:p>
          <a:p>
            <a:pPr marL="0" indent="0">
              <a:buNone/>
            </a:pPr>
            <a:r>
              <a:rPr lang="en-US" dirty="0"/>
              <a:t>open(INFILE,"$ARGV[0]") or die "Error Opening $ARGV[0] $!";</a:t>
            </a:r>
          </a:p>
          <a:p>
            <a:pPr marL="0" indent="0">
              <a:buNone/>
            </a:pPr>
            <a:r>
              <a:rPr lang="en-US" dirty="0"/>
              <a:t>open(OUTFILE,"&gt;$ARGV[1]") or die "Error </a:t>
            </a:r>
            <a:r>
              <a:rPr lang="en-US" dirty="0" err="1"/>
              <a:t>Oepning</a:t>
            </a:r>
            <a:r>
              <a:rPr lang="en-US" dirty="0"/>
              <a:t> $ARGV[1] $!";</a:t>
            </a:r>
          </a:p>
          <a:p>
            <a:pPr marL="0" indent="0">
              <a:buNone/>
            </a:pPr>
            <a:r>
              <a:rPr lang="en-US" dirty="0"/>
              <a:t>while (&lt;INFILE&gt;) {</a:t>
            </a:r>
          </a:p>
          <a:p>
            <a:pPr marL="0" indent="0">
              <a:buNone/>
            </a:pPr>
            <a:r>
              <a:rPr lang="en-US" dirty="0"/>
              <a:t>	s/^\s*(\w+)\s+(\w+)/$2 $1/;</a:t>
            </a:r>
          </a:p>
          <a:p>
            <a:pPr marL="0" indent="0">
              <a:buNone/>
            </a:pPr>
            <a:r>
              <a:rPr lang="en-US" dirty="0"/>
              <a:t>	s/\((\d{3})\)\s*\d{3}-\d{4}/$1/g;</a:t>
            </a:r>
          </a:p>
          <a:p>
            <a:pPr marL="0" indent="0">
              <a:buNone/>
            </a:pPr>
            <a:r>
              <a:rPr lang="en-US" dirty="0"/>
              <a:t>	print OUTFILE;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/>
              <a:t>close(INFILE);</a:t>
            </a:r>
          </a:p>
          <a:p>
            <a:pPr marL="0" indent="0">
              <a:buNone/>
            </a:pPr>
            <a:r>
              <a:rPr lang="en-US" dirty="0"/>
              <a:t>close(OUTFILE);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2185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Форматиращ скрипт</a:t>
            </a:r>
            <a:r>
              <a:rPr lang="en-US" dirty="0"/>
              <a:t> </a:t>
            </a:r>
            <a:r>
              <a:rPr lang="bg-BG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#!/</a:t>
            </a:r>
            <a:r>
              <a:rPr lang="en-US" dirty="0" err="1"/>
              <a:t>usr</a:t>
            </a:r>
            <a:r>
              <a:rPr lang="en-US" dirty="0"/>
              <a:t>/local/bin/</a:t>
            </a:r>
            <a:r>
              <a:rPr lang="en-US" dirty="0" err="1"/>
              <a:t>perl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#Usage: </a:t>
            </a:r>
            <a:r>
              <a:rPr lang="en-US" dirty="0" err="1"/>
              <a:t>perl</a:t>
            </a:r>
            <a:r>
              <a:rPr lang="en-US" dirty="0"/>
              <a:t> phone.pl phonedb.txt areacode.txt</a:t>
            </a:r>
          </a:p>
          <a:p>
            <a:pPr marL="0" indent="0">
              <a:buNone/>
            </a:pPr>
            <a:r>
              <a:rPr lang="en-US" dirty="0"/>
              <a:t>#Entries in the first argument are of the form</a:t>
            </a:r>
          </a:p>
          <a:p>
            <a:pPr marL="0" indent="0">
              <a:buNone/>
            </a:pPr>
            <a:r>
              <a:rPr lang="en-US" dirty="0"/>
              <a:t>#Mary Smith (607) 255-0010 (607) 342-0019</a:t>
            </a:r>
          </a:p>
          <a:p>
            <a:pPr marL="0" indent="0">
              <a:buNone/>
            </a:pPr>
            <a:r>
              <a:rPr lang="en-US" dirty="0"/>
              <a:t>#John Peter (507) 675-7241 (607) 255-5555</a:t>
            </a:r>
          </a:p>
          <a:p>
            <a:pPr marL="0" indent="0">
              <a:buNone/>
            </a:pPr>
            <a:r>
              <a:rPr lang="en-US" dirty="0"/>
              <a:t>#The second file will contain the names of each person,</a:t>
            </a:r>
          </a:p>
          <a:p>
            <a:pPr marL="0" indent="0">
              <a:buNone/>
            </a:pPr>
            <a:r>
              <a:rPr lang="en-US" dirty="0"/>
              <a:t>#this time last name first, and the area codes for each</a:t>
            </a:r>
          </a:p>
          <a:p>
            <a:pPr marL="0" indent="0">
              <a:buNone/>
            </a:pPr>
            <a:r>
              <a:rPr lang="en-US" dirty="0"/>
              <a:t>#the person's phone numbers</a:t>
            </a:r>
          </a:p>
          <a:p>
            <a:pPr marL="0" indent="0">
              <a:buNone/>
            </a:pPr>
            <a:r>
              <a:rPr lang="en-US" dirty="0"/>
              <a:t>open(INFILE,"$ARGV[0]") or die "Error Opening $ARGV[0] $!";</a:t>
            </a:r>
          </a:p>
          <a:p>
            <a:pPr marL="0" indent="0">
              <a:buNone/>
            </a:pPr>
            <a:r>
              <a:rPr lang="en-US" dirty="0"/>
              <a:t>open(OUTFILE,"&gt;$ARGV[1]") or die "Error Opening $ARGV[1] $!";</a:t>
            </a:r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phonearray</a:t>
            </a:r>
            <a:r>
              <a:rPr lang="en-US" dirty="0"/>
              <a:t>=&lt;INFILE&gt;;</a:t>
            </a:r>
          </a:p>
          <a:p>
            <a:pPr marL="0" indent="0">
              <a:buNone/>
            </a:pPr>
            <a:r>
              <a:rPr lang="en-US" dirty="0"/>
              <a:t>s/(?:\s*(\w+)\s+(\w+))?\s+\((\d{3})\)\s*\d{3}-\d{4}/$2 $1 $3/ </a:t>
            </a:r>
          </a:p>
          <a:p>
            <a:pPr marL="0" indent="0">
              <a:buNone/>
            </a:pPr>
            <a:r>
              <a:rPr lang="en-US" dirty="0"/>
              <a:t>for (@</a:t>
            </a:r>
            <a:r>
              <a:rPr lang="en-US" dirty="0" err="1"/>
              <a:t>phonearray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	print OUTFILE @</a:t>
            </a:r>
            <a:r>
              <a:rPr lang="en-US" dirty="0" err="1"/>
              <a:t>phonearray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/>
              <a:t>close(INFILE);</a:t>
            </a:r>
          </a:p>
          <a:p>
            <a:pPr marL="0" indent="0">
              <a:buNone/>
            </a:pPr>
            <a:r>
              <a:rPr lang="en-US" dirty="0"/>
              <a:t>close(OUTFILE</a:t>
            </a:r>
            <a:r>
              <a:rPr lang="en-US" dirty="0" smtClean="0"/>
              <a:t>);</a:t>
            </a:r>
          </a:p>
          <a:p>
            <a:pPr marL="0" indent="0">
              <a:buNone/>
            </a:pPr>
            <a:endParaRPr lang="en-US" dirty="0"/>
          </a:p>
          <a:p>
            <a:r>
              <a:rPr lang="bg-BG" dirty="0" smtClean="0"/>
              <a:t>Изисква се целия масив да се съхранява в паметта.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6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Форматиращ скрипт</a:t>
            </a:r>
            <a:r>
              <a:rPr lang="en-US" dirty="0"/>
              <a:t> 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&lt;&gt; </a:t>
            </a:r>
            <a:r>
              <a:rPr lang="bg-BG" dirty="0" smtClean="0"/>
              <a:t>ще обходи автоматично всички елементи в </a:t>
            </a:r>
            <a:r>
              <a:rPr lang="en-US" dirty="0" smtClean="0"/>
              <a:t>@</a:t>
            </a:r>
            <a:r>
              <a:rPr lang="en-US" dirty="0"/>
              <a:t>ARGV. </a:t>
            </a:r>
            <a:r>
              <a:rPr lang="bg-BG" dirty="0" smtClean="0"/>
              <a:t> Ще изтрием втория елемент, така че да ползваме смао първия!</a:t>
            </a:r>
          </a:p>
          <a:p>
            <a:endParaRPr lang="bg-BG" dirty="0"/>
          </a:p>
          <a:p>
            <a:pPr marL="0" indent="0" algn="ctr">
              <a:buNone/>
            </a:pPr>
            <a:r>
              <a:rPr lang="en-US" dirty="0"/>
              <a:t>p</a:t>
            </a:r>
            <a:r>
              <a:rPr lang="en-US" dirty="0" smtClean="0"/>
              <a:t>hone3.pl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41057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Основи на </a:t>
            </a:r>
            <a:r>
              <a:rPr lang="en-US" dirty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Всички променливи трябва да започват с </a:t>
            </a:r>
            <a:r>
              <a:rPr lang="en-US" dirty="0" smtClean="0"/>
              <a:t>$ </a:t>
            </a:r>
            <a:r>
              <a:rPr lang="bg-BG" dirty="0" smtClean="0"/>
              <a:t>последван от буква.</a:t>
            </a:r>
          </a:p>
          <a:p>
            <a:r>
              <a:rPr lang="bg-BG" dirty="0" smtClean="0"/>
              <a:t>Всички оператори на </a:t>
            </a:r>
            <a:r>
              <a:rPr lang="en-US" dirty="0" smtClean="0"/>
              <a:t>Perl </a:t>
            </a:r>
            <a:r>
              <a:rPr lang="bg-BG" dirty="0" smtClean="0"/>
              <a:t>завършват с </a:t>
            </a:r>
            <a:r>
              <a:rPr lang="en-US" dirty="0" smtClean="0"/>
              <a:t>;</a:t>
            </a:r>
            <a:endParaRPr lang="en-US" dirty="0"/>
          </a:p>
          <a:p>
            <a:r>
              <a:rPr lang="bg-BG" dirty="0" smtClean="0"/>
              <a:t>Низове, заградени с двойни кавички, правят заместване на променливи</a:t>
            </a:r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input=5;</a:t>
            </a:r>
          </a:p>
          <a:p>
            <a:pPr marL="0" indent="0">
              <a:buNone/>
            </a:pPr>
            <a:r>
              <a:rPr lang="en-US" dirty="0"/>
              <a:t>print 'the value of $</a:t>
            </a:r>
            <a:r>
              <a:rPr lang="en-US" dirty="0" err="1"/>
              <a:t>i</a:t>
            </a:r>
            <a:r>
              <a:rPr lang="en-US" dirty="0"/>
              <a:t> is', " $</a:t>
            </a:r>
            <a:r>
              <a:rPr lang="en-US" dirty="0" err="1"/>
              <a:t>i</a:t>
            </a:r>
            <a:r>
              <a:rPr lang="en-US" dirty="0"/>
              <a:t>.";</a:t>
            </a:r>
          </a:p>
          <a:p>
            <a:pPr marL="0" indent="0">
              <a:buNone/>
            </a:pPr>
            <a:r>
              <a:rPr lang="en-US" dirty="0"/>
              <a:t>Prints:</a:t>
            </a:r>
          </a:p>
          <a:p>
            <a:pPr marL="0" indent="0">
              <a:buNone/>
            </a:pPr>
            <a:r>
              <a:rPr lang="en-US" dirty="0"/>
              <a:t>the value of $</a:t>
            </a:r>
            <a:r>
              <a:rPr lang="en-US" dirty="0" err="1"/>
              <a:t>i</a:t>
            </a:r>
            <a:r>
              <a:rPr lang="en-US" dirty="0"/>
              <a:t> is 10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65359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Ъглови скоби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bg-BG" dirty="0" smtClean="0"/>
              <a:t>Ъгловите скоби се ползват за:</a:t>
            </a:r>
            <a:endParaRPr lang="en-US" dirty="0"/>
          </a:p>
          <a:p>
            <a:r>
              <a:rPr lang="bg-BG" dirty="0" smtClean="0"/>
              <a:t>Когато интерпретаторът на </a:t>
            </a:r>
            <a:r>
              <a:rPr lang="en-US" dirty="0" smtClean="0"/>
              <a:t>Perl </a:t>
            </a:r>
            <a:r>
              <a:rPr lang="bg-BG" dirty="0" smtClean="0"/>
              <a:t>открие </a:t>
            </a:r>
            <a:r>
              <a:rPr lang="en-US" dirty="0" smtClean="0"/>
              <a:t>&lt;&gt; </a:t>
            </a:r>
            <a:r>
              <a:rPr lang="bg-BG" dirty="0" smtClean="0"/>
              <a:t>за първи път</a:t>
            </a:r>
            <a:r>
              <a:rPr lang="en-US" dirty="0" smtClean="0"/>
              <a:t>, </a:t>
            </a:r>
            <a:r>
              <a:rPr lang="bg-BG" dirty="0" smtClean="0"/>
              <a:t>той отваря файла, чието име е записано в </a:t>
            </a:r>
            <a:r>
              <a:rPr lang="en-US" dirty="0" smtClean="0"/>
              <a:t>$</a:t>
            </a:r>
            <a:r>
              <a:rPr lang="en-US" dirty="0"/>
              <a:t>ARGV[0].</a:t>
            </a:r>
          </a:p>
          <a:p>
            <a:r>
              <a:rPr lang="bg-BG" dirty="0" smtClean="0"/>
              <a:t>След отваряне на файла, интерпретаторът на</a:t>
            </a:r>
            <a:r>
              <a:rPr lang="en-US" dirty="0" smtClean="0"/>
              <a:t> </a:t>
            </a:r>
            <a:r>
              <a:rPr lang="en-US" dirty="0"/>
              <a:t>Perl </a:t>
            </a:r>
            <a:r>
              <a:rPr lang="bg-BG" dirty="0" smtClean="0"/>
              <a:t>изпълнява следната библиотечна функция:</a:t>
            </a:r>
            <a:r>
              <a:rPr lang="en-US" dirty="0" smtClean="0"/>
              <a:t> </a:t>
            </a:r>
            <a:r>
              <a:rPr lang="en-US" dirty="0"/>
              <a:t>shift(@ARGV);</a:t>
            </a:r>
          </a:p>
          <a:p>
            <a:r>
              <a:rPr lang="bg-BG" dirty="0" smtClean="0"/>
              <a:t>Тя взема </a:t>
            </a:r>
            <a:r>
              <a:rPr lang="en-US" dirty="0" smtClean="0"/>
              <a:t>rid </a:t>
            </a:r>
            <a:r>
              <a:rPr lang="bg-BG" dirty="0" smtClean="0"/>
              <a:t>на първия елемент на </a:t>
            </a:r>
            <a:r>
              <a:rPr lang="en-US" dirty="0" smtClean="0"/>
              <a:t>@ARGV</a:t>
            </a:r>
            <a:r>
              <a:rPr lang="bg-BG" dirty="0" smtClean="0"/>
              <a:t> и премества всички останали елементи нагоре. Това означава, че елемент </a:t>
            </a:r>
            <a:r>
              <a:rPr lang="en-US" dirty="0" smtClean="0"/>
              <a:t>x </a:t>
            </a:r>
            <a:r>
              <a:rPr lang="bg-BG" dirty="0" smtClean="0"/>
              <a:t>на </a:t>
            </a:r>
            <a:r>
              <a:rPr lang="en-US" dirty="0" smtClean="0"/>
              <a:t>@ARGV </a:t>
            </a:r>
            <a:r>
              <a:rPr lang="bg-BG" dirty="0" smtClean="0"/>
              <a:t>става </a:t>
            </a:r>
            <a:r>
              <a:rPr lang="en-US" dirty="0" smtClean="0"/>
              <a:t>x-1</a:t>
            </a:r>
            <a:r>
              <a:rPr lang="bg-BG" dirty="0" smtClean="0"/>
              <a:t> елемент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След това операцията </a:t>
            </a:r>
            <a:r>
              <a:rPr lang="en-US" dirty="0" smtClean="0"/>
              <a:t>&lt;&gt;</a:t>
            </a:r>
            <a:r>
              <a:rPr lang="bg-BG" dirty="0" smtClean="0"/>
              <a:t> чете всички редове на отворения файл.</a:t>
            </a:r>
          </a:p>
          <a:p>
            <a:r>
              <a:rPr lang="bg-BG" dirty="0" smtClean="0"/>
              <a:t>Когато </a:t>
            </a:r>
            <a:r>
              <a:rPr lang="en-US" dirty="0" smtClean="0"/>
              <a:t>&lt;&gt; </a:t>
            </a:r>
            <a:r>
              <a:rPr lang="bg-BG" dirty="0" smtClean="0"/>
              <a:t>изчерпи входния файл</a:t>
            </a:r>
            <a:r>
              <a:rPr lang="en-US" dirty="0" smtClean="0"/>
              <a:t>, </a:t>
            </a:r>
            <a:r>
              <a:rPr lang="bg-BG" dirty="0" smtClean="0"/>
              <a:t>интерпретаторът на </a:t>
            </a:r>
            <a:r>
              <a:rPr lang="en-US" dirty="0" smtClean="0"/>
              <a:t>Perl</a:t>
            </a:r>
            <a:r>
              <a:rPr lang="bg-BG" dirty="0" smtClean="0"/>
              <a:t> повтаря действията, при наличие на други файлове.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8088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Ъглови скоби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Ако стартираме </a:t>
            </a:r>
          </a:p>
          <a:p>
            <a:pPr marL="0" indent="0">
              <a:buNone/>
            </a:pPr>
            <a:r>
              <a:rPr lang="en-US" dirty="0" err="1" smtClean="0"/>
              <a:t>perl</a:t>
            </a:r>
            <a:r>
              <a:rPr lang="en-US" dirty="0" smtClean="0"/>
              <a:t> </a:t>
            </a:r>
            <a:r>
              <a:rPr lang="en-US" dirty="0"/>
              <a:t>myscript.pl stuff.txt out.txt 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Където </a:t>
            </a:r>
            <a:r>
              <a:rPr lang="en-US" dirty="0" smtClean="0"/>
              <a:t>myscript.pl </a:t>
            </a:r>
            <a:r>
              <a:rPr lang="bg-BG" dirty="0" smtClean="0"/>
              <a:t>съдържа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while (&lt;&gt;)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print;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Ще се принтира съдържанието на двата файла.</a:t>
            </a:r>
          </a:p>
          <a:p>
            <a:r>
              <a:rPr lang="bg-BG" dirty="0" smtClean="0"/>
              <a:t>Това можем да постигнем и с“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print while &lt;&gt;;</a:t>
            </a:r>
          </a:p>
          <a:p>
            <a:r>
              <a:rPr lang="bg-BG" dirty="0" smtClean="0"/>
              <a:t>или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print &lt;&gt;;</a:t>
            </a:r>
          </a:p>
        </p:txBody>
      </p:sp>
    </p:spTree>
    <p:extLst>
      <p:ext uri="{BB962C8B-B14F-4D97-AF65-F5344CB8AC3E}">
        <p14:creationId xmlns:p14="http://schemas.microsoft.com/office/powerpoint/2010/main" val="354688916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Отваряне на файл за запис и четене едновременно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В </a:t>
            </a:r>
            <a:r>
              <a:rPr lang="en-US" dirty="0" smtClean="0"/>
              <a:t>Perl</a:t>
            </a:r>
            <a:r>
              <a:rPr lang="bg-BG" dirty="0" smtClean="0"/>
              <a:t> можем да отворим файла и да пишем в него по съпото време като ползваме</a:t>
            </a:r>
            <a:r>
              <a:rPr lang="en-US" dirty="0" smtClean="0"/>
              <a:t> </a:t>
            </a:r>
            <a:r>
              <a:rPr lang="en-US" dirty="0"/>
              <a:t>$^I, the </a:t>
            </a:r>
            <a:r>
              <a:rPr lang="en-US" dirty="0" err="1"/>
              <a:t>inplace</a:t>
            </a:r>
            <a:r>
              <a:rPr lang="en-US" dirty="0"/>
              <a:t>-edit extension :</a:t>
            </a:r>
          </a:p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@ARGV="fr.txt";</a:t>
            </a:r>
          </a:p>
          <a:p>
            <a:pPr marL="0" indent="0">
              <a:buNone/>
            </a:pPr>
            <a:r>
              <a:rPr lang="en-US" dirty="0"/>
              <a:t>$^I=".</a:t>
            </a:r>
            <a:r>
              <a:rPr lang="en-US" dirty="0" err="1"/>
              <a:t>bk</a:t>
            </a:r>
            <a:r>
              <a:rPr lang="en-US" dirty="0"/>
              <a:t>";</a:t>
            </a:r>
          </a:p>
          <a:p>
            <a:pPr marL="0" indent="0">
              <a:buNone/>
            </a:pPr>
            <a:r>
              <a:rPr lang="en-US" dirty="0"/>
              <a:t>while (&lt;&gt;)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tr</a:t>
            </a:r>
            <a:r>
              <a:rPr lang="en-US" dirty="0" smtClean="0"/>
              <a:t>/a-z/A-Z/;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print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9290105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Елементарен речник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Употреба</a:t>
            </a:r>
            <a:r>
              <a:rPr lang="en-US" dirty="0" smtClean="0"/>
              <a:t>: </a:t>
            </a:r>
            <a:r>
              <a:rPr lang="en-US" dirty="0" err="1"/>
              <a:t>perl</a:t>
            </a:r>
            <a:r>
              <a:rPr lang="en-US" dirty="0"/>
              <a:t> simple_dict.pl word</a:t>
            </a:r>
          </a:p>
          <a:p>
            <a:pPr marL="0" indent="0">
              <a:buNone/>
            </a:pPr>
            <a:r>
              <a:rPr lang="bg-BG" dirty="0" smtClean="0"/>
              <a:t>Скриптът отваря </a:t>
            </a:r>
            <a:r>
              <a:rPr lang="en-US" dirty="0" smtClean="0"/>
              <a:t>dictionary.txt</a:t>
            </a:r>
            <a:r>
              <a:rPr lang="bg-BG" dirty="0" smtClean="0"/>
              <a:t>, който съдържа на всеки ред дума и нейната дефиниция и като изход създава всички дефиниции на дума и ги преброява.</a:t>
            </a:r>
          </a:p>
          <a:p>
            <a:pPr marL="0" indent="0" algn="ctr">
              <a:buNone/>
            </a:pPr>
            <a:endParaRPr lang="bg-BG" dirty="0"/>
          </a:p>
          <a:p>
            <a:pPr marL="0" indent="0" algn="ctr">
              <a:buNone/>
            </a:pPr>
            <a:r>
              <a:rPr lang="en-US" smtClean="0"/>
              <a:t>simple_dict.pl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6796945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skip to the </a:t>
            </a:r>
            <a:r>
              <a:rPr lang="en-US" dirty="0" smtClean="0"/>
              <a:t>return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seek(</a:t>
            </a:r>
            <a:r>
              <a:rPr lang="en-US" dirty="0" err="1" smtClean="0"/>
              <a:t>filevar</a:t>
            </a:r>
            <a:r>
              <a:rPr lang="en-US" dirty="0"/>
              <a:t>, distance, </a:t>
            </a:r>
            <a:r>
              <a:rPr lang="en-US" dirty="0" err="1"/>
              <a:t>relative_to</a:t>
            </a:r>
            <a:r>
              <a:rPr lang="en-US" dirty="0"/>
              <a:t>) - </a:t>
            </a:r>
            <a:r>
              <a:rPr lang="en-US" dirty="0" err="1" smtClean="0"/>
              <a:t>filevar</a:t>
            </a:r>
            <a:r>
              <a:rPr lang="en-US" dirty="0" smtClean="0"/>
              <a:t> </a:t>
            </a:r>
            <a:r>
              <a:rPr lang="bg-BG" dirty="0" smtClean="0"/>
              <a:t>разстояние в байтове спрямо:</a:t>
            </a:r>
            <a:endParaRPr lang="en-US" dirty="0"/>
          </a:p>
          <a:p>
            <a:pPr lvl="1"/>
            <a:r>
              <a:rPr lang="en-US" dirty="0" err="1" smtClean="0"/>
              <a:t>relative_to</a:t>
            </a:r>
            <a:r>
              <a:rPr lang="en-US" dirty="0" smtClean="0"/>
              <a:t> </a:t>
            </a:r>
            <a:r>
              <a:rPr lang="en-US" dirty="0"/>
              <a:t>= 0 </a:t>
            </a:r>
            <a:r>
              <a:rPr lang="en-US" dirty="0" smtClean="0"/>
              <a:t>– </a:t>
            </a:r>
            <a:r>
              <a:rPr lang="bg-BG" dirty="0" smtClean="0"/>
              <a:t>началото на файла</a:t>
            </a:r>
            <a:endParaRPr lang="en-US" dirty="0"/>
          </a:p>
          <a:p>
            <a:pPr lvl="1"/>
            <a:r>
              <a:rPr lang="en-US" dirty="0" err="1"/>
              <a:t>relative_to</a:t>
            </a:r>
            <a:r>
              <a:rPr lang="en-US" dirty="0"/>
              <a:t> = 1 </a:t>
            </a:r>
            <a:r>
              <a:rPr lang="en-US" dirty="0" smtClean="0"/>
              <a:t>– </a:t>
            </a:r>
            <a:r>
              <a:rPr lang="bg-BG" dirty="0" smtClean="0"/>
              <a:t>текущата позиция във файла</a:t>
            </a:r>
            <a:endParaRPr lang="en-US" dirty="0"/>
          </a:p>
          <a:p>
            <a:pPr lvl="1"/>
            <a:r>
              <a:rPr lang="en-US" dirty="0" err="1"/>
              <a:t>relative_to</a:t>
            </a:r>
            <a:r>
              <a:rPr lang="en-US" dirty="0"/>
              <a:t> = 2 </a:t>
            </a:r>
            <a:r>
              <a:rPr lang="en-US" dirty="0" smtClean="0"/>
              <a:t>– </a:t>
            </a:r>
            <a:r>
              <a:rPr lang="bg-BG" dirty="0" smtClean="0"/>
              <a:t>края на файла</a:t>
            </a:r>
            <a:endParaRPr lang="en-US" dirty="0"/>
          </a:p>
          <a:p>
            <a:r>
              <a:rPr lang="bg-BG" dirty="0" smtClean="0"/>
              <a:t>Примери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seek(MYFILE, 0 0); - skip to the beginning</a:t>
            </a:r>
          </a:p>
          <a:p>
            <a:pPr marL="0" indent="0">
              <a:buNone/>
            </a:pPr>
            <a:r>
              <a:rPr lang="en-US" dirty="0"/>
              <a:t>seek(MYFILE, 80,1); - skip forward 80 bytes</a:t>
            </a:r>
          </a:p>
          <a:p>
            <a:pPr marL="0" indent="0">
              <a:buNone/>
            </a:pPr>
            <a:r>
              <a:rPr lang="en-US" dirty="0"/>
              <a:t>seek(MYFILE, -80,2); - skip 80 bytes from the end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013909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tell(</a:t>
            </a:r>
            <a:r>
              <a:rPr lang="en-US" dirty="0" err="1" smtClean="0"/>
              <a:t>filevar</a:t>
            </a:r>
            <a:r>
              <a:rPr lang="en-US" dirty="0"/>
              <a:t>) </a:t>
            </a:r>
            <a:r>
              <a:rPr lang="en-US" dirty="0" smtClean="0"/>
              <a:t>– </a:t>
            </a:r>
            <a:r>
              <a:rPr lang="bg-BG" dirty="0" smtClean="0"/>
              <a:t>връща разстоянието в байтове между началото и текущата позиция във файла</a:t>
            </a:r>
          </a:p>
        </p:txBody>
      </p:sp>
    </p:spTree>
    <p:extLst>
      <p:ext uri="{BB962C8B-B14F-4D97-AF65-F5344CB8AC3E}">
        <p14:creationId xmlns:p14="http://schemas.microsoft.com/office/powerpoint/2010/main" val="328096950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Работа с директории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opendir</a:t>
            </a:r>
            <a:r>
              <a:rPr lang="en-US" dirty="0" smtClean="0"/>
              <a:t>(DIRHANDLE</a:t>
            </a:r>
            <a:r>
              <a:rPr lang="en-US" dirty="0"/>
              <a:t>, EXPR) </a:t>
            </a:r>
            <a:r>
              <a:rPr lang="bg-BG" dirty="0" smtClean="0"/>
              <a:t>– отваря директория</a:t>
            </a:r>
            <a:endParaRPr lang="en-US" dirty="0"/>
          </a:p>
          <a:p>
            <a:r>
              <a:rPr lang="en-US" dirty="0" err="1"/>
              <a:t>closedir</a:t>
            </a:r>
            <a:r>
              <a:rPr lang="en-US" dirty="0"/>
              <a:t> DIRHANDLE </a:t>
            </a:r>
            <a:r>
              <a:rPr lang="bg-BG" dirty="0" smtClean="0"/>
              <a:t>– затваря директория</a:t>
            </a:r>
            <a:endParaRPr lang="en-US" dirty="0"/>
          </a:p>
          <a:p>
            <a:r>
              <a:rPr lang="en-US" dirty="0" err="1"/>
              <a:t>readdir</a:t>
            </a:r>
            <a:r>
              <a:rPr lang="en-US" dirty="0"/>
              <a:t> </a:t>
            </a:r>
            <a:r>
              <a:rPr lang="en-US" dirty="0" smtClean="0"/>
              <a:t>DIRHANDLE</a:t>
            </a:r>
            <a:r>
              <a:rPr lang="bg-BG" dirty="0" smtClean="0"/>
              <a:t> </a:t>
            </a:r>
            <a:r>
              <a:rPr lang="en-US" dirty="0" smtClean="0"/>
              <a:t>– </a:t>
            </a:r>
            <a:r>
              <a:rPr lang="bg-BG" dirty="0" smtClean="0"/>
              <a:t>чете едно име на файл от </a:t>
            </a:r>
            <a:r>
              <a:rPr lang="en-US" dirty="0" smtClean="0"/>
              <a:t>DIRHANDLE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opendir</a:t>
            </a:r>
            <a:r>
              <a:rPr lang="en-US" dirty="0"/>
              <a:t> (DIR, '.') or die "Couldn't open </a:t>
            </a:r>
            <a:r>
              <a:rPr lang="en-US" dirty="0" err="1"/>
              <a:t>direcotry</a:t>
            </a:r>
            <a:r>
              <a:rPr lang="en-US" dirty="0"/>
              <a:t>, $!";</a:t>
            </a:r>
          </a:p>
          <a:p>
            <a:pPr marL="0" indent="0">
              <a:buNone/>
            </a:pPr>
            <a:r>
              <a:rPr lang="en-US" dirty="0"/>
              <a:t>while ($file = </a:t>
            </a:r>
            <a:r>
              <a:rPr lang="en-US" dirty="0" err="1"/>
              <a:t>readdir</a:t>
            </a:r>
            <a:r>
              <a:rPr lang="en-US" dirty="0"/>
              <a:t> DIR) {</a:t>
            </a:r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print </a:t>
            </a:r>
            <a:r>
              <a:rPr lang="en-US" dirty="0"/>
              <a:t>"$file\n"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  <a:p>
            <a:pPr marL="0" indent="0">
              <a:buNone/>
            </a:pPr>
            <a:r>
              <a:rPr lang="en-US" dirty="0" err="1"/>
              <a:t>closedir</a:t>
            </a:r>
            <a:r>
              <a:rPr lang="en-US" dirty="0"/>
              <a:t> DIR;</a:t>
            </a:r>
          </a:p>
          <a:p>
            <a:r>
              <a:rPr lang="bg-BG" dirty="0" smtClean="0"/>
              <a:t>Отпечатва списък на файловете в директорията.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3546946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Дава списък на текстови файлове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</a:t>
            </a:r>
            <a:r>
              <a:rPr lang="en-US" dirty="0" err="1"/>
              <a:t>findtex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opendir</a:t>
            </a:r>
            <a:r>
              <a:rPr lang="en-US" dirty="0"/>
              <a:t> (DIR, '.') or die sudden </a:t>
            </a:r>
            <a:r>
              <a:rPr lang="en-US" dirty="0" smtClean="0"/>
              <a:t>death</a:t>
            </a:r>
            <a:r>
              <a:rPr lang="bg-BG" dirty="0" smtClean="0"/>
              <a:t>;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foreach</a:t>
            </a:r>
            <a:r>
              <a:rPr lang="en-US" dirty="0"/>
              <a:t> (sort </a:t>
            </a:r>
            <a:r>
              <a:rPr lang="en-US" dirty="0" err="1"/>
              <a:t>grep</a:t>
            </a:r>
            <a:r>
              <a:rPr lang="en-US" dirty="0"/>
              <a:t>(/^.*\.</a:t>
            </a:r>
            <a:r>
              <a:rPr lang="en-US" dirty="0" smtClean="0"/>
              <a:t>txt$/,</a:t>
            </a:r>
            <a:r>
              <a:rPr lang="en-US" dirty="0" err="1"/>
              <a:t>readdir</a:t>
            </a:r>
            <a:r>
              <a:rPr lang="en-US" dirty="0"/>
              <a:t>(DIR</a:t>
            </a:r>
            <a:r>
              <a:rPr lang="en-US" dirty="0" smtClean="0"/>
              <a:t>))</a:t>
            </a:r>
            <a:r>
              <a:rPr lang="bg-BG" dirty="0" smtClean="0"/>
              <a:t>)</a:t>
            </a:r>
            <a:endParaRPr lang="en-US" dirty="0"/>
          </a:p>
          <a:p>
            <a:pPr marL="0" indent="0">
              <a:buNone/>
            </a:pPr>
            <a:r>
              <a:rPr lang="bg-BG" dirty="0"/>
              <a:t>{</a:t>
            </a:r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print </a:t>
            </a:r>
            <a:r>
              <a:rPr lang="en-US" dirty="0"/>
              <a:t>"$_\n";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  <a:p>
            <a:pPr marL="0" indent="0">
              <a:buNone/>
            </a:pPr>
            <a:r>
              <a:rPr lang="en-US" dirty="0" err="1"/>
              <a:t>closedir</a:t>
            </a:r>
            <a:r>
              <a:rPr lang="en-US" dirty="0"/>
              <a:t> DIR;</a:t>
            </a:r>
          </a:p>
          <a:p>
            <a:r>
              <a:rPr lang="en-US" dirty="0" err="1" smtClean="0"/>
              <a:t>perl</a:t>
            </a:r>
            <a:r>
              <a:rPr lang="en-US" dirty="0" smtClean="0"/>
              <a:t> </a:t>
            </a:r>
            <a:r>
              <a:rPr lang="en-US" dirty="0" err="1"/>
              <a:t>grep</a:t>
            </a:r>
            <a:r>
              <a:rPr lang="en-US" dirty="0"/>
              <a:t> </a:t>
            </a:r>
            <a:r>
              <a:rPr lang="bg-BG" dirty="0" smtClean="0"/>
              <a:t>и </a:t>
            </a:r>
            <a:r>
              <a:rPr lang="en-US" dirty="0" smtClean="0"/>
              <a:t>bash </a:t>
            </a:r>
            <a:r>
              <a:rPr lang="en-US" dirty="0" err="1"/>
              <a:t>grep</a:t>
            </a:r>
            <a:r>
              <a:rPr lang="en-US" dirty="0"/>
              <a:t> </a:t>
            </a:r>
            <a:r>
              <a:rPr lang="bg-BG" dirty="0" smtClean="0"/>
              <a:t>не са еднакви!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48212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perl</a:t>
            </a:r>
            <a:r>
              <a:rPr lang="en-US" dirty="0"/>
              <a:t> </a:t>
            </a:r>
            <a:r>
              <a:rPr lang="en-US" dirty="0" err="1" smtClean="0"/>
              <a:t>grep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@</a:t>
            </a:r>
            <a:r>
              <a:rPr lang="en-US" dirty="0"/>
              <a:t>LIST = </a:t>
            </a:r>
            <a:r>
              <a:rPr lang="en-US" dirty="0" err="1"/>
              <a:t>grep</a:t>
            </a:r>
            <a:r>
              <a:rPr lang="en-US" dirty="0"/>
              <a:t>(EXPRESSION, @ARRAY);</a:t>
            </a:r>
          </a:p>
          <a:p>
            <a:r>
              <a:rPr lang="bg-BG" dirty="0" smtClean="0"/>
              <a:t>Търси всеки елемент от масива по зададен регулярен израз </a:t>
            </a:r>
            <a:r>
              <a:rPr lang="en-US" dirty="0" smtClean="0"/>
              <a:t>EXPRESSION </a:t>
            </a:r>
            <a:r>
              <a:rPr lang="bg-BG" dirty="0" smtClean="0"/>
              <a:t>и връща само тези елементи, които дават резултат </a:t>
            </a:r>
            <a:r>
              <a:rPr lang="en-US" dirty="0" smtClean="0"/>
              <a:t>true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myNames</a:t>
            </a:r>
            <a:r>
              <a:rPr lang="en-US" dirty="0"/>
              <a:t> = ('Jacob', 'Michael', 'Joshua', 'Matthew', 'Alexander', 'Andrew');</a:t>
            </a:r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grepNames</a:t>
            </a:r>
            <a:r>
              <a:rPr lang="en-US" dirty="0"/>
              <a:t> = </a:t>
            </a:r>
            <a:r>
              <a:rPr lang="en-US" dirty="0" err="1"/>
              <a:t>grep</a:t>
            </a:r>
            <a:r>
              <a:rPr lang="en-US" dirty="0"/>
              <a:t>(/^A/, @</a:t>
            </a:r>
            <a:r>
              <a:rPr lang="en-US" dirty="0" err="1"/>
              <a:t>myNames</a:t>
            </a:r>
            <a:r>
              <a:rPr lang="en-US" dirty="0"/>
              <a:t>);</a:t>
            </a:r>
          </a:p>
          <a:p>
            <a:r>
              <a:rPr lang="bg-BG" dirty="0" smtClean="0"/>
              <a:t>Примерът търси имената, започващи с 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9882925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Асоциативно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Associative arrays </a:t>
            </a:r>
            <a:r>
              <a:rPr lang="bg-BG" dirty="0" smtClean="0"/>
              <a:t>започват със специален символ</a:t>
            </a:r>
            <a:r>
              <a:rPr lang="en-US" dirty="0" smtClean="0"/>
              <a:t> </a:t>
            </a:r>
            <a:r>
              <a:rPr lang="en-US" dirty="0"/>
              <a:t>%. </a:t>
            </a:r>
            <a:r>
              <a:rPr lang="bg-BG" dirty="0" smtClean="0"/>
              <a:t>Те работят по подобен начин на асоциативните масиви в </a:t>
            </a:r>
            <a:r>
              <a:rPr lang="en-US" dirty="0" smtClean="0"/>
              <a:t>gawk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pt-BR" dirty="0"/>
              <a:t>$names{"David"} = 1;</a:t>
            </a:r>
          </a:p>
          <a:p>
            <a:pPr marL="0" indent="0">
              <a:buNone/>
            </a:pPr>
            <a:r>
              <a:rPr lang="pt-BR" dirty="0"/>
              <a:t>print %names,"\n";</a:t>
            </a:r>
          </a:p>
          <a:p>
            <a:r>
              <a:rPr lang="bg-BG" dirty="0" smtClean="0"/>
              <a:t>Примерът присвоява 1 на елемента</a:t>
            </a:r>
            <a:r>
              <a:rPr lang="en-US" dirty="0" smtClean="0"/>
              <a:t> </a:t>
            </a:r>
            <a:r>
              <a:rPr lang="en-US" dirty="0"/>
              <a:t>David </a:t>
            </a:r>
            <a:r>
              <a:rPr lang="bg-BG" dirty="0" smtClean="0"/>
              <a:t>в асоциативния масив </a:t>
            </a:r>
            <a:r>
              <a:rPr lang="en-US" dirty="0" smtClean="0"/>
              <a:t>%</a:t>
            </a:r>
            <a:r>
              <a:rPr lang="en-US" dirty="0"/>
              <a:t>names.</a:t>
            </a:r>
          </a:p>
          <a:p>
            <a:r>
              <a:rPr lang="bg-BG" dirty="0" smtClean="0"/>
              <a:t>Забележка: използват се </a:t>
            </a:r>
            <a:r>
              <a:rPr lang="en-US" dirty="0" smtClean="0"/>
              <a:t>{ }</a:t>
            </a:r>
            <a:r>
              <a:rPr lang="bg-BG" dirty="0" smtClean="0"/>
              <a:t> скоби!</a:t>
            </a:r>
            <a:endParaRPr lang="en-US" dirty="0"/>
          </a:p>
          <a:p>
            <a:r>
              <a:rPr lang="bg-BG" dirty="0" smtClean="0"/>
              <a:t>Най-лесният начин да се добави елемент към асоциативен масив / да се създаде нов/ е да се присвои данна, както е показано по-горе.</a:t>
            </a:r>
          </a:p>
        </p:txBody>
      </p:sp>
    </p:spTree>
    <p:extLst>
      <p:ext uri="{BB962C8B-B14F-4D97-AF65-F5344CB8AC3E}">
        <p14:creationId xmlns:p14="http://schemas.microsoft.com/office/powerpoint/2010/main" val="2889655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print </a:t>
            </a:r>
            <a:r>
              <a:rPr lang="bg-BG" dirty="0" smtClean="0"/>
              <a:t>е вградена команда със синтаксис:</a:t>
            </a:r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 err="1"/>
              <a:t>expr,expr,expr</a:t>
            </a:r>
            <a:r>
              <a:rPr lang="en-US" dirty="0"/>
              <a:t>...,</a:t>
            </a:r>
            <a:r>
              <a:rPr lang="en-US" dirty="0" err="1"/>
              <a:t>expr</a:t>
            </a:r>
            <a:r>
              <a:rPr lang="en-US" dirty="0"/>
              <a:t>;</a:t>
            </a:r>
          </a:p>
          <a:p>
            <a:r>
              <a:rPr lang="bg-BG" dirty="0" smtClean="0"/>
              <a:t>Където  </a:t>
            </a:r>
            <a:r>
              <a:rPr lang="en-US" dirty="0" err="1" smtClean="0"/>
              <a:t>expr</a:t>
            </a:r>
            <a:r>
              <a:rPr lang="en-US" dirty="0" smtClean="0"/>
              <a:t> </a:t>
            </a:r>
            <a:r>
              <a:rPr lang="bg-BG" dirty="0" smtClean="0"/>
              <a:t>може да бъде </a:t>
            </a:r>
            <a:r>
              <a:rPr lang="en-US" dirty="0" err="1" smtClean="0"/>
              <a:t>int</a:t>
            </a:r>
            <a:r>
              <a:rPr lang="en-US" dirty="0"/>
              <a:t>, </a:t>
            </a:r>
            <a:r>
              <a:rPr lang="bg-BG" dirty="0" smtClean="0"/>
              <a:t>низ или произволен израз. </a:t>
            </a:r>
            <a:r>
              <a:rPr lang="en-US" dirty="0" smtClean="0"/>
              <a:t>print </a:t>
            </a:r>
            <a:r>
              <a:rPr lang="bg-BG" dirty="0" smtClean="0"/>
              <a:t>не минава на нов ред след края на печата; трябва да се сложи </a:t>
            </a:r>
            <a:r>
              <a:rPr lang="en-US" dirty="0" smtClean="0"/>
              <a:t>"\</a:t>
            </a:r>
            <a:r>
              <a:rPr lang="en-US" dirty="0"/>
              <a:t>n"</a:t>
            </a:r>
          </a:p>
          <a:p>
            <a:pPr marL="0" indent="0">
              <a:buNone/>
            </a:pPr>
            <a:r>
              <a:rPr lang="en-US" dirty="0"/>
              <a:t>print "This is the value ";</a:t>
            </a:r>
          </a:p>
          <a:p>
            <a:pPr marL="0" indent="0">
              <a:buNone/>
            </a:pPr>
            <a:r>
              <a:rPr lang="en-US" dirty="0"/>
              <a:t>print 'of integer variable $</a:t>
            </a:r>
            <a:r>
              <a:rPr lang="en-US" dirty="0" err="1"/>
              <a:t>i</a:t>
            </a:r>
            <a:r>
              <a:rPr lang="en-US" dirty="0"/>
              <a:t>: ',$</a:t>
            </a:r>
            <a:r>
              <a:rPr lang="en-US" dirty="0" err="1"/>
              <a:t>i</a:t>
            </a:r>
            <a:r>
              <a:rPr lang="en-US" dirty="0"/>
              <a:t>, "\</a:t>
            </a:r>
            <a:r>
              <a:rPr lang="en-US" dirty="0" err="1"/>
              <a:t>n","Exciting</a:t>
            </a:r>
            <a:r>
              <a:rPr lang="en-US" dirty="0" smtClean="0"/>
              <a:t>!</a:t>
            </a:r>
            <a:r>
              <a:rPr lang="en-US" dirty="0"/>
              <a:t> "</a:t>
            </a:r>
            <a:r>
              <a:rPr lang="en-US" dirty="0" smtClean="0"/>
              <a:t>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This is the value of integer variable $</a:t>
            </a:r>
            <a:r>
              <a:rPr lang="en-US" dirty="0" err="1"/>
              <a:t>i</a:t>
            </a:r>
            <a:r>
              <a:rPr lang="en-US" dirty="0"/>
              <a:t>: </a:t>
            </a:r>
            <a:r>
              <a:rPr lang="bg-BG" dirty="0" smtClean="0"/>
              <a:t>	   </a:t>
            </a:r>
            <a:r>
              <a:rPr lang="en-US" dirty="0" smtClean="0"/>
              <a:t>10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Exciting!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4652488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Асоциативно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Можем да създадем масив с много елементи чрез:</a:t>
            </a:r>
          </a:p>
          <a:p>
            <a:pPr marL="0" indent="0">
              <a:buNone/>
            </a:pPr>
            <a:r>
              <a:rPr lang="en-US" dirty="0" smtClean="0"/>
              <a:t>%</a:t>
            </a:r>
            <a:r>
              <a:rPr lang="en-US" dirty="0" err="1" smtClean="0"/>
              <a:t>ShoppingList</a:t>
            </a:r>
            <a:r>
              <a:rPr lang="en-US" dirty="0" smtClean="0"/>
              <a:t> = ("apples", 4, "bananas", "one bunch", "cereal", "cheerios");</a:t>
            </a:r>
          </a:p>
          <a:p>
            <a:pPr marL="0" indent="0">
              <a:buNone/>
            </a:pPr>
            <a:r>
              <a:rPr lang="en-US" dirty="0" smtClean="0"/>
              <a:t>print %</a:t>
            </a:r>
            <a:r>
              <a:rPr lang="en-US" dirty="0" err="1" smtClean="0"/>
              <a:t>ShoppingList</a:t>
            </a:r>
            <a:r>
              <a:rPr lang="en-US" dirty="0" smtClean="0"/>
              <a:t>,"\n";</a:t>
            </a:r>
          </a:p>
          <a:p>
            <a:endParaRPr lang="bg-BG" dirty="0" smtClean="0"/>
          </a:p>
          <a:p>
            <a:r>
              <a:rPr lang="bg-BG" dirty="0" smtClean="0"/>
              <a:t>Или чрез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%</a:t>
            </a:r>
            <a:r>
              <a:rPr lang="en-US" dirty="0" err="1"/>
              <a:t>ShoppingList</a:t>
            </a:r>
            <a:r>
              <a:rPr lang="en-US" dirty="0"/>
              <a:t> = ("apples" =&gt; 4, "bananas" =&gt;"one bunch", "cereal" =&gt; "cheerios</a:t>
            </a:r>
            <a:r>
              <a:rPr lang="en-US" dirty="0" smtClean="0"/>
              <a:t>");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27341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Асоциативно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Можем да създадем и асоциативен масив от копие на обикновен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ShoppingList</a:t>
            </a:r>
            <a:r>
              <a:rPr lang="en-US" dirty="0"/>
              <a:t> = ("apples", 4, "bananas", "one bunch", "cereal", "cheerios");</a:t>
            </a:r>
          </a:p>
          <a:p>
            <a:pPr marL="0" indent="0">
              <a:buNone/>
            </a:pPr>
            <a:r>
              <a:rPr lang="en-US" dirty="0"/>
              <a:t>%</a:t>
            </a:r>
            <a:r>
              <a:rPr lang="en-US" dirty="0" err="1"/>
              <a:t>ShoppingList</a:t>
            </a:r>
            <a:r>
              <a:rPr lang="en-US" dirty="0"/>
              <a:t> = @</a:t>
            </a:r>
            <a:r>
              <a:rPr lang="en-US" dirty="0" err="1" smtClean="0"/>
              <a:t>ShoppingList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78814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Работа с асоциативни масиви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$</a:t>
            </a:r>
            <a:r>
              <a:rPr lang="en-US" dirty="0" err="1" smtClean="0"/>
              <a:t>AssocArray</a:t>
            </a:r>
            <a:r>
              <a:rPr lang="en-US" dirty="0" smtClean="0"/>
              <a:t>{"some“} – </a:t>
            </a:r>
            <a:r>
              <a:rPr lang="bg-BG" dirty="0" smtClean="0"/>
              <a:t>връща стойността записана в</a:t>
            </a:r>
            <a:r>
              <a:rPr lang="en-US" dirty="0" smtClean="0"/>
              <a:t> </a:t>
            </a:r>
            <a:r>
              <a:rPr lang="en-US" dirty="0"/>
              <a:t>some</a:t>
            </a:r>
          </a:p>
          <a:p>
            <a:r>
              <a:rPr lang="en-US" dirty="0"/>
              <a:t>delete($</a:t>
            </a:r>
            <a:r>
              <a:rPr lang="en-US" dirty="0" err="1" smtClean="0"/>
              <a:t>AssocArray</a:t>
            </a:r>
            <a:r>
              <a:rPr lang="en-US" dirty="0" smtClean="0"/>
              <a:t>{"some“}) </a:t>
            </a:r>
            <a:r>
              <a:rPr lang="en-US" dirty="0"/>
              <a:t>; - </a:t>
            </a:r>
            <a:r>
              <a:rPr lang="bg-BG" dirty="0" smtClean="0"/>
              <a:t>изтрива елемента</a:t>
            </a:r>
            <a:endParaRPr lang="en-US" dirty="0"/>
          </a:p>
          <a:p>
            <a:r>
              <a:rPr lang="bg-BG" dirty="0" smtClean="0"/>
              <a:t>НЕ трябва да се ползва </a:t>
            </a:r>
            <a:r>
              <a:rPr lang="en-US" dirty="0" smtClean="0"/>
              <a:t>push</a:t>
            </a:r>
            <a:r>
              <a:rPr lang="en-US" dirty="0"/>
              <a:t>, </a:t>
            </a:r>
            <a:r>
              <a:rPr lang="en-US" dirty="0" smtClean="0"/>
              <a:t>pop </a:t>
            </a:r>
            <a:r>
              <a:rPr lang="bg-BG" dirty="0" smtClean="0"/>
              <a:t>и </a:t>
            </a:r>
            <a:r>
              <a:rPr lang="en-US" dirty="0" smtClean="0"/>
              <a:t>shift </a:t>
            </a:r>
            <a:r>
              <a:rPr lang="bg-BG" dirty="0" smtClean="0"/>
              <a:t>с асоциативни масиви, защото не се знае реда, в който са съхранени елементите.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23640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Получаване на ключовете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Функцията </a:t>
            </a:r>
            <a:r>
              <a:rPr lang="en-US" dirty="0" smtClean="0"/>
              <a:t>keys </a:t>
            </a:r>
            <a:r>
              <a:rPr lang="bg-BG" dirty="0" smtClean="0"/>
              <a:t> извлича ключовете на асоциативния масив:</a:t>
            </a:r>
          </a:p>
          <a:p>
            <a:pPr marL="0" indent="0">
              <a:buNone/>
            </a:pPr>
            <a:r>
              <a:rPr lang="en-US" dirty="0" smtClean="0"/>
              <a:t>%</a:t>
            </a:r>
            <a:r>
              <a:rPr lang="en-US" dirty="0" err="1"/>
              <a:t>ShoppingList</a:t>
            </a:r>
            <a:r>
              <a:rPr lang="en-US" dirty="0"/>
              <a:t> = ("apples" =&gt; 4, "bananas" =&gt;"one bunch", "cereal" =&gt; "cheerios");</a:t>
            </a:r>
          </a:p>
          <a:p>
            <a:pPr marL="0" indent="0">
              <a:buNone/>
            </a:pPr>
            <a:r>
              <a:rPr lang="en-US" dirty="0"/>
              <a:t>@</a:t>
            </a:r>
            <a:r>
              <a:rPr lang="en-US" dirty="0" err="1"/>
              <a:t>listkeys</a:t>
            </a:r>
            <a:r>
              <a:rPr lang="en-US" dirty="0"/>
              <a:t> = keys(%</a:t>
            </a:r>
            <a:r>
              <a:rPr lang="en-US" dirty="0" err="1"/>
              <a:t>ShoppingList</a:t>
            </a:r>
            <a:r>
              <a:rPr lang="en-US" dirty="0"/>
              <a:t>);</a:t>
            </a:r>
          </a:p>
          <a:p>
            <a:r>
              <a:rPr lang="en-US" dirty="0" err="1" smtClean="0"/>
              <a:t>listkeys</a:t>
            </a:r>
            <a:r>
              <a:rPr lang="en-US" dirty="0" smtClean="0"/>
              <a:t> </a:t>
            </a:r>
            <a:r>
              <a:rPr lang="bg-BG" dirty="0" smtClean="0"/>
              <a:t>съдържа </a:t>
            </a:r>
            <a:r>
              <a:rPr lang="en-US" dirty="0" smtClean="0"/>
              <a:t>bananas</a:t>
            </a:r>
            <a:r>
              <a:rPr lang="en-US" dirty="0"/>
              <a:t>, apples </a:t>
            </a:r>
            <a:r>
              <a:rPr lang="bg-BG" dirty="0" smtClean="0"/>
              <a:t>и </a:t>
            </a:r>
            <a:r>
              <a:rPr lang="en-US" dirty="0" smtClean="0"/>
              <a:t>cereal</a:t>
            </a:r>
            <a:r>
              <a:rPr lang="en-US" dirty="0"/>
              <a:t>.</a:t>
            </a:r>
          </a:p>
          <a:p>
            <a:r>
              <a:rPr lang="bg-BG" dirty="0" smtClean="0"/>
              <a:t>Функцията </a:t>
            </a:r>
            <a:r>
              <a:rPr lang="en-US" dirty="0" smtClean="0"/>
              <a:t>values </a:t>
            </a:r>
            <a:r>
              <a:rPr lang="bg-BG" dirty="0" smtClean="0"/>
              <a:t>извлича списъка от стойности на асоциативния масив: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@</a:t>
            </a:r>
            <a:r>
              <a:rPr lang="en-US" dirty="0" err="1"/>
              <a:t>listvals</a:t>
            </a:r>
            <a:r>
              <a:rPr lang="en-US" dirty="0"/>
              <a:t> = values(%</a:t>
            </a:r>
            <a:r>
              <a:rPr lang="en-US" dirty="0" err="1"/>
              <a:t>ShoppingList</a:t>
            </a:r>
            <a:r>
              <a:rPr lang="en-US" dirty="0"/>
              <a:t>);</a:t>
            </a:r>
          </a:p>
          <a:p>
            <a:r>
              <a:rPr lang="en-US" dirty="0" err="1" smtClean="0"/>
              <a:t>listvals</a:t>
            </a:r>
            <a:r>
              <a:rPr lang="en-US" dirty="0" smtClean="0"/>
              <a:t> </a:t>
            </a:r>
            <a:r>
              <a:rPr lang="bg-BG" dirty="0" smtClean="0"/>
              <a:t>съдържа </a:t>
            </a:r>
            <a:r>
              <a:rPr lang="en-US" dirty="0" smtClean="0"/>
              <a:t>one </a:t>
            </a:r>
            <a:r>
              <a:rPr lang="en-US" dirty="0"/>
              <a:t>bunch, 4 </a:t>
            </a:r>
            <a:r>
              <a:rPr lang="bg-BG" dirty="0" smtClean="0"/>
              <a:t>и </a:t>
            </a:r>
            <a:r>
              <a:rPr lang="en-US" dirty="0" smtClean="0"/>
              <a:t>cereal</a:t>
            </a:r>
            <a:endParaRPr lang="en-US" dirty="0"/>
          </a:p>
          <a:p>
            <a:r>
              <a:rPr lang="bg-BG" dirty="0" smtClean="0"/>
              <a:t>И вДВАТА случая реда на елементите НЕ е задължително да съвпада с този от въвеждането.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3853013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Цикъл в асоциативен масив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Използва се </a:t>
            </a:r>
            <a:r>
              <a:rPr lang="en-US" dirty="0" err="1" smtClean="0"/>
              <a:t>foreach</a:t>
            </a:r>
            <a:r>
              <a:rPr lang="en-US" dirty="0" smtClean="0"/>
              <a:t> </a:t>
            </a:r>
            <a:r>
              <a:rPr lang="en-US" dirty="0"/>
              <a:t>loop:</a:t>
            </a:r>
          </a:p>
          <a:p>
            <a:pPr marL="0" indent="0">
              <a:buNone/>
            </a:pPr>
            <a:r>
              <a:rPr lang="en-US" dirty="0"/>
              <a:t>%Records = ("David" =&gt; 100, "Mark" =&gt; 55, "James" =&gt; 78);</a:t>
            </a:r>
          </a:p>
          <a:p>
            <a:pPr marL="0" indent="0">
              <a:buNone/>
            </a:pPr>
            <a:r>
              <a:rPr lang="en-US" dirty="0" err="1"/>
              <a:t>foreach</a:t>
            </a:r>
            <a:r>
              <a:rPr lang="en-US" dirty="0"/>
              <a:t> $holder (keys(%Records)) </a:t>
            </a:r>
            <a:r>
              <a:rPr lang="en-US" dirty="0" smtClean="0"/>
              <a:t>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Do </a:t>
            </a:r>
            <a:r>
              <a:rPr lang="en-US" dirty="0"/>
              <a:t>Stuff;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Този код работи добре, но е нефективен, ако търсим стойност в масива.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1736746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Цикъл в асоциативен масив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Търсене на определена стойност – ползва се командата </a:t>
            </a:r>
            <a:r>
              <a:rPr lang="en-US" dirty="0" smtClean="0"/>
              <a:t> each</a:t>
            </a:r>
            <a:endParaRPr lang="bg-BG" dirty="0" smtClean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en-US" dirty="0" smtClean="0"/>
              <a:t>while </a:t>
            </a:r>
            <a:r>
              <a:rPr lang="en-US" dirty="0"/>
              <a:t>(($holder, $record) = each(%Records)) {</a:t>
            </a:r>
          </a:p>
          <a:p>
            <a:pPr marL="0" indent="0">
              <a:buNone/>
            </a:pPr>
            <a:r>
              <a:rPr lang="en-US" dirty="0"/>
              <a:t>	Do Stuff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3647025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#!/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# ls.pl</a:t>
            </a:r>
          </a:p>
          <a:p>
            <a:pPr marL="0" indent="0">
              <a:buNone/>
            </a:pPr>
            <a:r>
              <a:rPr lang="en-US" dirty="0"/>
              <a:t># This program runs the </a:t>
            </a:r>
            <a:r>
              <a:rPr lang="en-US" dirty="0" err="1"/>
              <a:t>ls</a:t>
            </a:r>
            <a:r>
              <a:rPr lang="en-US" dirty="0"/>
              <a:t> -l command on the current directory</a:t>
            </a:r>
          </a:p>
          <a:p>
            <a:pPr marL="0" indent="0">
              <a:buNone/>
            </a:pPr>
            <a:r>
              <a:rPr lang="en-US" dirty="0"/>
              <a:t># And prints out the files and their sizes</a:t>
            </a:r>
          </a:p>
          <a:p>
            <a:pPr marL="0" indent="0">
              <a:buNone/>
            </a:pPr>
            <a:r>
              <a:rPr lang="en-US" dirty="0"/>
              <a:t>open(IN,"</a:t>
            </a:r>
            <a:r>
              <a:rPr lang="en-US" dirty="0" err="1"/>
              <a:t>ls</a:t>
            </a:r>
            <a:r>
              <a:rPr lang="en-US" dirty="0"/>
              <a:t> -l | ");</a:t>
            </a:r>
          </a:p>
          <a:p>
            <a:pPr marL="0" indent="0">
              <a:buNone/>
            </a:pPr>
            <a:r>
              <a:rPr lang="en-US" dirty="0"/>
              <a:t>&lt;IN&gt;;</a:t>
            </a:r>
          </a:p>
          <a:p>
            <a:pPr marL="0" indent="0">
              <a:buNone/>
            </a:pPr>
            <a:r>
              <a:rPr lang="en-US" dirty="0"/>
              <a:t>while ($line=&lt;IN&gt;) {</a:t>
            </a:r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@</a:t>
            </a:r>
            <a:r>
              <a:rPr lang="en-US" dirty="0"/>
              <a:t>fields=split(/\s+/,$line);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  <a:p>
            <a:pPr marL="0" indent="0">
              <a:buNone/>
            </a:pPr>
            <a:r>
              <a:rPr lang="en-US" dirty="0"/>
              <a:t>close(IN</a:t>
            </a:r>
            <a:r>
              <a:rPr lang="en-US" dirty="0" smtClean="0"/>
              <a:t>);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%</a:t>
            </a:r>
            <a:r>
              <a:rPr lang="en-US" dirty="0" err="1" smtClean="0"/>
              <a:t>myfiles</a:t>
            </a:r>
            <a:r>
              <a:rPr lang="en-US" dirty="0" smtClean="0"/>
              <a:t>=@fields;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print "File\t Size\n";</a:t>
            </a:r>
          </a:p>
          <a:p>
            <a:pPr marL="0" indent="0">
              <a:buNone/>
            </a:pPr>
            <a:r>
              <a:rPr lang="en-US" dirty="0"/>
              <a:t>while (($</a:t>
            </a:r>
            <a:r>
              <a:rPr lang="en-US" dirty="0" err="1"/>
              <a:t>file,$info</a:t>
            </a:r>
            <a:r>
              <a:rPr lang="en-US" dirty="0"/>
              <a:t>)=each(%</a:t>
            </a:r>
            <a:r>
              <a:rPr lang="en-US" dirty="0" err="1"/>
              <a:t>myfiles</a:t>
            </a:r>
            <a:r>
              <a:rPr lang="en-US" dirty="0"/>
              <a:t>)) {</a:t>
            </a:r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print </a:t>
            </a:r>
            <a:r>
              <a:rPr lang="en-US" dirty="0"/>
              <a:t>"$file \t $info\n";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885994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Форматиране на изхода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g-BG" dirty="0" smtClean="0"/>
              <a:t>Популярната функция от С </a:t>
            </a:r>
            <a:r>
              <a:rPr lang="en-US" dirty="0" err="1" smtClean="0"/>
              <a:t>printf</a:t>
            </a:r>
            <a:r>
              <a:rPr lang="en-US" dirty="0" smtClean="0"/>
              <a:t> </a:t>
            </a:r>
            <a:r>
              <a:rPr lang="bg-BG" dirty="0" smtClean="0"/>
              <a:t>съществува и в </a:t>
            </a:r>
            <a:r>
              <a:rPr lang="en-US" dirty="0" smtClean="0"/>
              <a:t>Perl</a:t>
            </a:r>
            <a:r>
              <a:rPr lang="en-US" dirty="0"/>
              <a:t>. </a:t>
            </a:r>
            <a:r>
              <a:rPr lang="bg-BG" dirty="0" smtClean="0"/>
              <a:t>Следователно можем да форматираме изхода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printf</a:t>
            </a:r>
            <a:r>
              <a:rPr lang="en-US" dirty="0"/>
              <a:t> "My name is %s and this is Lecture %d", </a:t>
            </a:r>
            <a:r>
              <a:rPr lang="en-US" dirty="0" smtClean="0"/>
              <a:t>“Daniela </a:t>
            </a:r>
            <a:r>
              <a:rPr lang="en-US" dirty="0" err="1" smtClean="0"/>
              <a:t>Gotseva</a:t>
            </a:r>
            <a:r>
              <a:rPr lang="en-US" dirty="0" smtClean="0"/>
              <a:t>", 13;</a:t>
            </a:r>
            <a:endParaRPr lang="en-US" dirty="0"/>
          </a:p>
          <a:p>
            <a:r>
              <a:rPr lang="bg-BG" dirty="0" smtClean="0"/>
              <a:t>Конвенции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/>
              <a:t>%% - </a:t>
            </a:r>
            <a:r>
              <a:rPr lang="bg-BG" dirty="0" smtClean="0"/>
              <a:t>знак %</a:t>
            </a:r>
            <a:endParaRPr lang="en-US" dirty="0"/>
          </a:p>
          <a:p>
            <a:r>
              <a:rPr lang="en-US" dirty="0"/>
              <a:t>%c </a:t>
            </a:r>
            <a:r>
              <a:rPr lang="en-US" dirty="0" smtClean="0"/>
              <a:t>– </a:t>
            </a:r>
            <a:r>
              <a:rPr lang="bg-BG" dirty="0" smtClean="0"/>
              <a:t>символ</a:t>
            </a:r>
            <a:endParaRPr lang="en-US" dirty="0"/>
          </a:p>
          <a:p>
            <a:r>
              <a:rPr lang="en-US" dirty="0"/>
              <a:t>%s - </a:t>
            </a:r>
            <a:r>
              <a:rPr lang="bg-BG" dirty="0" smtClean="0"/>
              <a:t>низ</a:t>
            </a:r>
            <a:endParaRPr lang="en-US" dirty="0"/>
          </a:p>
          <a:p>
            <a:r>
              <a:rPr lang="en-US" dirty="0"/>
              <a:t>%d </a:t>
            </a:r>
            <a:r>
              <a:rPr lang="en-US" dirty="0" smtClean="0"/>
              <a:t>– </a:t>
            </a:r>
            <a:r>
              <a:rPr lang="bg-BG" dirty="0" smtClean="0"/>
              <a:t>десетично цяло със знак</a:t>
            </a:r>
            <a:endParaRPr lang="en-US" dirty="0"/>
          </a:p>
          <a:p>
            <a:r>
              <a:rPr lang="en-US" dirty="0"/>
              <a:t>%e </a:t>
            </a:r>
            <a:r>
              <a:rPr lang="en-US" dirty="0" smtClean="0"/>
              <a:t>– </a:t>
            </a:r>
            <a:r>
              <a:rPr lang="bg-BG" dirty="0" smtClean="0"/>
              <a:t>число с плаваща запетая с експонента</a:t>
            </a:r>
            <a:endParaRPr lang="en-US" dirty="0"/>
          </a:p>
          <a:p>
            <a:r>
              <a:rPr lang="en-US" dirty="0"/>
              <a:t>%f - </a:t>
            </a:r>
            <a:r>
              <a:rPr lang="bg-BG" dirty="0"/>
              <a:t>число с плаваща запетая с </a:t>
            </a:r>
            <a:r>
              <a:rPr lang="bg-BG" dirty="0" smtClean="0"/>
              <a:t>десетична точка</a:t>
            </a:r>
          </a:p>
        </p:txBody>
      </p:sp>
    </p:spTree>
    <p:extLst>
      <p:ext uri="{BB962C8B-B14F-4D97-AF65-F5344CB8AC3E}">
        <p14:creationId xmlns:p14="http://schemas.microsoft.com/office/powerpoint/2010/main" val="384087350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Форматиране на изхода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Може да се ползва </a:t>
            </a:r>
            <a:r>
              <a:rPr lang="en-US" dirty="0" smtClean="0"/>
              <a:t>&lt;&lt; </a:t>
            </a:r>
            <a:r>
              <a:rPr lang="bg-BG" dirty="0" smtClean="0"/>
              <a:t>за индициране на начало на низ</a:t>
            </a:r>
            <a:r>
              <a:rPr lang="en-US" dirty="0" smtClean="0"/>
              <a:t>. </a:t>
            </a:r>
            <a:endParaRPr lang="bg-BG" dirty="0" smtClean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mystring</a:t>
            </a:r>
            <a:r>
              <a:rPr lang="en-US" dirty="0"/>
              <a:t>= &lt;&lt;</a:t>
            </a:r>
          </a:p>
          <a:p>
            <a:pPr marL="0" indent="0">
              <a:buNone/>
            </a:pPr>
            <a:r>
              <a:rPr lang="en-US" dirty="0"/>
              <a:t>This is the first line</a:t>
            </a:r>
          </a:p>
          <a:p>
            <a:pPr marL="0" indent="0">
              <a:buNone/>
            </a:pPr>
            <a:r>
              <a:rPr lang="en-US" dirty="0"/>
              <a:t>This is the second line</a:t>
            </a:r>
          </a:p>
          <a:p>
            <a:pPr marL="0" indent="0">
              <a:buNone/>
            </a:pPr>
            <a:r>
              <a:rPr lang="en-US" dirty="0"/>
              <a:t>This continues till the next blank line</a:t>
            </a:r>
          </a:p>
          <a:p>
            <a:pPr marL="0" indent="0">
              <a:buNone/>
            </a:pPr>
            <a:r>
              <a:rPr lang="en-US" dirty="0"/>
              <a:t>print &lt;&lt; END 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/>
              <a:t>$</a:t>
            </a:r>
            <a:r>
              <a:rPr lang="en-US" dirty="0" err="1"/>
              <a:t>mystring</a:t>
            </a:r>
            <a:r>
              <a:rPr lang="en-US" dirty="0"/>
              <a:t>,"\n";</a:t>
            </a:r>
          </a:p>
          <a:p>
            <a:pPr marL="0" indent="0">
              <a:buNone/>
            </a:pPr>
            <a:r>
              <a:rPr lang="en-US" dirty="0"/>
              <a:t>print $mystring1,"\n</a:t>
            </a:r>
            <a:r>
              <a:rPr lang="en-US" dirty="0" smtClean="0"/>
              <a:t>";</a:t>
            </a:r>
            <a:endParaRPr lang="bg-BG" dirty="0" smtClean="0"/>
          </a:p>
          <a:p>
            <a:pPr marL="0" indent="0" algn="ctr">
              <a:buNone/>
            </a:pPr>
            <a:r>
              <a:rPr lang="en-US" dirty="0" smtClean="0"/>
              <a:t>printf.pl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3384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Стартиране на </a:t>
            </a:r>
            <a:r>
              <a:rPr lang="en-US" dirty="0" smtClean="0"/>
              <a:t>Bash </a:t>
            </a:r>
            <a:r>
              <a:rPr lang="bg-BG" dirty="0" smtClean="0"/>
              <a:t>команди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Можем да стартираме </a:t>
            </a:r>
            <a:r>
              <a:rPr lang="en-US" dirty="0" smtClean="0"/>
              <a:t>bash </a:t>
            </a:r>
            <a:r>
              <a:rPr lang="bg-BG" dirty="0" smtClean="0"/>
              <a:t>команди чрез </a:t>
            </a:r>
            <a:r>
              <a:rPr lang="en-US" dirty="0" smtClean="0"/>
              <a:t>piping </a:t>
            </a:r>
            <a:r>
              <a:rPr lang="bg-BG" dirty="0" smtClean="0"/>
              <a:t>в </a:t>
            </a:r>
            <a:r>
              <a:rPr lang="en-US" dirty="0" err="1" smtClean="0"/>
              <a:t>filehandle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open(CMD, </a:t>
            </a:r>
            <a:r>
              <a:rPr lang="en-US" dirty="0" err="1"/>
              <a:t>cmd</a:t>
            </a:r>
            <a:r>
              <a:rPr lang="en-US" dirty="0"/>
              <a:t> | </a:t>
            </a:r>
            <a:r>
              <a:rPr lang="en-US" dirty="0" err="1"/>
              <a:t>cmd</a:t>
            </a:r>
            <a:r>
              <a:rPr lang="en-US" dirty="0"/>
              <a:t> | </a:t>
            </a:r>
            <a:r>
              <a:rPr lang="en-US" dirty="0" err="1"/>
              <a:t>cmd</a:t>
            </a:r>
            <a:r>
              <a:rPr lang="en-US" dirty="0"/>
              <a:t> | );</a:t>
            </a:r>
          </a:p>
          <a:p>
            <a:r>
              <a:rPr lang="bg-BG" dirty="0" smtClean="0"/>
              <a:t>Пример: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open(CMD, '</a:t>
            </a:r>
            <a:r>
              <a:rPr lang="en-US" dirty="0" err="1"/>
              <a:t>ls</a:t>
            </a:r>
            <a:r>
              <a:rPr lang="en-US" dirty="0"/>
              <a:t> -l | ');</a:t>
            </a:r>
          </a:p>
          <a:p>
            <a:pPr marL="0" indent="0">
              <a:buNone/>
            </a:pPr>
            <a:r>
              <a:rPr lang="en-US" dirty="0"/>
              <a:t>print &lt;CMD&gt;,"\n";</a:t>
            </a:r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 err="1"/>
              <a:t>scalarvar</a:t>
            </a:r>
            <a:r>
              <a:rPr lang="en-US" dirty="0"/>
              <a:t>=`</a:t>
            </a:r>
            <a:r>
              <a:rPr lang="en-US" dirty="0" err="1"/>
              <a:t>ls</a:t>
            </a:r>
            <a:r>
              <a:rPr lang="en-US" dirty="0"/>
              <a:t> -l`;</a:t>
            </a:r>
          </a:p>
          <a:p>
            <a:pPr marL="0" indent="0">
              <a:buNone/>
            </a:pPr>
            <a:r>
              <a:rPr lang="en-US" dirty="0"/>
              <a:t>print $</a:t>
            </a:r>
            <a:r>
              <a:rPr lang="en-US" dirty="0" err="1"/>
              <a:t>scalarvar</a:t>
            </a:r>
            <a:r>
              <a:rPr lang="en-US" dirty="0"/>
              <a:t>,"\n";</a:t>
            </a:r>
          </a:p>
          <a:p>
            <a:pPr marL="0" indent="0">
              <a:buNone/>
            </a:pPr>
            <a:r>
              <a:rPr lang="en-US" dirty="0" smtClean="0"/>
              <a:t>@</a:t>
            </a:r>
            <a:r>
              <a:rPr lang="en-US" dirty="0" err="1"/>
              <a:t>arrayvar</a:t>
            </a:r>
            <a:r>
              <a:rPr lang="en-US" dirty="0"/>
              <a:t>=`</a:t>
            </a:r>
            <a:r>
              <a:rPr lang="en-US" dirty="0" err="1"/>
              <a:t>ls</a:t>
            </a:r>
            <a:r>
              <a:rPr lang="en-US" dirty="0"/>
              <a:t> -l`;</a:t>
            </a:r>
          </a:p>
          <a:p>
            <a:pPr marL="0" indent="0">
              <a:buNone/>
            </a:pPr>
            <a:r>
              <a:rPr lang="en-US" dirty="0"/>
              <a:t>print @</a:t>
            </a:r>
            <a:r>
              <a:rPr lang="en-US" dirty="0" err="1"/>
              <a:t>arrayvar</a:t>
            </a:r>
            <a:r>
              <a:rPr lang="en-US" dirty="0"/>
              <a:t>,"\n";</a:t>
            </a:r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/>
              <a:t>system("</a:t>
            </a:r>
            <a:r>
              <a:rPr lang="en-US" dirty="0" err="1"/>
              <a:t>ls</a:t>
            </a:r>
            <a:r>
              <a:rPr lang="en-US" dirty="0"/>
              <a:t> -l");</a:t>
            </a:r>
          </a:p>
          <a:p>
            <a:pPr marL="0" indent="0">
              <a:buNone/>
            </a:pPr>
            <a:r>
              <a:rPr lang="en-US" dirty="0"/>
              <a:t>print exec("</a:t>
            </a:r>
            <a:r>
              <a:rPr lang="en-US" dirty="0" err="1"/>
              <a:t>ls</a:t>
            </a:r>
            <a:r>
              <a:rPr lang="en-US" dirty="0"/>
              <a:t> -l");</a:t>
            </a:r>
          </a:p>
        </p:txBody>
      </p:sp>
    </p:spTree>
    <p:extLst>
      <p:ext uri="{BB962C8B-B14F-4D97-AF65-F5344CB8AC3E}">
        <p14:creationId xmlns:p14="http://schemas.microsoft.com/office/powerpoint/2010/main" val="2230291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Основи на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\n </a:t>
            </a:r>
            <a:r>
              <a:rPr lang="bg-BG" dirty="0" smtClean="0"/>
              <a:t>трябва да бъде в двойни кавички, за да не се получи:</a:t>
            </a:r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/>
              <a:t>\n</a:t>
            </a:r>
          </a:p>
          <a:p>
            <a:pPr marL="0" indent="0">
              <a:buNone/>
            </a:pPr>
            <a:r>
              <a:rPr lang="en-US" dirty="0"/>
              <a:t>SCALAR(0x10423ad8)</a:t>
            </a:r>
          </a:p>
          <a:p>
            <a:r>
              <a:rPr lang="bg-BG" dirty="0" smtClean="0"/>
              <a:t>Скаларните операции се изпълняват според очакваното:</a:t>
            </a:r>
          </a:p>
          <a:p>
            <a:pPr marL="0" indent="0">
              <a:buNone/>
            </a:pPr>
            <a:r>
              <a:rPr lang="pt-BR" dirty="0" smtClean="0"/>
              <a:t>$</a:t>
            </a:r>
            <a:r>
              <a:rPr lang="pt-BR" dirty="0"/>
              <a:t>a = "10" ; $b = $a + 2 ; $c = $b + " 34 " ;</a:t>
            </a:r>
          </a:p>
          <a:p>
            <a:pPr marL="0" indent="0">
              <a:buNone/>
            </a:pPr>
            <a:r>
              <a:rPr lang="bg-BG" dirty="0" smtClean="0"/>
              <a:t>Присвоява на </a:t>
            </a:r>
            <a:r>
              <a:rPr lang="en-US" dirty="0" smtClean="0"/>
              <a:t> </a:t>
            </a:r>
            <a:r>
              <a:rPr lang="en-US" dirty="0"/>
              <a:t>$a 10</a:t>
            </a:r>
            <a:r>
              <a:rPr lang="en-US" dirty="0" smtClean="0"/>
              <a:t>,</a:t>
            </a:r>
            <a:r>
              <a:rPr lang="bg-BG" dirty="0" smtClean="0"/>
              <a:t> на</a:t>
            </a:r>
            <a:r>
              <a:rPr lang="en-US" dirty="0" smtClean="0"/>
              <a:t> </a:t>
            </a:r>
            <a:r>
              <a:rPr lang="en-US" dirty="0"/>
              <a:t>$b 12 </a:t>
            </a:r>
            <a:r>
              <a:rPr lang="bg-BG" dirty="0" smtClean="0"/>
              <a:t>и на </a:t>
            </a:r>
            <a:r>
              <a:rPr lang="en-US" dirty="0" smtClean="0"/>
              <a:t>$c </a:t>
            </a:r>
            <a:r>
              <a:rPr lang="en-US" dirty="0"/>
              <a:t>46.</a:t>
            </a:r>
          </a:p>
          <a:p>
            <a:r>
              <a:rPr lang="en-US" dirty="0"/>
              <a:t>Perl </a:t>
            </a:r>
            <a:r>
              <a:rPr lang="bg-BG" dirty="0" smtClean="0"/>
              <a:t>свтоматично преобразува низове в числа и обратно при необходимост. Ако преобразуването към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bg-BG" dirty="0" smtClean="0"/>
              <a:t>няма смисъл, се използва нула.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1602986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Стартиране на </a:t>
            </a:r>
            <a:r>
              <a:rPr lang="en-US" dirty="0"/>
              <a:t>Bash </a:t>
            </a:r>
            <a:r>
              <a:rPr lang="bg-BG" dirty="0" smtClean="0"/>
              <a:t>команди със скрипт на </a:t>
            </a:r>
            <a:r>
              <a:rPr lang="en-US" dirty="0" smtClean="0"/>
              <a:t>Perl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Ето как можем да направим командата </a:t>
            </a:r>
            <a:r>
              <a:rPr lang="en-US" dirty="0" err="1" smtClean="0"/>
              <a:t>ls</a:t>
            </a:r>
            <a:r>
              <a:rPr lang="en-US" dirty="0" smtClean="0"/>
              <a:t> –l</a:t>
            </a:r>
            <a:r>
              <a:rPr lang="bg-BG" dirty="0" smtClean="0"/>
              <a:t> със скрипт на </a:t>
            </a:r>
            <a:r>
              <a:rPr lang="en-US" dirty="0" smtClean="0"/>
              <a:t>Perl:</a:t>
            </a:r>
          </a:p>
          <a:p>
            <a:endParaRPr lang="bg-BG" dirty="0" smtClean="0"/>
          </a:p>
          <a:p>
            <a:pPr marL="0" indent="0">
              <a:buNone/>
            </a:pPr>
            <a:r>
              <a:rPr lang="en-US" dirty="0" err="1" smtClean="0"/>
              <a:t>opendir</a:t>
            </a:r>
            <a:r>
              <a:rPr lang="en-US" dirty="0" smtClean="0"/>
              <a:t>(DIR</a:t>
            </a:r>
            <a:r>
              <a:rPr lang="en-US" dirty="0"/>
              <a:t>,".");</a:t>
            </a:r>
          </a:p>
          <a:p>
            <a:pPr marL="0" indent="0">
              <a:buNone/>
            </a:pPr>
            <a:r>
              <a:rPr lang="en-US" dirty="0"/>
              <a:t>@files=</a:t>
            </a:r>
            <a:r>
              <a:rPr lang="en-US" dirty="0" err="1"/>
              <a:t>readdir</a:t>
            </a:r>
            <a:r>
              <a:rPr lang="en-US" dirty="0"/>
              <a:t>(DIR);</a:t>
            </a:r>
          </a:p>
          <a:p>
            <a:pPr marL="0" indent="0">
              <a:buNone/>
            </a:pPr>
            <a:r>
              <a:rPr lang="en-US" dirty="0"/>
              <a:t>print "$_\n" </a:t>
            </a:r>
            <a:r>
              <a:rPr lang="en-US" dirty="0" err="1"/>
              <a:t>foreach</a:t>
            </a:r>
            <a:r>
              <a:rPr lang="en-US" dirty="0"/>
              <a:t> (@files);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336802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Подпрограми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Функциите в </a:t>
            </a:r>
            <a:r>
              <a:rPr lang="en-US" dirty="0" smtClean="0"/>
              <a:t>Perl</a:t>
            </a:r>
            <a:r>
              <a:rPr lang="bg-BG" dirty="0" smtClean="0"/>
              <a:t> се наричат подпрограми и имат вида:</a:t>
            </a:r>
          </a:p>
          <a:p>
            <a:pPr marL="0" indent="0">
              <a:buNone/>
            </a:pPr>
            <a:r>
              <a:rPr lang="en-US" dirty="0" smtClean="0"/>
              <a:t>sub </a:t>
            </a:r>
            <a:r>
              <a:rPr lang="en-US" dirty="0" err="1"/>
              <a:t>mysubroutine</a:t>
            </a:r>
            <a:r>
              <a:rPr lang="en-US" dirty="0"/>
              <a:t> </a:t>
            </a:r>
            <a:r>
              <a:rPr lang="en-US" dirty="0" smtClean="0"/>
              <a:t>{</a:t>
            </a:r>
            <a:endParaRPr lang="en-US" dirty="0"/>
          </a:p>
          <a:p>
            <a:pPr marL="365760" lvl="1" indent="0">
              <a:buNone/>
            </a:pPr>
            <a:r>
              <a:rPr lang="en-US" dirty="0"/>
              <a:t>some code;</a:t>
            </a:r>
          </a:p>
          <a:p>
            <a:pPr marL="365760" lvl="1" indent="0">
              <a:buNone/>
            </a:pPr>
            <a:r>
              <a:rPr lang="en-US" dirty="0"/>
              <a:t>some more code;</a:t>
            </a:r>
          </a:p>
          <a:p>
            <a:pPr marL="365760" lvl="1" indent="0">
              <a:buNone/>
            </a:pPr>
            <a:r>
              <a:rPr lang="en-US" dirty="0"/>
              <a:t>best code ever;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r>
              <a:rPr lang="bg-BG" dirty="0" smtClean="0"/>
              <a:t>Както и на другите места и тук </a:t>
            </a:r>
            <a:r>
              <a:rPr lang="en-US" dirty="0" smtClean="0"/>
              <a:t>white </a:t>
            </a:r>
            <a:r>
              <a:rPr lang="en-US" dirty="0"/>
              <a:t>space </a:t>
            </a:r>
            <a:r>
              <a:rPr lang="bg-BG" dirty="0" smtClean="0"/>
              <a:t>нямат значение.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74963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Извикване на подпрограми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Подпрограмите се извикват с </a:t>
            </a:r>
          </a:p>
          <a:p>
            <a:pPr marL="0" indent="0">
              <a:buNone/>
            </a:pPr>
            <a:r>
              <a:rPr lang="en-US" dirty="0" smtClean="0"/>
              <a:t>&amp;</a:t>
            </a:r>
            <a:r>
              <a:rPr lang="en-US" dirty="0" err="1"/>
              <a:t>mysubroutine</a:t>
            </a:r>
            <a:endParaRPr lang="en-US" dirty="0"/>
          </a:p>
          <a:p>
            <a:r>
              <a:rPr lang="bg-BG" dirty="0" smtClean="0"/>
              <a:t>Може да се декларира скаларна променлива</a:t>
            </a:r>
            <a:r>
              <a:rPr lang="en-US" dirty="0" smtClean="0"/>
              <a:t> </a:t>
            </a:r>
            <a:r>
              <a:rPr lang="en-US" dirty="0"/>
              <a:t>$</a:t>
            </a:r>
            <a:r>
              <a:rPr lang="en-US" dirty="0" err="1"/>
              <a:t>mysubroutine</a:t>
            </a:r>
            <a:r>
              <a:rPr lang="en-US" dirty="0"/>
              <a:t> </a:t>
            </a:r>
            <a:r>
              <a:rPr lang="bg-BG" dirty="0" smtClean="0"/>
              <a:t> отделно</a:t>
            </a:r>
            <a:endParaRPr lang="en-US" dirty="0"/>
          </a:p>
          <a:p>
            <a:r>
              <a:rPr lang="bg-BG" dirty="0" smtClean="0"/>
              <a:t>Подпрограмите могат да се срещат насвякъде в скрипта</a:t>
            </a:r>
          </a:p>
          <a:p>
            <a:r>
              <a:rPr lang="bg-BG" dirty="0" smtClean="0"/>
              <a:t>Според конвенцията се пишат най-отдолу или най-отгоре</a:t>
            </a:r>
          </a:p>
        </p:txBody>
      </p:sp>
    </p:spTree>
    <p:extLst>
      <p:ext uri="{BB962C8B-B14F-4D97-AF65-F5344CB8AC3E}">
        <p14:creationId xmlns:p14="http://schemas.microsoft.com/office/powerpoint/2010/main" val="210676109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Подпрограми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Една подпрограма връща резултата от последното изчисление автоматично! Това означава, че трябва да се внимава какъв ще е последния ред в нея!</a:t>
            </a:r>
          </a:p>
          <a:p>
            <a:pPr marL="0" indent="0">
              <a:buNone/>
            </a:pPr>
            <a:r>
              <a:rPr lang="en-US" dirty="0" smtClean="0"/>
              <a:t>#!/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$total = &amp;</a:t>
            </a:r>
            <a:r>
              <a:rPr lang="en-US" dirty="0" err="1"/>
              <a:t>get_total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/>
              <a:t>print("The total is $total\n");</a:t>
            </a:r>
          </a:p>
          <a:p>
            <a:pPr marL="0" indent="0">
              <a:buNone/>
            </a:pPr>
            <a:r>
              <a:rPr lang="en-US" dirty="0"/>
              <a:t>sub </a:t>
            </a:r>
            <a:r>
              <a:rPr lang="en-US" dirty="0" err="1"/>
              <a:t>get_total</a:t>
            </a:r>
            <a:r>
              <a:rPr lang="en-US" dirty="0"/>
              <a:t> {</a:t>
            </a:r>
          </a:p>
          <a:p>
            <a:pPr marL="365760" lvl="1" indent="0">
              <a:buNone/>
            </a:pPr>
            <a:r>
              <a:rPr lang="en-US" dirty="0"/>
              <a:t>$value = 0;</a:t>
            </a:r>
          </a:p>
          <a:p>
            <a:pPr marL="365760" lvl="1" indent="0">
              <a:buNone/>
            </a:pPr>
            <a:r>
              <a:rPr lang="en-US" dirty="0"/>
              <a:t>chomp($</a:t>
            </a:r>
            <a:r>
              <a:rPr lang="en-US" dirty="0" err="1"/>
              <a:t>inputline</a:t>
            </a:r>
            <a:r>
              <a:rPr lang="en-US" dirty="0"/>
              <a:t> = &lt;STDIN&gt;);</a:t>
            </a:r>
          </a:p>
          <a:p>
            <a:pPr marL="365760" lvl="1" indent="0">
              <a:buNone/>
            </a:pPr>
            <a:r>
              <a:rPr lang="en-US" dirty="0"/>
              <a:t>@</a:t>
            </a:r>
            <a:r>
              <a:rPr lang="en-US" dirty="0" err="1"/>
              <a:t>subnumbers</a:t>
            </a:r>
            <a:r>
              <a:rPr lang="en-US" dirty="0"/>
              <a:t> = split(/\s+/, $</a:t>
            </a:r>
            <a:r>
              <a:rPr lang="en-US" dirty="0" err="1"/>
              <a:t>inputline</a:t>
            </a:r>
            <a:r>
              <a:rPr lang="en-US" dirty="0"/>
              <a:t>);</a:t>
            </a:r>
          </a:p>
          <a:p>
            <a:pPr marL="365760" lvl="1" indent="0">
              <a:buNone/>
            </a:pPr>
            <a:r>
              <a:rPr lang="en-US" dirty="0"/>
              <a:t>$number = 0;</a:t>
            </a:r>
          </a:p>
          <a:p>
            <a:pPr marL="365760" lvl="1" indent="0">
              <a:buNone/>
            </a:pPr>
            <a:r>
              <a:rPr lang="en-US" dirty="0"/>
              <a:t>while ($</a:t>
            </a:r>
            <a:r>
              <a:rPr lang="en-US" dirty="0" err="1"/>
              <a:t>subnumbers</a:t>
            </a:r>
            <a:r>
              <a:rPr lang="en-US" dirty="0"/>
              <a:t>[$number] ne "") {</a:t>
            </a:r>
          </a:p>
          <a:p>
            <a:pPr marL="365760" lvl="1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$</a:t>
            </a:r>
            <a:r>
              <a:rPr lang="en-US" dirty="0"/>
              <a:t>value += $</a:t>
            </a:r>
            <a:r>
              <a:rPr lang="en-US" dirty="0" err="1"/>
              <a:t>subnumbers</a:t>
            </a:r>
            <a:r>
              <a:rPr lang="en-US" dirty="0"/>
              <a:t>[$number++];</a:t>
            </a:r>
          </a:p>
          <a:p>
            <a:pPr marL="365760" lvl="1" indent="0">
              <a:buNone/>
            </a:pPr>
            <a:r>
              <a:rPr lang="bg-BG" dirty="0"/>
              <a:t>}</a:t>
            </a:r>
          </a:p>
          <a:p>
            <a:pPr marL="0" indent="0">
              <a:buNone/>
            </a:pPr>
            <a:r>
              <a:rPr lang="bg-BG" dirty="0" smtClean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4929911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Подпрограми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Последният израз е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subnumbers</a:t>
            </a:r>
            <a:r>
              <a:rPr lang="en-US" dirty="0"/>
              <a:t>[$number] ne ""</a:t>
            </a:r>
          </a:p>
          <a:p>
            <a:r>
              <a:rPr lang="bg-BG" dirty="0" smtClean="0"/>
              <a:t>Това връща нула и тъй като нулата се третира като низа </a:t>
            </a:r>
            <a:r>
              <a:rPr lang="en-US" dirty="0" smtClean="0"/>
              <a:t>null </a:t>
            </a:r>
            <a:r>
              <a:rPr lang="bg-BG" dirty="0" smtClean="0"/>
              <a:t>при печат в </a:t>
            </a:r>
            <a:r>
              <a:rPr lang="en-US" dirty="0" smtClean="0"/>
              <a:t>Perl</a:t>
            </a:r>
            <a:r>
              <a:rPr lang="en-US" dirty="0"/>
              <a:t>, </a:t>
            </a:r>
            <a:r>
              <a:rPr lang="bg-BG" dirty="0" smtClean="0"/>
              <a:t>скрипта отпечатва </a:t>
            </a:r>
            <a:r>
              <a:rPr lang="en-US" dirty="0" smtClean="0"/>
              <a:t>"</a:t>
            </a:r>
            <a:r>
              <a:rPr lang="en-US" dirty="0"/>
              <a:t>The </a:t>
            </a:r>
            <a:r>
              <a:rPr lang="en-US" dirty="0" smtClean="0"/>
              <a:t>total</a:t>
            </a:r>
            <a:r>
              <a:rPr lang="bg-BG" dirty="0" smtClean="0"/>
              <a:t> </a:t>
            </a:r>
            <a:r>
              <a:rPr lang="en-US" dirty="0" smtClean="0"/>
              <a:t>is</a:t>
            </a:r>
            <a:r>
              <a:rPr lang="en-US" dirty="0"/>
              <a:t>". </a:t>
            </a:r>
            <a:r>
              <a:rPr lang="bg-BG" dirty="0" smtClean="0"/>
              <a:t>Ето как може да се поправи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...</a:t>
            </a:r>
            <a:endParaRPr lang="en-US" dirty="0"/>
          </a:p>
          <a:p>
            <a:pPr marL="0" indent="0">
              <a:buNone/>
            </a:pPr>
            <a:r>
              <a:rPr lang="bg-BG" dirty="0" smtClean="0"/>
              <a:t>		</a:t>
            </a:r>
            <a:r>
              <a:rPr lang="en-US" dirty="0" smtClean="0"/>
              <a:t>$</a:t>
            </a:r>
            <a:r>
              <a:rPr lang="en-US" dirty="0"/>
              <a:t>value += $</a:t>
            </a:r>
            <a:r>
              <a:rPr lang="en-US" dirty="0" err="1"/>
              <a:t>subnumbers</a:t>
            </a:r>
            <a:r>
              <a:rPr lang="en-US" dirty="0"/>
              <a:t>[$number++];</a:t>
            </a:r>
          </a:p>
          <a:p>
            <a:pPr marL="0" indent="0">
              <a:buNone/>
            </a:pPr>
            <a:r>
              <a:rPr lang="bg-BG" dirty="0" smtClean="0"/>
              <a:t>	}</a:t>
            </a:r>
            <a:endParaRPr lang="bg-BG" dirty="0"/>
          </a:p>
          <a:p>
            <a:pPr marL="0" indent="0">
              <a:buNone/>
            </a:pPr>
            <a:r>
              <a:rPr lang="bg-BG" dirty="0" smtClean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FF0000"/>
                </a:solidFill>
              </a:rPr>
              <a:t>$</a:t>
            </a:r>
            <a:r>
              <a:rPr lang="en-US" dirty="0" err="1">
                <a:solidFill>
                  <a:srgbClr val="FF0000"/>
                </a:solidFill>
              </a:rPr>
              <a:t>retval</a:t>
            </a:r>
            <a:r>
              <a:rPr lang="en-US" dirty="0">
                <a:solidFill>
                  <a:srgbClr val="FF0000"/>
                </a:solidFill>
              </a:rPr>
              <a:t>=$value;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6995603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bg-BG" dirty="0" smtClean="0"/>
              <a:t>В </a:t>
            </a:r>
            <a:r>
              <a:rPr lang="en-US" dirty="0" smtClean="0"/>
              <a:t>Perl </a:t>
            </a:r>
            <a:r>
              <a:rPr lang="bg-BG" dirty="0" smtClean="0"/>
              <a:t>съществува оператор </a:t>
            </a:r>
            <a:r>
              <a:rPr lang="en-US" dirty="0" smtClean="0"/>
              <a:t>return</a:t>
            </a:r>
            <a:r>
              <a:rPr lang="bg-BG" dirty="0" smtClean="0"/>
              <a:t>, скойто можем да върнем стойност при необходимост: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return(some value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6881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Предаване на параметри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Ако се извика подпрограмата</a:t>
            </a:r>
          </a:p>
          <a:p>
            <a:pPr marL="0" indent="0">
              <a:buNone/>
            </a:pPr>
            <a:r>
              <a:rPr lang="en-US" dirty="0" smtClean="0"/>
              <a:t>&amp;</a:t>
            </a:r>
            <a:r>
              <a:rPr lang="en-US" dirty="0" err="1"/>
              <a:t>somesubroutine</a:t>
            </a:r>
            <a:r>
              <a:rPr lang="en-US" dirty="0"/>
              <a:t>(value1, value2, value3),</a:t>
            </a:r>
          </a:p>
          <a:p>
            <a:r>
              <a:rPr lang="bg-BG" dirty="0" smtClean="0"/>
              <a:t>Стойностите на параметрите  </a:t>
            </a:r>
            <a:r>
              <a:rPr lang="en-US" dirty="0" smtClean="0"/>
              <a:t>value1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en-US" dirty="0"/>
              <a:t>value2 </a:t>
            </a:r>
            <a:r>
              <a:rPr lang="bg-BG" dirty="0" smtClean="0"/>
              <a:t>и </a:t>
            </a:r>
            <a:r>
              <a:rPr lang="en-US" dirty="0" smtClean="0"/>
              <a:t>value3 </a:t>
            </a:r>
            <a:r>
              <a:rPr lang="bg-BG" dirty="0" smtClean="0"/>
              <a:t>се съхраняват в масива </a:t>
            </a:r>
            <a:r>
              <a:rPr lang="en-US" dirty="0" smtClean="0"/>
              <a:t>@_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75986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Модули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Perl </a:t>
            </a:r>
            <a:r>
              <a:rPr lang="bg-BG" dirty="0" smtClean="0"/>
              <a:t>има множество модули, които разширяват основните му функции.</a:t>
            </a:r>
            <a:endParaRPr lang="en-US" dirty="0"/>
          </a:p>
          <a:p>
            <a:r>
              <a:rPr lang="bg-BG" dirty="0" smtClean="0"/>
              <a:t>Модул е колекция от свързани подпрограми и данни, разработени от потребителя за използване в други програми или модули.</a:t>
            </a:r>
          </a:p>
          <a:p>
            <a:r>
              <a:rPr lang="bg-BG" dirty="0" smtClean="0"/>
              <a:t>Може да бъде колекция от подпрограми или да им акласове и обекти.</a:t>
            </a:r>
          </a:p>
          <a:p>
            <a:r>
              <a:rPr lang="bg-BG" dirty="0" smtClean="0"/>
              <a:t>Използва с </a:t>
            </a:r>
            <a:r>
              <a:rPr lang="en-US" dirty="0" smtClean="0"/>
              <a:t>use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7281486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File::</a:t>
            </a:r>
            <a:r>
              <a:rPr lang="en-US" dirty="0" smtClean="0"/>
              <a:t>Find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File</a:t>
            </a:r>
            <a:r>
              <a:rPr lang="en-US" dirty="0"/>
              <a:t>::Find </a:t>
            </a:r>
            <a:r>
              <a:rPr lang="bg-BG" dirty="0" smtClean="0"/>
              <a:t>рекурсивно претърсва директориите и изпълнява задачи всеки път, когато намери търсената директория или файл.</a:t>
            </a:r>
          </a:p>
          <a:p>
            <a:pPr marL="0" indent="0">
              <a:buNone/>
            </a:pPr>
            <a:r>
              <a:rPr lang="en-US" dirty="0" smtClean="0"/>
              <a:t>use </a:t>
            </a:r>
            <a:r>
              <a:rPr lang="en-US" dirty="0"/>
              <a:t>File::Find</a:t>
            </a:r>
          </a:p>
          <a:p>
            <a:pPr marL="0" indent="0">
              <a:buNone/>
            </a:pPr>
            <a:r>
              <a:rPr lang="en-US" dirty="0"/>
              <a:t>find(\&amp;Wanted, $</a:t>
            </a:r>
            <a:r>
              <a:rPr lang="en-US" dirty="0" err="1"/>
              <a:t>dir</a:t>
            </a:r>
            <a:r>
              <a:rPr lang="en-US" dirty="0"/>
              <a:t>);</a:t>
            </a:r>
          </a:p>
          <a:p>
            <a:r>
              <a:rPr lang="en-US" dirty="0" smtClean="0"/>
              <a:t>find</a:t>
            </a:r>
            <a:r>
              <a:rPr lang="en-US" dirty="0"/>
              <a:t>() </a:t>
            </a:r>
            <a:r>
              <a:rPr lang="bg-BG" dirty="0" smtClean="0"/>
              <a:t>претърсва рекурсивно поддиректориите на </a:t>
            </a:r>
            <a:r>
              <a:rPr lang="en-US" dirty="0" smtClean="0"/>
              <a:t>$</a:t>
            </a:r>
            <a:r>
              <a:rPr lang="en-US" dirty="0"/>
              <a:t>dir. </a:t>
            </a:r>
            <a:r>
              <a:rPr lang="bg-BG" dirty="0" smtClean="0"/>
              <a:t>Той извиква </a:t>
            </a:r>
            <a:r>
              <a:rPr lang="en-US" dirty="0" smtClean="0"/>
              <a:t>Wanted</a:t>
            </a:r>
            <a:r>
              <a:rPr lang="en-US" dirty="0"/>
              <a:t>() </a:t>
            </a:r>
            <a:r>
              <a:rPr lang="bg-BG" dirty="0" smtClean="0"/>
              <a:t>по веднъж за всеки файл или директория в </a:t>
            </a:r>
            <a:r>
              <a:rPr lang="en-US" dirty="0" smtClean="0"/>
              <a:t>$</a:t>
            </a:r>
            <a:r>
              <a:rPr lang="en-US" dirty="0" err="1"/>
              <a:t>dir</a:t>
            </a:r>
            <a:r>
              <a:rPr lang="en-US" dirty="0"/>
              <a:t> </a:t>
            </a:r>
            <a:r>
              <a:rPr lang="bg-BG" dirty="0" smtClean="0"/>
              <a:t>, включително и за самия </a:t>
            </a:r>
            <a:r>
              <a:rPr lang="en-US" dirty="0" smtClean="0"/>
              <a:t>$dir.</a:t>
            </a:r>
            <a:endParaRPr lang="en-US" dirty="0"/>
          </a:p>
          <a:p>
            <a:r>
              <a:rPr lang="bg-BG" dirty="0" smtClean="0"/>
              <a:t>Трябва да напишете </a:t>
            </a:r>
            <a:r>
              <a:rPr lang="en-US" dirty="0" smtClean="0"/>
              <a:t>Wanted</a:t>
            </a:r>
            <a:r>
              <a:rPr lang="en-US" dirty="0"/>
              <a:t>! </a:t>
            </a:r>
            <a:r>
              <a:rPr lang="bg-BG" dirty="0" smtClean="0"/>
              <a:t>Това е случайна подпрограма. Когато се извика:</a:t>
            </a:r>
          </a:p>
          <a:p>
            <a:pPr lvl="1"/>
            <a:r>
              <a:rPr lang="en-US" dirty="0" smtClean="0"/>
              <a:t>$_ </a:t>
            </a:r>
            <a:r>
              <a:rPr lang="bg-BG" dirty="0" smtClean="0"/>
              <a:t>дава името на текущия файл</a:t>
            </a:r>
          </a:p>
          <a:p>
            <a:pPr lvl="1"/>
            <a:r>
              <a:rPr lang="en-US" dirty="0" smtClean="0"/>
              <a:t>$</a:t>
            </a:r>
            <a:r>
              <a:rPr lang="en-US" dirty="0"/>
              <a:t>File::Find::Dir </a:t>
            </a:r>
            <a:r>
              <a:rPr lang="bg-BG" dirty="0" smtClean="0"/>
              <a:t>дава името на текущата директория</a:t>
            </a:r>
          </a:p>
          <a:p>
            <a:pPr lvl="1"/>
            <a:r>
              <a:rPr lang="en-US" dirty="0" smtClean="0"/>
              <a:t>$</a:t>
            </a:r>
            <a:r>
              <a:rPr lang="en-US" dirty="0"/>
              <a:t>File::Find::names </a:t>
            </a:r>
            <a:r>
              <a:rPr lang="bg-BG" dirty="0" smtClean="0"/>
              <a:t>е равно на </a:t>
            </a:r>
            <a:r>
              <a:rPr lang="en-US" dirty="0" smtClean="0"/>
              <a:t>"$</a:t>
            </a:r>
            <a:r>
              <a:rPr lang="en-US" dirty="0"/>
              <a:t>File::Find::dir/$ 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0400375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File::</a:t>
            </a:r>
            <a:r>
              <a:rPr lang="en-US" dirty="0" smtClean="0"/>
              <a:t>Find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</a:t>
            </a:r>
            <a:r>
              <a:rPr lang="en-US" dirty="0" err="1"/>
              <a:t>perl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use File::Find;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dir</a:t>
            </a:r>
            <a:r>
              <a:rPr lang="en-US" dirty="0" smtClean="0"/>
              <a:t>=$ARGV[0</a:t>
            </a:r>
            <a:r>
              <a:rPr lang="en-US" dirty="0"/>
              <a:t>];</a:t>
            </a:r>
          </a:p>
          <a:p>
            <a:pPr marL="0" indent="0">
              <a:buNone/>
            </a:pPr>
            <a:r>
              <a:rPr lang="en-US" dirty="0"/>
              <a:t>find(\&amp;d,$</a:t>
            </a:r>
            <a:r>
              <a:rPr lang="en-US" dirty="0" err="1"/>
              <a:t>dir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sub d {</a:t>
            </a:r>
          </a:p>
          <a:p>
            <a:pPr marL="0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print </a:t>
            </a:r>
            <a:r>
              <a:rPr lang="en-US" dirty="0"/>
              <a:t>"$_\n";</a:t>
            </a:r>
          </a:p>
          <a:p>
            <a:pPr marL="0" indent="0">
              <a:buNone/>
            </a:pPr>
            <a:r>
              <a:rPr lang="bg-BG" dirty="0"/>
              <a:t>}</a:t>
            </a:r>
          </a:p>
          <a:p>
            <a:r>
              <a:rPr lang="bg-BG" dirty="0" smtClean="0"/>
              <a:t>Отпечатва всички файлове и поддиректории. Пътят се задава от командния ред като трябва да е  абсолютен.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629517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4219</TotalTime>
  <Words>7131</Words>
  <Application>Microsoft Office PowerPoint</Application>
  <PresentationFormat>On-screen Show (4:3)</PresentationFormat>
  <Paragraphs>1049</Paragraphs>
  <Slides>120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120</vt:i4>
      </vt:variant>
    </vt:vector>
  </HeadingPairs>
  <TitlesOfParts>
    <vt:vector size="121" baseType="lpstr">
      <vt:lpstr>Flow</vt:lpstr>
      <vt:lpstr>Perl!</vt:lpstr>
      <vt:lpstr>Въведение</vt:lpstr>
      <vt:lpstr>Писане на скриптове на Perl</vt:lpstr>
      <vt:lpstr>Примери</vt:lpstr>
      <vt:lpstr>Основи на Perl</vt:lpstr>
      <vt:lpstr>Основи на Perl</vt:lpstr>
      <vt:lpstr>Основи на Perl</vt:lpstr>
      <vt:lpstr>print</vt:lpstr>
      <vt:lpstr>Основи на Perl</vt:lpstr>
      <vt:lpstr>Основи на Perl</vt:lpstr>
      <vt:lpstr>Основи на Perl</vt:lpstr>
      <vt:lpstr>Сравнение на int</vt:lpstr>
      <vt:lpstr>Сравнение на низове</vt:lpstr>
      <vt:lpstr>Низовете не са int</vt:lpstr>
      <vt:lpstr>Логически операции</vt:lpstr>
      <vt:lpstr>if</vt:lpstr>
      <vt:lpstr>while</vt:lpstr>
      <vt:lpstr>while пример</vt:lpstr>
      <vt:lpstr>until</vt:lpstr>
      <vt:lpstr>for</vt:lpstr>
      <vt:lpstr>Примери </vt:lpstr>
      <vt:lpstr>Инкрементиране </vt:lpstr>
      <vt:lpstr>Други операции </vt:lpstr>
      <vt:lpstr>Низови операции</vt:lpstr>
      <vt:lpstr>Регулярни изрази и Perl</vt:lpstr>
      <vt:lpstr>Регулярни изрази и Perl</vt:lpstr>
      <vt:lpstr>Регулярни изрази и Perl</vt:lpstr>
      <vt:lpstr>Pattern Matching Options</vt:lpstr>
      <vt:lpstr>Заместване на регулярни изрази</vt:lpstr>
      <vt:lpstr>Операция tr</vt:lpstr>
      <vt:lpstr>Extended Pattern-Matching</vt:lpstr>
      <vt:lpstr>Extended Pattern-Matching</vt:lpstr>
      <vt:lpstr>Още възможности на регулярните изрази</vt:lpstr>
      <vt:lpstr>Масиви</vt:lpstr>
      <vt:lpstr>Масиви</vt:lpstr>
      <vt:lpstr>Масиви и цикли</vt:lpstr>
      <vt:lpstr>$_</vt:lpstr>
      <vt:lpstr>Прекратяване на цикъла</vt:lpstr>
      <vt:lpstr>Промяна на стойностите на масив</vt:lpstr>
      <vt:lpstr>Промяна на стойностите на масив</vt:lpstr>
      <vt:lpstr>Функции за масиви</vt:lpstr>
      <vt:lpstr>Функции за масиви</vt:lpstr>
      <vt:lpstr>Функции за масиви</vt:lpstr>
      <vt:lpstr>Четене от файл</vt:lpstr>
      <vt:lpstr>Опции при отваряне на файл</vt:lpstr>
      <vt:lpstr>Тестване при отваряне</vt:lpstr>
      <vt:lpstr>Работа със файлове</vt:lpstr>
      <vt:lpstr>Пример </vt:lpstr>
      <vt:lpstr>Пример</vt:lpstr>
      <vt:lpstr>Прочитане на целия файл</vt:lpstr>
      <vt:lpstr>Промяна на подразбрания разделител на входа</vt:lpstr>
      <vt:lpstr>chomp</vt:lpstr>
      <vt:lpstr>Край на четене при грешка</vt:lpstr>
      <vt:lpstr>stdin и stdout</vt:lpstr>
      <vt:lpstr>Четене на сложни данни</vt:lpstr>
      <vt:lpstr>Запис във файл</vt:lpstr>
      <vt:lpstr>print</vt:lpstr>
      <vt:lpstr>print</vt:lpstr>
      <vt:lpstr>Редактиране на файл</vt:lpstr>
      <vt:lpstr>Редактиране на файл 2</vt:lpstr>
      <vt:lpstr>Тестване на файл</vt:lpstr>
      <vt:lpstr>Пример</vt:lpstr>
      <vt:lpstr>Разширен пример</vt:lpstr>
      <vt:lpstr>Кодове за грешки</vt:lpstr>
      <vt:lpstr>Аргументи от команден ред</vt:lpstr>
      <vt:lpstr>Форматиращ скрипт</vt:lpstr>
      <vt:lpstr>Форматиращ скрипт 1</vt:lpstr>
      <vt:lpstr>Форматиращ скрипт 2</vt:lpstr>
      <vt:lpstr>Форматиращ скрипт 3</vt:lpstr>
      <vt:lpstr>Ъглови скоби</vt:lpstr>
      <vt:lpstr>Ъглови скоби</vt:lpstr>
      <vt:lpstr>Отваряне на файл за запис и четене едновременно</vt:lpstr>
      <vt:lpstr>Елементарен речник</vt:lpstr>
      <vt:lpstr>skip to the return</vt:lpstr>
      <vt:lpstr>tell</vt:lpstr>
      <vt:lpstr>Работа с директории</vt:lpstr>
      <vt:lpstr>Дава списък на текстови файлове</vt:lpstr>
      <vt:lpstr>perl grep</vt:lpstr>
      <vt:lpstr>Асоциативно масиви</vt:lpstr>
      <vt:lpstr>Асоциативно масиви</vt:lpstr>
      <vt:lpstr>Асоциативно масиви</vt:lpstr>
      <vt:lpstr>Работа с асоциативни масиви</vt:lpstr>
      <vt:lpstr>Получаване на ключовете</vt:lpstr>
      <vt:lpstr>Цикъл в асоциативен масив</vt:lpstr>
      <vt:lpstr>Цикъл в асоциативен масив</vt:lpstr>
      <vt:lpstr>Пример </vt:lpstr>
      <vt:lpstr>Форматиране на изхода</vt:lpstr>
      <vt:lpstr>Форматиране на изхода</vt:lpstr>
      <vt:lpstr>Стартиране на Bash команди</vt:lpstr>
      <vt:lpstr>Стартиране на Bash команди със скрипт на Perl</vt:lpstr>
      <vt:lpstr>Подпрограми </vt:lpstr>
      <vt:lpstr>Извикване на подпрограми</vt:lpstr>
      <vt:lpstr>Подпрограми </vt:lpstr>
      <vt:lpstr>Подпрограми</vt:lpstr>
      <vt:lpstr>return</vt:lpstr>
      <vt:lpstr>Предаване на параметри</vt:lpstr>
      <vt:lpstr>Модули</vt:lpstr>
      <vt:lpstr>File::Find</vt:lpstr>
      <vt:lpstr>File::Find</vt:lpstr>
      <vt:lpstr>File::Find</vt:lpstr>
      <vt:lpstr>References</vt:lpstr>
      <vt:lpstr>Creating Hard References</vt:lpstr>
      <vt:lpstr>Анонимни масиви</vt:lpstr>
      <vt:lpstr>Anonymous Hashes (анонимни асоциативни масиви)</vt:lpstr>
      <vt:lpstr>Dereferencing</vt:lpstr>
      <vt:lpstr>Класове и обекти</vt:lpstr>
      <vt:lpstr>Defining a Class</vt:lpstr>
      <vt:lpstr>Създаване и използване на обект</vt:lpstr>
      <vt:lpstr>Създаване и използване на обект</vt:lpstr>
      <vt:lpstr>Създаване и използване на обект</vt:lpstr>
      <vt:lpstr>Дефиниране на методи</vt:lpstr>
      <vt:lpstr>Примерът Person</vt:lpstr>
      <vt:lpstr>Наследяване</vt:lpstr>
      <vt:lpstr>Наследяване</vt:lpstr>
      <vt:lpstr>Method Overriding</vt:lpstr>
      <vt:lpstr>Default Autoloading</vt:lpstr>
      <vt:lpstr>Примерна реализация на AUTOLOAD</vt:lpstr>
      <vt:lpstr>Destructors and Garbage Collection</vt:lpstr>
      <vt:lpstr>Destructors and Garbage Collection</vt:lpstr>
      <vt:lpstr>ООП Пример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514</cp:revision>
  <dcterms:created xsi:type="dcterms:W3CDTF">2011-01-29T06:24:31Z</dcterms:created>
  <dcterms:modified xsi:type="dcterms:W3CDTF">2012-02-22T08:09:27Z</dcterms:modified>
</cp:coreProperties>
</file>