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  <p:sldId id="258" r:id="rId3"/>
    <p:sldId id="259" r:id="rId4"/>
    <p:sldId id="274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275" r:id="rId17"/>
    <p:sldId id="354" r:id="rId18"/>
    <p:sldId id="355" r:id="rId19"/>
    <p:sldId id="276" r:id="rId20"/>
    <p:sldId id="356" r:id="rId21"/>
    <p:sldId id="357" r:id="rId22"/>
    <p:sldId id="277" r:id="rId23"/>
    <p:sldId id="278" r:id="rId24"/>
    <p:sldId id="358" r:id="rId25"/>
    <p:sldId id="257" r:id="rId26"/>
    <p:sldId id="260" r:id="rId27"/>
    <p:sldId id="261" r:id="rId28"/>
    <p:sldId id="262" r:id="rId29"/>
    <p:sldId id="263" r:id="rId30"/>
    <p:sldId id="359" r:id="rId31"/>
    <p:sldId id="264" r:id="rId32"/>
    <p:sldId id="265" r:id="rId33"/>
    <p:sldId id="266" r:id="rId34"/>
    <p:sldId id="267" r:id="rId35"/>
    <p:sldId id="268" r:id="rId36"/>
    <p:sldId id="269" r:id="rId37"/>
    <p:sldId id="270" r:id="rId38"/>
    <p:sldId id="271" r:id="rId39"/>
    <p:sldId id="272" r:id="rId40"/>
    <p:sldId id="273" r:id="rId41"/>
    <p:sldId id="280" r:id="rId42"/>
    <p:sldId id="281" r:id="rId43"/>
    <p:sldId id="282" r:id="rId44"/>
    <p:sldId id="360" r:id="rId45"/>
    <p:sldId id="283" r:id="rId46"/>
    <p:sldId id="284" r:id="rId47"/>
    <p:sldId id="285" r:id="rId48"/>
    <p:sldId id="286" r:id="rId49"/>
    <p:sldId id="287" r:id="rId50"/>
    <p:sldId id="288" r:id="rId51"/>
    <p:sldId id="361" r:id="rId52"/>
    <p:sldId id="289" r:id="rId53"/>
    <p:sldId id="290" r:id="rId54"/>
    <p:sldId id="291" r:id="rId55"/>
    <p:sldId id="292" r:id="rId56"/>
    <p:sldId id="293" r:id="rId57"/>
    <p:sldId id="362" r:id="rId58"/>
    <p:sldId id="294" r:id="rId59"/>
    <p:sldId id="295" r:id="rId60"/>
    <p:sldId id="296" r:id="rId61"/>
    <p:sldId id="300" r:id="rId62"/>
    <p:sldId id="297" r:id="rId63"/>
    <p:sldId id="298" r:id="rId64"/>
    <p:sldId id="299" r:id="rId65"/>
    <p:sldId id="301" r:id="rId66"/>
    <p:sldId id="303" r:id="rId67"/>
    <p:sldId id="304" r:id="rId68"/>
    <p:sldId id="305" r:id="rId69"/>
    <p:sldId id="306" r:id="rId70"/>
    <p:sldId id="307" r:id="rId71"/>
    <p:sldId id="308" r:id="rId72"/>
    <p:sldId id="336" r:id="rId73"/>
    <p:sldId id="309" r:id="rId74"/>
    <p:sldId id="310" r:id="rId75"/>
    <p:sldId id="302" r:id="rId76"/>
    <p:sldId id="311" r:id="rId77"/>
    <p:sldId id="312" r:id="rId78"/>
    <p:sldId id="313" r:id="rId79"/>
    <p:sldId id="314" r:id="rId80"/>
    <p:sldId id="315" r:id="rId81"/>
    <p:sldId id="316" r:id="rId82"/>
    <p:sldId id="317" r:id="rId83"/>
    <p:sldId id="318" r:id="rId84"/>
    <p:sldId id="319" r:id="rId85"/>
    <p:sldId id="363" r:id="rId86"/>
    <p:sldId id="364" r:id="rId87"/>
    <p:sldId id="320" r:id="rId88"/>
    <p:sldId id="321" r:id="rId89"/>
    <p:sldId id="322" r:id="rId90"/>
    <p:sldId id="323" r:id="rId91"/>
    <p:sldId id="324" r:id="rId92"/>
    <p:sldId id="325" r:id="rId93"/>
    <p:sldId id="327" r:id="rId94"/>
    <p:sldId id="328" r:id="rId95"/>
    <p:sldId id="329" r:id="rId96"/>
    <p:sldId id="326" r:id="rId97"/>
    <p:sldId id="330" r:id="rId98"/>
    <p:sldId id="331" r:id="rId99"/>
    <p:sldId id="332" r:id="rId100"/>
    <p:sldId id="333" r:id="rId101"/>
    <p:sldId id="334" r:id="rId102"/>
    <p:sldId id="335" r:id="rId103"/>
    <p:sldId id="365" r:id="rId104"/>
    <p:sldId id="366" r:id="rId105"/>
    <p:sldId id="368" r:id="rId106"/>
    <p:sldId id="369" r:id="rId107"/>
    <p:sldId id="370" r:id="rId108"/>
    <p:sldId id="371" r:id="rId109"/>
    <p:sldId id="372" r:id="rId110"/>
    <p:sldId id="383" r:id="rId111"/>
    <p:sldId id="373" r:id="rId112"/>
    <p:sldId id="374" r:id="rId113"/>
    <p:sldId id="375" r:id="rId114"/>
    <p:sldId id="376" r:id="rId115"/>
    <p:sldId id="377" r:id="rId116"/>
    <p:sldId id="378" r:id="rId117"/>
    <p:sldId id="379" r:id="rId118"/>
    <p:sldId id="380" r:id="rId119"/>
    <p:sldId id="381" r:id="rId120"/>
    <p:sldId id="382" r:id="rId121"/>
    <p:sldId id="337" r:id="rId122"/>
    <p:sldId id="338" r:id="rId123"/>
    <p:sldId id="339" r:id="rId124"/>
    <p:sldId id="340" r:id="rId125"/>
    <p:sldId id="341" r:id="rId126"/>
    <p:sldId id="342" r:id="rId127"/>
    <p:sldId id="384" r:id="rId128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00CC"/>
    <a:srgbClr val="FF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57D93-C984-45E7-B6FC-5460F9024B32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23BF9-404F-43E6-B686-951F693C84BD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431F1-D430-43E3-A54F-75941875DD0F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B87097-3E9F-4C80-B671-1611FA022665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926F8-574C-41AD-BCE3-3A4ED333891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DFB8E-3081-45E1-A8C1-1AB1903D1FD8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F6989-F221-4CD2-A056-2C482D60D8C7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F46FB-EEC5-4B18-B17B-3E05812D013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46B72-40FD-46C6-A8DB-A0B24AC3FF01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264D5-4311-482F-A159-F5010889D6CA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4AAC195-DB9B-4ED8-AAA3-27508C8029F2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F054B4D-4FA7-47D4-B8D8-44582EDEF7A2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gotseva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nu.org/software/bash/manual/bashref.html" TargetMode="Externa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hyperlink" Target="http://en.wikipedia.org/wiki/Comparison_of_command_shells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Разработка на </a:t>
            </a:r>
            <a:r>
              <a:rPr lang="en-US" dirty="0" smtClean="0"/>
              <a:t>Linux </a:t>
            </a:r>
            <a:r>
              <a:rPr lang="bg-BG" dirty="0" smtClean="0"/>
              <a:t>приложения</a:t>
            </a:r>
            <a:endParaRPr lang="bg-BG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/>
              <a:t>Доц. д-р Даниела Гоцева</a:t>
            </a:r>
          </a:p>
          <a:p>
            <a:r>
              <a:rPr lang="en-US">
                <a:hlinkClick r:id="rId2"/>
              </a:rPr>
              <a:t>http://dgotseva.com</a:t>
            </a:r>
            <a:r>
              <a:rPr lang="en-US"/>
              <a:t> </a:t>
            </a:r>
            <a:endParaRPr lang="bg-BG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GNU/Linux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Както </a:t>
            </a:r>
            <a:r>
              <a:rPr lang="en-US" dirty="0" smtClean="0"/>
              <a:t>BSD</a:t>
            </a:r>
            <a:r>
              <a:rPr lang="bg-BG" dirty="0" smtClean="0"/>
              <a:t> и </a:t>
            </a:r>
            <a:r>
              <a:rPr lang="en-US" dirty="0" smtClean="0"/>
              <a:t>GNU/Linux </a:t>
            </a:r>
            <a:r>
              <a:rPr lang="bg-BG" dirty="0" smtClean="0"/>
              <a:t>има множество различни дистрибуции. Тези версии имат различни цели (сигурност, скорост, използване на декстопа) и  за рахивиране пакетират уникално множество помощни програми с </a:t>
            </a:r>
            <a:r>
              <a:rPr lang="en-US" dirty="0" smtClean="0"/>
              <a:t>kernel</a:t>
            </a:r>
            <a:r>
              <a:rPr lang="bg-BG" dirty="0" smtClean="0"/>
              <a:t>.</a:t>
            </a:r>
          </a:p>
          <a:p>
            <a:pPr lvl="1"/>
            <a:r>
              <a:rPr lang="bg-BG" dirty="0" smtClean="0"/>
              <a:t>Хилди дистрибуции</a:t>
            </a:r>
            <a:endParaRPr lang="en-US" dirty="0"/>
          </a:p>
          <a:p>
            <a:pPr lvl="1"/>
            <a:r>
              <a:rPr lang="bg-BG" dirty="0" smtClean="0"/>
              <a:t>Популярните дистрибуции включват </a:t>
            </a:r>
            <a:r>
              <a:rPr lang="en-US" dirty="0" err="1" smtClean="0"/>
              <a:t>RedHat</a:t>
            </a:r>
            <a:r>
              <a:rPr lang="en-US" dirty="0"/>
              <a:t>, Ubuntu, </a:t>
            </a:r>
            <a:r>
              <a:rPr lang="en-US" dirty="0" err="1"/>
              <a:t>SuSE</a:t>
            </a:r>
            <a:r>
              <a:rPr lang="en-US" dirty="0" smtClean="0"/>
              <a:t>,</a:t>
            </a:r>
            <a:r>
              <a:rPr lang="bg-BG" dirty="0" smtClean="0"/>
              <a:t> </a:t>
            </a:r>
            <a:r>
              <a:rPr lang="en-US" dirty="0" err="1" smtClean="0"/>
              <a:t>Slackware</a:t>
            </a:r>
            <a:r>
              <a:rPr lang="en-US" dirty="0"/>
              <a:t>, Gentoo</a:t>
            </a:r>
          </a:p>
          <a:p>
            <a:r>
              <a:rPr lang="bg-BG" dirty="0" smtClean="0"/>
              <a:t>За по-лесно цялата дистрибуция ще означаваме като </a:t>
            </a:r>
            <a:r>
              <a:rPr lang="en-US" dirty="0" smtClean="0"/>
              <a:t>Linux</a:t>
            </a:r>
            <a:r>
              <a:rPr lang="bg-BG" dirty="0"/>
              <a:t> </a:t>
            </a:r>
            <a:r>
              <a:rPr lang="bg-BG" dirty="0" smtClean="0"/>
              <a:t>(а не </a:t>
            </a:r>
            <a:r>
              <a:rPr lang="en-US" dirty="0" smtClean="0"/>
              <a:t>GNU/Linux).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1040547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Псевдоними - 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alias </a:t>
            </a:r>
            <a:r>
              <a:rPr lang="en-US" dirty="0" err="1"/>
              <a:t>ls</a:t>
            </a:r>
            <a:r>
              <a:rPr lang="en-US" dirty="0"/>
              <a:t>='</a:t>
            </a:r>
            <a:r>
              <a:rPr lang="en-US" dirty="0" err="1"/>
              <a:t>ls</a:t>
            </a:r>
            <a:r>
              <a:rPr lang="en-US" dirty="0"/>
              <a:t> --color=auto'</a:t>
            </a:r>
          </a:p>
          <a:p>
            <a:pPr marL="0" indent="0">
              <a:buNone/>
            </a:pPr>
            <a:r>
              <a:rPr lang="en-US" dirty="0"/>
              <a:t>alias dc=cd</a:t>
            </a:r>
          </a:p>
          <a:p>
            <a:pPr marL="0" indent="0">
              <a:buNone/>
            </a:pPr>
            <a:r>
              <a:rPr lang="en-US" dirty="0"/>
              <a:t>alias </a:t>
            </a:r>
            <a:r>
              <a:rPr lang="en-US" dirty="0" err="1"/>
              <a:t>ll</a:t>
            </a:r>
            <a:r>
              <a:rPr lang="en-US" dirty="0"/>
              <a:t>='</a:t>
            </a:r>
            <a:r>
              <a:rPr lang="en-US" dirty="0" err="1"/>
              <a:t>ls</a:t>
            </a:r>
            <a:r>
              <a:rPr lang="en-US" dirty="0"/>
              <a:t> -</a:t>
            </a:r>
            <a:r>
              <a:rPr lang="en-US" dirty="0" smtClean="0"/>
              <a:t>l‚</a:t>
            </a:r>
            <a:endParaRPr lang="bg-BG" dirty="0" smtClean="0"/>
          </a:p>
          <a:p>
            <a:r>
              <a:rPr lang="bg-BG" dirty="0" smtClean="0"/>
              <a:t>Кавичките са необходими, ако низа псведоним съдържа &gt;1 думи</a:t>
            </a:r>
          </a:p>
          <a:p>
            <a:r>
              <a:rPr lang="bg-BG" dirty="0" smtClean="0"/>
              <a:t>За да се провери какви псевдоними са активни се ползва командата</a:t>
            </a:r>
            <a:r>
              <a:rPr lang="en-US" dirty="0" smtClean="0"/>
              <a:t> </a:t>
            </a:r>
            <a:r>
              <a:rPr lang="en-US" dirty="0"/>
              <a:t>alias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1416958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Промяна на </a:t>
            </a:r>
            <a:r>
              <a:rPr lang="en-US" b="0" dirty="0"/>
              <a:t>Prompt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Променливата на средата </a:t>
            </a:r>
            <a:r>
              <a:rPr lang="en-US" dirty="0" smtClean="0"/>
              <a:t>$</a:t>
            </a:r>
            <a:r>
              <a:rPr lang="en-US" dirty="0"/>
              <a:t>PS1 </a:t>
            </a:r>
            <a:r>
              <a:rPr lang="bg-BG" dirty="0" smtClean="0"/>
              <a:t>съхранява подразбрания </a:t>
            </a:r>
            <a:r>
              <a:rPr lang="en-US" dirty="0" smtClean="0"/>
              <a:t>prompt</a:t>
            </a:r>
            <a:r>
              <a:rPr lang="bg-BG" dirty="0" smtClean="0"/>
              <a:t>.</a:t>
            </a:r>
            <a:endParaRPr lang="en-US" dirty="0"/>
          </a:p>
          <a:p>
            <a:r>
              <a:rPr lang="bg-BG" dirty="0" smtClean="0"/>
              <a:t>Той може да бъде променен. Пример:</a:t>
            </a:r>
          </a:p>
          <a:p>
            <a:pPr marL="0" indent="0">
              <a:buNone/>
            </a:pPr>
            <a:r>
              <a:rPr lang="en-US" dirty="0"/>
              <a:t>\s-\v\$ (default</a:t>
            </a:r>
            <a:r>
              <a:rPr lang="en-US" dirty="0" smtClean="0"/>
              <a:t>)</a:t>
            </a:r>
            <a:endParaRPr lang="bg-BG" dirty="0" smtClean="0"/>
          </a:p>
          <a:p>
            <a:r>
              <a:rPr lang="bg-BG" dirty="0" smtClean="0"/>
              <a:t>Промптът се състои от </a:t>
            </a:r>
            <a:r>
              <a:rPr lang="en-US" dirty="0" smtClean="0"/>
              <a:t>backslash-escaped </a:t>
            </a:r>
            <a:r>
              <a:rPr lang="bg-BG" dirty="0" smtClean="0"/>
              <a:t>специални символи</a:t>
            </a:r>
            <a:r>
              <a:rPr lang="en-US" dirty="0" smtClean="0"/>
              <a:t>, </a:t>
            </a:r>
            <a:r>
              <a:rPr lang="bg-BG" dirty="0" smtClean="0"/>
              <a:t>като </a:t>
            </a:r>
            <a:r>
              <a:rPr lang="en-US" dirty="0" smtClean="0"/>
              <a:t>\s(</a:t>
            </a:r>
            <a:r>
              <a:rPr lang="bg-BG" dirty="0" smtClean="0"/>
              <a:t>име на </a:t>
            </a:r>
            <a:r>
              <a:rPr lang="en-US" dirty="0" smtClean="0"/>
              <a:t>shell</a:t>
            </a:r>
            <a:r>
              <a:rPr lang="en-US" dirty="0"/>
              <a:t>) </a:t>
            </a:r>
            <a:r>
              <a:rPr lang="bg-BG" dirty="0" smtClean="0"/>
              <a:t>и </a:t>
            </a:r>
            <a:r>
              <a:rPr lang="en-US" dirty="0" smtClean="0"/>
              <a:t>\v (</a:t>
            </a:r>
            <a:r>
              <a:rPr lang="bg-BG" dirty="0" smtClean="0"/>
              <a:t>версия на</a:t>
            </a:r>
            <a:r>
              <a:rPr lang="en-US" dirty="0" smtClean="0"/>
              <a:t> </a:t>
            </a:r>
            <a:r>
              <a:rPr lang="en-US" dirty="0"/>
              <a:t>bash). </a:t>
            </a:r>
            <a:endParaRPr lang="bg-BG" dirty="0" smtClean="0"/>
          </a:p>
          <a:p>
            <a:r>
              <a:rPr lang="bg-BG" dirty="0" smtClean="0"/>
              <a:t>Съществуват множество опции, които могат да бъдат намерени на адрес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www.gnu.org/software/bash/manual/bashref.html#Printing-a-Prompt</a:t>
            </a:r>
            <a:r>
              <a:rPr lang="bg-BG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18653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Промяна на </a:t>
            </a:r>
            <a:r>
              <a:rPr lang="en-US" b="0" dirty="0"/>
              <a:t>Prompt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Дефиниране на </a:t>
            </a:r>
            <a:r>
              <a:rPr lang="en-US" dirty="0" smtClean="0"/>
              <a:t>prompt</a:t>
            </a:r>
            <a:r>
              <a:rPr lang="bg-BG" dirty="0" smtClean="0"/>
              <a:t>:</a:t>
            </a:r>
          </a:p>
          <a:p>
            <a:pPr marL="0" indent="0">
              <a:buNone/>
            </a:pPr>
            <a:r>
              <a:rPr lang="en-US" dirty="0"/>
              <a:t>export PS1="New Prompt </a:t>
            </a:r>
            <a:r>
              <a:rPr lang="en-US" dirty="0" smtClean="0"/>
              <a:t>String”</a:t>
            </a:r>
            <a:endParaRPr lang="bg-BG" dirty="0" smtClean="0"/>
          </a:p>
          <a:p>
            <a:r>
              <a:rPr lang="bg-BG" dirty="0" smtClean="0"/>
              <a:t>Напишете тази команда на командния ред за временна промяна или я добавете в</a:t>
            </a:r>
            <a:r>
              <a:rPr lang="en-US" dirty="0" smtClean="0"/>
              <a:t> </a:t>
            </a:r>
            <a:r>
              <a:rPr lang="en-US" dirty="0"/>
              <a:t>~/.</a:t>
            </a:r>
            <a:r>
              <a:rPr lang="en-US" dirty="0" err="1"/>
              <a:t>bashrc</a:t>
            </a:r>
            <a:r>
              <a:rPr lang="en-US" dirty="0"/>
              <a:t> </a:t>
            </a:r>
            <a:r>
              <a:rPr lang="bg-BG" dirty="0" smtClean="0"/>
              <a:t>или </a:t>
            </a:r>
            <a:r>
              <a:rPr lang="en-US" dirty="0" smtClean="0"/>
              <a:t>~/.</a:t>
            </a:r>
            <a:r>
              <a:rPr lang="en-US" dirty="0" err="1"/>
              <a:t>bash_profiles</a:t>
            </a:r>
            <a:r>
              <a:rPr lang="en-US" dirty="0"/>
              <a:t> </a:t>
            </a:r>
            <a:r>
              <a:rPr lang="bg-BG" dirty="0" smtClean="0"/>
              <a:t>за да стане постоянна.</a:t>
            </a:r>
          </a:p>
          <a:p>
            <a:r>
              <a:rPr lang="bg-BG" dirty="0" smtClean="0"/>
              <a:t>Пример:</a:t>
            </a:r>
          </a:p>
          <a:p>
            <a:pPr marL="0" indent="0">
              <a:buNone/>
            </a:pPr>
            <a:r>
              <a:rPr lang="pl-PL" dirty="0"/>
              <a:t>PS1="\u \w \t_" </a:t>
            </a:r>
            <a:r>
              <a:rPr lang="pl-PL" dirty="0" smtClean="0"/>
              <a:t> </a:t>
            </a:r>
            <a:r>
              <a:rPr lang="bg-BG" dirty="0" smtClean="0"/>
              <a:t>=&gt;</a:t>
            </a:r>
            <a:r>
              <a:rPr lang="pl-PL" dirty="0"/>
              <a:t> dgotseva ~ </a:t>
            </a:r>
            <a:r>
              <a:rPr lang="pl-PL" dirty="0" smtClean="0"/>
              <a:t>09:51:08_</a:t>
            </a:r>
            <a:endParaRPr lang="pl-PL" dirty="0"/>
          </a:p>
          <a:p>
            <a:pPr marL="0" indent="0">
              <a:buNone/>
            </a:pPr>
            <a:r>
              <a:rPr lang="en-US" dirty="0"/>
              <a:t>PS1="\w \j \d\:" </a:t>
            </a:r>
            <a:r>
              <a:rPr lang="bg-BG" dirty="0" smtClean="0"/>
              <a:t>=&gt; </a:t>
            </a:r>
            <a:r>
              <a:rPr lang="en-US" dirty="0" smtClean="0"/>
              <a:t>~ </a:t>
            </a:r>
            <a:r>
              <a:rPr lang="en-US" dirty="0"/>
              <a:t>0 Thu Jan 27\:</a:t>
            </a:r>
          </a:p>
        </p:txBody>
      </p:sp>
    </p:spTree>
    <p:extLst>
      <p:ext uri="{BB962C8B-B14F-4D97-AF65-F5344CB8AC3E}">
        <p14:creationId xmlns:p14="http://schemas.microsoft.com/office/powerpoint/2010/main" val="113790183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Процеси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Лекция </a:t>
            </a:r>
            <a:r>
              <a:rPr lang="en-US" dirty="0" smtClean="0"/>
              <a:t>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633599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Какво е процес?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Дефиниция</a:t>
            </a:r>
            <a:endParaRPr lang="en-US" dirty="0"/>
          </a:p>
          <a:p>
            <a:pPr lvl="1"/>
            <a:r>
              <a:rPr lang="bg-BG" dirty="0" smtClean="0"/>
              <a:t>Инстанция на стартирана програма</a:t>
            </a:r>
          </a:p>
          <a:p>
            <a:pPr lvl="1"/>
            <a:r>
              <a:rPr lang="bg-BG" dirty="0" smtClean="0"/>
              <a:t>По-специфично е от „програма“, защото е в процес  на изпълнение</a:t>
            </a:r>
            <a:r>
              <a:rPr lang="en-US" dirty="0" smtClean="0"/>
              <a:t>.</a:t>
            </a:r>
            <a:endParaRPr lang="en-US" dirty="0"/>
          </a:p>
          <a:p>
            <a:pPr lvl="1"/>
            <a:r>
              <a:rPr lang="bg-BG" dirty="0" smtClean="0"/>
              <a:t>По-специфично е от „изпълняваща се програма“, защото една и съща програма може да се изпълнява много пъти едновременно.</a:t>
            </a:r>
          </a:p>
          <a:p>
            <a:pPr marL="82296" indent="0">
              <a:buNone/>
            </a:pPr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r>
              <a:rPr lang="bg-BG" dirty="0" smtClean="0"/>
              <a:t>Много потребители изпълняват едновременно </a:t>
            </a:r>
            <a:r>
              <a:rPr lang="en-US" dirty="0" err="1" smtClean="0"/>
              <a:t>ssh</a:t>
            </a:r>
            <a:r>
              <a:rPr lang="en-US" dirty="0" smtClean="0"/>
              <a:t> </a:t>
            </a:r>
            <a:r>
              <a:rPr lang="bg-BG" dirty="0" smtClean="0"/>
              <a:t>за връзка към други сървъри. В този случай всяка инстанция на</a:t>
            </a:r>
            <a:r>
              <a:rPr lang="en-US" dirty="0" smtClean="0"/>
              <a:t> </a:t>
            </a:r>
            <a:r>
              <a:rPr lang="en-US" dirty="0" err="1"/>
              <a:t>ssh</a:t>
            </a:r>
            <a:r>
              <a:rPr lang="en-US" dirty="0"/>
              <a:t> </a:t>
            </a:r>
            <a:r>
              <a:rPr lang="bg-BG" dirty="0" smtClean="0"/>
              <a:t>е отделен процес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0375156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Идентификация на процеса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На всеки процес се пприсвоява уникален </a:t>
            </a:r>
            <a:r>
              <a:rPr lang="en-US" dirty="0" smtClean="0"/>
              <a:t>"</a:t>
            </a:r>
            <a:r>
              <a:rPr lang="en-US" dirty="0"/>
              <a:t>Process ID" </a:t>
            </a:r>
            <a:r>
              <a:rPr lang="en-US" dirty="0" smtClean="0"/>
              <a:t>(PID)</a:t>
            </a:r>
            <a:r>
              <a:rPr lang="bg-BG" dirty="0" smtClean="0"/>
              <a:t> при създаването му.</a:t>
            </a:r>
            <a:endParaRPr lang="en-US" dirty="0"/>
          </a:p>
          <a:p>
            <a:r>
              <a:rPr lang="bg-BG" dirty="0" smtClean="0"/>
              <a:t>Тези </a:t>
            </a:r>
            <a:r>
              <a:rPr lang="en-US" dirty="0" smtClean="0"/>
              <a:t>PIDs </a:t>
            </a:r>
            <a:r>
              <a:rPr lang="bg-BG" dirty="0" smtClean="0"/>
              <a:t>се ползват за диференцияция между различните инстанции на една програма.</a:t>
            </a:r>
          </a:p>
          <a:p>
            <a:pPr marL="82296" indent="0">
              <a:buNone/>
            </a:pPr>
            <a:r>
              <a:rPr lang="en-US" dirty="0" err="1"/>
              <a:t>ps</a:t>
            </a:r>
            <a:r>
              <a:rPr lang="en-US" dirty="0"/>
              <a:t> [options]</a:t>
            </a:r>
          </a:p>
          <a:p>
            <a:r>
              <a:rPr lang="bg-BG" dirty="0" smtClean="0"/>
              <a:t>Отпечатва текущо стартираните процеси, вкл. и техните </a:t>
            </a:r>
            <a:r>
              <a:rPr lang="en-US" dirty="0" smtClean="0"/>
              <a:t>PIDs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73216"/>
            <a:ext cx="637087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314482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Опции на </a:t>
            </a:r>
            <a:r>
              <a:rPr lang="en-US" smtClean="0"/>
              <a:t>ps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71514"/>
            <a:ext cx="8811072" cy="4986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636834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Приоритет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Едно</a:t>
            </a:r>
            <a:r>
              <a:rPr lang="en-US" dirty="0" smtClean="0"/>
              <a:t> </a:t>
            </a:r>
            <a:r>
              <a:rPr lang="en-US" dirty="0"/>
              <a:t>CPU </a:t>
            </a:r>
            <a:r>
              <a:rPr lang="bg-BG" dirty="0" smtClean="0"/>
              <a:t>може да стартира само един процес по едно и също време.</a:t>
            </a:r>
            <a:endParaRPr lang="en-US" dirty="0"/>
          </a:p>
          <a:p>
            <a:r>
              <a:rPr lang="bg-BG" dirty="0" smtClean="0"/>
              <a:t>Бързото превключване между процесите създава илюзията, че много процеси са стартирани едновременно.</a:t>
            </a:r>
            <a:endParaRPr lang="en-US" dirty="0"/>
          </a:p>
          <a:p>
            <a:r>
              <a:rPr lang="bg-BG" dirty="0" smtClean="0"/>
              <a:t>За улеснение разработчиците на </a:t>
            </a:r>
            <a:r>
              <a:rPr lang="en-US" dirty="0" smtClean="0"/>
              <a:t>UNIX </a:t>
            </a:r>
            <a:r>
              <a:rPr lang="bg-BG" dirty="0" smtClean="0"/>
              <a:t>са създали приоритет на всеки процес.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89358444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Начален приоритет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n-US" dirty="0"/>
              <a:t>nice [options] command</a:t>
            </a:r>
          </a:p>
          <a:p>
            <a:r>
              <a:rPr lang="bg-BG" dirty="0" smtClean="0"/>
              <a:t>Стартира команда със зададен приоритет </a:t>
            </a:r>
            <a:r>
              <a:rPr lang="en-US" dirty="0" smtClean="0"/>
              <a:t>(</a:t>
            </a:r>
            <a:r>
              <a:rPr lang="bg-BG" dirty="0" smtClean="0"/>
              <a:t>по подразбиране</a:t>
            </a:r>
            <a:r>
              <a:rPr lang="en-US" dirty="0" smtClean="0"/>
              <a:t>: </a:t>
            </a:r>
            <a:r>
              <a:rPr lang="en-US" dirty="0"/>
              <a:t>10)</a:t>
            </a:r>
          </a:p>
          <a:p>
            <a:r>
              <a:rPr lang="bg-BG" dirty="0" smtClean="0"/>
              <a:t>Диапазона на приоритетите е от </a:t>
            </a:r>
            <a:r>
              <a:rPr lang="en-US" dirty="0" smtClean="0"/>
              <a:t>-20 (</a:t>
            </a:r>
            <a:r>
              <a:rPr lang="bg-BG" dirty="0" smtClean="0"/>
              <a:t>най-висок</a:t>
            </a:r>
            <a:r>
              <a:rPr lang="en-US" dirty="0" smtClean="0"/>
              <a:t>) </a:t>
            </a:r>
            <a:r>
              <a:rPr lang="bg-BG" dirty="0" smtClean="0"/>
              <a:t>до </a:t>
            </a:r>
            <a:r>
              <a:rPr lang="en-US" dirty="0" smtClean="0"/>
              <a:t>19</a:t>
            </a:r>
            <a:r>
              <a:rPr lang="bg-BG" dirty="0" smtClean="0"/>
              <a:t> (най-нисък)</a:t>
            </a:r>
            <a:endParaRPr lang="en-US" dirty="0"/>
          </a:p>
          <a:p>
            <a:r>
              <a:rPr lang="bg-BG" dirty="0" smtClean="0"/>
              <a:t>Само потребител </a:t>
            </a:r>
            <a:r>
              <a:rPr lang="en-US" dirty="0" smtClean="0"/>
              <a:t>root </a:t>
            </a:r>
            <a:r>
              <a:rPr lang="bg-BG" dirty="0" smtClean="0"/>
              <a:t>може да даде отрицателен приоритет на </a:t>
            </a:r>
            <a:r>
              <a:rPr lang="bg-BG" dirty="0"/>
              <a:t>процеса</a:t>
            </a:r>
            <a:r>
              <a:rPr lang="en-US" dirty="0" smtClean="0"/>
              <a:t>!</a:t>
            </a:r>
            <a:endParaRPr lang="en-US" dirty="0"/>
          </a:p>
          <a:p>
            <a:r>
              <a:rPr lang="bg-BG" dirty="0" smtClean="0"/>
              <a:t>Без </a:t>
            </a:r>
            <a:r>
              <a:rPr lang="en-US" dirty="0" smtClean="0"/>
              <a:t>nice </a:t>
            </a:r>
            <a:r>
              <a:rPr lang="bg-BG" dirty="0" smtClean="0"/>
              <a:t>командите имат приоритет </a:t>
            </a:r>
            <a:r>
              <a:rPr lang="en-US" dirty="0" smtClean="0"/>
              <a:t>0.</a:t>
            </a:r>
            <a:endParaRPr lang="bg-BG" dirty="0" smtClean="0"/>
          </a:p>
          <a:p>
            <a:r>
              <a:rPr lang="bg-BG" dirty="0" smtClean="0"/>
              <a:t>Пример:</a:t>
            </a:r>
          </a:p>
          <a:p>
            <a:pPr marL="82296" indent="0">
              <a:buNone/>
            </a:pPr>
            <a:r>
              <a:rPr lang="en-US" dirty="0"/>
              <a:t>nice -n 10 </a:t>
            </a:r>
            <a:r>
              <a:rPr lang="en-US" dirty="0" err="1"/>
              <a:t>azureus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25539154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Промяна на приоритета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en-US" dirty="0" err="1"/>
              <a:t>renice</a:t>
            </a:r>
            <a:r>
              <a:rPr lang="en-US" dirty="0"/>
              <a:t> &lt;priority&gt; -p &lt;PID&gt;</a:t>
            </a:r>
          </a:p>
          <a:p>
            <a:r>
              <a:rPr lang="bg-BG" dirty="0" smtClean="0"/>
              <a:t>Сменя приоритета на стартиран процес на</a:t>
            </a:r>
            <a:r>
              <a:rPr lang="en-US" dirty="0" smtClean="0"/>
              <a:t> </a:t>
            </a:r>
            <a:r>
              <a:rPr lang="en-US" dirty="0"/>
              <a:t>&lt;priority&gt;</a:t>
            </a:r>
          </a:p>
          <a:p>
            <a:r>
              <a:rPr lang="bg-BG" dirty="0" smtClean="0"/>
              <a:t>Само потребител </a:t>
            </a:r>
            <a:r>
              <a:rPr lang="en-US" dirty="0" smtClean="0"/>
              <a:t>root </a:t>
            </a:r>
            <a:r>
              <a:rPr lang="bg-BG" dirty="0" smtClean="0"/>
              <a:t>може да зададе приоритети &lt;</a:t>
            </a:r>
            <a:r>
              <a:rPr lang="en-US" dirty="0" smtClean="0"/>
              <a:t>0</a:t>
            </a:r>
            <a:r>
              <a:rPr lang="en-US" dirty="0"/>
              <a:t>!</a:t>
            </a:r>
          </a:p>
          <a:p>
            <a:r>
              <a:rPr lang="bg-BG" dirty="0" smtClean="0"/>
              <a:t>Всеки потребител може да смени приоритета само на процесите, които е СТАРТИРАЛ</a:t>
            </a:r>
            <a:r>
              <a:rPr lang="en-US" dirty="0" smtClean="0"/>
              <a:t>!</a:t>
            </a:r>
            <a:endParaRPr lang="bg-BG" dirty="0" smtClean="0"/>
          </a:p>
          <a:p>
            <a:r>
              <a:rPr lang="bg-BG" dirty="0" smtClean="0"/>
              <a:t>Примери:</a:t>
            </a:r>
          </a:p>
          <a:p>
            <a:pPr marL="82296" indent="0">
              <a:buNone/>
            </a:pPr>
            <a:r>
              <a:rPr lang="en-US" dirty="0" err="1"/>
              <a:t>renice</a:t>
            </a:r>
            <a:r>
              <a:rPr lang="en-US" dirty="0"/>
              <a:t> 5 -p 10275</a:t>
            </a:r>
          </a:p>
          <a:p>
            <a:r>
              <a:rPr lang="bg-BG" dirty="0" smtClean="0"/>
              <a:t>Задава приоритет 5 на процеса с </a:t>
            </a:r>
            <a:r>
              <a:rPr lang="en-US" dirty="0" smtClean="0"/>
              <a:t>PID 10275</a:t>
            </a:r>
            <a:endParaRPr lang="en-US" dirty="0"/>
          </a:p>
          <a:p>
            <a:pPr marL="82296" indent="0">
              <a:buNone/>
            </a:pPr>
            <a:r>
              <a:rPr lang="en-US" dirty="0" err="1"/>
              <a:t>renice</a:t>
            </a:r>
            <a:r>
              <a:rPr lang="en-US" dirty="0"/>
              <a:t> 19 -u </a:t>
            </a:r>
            <a:r>
              <a:rPr lang="en-US" dirty="0" err="1" smtClean="0"/>
              <a:t>dgotseva</a:t>
            </a:r>
            <a:endParaRPr lang="en-US" dirty="0"/>
          </a:p>
          <a:p>
            <a:r>
              <a:rPr lang="bg-BG" dirty="0" smtClean="0"/>
              <a:t>Всички мои процеси стават с приоритет </a:t>
            </a:r>
            <a:r>
              <a:rPr lang="en-US" dirty="0" smtClean="0"/>
              <a:t>19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37338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Apple </a:t>
            </a:r>
            <a:r>
              <a:rPr lang="en-US" dirty="0" smtClean="0"/>
              <a:t>OSX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Създадена чрез използване на </a:t>
            </a:r>
            <a:r>
              <a:rPr lang="en-US" dirty="0" smtClean="0"/>
              <a:t>BSD-based kernel</a:t>
            </a:r>
            <a:r>
              <a:rPr lang="bg-BG" dirty="0" smtClean="0"/>
              <a:t>, преименуван на </a:t>
            </a:r>
            <a:r>
              <a:rPr lang="en-US" dirty="0" smtClean="0"/>
              <a:t>Darwin</a:t>
            </a:r>
            <a:endParaRPr lang="en-US" dirty="0"/>
          </a:p>
          <a:p>
            <a:pPr lvl="1"/>
            <a:r>
              <a:rPr lang="bg-BG" dirty="0" smtClean="0"/>
              <a:t>Най-популярната десктоп версия на </a:t>
            </a:r>
            <a:r>
              <a:rPr lang="en-US" dirty="0" smtClean="0"/>
              <a:t>UNIX</a:t>
            </a:r>
            <a:endParaRPr lang="en-US" dirty="0"/>
          </a:p>
          <a:p>
            <a:pPr marL="393192" lvl="1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Steve Jobs Says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What can the fully compliant UNIX technology in</a:t>
            </a:r>
          </a:p>
          <a:p>
            <a:pPr marL="0" indent="0">
              <a:buNone/>
            </a:pPr>
            <a:r>
              <a:rPr lang="en-US" dirty="0"/>
              <a:t>Leopard do? It can run any POSIX-compliant source</a:t>
            </a:r>
          </a:p>
          <a:p>
            <a:pPr marL="0" indent="0">
              <a:buNone/>
            </a:pPr>
            <a:r>
              <a:rPr lang="en-US" dirty="0"/>
              <a:t>code. Help you make the most of multicore systems.</a:t>
            </a:r>
          </a:p>
          <a:p>
            <a:pPr marL="0" indent="0">
              <a:buNone/>
            </a:pPr>
            <a:r>
              <a:rPr lang="en-US" dirty="0"/>
              <a:t>Put a new tabbed-interface Terminal at your</a:t>
            </a:r>
          </a:p>
          <a:p>
            <a:pPr marL="0" indent="0">
              <a:buNone/>
            </a:pPr>
            <a:r>
              <a:rPr lang="en-US" dirty="0" err="1"/>
              <a:t>ngertips</a:t>
            </a:r>
            <a:r>
              <a:rPr lang="en-US" dirty="0"/>
              <a:t>. Introduce a whole host of new features</a:t>
            </a:r>
          </a:p>
          <a:p>
            <a:pPr marL="0" indent="0">
              <a:buNone/>
            </a:pPr>
            <a:r>
              <a:rPr lang="en-US" dirty="0"/>
              <a:t>that make life easier for every developer. Really, what</a:t>
            </a:r>
          </a:p>
          <a:p>
            <a:pPr marL="0" indent="0">
              <a:buNone/>
            </a:pPr>
            <a:r>
              <a:rPr lang="en-US" dirty="0"/>
              <a:t>cant it do?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9297756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Как спираме процес?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sz="2800" dirty="0" smtClean="0"/>
              <a:t>За приключване на </a:t>
            </a:r>
            <a:r>
              <a:rPr lang="en-US" sz="2800" dirty="0" smtClean="0"/>
              <a:t>foreground </a:t>
            </a:r>
            <a:r>
              <a:rPr lang="bg-BG" sz="2800" dirty="0" smtClean="0"/>
              <a:t>процес се ползва</a:t>
            </a:r>
            <a:r>
              <a:rPr lang="en-US" sz="2800" dirty="0" smtClean="0"/>
              <a:t> </a:t>
            </a:r>
            <a:r>
              <a:rPr lang="en-US" sz="2800" dirty="0"/>
              <a:t>Ctrl + C</a:t>
            </a:r>
          </a:p>
          <a:p>
            <a:r>
              <a:rPr lang="bg-BG" dirty="0" smtClean="0"/>
              <a:t>Как спираме </a:t>
            </a:r>
            <a:r>
              <a:rPr lang="en-US" dirty="0" smtClean="0"/>
              <a:t>background </a:t>
            </a:r>
            <a:r>
              <a:rPr lang="bg-BG" dirty="0" smtClean="0"/>
              <a:t>процес</a:t>
            </a:r>
            <a:r>
              <a:rPr lang="en-US" dirty="0" smtClean="0"/>
              <a:t>?</a:t>
            </a:r>
            <a:endParaRPr lang="en-US" dirty="0"/>
          </a:p>
          <a:p>
            <a:pPr lvl="1"/>
            <a:r>
              <a:rPr lang="bg-BG" dirty="0" smtClean="0"/>
              <a:t>Каква е </a:t>
            </a:r>
            <a:r>
              <a:rPr lang="en-US" dirty="0" smtClean="0"/>
              <a:t>UNIX </a:t>
            </a:r>
            <a:r>
              <a:rPr lang="bg-BG" dirty="0" smtClean="0"/>
              <a:t>версията на </a:t>
            </a:r>
            <a:r>
              <a:rPr lang="en-US" dirty="0" smtClean="0"/>
              <a:t>CTRL </a:t>
            </a:r>
            <a:r>
              <a:rPr lang="en-US" dirty="0"/>
              <a:t>+ ALT + DELETE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50409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Терминиране на процес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dirty="0"/>
              <a:t>kill [-signal] &lt;PID&gt;</a:t>
            </a:r>
          </a:p>
          <a:p>
            <a:r>
              <a:rPr lang="bg-BG" dirty="0" smtClean="0"/>
              <a:t>Изпраща специален сигнал към процеса.</a:t>
            </a:r>
            <a:endParaRPr lang="en-US" dirty="0"/>
          </a:p>
          <a:p>
            <a:r>
              <a:rPr lang="bg-BG" dirty="0" smtClean="0"/>
              <a:t>По подразбиране спира изпълнението на процеса.</a:t>
            </a:r>
          </a:p>
          <a:p>
            <a:r>
              <a:rPr lang="bg-BG" dirty="0" smtClean="0"/>
              <a:t>Примери:</a:t>
            </a:r>
          </a:p>
          <a:p>
            <a:pPr marL="82296" indent="0">
              <a:buNone/>
            </a:pPr>
            <a:r>
              <a:rPr lang="en-US" dirty="0"/>
              <a:t>kill 9000 : </a:t>
            </a:r>
            <a:r>
              <a:rPr lang="bg-BG" dirty="0" smtClean="0"/>
              <a:t>терминира процес </a:t>
            </a:r>
            <a:r>
              <a:rPr lang="en-US" dirty="0" smtClean="0"/>
              <a:t>9000</a:t>
            </a:r>
            <a:endParaRPr lang="en-US" dirty="0"/>
          </a:p>
          <a:p>
            <a:pPr marL="82296" indent="0">
              <a:buNone/>
            </a:pPr>
            <a:r>
              <a:rPr lang="en-US" dirty="0"/>
              <a:t>kill -9 3200 : </a:t>
            </a:r>
            <a:r>
              <a:rPr lang="bg-BG" dirty="0" smtClean="0"/>
              <a:t>унищожава процес с </a:t>
            </a:r>
            <a:r>
              <a:rPr lang="en-US" dirty="0" smtClean="0"/>
              <a:t>PID </a:t>
            </a:r>
            <a:r>
              <a:rPr lang="en-US" dirty="0"/>
              <a:t>3200</a:t>
            </a:r>
          </a:p>
          <a:p>
            <a:pPr marL="82296" indent="0">
              <a:buNone/>
            </a:pPr>
            <a:r>
              <a:rPr lang="en-US" dirty="0"/>
              <a:t>kill -HUP 12118 : </a:t>
            </a:r>
            <a:r>
              <a:rPr lang="bg-BG" dirty="0" smtClean="0"/>
              <a:t>рестартира </a:t>
            </a:r>
            <a:r>
              <a:rPr lang="en-US" dirty="0" smtClean="0"/>
              <a:t> </a:t>
            </a:r>
            <a:r>
              <a:rPr lang="en-US" dirty="0"/>
              <a:t>12118 </a:t>
            </a:r>
          </a:p>
        </p:txBody>
      </p:sp>
    </p:spTree>
    <p:extLst>
      <p:ext uri="{BB962C8B-B14F-4D97-AF65-F5344CB8AC3E}">
        <p14:creationId xmlns:p14="http://schemas.microsoft.com/office/powerpoint/2010/main" val="210206959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Полезни </a:t>
            </a:r>
            <a:r>
              <a:rPr lang="en-US" dirty="0" smtClean="0"/>
              <a:t>Kill</a:t>
            </a:r>
            <a:r>
              <a:rPr lang="bg-BG" dirty="0" smtClean="0"/>
              <a:t> сигнали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bg-BG" dirty="0" smtClean="0"/>
              <a:t>Сигналите използващи </a:t>
            </a:r>
            <a:r>
              <a:rPr lang="en-US" dirty="0" smtClean="0"/>
              <a:t>kill</a:t>
            </a:r>
            <a:r>
              <a:rPr lang="bg-BG" dirty="0" smtClean="0"/>
              <a:t>, могат да се зададат чрез име или числова стойност.</a:t>
            </a:r>
            <a:endParaRPr lang="en-US" dirty="0"/>
          </a:p>
          <a:p>
            <a:r>
              <a:rPr lang="en-US" dirty="0"/>
              <a:t>TERM </a:t>
            </a:r>
            <a:r>
              <a:rPr lang="bg-BG" dirty="0" smtClean="0"/>
              <a:t>или </a:t>
            </a:r>
            <a:r>
              <a:rPr lang="en-US" dirty="0" smtClean="0"/>
              <a:t>15 </a:t>
            </a:r>
            <a:r>
              <a:rPr lang="en-US" dirty="0"/>
              <a:t>: </a:t>
            </a:r>
            <a:r>
              <a:rPr lang="bg-BG" dirty="0" smtClean="0"/>
              <a:t>Терминира изпълнението </a:t>
            </a:r>
            <a:r>
              <a:rPr lang="en-US" dirty="0" smtClean="0"/>
              <a:t>(default</a:t>
            </a:r>
            <a:r>
              <a:rPr lang="en-US" dirty="0"/>
              <a:t>)</a:t>
            </a:r>
          </a:p>
          <a:p>
            <a:r>
              <a:rPr lang="en-US" dirty="0"/>
              <a:t>HUP </a:t>
            </a:r>
            <a:r>
              <a:rPr lang="bg-BG" dirty="0" smtClean="0"/>
              <a:t>или </a:t>
            </a:r>
            <a:r>
              <a:rPr lang="en-US" dirty="0" smtClean="0"/>
              <a:t>1 </a:t>
            </a:r>
            <a:r>
              <a:rPr lang="en-US" dirty="0"/>
              <a:t>: </a:t>
            </a:r>
            <a:r>
              <a:rPr lang="bg-BG" dirty="0" smtClean="0"/>
              <a:t>рестартира програмата </a:t>
            </a:r>
            <a:endParaRPr lang="en-US" dirty="0" smtClean="0"/>
          </a:p>
          <a:p>
            <a:r>
              <a:rPr lang="en-US" dirty="0" smtClean="0"/>
              <a:t>KILL </a:t>
            </a:r>
            <a:r>
              <a:rPr lang="bg-BG" dirty="0" smtClean="0"/>
              <a:t>или </a:t>
            </a:r>
            <a:r>
              <a:rPr lang="en-US" dirty="0" smtClean="0"/>
              <a:t>9 : </a:t>
            </a:r>
            <a:r>
              <a:rPr lang="bg-BG" dirty="0" smtClean="0"/>
              <a:t>може да терминира всичко</a:t>
            </a:r>
            <a:endParaRPr lang="en-US" dirty="0" smtClean="0"/>
          </a:p>
          <a:p>
            <a:endParaRPr lang="bg-BG" dirty="0" smtClean="0"/>
          </a:p>
          <a:p>
            <a:pPr marL="82296" indent="0">
              <a:buNone/>
            </a:pPr>
            <a:r>
              <a:rPr lang="bg-BG" dirty="0" smtClean="0"/>
              <a:t>Достатъчно е използването на подразбрания </a:t>
            </a:r>
            <a:r>
              <a:rPr lang="en-US" dirty="0" smtClean="0"/>
              <a:t>TERM.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8406260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top [-options]</a:t>
            </a:r>
          </a:p>
          <a:p>
            <a:r>
              <a:rPr lang="bg-BG" dirty="0" smtClean="0"/>
              <a:t>Показва всички процеси с подразбраното използване на </a:t>
            </a:r>
            <a:r>
              <a:rPr lang="en-US" dirty="0" smtClean="0"/>
              <a:t>CPU </a:t>
            </a:r>
            <a:r>
              <a:rPr lang="bg-BG" dirty="0" smtClean="0"/>
              <a:t>в %</a:t>
            </a:r>
            <a:endParaRPr lang="en-US" dirty="0"/>
          </a:p>
          <a:p>
            <a:r>
              <a:rPr lang="bg-BG" dirty="0" smtClean="0"/>
              <a:t>Позволява настройка на дисплея с опции: </a:t>
            </a:r>
          </a:p>
          <a:p>
            <a:pPr lvl="1"/>
            <a:r>
              <a:rPr lang="en-US" dirty="0" smtClean="0"/>
              <a:t>h </a:t>
            </a:r>
            <a:r>
              <a:rPr lang="bg-BG" dirty="0" smtClean="0"/>
              <a:t>– показва опциите на командата</a:t>
            </a:r>
            <a:endParaRPr lang="en-US" dirty="0"/>
          </a:p>
          <a:p>
            <a:pPr lvl="1"/>
            <a:r>
              <a:rPr lang="en-US" dirty="0"/>
              <a:t>u </a:t>
            </a:r>
            <a:r>
              <a:rPr lang="en-US" dirty="0" smtClean="0"/>
              <a:t>– </a:t>
            </a:r>
            <a:r>
              <a:rPr lang="bg-BG" dirty="0" smtClean="0"/>
              <a:t>показва зададения потребител само</a:t>
            </a:r>
            <a:endParaRPr lang="en-US" dirty="0"/>
          </a:p>
          <a:p>
            <a:r>
              <a:rPr lang="bg-BG" dirty="0" smtClean="0"/>
              <a:t>Може да обработва задачи</a:t>
            </a:r>
            <a:r>
              <a:rPr lang="en-US" dirty="0" smtClean="0"/>
              <a:t>: </a:t>
            </a:r>
            <a:r>
              <a:rPr lang="en-US" dirty="0"/>
              <a:t>'k' kill; 'r' </a:t>
            </a:r>
            <a:r>
              <a:rPr lang="en-US" dirty="0" err="1"/>
              <a:t>renice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4526639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Jobs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Job </a:t>
            </a:r>
            <a:r>
              <a:rPr lang="bg-BG" dirty="0" smtClean="0"/>
              <a:t>е процес, стартиран под въздействието на </a:t>
            </a:r>
            <a:r>
              <a:rPr lang="en-US" dirty="0" smtClean="0"/>
              <a:t>job control</a:t>
            </a:r>
            <a:r>
              <a:rPr lang="bg-BG" dirty="0" smtClean="0"/>
              <a:t> </a:t>
            </a:r>
            <a:r>
              <a:rPr lang="en-US" dirty="0" smtClean="0"/>
              <a:t>facility.</a:t>
            </a:r>
            <a:endParaRPr lang="bg-BG" dirty="0" smtClean="0"/>
          </a:p>
          <a:p>
            <a:r>
              <a:rPr lang="en-US" dirty="0"/>
              <a:t>Job control </a:t>
            </a:r>
            <a:r>
              <a:rPr lang="bg-BG" dirty="0" smtClean="0"/>
              <a:t>е вградена характеристика на повечето </a:t>
            </a:r>
            <a:r>
              <a:rPr lang="en-US" dirty="0" smtClean="0"/>
              <a:t>shells</a:t>
            </a:r>
            <a:r>
              <a:rPr lang="en-US" dirty="0"/>
              <a:t>, </a:t>
            </a:r>
            <a:r>
              <a:rPr lang="bg-BG" dirty="0" smtClean="0"/>
              <a:t>позволяваща на потребителя да спира временно и възобновява задачи, както и да ги стартира във фонов режим.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9490726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dirty="0"/>
              <a:t>ping &lt;server&gt;</a:t>
            </a:r>
          </a:p>
          <a:p>
            <a:r>
              <a:rPr lang="bg-BG" dirty="0" smtClean="0"/>
              <a:t>Измерва времето за отговор на мрежата до отдалечен сървър.</a:t>
            </a:r>
            <a:endParaRPr lang="en-US" dirty="0"/>
          </a:p>
          <a:p>
            <a:r>
              <a:rPr lang="bg-BG" dirty="0" smtClean="0"/>
              <a:t>Изпраща къс сигнал до сървъра, след което замерва времето до връщането на сигнала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Служи за проверка на връзката.</a:t>
            </a:r>
          </a:p>
          <a:p>
            <a:r>
              <a:rPr lang="bg-BG" dirty="0" smtClean="0"/>
              <a:t>Пример:</a:t>
            </a:r>
          </a:p>
          <a:p>
            <a:pPr marL="82296" indent="0">
              <a:buNone/>
            </a:pPr>
            <a:r>
              <a:rPr lang="en-US" dirty="0"/>
              <a:t>ping google.com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18411800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Контрол върху </a:t>
            </a:r>
            <a:r>
              <a:rPr lang="en-US" dirty="0" smtClean="0"/>
              <a:t>jobs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bg-BG" dirty="0" smtClean="0"/>
              <a:t>След стартиране на </a:t>
            </a:r>
            <a:r>
              <a:rPr lang="en-US" dirty="0" smtClean="0"/>
              <a:t>ping</a:t>
            </a:r>
            <a:r>
              <a:rPr lang="bg-BG" dirty="0" smtClean="0"/>
              <a:t>, губим контрол върху  </a:t>
            </a:r>
            <a:r>
              <a:rPr lang="en-US" dirty="0" smtClean="0"/>
              <a:t>shell</a:t>
            </a:r>
            <a:r>
              <a:rPr lang="en-US" dirty="0"/>
              <a:t>. </a:t>
            </a:r>
            <a:r>
              <a:rPr lang="bg-BG" dirty="0" smtClean="0"/>
              <a:t> Това се случва и с много други приложения, които работят независимо за дълъг период от време:</a:t>
            </a:r>
            <a:endParaRPr lang="en-US" dirty="0"/>
          </a:p>
          <a:p>
            <a:r>
              <a:rPr lang="bg-BG" dirty="0" smtClean="0"/>
              <a:t>Преместване на големи части от файлове</a:t>
            </a:r>
          </a:p>
          <a:p>
            <a:r>
              <a:rPr lang="bg-BG" dirty="0" smtClean="0"/>
              <a:t>Компилация на сорс код</a:t>
            </a:r>
            <a:endParaRPr lang="en-US" dirty="0"/>
          </a:p>
          <a:p>
            <a:r>
              <a:rPr lang="bg-BG" dirty="0" smtClean="0"/>
              <a:t>Изпълнение на мултимедия</a:t>
            </a:r>
            <a:endParaRPr lang="en-US" dirty="0"/>
          </a:p>
          <a:p>
            <a:r>
              <a:rPr lang="bg-BG" dirty="0" smtClean="0"/>
              <a:t>Научни изчисления</a:t>
            </a:r>
            <a:endParaRPr lang="en-US" dirty="0"/>
          </a:p>
          <a:p>
            <a:pPr marL="82296" indent="0">
              <a:buNone/>
            </a:pPr>
            <a:r>
              <a:rPr lang="bg-BG" dirty="0" smtClean="0"/>
              <a:t>Пример:</a:t>
            </a:r>
          </a:p>
          <a:p>
            <a:pPr marL="82296" indent="0">
              <a:buNone/>
            </a:pPr>
            <a:r>
              <a:rPr lang="en-US" dirty="0"/>
              <a:t>mpg123 </a:t>
            </a:r>
            <a:r>
              <a:rPr lang="en-US" dirty="0" smtClean="0"/>
              <a:t>song.mp3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351107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Стартиране на задача във фонов режим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en-US" dirty="0"/>
              <a:t>&lt;command&gt; [arguments] &amp;</a:t>
            </a:r>
          </a:p>
          <a:p>
            <a:r>
              <a:rPr lang="bg-BG" dirty="0" smtClean="0"/>
              <a:t>Стартира зададената команда като </a:t>
            </a:r>
            <a:r>
              <a:rPr lang="en-US" dirty="0" smtClean="0"/>
              <a:t>background </a:t>
            </a:r>
            <a:r>
              <a:rPr lang="en-US" dirty="0"/>
              <a:t>job</a:t>
            </a:r>
          </a:p>
          <a:p>
            <a:r>
              <a:rPr lang="bg-BG" dirty="0" smtClean="0"/>
              <a:t>Пример:</a:t>
            </a:r>
          </a:p>
          <a:p>
            <a:pPr marL="82296" indent="0">
              <a:buNone/>
            </a:pPr>
            <a:r>
              <a:rPr lang="en-US" dirty="0"/>
              <a:t>cat </a:t>
            </a:r>
            <a:r>
              <a:rPr lang="en-US" dirty="0" smtClean="0"/>
              <a:t>&amp;</a:t>
            </a:r>
            <a:r>
              <a:rPr lang="bg-BG" dirty="0" smtClean="0"/>
              <a:t> </a:t>
            </a:r>
          </a:p>
          <a:p>
            <a:pPr lvl="1"/>
            <a:r>
              <a:rPr lang="bg-BG" dirty="0" smtClean="0"/>
              <a:t>Опитайте </a:t>
            </a:r>
            <a:r>
              <a:rPr lang="en-US" dirty="0" smtClean="0"/>
              <a:t>cat </a:t>
            </a:r>
            <a:r>
              <a:rPr lang="bg-BG" dirty="0" smtClean="0"/>
              <a:t>без </a:t>
            </a:r>
            <a:r>
              <a:rPr lang="en-US" dirty="0" smtClean="0"/>
              <a:t>&amp;!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90936280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Pausing a Job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За пауза на стартирания процес се ползва </a:t>
            </a:r>
            <a:r>
              <a:rPr lang="en-US" dirty="0" smtClean="0"/>
              <a:t>CTRL </a:t>
            </a:r>
            <a:r>
              <a:rPr lang="en-US" dirty="0"/>
              <a:t>+ </a:t>
            </a:r>
            <a:r>
              <a:rPr lang="en-US" dirty="0" smtClean="0"/>
              <a:t>Z</a:t>
            </a:r>
            <a:endParaRPr lang="en-US" dirty="0"/>
          </a:p>
          <a:p>
            <a:r>
              <a:rPr lang="bg-BG" dirty="0" smtClean="0"/>
              <a:t>След избор на </a:t>
            </a:r>
            <a:r>
              <a:rPr lang="en-US" dirty="0" smtClean="0"/>
              <a:t>CTRL+Z, shell </a:t>
            </a:r>
            <a:r>
              <a:rPr lang="bg-BG" dirty="0" smtClean="0"/>
              <a:t>съобщава </a:t>
            </a:r>
            <a:r>
              <a:rPr lang="en-US" dirty="0" smtClean="0"/>
              <a:t>JOB ID</a:t>
            </a:r>
            <a:r>
              <a:rPr lang="bg-BG" dirty="0" smtClean="0"/>
              <a:t> на временно спряната задача</a:t>
            </a:r>
            <a:endParaRPr lang="en-US" dirty="0"/>
          </a:p>
          <a:p>
            <a:pPr lvl="1"/>
            <a:r>
              <a:rPr lang="en-US" dirty="0" smtClean="0"/>
              <a:t>Job </a:t>
            </a:r>
            <a:r>
              <a:rPr lang="en-US" dirty="0"/>
              <a:t>ID </a:t>
            </a:r>
            <a:r>
              <a:rPr lang="bg-BG" dirty="0" smtClean="0"/>
              <a:t>се ползва като </a:t>
            </a:r>
            <a:r>
              <a:rPr lang="en-US" dirty="0" smtClean="0"/>
              <a:t>process's </a:t>
            </a:r>
            <a:r>
              <a:rPr lang="en-US" dirty="0"/>
              <a:t>PID</a:t>
            </a:r>
          </a:p>
          <a:p>
            <a:r>
              <a:rPr lang="bg-BG" dirty="0" smtClean="0"/>
              <a:t>След като сме преустановили времено процеса, можем да продължим изпълнението във фонов режим.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4853220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r>
              <a:rPr lang="bg-BG" dirty="0" smtClean="0"/>
              <a:t> команда и </a:t>
            </a:r>
            <a:r>
              <a:rPr lang="en-US" dirty="0" smtClean="0"/>
              <a:t>JOB ID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bg</a:t>
            </a:r>
            <a:r>
              <a:rPr lang="en-US" dirty="0"/>
              <a:t> &lt;Job ID&gt;</a:t>
            </a:r>
          </a:p>
          <a:p>
            <a:r>
              <a:rPr lang="bg-BG" dirty="0" smtClean="0"/>
              <a:t>Продължава временно спряната задача във фонов режим</a:t>
            </a:r>
          </a:p>
          <a:p>
            <a:r>
              <a:rPr lang="bg-BG" dirty="0" smtClean="0"/>
              <a:t>Без подаден </a:t>
            </a:r>
            <a:r>
              <a:rPr lang="en-US" dirty="0" smtClean="0"/>
              <a:t>Job </a:t>
            </a:r>
            <a:r>
              <a:rPr lang="en-US" dirty="0"/>
              <a:t>ID </a:t>
            </a:r>
            <a:r>
              <a:rPr lang="bg-BG" dirty="0" smtClean="0"/>
              <a:t>се стартира последно спряната задача.</a:t>
            </a:r>
          </a:p>
          <a:p>
            <a:pPr marL="0" indent="0">
              <a:buNone/>
            </a:pPr>
            <a:r>
              <a:rPr lang="en-US" dirty="0"/>
              <a:t>jobs</a:t>
            </a:r>
          </a:p>
          <a:p>
            <a:r>
              <a:rPr lang="bg-BG" dirty="0" smtClean="0"/>
              <a:t>Разпечатва текущо стартираните, временно спряни или спряни задачи</a:t>
            </a:r>
          </a:p>
          <a:p>
            <a:r>
              <a:rPr lang="bg-BG" dirty="0" smtClean="0"/>
              <a:t>Разпечатва задачите и техните </a:t>
            </a:r>
            <a:r>
              <a:rPr lang="en-US" dirty="0" smtClean="0"/>
              <a:t>Job </a:t>
            </a:r>
            <a:r>
              <a:rPr lang="en-US" dirty="0"/>
              <a:t>IDs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11344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Предимства/недостатъци: </a:t>
            </a:r>
            <a:r>
              <a:rPr lang="en-US" dirty="0" smtClean="0"/>
              <a:t>BSD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bg-BG" b="1" dirty="0" smtClean="0"/>
              <a:t>Предимства</a:t>
            </a:r>
            <a:endParaRPr lang="en-US" b="1" dirty="0"/>
          </a:p>
          <a:p>
            <a:r>
              <a:rPr lang="bg-BG" dirty="0" smtClean="0"/>
              <a:t>Надеждна и много сигурна</a:t>
            </a:r>
            <a:endParaRPr lang="en-US" dirty="0"/>
          </a:p>
          <a:p>
            <a:r>
              <a:rPr lang="bg-BG" dirty="0" smtClean="0"/>
              <a:t>Използваема навсякъде</a:t>
            </a:r>
          </a:p>
          <a:p>
            <a:r>
              <a:rPr lang="bg-BG" dirty="0" smtClean="0"/>
              <a:t>Най-гъвкав лиценз</a:t>
            </a:r>
            <a:endParaRPr lang="en-US" dirty="0"/>
          </a:p>
          <a:p>
            <a:r>
              <a:rPr lang="bg-BG" dirty="0" smtClean="0"/>
              <a:t>Свободна</a:t>
            </a:r>
            <a:r>
              <a:rPr lang="en-US" dirty="0" smtClean="0"/>
              <a:t>!</a:t>
            </a:r>
            <a:endParaRPr lang="en-US" dirty="0"/>
          </a:p>
          <a:p>
            <a:pPr marL="0" indent="0">
              <a:buNone/>
            </a:pPr>
            <a:r>
              <a:rPr lang="bg-BG" b="1" dirty="0" smtClean="0"/>
              <a:t>Недостатъци</a:t>
            </a:r>
            <a:endParaRPr lang="en-US" b="1" dirty="0"/>
          </a:p>
          <a:p>
            <a:r>
              <a:rPr lang="bg-BG" dirty="0" smtClean="0"/>
              <a:t>Изисква най-малко професионална поддръжка или работа с общността</a:t>
            </a:r>
          </a:p>
          <a:p>
            <a:r>
              <a:rPr lang="bg-BG" dirty="0" smtClean="0"/>
              <a:t>Избор на много характеристики</a:t>
            </a:r>
          </a:p>
          <a:p>
            <a:r>
              <a:rPr lang="bg-BG" dirty="0" smtClean="0"/>
              <a:t>Мислите, че </a:t>
            </a:r>
            <a:r>
              <a:rPr lang="en-US" dirty="0" smtClean="0"/>
              <a:t>Linux </a:t>
            </a:r>
            <a:r>
              <a:rPr lang="bg-BG" dirty="0" smtClean="0"/>
              <a:t>е за аутсайдери</a:t>
            </a:r>
            <a:r>
              <a:rPr lang="en-US" dirty="0" smtClean="0"/>
              <a:t>?!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88599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Foreground</a:t>
            </a:r>
            <a:r>
              <a:rPr lang="bg-BG" dirty="0" smtClean="0"/>
              <a:t> команда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fg</a:t>
            </a:r>
            <a:r>
              <a:rPr lang="en-US" dirty="0"/>
              <a:t> &lt;Job ID&gt;</a:t>
            </a:r>
          </a:p>
          <a:p>
            <a:r>
              <a:rPr lang="bg-BG" dirty="0" smtClean="0"/>
              <a:t>Възобновява изпълнението на задача във </a:t>
            </a:r>
            <a:r>
              <a:rPr lang="en-US" dirty="0" smtClean="0"/>
              <a:t>foreground</a:t>
            </a:r>
            <a:r>
              <a:rPr lang="bg-BG" dirty="0" smtClean="0"/>
              <a:t> режим (активен режим)</a:t>
            </a:r>
            <a:endParaRPr lang="en-US" dirty="0"/>
          </a:p>
          <a:p>
            <a:r>
              <a:rPr lang="bg-BG" dirty="0" smtClean="0"/>
              <a:t>Без зададен </a:t>
            </a:r>
            <a:r>
              <a:rPr lang="en-US" dirty="0" smtClean="0"/>
              <a:t>Job </a:t>
            </a:r>
            <a:r>
              <a:rPr lang="en-US" dirty="0"/>
              <a:t>ID </a:t>
            </a:r>
            <a:r>
              <a:rPr lang="bg-BG" dirty="0" smtClean="0"/>
              <a:t>се стартира последно спряната задача</a:t>
            </a:r>
          </a:p>
          <a:p>
            <a:r>
              <a:rPr lang="bg-BG" dirty="0" smtClean="0"/>
              <a:t>За да се унищожи задача, трябва да е активна и да се използва </a:t>
            </a:r>
            <a:r>
              <a:rPr lang="en-US" dirty="0" smtClean="0"/>
              <a:t>CTRL+C</a:t>
            </a:r>
            <a:r>
              <a:rPr lang="bg-BG" dirty="0" smtClean="0"/>
              <a:t> или командата</a:t>
            </a:r>
            <a:r>
              <a:rPr lang="en-US" dirty="0" smtClean="0"/>
              <a:t> </a:t>
            </a:r>
            <a:r>
              <a:rPr lang="en-US" dirty="0"/>
              <a:t>kill </a:t>
            </a:r>
            <a:r>
              <a:rPr lang="bg-BG" dirty="0" smtClean="0"/>
              <a:t>със зададен </a:t>
            </a:r>
            <a:r>
              <a:rPr lang="en-US" dirty="0" smtClean="0"/>
              <a:t>PID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67580699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BASH</a:t>
            </a:r>
            <a:r>
              <a:rPr lang="bg-BG" dirty="0" smtClean="0"/>
              <a:t> не е перфектен!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Съществуват няколко проблема с потребителската </a:t>
            </a:r>
            <a:r>
              <a:rPr lang="en-US" dirty="0" smtClean="0"/>
              <a:t>BASH session:</a:t>
            </a:r>
            <a:endParaRPr lang="en-US" dirty="0"/>
          </a:p>
          <a:p>
            <a:r>
              <a:rPr lang="bg-BG" dirty="0" smtClean="0"/>
              <a:t>Сесията не се запазва, дори при затваряне на </a:t>
            </a:r>
            <a:r>
              <a:rPr lang="en-US" dirty="0" err="1" smtClean="0"/>
              <a:t>ssh</a:t>
            </a:r>
            <a:r>
              <a:rPr lang="en-US" dirty="0" smtClean="0"/>
              <a:t> </a:t>
            </a:r>
            <a:r>
              <a:rPr lang="bg-BG" dirty="0" smtClean="0"/>
              <a:t>връзката.</a:t>
            </a:r>
            <a:endParaRPr lang="en-US" dirty="0"/>
          </a:p>
          <a:p>
            <a:r>
              <a:rPr lang="bg-BG" dirty="0" smtClean="0"/>
              <a:t>Трудно се прави превключване между файл и промпт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Използването на 2 или 3 </a:t>
            </a:r>
            <a:r>
              <a:rPr lang="en-US" dirty="0" smtClean="0"/>
              <a:t>shells </a:t>
            </a:r>
            <a:r>
              <a:rPr lang="bg-BG" dirty="0" smtClean="0"/>
              <a:t>едновременно е доста неудобно понякога!</a:t>
            </a:r>
          </a:p>
          <a:p>
            <a:pPr marL="0" indent="0">
              <a:buNone/>
            </a:pPr>
            <a:r>
              <a:rPr lang="bg-BG" dirty="0" smtClean="0"/>
              <a:t>Всички тези недостатъци могат да се преодолеят при използване на </a:t>
            </a:r>
            <a:r>
              <a:rPr lang="en-US" dirty="0" smtClean="0"/>
              <a:t>screen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5129689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Командата </a:t>
            </a:r>
            <a:r>
              <a:rPr lang="en-US" b="0" dirty="0"/>
              <a:t>screen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screen </a:t>
            </a:r>
            <a:r>
              <a:rPr lang="en-US" dirty="0" smtClean="0"/>
              <a:t>– </a:t>
            </a:r>
            <a:r>
              <a:rPr lang="bg-BG" dirty="0" smtClean="0"/>
              <a:t>екранен мениджър с терминална емулация.</a:t>
            </a:r>
            <a:endParaRPr lang="en-US" dirty="0"/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Най-общо </a:t>
            </a:r>
            <a:r>
              <a:rPr lang="en-US" dirty="0" smtClean="0"/>
              <a:t>screen </a:t>
            </a:r>
            <a:r>
              <a:rPr lang="bg-BG" dirty="0" smtClean="0"/>
              <a:t>може да се ползва като терминален прозорец. На практика, обаче, се ползват специални команди, които позволяват записване на сесията, създаване на екстра </a:t>
            </a:r>
            <a:r>
              <a:rPr lang="en-US" dirty="0" smtClean="0"/>
              <a:t>shells</a:t>
            </a:r>
            <a:r>
              <a:rPr lang="bg-BG" dirty="0" smtClean="0"/>
              <a:t> или </a:t>
            </a:r>
            <a:r>
              <a:rPr lang="en-US" dirty="0" smtClean="0"/>
              <a:t>split </a:t>
            </a:r>
            <a:r>
              <a:rPr lang="bg-BG" dirty="0" smtClean="0"/>
              <a:t>на прозореца в множество независими пана.</a:t>
            </a:r>
          </a:p>
          <a:p>
            <a:pPr marL="0" indent="0">
              <a:buNone/>
            </a:pP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Предаване на команди към </a:t>
            </a:r>
            <a:r>
              <a:rPr lang="en-US" dirty="0" smtClean="0"/>
              <a:t>screen</a:t>
            </a:r>
            <a:endParaRPr lang="en-US" dirty="0"/>
          </a:p>
          <a:p>
            <a:r>
              <a:rPr lang="bg-BG" dirty="0" smtClean="0"/>
              <a:t>Всяка екранна команда се състои от </a:t>
            </a:r>
            <a:r>
              <a:rPr lang="en-US" dirty="0" smtClean="0"/>
              <a:t>CTRL-a</a:t>
            </a:r>
            <a:r>
              <a:rPr lang="bg-BG" dirty="0" smtClean="0"/>
              <a:t>, последвана от друг символ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51152404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Използване на </a:t>
            </a:r>
            <a:r>
              <a:rPr lang="en-US" dirty="0" smtClean="0"/>
              <a:t>screen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screen [options]</a:t>
            </a:r>
          </a:p>
          <a:p>
            <a:r>
              <a:rPr lang="bg-BG" dirty="0" smtClean="0"/>
              <a:t>Отваря нов екран за използване.</a:t>
            </a:r>
            <a:endParaRPr lang="en-US" dirty="0"/>
          </a:p>
          <a:p>
            <a:r>
              <a:rPr lang="en-US" dirty="0"/>
              <a:t>-a : </a:t>
            </a:r>
            <a:r>
              <a:rPr lang="bg-BG" dirty="0" smtClean="0"/>
              <a:t>включва всички възможности.</a:t>
            </a:r>
          </a:p>
          <a:p>
            <a:pPr marL="0" indent="0">
              <a:buNone/>
            </a:pPr>
            <a:r>
              <a:rPr lang="en-US" dirty="0"/>
              <a:t>screen -r [</a:t>
            </a:r>
            <a:r>
              <a:rPr lang="en-US" dirty="0" err="1"/>
              <a:t>pid.tty.host</a:t>
            </a:r>
            <a:r>
              <a:rPr lang="en-US" dirty="0"/>
              <a:t>]</a:t>
            </a:r>
          </a:p>
          <a:p>
            <a:r>
              <a:rPr lang="bg-BG" dirty="0" smtClean="0"/>
              <a:t>Възобновява </a:t>
            </a:r>
            <a:r>
              <a:rPr lang="en-US" dirty="0" smtClean="0"/>
              <a:t>Resumes </a:t>
            </a:r>
            <a:r>
              <a:rPr lang="bg-BG" dirty="0" smtClean="0"/>
              <a:t>отделена </a:t>
            </a:r>
            <a:r>
              <a:rPr lang="en-US" dirty="0" smtClean="0"/>
              <a:t>screen </a:t>
            </a:r>
            <a:r>
              <a:rPr lang="en-US" dirty="0"/>
              <a:t>session</a:t>
            </a:r>
          </a:p>
          <a:p>
            <a:pPr marL="0" indent="0">
              <a:buNone/>
            </a:pPr>
            <a:r>
              <a:rPr lang="en-US" dirty="0"/>
              <a:t>screen -x [</a:t>
            </a:r>
            <a:r>
              <a:rPr lang="en-US" dirty="0" err="1"/>
              <a:t>pid.tty.host</a:t>
            </a:r>
            <a:r>
              <a:rPr lang="en-US" dirty="0"/>
              <a:t>]</a:t>
            </a:r>
          </a:p>
          <a:p>
            <a:r>
              <a:rPr lang="bg-BG" dirty="0" smtClean="0"/>
              <a:t>Започва отделна </a:t>
            </a:r>
            <a:r>
              <a:rPr lang="en-US" dirty="0" smtClean="0"/>
              <a:t>screen </a:t>
            </a:r>
            <a:r>
              <a:rPr lang="en-US" dirty="0"/>
              <a:t>session</a:t>
            </a:r>
          </a:p>
          <a:p>
            <a:r>
              <a:rPr lang="bg-BG" dirty="0" smtClean="0"/>
              <a:t>Ако се ползва само един екран низа </a:t>
            </a:r>
            <a:r>
              <a:rPr lang="en-US" dirty="0" smtClean="0"/>
              <a:t>[</a:t>
            </a:r>
            <a:r>
              <a:rPr lang="en-US" dirty="0" err="1" smtClean="0"/>
              <a:t>pid.tty.host</a:t>
            </a:r>
            <a:r>
              <a:rPr lang="en-US" dirty="0"/>
              <a:t>] </a:t>
            </a:r>
            <a:r>
              <a:rPr lang="bg-BG" dirty="0" smtClean="0"/>
              <a:t>е незадължителен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25380793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Идентификация на сесиите на екрана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screen -</a:t>
            </a:r>
            <a:r>
              <a:rPr lang="en-US" dirty="0" err="1"/>
              <a:t>ls</a:t>
            </a:r>
            <a:r>
              <a:rPr lang="en-US" dirty="0"/>
              <a:t> or screen -list</a:t>
            </a:r>
          </a:p>
          <a:p>
            <a:r>
              <a:rPr lang="bg-BG" dirty="0" smtClean="0"/>
              <a:t>Показва всички екранни сесии на текущия потребител и техните статуси.</a:t>
            </a:r>
            <a:endParaRPr lang="en-US" dirty="0"/>
          </a:p>
          <a:p>
            <a:r>
              <a:rPr lang="bg-BG" dirty="0" smtClean="0"/>
              <a:t>Тези екранни сесии са низове от вида </a:t>
            </a:r>
            <a:r>
              <a:rPr lang="en-US" dirty="0" smtClean="0"/>
              <a:t>[</a:t>
            </a:r>
            <a:r>
              <a:rPr lang="en-US" dirty="0" err="1"/>
              <a:t>pid.tty.host</a:t>
            </a:r>
            <a:r>
              <a:rPr lang="en-US" dirty="0"/>
              <a:t>] </a:t>
            </a:r>
            <a:r>
              <a:rPr lang="bg-BG" dirty="0" smtClean="0"/>
              <a:t>необходими за възобновяване.</a:t>
            </a:r>
          </a:p>
        </p:txBody>
      </p:sp>
    </p:spTree>
    <p:extLst>
      <p:ext uri="{BB962C8B-B14F-4D97-AF65-F5344CB8AC3E}">
        <p14:creationId xmlns:p14="http://schemas.microsoft.com/office/powerpoint/2010/main" val="91341972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Създаване на нов </a:t>
            </a:r>
            <a:r>
              <a:rPr lang="en-US" b="0" dirty="0" smtClean="0"/>
              <a:t>Shell</a:t>
            </a:r>
            <a:r>
              <a:rPr lang="bg-BG" b="0" dirty="0" smtClean="0"/>
              <a:t> прозорец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C-a c</a:t>
            </a:r>
          </a:p>
          <a:p>
            <a:r>
              <a:rPr lang="bg-BG" dirty="0" smtClean="0"/>
              <a:t>Създава нов </a:t>
            </a:r>
            <a:r>
              <a:rPr lang="en-US" dirty="0" smtClean="0"/>
              <a:t>shell </a:t>
            </a:r>
            <a:r>
              <a:rPr lang="bg-BG" dirty="0" smtClean="0"/>
              <a:t>в нов прозорец и му предава управлението.</a:t>
            </a:r>
            <a:endParaRPr lang="en-US" dirty="0"/>
          </a:p>
          <a:p>
            <a:r>
              <a:rPr lang="bg-BG" dirty="0" smtClean="0"/>
              <a:t>Полезно при отваряне на множество </a:t>
            </a:r>
            <a:r>
              <a:rPr lang="en-US" dirty="0" smtClean="0"/>
              <a:t>shells </a:t>
            </a:r>
            <a:r>
              <a:rPr lang="bg-BG" dirty="0" smtClean="0"/>
              <a:t>в един терминал.</a:t>
            </a:r>
          </a:p>
          <a:p>
            <a:r>
              <a:rPr lang="bg-BG" dirty="0" smtClean="0"/>
              <a:t>За превключване от един прозорец на друг:</a:t>
            </a:r>
          </a:p>
          <a:p>
            <a:pPr marL="0" indent="0">
              <a:buNone/>
            </a:pPr>
            <a:r>
              <a:rPr lang="en-US" dirty="0"/>
              <a:t>C-a 1 </a:t>
            </a:r>
            <a:r>
              <a:rPr lang="en-US" dirty="0" smtClean="0"/>
              <a:t>– </a:t>
            </a:r>
            <a:r>
              <a:rPr lang="bg-BG" dirty="0" smtClean="0"/>
              <a:t>превключва към прозорец </a:t>
            </a:r>
            <a:r>
              <a:rPr lang="en-US" dirty="0" smtClean="0"/>
              <a:t>1 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C-a </a:t>
            </a:r>
            <a:r>
              <a:rPr lang="en-US" dirty="0"/>
              <a:t>9 - </a:t>
            </a:r>
            <a:r>
              <a:rPr lang="bg-BG" dirty="0"/>
              <a:t>превключва към прозорец </a:t>
            </a:r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136984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Split</a:t>
            </a:r>
            <a:r>
              <a:rPr lang="bg-BG" b="0" dirty="0" smtClean="0"/>
              <a:t> на екрана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C-a S - splits </a:t>
            </a:r>
            <a:r>
              <a:rPr lang="bg-BG" dirty="0" smtClean="0"/>
              <a:t>терминала в множество пана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C-a tab </a:t>
            </a:r>
            <a:r>
              <a:rPr lang="en-US" dirty="0" smtClean="0"/>
              <a:t>– </a:t>
            </a:r>
            <a:r>
              <a:rPr lang="bg-BG" dirty="0" smtClean="0"/>
              <a:t>сменя фокуса на управлението към следващо пано.</a:t>
            </a:r>
            <a:endParaRPr lang="en-US" dirty="0"/>
          </a:p>
          <a:p>
            <a:r>
              <a:rPr lang="en-US" dirty="0" smtClean="0"/>
              <a:t>'S</a:t>
            </a:r>
            <a:r>
              <a:rPr lang="en-US" dirty="0"/>
              <a:t>' </a:t>
            </a:r>
            <a:r>
              <a:rPr lang="bg-BG" dirty="0" smtClean="0"/>
              <a:t>е </a:t>
            </a:r>
            <a:r>
              <a:rPr lang="en-US" dirty="0" smtClean="0"/>
              <a:t>case-sensitive</a:t>
            </a:r>
            <a:endParaRPr lang="en-US" dirty="0"/>
          </a:p>
          <a:p>
            <a:r>
              <a:rPr lang="bg-BG" dirty="0" smtClean="0"/>
              <a:t>Всеки </a:t>
            </a:r>
            <a:r>
              <a:rPr lang="en-US" dirty="0" smtClean="0"/>
              <a:t>split </a:t>
            </a:r>
            <a:r>
              <a:rPr lang="bg-BG" dirty="0" smtClean="0"/>
              <a:t>дава като резултат черно пано</a:t>
            </a:r>
            <a:endParaRPr lang="en-US" dirty="0"/>
          </a:p>
          <a:p>
            <a:r>
              <a:rPr lang="bg-BG" dirty="0" smtClean="0"/>
              <a:t>Използвайте </a:t>
            </a:r>
            <a:r>
              <a:rPr lang="en-US" dirty="0" smtClean="0"/>
              <a:t>C-a </a:t>
            </a:r>
            <a:r>
              <a:rPr lang="en-US" dirty="0"/>
              <a:t>c </a:t>
            </a:r>
            <a:r>
              <a:rPr lang="bg-BG" dirty="0" smtClean="0"/>
              <a:t>за създаване на нов</a:t>
            </a:r>
            <a:r>
              <a:rPr lang="en-US" dirty="0" smtClean="0"/>
              <a:t> </a:t>
            </a:r>
            <a:r>
              <a:rPr lang="en-US" dirty="0"/>
              <a:t>shell </a:t>
            </a:r>
            <a:r>
              <a:rPr lang="bg-BG" dirty="0" smtClean="0"/>
              <a:t>в паното</a:t>
            </a:r>
            <a:endParaRPr lang="en-US" dirty="0"/>
          </a:p>
          <a:p>
            <a:r>
              <a:rPr lang="bg-BG" dirty="0"/>
              <a:t>Използвайте </a:t>
            </a:r>
            <a:r>
              <a:rPr lang="en-US" dirty="0" smtClean="0"/>
              <a:t>C-a </a:t>
            </a:r>
            <a:r>
              <a:rPr lang="en-US" dirty="0"/>
              <a:t>&lt;</a:t>
            </a:r>
            <a:r>
              <a:rPr lang="en-US" dirty="0" err="1"/>
              <a:t>num</a:t>
            </a:r>
            <a:r>
              <a:rPr lang="en-US" dirty="0"/>
              <a:t>&gt; </a:t>
            </a:r>
            <a:r>
              <a:rPr lang="bg-BG" dirty="0" smtClean="0"/>
              <a:t>за преместване на съществуващ прозорец в </a:t>
            </a:r>
            <a:r>
              <a:rPr lang="bg-BG" smtClean="0"/>
              <a:t>пано.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46489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Команда </a:t>
            </a:r>
            <a:r>
              <a:rPr lang="en-US" dirty="0" err="1" smtClean="0"/>
              <a:t>nohup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bg-BG" dirty="0" smtClean="0"/>
              <a:t>Ако имате неинтерактивен </a:t>
            </a:r>
            <a:r>
              <a:rPr lang="en-US" dirty="0" smtClean="0"/>
              <a:t>batch </a:t>
            </a:r>
            <a:r>
              <a:rPr lang="en-US" dirty="0"/>
              <a:t>job, </a:t>
            </a:r>
            <a:r>
              <a:rPr lang="bg-BG" dirty="0" smtClean="0"/>
              <a:t>може да продължите неговото изпълнение след </a:t>
            </a:r>
            <a:r>
              <a:rPr lang="en-US" dirty="0" smtClean="0"/>
              <a:t>logout </a:t>
            </a:r>
            <a:r>
              <a:rPr lang="bg-BG" dirty="0" smtClean="0"/>
              <a:t>чрез ползване на </a:t>
            </a:r>
            <a:r>
              <a:rPr lang="en-US" dirty="0" err="1" smtClean="0"/>
              <a:t>nohup</a:t>
            </a:r>
            <a:endParaRPr lang="en-US" dirty="0"/>
          </a:p>
          <a:p>
            <a:pPr marL="0" indent="0">
              <a:buNone/>
            </a:pPr>
            <a:r>
              <a:rPr lang="en-US" dirty="0" err="1" smtClean="0">
                <a:solidFill>
                  <a:srgbClr val="FF0000"/>
                </a:solidFill>
              </a:rPr>
              <a:t>nohup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command</a:t>
            </a:r>
          </a:p>
          <a:p>
            <a:r>
              <a:rPr lang="en-US" dirty="0"/>
              <a:t>command </a:t>
            </a:r>
            <a:r>
              <a:rPr lang="bg-BG" dirty="0" smtClean="0"/>
              <a:t>ще продължи изпълнението си след </a:t>
            </a:r>
            <a:r>
              <a:rPr lang="en-US" dirty="0" smtClean="0"/>
              <a:t>logout</a:t>
            </a:r>
            <a:endParaRPr lang="en-US" dirty="0"/>
          </a:p>
          <a:p>
            <a:r>
              <a:rPr lang="bg-BG" dirty="0" smtClean="0"/>
              <a:t>Изходът ще се пренасочи към </a:t>
            </a:r>
            <a:r>
              <a:rPr lang="en-US" dirty="0" err="1" smtClean="0"/>
              <a:t>nohup.out</a:t>
            </a:r>
            <a:r>
              <a:rPr lang="bg-BG" dirty="0" smtClean="0"/>
              <a:t> по подразбиране</a:t>
            </a:r>
          </a:p>
          <a:p>
            <a:r>
              <a:rPr lang="bg-BG" dirty="0" smtClean="0"/>
              <a:t>Може да се комбинира с</a:t>
            </a:r>
            <a:r>
              <a:rPr lang="en-US" dirty="0" smtClean="0"/>
              <a:t> </a:t>
            </a:r>
            <a:r>
              <a:rPr lang="en-US" dirty="0"/>
              <a:t>nice</a:t>
            </a:r>
          </a:p>
          <a:p>
            <a:r>
              <a:rPr lang="bg-BG" dirty="0" smtClean="0"/>
              <a:t>Пример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err="1"/>
              <a:t>nohup</a:t>
            </a:r>
            <a:r>
              <a:rPr lang="en-US" dirty="0"/>
              <a:t> nice -15 math &lt; </a:t>
            </a:r>
            <a:r>
              <a:rPr lang="en-US" dirty="0" err="1"/>
              <a:t>BatchJob.m</a:t>
            </a:r>
            <a:r>
              <a:rPr lang="en-US" dirty="0"/>
              <a:t> &amp;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2022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dirty="0" smtClean="0"/>
              <a:t>Предимства/недостатъци: </a:t>
            </a:r>
            <a:r>
              <a:rPr lang="en-US" sz="4000" dirty="0" smtClean="0"/>
              <a:t>SOLARIS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 smtClean="0"/>
              <a:t>Предимства</a:t>
            </a:r>
            <a:endParaRPr lang="en-US" b="1" dirty="0"/>
          </a:p>
          <a:p>
            <a:r>
              <a:rPr lang="bg-BG" dirty="0" smtClean="0"/>
              <a:t>Създадена е специално за харуера, на който ще се изпълнява</a:t>
            </a:r>
          </a:p>
          <a:p>
            <a:r>
              <a:rPr lang="bg-BG" dirty="0" smtClean="0"/>
              <a:t>Скалируема е при увеличаване на </a:t>
            </a:r>
            <a:r>
              <a:rPr lang="en-US" dirty="0" smtClean="0"/>
              <a:t>system size/load</a:t>
            </a:r>
            <a:endParaRPr lang="en-US" dirty="0"/>
          </a:p>
          <a:p>
            <a:r>
              <a:rPr lang="bg-BG" dirty="0" smtClean="0"/>
              <a:t>Голяма поддръжка от </a:t>
            </a:r>
            <a:r>
              <a:rPr lang="en-US" dirty="0" smtClean="0"/>
              <a:t>Sun </a:t>
            </a:r>
            <a:r>
              <a:rPr lang="bg-BG" dirty="0" smtClean="0"/>
              <a:t>и от общността</a:t>
            </a:r>
            <a:endParaRPr lang="en-US" dirty="0"/>
          </a:p>
          <a:p>
            <a:pPr marL="0" indent="0">
              <a:buNone/>
            </a:pPr>
            <a:r>
              <a:rPr lang="bg-BG" b="1" dirty="0" smtClean="0"/>
              <a:t>Недостатъци</a:t>
            </a:r>
            <a:endParaRPr lang="en-US" dirty="0"/>
          </a:p>
          <a:p>
            <a:r>
              <a:rPr lang="bg-BG" dirty="0" smtClean="0"/>
              <a:t>Поддръжката от </a:t>
            </a:r>
            <a:r>
              <a:rPr lang="en-US" dirty="0" smtClean="0"/>
              <a:t>Sun</a:t>
            </a:r>
            <a:r>
              <a:rPr lang="bg-BG" dirty="0" smtClean="0"/>
              <a:t> е платена и хардуера е техен</a:t>
            </a:r>
          </a:p>
          <a:p>
            <a:r>
              <a:rPr lang="bg-BG" dirty="0" smtClean="0"/>
              <a:t>Основно се ползва за сървъри, няма </a:t>
            </a:r>
            <a:r>
              <a:rPr lang="en-US" dirty="0" smtClean="0"/>
              <a:t>desktop-friendly </a:t>
            </a:r>
            <a:r>
              <a:rPr lang="bg-BG" dirty="0" smtClean="0"/>
              <a:t>интерфейс</a:t>
            </a:r>
          </a:p>
        </p:txBody>
      </p:sp>
    </p:spTree>
    <p:extLst>
      <p:ext uri="{BB962C8B-B14F-4D97-AF65-F5344CB8AC3E}">
        <p14:creationId xmlns:p14="http://schemas.microsoft.com/office/powerpoint/2010/main" val="3918578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dirty="0" smtClean="0"/>
              <a:t>Предимства/недостатъци: </a:t>
            </a:r>
            <a:r>
              <a:rPr lang="en-US" sz="4000" dirty="0" smtClean="0"/>
              <a:t>Linux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bg-BG" b="1" dirty="0" smtClean="0"/>
              <a:t>Предимства</a:t>
            </a:r>
            <a:endParaRPr lang="en-US" b="1" dirty="0"/>
          </a:p>
          <a:p>
            <a:r>
              <a:rPr lang="bg-BG" dirty="0" smtClean="0"/>
              <a:t>Огромна база за поддръжка на общността</a:t>
            </a:r>
          </a:p>
          <a:p>
            <a:r>
              <a:rPr lang="bg-BG" dirty="0" smtClean="0"/>
              <a:t>Свободна (докато не се наложи професионална поддръжка)</a:t>
            </a:r>
          </a:p>
          <a:p>
            <a:r>
              <a:rPr lang="bg-BG" dirty="0" smtClean="0"/>
              <a:t>Свободен софтуер, с който може да се направи всичко</a:t>
            </a:r>
          </a:p>
          <a:p>
            <a:r>
              <a:rPr lang="en-US" dirty="0" smtClean="0"/>
              <a:t>"</a:t>
            </a:r>
            <a:r>
              <a:rPr lang="en-US" dirty="0"/>
              <a:t>wine" </a:t>
            </a:r>
            <a:r>
              <a:rPr lang="bg-BG" dirty="0" smtClean="0"/>
              <a:t>позволява стартиране на произволна </a:t>
            </a:r>
            <a:r>
              <a:rPr lang="en-US" dirty="0" smtClean="0"/>
              <a:t>Windows </a:t>
            </a:r>
            <a:r>
              <a:rPr lang="bg-BG" dirty="0" smtClean="0"/>
              <a:t>програма </a:t>
            </a:r>
            <a:r>
              <a:rPr lang="en-US" dirty="0" smtClean="0"/>
              <a:t>(</a:t>
            </a:r>
            <a:r>
              <a:rPr lang="bg-BG" dirty="0" smtClean="0"/>
              <a:t>дори </a:t>
            </a:r>
            <a:r>
              <a:rPr lang="en-US" dirty="0" err="1" smtClean="0"/>
              <a:t>WoW</a:t>
            </a:r>
            <a:r>
              <a:rPr lang="en-US" dirty="0" smtClean="0"/>
              <a:t> </a:t>
            </a:r>
            <a:r>
              <a:rPr lang="bg-BG" dirty="0" smtClean="0"/>
              <a:t>ако се налага сортиране)</a:t>
            </a:r>
          </a:p>
          <a:p>
            <a:endParaRPr lang="en-US" dirty="0"/>
          </a:p>
          <a:p>
            <a:pPr marL="0" indent="0">
              <a:buNone/>
            </a:pPr>
            <a:r>
              <a:rPr lang="bg-BG" b="1" dirty="0" smtClean="0"/>
              <a:t>Недостатъци</a:t>
            </a:r>
            <a:endParaRPr lang="en-US" dirty="0"/>
          </a:p>
          <a:p>
            <a:r>
              <a:rPr lang="bg-BG" dirty="0" smtClean="0"/>
              <a:t>Огромно множество за избор на функции</a:t>
            </a:r>
            <a:endParaRPr lang="en-US" dirty="0"/>
          </a:p>
          <a:p>
            <a:r>
              <a:rPr lang="bg-BG" dirty="0" smtClean="0"/>
              <a:t>Основава се на широко използван софтуер </a:t>
            </a:r>
            <a:r>
              <a:rPr lang="en-US" dirty="0" smtClean="0"/>
              <a:t>(Office,</a:t>
            </a:r>
            <a:r>
              <a:rPr lang="bg-BG" dirty="0" smtClean="0"/>
              <a:t> </a:t>
            </a:r>
            <a:r>
              <a:rPr lang="en-US" dirty="0" smtClean="0"/>
              <a:t>Photoshop </a:t>
            </a:r>
            <a:r>
              <a:rPr lang="bg-BG" dirty="0" smtClean="0"/>
              <a:t>и т.н.</a:t>
            </a:r>
            <a:r>
              <a:rPr lang="en-US" dirty="0" smtClean="0"/>
              <a:t>)</a:t>
            </a:r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3394469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g-BG" sz="4000" dirty="0" smtClean="0"/>
              <a:t>Предимства/недостатъци: </a:t>
            </a:r>
            <a:r>
              <a:rPr lang="en-US" sz="4000" dirty="0" smtClean="0"/>
              <a:t>OSX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b="1" dirty="0" smtClean="0"/>
              <a:t>Предимства</a:t>
            </a:r>
            <a:endParaRPr lang="en-US" b="1" dirty="0"/>
          </a:p>
          <a:p>
            <a:r>
              <a:rPr lang="bg-BG" dirty="0" smtClean="0"/>
              <a:t>Дружелюбен интерфейс и работоспособна ОС</a:t>
            </a:r>
          </a:p>
          <a:p>
            <a:r>
              <a:rPr lang="en-US" dirty="0" smtClean="0"/>
              <a:t>GUI </a:t>
            </a:r>
            <a:r>
              <a:rPr lang="bg-BG" dirty="0" smtClean="0"/>
              <a:t>пълен с характеристики и мощен терминал</a:t>
            </a:r>
            <a:endParaRPr lang="en-US" dirty="0"/>
          </a:p>
          <a:p>
            <a:r>
              <a:rPr lang="bg-BG" dirty="0" smtClean="0"/>
              <a:t>Поддържа голяма част от софтуера на другите ОС</a:t>
            </a:r>
          </a:p>
          <a:p>
            <a:pPr marL="0" indent="0">
              <a:buNone/>
            </a:pPr>
            <a:r>
              <a:rPr lang="bg-BG" b="1" dirty="0" smtClean="0"/>
              <a:t>Недостатъци</a:t>
            </a:r>
            <a:endParaRPr lang="en-US" dirty="0"/>
          </a:p>
          <a:p>
            <a:r>
              <a:rPr lang="bg-BG" dirty="0" smtClean="0"/>
              <a:t>Платена е!</a:t>
            </a:r>
          </a:p>
          <a:p>
            <a:r>
              <a:rPr lang="bg-BG" dirty="0" smtClean="0"/>
              <a:t>Затворен сорс, не е фъвкава като </a:t>
            </a:r>
            <a:r>
              <a:rPr lang="en-US" dirty="0" smtClean="0"/>
              <a:t>Linux</a:t>
            </a:r>
            <a:endParaRPr lang="en-US" dirty="0"/>
          </a:p>
          <a:p>
            <a:r>
              <a:rPr lang="bg-BG" dirty="0" smtClean="0"/>
              <a:t>Стартира се само на хардуер, закупен от </a:t>
            </a:r>
            <a:r>
              <a:rPr lang="en-US" dirty="0" smtClean="0"/>
              <a:t>Apple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6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Развитие на </a:t>
            </a:r>
            <a:r>
              <a:rPr lang="en-US"/>
              <a:t>UNIX</a:t>
            </a:r>
            <a:endParaRPr lang="bg-BG"/>
          </a:p>
        </p:txBody>
      </p:sp>
      <p:pic>
        <p:nvPicPr>
          <p:cNvPr id="214021" name="Picture 5" descr="UNIX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40" y="1935163"/>
            <a:ext cx="4896520" cy="43894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Защо </a:t>
            </a:r>
            <a:r>
              <a:rPr lang="en-US" dirty="0" smtClean="0"/>
              <a:t>Linux?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r>
              <a:rPr lang="bg-BG" dirty="0" smtClean="0"/>
              <a:t>СВОБОДНА Е!!!</a:t>
            </a:r>
            <a:endParaRPr lang="en-US" dirty="0"/>
          </a:p>
          <a:p>
            <a:r>
              <a:rPr lang="bg-BG" dirty="0" smtClean="0"/>
              <a:t>По-ширко използвана от </a:t>
            </a:r>
            <a:r>
              <a:rPr lang="en-US" dirty="0" smtClean="0"/>
              <a:t>BSD </a:t>
            </a:r>
            <a:r>
              <a:rPr lang="bg-BG" dirty="0" smtClean="0"/>
              <a:t>или </a:t>
            </a:r>
            <a:r>
              <a:rPr lang="en-US" dirty="0" smtClean="0"/>
              <a:t>Solaris</a:t>
            </a:r>
            <a:endParaRPr lang="en-US" dirty="0"/>
          </a:p>
          <a:p>
            <a:r>
              <a:rPr lang="bg-BG" dirty="0" smtClean="0"/>
              <a:t>Лесно се намира </a:t>
            </a:r>
            <a:r>
              <a:rPr lang="en-US" dirty="0"/>
              <a:t>online </a:t>
            </a:r>
            <a:r>
              <a:rPr lang="bg-BG" dirty="0" smtClean="0"/>
              <a:t>ръководство за начинаещи</a:t>
            </a:r>
            <a:endParaRPr lang="en-US" dirty="0" smtClean="0"/>
          </a:p>
          <a:p>
            <a:r>
              <a:rPr lang="bg-BG" dirty="0" smtClean="0"/>
              <a:t>Основните програми са стандартизирани</a:t>
            </a:r>
          </a:p>
        </p:txBody>
      </p:sp>
    </p:spTree>
    <p:extLst>
      <p:ext uri="{BB962C8B-B14F-4D97-AF65-F5344CB8AC3E}">
        <p14:creationId xmlns:p14="http://schemas.microsoft.com/office/powerpoint/2010/main" val="97401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Каква е тематиката на курса?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Ще научим как да ползваме низове за изпълнение на мощни задачи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048000"/>
            <a:ext cx="469392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017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UNIX shells</a:t>
            </a:r>
            <a:endParaRPr lang="bg-BG"/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dirty="0"/>
              <a:t>shell е програма, която позволява на потребителя да комуникира с UNIX system:</a:t>
            </a:r>
          </a:p>
          <a:p>
            <a:pPr lvl="1">
              <a:lnSpc>
                <a:spcPct val="90000"/>
              </a:lnSpc>
            </a:pPr>
            <a:r>
              <a:rPr lang="bg-BG" dirty="0"/>
              <a:t>Чете потребителския вход и го parses </a:t>
            </a:r>
          </a:p>
          <a:p>
            <a:pPr lvl="1">
              <a:lnSpc>
                <a:spcPct val="90000"/>
              </a:lnSpc>
            </a:pPr>
            <a:r>
              <a:rPr lang="bg-BG" dirty="0"/>
              <a:t>Обработва специални символи</a:t>
            </a:r>
          </a:p>
          <a:p>
            <a:pPr lvl="1">
              <a:lnSpc>
                <a:spcPct val="90000"/>
              </a:lnSpc>
            </a:pPr>
            <a:r>
              <a:rPr lang="bg-BG" dirty="0"/>
              <a:t>Създава pipes, redirections и background обработки</a:t>
            </a:r>
          </a:p>
          <a:p>
            <a:pPr lvl="1">
              <a:lnSpc>
                <a:spcPct val="90000"/>
              </a:lnSpc>
            </a:pPr>
            <a:r>
              <a:rPr lang="bg-BG" dirty="0"/>
              <a:t>Търси и настройва програмите за </a:t>
            </a:r>
            <a:r>
              <a:rPr lang="bg-BG" dirty="0" smtClean="0"/>
              <a:t>изпълнение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Shell </a:t>
            </a:r>
            <a:r>
              <a:rPr lang="bg-BG" dirty="0" smtClean="0"/>
              <a:t>автоматично довършва написаните команди с клавиша </a:t>
            </a:r>
            <a:r>
              <a:rPr lang="en-US" dirty="0" smtClean="0"/>
              <a:t>Tab.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bg-BG"/>
              <a:t>Въведение</a:t>
            </a:r>
          </a:p>
        </p:txBody>
      </p:sp>
      <p:sp>
        <p:nvSpPr>
          <p:cNvPr id="188423" name="Rectangle 7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Лекция 1</a:t>
            </a:r>
            <a:endParaRPr lang="bg-BG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Да се сменят имената на картинките от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2007-09-24-picturename.jpg</a:t>
            </a:r>
          </a:p>
          <a:p>
            <a:pPr marL="0" indent="0">
              <a:buNone/>
            </a:pPr>
            <a:r>
              <a:rPr lang="bg-BG" dirty="0" smtClean="0"/>
              <a:t>на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24-09-2007-picturename.jpg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for </a:t>
            </a:r>
            <a:r>
              <a:rPr lang="en-US" dirty="0" err="1"/>
              <a:t>fn</a:t>
            </a:r>
            <a:r>
              <a:rPr lang="en-US" dirty="0"/>
              <a:t> in *.jpg</a:t>
            </a:r>
          </a:p>
          <a:p>
            <a:pPr marL="0" indent="0">
              <a:buNone/>
            </a:pPr>
            <a:r>
              <a:rPr lang="bg-BG" dirty="0" smtClean="0"/>
              <a:t>   </a:t>
            </a:r>
            <a:r>
              <a:rPr lang="pt-BR" dirty="0" smtClean="0"/>
              <a:t>do </a:t>
            </a:r>
            <a:r>
              <a:rPr lang="pt-BR" dirty="0"/>
              <a:t>mv $fn </a:t>
            </a:r>
            <a:r>
              <a:rPr lang="en-US" dirty="0" smtClean="0"/>
              <a:t>‘</a:t>
            </a:r>
            <a:r>
              <a:rPr lang="pt-BR" dirty="0" smtClean="0"/>
              <a:t>echo </a:t>
            </a:r>
            <a:r>
              <a:rPr lang="pt-BR" dirty="0"/>
              <a:t>$fn |\</a:t>
            </a:r>
          </a:p>
          <a:p>
            <a:pPr marL="0" indent="0">
              <a:buNone/>
            </a:pPr>
            <a:r>
              <a:rPr lang="bg-BG" dirty="0" smtClean="0"/>
              <a:t>   </a:t>
            </a:r>
            <a:r>
              <a:rPr lang="en-US" dirty="0" err="1" smtClean="0"/>
              <a:t>sed</a:t>
            </a:r>
            <a:r>
              <a:rPr lang="en-US" dirty="0" smtClean="0"/>
              <a:t> ‘s</a:t>
            </a:r>
            <a:r>
              <a:rPr lang="en-US" dirty="0"/>
              <a:t>/([0-9]+)-([0-9]+)-([0-9]+)/\3-\2-\1</a:t>
            </a:r>
            <a:r>
              <a:rPr lang="en-US" dirty="0" smtClean="0"/>
              <a:t>/’ ’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done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9644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bg-BG" dirty="0" smtClean="0"/>
              <a:t>Кои команди ползвам най-често?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history | </a:t>
            </a:r>
            <a:r>
              <a:rPr lang="en-US" dirty="0" err="1"/>
              <a:t>awk</a:t>
            </a:r>
            <a:r>
              <a:rPr lang="en-US" dirty="0"/>
              <a:t> '{print $2}' | sort | </a:t>
            </a:r>
            <a:r>
              <a:rPr lang="en-US" dirty="0" err="1"/>
              <a:t>uniq</a:t>
            </a:r>
            <a:r>
              <a:rPr lang="en-US" dirty="0"/>
              <a:t> -c | sort -nr |</a:t>
            </a:r>
            <a:r>
              <a:rPr lang="en-US" dirty="0" smtClean="0"/>
              <a:t>head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229 screen</a:t>
            </a:r>
          </a:p>
          <a:p>
            <a:pPr marL="0" indent="0">
              <a:buNone/>
            </a:pPr>
            <a:r>
              <a:rPr lang="en-US" dirty="0"/>
              <a:t>146 exit</a:t>
            </a:r>
          </a:p>
          <a:p>
            <a:pPr marL="0" indent="0">
              <a:buNone/>
            </a:pPr>
            <a:r>
              <a:rPr lang="en-US" dirty="0"/>
              <a:t>136 </a:t>
            </a:r>
            <a:r>
              <a:rPr lang="en-US" dirty="0" err="1"/>
              <a:t>ls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81 </a:t>
            </a:r>
            <a:r>
              <a:rPr lang="en-US" dirty="0" err="1"/>
              <a:t>nano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64 w</a:t>
            </a:r>
          </a:p>
          <a:p>
            <a:pPr marL="0" indent="0">
              <a:buNone/>
            </a:pPr>
            <a:r>
              <a:rPr lang="en-US" dirty="0"/>
              <a:t>47 math</a:t>
            </a:r>
          </a:p>
          <a:p>
            <a:pPr marL="0" indent="0">
              <a:buNone/>
            </a:pPr>
            <a:r>
              <a:rPr lang="en-US" dirty="0"/>
              <a:t>43 </a:t>
            </a:r>
            <a:r>
              <a:rPr lang="en-US" dirty="0" err="1"/>
              <a:t>cp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33 </a:t>
            </a:r>
            <a:r>
              <a:rPr lang="en-US" dirty="0" smtClean="0"/>
              <a:t>cd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25 who 23 history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17427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UNIX shells</a:t>
            </a:r>
            <a:endParaRPr lang="bg-BG"/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 dirty="0"/>
              <a:t>Съществуват две основни фамилии unix shells:</a:t>
            </a:r>
          </a:p>
          <a:p>
            <a:pPr lvl="1"/>
            <a:r>
              <a:rPr lang="bg-BG" dirty="0"/>
              <a:t>Bourne shell (AT&amp;T) sh ) ksh ) bash</a:t>
            </a:r>
          </a:p>
          <a:p>
            <a:pPr lvl="1"/>
            <a:r>
              <a:rPr lang="bg-BG" dirty="0"/>
              <a:t>C shell (Berkley) csh ) </a:t>
            </a:r>
            <a:r>
              <a:rPr lang="bg-BG" dirty="0" smtClean="0"/>
              <a:t>tcsh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/>
              <a:t>Как да работим под </a:t>
            </a:r>
            <a:r>
              <a:rPr lang="en-US"/>
              <a:t>Windows?</a:t>
            </a:r>
            <a:endParaRPr lang="bg-BG"/>
          </a:p>
        </p:txBody>
      </p:sp>
      <p:sp>
        <p:nvSpPr>
          <p:cNvPr id="2181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sz="2800" dirty="0"/>
              <a:t>Ако имате windows машина, можете да ползвате </a:t>
            </a:r>
            <a:r>
              <a:rPr lang="en-US" sz="2800" dirty="0"/>
              <a:t>Linux </a:t>
            </a:r>
            <a:r>
              <a:rPr lang="bg-BG" sz="2800" dirty="0"/>
              <a:t>чрез: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cygwin: Linux-like environment for Windows (http://www.cygwin.com/)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wubi: Ubuntu Linux installer for windows. Позволява dual boot: windows и ubuntu без repartitioning (http://wubi-installer.org/)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any linux live cd (http://www.livecdlist.com)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Linux на флаш! (http://www.pendrivelinux.com/)</a:t>
            </a:r>
          </a:p>
          <a:p>
            <a:pPr lvl="1">
              <a:lnSpc>
                <a:spcPct val="90000"/>
              </a:lnSpc>
            </a:pPr>
            <a:r>
              <a:rPr lang="bg-BG" sz="2400" dirty="0"/>
              <a:t>VMWare: стартира произволна Unix environment в windows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Първата команда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 smtClean="0"/>
          </a:p>
          <a:p>
            <a:pPr marL="0" indent="0" algn="ctr">
              <a:buNone/>
            </a:pPr>
            <a:r>
              <a:rPr lang="en-US" dirty="0" err="1" smtClean="0"/>
              <a:t>Passwd</a:t>
            </a:r>
            <a:r>
              <a:rPr lang="en-US" dirty="0" smtClean="0"/>
              <a:t> </a:t>
            </a:r>
            <a:r>
              <a:rPr lang="bg-BG" dirty="0" smtClean="0"/>
              <a:t>– сменя</a:t>
            </a:r>
            <a:r>
              <a:rPr lang="en-US" dirty="0" smtClean="0"/>
              <a:t> </a:t>
            </a:r>
            <a:r>
              <a:rPr lang="bg-BG" dirty="0" smtClean="0"/>
              <a:t>паролата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573256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UNIX</a:t>
            </a:r>
            <a:r>
              <a:rPr lang="bg-BG"/>
              <a:t> файлова система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bg-BG" sz="2400"/>
              <a:t>За разлика от windows, UNIX има една глобална директория "root" /</a:t>
            </a:r>
            <a:br>
              <a:rPr lang="bg-BG" sz="2400"/>
            </a:br>
            <a:r>
              <a:rPr lang="bg-BG" sz="2400"/>
              <a:t>(вместо главна директория за всеки диск)</a:t>
            </a:r>
          </a:p>
          <a:p>
            <a:pPr>
              <a:lnSpc>
                <a:spcPct val="90000"/>
              </a:lnSpc>
            </a:pPr>
            <a:r>
              <a:rPr lang="bg-BG" sz="2400"/>
              <a:t>Всички файлове и директории са case sensitive</a:t>
            </a:r>
          </a:p>
          <a:p>
            <a:pPr lvl="1">
              <a:lnSpc>
                <a:spcPct val="90000"/>
              </a:lnSpc>
            </a:pPr>
            <a:r>
              <a:rPr lang="bg-BG" sz="2100"/>
              <a:t>hello.txt != hEllO.tXt</a:t>
            </a:r>
          </a:p>
          <a:p>
            <a:pPr>
              <a:lnSpc>
                <a:spcPct val="90000"/>
              </a:lnSpc>
            </a:pPr>
            <a:r>
              <a:rPr lang="bg-BG" sz="2400"/>
              <a:t>Директориите са разделени с / вместо \ в windows</a:t>
            </a:r>
          </a:p>
          <a:p>
            <a:pPr lvl="1">
              <a:lnSpc>
                <a:spcPct val="90000"/>
              </a:lnSpc>
            </a:pPr>
            <a:r>
              <a:rPr lang="bg-BG" sz="2100"/>
              <a:t>UNIX: /home/</a:t>
            </a:r>
            <a:r>
              <a:rPr lang="en-US" sz="2100"/>
              <a:t>daniela</a:t>
            </a:r>
            <a:r>
              <a:rPr lang="bg-BG" sz="2100"/>
              <a:t>/Documents/</a:t>
            </a:r>
            <a:r>
              <a:rPr lang="en-US" sz="2100"/>
              <a:t>SP</a:t>
            </a:r>
            <a:r>
              <a:rPr lang="bg-BG" sz="2100"/>
              <a:t>/Lecture2/</a:t>
            </a:r>
          </a:p>
          <a:p>
            <a:pPr lvl="1">
              <a:lnSpc>
                <a:spcPct val="90000"/>
              </a:lnSpc>
            </a:pPr>
            <a:r>
              <a:rPr lang="bg-BG" sz="2100"/>
              <a:t>Windows: D:\Documents\</a:t>
            </a:r>
            <a:r>
              <a:rPr lang="en-US" sz="2100"/>
              <a:t>SP</a:t>
            </a:r>
            <a:r>
              <a:rPr lang="bg-BG" sz="2100"/>
              <a:t>\Lecture2\</a:t>
            </a:r>
          </a:p>
          <a:p>
            <a:pPr>
              <a:lnSpc>
                <a:spcPct val="90000"/>
              </a:lnSpc>
            </a:pPr>
            <a:r>
              <a:rPr lang="bg-BG" sz="2400"/>
              <a:t>"Hidden" файлове започват с ".": .gimp</a:t>
            </a:r>
          </a:p>
          <a:p>
            <a:pPr>
              <a:lnSpc>
                <a:spcPct val="90000"/>
              </a:lnSpc>
            </a:pPr>
            <a:r>
              <a:rPr lang="bg-BG" sz="2400"/>
              <a:t>Нека видим директориите в root directory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UNIX</a:t>
            </a:r>
            <a:r>
              <a:rPr lang="bg-BG"/>
              <a:t> файлова система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bg-BG" sz="2800"/>
              <a:t>/dev: хардуерни устройства, които могат да бъдат достъпени от потребителя; обикновено не се пипа в нея</a:t>
            </a:r>
          </a:p>
          <a:p>
            <a:pPr>
              <a:lnSpc>
                <a:spcPct val="90000"/>
              </a:lnSpc>
            </a:pPr>
            <a:r>
              <a:rPr lang="bg-BG" sz="2800"/>
              <a:t>/lib: съхранява библиотеки заедно с /usr/lib, /usr/local/lib, и т.н.</a:t>
            </a:r>
          </a:p>
          <a:p>
            <a:pPr>
              <a:lnSpc>
                <a:spcPct val="90000"/>
              </a:lnSpc>
            </a:pPr>
            <a:r>
              <a:rPr lang="bg-BG" sz="2800"/>
              <a:t>/mnt: използва се за монтиране на дискови устройства</a:t>
            </a:r>
          </a:p>
          <a:p>
            <a:pPr>
              <a:lnSpc>
                <a:spcPct val="90000"/>
              </a:lnSpc>
            </a:pPr>
            <a:r>
              <a:rPr lang="bg-BG" sz="2800"/>
              <a:t>/usr: най-често потребителски инсталирани програми</a:t>
            </a:r>
          </a:p>
          <a:p>
            <a:pPr>
              <a:lnSpc>
                <a:spcPct val="90000"/>
              </a:lnSpc>
            </a:pPr>
            <a:r>
              <a:rPr lang="bg-BG" sz="2800"/>
              <a:t>/etc: системни настройки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sz="3800"/>
              <a:t>Къде се намират програмните файлове?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Обикновено програмите са инсталирани в една от "binaries" directories:</a:t>
            </a:r>
          </a:p>
          <a:p>
            <a:r>
              <a:rPr lang="bg-BG"/>
              <a:t>/bin: системни програми</a:t>
            </a:r>
          </a:p>
          <a:p>
            <a:r>
              <a:rPr lang="bg-BG"/>
              <a:t>/usr/bin: най-често потребителски програми</a:t>
            </a:r>
          </a:p>
          <a:p>
            <a:r>
              <a:rPr lang="bg-BG"/>
              <a:t>/usr/local/bin: други потребителски програми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Къде работя аз?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Моите файлове се намират в моята home directory, обикновено достъпена с </a:t>
            </a:r>
          </a:p>
          <a:p>
            <a:pPr algn="ctr">
              <a:buFont typeface="Wingdings" pitchFamily="2" charset="2"/>
              <a:buNone/>
            </a:pPr>
            <a:r>
              <a:rPr lang="bg-BG"/>
              <a:t>/home/username</a:t>
            </a:r>
          </a:p>
          <a:p>
            <a:r>
              <a:rPr lang="bg-BG"/>
              <a:t>Моята home directory може да бъде достъпена и посредством символа</a:t>
            </a:r>
          </a:p>
          <a:p>
            <a:pPr algn="ctr">
              <a:buFont typeface="Wingdings" pitchFamily="2" charset="2"/>
              <a:buNone/>
            </a:pPr>
            <a:r>
              <a:rPr lang="en-US"/>
              <a:t>~</a:t>
            </a:r>
            <a:endParaRPr lang="bg-BG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Къде се намирам?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Командата pwd (Print Working Directory) показва:</a:t>
            </a:r>
          </a:p>
          <a:p>
            <a:pPr lvl="1"/>
            <a:r>
              <a:rPr lang="bg-BG"/>
              <a:t>Пълният път до текущата директория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Цел на курса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Запознаване с основните команди на </a:t>
            </a:r>
            <a:r>
              <a:rPr lang="en-US" dirty="0" smtClean="0"/>
              <a:t>UNIX/Linux.</a:t>
            </a:r>
            <a:endParaRPr lang="bg-BG" dirty="0" smtClean="0"/>
          </a:p>
          <a:p>
            <a:r>
              <a:rPr lang="bg-BG" dirty="0" smtClean="0"/>
              <a:t>Основи на </a:t>
            </a:r>
            <a:r>
              <a:rPr lang="en-US" dirty="0" smtClean="0"/>
              <a:t>bash shell scripts.</a:t>
            </a:r>
            <a:endParaRPr lang="bg-BG" dirty="0" smtClean="0"/>
          </a:p>
          <a:p>
            <a:r>
              <a:rPr lang="bg-BG" dirty="0" smtClean="0"/>
              <a:t>По-специално</a:t>
            </a:r>
            <a:endParaRPr lang="en-US" dirty="0" smtClean="0"/>
          </a:p>
          <a:p>
            <a:pPr lvl="1"/>
            <a:r>
              <a:rPr lang="en-US" dirty="0" smtClean="0"/>
              <a:t>Files</a:t>
            </a:r>
            <a:endParaRPr lang="en-US" dirty="0"/>
          </a:p>
          <a:p>
            <a:pPr lvl="1"/>
            <a:r>
              <a:rPr lang="en-US" dirty="0"/>
              <a:t>Security</a:t>
            </a:r>
          </a:p>
          <a:p>
            <a:pPr lvl="1"/>
            <a:r>
              <a:rPr lang="en-US" dirty="0"/>
              <a:t>Text Processing</a:t>
            </a:r>
          </a:p>
          <a:p>
            <a:pPr lvl="1"/>
            <a:r>
              <a:rPr lang="en-US" dirty="0"/>
              <a:t>Regular Expressions</a:t>
            </a:r>
          </a:p>
          <a:p>
            <a:pPr lvl="1"/>
            <a:r>
              <a:rPr lang="en-US" dirty="0"/>
              <a:t>The Shell Environment</a:t>
            </a:r>
          </a:p>
          <a:p>
            <a:pPr lvl="1"/>
            <a:r>
              <a:rPr lang="en-US" dirty="0"/>
              <a:t>A variety of Shell commands</a:t>
            </a:r>
          </a:p>
          <a:p>
            <a:pPr lvl="1"/>
            <a:r>
              <a:rPr lang="en-US" dirty="0"/>
              <a:t>Basic Shell Scripting</a:t>
            </a:r>
            <a:endParaRPr lang="bg-BG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Linux </a:t>
            </a:r>
            <a:r>
              <a:rPr lang="bg-BG" dirty="0" smtClean="0"/>
              <a:t>команди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Лекция 2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212513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Какво има тук?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ls [flags] [file]</a:t>
            </a:r>
          </a:p>
          <a:p>
            <a:r>
              <a:rPr lang="bg-BG"/>
              <a:t>Показва съдържануето на директорията ( вкл. И поддиректориите)</a:t>
            </a:r>
          </a:p>
          <a:p>
            <a:r>
              <a:rPr lang="bg-BG"/>
              <a:t>Работи както dir в DOS</a:t>
            </a:r>
          </a:p>
          <a:p>
            <a:r>
              <a:rPr lang="bg-BG"/>
              <a:t>Флагът -l показва детайлен списък на информацията от директорията.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Смяна на директорията</a:t>
            </a:r>
          </a:p>
        </p:txBody>
      </p:sp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cd [directory name]</a:t>
            </a:r>
          </a:p>
          <a:p>
            <a:r>
              <a:rPr lang="bg-BG"/>
              <a:t>Променя директорията на [directory name]</a:t>
            </a:r>
          </a:p>
          <a:p>
            <a:r>
              <a:rPr lang="bg-BG"/>
              <a:t>Ако не се подаде параметър се подразбира user's home directory</a:t>
            </a:r>
          </a:p>
          <a:p>
            <a:r>
              <a:rPr lang="bg-BG"/>
              <a:t>Работи с абсолютни (cd /home/</a:t>
            </a:r>
            <a:r>
              <a:rPr lang="en-US"/>
              <a:t>daniela</a:t>
            </a:r>
            <a:r>
              <a:rPr lang="bg-BG"/>
              <a:t>/</a:t>
            </a:r>
            <a:r>
              <a:rPr lang="en-US"/>
              <a:t>SP</a:t>
            </a:r>
            <a:r>
              <a:rPr lang="bg-BG"/>
              <a:t>) и относителни (cd </a:t>
            </a:r>
            <a:r>
              <a:rPr lang="en-US"/>
              <a:t>SP</a:t>
            </a:r>
            <a:r>
              <a:rPr lang="bg-BG"/>
              <a:t>) пътища.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Пътища в </a:t>
            </a:r>
            <a:r>
              <a:rPr lang="en-US"/>
              <a:t>UNIX</a:t>
            </a:r>
            <a:endParaRPr lang="bg-BG"/>
          </a:p>
        </p:txBody>
      </p:sp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Абсолютни</a:t>
            </a:r>
          </a:p>
          <a:p>
            <a:pPr lvl="1"/>
            <a:r>
              <a:rPr lang="bg-BG"/>
              <a:t>Местоположението на файл или директория започва с /</a:t>
            </a:r>
          </a:p>
          <a:p>
            <a:pPr>
              <a:buFont typeface="Wingdings" pitchFamily="2" charset="2"/>
              <a:buNone/>
            </a:pPr>
            <a:r>
              <a:rPr lang="bg-BG"/>
              <a:t>Относителни</a:t>
            </a:r>
          </a:p>
          <a:p>
            <a:pPr lvl="1"/>
            <a:r>
              <a:rPr lang="bg-BG"/>
              <a:t>Местоположението на файл или директория започва от текущата директория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Relative Path Shortcuts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 sz="2800"/>
              <a:t>Shortcuts:</a:t>
            </a:r>
          </a:p>
          <a:p>
            <a:pPr lvl="1"/>
            <a:r>
              <a:rPr lang="en-US" sz="2400"/>
              <a:t>~</a:t>
            </a:r>
            <a:r>
              <a:rPr lang="bg-BG" sz="2400"/>
              <a:t> - current user's home directory</a:t>
            </a:r>
          </a:p>
          <a:p>
            <a:pPr lvl="1"/>
            <a:r>
              <a:rPr lang="bg-BG" sz="2400"/>
              <a:t>. - the current directory (is useful I promise!)</a:t>
            </a:r>
          </a:p>
          <a:p>
            <a:pPr lvl="1"/>
            <a:r>
              <a:rPr lang="bg-BG" sz="2400"/>
              <a:t>.. - the parent directory of the current directory</a:t>
            </a:r>
          </a:p>
          <a:p>
            <a:r>
              <a:rPr lang="bg-BG" sz="2800"/>
              <a:t>Example</a:t>
            </a:r>
          </a:p>
          <a:p>
            <a:pPr lvl="1"/>
            <a:r>
              <a:rPr lang="bg-BG" sz="2400"/>
              <a:t>Ако се намираме в /usr/local/src, то</a:t>
            </a:r>
          </a:p>
          <a:p>
            <a:pPr lvl="2"/>
            <a:r>
              <a:rPr lang="bg-BG" sz="2000"/>
              <a:t>cd 	</a:t>
            </a:r>
            <a:r>
              <a:rPr lang="bg-BG" sz="2000">
                <a:cs typeface="Arial" charset="0"/>
              </a:rPr>
              <a:t>→	</a:t>
            </a:r>
            <a:r>
              <a:rPr lang="bg-BG" sz="2000"/>
              <a:t> /home/</a:t>
            </a:r>
            <a:r>
              <a:rPr lang="en-US" sz="2000"/>
              <a:t>daniela</a:t>
            </a:r>
            <a:endParaRPr lang="bg-BG" sz="2000"/>
          </a:p>
          <a:p>
            <a:pPr lvl="2"/>
            <a:r>
              <a:rPr lang="bg-BG" sz="2000"/>
              <a:t>cd . </a:t>
            </a:r>
            <a:r>
              <a:rPr lang="en-US" sz="2000"/>
              <a:t>	</a:t>
            </a:r>
            <a:r>
              <a:rPr lang="en-US" sz="2000">
                <a:cs typeface="Arial" charset="0"/>
              </a:rPr>
              <a:t>→	</a:t>
            </a:r>
            <a:r>
              <a:rPr lang="bg-BG" sz="2000"/>
              <a:t> /usr/local/src</a:t>
            </a:r>
          </a:p>
          <a:p>
            <a:pPr lvl="2"/>
            <a:r>
              <a:rPr lang="bg-BG" sz="2000"/>
              <a:t>cd .. </a:t>
            </a:r>
            <a:r>
              <a:rPr lang="en-US" sz="2000"/>
              <a:t>	</a:t>
            </a:r>
            <a:r>
              <a:rPr lang="en-US" sz="2000">
                <a:cs typeface="Arial" charset="0"/>
              </a:rPr>
              <a:t>→	</a:t>
            </a:r>
            <a:r>
              <a:rPr lang="bg-BG" sz="2000"/>
              <a:t> /usr/local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Създаване на файл</a:t>
            </a:r>
          </a:p>
        </p:txBody>
      </p:sp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 sz="2800"/>
              <a:t>touch [flags] &lt;file&gt;</a:t>
            </a:r>
          </a:p>
          <a:p>
            <a:r>
              <a:rPr lang="bg-BG" sz="2800"/>
              <a:t>Добавя дата и час на файла</a:t>
            </a:r>
          </a:p>
          <a:p>
            <a:r>
              <a:rPr lang="bg-BG" sz="2800"/>
              <a:t>Без параметри ползва текуща дата/време</a:t>
            </a:r>
          </a:p>
          <a:p>
            <a:r>
              <a:rPr lang="bg-BG" sz="2800"/>
              <a:t>Ако файлът не съществува, touch го създава</a:t>
            </a:r>
          </a:p>
          <a:p>
            <a:r>
              <a:rPr lang="bg-BG" sz="2800"/>
              <a:t>Файловите разширения (.exe, .txt, и т.н.) често нямат значение в UNIX. С touch се създава празен текстов файл (без разширение </a:t>
            </a:r>
            <a:r>
              <a:rPr lang="en-US" sz="2800"/>
              <a:t>.txt)</a:t>
            </a:r>
            <a:r>
              <a:rPr lang="bg-BG" sz="2800"/>
              <a:t>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Създаване на директория</a:t>
            </a:r>
          </a:p>
        </p:txBody>
      </p:sp>
      <p:sp>
        <p:nvSpPr>
          <p:cNvPr id="207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mkdir [flags] &lt;directory&gt;</a:t>
            </a:r>
          </a:p>
          <a:p>
            <a:r>
              <a:rPr lang="bg-BG"/>
              <a:t>Създава нова директория със зададеното име</a:t>
            </a:r>
          </a:p>
          <a:p>
            <a:r>
              <a:rPr lang="bg-BG"/>
              <a:t>Може да се ползва relative/absolute път за създаване на директории спрямо текущата.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Изтриване на файл</a:t>
            </a:r>
          </a:p>
        </p:txBody>
      </p:sp>
      <p:sp>
        <p:nvSpPr>
          <p:cNvPr id="208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bg-BG" sz="2800"/>
              <a:t>rm [flags] &lt;filename&gt;</a:t>
            </a:r>
          </a:p>
          <a:p>
            <a:pPr>
              <a:lnSpc>
                <a:spcPct val="80000"/>
              </a:lnSpc>
            </a:pPr>
            <a:r>
              <a:rPr lang="bg-BG" sz="2800"/>
              <a:t>Изтрива файла &lt;</a:t>
            </a:r>
            <a:r>
              <a:rPr lang="en-US" sz="2800"/>
              <a:t>fi</a:t>
            </a:r>
            <a:r>
              <a:rPr lang="bg-BG" sz="2800"/>
              <a:t>lename&gt;</a:t>
            </a:r>
          </a:p>
          <a:p>
            <a:pPr>
              <a:lnSpc>
                <a:spcPct val="80000"/>
              </a:lnSpc>
            </a:pPr>
            <a:r>
              <a:rPr lang="bg-BG" sz="2800"/>
              <a:t>Чрез wildcards могат да се изтриват &gt;1 файлове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rm * - изтрива всички файлове в текущата директория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rm *.jpg – изтрива всички .jpg файлове в текущата директория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rm -i filename – пита преди изтриване</a:t>
            </a:r>
          </a:p>
          <a:p>
            <a:pPr>
              <a:lnSpc>
                <a:spcPct val="80000"/>
              </a:lnSpc>
            </a:pPr>
            <a:r>
              <a:rPr lang="bg-BG" sz="2800"/>
              <a:t>Няма начин за възстановяване на изтрит файл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Изтриване на директория</a:t>
            </a:r>
          </a:p>
        </p:txBody>
      </p:sp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rmdir [flags] &lt;directory&gt;</a:t>
            </a:r>
          </a:p>
          <a:p>
            <a:r>
              <a:rPr lang="bg-BG"/>
              <a:t>Изтрива празна директория</a:t>
            </a:r>
          </a:p>
          <a:p>
            <a:r>
              <a:rPr lang="bg-BG"/>
              <a:t>Генерира грешка, ако директорията не е празна.</a:t>
            </a:r>
          </a:p>
          <a:p>
            <a:r>
              <a:rPr lang="bg-BG"/>
              <a:t>За да изтрием директория и всички нейни поддиректории използваме rm с флаг -r (for recursive)</a:t>
            </a:r>
          </a:p>
          <a:p>
            <a:pPr algn="ctr">
              <a:buFont typeface="Wingdings" pitchFamily="2" charset="2"/>
              <a:buNone/>
            </a:pPr>
            <a:r>
              <a:rPr lang="bg-BG"/>
              <a:t>rm -r /home/</a:t>
            </a:r>
            <a:r>
              <a:rPr lang="en-US"/>
              <a:t>daniela</a:t>
            </a:r>
            <a:r>
              <a:rPr lang="bg-BG"/>
              <a:t>/</a:t>
            </a:r>
            <a:r>
              <a:rPr lang="en-US"/>
              <a:t>temp</a:t>
            </a:r>
            <a:endParaRPr lang="bg-BG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Копиране на файл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 sz="2800"/>
              <a:t>cp [flags] &lt;file&gt; &lt;destination&gt;</a:t>
            </a:r>
          </a:p>
          <a:p>
            <a:r>
              <a:rPr lang="bg-BG" sz="2800"/>
              <a:t>Копира файл от едно място на друго</a:t>
            </a:r>
          </a:p>
          <a:p>
            <a:r>
              <a:rPr lang="bg-BG" sz="2800"/>
              <a:t>За копиране на повече файлове, се ползва wildcards (such as *)</a:t>
            </a:r>
          </a:p>
          <a:p>
            <a:r>
              <a:rPr lang="bg-BG" sz="2800"/>
              <a:t>За копиране на директория се ползва</a:t>
            </a:r>
          </a:p>
          <a:p>
            <a:pPr algn="ctr">
              <a:buFont typeface="Wingdings" pitchFamily="2" charset="2"/>
              <a:buNone/>
            </a:pPr>
            <a:r>
              <a:rPr lang="bg-BG" sz="2800"/>
              <a:t>cp -r &lt;src&gt; &lt;dest&gt;</a:t>
            </a:r>
          </a:p>
          <a:p>
            <a:r>
              <a:rPr lang="bg-BG" sz="2800"/>
              <a:t>Пример:</a:t>
            </a:r>
          </a:p>
          <a:p>
            <a:pPr lvl="1">
              <a:buFont typeface="Wingdings" pitchFamily="2" charset="2"/>
              <a:buNone/>
            </a:pPr>
            <a:r>
              <a:rPr lang="bg-BG" sz="2400"/>
              <a:t>cp *.mp3 /Music/ - копира всички .mp3 файлове от текущата директория в /home/&lt;username&gt;/Music/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Какво е </a:t>
            </a:r>
            <a:r>
              <a:rPr lang="en-US"/>
              <a:t>UNIX?</a:t>
            </a:r>
            <a:endParaRPr lang="bg-BG"/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Една от най-широко използваните ОС</a:t>
            </a:r>
          </a:p>
          <a:p>
            <a:r>
              <a:rPr lang="bg-BG"/>
              <a:t>Основа на множество модерни ОС</a:t>
            </a:r>
          </a:p>
          <a:p>
            <a:r>
              <a:rPr lang="bg-BG"/>
              <a:t>Помощно средство за стандартизация на multi-tasking, multi-user системи</a:t>
            </a:r>
          </a:p>
          <a:p>
            <a:r>
              <a:rPr lang="bg-BG"/>
              <a:t>Средство за обучение (по оригинален замисъл)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Преместване на файлове</a:t>
            </a:r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mv [flags] &lt;source&gt; &lt;destination&gt;</a:t>
            </a:r>
          </a:p>
          <a:p>
            <a:r>
              <a:rPr lang="bg-BG"/>
              <a:t>Премества файл или директория от едно място на друго</a:t>
            </a:r>
          </a:p>
          <a:p>
            <a:r>
              <a:rPr lang="bg-BG"/>
              <a:t>Използва се и за смяна на името от &lt;oldname&gt; на &lt;newname&gt;</a:t>
            </a:r>
          </a:p>
          <a:p>
            <a:r>
              <a:rPr lang="bg-BG"/>
              <a:t>За разлика от </a:t>
            </a:r>
            <a:r>
              <a:rPr lang="en-US"/>
              <a:t>cp</a:t>
            </a:r>
            <a:r>
              <a:rPr lang="bg-BG"/>
              <a:t> </a:t>
            </a:r>
            <a:r>
              <a:rPr lang="en-US"/>
              <a:t>mv</a:t>
            </a:r>
            <a:r>
              <a:rPr lang="bg-BG"/>
              <a:t> обработва директориите рекурсивно.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PATH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bg-BG" sz="2400"/>
              <a:t>Когато се пишат команди в command prompt, Shell преглежда пътищата, включени в system's PATH.</a:t>
            </a:r>
          </a:p>
          <a:p>
            <a:pPr>
              <a:lnSpc>
                <a:spcPct val="80000"/>
              </a:lnSpc>
            </a:pPr>
            <a:r>
              <a:rPr lang="bg-BG" sz="2400"/>
              <a:t>Наример, ако се напише ls, shell преглежда  /bin, намира програмата ls и я изпълнява</a:t>
            </a:r>
          </a:p>
          <a:p>
            <a:pPr>
              <a:lnSpc>
                <a:spcPct val="80000"/>
              </a:lnSpc>
            </a:pPr>
            <a:r>
              <a:rPr lang="bg-BG" sz="2400"/>
              <a:t>За да се изпълни програма, която не е в PATH, трябва да се посочи целия път до нея: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bg-BG" sz="2400"/>
              <a:t>/home/user/program1</a:t>
            </a:r>
          </a:p>
          <a:p>
            <a:pPr>
              <a:lnSpc>
                <a:spcPct val="80000"/>
              </a:lnSpc>
            </a:pPr>
            <a:r>
              <a:rPr lang="bg-BG" sz="2400"/>
              <a:t>Ако програмата е в текущата директория, се задава: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bg-BG" sz="2400"/>
              <a:t>./program1</a:t>
            </a:r>
          </a:p>
          <a:p>
            <a:pPr>
              <a:lnSpc>
                <a:spcPct val="80000"/>
              </a:lnSpc>
            </a:pPr>
            <a:r>
              <a:rPr lang="bg-BG" sz="2400"/>
              <a:t>Директориите /bin, /usr/bin и /usr/local/bin са включени в </a:t>
            </a:r>
            <a:r>
              <a:rPr lang="en-US" sz="2400"/>
              <a:t>PATH.</a:t>
            </a:r>
            <a:endParaRPr lang="bg-BG" sz="24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Флагове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Повечето команди приемат флагове (наречени опции). Те се записват след името на командата и се предхождат със знака -.</a:t>
            </a:r>
          </a:p>
          <a:p>
            <a:pPr lvl="1"/>
            <a:r>
              <a:rPr lang="bg-BG"/>
              <a:t>Една опция =&gt; ls -l</a:t>
            </a:r>
          </a:p>
          <a:p>
            <a:pPr lvl="1"/>
            <a:r>
              <a:rPr lang="bg-BG"/>
              <a:t>Две опции =&gt; ls -l -Q</a:t>
            </a:r>
          </a:p>
          <a:p>
            <a:pPr lvl="1"/>
            <a:r>
              <a:rPr lang="bg-BG"/>
              <a:t>Две опции =&gt; ls -lQ</a:t>
            </a:r>
          </a:p>
          <a:p>
            <a:r>
              <a:rPr lang="bg-BG"/>
              <a:t>Опциите се прилагат отляво надясно.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Помощ за командите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 sz="2800"/>
              <a:t>man &lt;command_name&gt;</a:t>
            </a:r>
          </a:p>
          <a:p>
            <a:r>
              <a:rPr lang="bg-BG" sz="2800"/>
              <a:t>Показва страницата от manual (manpage) за избраната команда</a:t>
            </a:r>
          </a:p>
          <a:p>
            <a:r>
              <a:rPr lang="bg-BG" sz="2800"/>
              <a:t>За разлика от резултатите в google, manpages са специфични за системата</a:t>
            </a:r>
          </a:p>
          <a:p>
            <a:r>
              <a:rPr lang="bg-BG" sz="2800"/>
              <a:t>Дава списък на всички възможни опции/параметри</a:t>
            </a:r>
          </a:p>
          <a:p>
            <a:r>
              <a:rPr lang="bg-BG" sz="2800"/>
              <a:t>Ползвайте  /&lt;keyword&gt; за да търсите по ключова дума в manpage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Помощ за командите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Съществуват малки разлики между опциите в различните системи. Например, </a:t>
            </a:r>
            <a:r>
              <a:rPr lang="en-US" dirty="0" err="1" smtClean="0"/>
              <a:t>ls</a:t>
            </a:r>
            <a:r>
              <a:rPr lang="en-US" dirty="0" smtClean="0"/>
              <a:t> </a:t>
            </a:r>
            <a:r>
              <a:rPr lang="en-US" dirty="0"/>
              <a:t>-B</a:t>
            </a:r>
          </a:p>
          <a:p>
            <a:r>
              <a:rPr lang="bg-BG" dirty="0" smtClean="0"/>
              <a:t>При </a:t>
            </a:r>
            <a:r>
              <a:rPr lang="en-US" dirty="0" smtClean="0"/>
              <a:t>BSD/OSX – </a:t>
            </a:r>
            <a:r>
              <a:rPr lang="bg-BG" dirty="0" smtClean="0"/>
              <a:t>активира печат на непечатните символи във файла като </a:t>
            </a:r>
            <a:r>
              <a:rPr lang="en-US" dirty="0" smtClean="0"/>
              <a:t>\</a:t>
            </a:r>
            <a:r>
              <a:rPr lang="en-US" dirty="0"/>
              <a:t>xxx, </a:t>
            </a:r>
            <a:r>
              <a:rPr lang="bg-BG" dirty="0" smtClean="0"/>
              <a:t>където </a:t>
            </a:r>
            <a:r>
              <a:rPr lang="en-US" dirty="0" smtClean="0"/>
              <a:t>xxx </a:t>
            </a:r>
            <a:r>
              <a:rPr lang="bg-BG" dirty="0" smtClean="0"/>
              <a:t>е осмичния код на символа</a:t>
            </a:r>
          </a:p>
          <a:p>
            <a:r>
              <a:rPr lang="en-US" dirty="0" smtClean="0"/>
              <a:t>Ubuntu – </a:t>
            </a:r>
            <a:r>
              <a:rPr lang="bg-BG" dirty="0" smtClean="0"/>
              <a:t>не разпечатва редове, завършващи с </a:t>
            </a:r>
            <a:r>
              <a:rPr lang="en-US" dirty="0" smtClean="0"/>
              <a:t>~</a:t>
            </a:r>
          </a:p>
          <a:p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Затова </a:t>
            </a:r>
            <a:r>
              <a:rPr lang="en-US" dirty="0" smtClean="0"/>
              <a:t>man </a:t>
            </a:r>
            <a:r>
              <a:rPr lang="bg-BG" dirty="0" smtClean="0"/>
              <a:t>и </a:t>
            </a:r>
            <a:r>
              <a:rPr lang="en-US" dirty="0" err="1" smtClean="0"/>
              <a:t>google</a:t>
            </a:r>
            <a:r>
              <a:rPr lang="en-US" dirty="0" smtClean="0"/>
              <a:t> </a:t>
            </a:r>
            <a:r>
              <a:rPr lang="bg-BG" dirty="0" smtClean="0"/>
              <a:t>са най-добрите помощници за командите!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102110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Потребители и групи</a:t>
            </a:r>
          </a:p>
        </p:txBody>
      </p:sp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sz="2400" dirty="0"/>
              <a:t>Unix е разработен да позволи на множество потребители да работят на една машина едновременно. Това генерира някои изисквания за сигурността – Как ще предпазим електронната си поща от четене от другите потребители, както и как да забраним промяната на програмите и данните от тях, докато ги ползваме?</a:t>
            </a:r>
          </a:p>
          <a:p>
            <a:pPr lvl="1">
              <a:lnSpc>
                <a:spcPct val="90000"/>
              </a:lnSpc>
            </a:pPr>
            <a:r>
              <a:rPr lang="bg-BG" sz="2000" dirty="0" smtClean="0"/>
              <a:t>Достъпът </a:t>
            </a:r>
            <a:r>
              <a:rPr lang="bg-BG" sz="2000" dirty="0"/>
              <a:t>до файлове зависи от потребителския акаунт</a:t>
            </a:r>
          </a:p>
          <a:p>
            <a:pPr lvl="1">
              <a:lnSpc>
                <a:spcPct val="90000"/>
              </a:lnSpc>
            </a:pPr>
            <a:r>
              <a:rPr lang="bg-BG" sz="2000" dirty="0"/>
              <a:t>Всички акаунти се предшестват от един Superuser или  "root“ account</a:t>
            </a:r>
          </a:p>
          <a:p>
            <a:pPr lvl="1">
              <a:lnSpc>
                <a:spcPct val="90000"/>
              </a:lnSpc>
            </a:pPr>
            <a:r>
              <a:rPr lang="bg-BG" sz="2000" dirty="0"/>
              <a:t>Всеки потребител има абсолютен контрол върху собствените си файлове и само root има пълни права върху всички файлове.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Групи</a:t>
            </a:r>
          </a:p>
        </p:txBody>
      </p:sp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bg-BG" sz="2800"/>
              <a:t>Файловете могат да се присвоят към група потребители, позволявайки операциите четене, промяна и/или изпълнение да бъдат ограничени за множество потребители.</a:t>
            </a:r>
          </a:p>
          <a:p>
            <a:pPr>
              <a:lnSpc>
                <a:spcPct val="80000"/>
              </a:lnSpc>
            </a:pPr>
            <a:r>
              <a:rPr lang="bg-BG" sz="2800"/>
              <a:t>Пример: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Ако всеки член на този клас има акаунт на същия сървър, ще бъде разумно да поддържа собствените си файлове скрити.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Ако е даден клас wiki, hosted на сървъра, ще бъде предимство, ако се позволи на всеки в класа да го редактира, но извън класа да може само да се чете.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Собственост на файл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bg-BG" sz="2800"/>
              <a:t>Всеки файл е присвоен към един потребител и една група (обикновено се записва user:group).</a:t>
            </a:r>
          </a:p>
          <a:p>
            <a:pPr>
              <a:lnSpc>
                <a:spcPct val="80000"/>
              </a:lnSpc>
            </a:pPr>
            <a:r>
              <a:rPr lang="bg-BG" sz="2800"/>
              <a:t>Например, файловете на root принадлежат на root:root.</a:t>
            </a:r>
          </a:p>
          <a:p>
            <a:pPr>
              <a:lnSpc>
                <a:spcPct val="80000"/>
              </a:lnSpc>
            </a:pPr>
            <a:r>
              <a:rPr lang="bg-BG" sz="2800"/>
              <a:t>Обикновено право на root е да променя собствеността, тъй като обикновен потребител не може да пренасочва тази връзка.</a:t>
            </a:r>
          </a:p>
          <a:p>
            <a:pPr>
              <a:lnSpc>
                <a:spcPct val="80000"/>
              </a:lnSpc>
            </a:pPr>
            <a:r>
              <a:rPr lang="bg-BG" sz="2800"/>
              <a:t>За да се види към коя група принадлежи даден потребител се ползва groups.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Права за достъп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Можем да ползваме ls –l, за да разберем собствеността и правата за всеки файл.</a:t>
            </a:r>
          </a:p>
          <a:p>
            <a:pPr lvl="1"/>
            <a:r>
              <a:rPr lang="bg-BG"/>
              <a:t>ls -l =&gt; показва списък файлове и директории в дълъг (long) формат</a:t>
            </a:r>
          </a:p>
        </p:txBody>
      </p:sp>
      <p:pic>
        <p:nvPicPr>
          <p:cNvPr id="2273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648200"/>
            <a:ext cx="7391400" cy="22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Права за достъп</a:t>
            </a:r>
          </a:p>
        </p:txBody>
      </p:sp>
      <p:sp>
        <p:nvSpPr>
          <p:cNvPr id="228355" name="AutoShap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bg-BG" sz="1200" b="1"/>
              <a:t>1st Character – File Type:</a:t>
            </a:r>
            <a:r>
              <a:rPr lang="bg-BG" sz="1200"/>
              <a:t> First character specifies the type of the file.</a:t>
            </a:r>
            <a:br>
              <a:rPr lang="bg-BG" sz="1200"/>
            </a:br>
            <a:r>
              <a:rPr lang="bg-BG" sz="1200"/>
              <a:t>In the example above the hyphen (-) in the 1st character indicates that this is a normal file. Following are the possible file type options in the 1st character of the ls -l output.</a:t>
            </a:r>
          </a:p>
          <a:p>
            <a:pPr lvl="1">
              <a:lnSpc>
                <a:spcPct val="80000"/>
              </a:lnSpc>
            </a:pPr>
            <a:r>
              <a:rPr lang="bg-BG" sz="1000" b="1"/>
              <a:t>Field Explanation</a:t>
            </a:r>
            <a:endParaRPr lang="bg-BG" sz="1000"/>
          </a:p>
          <a:p>
            <a:pPr lvl="1">
              <a:lnSpc>
                <a:spcPct val="80000"/>
              </a:lnSpc>
            </a:pPr>
            <a:r>
              <a:rPr lang="bg-BG" sz="1000"/>
              <a:t>- normal file</a:t>
            </a:r>
          </a:p>
          <a:p>
            <a:pPr lvl="1">
              <a:lnSpc>
                <a:spcPct val="80000"/>
              </a:lnSpc>
            </a:pPr>
            <a:r>
              <a:rPr lang="bg-BG" sz="1000"/>
              <a:t>d directory</a:t>
            </a:r>
          </a:p>
          <a:p>
            <a:pPr lvl="1">
              <a:lnSpc>
                <a:spcPct val="80000"/>
              </a:lnSpc>
            </a:pPr>
            <a:r>
              <a:rPr lang="bg-BG" sz="1000"/>
              <a:t>s socket file</a:t>
            </a:r>
          </a:p>
          <a:p>
            <a:pPr lvl="1">
              <a:lnSpc>
                <a:spcPct val="80000"/>
              </a:lnSpc>
            </a:pPr>
            <a:r>
              <a:rPr lang="bg-BG" sz="1000"/>
              <a:t>l link file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1 – File Permissions:</a:t>
            </a:r>
            <a:r>
              <a:rPr lang="bg-BG" sz="1200"/>
              <a:t> Next 9 character specifies the files permission. Each 3 characters refers to the read, write, execute permissions for user, group and world In this example, -rw-r—– indicates read-write permission for user, read permission for group, and no permission for others.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2 – Number of links:</a:t>
            </a:r>
            <a:r>
              <a:rPr lang="bg-BG" sz="1200"/>
              <a:t> Second field specifies the number of links for that file. In this example, 1 indicates only one link to this file.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3 – Owner:</a:t>
            </a:r>
            <a:r>
              <a:rPr lang="bg-BG" sz="1200"/>
              <a:t> Third field specifies owner of the file. In this example, this file is owned by username ‘ramesh’.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4 – Group:</a:t>
            </a:r>
            <a:r>
              <a:rPr lang="bg-BG" sz="1200"/>
              <a:t> Fourth field specifies the group of the file. In this example, this file belongs to ”team-dev’ group.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5 – Size:</a:t>
            </a:r>
            <a:r>
              <a:rPr lang="bg-BG" sz="1200"/>
              <a:t> Fifth field specifies the size of file. In this example, ‘9275204′ indicates the file size.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6 – Last modified date &amp; time:</a:t>
            </a:r>
            <a:r>
              <a:rPr lang="bg-BG" sz="1200"/>
              <a:t> Sixth field specifies the date and time of the last modification of the file. In this example, ‘Jun 13 15:27′ specifies the last modification time of the file.</a:t>
            </a:r>
          </a:p>
          <a:p>
            <a:pPr>
              <a:lnSpc>
                <a:spcPct val="80000"/>
              </a:lnSpc>
            </a:pPr>
            <a:r>
              <a:rPr lang="bg-BG" sz="1200" b="1"/>
              <a:t>Field 7 – File name: </a:t>
            </a:r>
            <a:r>
              <a:rPr lang="bg-BG" sz="1200"/>
              <a:t>The last field is the name of the file. In this example, the file name is mthesaur.txt.gz.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Текущи </a:t>
            </a:r>
            <a:r>
              <a:rPr lang="en-US" dirty="0" err="1" smtClean="0"/>
              <a:t>linux</a:t>
            </a:r>
            <a:r>
              <a:rPr lang="en-US" dirty="0" smtClean="0"/>
              <a:t> </a:t>
            </a:r>
            <a:r>
              <a:rPr lang="bg-BG" dirty="0" smtClean="0"/>
              <a:t>дистрибуции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Berkeley Software Distribution (BSD)</a:t>
            </a:r>
          </a:p>
          <a:p>
            <a:r>
              <a:rPr lang="en-US" dirty="0"/>
              <a:t>Suns Solaris</a:t>
            </a:r>
          </a:p>
          <a:p>
            <a:r>
              <a:rPr lang="en-US" dirty="0"/>
              <a:t>GNU/Linux</a:t>
            </a:r>
          </a:p>
          <a:p>
            <a:r>
              <a:rPr lang="en-US" dirty="0"/>
              <a:t>Apple OSX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6179397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Права за достъп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/>
              <a:t>-</a:t>
            </a:r>
            <a:r>
              <a:rPr lang="bg-BG">
                <a:solidFill>
                  <a:srgbClr val="FF0000"/>
                </a:solidFill>
              </a:rPr>
              <a:t>rwx</a:t>
            </a:r>
            <a:r>
              <a:rPr lang="bg-BG">
                <a:solidFill>
                  <a:srgbClr val="0000CC"/>
                </a:solidFill>
              </a:rPr>
              <a:t>rwx</a:t>
            </a:r>
            <a:r>
              <a:rPr lang="bg-BG">
                <a:solidFill>
                  <a:srgbClr val="00CC00"/>
                </a:solidFill>
              </a:rPr>
              <a:t>rwx</a:t>
            </a:r>
          </a:p>
          <a:p>
            <a:pPr>
              <a:lnSpc>
                <a:spcPct val="90000"/>
              </a:lnSpc>
            </a:pPr>
            <a:r>
              <a:rPr lang="bg-BG">
                <a:solidFill>
                  <a:srgbClr val="FF0000"/>
                </a:solidFill>
              </a:rPr>
              <a:t>Потребителски права</a:t>
            </a:r>
          </a:p>
          <a:p>
            <a:pPr>
              <a:lnSpc>
                <a:spcPct val="90000"/>
              </a:lnSpc>
            </a:pPr>
            <a:r>
              <a:rPr lang="bg-BG">
                <a:solidFill>
                  <a:srgbClr val="0000CC"/>
                </a:solidFill>
              </a:rPr>
              <a:t>Права на групата</a:t>
            </a:r>
          </a:p>
          <a:p>
            <a:pPr>
              <a:lnSpc>
                <a:spcPct val="90000"/>
              </a:lnSpc>
            </a:pPr>
            <a:r>
              <a:rPr lang="bg-BG">
                <a:solidFill>
                  <a:srgbClr val="00CC00"/>
                </a:solidFill>
              </a:rPr>
              <a:t>Права на останалите</a:t>
            </a:r>
          </a:p>
          <a:p>
            <a:pPr>
              <a:lnSpc>
                <a:spcPct val="90000"/>
              </a:lnSpc>
            </a:pPr>
            <a:r>
              <a:rPr lang="bg-BG"/>
              <a:t>R = Read, W = Write, X = Execute</a:t>
            </a:r>
          </a:p>
          <a:p>
            <a:pPr>
              <a:lnSpc>
                <a:spcPct val="90000"/>
              </a:lnSpc>
            </a:pPr>
            <a:r>
              <a:rPr lang="bg-BG"/>
              <a:t>Правата на директория започват с d вместо -</a:t>
            </a:r>
          </a:p>
          <a:p>
            <a:pPr>
              <a:lnSpc>
                <a:spcPct val="90000"/>
              </a:lnSpc>
            </a:pPr>
            <a:r>
              <a:rPr lang="bg-BG"/>
              <a:t>Какви права дава -rw-rw-r--?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Права за достъп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dirty="0"/>
              <a:t>-</a:t>
            </a:r>
            <a:r>
              <a:rPr lang="bg-BG" dirty="0">
                <a:solidFill>
                  <a:srgbClr val="FF0000"/>
                </a:solidFill>
              </a:rPr>
              <a:t>rwx</a:t>
            </a:r>
            <a:r>
              <a:rPr lang="bg-BG" dirty="0">
                <a:solidFill>
                  <a:srgbClr val="0000CC"/>
                </a:solidFill>
              </a:rPr>
              <a:t>rwx</a:t>
            </a:r>
            <a:r>
              <a:rPr lang="bg-BG" dirty="0">
                <a:solidFill>
                  <a:srgbClr val="00CC00"/>
                </a:solidFill>
              </a:rPr>
              <a:t>rwx</a:t>
            </a:r>
          </a:p>
          <a:p>
            <a:pPr>
              <a:lnSpc>
                <a:spcPct val="90000"/>
              </a:lnSpc>
            </a:pPr>
            <a:r>
              <a:rPr lang="bg-BG" dirty="0">
                <a:solidFill>
                  <a:srgbClr val="FF0000"/>
                </a:solidFill>
              </a:rPr>
              <a:t>Потребителски права</a:t>
            </a:r>
          </a:p>
          <a:p>
            <a:pPr>
              <a:lnSpc>
                <a:spcPct val="90000"/>
              </a:lnSpc>
            </a:pPr>
            <a:r>
              <a:rPr lang="bg-BG" dirty="0">
                <a:solidFill>
                  <a:srgbClr val="0000CC"/>
                </a:solidFill>
              </a:rPr>
              <a:t>Права на групата</a:t>
            </a:r>
          </a:p>
          <a:p>
            <a:pPr>
              <a:lnSpc>
                <a:spcPct val="90000"/>
              </a:lnSpc>
            </a:pPr>
            <a:r>
              <a:rPr lang="bg-BG" dirty="0">
                <a:solidFill>
                  <a:srgbClr val="00CC00"/>
                </a:solidFill>
              </a:rPr>
              <a:t>Права на останалите</a:t>
            </a:r>
          </a:p>
          <a:p>
            <a:pPr>
              <a:lnSpc>
                <a:spcPct val="90000"/>
              </a:lnSpc>
            </a:pPr>
            <a:r>
              <a:rPr lang="bg-BG" dirty="0"/>
              <a:t>R = Read, W = Write, X = Execute</a:t>
            </a:r>
          </a:p>
          <a:p>
            <a:pPr>
              <a:lnSpc>
                <a:spcPct val="90000"/>
              </a:lnSpc>
            </a:pPr>
            <a:r>
              <a:rPr lang="bg-BG" dirty="0"/>
              <a:t>Правата на директория започват с d вместо -</a:t>
            </a:r>
          </a:p>
          <a:p>
            <a:pPr>
              <a:lnSpc>
                <a:spcPct val="90000"/>
              </a:lnSpc>
            </a:pPr>
            <a:r>
              <a:rPr lang="bg-BG" dirty="0"/>
              <a:t>Какви права дава -rw-rw-r-</a:t>
            </a:r>
            <a:r>
              <a:rPr lang="bg-BG" dirty="0" smtClean="0"/>
              <a:t>-?</a:t>
            </a:r>
          </a:p>
          <a:p>
            <a:pPr>
              <a:lnSpc>
                <a:spcPct val="90000"/>
              </a:lnSpc>
            </a:pPr>
            <a:endParaRPr lang="bg-BG" dirty="0"/>
          </a:p>
          <a:p>
            <a:pPr>
              <a:lnSpc>
                <a:spcPct val="90000"/>
              </a:lnSpc>
            </a:pPr>
            <a:r>
              <a:rPr lang="bg-BG" dirty="0" smtClean="0"/>
              <a:t>Потребителят и групата могат да четат и пишат, а всички останали – само да четат.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610139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Смяна на правата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sz="2800"/>
              <a:t>chmod &lt;mode&gt; &lt;file&gt;</a:t>
            </a:r>
          </a:p>
          <a:p>
            <a:pPr>
              <a:lnSpc>
                <a:spcPct val="90000"/>
              </a:lnSpc>
            </a:pPr>
            <a:r>
              <a:rPr lang="bg-BG" sz="2800"/>
              <a:t>Променя правата на файл/директория, използвайки &lt;mode&gt;</a:t>
            </a:r>
          </a:p>
          <a:p>
            <a:pPr>
              <a:lnSpc>
                <a:spcPct val="90000"/>
              </a:lnSpc>
            </a:pPr>
            <a:r>
              <a:rPr lang="bg-BG" sz="2800"/>
              <a:t>Форматът на &lt;mode&gt; е комбинация от 3 полета: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Кой е потърпевш: комбинация от u (потребител), g (група), o (собственик) или a (всички)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Добавяне или премахване на права: + или -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Кои права ще се добавят/изтрият: произволна комбинация на r, w, x.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Смяна на правата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Примери</a:t>
            </a:r>
          </a:p>
          <a:p>
            <a:pPr lvl="1"/>
            <a:r>
              <a:rPr lang="bg-BG"/>
              <a:t>chmod ug+rx myfile – добавя права за четене и изпълнение за потребителя и групата.</a:t>
            </a:r>
          </a:p>
          <a:p>
            <a:pPr lvl="1"/>
            <a:r>
              <a:rPr lang="bg-BG"/>
              <a:t>chmod a-r myfile – изтрива достъпа за четене за всички</a:t>
            </a:r>
          </a:p>
          <a:p>
            <a:pPr lvl="1"/>
            <a:r>
              <a:rPr lang="bg-BG"/>
              <a:t>chmod ugp-rwx myfile – изтрива всички права за my</a:t>
            </a:r>
            <a:r>
              <a:rPr lang="en-US"/>
              <a:t>fi</a:t>
            </a:r>
            <a:r>
              <a:rPr lang="bg-BG"/>
              <a:t>le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Смяна на собствеността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sz="2800"/>
              <a:t>Смяна на групата</a:t>
            </a:r>
          </a:p>
          <a:p>
            <a:pPr>
              <a:lnSpc>
                <a:spcPct val="90000"/>
              </a:lnSpc>
            </a:pPr>
            <a:r>
              <a:rPr lang="bg-BG" sz="2800"/>
              <a:t>chgrp group &lt;target&gt;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Променя собствеността на групата на &lt;target&gt;</a:t>
            </a:r>
          </a:p>
          <a:p>
            <a:pPr>
              <a:lnSpc>
                <a:spcPct val="90000"/>
              </a:lnSpc>
            </a:pPr>
            <a:endParaRPr lang="bg-BG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sz="2800"/>
              <a:t>Смяна на собствеността</a:t>
            </a:r>
          </a:p>
          <a:p>
            <a:pPr>
              <a:lnSpc>
                <a:spcPct val="90000"/>
              </a:lnSpc>
            </a:pPr>
            <a:r>
              <a:rPr lang="bg-BG" sz="2800"/>
              <a:t>chown user:group &lt;target&gt;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Променя собственика на &lt;target&gt;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group е опционно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Ползвайте флаг "-R" за рекурсивна смяна на собствеността на директории и файлове в тях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Рекурсия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bg-BG" sz="2800"/>
              <a:t>Повечето команди имат рекурсивна опция.</a:t>
            </a:r>
          </a:p>
          <a:p>
            <a:pPr>
              <a:lnSpc>
                <a:spcPct val="90000"/>
              </a:lnSpc>
            </a:pPr>
            <a:r>
              <a:rPr lang="bg-BG" sz="2800"/>
              <a:t>Тя се ползва при работа с поддиректории и файловете в тях.</a:t>
            </a:r>
          </a:p>
          <a:p>
            <a:pPr>
              <a:lnSpc>
                <a:spcPct val="90000"/>
              </a:lnSpc>
            </a:pPr>
            <a:r>
              <a:rPr lang="bg-BG" sz="2800"/>
              <a:t>Обикновено опцията е -r или -R.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bg-BG" sz="28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bg-BG" sz="2800"/>
              <a:t>Пример:</a:t>
            </a:r>
          </a:p>
          <a:p>
            <a:pPr>
              <a:lnSpc>
                <a:spcPct val="90000"/>
              </a:lnSpc>
            </a:pPr>
            <a:r>
              <a:rPr lang="bg-BG" sz="2800"/>
              <a:t>chmod -R o-w </a:t>
            </a:r>
            <a:r>
              <a:rPr lang="en-US" sz="2800"/>
              <a:t>~</a:t>
            </a:r>
            <a:r>
              <a:rPr lang="bg-BG" sz="2800"/>
              <a:t>/Documents/</a:t>
            </a:r>
          </a:p>
          <a:p>
            <a:pPr lvl="1">
              <a:lnSpc>
                <a:spcPct val="90000"/>
              </a:lnSpc>
            </a:pPr>
            <a:r>
              <a:rPr lang="bg-BG" sz="2400"/>
              <a:t>Изтрива правата за запис на всички останали потребители за всеки файл и всяка директория в </a:t>
            </a:r>
            <a:r>
              <a:rPr lang="en-US" sz="2400"/>
              <a:t>~</a:t>
            </a:r>
            <a:r>
              <a:rPr lang="bg-BG" sz="2400"/>
              <a:t>/Documents/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Типове файлове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Съществуват 2 основни типа файлове:</a:t>
            </a:r>
          </a:p>
          <a:p>
            <a:pPr lvl="1"/>
            <a:r>
              <a:rPr lang="bg-BG"/>
              <a:t>Текстови – документи, настройки, програмен код, лог и т.н.</a:t>
            </a:r>
          </a:p>
          <a:p>
            <a:pPr lvl="1"/>
            <a:r>
              <a:rPr lang="bg-BG"/>
              <a:t>Двоични – изпълними, библиотеки, медия, </a:t>
            </a:r>
            <a:r>
              <a:rPr lang="en-US"/>
              <a:t>zip</a:t>
            </a:r>
            <a:r>
              <a:rPr lang="bg-BG"/>
              <a:t> и т.н.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Двоични файлове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Двоичните файлове са написани на машинен код.</a:t>
            </a:r>
          </a:p>
          <a:p>
            <a:r>
              <a:rPr lang="bg-BG" dirty="0" smtClean="0"/>
              <a:t>Не могат да се прочетат без шестнадесетичен редактор.</a:t>
            </a:r>
          </a:p>
          <a:p>
            <a:r>
              <a:rPr lang="bg-BG" dirty="0" smtClean="0"/>
              <a:t>Използват се за изпълними файлове, библиотеки, медия, архиви, </a:t>
            </a:r>
            <a:r>
              <a:rPr lang="en-US" dirty="0" err="1" smtClean="0"/>
              <a:t>pdf</a:t>
            </a:r>
            <a:r>
              <a:rPr lang="bg-BG" dirty="0" smtClean="0"/>
              <a:t>-и и т.н.</a:t>
            </a:r>
          </a:p>
          <a:p>
            <a:r>
              <a:rPr lang="bg-BG" dirty="0" smtClean="0"/>
              <a:t>За създаване се ползват </a:t>
            </a:r>
            <a:r>
              <a:rPr lang="en-US" dirty="0" smtClean="0"/>
              <a:t>binary-outputting </a:t>
            </a:r>
            <a:r>
              <a:rPr lang="bg-BG" dirty="0" smtClean="0"/>
              <a:t>програми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587363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Link Files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bg-BG" sz="2800"/>
              <a:t>Както в windows, можем да създаваме връзки към файлове и директории.</a:t>
            </a:r>
          </a:p>
          <a:p>
            <a:pPr>
              <a:lnSpc>
                <a:spcPct val="80000"/>
              </a:lnSpc>
            </a:pPr>
            <a:r>
              <a:rPr lang="bg-BG" sz="2800"/>
              <a:t>Съществуват 2 типа връзки: 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hard links 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symbolic links.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bg-BG" sz="2800"/>
              <a:t>Link Creation</a:t>
            </a:r>
          </a:p>
          <a:p>
            <a:pPr>
              <a:lnSpc>
                <a:spcPct val="80000"/>
              </a:lnSpc>
            </a:pPr>
            <a:r>
              <a:rPr lang="bg-BG" sz="2800"/>
              <a:t>ln [options] &lt;target file&gt; [link_name]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Създава връзка към &lt;target file&gt; с [link_name], по подразбиране в текущата директория</a:t>
            </a:r>
          </a:p>
          <a:p>
            <a:pPr lvl="1">
              <a:lnSpc>
                <a:spcPct val="80000"/>
              </a:lnSpc>
            </a:pPr>
            <a:r>
              <a:rPr lang="bg-BG" sz="2400"/>
              <a:t>Връзката сочи към същия файл в системата, т.е. това е </a:t>
            </a:r>
            <a:r>
              <a:rPr lang="en-US" sz="2400"/>
              <a:t>shortcut </a:t>
            </a:r>
            <a:r>
              <a:rPr lang="bg-BG" sz="2400"/>
              <a:t>в </a:t>
            </a:r>
            <a:r>
              <a:rPr lang="en-US" sz="2400"/>
              <a:t>windows.</a:t>
            </a:r>
            <a:endParaRPr lang="bg-BG" sz="24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Symbolic Links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ln -s &lt;target_file&gt; [link_name]</a:t>
            </a:r>
          </a:p>
          <a:p>
            <a:r>
              <a:rPr lang="bg-BG"/>
              <a:t>Създава символна връзка към &lt;target</a:t>
            </a:r>
            <a:r>
              <a:rPr lang="en-US"/>
              <a:t>_fi</a:t>
            </a:r>
            <a:r>
              <a:rPr lang="bg-BG"/>
              <a:t>le</a:t>
            </a:r>
            <a:r>
              <a:rPr lang="en-US"/>
              <a:t>&gt;</a:t>
            </a:r>
            <a:r>
              <a:rPr lang="bg-BG"/>
              <a:t> (файл или директория)</a:t>
            </a:r>
          </a:p>
          <a:p>
            <a:r>
              <a:rPr lang="bg-BG"/>
              <a:t>Свързващият файл съдържа низ, който е пътя до оригиналната директория или файл, т.е. Символичнита връзка сочи към друг файл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Berkeley Software </a:t>
            </a:r>
            <a:r>
              <a:rPr lang="en-US" dirty="0" smtClean="0"/>
              <a:t>Distribution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Разработена от студенти и факултета в </a:t>
            </a:r>
            <a:r>
              <a:rPr lang="en-US" dirty="0" smtClean="0"/>
              <a:t>UC Berkeley</a:t>
            </a:r>
            <a:r>
              <a:rPr lang="bg-BG" dirty="0" smtClean="0"/>
              <a:t> </a:t>
            </a:r>
            <a:r>
              <a:rPr lang="en-US" dirty="0" smtClean="0"/>
              <a:t>Forked </a:t>
            </a:r>
            <a:r>
              <a:rPr lang="bg-BG" dirty="0" smtClean="0"/>
              <a:t>през</a:t>
            </a:r>
            <a:r>
              <a:rPr lang="en-US" dirty="0" smtClean="0"/>
              <a:t> 80</a:t>
            </a:r>
            <a:r>
              <a:rPr lang="bg-BG" dirty="0" smtClean="0"/>
              <a:t>-те години</a:t>
            </a:r>
            <a:endParaRPr lang="en-US" dirty="0"/>
          </a:p>
          <a:p>
            <a:r>
              <a:rPr lang="bg-BG" dirty="0" smtClean="0"/>
              <a:t>Има множество вариации -</a:t>
            </a:r>
            <a:endParaRPr lang="en-US" dirty="0"/>
          </a:p>
          <a:p>
            <a:pPr lvl="1"/>
            <a:r>
              <a:rPr lang="en-US" dirty="0" err="1"/>
              <a:t>NetBSD</a:t>
            </a:r>
            <a:r>
              <a:rPr lang="en-US" dirty="0"/>
              <a:t>, </a:t>
            </a:r>
            <a:r>
              <a:rPr lang="en-US" dirty="0" err="1" smtClean="0"/>
              <a:t>OpenBSD</a:t>
            </a:r>
            <a:r>
              <a:rPr lang="en-US" dirty="0" smtClean="0"/>
              <a:t> </a:t>
            </a:r>
            <a:r>
              <a:rPr lang="bg-BG" dirty="0" smtClean="0"/>
              <a:t>и </a:t>
            </a:r>
            <a:r>
              <a:rPr lang="en-US" dirty="0" smtClean="0"/>
              <a:t>FreeBSD</a:t>
            </a:r>
            <a:endParaRPr lang="en-US" dirty="0"/>
          </a:p>
          <a:p>
            <a:r>
              <a:rPr lang="bg-BG" dirty="0" smtClean="0"/>
              <a:t>Става популярен </a:t>
            </a:r>
            <a:r>
              <a:rPr lang="en-US" dirty="0" smtClean="0"/>
              <a:t>open-source </a:t>
            </a:r>
            <a:r>
              <a:rPr lang="bg-BG" dirty="0" smtClean="0"/>
              <a:t>софтуерен лиценз </a:t>
            </a:r>
            <a:r>
              <a:rPr lang="en-US" dirty="0" smtClean="0"/>
              <a:t>(the BSD</a:t>
            </a:r>
            <a:r>
              <a:rPr lang="bg-BG" dirty="0" smtClean="0"/>
              <a:t> </a:t>
            </a:r>
            <a:r>
              <a:rPr lang="en-US" dirty="0" smtClean="0"/>
              <a:t>License</a:t>
            </a:r>
            <a:r>
              <a:rPr lang="en-US" dirty="0"/>
              <a:t>!)</a:t>
            </a:r>
          </a:p>
          <a:p>
            <a:r>
              <a:rPr lang="bg-BG" dirty="0" smtClean="0"/>
              <a:t>Основен конкурент на </a:t>
            </a:r>
            <a:r>
              <a:rPr lang="en-US" dirty="0" smtClean="0"/>
              <a:t>Linux </a:t>
            </a:r>
            <a:r>
              <a:rPr lang="bg-BG" dirty="0" smtClean="0"/>
              <a:t>сред свободните ОС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677721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Symbolic Link Examples</a:t>
            </a:r>
          </a:p>
        </p:txBody>
      </p:sp>
      <p:sp>
        <p:nvSpPr>
          <p:cNvPr id="237574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bg-BG"/>
              <a:t>Използване на shared fat32 partition за my documents от </a:t>
            </a:r>
            <a:r>
              <a:rPr lang="en-US"/>
              <a:t>windows </a:t>
            </a:r>
            <a:r>
              <a:rPr lang="bg-BG"/>
              <a:t>в </a:t>
            </a:r>
            <a:r>
              <a:rPr lang="en-US"/>
              <a:t>Linux</a:t>
            </a:r>
            <a:r>
              <a:rPr lang="bg-BG"/>
              <a:t>.</a:t>
            </a:r>
          </a:p>
        </p:txBody>
      </p:sp>
      <p:pic>
        <p:nvPicPr>
          <p:cNvPr id="2375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00400"/>
            <a:ext cx="7748588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Работа с текстови файлове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shell 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 направен, за да позволи на потребителя да взаимодейства с текстови файлове.</a:t>
            </a:r>
          </a:p>
          <a:p>
            <a:r>
              <a:rPr lang="bg-BG" sz="2800" dirty="0" smtClean="0"/>
              <a:t>Ето някои основни команди за целта:</a:t>
            </a: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nano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filename</a:t>
            </a:r>
          </a:p>
          <a:p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Отваря файл за редактиране в терминалния редактор</a:t>
            </a:r>
            <a:endParaRPr lang="en-US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Shortcuts 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съхранение, изход; всички започват с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ctrl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95316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Печат на файла на екран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cat &lt;filename&gt;</a:t>
            </a:r>
          </a:p>
          <a:p>
            <a:r>
              <a:rPr lang="bg-BG"/>
              <a:t>Печати съдържанието на файла в терминалния прозорец</a:t>
            </a:r>
            <a:br>
              <a:rPr lang="bg-BG"/>
            </a:br>
            <a:endParaRPr lang="bg-BG"/>
          </a:p>
          <a:p>
            <a:pPr>
              <a:buFont typeface="Wingdings" pitchFamily="2" charset="2"/>
              <a:buNone/>
            </a:pPr>
            <a:r>
              <a:rPr lang="bg-BG"/>
              <a:t>cat &lt;filename1&gt; &lt;filename2&gt; </a:t>
            </a:r>
          </a:p>
          <a:p>
            <a:r>
              <a:rPr lang="bg-BG"/>
              <a:t>Печати първия файл, след което втория.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Печат на файла на екран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more &lt;filename&gt;</a:t>
            </a:r>
          </a:p>
          <a:p>
            <a:r>
              <a:rPr lang="bg-BG"/>
              <a:t>Позволява скролиране на файла по страници</a:t>
            </a:r>
            <a:br>
              <a:rPr lang="bg-BG"/>
            </a:br>
            <a:endParaRPr lang="bg-BG"/>
          </a:p>
          <a:p>
            <a:pPr>
              <a:buFont typeface="Wingdings" pitchFamily="2" charset="2"/>
              <a:buNone/>
            </a:pPr>
            <a:r>
              <a:rPr lang="bg-BG"/>
              <a:t>less &lt;filename&gt;</a:t>
            </a:r>
          </a:p>
          <a:p>
            <a:r>
              <a:rPr lang="bg-BG"/>
              <a:t>Позволява скролиране на файла по страници и редове в двете посоки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Печат на файла на екран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bg-BG"/>
              <a:t>head -[numlines] &lt;filename&gt;</a:t>
            </a:r>
          </a:p>
          <a:p>
            <a:pPr>
              <a:buFont typeface="Wingdings" pitchFamily="2" charset="2"/>
              <a:buNone/>
            </a:pPr>
            <a:r>
              <a:rPr lang="bg-BG"/>
              <a:t>tail -[numlines] &lt;filename&gt;</a:t>
            </a:r>
          </a:p>
          <a:p>
            <a:r>
              <a:rPr lang="bg-BG"/>
              <a:t>Отпечатва първите/последните numlines на файла</a:t>
            </a:r>
          </a:p>
          <a:p>
            <a:r>
              <a:rPr lang="bg-BG"/>
              <a:t>Подразбират се 10 реда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Печат на файла на екран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echo &lt;</a:t>
            </a: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text_string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</a:t>
            </a:r>
          </a:p>
          <a:p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Отпечатва входния низ на терминала</a:t>
            </a:r>
            <a:endParaRPr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echo This is a string, echo 'This is a string'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echo 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"This is a string" 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 еквивалентни.</a:t>
            </a:r>
            <a:endParaRPr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707173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Тръбопровод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Bash scripting 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 комбинация от прости команди, за да могат да правят по сложни неща.</a:t>
            </a:r>
          </a:p>
          <a:p>
            <a:r>
              <a:rPr lang="bg-BG" sz="2800" dirty="0" smtClean="0">
                <a:solidFill>
                  <a:schemeClr val="tx1"/>
                </a:solidFill>
              </a:rPr>
              <a:t>Това се постига със символа </a:t>
            </a:r>
            <a:r>
              <a:rPr lang="en-US" sz="2800" dirty="0" smtClean="0">
                <a:solidFill>
                  <a:schemeClr val="tx1"/>
                </a:solidFill>
              </a:rPr>
              <a:t>"pipe„</a:t>
            </a:r>
            <a:r>
              <a:rPr lang="bg-BG" sz="2800" dirty="0" smtClean="0"/>
              <a:t>.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&lt;command1&gt; | &lt;command2&gt;</a:t>
            </a:r>
          </a:p>
          <a:p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Предава изходът на команда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command1 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към входа на команда 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command2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Работи за голяма част от програмите, които имат термин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input and provide 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output</a:t>
            </a:r>
            <a:r>
              <a:rPr lang="bg-BG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лен вход/изход.</a:t>
            </a:r>
            <a:endParaRPr lang="en-US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026276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Примери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ls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-al /bin | less</a:t>
            </a:r>
          </a:p>
          <a:p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Позволява скролиране на дълъг списък от програми в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/</a:t>
            </a: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bin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history | tail -20 | head -10</a:t>
            </a:r>
          </a:p>
          <a:p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Отпечатва последните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10-19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команди от текущата сесия.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785085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Последователно стартиране на команди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&lt;command1&gt; &amp;&amp; &lt;command2&gt;</a:t>
            </a:r>
          </a:p>
          <a:p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След приключването на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command1 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изпълнява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command2</a:t>
            </a:r>
            <a:endParaRPr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command2 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 изпълнява само ако </a:t>
            </a:r>
            <a:r>
              <a:rPr lang="en-US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command1 </a:t>
            </a:r>
            <a:r>
              <a:rPr lang="bg-BG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приключи успешно</a:t>
            </a:r>
          </a:p>
          <a:p>
            <a:r>
              <a:rPr lang="bg-BG" dirty="0" smtClean="0"/>
              <a:t>Пример:</a:t>
            </a:r>
            <a:endParaRPr lang="bg-BG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dirty="0" err="1"/>
              <a:t>mkdir</a:t>
            </a:r>
            <a:r>
              <a:rPr lang="en-US" dirty="0"/>
              <a:t> photos &amp;&amp; mv *.jpg photos/</a:t>
            </a:r>
          </a:p>
          <a:p>
            <a:r>
              <a:rPr lang="bg-BG" dirty="0" smtClean="0"/>
              <a:t>Създава директория и премества всички </a:t>
            </a:r>
            <a:r>
              <a:rPr lang="en-US" dirty="0" smtClean="0"/>
              <a:t>jpegs </a:t>
            </a:r>
            <a:r>
              <a:rPr lang="bg-BG" dirty="0" smtClean="0"/>
              <a:t>файлове в нея.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263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Exit </a:t>
            </a:r>
            <a:r>
              <a:rPr lang="bg-BG" dirty="0" smtClean="0"/>
              <a:t>код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bg-BG" dirty="0" smtClean="0"/>
              <a:t>Как </a:t>
            </a:r>
            <a:r>
              <a:rPr lang="en-US" dirty="0"/>
              <a:t>Shell </a:t>
            </a:r>
            <a:r>
              <a:rPr lang="bg-BG" dirty="0" smtClean="0"/>
              <a:t>разбира дали изпълнението на една команда е упешно или не?</a:t>
            </a:r>
          </a:p>
          <a:p>
            <a:r>
              <a:rPr lang="bg-BG" dirty="0" smtClean="0"/>
              <a:t>Когато командата приключи изпълнението си, тя винаги изпраща</a:t>
            </a:r>
            <a:r>
              <a:rPr lang="en-US" dirty="0" smtClean="0"/>
              <a:t> </a:t>
            </a:r>
            <a:r>
              <a:rPr lang="en-US" dirty="0"/>
              <a:t>exit </a:t>
            </a:r>
            <a:r>
              <a:rPr lang="en-US" dirty="0" smtClean="0"/>
              <a:t>code</a:t>
            </a:r>
            <a:r>
              <a:rPr lang="bg-BG" dirty="0" smtClean="0"/>
              <a:t> </a:t>
            </a:r>
            <a:r>
              <a:rPr lang="en-US" dirty="0" smtClean="0"/>
              <a:t>(</a:t>
            </a:r>
            <a:r>
              <a:rPr lang="bg-BG" dirty="0" smtClean="0"/>
              <a:t>число от</a:t>
            </a:r>
            <a:r>
              <a:rPr lang="en-US" dirty="0" smtClean="0"/>
              <a:t> </a:t>
            </a:r>
            <a:r>
              <a:rPr lang="en-US" dirty="0"/>
              <a:t>0 </a:t>
            </a:r>
            <a:r>
              <a:rPr lang="bg-BG" dirty="0" smtClean="0"/>
              <a:t>до </a:t>
            </a:r>
            <a:r>
              <a:rPr lang="en-US" dirty="0" smtClean="0"/>
              <a:t>255)</a:t>
            </a:r>
            <a:r>
              <a:rPr lang="bg-BG" dirty="0" smtClean="0"/>
              <a:t> към </a:t>
            </a:r>
            <a:r>
              <a:rPr lang="en-US" dirty="0" smtClean="0"/>
              <a:t>Shell.</a:t>
            </a:r>
            <a:endParaRPr lang="en-US" dirty="0"/>
          </a:p>
          <a:p>
            <a:r>
              <a:rPr lang="en-US" dirty="0" smtClean="0"/>
              <a:t>exit </a:t>
            </a:r>
            <a:r>
              <a:rPr lang="en-US" dirty="0"/>
              <a:t>code </a:t>
            </a:r>
            <a:r>
              <a:rPr lang="bg-BG" dirty="0" smtClean="0"/>
              <a:t>се съхранява в променлива </a:t>
            </a:r>
            <a:r>
              <a:rPr lang="en-US" dirty="0" smtClean="0"/>
              <a:t>$?</a:t>
            </a:r>
            <a:endParaRPr lang="en-US" dirty="0"/>
          </a:p>
          <a:p>
            <a:r>
              <a:rPr lang="en-US" dirty="0" smtClean="0"/>
              <a:t>exit </a:t>
            </a:r>
            <a:r>
              <a:rPr lang="en-US" dirty="0"/>
              <a:t>code </a:t>
            </a:r>
            <a:r>
              <a:rPr lang="en-US" dirty="0" smtClean="0"/>
              <a:t>0 </a:t>
            </a:r>
            <a:r>
              <a:rPr lang="bg-BG" dirty="0" smtClean="0"/>
              <a:t>означава успешно изпълнение на командата.</a:t>
            </a:r>
            <a:endParaRPr lang="en-US" dirty="0"/>
          </a:p>
          <a:p>
            <a:r>
              <a:rPr lang="en-US" dirty="0" smtClean="0"/>
              <a:t>man </a:t>
            </a:r>
            <a:r>
              <a:rPr lang="bg-BG" dirty="0" smtClean="0"/>
              <a:t>на всяка команда показва видовете </a:t>
            </a:r>
            <a:r>
              <a:rPr lang="en-US" dirty="0" smtClean="0"/>
              <a:t>exit</a:t>
            </a:r>
            <a:r>
              <a:rPr lang="bg-BG" dirty="0" smtClean="0"/>
              <a:t> код.</a:t>
            </a:r>
          </a:p>
          <a:p>
            <a:r>
              <a:rPr lang="bg-BG" dirty="0" smtClean="0"/>
              <a:t>Пример:</a:t>
            </a:r>
          </a:p>
          <a:p>
            <a:pPr marL="0" indent="0">
              <a:buNone/>
            </a:pPr>
            <a:r>
              <a:rPr lang="en-US" dirty="0"/>
              <a:t>echo $?</a:t>
            </a:r>
          </a:p>
          <a:p>
            <a:pPr marL="0" indent="0">
              <a:buNone/>
            </a:pPr>
            <a:r>
              <a:rPr lang="bg-BG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714676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Solaris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Комерсиална версия на</a:t>
            </a:r>
            <a:r>
              <a:rPr lang="en-US" dirty="0" smtClean="0"/>
              <a:t> </a:t>
            </a:r>
            <a:r>
              <a:rPr lang="en-US" dirty="0"/>
              <a:t>BSD</a:t>
            </a:r>
          </a:p>
          <a:p>
            <a:r>
              <a:rPr lang="bg-BG" dirty="0" smtClean="0"/>
              <a:t>Разработена за </a:t>
            </a:r>
            <a:r>
              <a:rPr lang="en-US" dirty="0" smtClean="0"/>
              <a:t>Suns </a:t>
            </a:r>
            <a:r>
              <a:rPr lang="en-US" dirty="0"/>
              <a:t>SPARC </a:t>
            </a:r>
            <a:r>
              <a:rPr lang="bg-BG" dirty="0" smtClean="0"/>
              <a:t>сървъри</a:t>
            </a:r>
            <a:r>
              <a:rPr lang="en-US" dirty="0" smtClean="0"/>
              <a:t>, </a:t>
            </a:r>
            <a:r>
              <a:rPr lang="bg-BG" dirty="0" smtClean="0"/>
              <a:t>защото е преносима на </a:t>
            </a:r>
            <a:r>
              <a:rPr lang="en-US" dirty="0" smtClean="0"/>
              <a:t>x86</a:t>
            </a:r>
            <a:endParaRPr lang="en-US" dirty="0"/>
          </a:p>
          <a:p>
            <a:r>
              <a:rPr lang="bg-BG" dirty="0" smtClean="0"/>
              <a:t>Голяма част от сорс кода е от проекта </a:t>
            </a:r>
            <a:r>
              <a:rPr lang="en-US" dirty="0" err="1" smtClean="0"/>
              <a:t>OpenSolaris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646972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Пренасочване на изхода към файл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&lt;command&gt; &gt; &lt;file&gt;</a:t>
            </a:r>
          </a:p>
          <a:p>
            <a:r>
              <a:rPr lang="bg-BG" dirty="0" smtClean="0"/>
              <a:t>Пренасочва изхода на командата към файл</a:t>
            </a:r>
          </a:p>
          <a:p>
            <a:r>
              <a:rPr lang="bg-BG" dirty="0" smtClean="0"/>
              <a:t>Нормално изходът на всички команди е към</a:t>
            </a:r>
            <a:r>
              <a:rPr lang="en-US" dirty="0" smtClean="0"/>
              <a:t> </a:t>
            </a:r>
            <a:r>
              <a:rPr lang="en-US" dirty="0" err="1"/>
              <a:t>sdtout</a:t>
            </a:r>
            <a:endParaRPr lang="en-US" dirty="0"/>
          </a:p>
          <a:p>
            <a:r>
              <a:rPr lang="bg-BG" dirty="0" smtClean="0"/>
              <a:t>Всяка програма, която има изход към </a:t>
            </a:r>
            <a:r>
              <a:rPr lang="en-US" dirty="0" err="1" smtClean="0"/>
              <a:t>stdout</a:t>
            </a:r>
            <a:r>
              <a:rPr lang="en-US" dirty="0" smtClean="0"/>
              <a:t> </a:t>
            </a:r>
            <a:r>
              <a:rPr lang="en-US" dirty="0"/>
              <a:t>(terminal) </a:t>
            </a:r>
            <a:r>
              <a:rPr lang="bg-BG" dirty="0" smtClean="0"/>
              <a:t>може да се пренасочи към файл</a:t>
            </a:r>
          </a:p>
          <a:p>
            <a:r>
              <a:rPr lang="bg-BG" dirty="0" smtClean="0"/>
              <a:t>Полезно при създаване на логове</a:t>
            </a:r>
          </a:p>
        </p:txBody>
      </p:sp>
    </p:spTree>
    <p:extLst>
      <p:ext uri="{BB962C8B-B14F-4D97-AF65-F5344CB8AC3E}">
        <p14:creationId xmlns:p14="http://schemas.microsoft.com/office/powerpoint/2010/main" val="55732086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/>
              <a:t>Пренасочване на изхода към файл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Примери:</a:t>
            </a:r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"This is a new file" &gt; </a:t>
            </a:r>
            <a:r>
              <a:rPr lang="en-US" dirty="0" err="1"/>
              <a:t>newfile</a:t>
            </a:r>
            <a:endParaRPr lang="en-US" dirty="0"/>
          </a:p>
          <a:p>
            <a:r>
              <a:rPr lang="bg-BG" dirty="0" smtClean="0"/>
              <a:t>Записва низа във файл </a:t>
            </a:r>
            <a:r>
              <a:rPr lang="en-US" dirty="0" smtClean="0"/>
              <a:t>./</a:t>
            </a:r>
            <a:r>
              <a:rPr lang="en-US" dirty="0" err="1"/>
              <a:t>newfile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cat test1 test2 &gt; test3</a:t>
            </a:r>
          </a:p>
          <a:p>
            <a:r>
              <a:rPr lang="bg-BG" dirty="0" smtClean="0"/>
              <a:t>Конкатенира </a:t>
            </a:r>
            <a:r>
              <a:rPr lang="en-US" dirty="0" smtClean="0"/>
              <a:t>test1 </a:t>
            </a:r>
            <a:r>
              <a:rPr lang="bg-BG" dirty="0" smtClean="0"/>
              <a:t>и </a:t>
            </a:r>
            <a:r>
              <a:rPr lang="en-US" dirty="0" smtClean="0"/>
              <a:t>test2 </a:t>
            </a:r>
            <a:r>
              <a:rPr lang="bg-BG" dirty="0" smtClean="0"/>
              <a:t>и записва резултата в </a:t>
            </a:r>
            <a:r>
              <a:rPr lang="en-US" dirty="0" smtClean="0"/>
              <a:t>test3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Режим добавяне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&lt;command&gt; &gt;&gt; &lt;file&gt;</a:t>
            </a:r>
          </a:p>
          <a:p>
            <a:r>
              <a:rPr lang="bg-BG" dirty="0" smtClean="0"/>
              <a:t>Добавя изхода от командата към файл вместо да го припокрива.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30686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/</a:t>
            </a:r>
            <a:r>
              <a:rPr lang="en-US" b="0" dirty="0" err="1"/>
              <a:t>dev</a:t>
            </a:r>
            <a:r>
              <a:rPr lang="en-US" b="0" dirty="0"/>
              <a:t>/null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/</a:t>
            </a:r>
            <a:r>
              <a:rPr lang="en-US" dirty="0" err="1"/>
              <a:t>dev</a:t>
            </a:r>
            <a:r>
              <a:rPr lang="en-US" dirty="0"/>
              <a:t>/null </a:t>
            </a:r>
            <a:r>
              <a:rPr lang="bg-BG" dirty="0" smtClean="0"/>
              <a:t>е специален файл, който има следните свойства:</a:t>
            </a:r>
            <a:endParaRPr lang="en-US" dirty="0"/>
          </a:p>
          <a:p>
            <a:r>
              <a:rPr lang="bg-BG" dirty="0" smtClean="0"/>
              <a:t>Всеки потребител може да пише във него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Всичко, записано в него, се губи.</a:t>
            </a:r>
            <a:endParaRPr lang="en-US" dirty="0"/>
          </a:p>
          <a:p>
            <a:r>
              <a:rPr lang="bg-BG" dirty="0" smtClean="0"/>
              <a:t>Писането в него е винаги успешно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Работи като „черна дупка“ за данни – може да се запише всичко, но не и да се прочете. </a:t>
            </a:r>
            <a:endParaRPr lang="bg-BG" dirty="0"/>
          </a:p>
        </p:txBody>
      </p:sp>
      <p:pic>
        <p:nvPicPr>
          <p:cNvPr id="1026" name="Picture 2" descr="http://www.newscientist.com/data/images/ns/cms/dn12089/dn12089-1_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43450"/>
            <a:ext cx="2706413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19927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Специални символи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* </a:t>
            </a:r>
            <a:r>
              <a:rPr lang="en-US" dirty="0"/>
              <a:t>- </a:t>
            </a:r>
            <a:r>
              <a:rPr lang="bg-BG" dirty="0" smtClean="0"/>
              <a:t>означава „всичко в текущата директория“</a:t>
            </a:r>
            <a:endParaRPr lang="en-US" dirty="0"/>
          </a:p>
          <a:p>
            <a:r>
              <a:rPr lang="en-US" dirty="0"/>
              <a:t>| - </a:t>
            </a:r>
            <a:r>
              <a:rPr lang="bg-BG" dirty="0" smtClean="0"/>
              <a:t>използва се за пренасочване на изхода от един файл към друг</a:t>
            </a:r>
            <a:endParaRPr lang="en-US" dirty="0"/>
          </a:p>
          <a:p>
            <a:r>
              <a:rPr lang="en-US" dirty="0"/>
              <a:t>&amp;&amp; - </a:t>
            </a:r>
            <a:r>
              <a:rPr lang="bg-BG" dirty="0" smtClean="0"/>
              <a:t>стартира 2 команди последователно</a:t>
            </a:r>
            <a:endParaRPr lang="en-US" dirty="0"/>
          </a:p>
          <a:p>
            <a:r>
              <a:rPr lang="en-US" dirty="0"/>
              <a:t>&gt; - </a:t>
            </a:r>
            <a:r>
              <a:rPr lang="bg-BG" dirty="0" smtClean="0"/>
              <a:t>предава изхода към файл</a:t>
            </a:r>
          </a:p>
          <a:p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Какво ще направи командата:</a:t>
            </a:r>
          </a:p>
          <a:p>
            <a:r>
              <a:rPr lang="en-US" dirty="0" smtClean="0"/>
              <a:t>Echo 3+5 &gt; 10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9685618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Специални символи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/>
              <a:t>Какво ще </a:t>
            </a:r>
            <a:r>
              <a:rPr lang="bg-BG" dirty="0" smtClean="0"/>
              <a:t>направи </a:t>
            </a:r>
            <a:r>
              <a:rPr lang="bg-BG" dirty="0"/>
              <a:t>командата:</a:t>
            </a:r>
          </a:p>
          <a:p>
            <a:r>
              <a:rPr lang="en-US" dirty="0" smtClean="0"/>
              <a:t>Echo </a:t>
            </a:r>
            <a:r>
              <a:rPr lang="en-US" dirty="0"/>
              <a:t>3+5 &gt; </a:t>
            </a:r>
            <a:r>
              <a:rPr lang="en-US" dirty="0" smtClean="0"/>
              <a:t>10</a:t>
            </a:r>
            <a:endParaRPr lang="bg-BG" dirty="0"/>
          </a:p>
          <a:p>
            <a:pPr marL="0" indent="0">
              <a:buNone/>
            </a:pPr>
            <a:r>
              <a:rPr lang="bg-BG" dirty="0" smtClean="0"/>
              <a:t>Ще отпечати </a:t>
            </a:r>
            <a:r>
              <a:rPr lang="en-US" dirty="0" smtClean="0"/>
              <a:t>3+5</a:t>
            </a:r>
            <a:r>
              <a:rPr lang="bg-BG" dirty="0" smtClean="0"/>
              <a:t> във файл 10</a:t>
            </a:r>
            <a:r>
              <a:rPr lang="en-US" dirty="0" smtClean="0"/>
              <a:t>. 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Ако желаем да отпечатим</a:t>
            </a:r>
            <a:r>
              <a:rPr lang="en-US" dirty="0" smtClean="0"/>
              <a:t> </a:t>
            </a:r>
            <a:r>
              <a:rPr lang="en-US" dirty="0"/>
              <a:t>3+5 &gt; 10 </a:t>
            </a:r>
            <a:r>
              <a:rPr lang="bg-BG" dirty="0" smtClean="0"/>
              <a:t>трябва да напишем едно от:</a:t>
            </a:r>
            <a:endParaRPr lang="en-US" dirty="0"/>
          </a:p>
          <a:p>
            <a:r>
              <a:rPr lang="bg-BG" dirty="0" smtClean="0"/>
              <a:t>Да сложим </a:t>
            </a:r>
            <a:r>
              <a:rPr lang="en-US" dirty="0" smtClean="0"/>
              <a:t>Escape </a:t>
            </a:r>
            <a:r>
              <a:rPr lang="bg-BG" dirty="0" smtClean="0"/>
              <a:t>символ</a:t>
            </a:r>
            <a:r>
              <a:rPr lang="en-US" dirty="0" smtClean="0"/>
              <a:t> </a:t>
            </a:r>
            <a:r>
              <a:rPr lang="en-US" dirty="0"/>
              <a:t>: echo 3+5 </a:t>
            </a:r>
            <a:r>
              <a:rPr lang="en-US" dirty="0" smtClean="0"/>
              <a:t> </a:t>
            </a:r>
            <a:r>
              <a:rPr lang="en-US" dirty="0"/>
              <a:t>\</a:t>
            </a:r>
            <a:r>
              <a:rPr lang="en-US" dirty="0" smtClean="0"/>
              <a:t>&gt; 10</a:t>
            </a:r>
            <a:endParaRPr lang="en-US" dirty="0"/>
          </a:p>
          <a:p>
            <a:r>
              <a:rPr lang="bg-BG" dirty="0" smtClean="0"/>
              <a:t>Да заградим низа в единични или двойни кавички:</a:t>
            </a:r>
            <a:r>
              <a:rPr lang="en-US" dirty="0" smtClean="0"/>
              <a:t> echo</a:t>
            </a:r>
            <a:r>
              <a:rPr lang="bg-BG" dirty="0" smtClean="0"/>
              <a:t> </a:t>
            </a:r>
            <a:r>
              <a:rPr lang="en-US" dirty="0" smtClean="0"/>
              <a:t>'3+5 </a:t>
            </a:r>
            <a:r>
              <a:rPr lang="en-US" dirty="0"/>
              <a:t>&gt; 10?' </a:t>
            </a:r>
            <a:r>
              <a:rPr lang="bg-BG" dirty="0" smtClean="0"/>
              <a:t>или </a:t>
            </a:r>
            <a:r>
              <a:rPr lang="en-US" dirty="0" smtClean="0"/>
              <a:t>echo </a:t>
            </a:r>
            <a:r>
              <a:rPr lang="en-US" dirty="0"/>
              <a:t>"3+5 &gt; 10"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0466968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Shell </a:t>
            </a:r>
            <a:r>
              <a:rPr lang="bg-BG" dirty="0" smtClean="0"/>
              <a:t>оператори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Лекция 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9873125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Отново за </a:t>
            </a:r>
            <a:r>
              <a:rPr lang="en-US" dirty="0" smtClean="0"/>
              <a:t>shell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bash - default shell </a:t>
            </a:r>
            <a:r>
              <a:rPr lang="bg-BG" dirty="0" smtClean="0"/>
              <a:t>за</a:t>
            </a:r>
            <a:r>
              <a:rPr lang="en-US" dirty="0" smtClean="0"/>
              <a:t> </a:t>
            </a:r>
            <a:r>
              <a:rPr lang="en-US" dirty="0"/>
              <a:t>OSX </a:t>
            </a:r>
            <a:r>
              <a:rPr lang="bg-BG" dirty="0" smtClean="0"/>
              <a:t>и повечето </a:t>
            </a:r>
            <a:r>
              <a:rPr lang="en-US" dirty="0" smtClean="0"/>
              <a:t>Linux </a:t>
            </a:r>
            <a:r>
              <a:rPr lang="bg-BG" dirty="0" smtClean="0"/>
              <a:t>машини</a:t>
            </a:r>
            <a:endParaRPr lang="en-US" dirty="0"/>
          </a:p>
          <a:p>
            <a:r>
              <a:rPr lang="en-US" dirty="0" err="1"/>
              <a:t>csh</a:t>
            </a:r>
            <a:r>
              <a:rPr lang="en-US" dirty="0"/>
              <a:t> - default shell </a:t>
            </a:r>
            <a:r>
              <a:rPr lang="bg-BG" dirty="0" smtClean="0"/>
              <a:t>за </a:t>
            </a:r>
            <a:r>
              <a:rPr lang="en-US" dirty="0" smtClean="0"/>
              <a:t>BSD-</a:t>
            </a:r>
            <a:r>
              <a:rPr lang="bg-BG" dirty="0" smtClean="0"/>
              <a:t>базирани системи</a:t>
            </a:r>
            <a:endParaRPr lang="en-US" dirty="0"/>
          </a:p>
          <a:p>
            <a:r>
              <a:rPr lang="en-US" dirty="0" err="1"/>
              <a:t>zsh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възможно най-пълен</a:t>
            </a:r>
            <a:r>
              <a:rPr lang="en-US" dirty="0" smtClean="0"/>
              <a:t> </a:t>
            </a:r>
            <a:r>
              <a:rPr lang="en-US" dirty="0"/>
              <a:t>shell</a:t>
            </a:r>
          </a:p>
          <a:p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Сравнение между различните </a:t>
            </a:r>
            <a:r>
              <a:rPr lang="en-US" dirty="0" smtClean="0"/>
              <a:t>shell</a:t>
            </a:r>
            <a:r>
              <a:rPr lang="bg-BG" dirty="0" smtClean="0"/>
              <a:t> може да бъде намерено на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en.wikipedia.org/wiki/Comparison_of_command_shells</a:t>
            </a:r>
            <a:r>
              <a:rPr lang="bg-BG" dirty="0" smtClean="0"/>
              <a:t>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6134502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Автоматично стартиране на </a:t>
            </a:r>
            <a:r>
              <a:rPr lang="en-US" dirty="0" smtClean="0"/>
              <a:t>bash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Повечето машини стартират автоматично </a:t>
            </a:r>
            <a:r>
              <a:rPr lang="en-US" dirty="0" err="1" smtClean="0"/>
              <a:t>csh</a:t>
            </a:r>
            <a:r>
              <a:rPr lang="en-US" dirty="0" smtClean="0"/>
              <a:t>, </a:t>
            </a:r>
            <a:r>
              <a:rPr lang="bg-BG" dirty="0" smtClean="0"/>
              <a:t>а не </a:t>
            </a:r>
            <a:r>
              <a:rPr lang="en-US" dirty="0" smtClean="0"/>
              <a:t>bash</a:t>
            </a:r>
            <a:r>
              <a:rPr lang="bg-BG" dirty="0" smtClean="0"/>
              <a:t>.</a:t>
            </a:r>
            <a:endParaRPr lang="en-US" dirty="0"/>
          </a:p>
          <a:p>
            <a:r>
              <a:rPr lang="bg-BG" dirty="0" smtClean="0"/>
              <a:t>За да се стартира </a:t>
            </a:r>
            <a:r>
              <a:rPr lang="en-US" dirty="0" smtClean="0"/>
              <a:t>bash </a:t>
            </a:r>
            <a:r>
              <a:rPr lang="bg-BG" dirty="0" smtClean="0"/>
              <a:t>се пише като команда (трябват администраторски права) или се записва командата в </a:t>
            </a:r>
            <a:r>
              <a:rPr lang="en-US" dirty="0" smtClean="0"/>
              <a:t>/.</a:t>
            </a:r>
            <a:r>
              <a:rPr lang="en-US" dirty="0"/>
              <a:t>login </a:t>
            </a:r>
            <a:r>
              <a:rPr lang="bg-BG" dirty="0" smtClean="0"/>
              <a:t>файл, който се изпълнява всеки път при стартиране</a:t>
            </a:r>
            <a:r>
              <a:rPr lang="en-US" dirty="0" smtClean="0"/>
              <a:t>.</a:t>
            </a:r>
            <a:endParaRPr lang="bg-BG" dirty="0" smtClean="0"/>
          </a:p>
          <a:p>
            <a:r>
              <a:rPr lang="bg-BG" dirty="0" smtClean="0"/>
              <a:t>Добавете следният ред в края на файл </a:t>
            </a:r>
            <a:r>
              <a:rPr lang="en-US" dirty="0" smtClean="0"/>
              <a:t> </a:t>
            </a:r>
            <a:r>
              <a:rPr lang="en-US" dirty="0"/>
              <a:t>/.</a:t>
            </a:r>
            <a:r>
              <a:rPr lang="en-US" dirty="0" smtClean="0"/>
              <a:t>login</a:t>
            </a:r>
            <a:r>
              <a:rPr lang="bg-BG" dirty="0" smtClean="0"/>
              <a:t> за автоматично стартиране: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if ( -f /bin/bash) exec /bin/bash --</a:t>
            </a:r>
            <a:r>
              <a:rPr lang="en-US" dirty="0" smtClean="0"/>
              <a:t>login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21883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Променливи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BASH </a:t>
            </a:r>
            <a:r>
              <a:rPr lang="bg-BG" dirty="0" smtClean="0"/>
              <a:t>е напълно развит език за програмиране в добавка към </a:t>
            </a:r>
            <a:r>
              <a:rPr lang="en-US" dirty="0" smtClean="0"/>
              <a:t>shell</a:t>
            </a:r>
            <a:r>
              <a:rPr lang="bg-BG" dirty="0" smtClean="0"/>
              <a:t> командите</a:t>
            </a:r>
            <a:r>
              <a:rPr lang="en-US" dirty="0" smtClean="0"/>
              <a:t>. </a:t>
            </a:r>
            <a:endParaRPr lang="bg-BG" dirty="0" smtClean="0"/>
          </a:p>
          <a:p>
            <a:r>
              <a:rPr lang="bg-BG" dirty="0" smtClean="0"/>
              <a:t>В </a:t>
            </a:r>
            <a:r>
              <a:rPr lang="en-US" dirty="0" smtClean="0"/>
              <a:t>BASH</a:t>
            </a:r>
            <a:r>
              <a:rPr lang="en-US" dirty="0"/>
              <a:t>, </a:t>
            </a:r>
            <a:r>
              <a:rPr lang="bg-BG" dirty="0" smtClean="0"/>
              <a:t>всички променливи започват </a:t>
            </a:r>
            <a:r>
              <a:rPr lang="en-US" dirty="0" smtClean="0"/>
              <a:t>($).</a:t>
            </a:r>
            <a:endParaRPr lang="en-US" dirty="0"/>
          </a:p>
          <a:p>
            <a:r>
              <a:rPr lang="bg-BG" dirty="0" smtClean="0"/>
              <a:t>Съдържанието им може да се принтира чрез командата</a:t>
            </a:r>
            <a:r>
              <a:rPr lang="en-US" dirty="0" smtClean="0"/>
              <a:t> </a:t>
            </a:r>
            <a:r>
              <a:rPr lang="en-US" dirty="0"/>
              <a:t>echo</a:t>
            </a:r>
          </a:p>
          <a:p>
            <a:r>
              <a:rPr lang="bg-BG" dirty="0" smtClean="0"/>
              <a:t>Съществуват 2 пита променливи:</a:t>
            </a:r>
            <a:r>
              <a:rPr lang="en-US" dirty="0" smtClean="0"/>
              <a:t> </a:t>
            </a:r>
            <a:r>
              <a:rPr lang="en-US" dirty="0"/>
              <a:t>Local </a:t>
            </a:r>
            <a:r>
              <a:rPr lang="bg-BG" dirty="0" smtClean="0"/>
              <a:t>и </a:t>
            </a:r>
            <a:r>
              <a:rPr lang="en-US" dirty="0" smtClean="0"/>
              <a:t>Environment.</a:t>
            </a:r>
            <a:endParaRPr lang="bg-BG" dirty="0" smtClean="0"/>
          </a:p>
          <a:p>
            <a:r>
              <a:rPr lang="bg-BG" dirty="0" smtClean="0"/>
              <a:t>Пример:</a:t>
            </a:r>
          </a:p>
          <a:p>
            <a:pPr marL="0" indent="0">
              <a:buNone/>
            </a:pPr>
            <a:r>
              <a:rPr lang="en-US" dirty="0"/>
              <a:t>echo $SHELL</a:t>
            </a:r>
          </a:p>
          <a:p>
            <a:pPr marL="0" indent="0">
              <a:buNone/>
            </a:pPr>
            <a:r>
              <a:rPr lang="en-US" dirty="0"/>
              <a:t>/bin/bash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6630854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Environment Variables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bg-BG" dirty="0" smtClean="0"/>
              <a:t>Променливите на средата се използват от системата за дефиниране на аспекти на операциите.</a:t>
            </a:r>
            <a:endParaRPr lang="en-US" dirty="0"/>
          </a:p>
          <a:p>
            <a:r>
              <a:rPr lang="bg-BG" dirty="0" smtClean="0"/>
              <a:t>Повечето не могат да се променят от потребителя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 smtClean="0"/>
              <a:t>Shell </a:t>
            </a:r>
            <a:r>
              <a:rPr lang="bg-BG" dirty="0" smtClean="0"/>
              <a:t>предава променливите на средата на дъщерните си процеси.</a:t>
            </a:r>
            <a:endParaRPr lang="en-US" dirty="0"/>
          </a:p>
          <a:p>
            <a:r>
              <a:rPr lang="bg-BG" dirty="0" smtClean="0"/>
              <a:t>Примери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$Shell </a:t>
            </a:r>
            <a:r>
              <a:rPr lang="en-US" dirty="0" smtClean="0"/>
              <a:t>– </a:t>
            </a:r>
            <a:r>
              <a:rPr lang="bg-BG" dirty="0" smtClean="0"/>
              <a:t>кой </a:t>
            </a:r>
            <a:r>
              <a:rPr lang="en-US" dirty="0" smtClean="0"/>
              <a:t>shell </a:t>
            </a:r>
            <a:r>
              <a:rPr lang="bg-BG" dirty="0" smtClean="0"/>
              <a:t>се ползва по подразбиране</a:t>
            </a:r>
            <a:endParaRPr lang="en-US" dirty="0"/>
          </a:p>
          <a:p>
            <a:pPr lvl="1"/>
            <a:r>
              <a:rPr lang="en-US" dirty="0"/>
              <a:t>$PATH </a:t>
            </a:r>
            <a:r>
              <a:rPr lang="en-US" dirty="0" smtClean="0"/>
              <a:t>– </a:t>
            </a:r>
            <a:r>
              <a:rPr lang="bg-BG" dirty="0" smtClean="0"/>
              <a:t>списък на директориите за търсене на</a:t>
            </a:r>
            <a:r>
              <a:rPr lang="en-US" dirty="0" smtClean="0"/>
              <a:t> </a:t>
            </a:r>
            <a:r>
              <a:rPr lang="en-US" dirty="0"/>
              <a:t>binaries</a:t>
            </a:r>
          </a:p>
          <a:p>
            <a:pPr lvl="1"/>
            <a:r>
              <a:rPr lang="en-US" dirty="0"/>
              <a:t>$HOSTNAME - </a:t>
            </a:r>
            <a:r>
              <a:rPr lang="en-US" dirty="0" smtClean="0"/>
              <a:t>hostname </a:t>
            </a:r>
            <a:r>
              <a:rPr lang="bg-BG" dirty="0" smtClean="0"/>
              <a:t>на машината</a:t>
            </a:r>
            <a:endParaRPr lang="en-US" dirty="0"/>
          </a:p>
          <a:p>
            <a:pPr lvl="1"/>
            <a:r>
              <a:rPr lang="en-US" dirty="0"/>
              <a:t>$HOME - </a:t>
            </a:r>
            <a:r>
              <a:rPr lang="en-US" dirty="0" smtClean="0"/>
              <a:t>home </a:t>
            </a:r>
            <a:r>
              <a:rPr lang="bg-BG" dirty="0" smtClean="0"/>
              <a:t>директория на текущия потребител</a:t>
            </a:r>
            <a:endParaRPr lang="en-US" dirty="0"/>
          </a:p>
          <a:p>
            <a:r>
              <a:rPr lang="bg-BG" dirty="0" smtClean="0"/>
              <a:t>За да се получи списък на всички променливи на средата, използвайте командата</a:t>
            </a:r>
            <a:r>
              <a:rPr lang="en-US" dirty="0" smtClean="0"/>
              <a:t> </a:t>
            </a:r>
            <a:r>
              <a:rPr lang="en-US" dirty="0" err="1"/>
              <a:t>env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68674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Linux!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g-BG" dirty="0" smtClean="0"/>
              <a:t>Създадена е във Финландия от </a:t>
            </a:r>
            <a:r>
              <a:rPr lang="en-US" dirty="0" smtClean="0"/>
              <a:t>Linus Torvalds</a:t>
            </a:r>
            <a:r>
              <a:rPr lang="bg-BG" dirty="0" smtClean="0"/>
              <a:t> през 1991</a:t>
            </a:r>
            <a:endParaRPr lang="en-US" dirty="0"/>
          </a:p>
          <a:p>
            <a:r>
              <a:rPr lang="bg-BG" dirty="0" smtClean="0"/>
              <a:t>Направен и е </a:t>
            </a:r>
            <a:r>
              <a:rPr lang="en-US" dirty="0" smtClean="0"/>
              <a:t>build</a:t>
            </a:r>
            <a:r>
              <a:rPr lang="bg-BG" dirty="0" smtClean="0"/>
              <a:t> през Интернет чрез </a:t>
            </a:r>
            <a:r>
              <a:rPr lang="en-US" dirty="0" smtClean="0"/>
              <a:t>message </a:t>
            </a:r>
            <a:r>
              <a:rPr lang="en-US" dirty="0"/>
              <a:t>boards (Usenet)</a:t>
            </a:r>
          </a:p>
          <a:p>
            <a:r>
              <a:rPr lang="bg-BG" dirty="0" smtClean="0"/>
              <a:t>Разработена е по </a:t>
            </a:r>
            <a:r>
              <a:rPr lang="en-US" dirty="0" smtClean="0"/>
              <a:t>UNIX-like </a:t>
            </a:r>
            <a:r>
              <a:rPr lang="bg-BG" dirty="0" smtClean="0"/>
              <a:t>стандарт</a:t>
            </a:r>
            <a:r>
              <a:rPr lang="en-US" dirty="0" smtClean="0"/>
              <a:t>, </a:t>
            </a:r>
            <a:r>
              <a:rPr lang="bg-BG" dirty="0" smtClean="0"/>
              <a:t>но не е пряк негов наследник</a:t>
            </a:r>
            <a:br>
              <a:rPr lang="bg-BG" dirty="0" smtClean="0"/>
            </a:br>
            <a:endParaRPr lang="bg-BG" dirty="0" smtClean="0"/>
          </a:p>
          <a:p>
            <a:r>
              <a:rPr lang="bg-BG" dirty="0" smtClean="0"/>
              <a:t>Забележка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bg-BG" dirty="0" smtClean="0"/>
              <a:t>Технически </a:t>
            </a:r>
            <a:r>
              <a:rPr lang="en-US" dirty="0" smtClean="0"/>
              <a:t>Linux </a:t>
            </a:r>
            <a:r>
              <a:rPr lang="bg-BG" dirty="0" smtClean="0"/>
              <a:t>се отнася само до ядрото на ОС или </a:t>
            </a:r>
            <a:r>
              <a:rPr lang="en-US" dirty="0" smtClean="0"/>
              <a:t>kernel – </a:t>
            </a:r>
            <a:r>
              <a:rPr lang="bg-BG" dirty="0" smtClean="0"/>
              <a:t>без други програми не може да направи нищо на практика</a:t>
            </a:r>
          </a:p>
        </p:txBody>
      </p:sp>
    </p:spTree>
    <p:extLst>
      <p:ext uri="{BB962C8B-B14F-4D97-AF65-F5344CB8AC3E}">
        <p14:creationId xmlns:p14="http://schemas.microsoft.com/office/powerpoint/2010/main" val="54731123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Създаване на нови променливи на средата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За тази цел се ползва командата </a:t>
            </a:r>
            <a:r>
              <a:rPr lang="en-US" dirty="0" smtClean="0"/>
              <a:t>export</a:t>
            </a:r>
            <a:r>
              <a:rPr lang="bg-BG" dirty="0" smtClean="0"/>
              <a:t>:</a:t>
            </a:r>
          </a:p>
          <a:p>
            <a:pPr marL="0" indent="0">
              <a:buNone/>
            </a:pPr>
            <a:r>
              <a:rPr lang="en-US" dirty="0"/>
              <a:t>export </a:t>
            </a:r>
            <a:r>
              <a:rPr lang="en-US" dirty="0" smtClean="0"/>
              <a:t>X=3</a:t>
            </a:r>
            <a:endParaRPr lang="bg-BG" dirty="0" smtClean="0"/>
          </a:p>
          <a:p>
            <a:pPr marL="0" indent="0">
              <a:buNone/>
            </a:pPr>
            <a:r>
              <a:rPr lang="en-US" dirty="0"/>
              <a:t>echo $</a:t>
            </a:r>
            <a:r>
              <a:rPr lang="en-US" dirty="0" smtClean="0"/>
              <a:t>X</a:t>
            </a:r>
            <a:endParaRPr lang="bg-BG" dirty="0" smtClean="0"/>
          </a:p>
          <a:p>
            <a:pPr marL="0" indent="0">
              <a:buNone/>
            </a:pPr>
            <a:r>
              <a:rPr lang="bg-BG" dirty="0" smtClean="0"/>
              <a:t>3</a:t>
            </a:r>
          </a:p>
          <a:p>
            <a:r>
              <a:rPr lang="bg-BG" dirty="0" smtClean="0"/>
              <a:t>Не се слага празна позиция около знака =.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304498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Local Variables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Можем да дефинираме собствени локални променливи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x=3</a:t>
            </a:r>
            <a:endParaRPr lang="bg-BG" dirty="0" smtClean="0"/>
          </a:p>
          <a:p>
            <a:pPr marL="0" indent="0">
              <a:buNone/>
            </a:pPr>
            <a:r>
              <a:rPr lang="en-US" dirty="0"/>
              <a:t>echo $x</a:t>
            </a:r>
          </a:p>
          <a:p>
            <a:pPr marL="0" indent="0">
              <a:buNone/>
            </a:pPr>
            <a:r>
              <a:rPr lang="bg-BG" dirty="0" smtClean="0"/>
              <a:t>3</a:t>
            </a:r>
          </a:p>
          <a:p>
            <a:r>
              <a:rPr lang="bg-BG" dirty="0" smtClean="0"/>
              <a:t>Не трябва да има празна позиция около =.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3026144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Разлики между локални и променливи на средата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Основната разлика между тях е, че променливите на средата се предават на </a:t>
            </a:r>
            <a:r>
              <a:rPr lang="bg-BG" dirty="0"/>
              <a:t>дъщерните </a:t>
            </a:r>
            <a:r>
              <a:rPr lang="bg-BG" dirty="0" smtClean="0"/>
              <a:t>процеси, докато локаните не се предават</a:t>
            </a:r>
            <a:r>
              <a:rPr lang="en-US" dirty="0" smtClean="0"/>
              <a:t>:</a:t>
            </a:r>
            <a:endParaRPr lang="bg-BG" dirty="0" smtClean="0"/>
          </a:p>
          <a:p>
            <a:pPr marL="0" indent="0">
              <a:buNone/>
            </a:pPr>
            <a:r>
              <a:rPr lang="en-US" dirty="0" smtClean="0"/>
              <a:t>x=3</a:t>
            </a:r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$x</a:t>
            </a:r>
          </a:p>
          <a:p>
            <a:pPr marL="0" indent="0">
              <a:buNone/>
            </a:pPr>
            <a:r>
              <a:rPr lang="bg-BG" dirty="0"/>
              <a:t>3</a:t>
            </a:r>
          </a:p>
          <a:p>
            <a:pPr marL="0" indent="0">
              <a:buNone/>
            </a:pPr>
            <a:r>
              <a:rPr lang="en-US" dirty="0" smtClean="0"/>
              <a:t>bash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$x</a:t>
            </a:r>
            <a:endParaRPr lang="bg-BG" dirty="0"/>
          </a:p>
        </p:txBody>
      </p:sp>
      <p:sp>
        <p:nvSpPr>
          <p:cNvPr id="4" name="Rectangle 3"/>
          <p:cNvSpPr/>
          <p:nvPr/>
        </p:nvSpPr>
        <p:spPr>
          <a:xfrm>
            <a:off x="5382490" y="3330476"/>
            <a:ext cx="26947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export x=</a:t>
            </a:r>
            <a:r>
              <a:rPr lang="en-US" sz="2400" dirty="0" err="1">
                <a:solidFill>
                  <a:schemeClr val="tx2"/>
                </a:solidFill>
              </a:rPr>
              <a:t>myvalue</a:t>
            </a:r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echo </a:t>
            </a:r>
            <a:r>
              <a:rPr lang="en-US" sz="2400" dirty="0">
                <a:solidFill>
                  <a:schemeClr val="tx2"/>
                </a:solidFill>
              </a:rPr>
              <a:t>$x</a:t>
            </a:r>
          </a:p>
          <a:p>
            <a:r>
              <a:rPr lang="en-US" sz="2400" dirty="0" err="1">
                <a:solidFill>
                  <a:schemeClr val="tx2"/>
                </a:solidFill>
              </a:rPr>
              <a:t>myvalue</a:t>
            </a:r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bash</a:t>
            </a:r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 smtClean="0">
                <a:solidFill>
                  <a:schemeClr val="tx2"/>
                </a:solidFill>
              </a:rPr>
              <a:t>echo </a:t>
            </a:r>
            <a:r>
              <a:rPr lang="en-US" sz="2400" dirty="0">
                <a:solidFill>
                  <a:schemeClr val="tx2"/>
                </a:solidFill>
              </a:rPr>
              <a:t>$x</a:t>
            </a:r>
          </a:p>
          <a:p>
            <a:r>
              <a:rPr lang="bg-BG" sz="2400" dirty="0">
                <a:solidFill>
                  <a:schemeClr val="tx2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863546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Променливи на средата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Shell </a:t>
            </a:r>
            <a:r>
              <a:rPr lang="bg-BG" dirty="0" smtClean="0"/>
              <a:t>предава копие на променливата към своите дъщерни процеси. Ако променливата си промени стойността, дъщерния процес не работи с новото копие:</a:t>
            </a:r>
          </a:p>
          <a:p>
            <a:pPr marL="0" indent="0">
              <a:buNone/>
            </a:pPr>
            <a:r>
              <a:rPr lang="en-US" dirty="0"/>
              <a:t>export x=value1</a:t>
            </a:r>
          </a:p>
          <a:p>
            <a:pPr marL="0" indent="0">
              <a:buNone/>
            </a:pPr>
            <a:r>
              <a:rPr lang="en-US" dirty="0" smtClean="0"/>
              <a:t>bash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$x</a:t>
            </a:r>
          </a:p>
          <a:p>
            <a:pPr marL="0" indent="0">
              <a:buNone/>
            </a:pPr>
            <a:r>
              <a:rPr lang="en-US" dirty="0"/>
              <a:t>value1</a:t>
            </a:r>
          </a:p>
          <a:p>
            <a:pPr marL="0" indent="0">
              <a:buNone/>
            </a:pPr>
            <a:r>
              <a:rPr lang="en-US" dirty="0" smtClean="0"/>
              <a:t>export </a:t>
            </a:r>
            <a:r>
              <a:rPr lang="en-US" dirty="0"/>
              <a:t>x=value2</a:t>
            </a:r>
          </a:p>
          <a:p>
            <a:pPr marL="0" indent="0">
              <a:buNone/>
            </a:pPr>
            <a:r>
              <a:rPr lang="en-US" dirty="0" smtClean="0"/>
              <a:t>exit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$x</a:t>
            </a:r>
          </a:p>
          <a:p>
            <a:pPr marL="0" indent="0">
              <a:buNone/>
            </a:pPr>
            <a:r>
              <a:rPr lang="en-US" dirty="0" smtClean="0"/>
              <a:t>value1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9929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Работа с променливи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env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bg-BG" dirty="0" smtClean="0"/>
              <a:t>показва всички променливи на средата</a:t>
            </a:r>
            <a:endParaRPr lang="en-US" dirty="0"/>
          </a:p>
          <a:p>
            <a:r>
              <a:rPr lang="en-US" dirty="0"/>
              <a:t>set </a:t>
            </a:r>
            <a:r>
              <a:rPr lang="en-US" dirty="0" smtClean="0"/>
              <a:t>– </a:t>
            </a:r>
            <a:r>
              <a:rPr lang="bg-BG" dirty="0" smtClean="0"/>
              <a:t>показва всички</a:t>
            </a:r>
            <a:r>
              <a:rPr lang="en-US" dirty="0" smtClean="0"/>
              <a:t> shell/</a:t>
            </a:r>
            <a:r>
              <a:rPr lang="bg-BG" dirty="0" smtClean="0"/>
              <a:t>локални</a:t>
            </a:r>
            <a:r>
              <a:rPr lang="en-US" dirty="0" smtClean="0"/>
              <a:t> </a:t>
            </a:r>
            <a:r>
              <a:rPr lang="bg-BG" dirty="0" smtClean="0"/>
              <a:t>променливи</a:t>
            </a:r>
            <a:endParaRPr lang="en-US" dirty="0"/>
          </a:p>
          <a:p>
            <a:r>
              <a:rPr lang="en-US" dirty="0"/>
              <a:t>unset name - </a:t>
            </a:r>
            <a:r>
              <a:rPr lang="bg-BG" dirty="0" smtClean="0"/>
              <a:t>изтрива</a:t>
            </a:r>
            <a:r>
              <a:rPr lang="en-US" dirty="0" smtClean="0"/>
              <a:t> </a:t>
            </a:r>
            <a:r>
              <a:rPr lang="en-US" dirty="0"/>
              <a:t>shell </a:t>
            </a:r>
            <a:r>
              <a:rPr lang="bg-BG" dirty="0" smtClean="0"/>
              <a:t>променлива</a:t>
            </a:r>
            <a:endParaRPr lang="en-US" dirty="0"/>
          </a:p>
          <a:p>
            <a:r>
              <a:rPr lang="en-US" dirty="0" err="1"/>
              <a:t>unsetenv</a:t>
            </a:r>
            <a:r>
              <a:rPr lang="en-US" dirty="0"/>
              <a:t> name </a:t>
            </a:r>
            <a:r>
              <a:rPr lang="en-US" dirty="0" smtClean="0"/>
              <a:t>– </a:t>
            </a:r>
            <a:r>
              <a:rPr lang="bg-BG" dirty="0" smtClean="0"/>
              <a:t>изтрива </a:t>
            </a:r>
            <a:r>
              <a:rPr lang="en-US" dirty="0" smtClean="0"/>
              <a:t>environment </a:t>
            </a:r>
            <a:r>
              <a:rPr lang="bg-BG" dirty="0" smtClean="0"/>
              <a:t>променлива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2414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Използване на </a:t>
            </a:r>
            <a:r>
              <a:rPr lang="en-US" dirty="0" smtClean="0"/>
              <a:t>BASH</a:t>
            </a:r>
            <a:r>
              <a:rPr lang="bg-BG" dirty="0" smtClean="0"/>
              <a:t> ефективно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Можете да използвате клавиша </a:t>
            </a:r>
            <a:r>
              <a:rPr lang="en-US" dirty="0" smtClean="0"/>
              <a:t>Tab </a:t>
            </a:r>
            <a:r>
              <a:rPr lang="bg-BG" dirty="0" smtClean="0"/>
              <a:t>за автоматично довършване на командите, параметрите и имената на файлове и директории.</a:t>
            </a:r>
          </a:p>
          <a:p>
            <a:r>
              <a:rPr lang="bg-BG" dirty="0" smtClean="0"/>
              <a:t>Ако има множествен избор, </a:t>
            </a:r>
            <a:r>
              <a:rPr lang="en-US" dirty="0" smtClean="0"/>
              <a:t>BASH </a:t>
            </a:r>
            <a:r>
              <a:rPr lang="bg-BG" dirty="0" smtClean="0"/>
              <a:t>ще покаже всички възможности</a:t>
            </a:r>
            <a:r>
              <a:rPr lang="en-US" dirty="0" smtClean="0"/>
              <a:t>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72532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Shell Expansion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bg-BG" dirty="0" smtClean="0"/>
              <a:t>Ако в </a:t>
            </a:r>
            <a:r>
              <a:rPr lang="en-US" dirty="0" smtClean="0"/>
              <a:t>bash shell</a:t>
            </a:r>
            <a:r>
              <a:rPr lang="bg-BG" dirty="0" smtClean="0"/>
              <a:t> напишем: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 echo This is a test</a:t>
            </a:r>
          </a:p>
          <a:p>
            <a:pPr marL="0" indent="0">
              <a:buNone/>
            </a:pPr>
            <a:r>
              <a:rPr lang="en-US" dirty="0"/>
              <a:t>This is a </a:t>
            </a:r>
            <a:r>
              <a:rPr lang="en-US" dirty="0" smtClean="0"/>
              <a:t>test</a:t>
            </a:r>
            <a:endParaRPr lang="bg-BG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bg-BG" dirty="0" smtClean="0"/>
              <a:t>Но ако напишем: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 echo *</a:t>
            </a:r>
          </a:p>
          <a:p>
            <a:pPr marL="0" indent="0">
              <a:buNone/>
            </a:pPr>
            <a:r>
              <a:rPr lang="en-US" dirty="0"/>
              <a:t>Lec1.pdf Lec1.dvi Lec1.tex Lec1.aux</a:t>
            </a:r>
          </a:p>
          <a:p>
            <a:pPr marL="0" indent="0">
              <a:buNone/>
            </a:pPr>
            <a:r>
              <a:rPr lang="bg-BG" dirty="0" smtClean="0"/>
              <a:t>Какво се случва</a:t>
            </a:r>
            <a:r>
              <a:rPr lang="en-US" dirty="0" smtClean="0"/>
              <a:t>?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shell </a:t>
            </a:r>
            <a:r>
              <a:rPr lang="bg-BG" dirty="0" smtClean="0"/>
              <a:t>разширява </a:t>
            </a:r>
            <a:r>
              <a:rPr lang="en-US" dirty="0" smtClean="0"/>
              <a:t>* </a:t>
            </a:r>
            <a:r>
              <a:rPr lang="bg-BG" dirty="0" smtClean="0"/>
              <a:t>до всички файлове в текущата директория. Това е пример за разширение на пътя, едно от видовете разширенията на </a:t>
            </a:r>
            <a:r>
              <a:rPr lang="en-US" dirty="0" smtClean="0"/>
              <a:t>shell.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5627035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g-BG" dirty="0" smtClean="0"/>
              <a:t>Интерпретиране на специалните символи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Специалните символи са</a:t>
            </a:r>
            <a:r>
              <a:rPr lang="en-US" dirty="0" smtClean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$ * &lt; &gt; &amp; ? f g [ ]</a:t>
            </a:r>
          </a:p>
          <a:p>
            <a:r>
              <a:rPr lang="en-US" dirty="0" smtClean="0"/>
              <a:t>shell </a:t>
            </a:r>
            <a:r>
              <a:rPr lang="bg-BG" dirty="0" smtClean="0"/>
              <a:t>ги интерпретира по специален начин, докато не използваме </a:t>
            </a:r>
            <a:r>
              <a:rPr lang="en-US" dirty="0" smtClean="0"/>
              <a:t>escape (\$) </a:t>
            </a:r>
            <a:r>
              <a:rPr lang="bg-BG" dirty="0" smtClean="0"/>
              <a:t>или не ги поставим в</a:t>
            </a:r>
            <a:r>
              <a:rPr lang="en-US" dirty="0" smtClean="0"/>
              <a:t> </a:t>
            </a:r>
            <a:r>
              <a:rPr lang="en-US" dirty="0"/>
              <a:t>"$".</a:t>
            </a:r>
          </a:p>
          <a:p>
            <a:r>
              <a:rPr lang="bg-BG" dirty="0" smtClean="0"/>
              <a:t>При първо извикване на командата</a:t>
            </a:r>
            <a:r>
              <a:rPr lang="en-US" dirty="0" smtClean="0"/>
              <a:t> </a:t>
            </a:r>
            <a:r>
              <a:rPr lang="en-US" dirty="0"/>
              <a:t>shell </a:t>
            </a:r>
            <a:r>
              <a:rPr lang="bg-BG" dirty="0" smtClean="0"/>
              <a:t>я транслира от низ в команда на </a:t>
            </a:r>
            <a:r>
              <a:rPr lang="en-US" dirty="0" smtClean="0"/>
              <a:t>UNIX</a:t>
            </a:r>
            <a:r>
              <a:rPr lang="bg-BG" dirty="0" smtClean="0"/>
              <a:t>, след което я интерпретира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Възможността на</a:t>
            </a:r>
            <a:r>
              <a:rPr lang="en-US" dirty="0" smtClean="0"/>
              <a:t> shell</a:t>
            </a:r>
            <a:r>
              <a:rPr lang="bg-BG" dirty="0" smtClean="0"/>
              <a:t> да интерпретира и разширява команди показва силата на </a:t>
            </a:r>
            <a:r>
              <a:rPr lang="en-US" dirty="0" smtClean="0"/>
              <a:t>shell </a:t>
            </a:r>
            <a:r>
              <a:rPr lang="en-US" dirty="0"/>
              <a:t>scripting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73063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239000" cy="1143000"/>
          </a:xfrm>
        </p:spPr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shell </a:t>
            </a:r>
            <a:r>
              <a:rPr lang="bg-BG" dirty="0" smtClean="0"/>
              <a:t>интерпретира знака </a:t>
            </a:r>
            <a:r>
              <a:rPr lang="en-US" dirty="0" smtClean="0"/>
              <a:t>$ </a:t>
            </a:r>
            <a:r>
              <a:rPr lang="bg-BG" dirty="0" smtClean="0"/>
              <a:t>по специален начин</a:t>
            </a:r>
            <a:r>
              <a:rPr lang="en-US" dirty="0" smtClean="0"/>
              <a:t>.</a:t>
            </a:r>
            <a:endParaRPr lang="en-US" dirty="0"/>
          </a:p>
          <a:p>
            <a:r>
              <a:rPr lang="bg-BG" dirty="0" smtClean="0"/>
              <a:t>Ако 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bg-BG" dirty="0" smtClean="0"/>
              <a:t>е променлива</a:t>
            </a:r>
            <a:r>
              <a:rPr lang="en-US" dirty="0" smtClean="0"/>
              <a:t>, </a:t>
            </a:r>
            <a:r>
              <a:rPr lang="bg-BG" dirty="0" smtClean="0"/>
              <a:t>то </a:t>
            </a:r>
            <a:r>
              <a:rPr lang="en-US" dirty="0" smtClean="0"/>
              <a:t>$</a:t>
            </a:r>
            <a:r>
              <a:rPr lang="en-US" dirty="0" err="1" smtClean="0"/>
              <a:t>var</a:t>
            </a:r>
            <a:r>
              <a:rPr lang="en-US" dirty="0" smtClean="0"/>
              <a:t> </a:t>
            </a:r>
            <a:r>
              <a:rPr lang="bg-BG" dirty="0" smtClean="0"/>
              <a:t>е стойността на променливата </a:t>
            </a:r>
            <a:r>
              <a:rPr lang="en-US" dirty="0" smtClean="0"/>
              <a:t>var</a:t>
            </a:r>
            <a:r>
              <a:rPr lang="en-US" dirty="0"/>
              <a:t>.</a:t>
            </a:r>
          </a:p>
          <a:p>
            <a:r>
              <a:rPr lang="bg-BG" dirty="0" smtClean="0"/>
              <a:t>Ако </a:t>
            </a:r>
            <a:r>
              <a:rPr lang="en-US" dirty="0" err="1" smtClean="0"/>
              <a:t>cmd</a:t>
            </a:r>
            <a:r>
              <a:rPr lang="en-US" dirty="0" smtClean="0"/>
              <a:t> </a:t>
            </a:r>
            <a:r>
              <a:rPr lang="bg-BG" dirty="0" smtClean="0"/>
              <a:t>е команда</a:t>
            </a:r>
            <a:r>
              <a:rPr lang="en-US" dirty="0" smtClean="0"/>
              <a:t>, </a:t>
            </a:r>
            <a:r>
              <a:rPr lang="bg-BG" dirty="0" smtClean="0"/>
              <a:t>то </a:t>
            </a:r>
            <a:r>
              <a:rPr lang="en-US" dirty="0" smtClean="0"/>
              <a:t>$(</a:t>
            </a:r>
            <a:r>
              <a:rPr lang="en-US" dirty="0" err="1"/>
              <a:t>cmd</a:t>
            </a:r>
            <a:r>
              <a:rPr lang="en-US" dirty="0"/>
              <a:t>) </a:t>
            </a:r>
            <a:r>
              <a:rPr lang="bg-BG" dirty="0" smtClean="0"/>
              <a:t>се транслира в резултата от командата</a:t>
            </a:r>
            <a:r>
              <a:rPr lang="en-US" dirty="0" smtClean="0"/>
              <a:t> </a:t>
            </a:r>
            <a:r>
              <a:rPr lang="en-US" dirty="0"/>
              <a:t>cmd.</a:t>
            </a:r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$USER</a:t>
            </a:r>
          </a:p>
          <a:p>
            <a:pPr marL="0" indent="0">
              <a:buNone/>
            </a:pPr>
            <a:r>
              <a:rPr lang="en-US" dirty="0" err="1" smtClean="0"/>
              <a:t>dgotseva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$(</a:t>
            </a:r>
            <a:r>
              <a:rPr lang="en-US" dirty="0" err="1"/>
              <a:t>pwd</a:t>
            </a:r>
            <a:r>
              <a:rPr lang="en-US" dirty="0"/>
              <a:t>)</a:t>
            </a:r>
          </a:p>
          <a:p>
            <a:pPr marL="0" indent="0">
              <a:buNone/>
            </a:pPr>
            <a:r>
              <a:rPr lang="en-US" dirty="0"/>
              <a:t>/</a:t>
            </a:r>
            <a:r>
              <a:rPr lang="en-US" dirty="0" smtClean="0"/>
              <a:t>home/</a:t>
            </a:r>
            <a:r>
              <a:rPr lang="en-US" dirty="0" err="1" smtClean="0"/>
              <a:t>dgotseva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4144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^ </a:t>
            </a:r>
            <a:r>
              <a:rPr lang="en-US" dirty="0"/>
              <a:t>? </a:t>
            </a:r>
            <a:r>
              <a:rPr lang="en-US" dirty="0" smtClean="0"/>
              <a:t>{ } </a:t>
            </a:r>
            <a:r>
              <a:rPr lang="en-US" dirty="0"/>
              <a:t>[ ] </a:t>
            </a:r>
            <a:endParaRPr lang="en-US" dirty="0" smtClean="0"/>
          </a:p>
          <a:p>
            <a:pPr marL="0" indent="0">
              <a:buNone/>
            </a:pPr>
            <a:r>
              <a:rPr lang="bg-BG" dirty="0" smtClean="0"/>
              <a:t>Това са символи </a:t>
            </a:r>
            <a:r>
              <a:rPr lang="en-US" dirty="0" smtClean="0"/>
              <a:t>"wildcard„</a:t>
            </a:r>
            <a:r>
              <a:rPr lang="bg-BG" dirty="0" smtClean="0"/>
              <a:t>, които </a:t>
            </a:r>
            <a:r>
              <a:rPr lang="en-US" dirty="0" smtClean="0"/>
              <a:t>shell </a:t>
            </a:r>
            <a:r>
              <a:rPr lang="bg-BG" dirty="0" smtClean="0"/>
              <a:t>ползва за:</a:t>
            </a:r>
            <a:endParaRPr lang="en-US" dirty="0"/>
          </a:p>
          <a:p>
            <a:r>
              <a:rPr lang="bg-BG" dirty="0" smtClean="0"/>
              <a:t>Произволен низ</a:t>
            </a:r>
            <a:endParaRPr lang="en-US" dirty="0"/>
          </a:p>
          <a:p>
            <a:r>
              <a:rPr lang="bg-BG" dirty="0" smtClean="0"/>
              <a:t>Един символ</a:t>
            </a:r>
            <a:endParaRPr lang="en-US" dirty="0"/>
          </a:p>
          <a:p>
            <a:r>
              <a:rPr lang="bg-BG" dirty="0" smtClean="0"/>
              <a:t>фраза</a:t>
            </a:r>
            <a:endParaRPr lang="en-US" dirty="0"/>
          </a:p>
          <a:p>
            <a:r>
              <a:rPr lang="bg-BG" dirty="0" smtClean="0"/>
              <a:t>Ограничено множество от символи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253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GNU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GNU </a:t>
            </a:r>
            <a:r>
              <a:rPr lang="en-US" dirty="0"/>
              <a:t>= Gnu </a:t>
            </a:r>
            <a:r>
              <a:rPr lang="bg-BG" dirty="0" smtClean="0"/>
              <a:t>не е </a:t>
            </a:r>
            <a:r>
              <a:rPr lang="en-US" dirty="0" smtClean="0"/>
              <a:t>Unix</a:t>
            </a:r>
            <a:endParaRPr lang="en-US" dirty="0"/>
          </a:p>
          <a:p>
            <a:pPr lvl="1"/>
            <a:r>
              <a:rPr lang="bg-BG" dirty="0" smtClean="0"/>
              <a:t>Възниква през 80-те години за създаване на свободна ОС</a:t>
            </a:r>
            <a:endParaRPr lang="en-US" dirty="0"/>
          </a:p>
          <a:p>
            <a:pPr lvl="1"/>
            <a:r>
              <a:rPr lang="bg-BG" dirty="0" smtClean="0"/>
              <a:t>Създава много популярни програми</a:t>
            </a:r>
            <a:endParaRPr lang="en-US" dirty="0"/>
          </a:p>
          <a:p>
            <a:pPr lvl="1"/>
            <a:r>
              <a:rPr lang="bg-BG" dirty="0" smtClean="0"/>
              <a:t>Подобно на </a:t>
            </a:r>
            <a:r>
              <a:rPr lang="en-US" dirty="0" smtClean="0"/>
              <a:t>Unix </a:t>
            </a:r>
            <a:r>
              <a:rPr lang="bg-BG" dirty="0" smtClean="0"/>
              <a:t>но не ползва </a:t>
            </a:r>
            <a:r>
              <a:rPr lang="en-US" dirty="0" smtClean="0"/>
              <a:t>Unix </a:t>
            </a:r>
            <a:r>
              <a:rPr lang="bg-BG" dirty="0" smtClean="0"/>
              <a:t>код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Stallman </a:t>
            </a:r>
            <a:r>
              <a:rPr lang="en-US" b="1" dirty="0" smtClean="0"/>
              <a:t>says: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There really is a Linux, and these people are</a:t>
            </a:r>
          </a:p>
          <a:p>
            <a:pPr marL="0" indent="0">
              <a:buNone/>
            </a:pPr>
            <a:r>
              <a:rPr lang="en-US" dirty="0"/>
              <a:t>using it, but it is just a part of the system they</a:t>
            </a:r>
          </a:p>
          <a:p>
            <a:pPr marL="0" indent="0">
              <a:buNone/>
            </a:pPr>
            <a:r>
              <a:rPr lang="en-US" dirty="0"/>
              <a:t>use. Linux is the kernel: the program in the</a:t>
            </a:r>
          </a:p>
          <a:p>
            <a:pPr marL="0" indent="0">
              <a:buNone/>
            </a:pPr>
            <a:r>
              <a:rPr lang="en-US" dirty="0"/>
              <a:t>system that allocates the machines resources</a:t>
            </a:r>
          </a:p>
          <a:p>
            <a:pPr marL="0" indent="0">
              <a:buNone/>
            </a:pPr>
            <a:r>
              <a:rPr lang="en-US" dirty="0"/>
              <a:t>to the other programs that you run. Linux is</a:t>
            </a:r>
          </a:p>
          <a:p>
            <a:pPr marL="0" indent="0">
              <a:buNone/>
            </a:pPr>
            <a:r>
              <a:rPr lang="en-US" dirty="0"/>
              <a:t>normally used in combination with the GNU</a:t>
            </a:r>
          </a:p>
          <a:p>
            <a:pPr marL="0" indent="0">
              <a:buNone/>
            </a:pPr>
            <a:r>
              <a:rPr lang="en-US" dirty="0"/>
              <a:t>operating system: the whole system is basically</a:t>
            </a:r>
          </a:p>
          <a:p>
            <a:pPr marL="0" indent="0">
              <a:buNone/>
            </a:pPr>
            <a:r>
              <a:rPr lang="en-US" dirty="0"/>
              <a:t>GNU with Linux added, or GNU/Linux.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8512784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bg-BG" dirty="0" smtClean="0"/>
              <a:t>* - означава произволен низ, включително и </a:t>
            </a:r>
            <a:r>
              <a:rPr lang="en-US" dirty="0" smtClean="0"/>
              <a:t>null</a:t>
            </a:r>
            <a:r>
              <a:rPr lang="bg-BG" dirty="0" smtClean="0"/>
              <a:t>.</a:t>
            </a:r>
          </a:p>
          <a:p>
            <a:pPr>
              <a:buFont typeface="Arial" charset="0"/>
              <a:buChar char="•"/>
            </a:pPr>
            <a:r>
              <a:rPr lang="bg-BG" dirty="0" smtClean="0"/>
              <a:t>Пример:</a:t>
            </a:r>
            <a:endParaRPr lang="bg-BG" dirty="0"/>
          </a:p>
        </p:txBody>
      </p:sp>
      <p:pic>
        <p:nvPicPr>
          <p:cNvPr id="245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9000"/>
            <a:ext cx="793856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83078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445" y="304800"/>
            <a:ext cx="7239000" cy="1143000"/>
          </a:xfrm>
        </p:spPr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? </a:t>
            </a:r>
            <a:r>
              <a:rPr lang="bg-BG" dirty="0" smtClean="0"/>
              <a:t>– отбелязва един символ</a:t>
            </a:r>
          </a:p>
          <a:p>
            <a:pPr marL="0" indent="0">
              <a:buNone/>
            </a:pPr>
            <a:r>
              <a:rPr lang="bg-BG" dirty="0" smtClean="0"/>
              <a:t>Пример:</a:t>
            </a:r>
            <a:endParaRPr lang="bg-BG" dirty="0"/>
          </a:p>
        </p:txBody>
      </p:sp>
      <p:pic>
        <p:nvPicPr>
          <p:cNvPr id="2467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" y="2819400"/>
            <a:ext cx="7772400" cy="103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73794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[...] </a:t>
            </a:r>
            <a:r>
              <a:rPr lang="bg-BG" dirty="0" smtClean="0"/>
              <a:t>– отбелязва всеки произволен символ, записан в скобите</a:t>
            </a:r>
            <a:endParaRPr lang="en-US" dirty="0"/>
          </a:p>
          <a:p>
            <a:r>
              <a:rPr lang="bg-BG" dirty="0" smtClean="0"/>
              <a:t>Използва се за индикация на диапазон от димволи</a:t>
            </a:r>
            <a:endParaRPr lang="en-US" dirty="0"/>
          </a:p>
          <a:p>
            <a:r>
              <a:rPr lang="bg-BG" dirty="0" smtClean="0"/>
              <a:t>Може да се слага , между символите/диапазоните</a:t>
            </a:r>
            <a:endParaRPr lang="bg-BG" dirty="0"/>
          </a:p>
        </p:txBody>
      </p:sp>
      <p:pic>
        <p:nvPicPr>
          <p:cNvPr id="247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2727"/>
            <a:ext cx="8101293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724259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[^...] </a:t>
            </a:r>
            <a:r>
              <a:rPr lang="bg-BG" dirty="0" smtClean="0"/>
              <a:t>– отбелязва произволен символ, който не е включен в скобите</a:t>
            </a:r>
            <a:endParaRPr lang="bg-BG" dirty="0"/>
          </a:p>
        </p:txBody>
      </p:sp>
      <p:pic>
        <p:nvPicPr>
          <p:cNvPr id="248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035598"/>
            <a:ext cx="8099149" cy="107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6685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{</a:t>
            </a:r>
            <a:r>
              <a:rPr lang="en-US" dirty="0" smtClean="0"/>
              <a:t>...,... } </a:t>
            </a:r>
            <a:r>
              <a:rPr lang="bg-BG" dirty="0" smtClean="0"/>
              <a:t>– отбелязват произволна фраза от списъка в скобите</a:t>
            </a:r>
            <a:endParaRPr lang="bg-BG" dirty="0"/>
          </a:p>
        </p:txBody>
      </p:sp>
      <p:pic>
        <p:nvPicPr>
          <p:cNvPr id="249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784928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246829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Shell Expansions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 smtClean="0"/>
              <a:t>Можем да ги използваме заедно:</a:t>
            </a:r>
            <a:endParaRPr lang="bg-BG" dirty="0"/>
          </a:p>
        </p:txBody>
      </p:sp>
      <p:pic>
        <p:nvPicPr>
          <p:cNvPr id="2508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52737"/>
            <a:ext cx="75247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208088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</a:t>
            </a:r>
            <a:r>
              <a:rPr lang="bg-BG" b="0" dirty="0" smtClean="0"/>
              <a:t>авичките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bg-BG" dirty="0" smtClean="0"/>
              <a:t>Ако желаем </a:t>
            </a:r>
            <a:r>
              <a:rPr lang="en-US" dirty="0" smtClean="0"/>
              <a:t>shell </a:t>
            </a:r>
            <a:r>
              <a:rPr lang="bg-BG" dirty="0" smtClean="0"/>
              <a:t>да не интерпретира специалните символи, използваме кавички</a:t>
            </a:r>
            <a:r>
              <a:rPr lang="en-US" dirty="0" smtClean="0"/>
              <a:t>:</a:t>
            </a:r>
            <a:endParaRPr lang="en-US" dirty="0"/>
          </a:p>
          <a:p>
            <a:r>
              <a:rPr lang="bg-BG" dirty="0" smtClean="0"/>
              <a:t>Единични кавички (</a:t>
            </a:r>
            <a:r>
              <a:rPr lang="en-US" dirty="0" smtClean="0"/>
              <a:t>‘’): </a:t>
            </a:r>
            <a:r>
              <a:rPr lang="bg-BG" dirty="0" smtClean="0"/>
              <a:t>няма специални символи в низа</a:t>
            </a:r>
            <a:endParaRPr lang="en-US" dirty="0"/>
          </a:p>
          <a:p>
            <a:r>
              <a:rPr lang="bg-BG" dirty="0" smtClean="0"/>
              <a:t>Двойни кавички</a:t>
            </a:r>
            <a:r>
              <a:rPr lang="en-US" dirty="0" smtClean="0"/>
              <a:t> (“”): </a:t>
            </a:r>
            <a:r>
              <a:rPr lang="bg-BG" dirty="0" smtClean="0"/>
              <a:t>прави се заместване на променливи и команди</a:t>
            </a:r>
          </a:p>
          <a:p>
            <a:r>
              <a:rPr lang="bg-BG" dirty="0" smtClean="0"/>
              <a:t>Обратни кавички</a:t>
            </a:r>
            <a:r>
              <a:rPr lang="en-US" dirty="0" smtClean="0"/>
              <a:t> (``): </a:t>
            </a:r>
            <a:r>
              <a:rPr lang="bg-BG" dirty="0" smtClean="0"/>
              <a:t>изпълнява се командата в кавичките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67144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/>
              <a:t>К</a:t>
            </a:r>
            <a:r>
              <a:rPr lang="bg-BG" b="0" dirty="0" smtClean="0"/>
              <a:t>авичките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Примери:</a:t>
            </a:r>
          </a:p>
          <a:p>
            <a:pPr marL="0" indent="0">
              <a:buNone/>
            </a:pPr>
            <a:r>
              <a:rPr lang="en-US" dirty="0"/>
              <a:t>echo "$USER owes me $ 1.00"</a:t>
            </a:r>
          </a:p>
          <a:p>
            <a:pPr marL="0" indent="0">
              <a:buNone/>
            </a:pPr>
            <a:r>
              <a:rPr lang="en-US" dirty="0" err="1" smtClean="0"/>
              <a:t>dgotseva</a:t>
            </a:r>
            <a:r>
              <a:rPr lang="en-US" dirty="0" smtClean="0"/>
              <a:t> owes </a:t>
            </a:r>
            <a:r>
              <a:rPr lang="en-US" dirty="0"/>
              <a:t>me $ </a:t>
            </a:r>
            <a:r>
              <a:rPr lang="en-US" dirty="0" smtClean="0"/>
              <a:t>1.00</a:t>
            </a:r>
          </a:p>
          <a:p>
            <a:pPr marL="0" indent="0">
              <a:buNone/>
            </a:pPr>
            <a:r>
              <a:rPr lang="en-US" dirty="0"/>
              <a:t>echo '$USER owes me $ 1.00'</a:t>
            </a:r>
          </a:p>
          <a:p>
            <a:pPr marL="0" indent="0">
              <a:buNone/>
            </a:pPr>
            <a:r>
              <a:rPr lang="en-US" dirty="0"/>
              <a:t>$USER owes me $ </a:t>
            </a:r>
            <a:r>
              <a:rPr lang="en-US" dirty="0" smtClean="0"/>
              <a:t>1.00</a:t>
            </a:r>
          </a:p>
          <a:p>
            <a:pPr marL="0" indent="0">
              <a:buNone/>
            </a:pPr>
            <a:r>
              <a:rPr lang="en-US" dirty="0"/>
              <a:t>echo "I am $USER and today </a:t>
            </a:r>
            <a:r>
              <a:rPr lang="en-US" dirty="0" smtClean="0"/>
              <a:t>is `</a:t>
            </a:r>
            <a:r>
              <a:rPr lang="en-US" dirty="0"/>
              <a:t>date`"</a:t>
            </a:r>
          </a:p>
          <a:p>
            <a:pPr marL="0" indent="0">
              <a:buNone/>
            </a:pPr>
            <a:r>
              <a:rPr lang="en-US" dirty="0"/>
              <a:t>I am </a:t>
            </a:r>
            <a:r>
              <a:rPr lang="en-US" dirty="0" err="1" smtClean="0"/>
              <a:t>dgotseva</a:t>
            </a:r>
            <a:r>
              <a:rPr lang="en-US" dirty="0" smtClean="0"/>
              <a:t> and </a:t>
            </a:r>
            <a:r>
              <a:rPr lang="en-US" dirty="0"/>
              <a:t>today is </a:t>
            </a:r>
            <a:r>
              <a:rPr lang="nl-NL" dirty="0"/>
              <a:t>Thu Jan 27 09:30:21 PST 2011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5781323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Arithmetic </a:t>
            </a:r>
            <a:r>
              <a:rPr lang="en-US" b="0" dirty="0"/>
              <a:t>Expansion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shell </a:t>
            </a:r>
            <a:r>
              <a:rPr lang="bg-BG" dirty="0" smtClean="0"/>
              <a:t>изчислява аритметични изрази, записани с</a:t>
            </a:r>
            <a:r>
              <a:rPr lang="en-US" dirty="0" smtClean="0"/>
              <a:t> $((expression ))</a:t>
            </a:r>
            <a:endParaRPr lang="bg-BG" dirty="0" smtClean="0"/>
          </a:p>
          <a:p>
            <a:r>
              <a:rPr lang="bg-BG" dirty="0" smtClean="0"/>
              <a:t>Пример:</a:t>
            </a:r>
          </a:p>
          <a:p>
            <a:pPr marL="0" indent="0">
              <a:buNone/>
            </a:pPr>
            <a:r>
              <a:rPr lang="en-US" dirty="0"/>
              <a:t>echo $((2+3))</a:t>
            </a:r>
          </a:p>
          <a:p>
            <a:pPr marL="0" indent="0">
              <a:buNone/>
            </a:pPr>
            <a:r>
              <a:rPr lang="bg-BG" dirty="0"/>
              <a:t>5</a:t>
            </a:r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$((2 &lt; 3))</a:t>
            </a:r>
          </a:p>
          <a:p>
            <a:pPr marL="0" indent="0">
              <a:buNone/>
            </a:pPr>
            <a:r>
              <a:rPr lang="bg-BG" dirty="0"/>
              <a:t>1</a:t>
            </a:r>
          </a:p>
          <a:p>
            <a:pPr marL="0" indent="0">
              <a:buNone/>
            </a:pPr>
            <a:r>
              <a:rPr lang="en-US" dirty="0" smtClean="0"/>
              <a:t>echo </a:t>
            </a:r>
            <a:r>
              <a:rPr lang="en-US" dirty="0"/>
              <a:t>$((2++))</a:t>
            </a:r>
          </a:p>
          <a:p>
            <a:pPr marL="0" indent="0">
              <a:buNone/>
            </a:pPr>
            <a:r>
              <a:rPr lang="bg-BG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5020233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Псевдоними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alias name=command</a:t>
            </a:r>
          </a:p>
          <a:p>
            <a:r>
              <a:rPr lang="bg-BG" dirty="0" smtClean="0"/>
              <a:t>Псевдонимът позволява преименуване или задаване на кратко име</a:t>
            </a:r>
          </a:p>
          <a:p>
            <a:r>
              <a:rPr lang="bg-BG" dirty="0" smtClean="0"/>
              <a:t>Псевдоними могат да се задават в рамките на текущата сесия от </a:t>
            </a:r>
            <a:r>
              <a:rPr lang="en-US" dirty="0" smtClean="0"/>
              <a:t>command</a:t>
            </a:r>
            <a:r>
              <a:rPr lang="bg-BG" dirty="0" smtClean="0"/>
              <a:t> </a:t>
            </a:r>
            <a:r>
              <a:rPr lang="en-US" dirty="0" smtClean="0"/>
              <a:t>prompt</a:t>
            </a:r>
            <a:endParaRPr lang="en-US" dirty="0"/>
          </a:p>
          <a:p>
            <a:r>
              <a:rPr lang="bg-BG" dirty="0" smtClean="0"/>
              <a:t>За задаване на псведоним по перманентно, той трябва да се добави</a:t>
            </a:r>
            <a:r>
              <a:rPr lang="en-US" dirty="0" smtClean="0"/>
              <a:t> </a:t>
            </a:r>
            <a:r>
              <a:rPr lang="bg-BG" dirty="0" smtClean="0"/>
              <a:t>в </a:t>
            </a:r>
            <a:r>
              <a:rPr lang="en-US" dirty="0" smtClean="0"/>
              <a:t>.</a:t>
            </a:r>
            <a:r>
              <a:rPr lang="en-US" dirty="0" err="1" smtClean="0"/>
              <a:t>bashrc</a:t>
            </a:r>
            <a:r>
              <a:rPr lang="en-US" dirty="0" smtClean="0"/>
              <a:t> </a:t>
            </a:r>
            <a:r>
              <a:rPr lang="bg-BG" dirty="0" smtClean="0"/>
              <a:t>или </a:t>
            </a:r>
            <a:r>
              <a:rPr lang="en-US" dirty="0" smtClean="0"/>
              <a:t>.</a:t>
            </a:r>
            <a:r>
              <a:rPr lang="en-US" dirty="0" err="1"/>
              <a:t>bash_profile</a:t>
            </a:r>
            <a:r>
              <a:rPr lang="en-US" dirty="0"/>
              <a:t> </a:t>
            </a:r>
            <a:r>
              <a:rPr lang="bg-BG" dirty="0" smtClean="0"/>
              <a:t>файлове</a:t>
            </a:r>
            <a:r>
              <a:rPr lang="en-US" dirty="0" smtClean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344631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4309</TotalTime>
  <Words>5431</Words>
  <Application>Microsoft Office PowerPoint</Application>
  <PresentationFormat>On-screen Show (4:3)</PresentationFormat>
  <Paragraphs>794</Paragraphs>
  <Slides>127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127</vt:i4>
      </vt:variant>
    </vt:vector>
  </HeadingPairs>
  <TitlesOfParts>
    <vt:vector size="128" baseType="lpstr">
      <vt:lpstr>Flow</vt:lpstr>
      <vt:lpstr>Разработка на Linux приложения</vt:lpstr>
      <vt:lpstr>Въведение</vt:lpstr>
      <vt:lpstr>Цел на курса</vt:lpstr>
      <vt:lpstr>Какво е UNIX?</vt:lpstr>
      <vt:lpstr>Текущи linux дистрибуции</vt:lpstr>
      <vt:lpstr>Berkeley Software Distribution</vt:lpstr>
      <vt:lpstr>Solaris</vt:lpstr>
      <vt:lpstr>Linux!</vt:lpstr>
      <vt:lpstr>GNU</vt:lpstr>
      <vt:lpstr>GNU/Linux</vt:lpstr>
      <vt:lpstr>Apple OSX</vt:lpstr>
      <vt:lpstr>Предимства/недостатъци: BSD</vt:lpstr>
      <vt:lpstr>Предимства/недостатъци: SOLARIS</vt:lpstr>
      <vt:lpstr>Предимства/недостатъци: Linux</vt:lpstr>
      <vt:lpstr>Предимства/недостатъци: OSX</vt:lpstr>
      <vt:lpstr>Развитие на UNIX</vt:lpstr>
      <vt:lpstr>Защо Linux?</vt:lpstr>
      <vt:lpstr>Каква е тематиката на курса?</vt:lpstr>
      <vt:lpstr>UNIX shells</vt:lpstr>
      <vt:lpstr>Пример</vt:lpstr>
      <vt:lpstr>Пример</vt:lpstr>
      <vt:lpstr>UNIX shells</vt:lpstr>
      <vt:lpstr>Как да работим под Windows?</vt:lpstr>
      <vt:lpstr>Първата команда</vt:lpstr>
      <vt:lpstr>UNIX файлова система</vt:lpstr>
      <vt:lpstr>UNIX файлова система</vt:lpstr>
      <vt:lpstr>Къде се намират програмните файлове?</vt:lpstr>
      <vt:lpstr>Къде работя аз?</vt:lpstr>
      <vt:lpstr>Къде се намирам?</vt:lpstr>
      <vt:lpstr>Linux команди</vt:lpstr>
      <vt:lpstr>Какво има тук?</vt:lpstr>
      <vt:lpstr>Смяна на директорията</vt:lpstr>
      <vt:lpstr>Пътища в UNIX</vt:lpstr>
      <vt:lpstr>Relative Path Shortcuts</vt:lpstr>
      <vt:lpstr>Създаване на файл</vt:lpstr>
      <vt:lpstr>Създаване на директория</vt:lpstr>
      <vt:lpstr>Изтриване на файл</vt:lpstr>
      <vt:lpstr>Изтриване на директория</vt:lpstr>
      <vt:lpstr>Копиране на файл</vt:lpstr>
      <vt:lpstr>Преместване на файлове</vt:lpstr>
      <vt:lpstr>PATH</vt:lpstr>
      <vt:lpstr>Флагове</vt:lpstr>
      <vt:lpstr>Помощ за командите</vt:lpstr>
      <vt:lpstr>Помощ за командите</vt:lpstr>
      <vt:lpstr>Потребители и групи</vt:lpstr>
      <vt:lpstr>Групи</vt:lpstr>
      <vt:lpstr>Собственост на файл</vt:lpstr>
      <vt:lpstr>Права за достъп</vt:lpstr>
      <vt:lpstr>Права за достъп</vt:lpstr>
      <vt:lpstr>Права за достъп</vt:lpstr>
      <vt:lpstr>Права за достъп</vt:lpstr>
      <vt:lpstr>Смяна на правата</vt:lpstr>
      <vt:lpstr>Смяна на правата</vt:lpstr>
      <vt:lpstr>Смяна на собствеността</vt:lpstr>
      <vt:lpstr>Рекурсия</vt:lpstr>
      <vt:lpstr>Типове файлове</vt:lpstr>
      <vt:lpstr>Двоични файлове</vt:lpstr>
      <vt:lpstr>Link Files</vt:lpstr>
      <vt:lpstr>Symbolic Links</vt:lpstr>
      <vt:lpstr>Symbolic Link Examples</vt:lpstr>
      <vt:lpstr>Работа с текстови файлове</vt:lpstr>
      <vt:lpstr>Печат на файла на екран</vt:lpstr>
      <vt:lpstr>Печат на файла на екран</vt:lpstr>
      <vt:lpstr>Печат на файла на екран</vt:lpstr>
      <vt:lpstr>Печат на файла на екран</vt:lpstr>
      <vt:lpstr>Тръбопровод</vt:lpstr>
      <vt:lpstr>Примери</vt:lpstr>
      <vt:lpstr>Последователно стартиране на команди</vt:lpstr>
      <vt:lpstr>Exit код</vt:lpstr>
      <vt:lpstr>Пренасочване на изхода към файл</vt:lpstr>
      <vt:lpstr>Пренасочване на изхода към файл</vt:lpstr>
      <vt:lpstr>/dev/null</vt:lpstr>
      <vt:lpstr>Специални символи</vt:lpstr>
      <vt:lpstr>Специални символи</vt:lpstr>
      <vt:lpstr>Shell оператори</vt:lpstr>
      <vt:lpstr>Отново за shell</vt:lpstr>
      <vt:lpstr>Автоматично стартиране на bash</vt:lpstr>
      <vt:lpstr>Променливи</vt:lpstr>
      <vt:lpstr>Environment Variables</vt:lpstr>
      <vt:lpstr>Създаване на нови променливи на средата</vt:lpstr>
      <vt:lpstr>Local Variables</vt:lpstr>
      <vt:lpstr>Разлики между локални и променливи на средата</vt:lpstr>
      <vt:lpstr>Променливи на средата</vt:lpstr>
      <vt:lpstr>Работа с променливи</vt:lpstr>
      <vt:lpstr>Използване на BASH ефективно</vt:lpstr>
      <vt:lpstr>Shell Expansion</vt:lpstr>
      <vt:lpstr>Интерпретиране на специалните символи</vt:lpstr>
      <vt:lpstr>Shell Expansions</vt:lpstr>
      <vt:lpstr>Shell Expansions</vt:lpstr>
      <vt:lpstr>Shell Expansions</vt:lpstr>
      <vt:lpstr>Shell Expansions</vt:lpstr>
      <vt:lpstr>Shell Expansions</vt:lpstr>
      <vt:lpstr>Shell Expansions</vt:lpstr>
      <vt:lpstr>Shell Expansions</vt:lpstr>
      <vt:lpstr>Shell Expansions</vt:lpstr>
      <vt:lpstr>Кавичките</vt:lpstr>
      <vt:lpstr>Кавичките</vt:lpstr>
      <vt:lpstr>Arithmetic Expansion</vt:lpstr>
      <vt:lpstr>Псевдоними</vt:lpstr>
      <vt:lpstr>Псевдоними - пример</vt:lpstr>
      <vt:lpstr>Промяна на Prompt</vt:lpstr>
      <vt:lpstr>Промяна на Prompt</vt:lpstr>
      <vt:lpstr>Процеси</vt:lpstr>
      <vt:lpstr>Какво е процес?</vt:lpstr>
      <vt:lpstr>Идентификация на процеса</vt:lpstr>
      <vt:lpstr>Опции на ps</vt:lpstr>
      <vt:lpstr>Приоритет</vt:lpstr>
      <vt:lpstr>Начален приоритет</vt:lpstr>
      <vt:lpstr>Промяна на приоритета</vt:lpstr>
      <vt:lpstr>Как спираме процес?</vt:lpstr>
      <vt:lpstr>Терминиране на процес</vt:lpstr>
      <vt:lpstr>Полезни Kill сигнали</vt:lpstr>
      <vt:lpstr>Top</vt:lpstr>
      <vt:lpstr>Jobs</vt:lpstr>
      <vt:lpstr>Ping</vt:lpstr>
      <vt:lpstr>Контрол върху jobs</vt:lpstr>
      <vt:lpstr>Стартиране на задача във фонов режим</vt:lpstr>
      <vt:lpstr>Pausing a Job</vt:lpstr>
      <vt:lpstr>Background команда и JOB ID</vt:lpstr>
      <vt:lpstr>Foreground команда</vt:lpstr>
      <vt:lpstr>BASH не е перфектен!</vt:lpstr>
      <vt:lpstr>Командата screen</vt:lpstr>
      <vt:lpstr>Използване на screen</vt:lpstr>
      <vt:lpstr>Идентификация на сесиите на екрана</vt:lpstr>
      <vt:lpstr>Създаване на нов Shell прозорец</vt:lpstr>
      <vt:lpstr>Split на екрана</vt:lpstr>
      <vt:lpstr>Команда nohup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289</cp:revision>
  <cp:lastPrinted>1601-01-01T00:00:00Z</cp:lastPrinted>
  <dcterms:created xsi:type="dcterms:W3CDTF">1601-01-01T00:00:00Z</dcterms:created>
  <dcterms:modified xsi:type="dcterms:W3CDTF">2012-02-16T03:44:49Z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