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61" r:id="rId3"/>
    <p:sldId id="263" r:id="rId4"/>
    <p:sldId id="262"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5" r:id="rId25"/>
    <p:sldId id="283" r:id="rId26"/>
    <p:sldId id="286" r:id="rId27"/>
    <p:sldId id="290" r:id="rId28"/>
    <p:sldId id="291" r:id="rId29"/>
    <p:sldId id="292" r:id="rId30"/>
    <p:sldId id="293" r:id="rId31"/>
    <p:sldId id="294" r:id="rId32"/>
    <p:sldId id="295" r:id="rId33"/>
    <p:sldId id="296" r:id="rId34"/>
    <p:sldId id="297" r:id="rId35"/>
    <p:sldId id="298" r:id="rId36"/>
    <p:sldId id="299" r:id="rId37"/>
    <p:sldId id="300" r:id="rId38"/>
    <p:sldId id="287" r:id="rId39"/>
    <p:sldId id="288" r:id="rId40"/>
    <p:sldId id="289"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340" r:id="rId81"/>
    <p:sldId id="390" r:id="rId82"/>
    <p:sldId id="391" r:id="rId83"/>
    <p:sldId id="393" r:id="rId84"/>
    <p:sldId id="342" r:id="rId85"/>
    <p:sldId id="341" r:id="rId86"/>
    <p:sldId id="343" r:id="rId87"/>
    <p:sldId id="344" r:id="rId88"/>
    <p:sldId id="345" r:id="rId89"/>
    <p:sldId id="346" r:id="rId90"/>
    <p:sldId id="347" r:id="rId91"/>
    <p:sldId id="348" r:id="rId92"/>
    <p:sldId id="349" r:id="rId93"/>
    <p:sldId id="350" r:id="rId94"/>
    <p:sldId id="351" r:id="rId95"/>
    <p:sldId id="352" r:id="rId96"/>
    <p:sldId id="353" r:id="rId97"/>
    <p:sldId id="354" r:id="rId98"/>
    <p:sldId id="359" r:id="rId99"/>
    <p:sldId id="360" r:id="rId100"/>
    <p:sldId id="355" r:id="rId101"/>
    <p:sldId id="356" r:id="rId102"/>
    <p:sldId id="357" r:id="rId103"/>
    <p:sldId id="358" r:id="rId104"/>
    <p:sldId id="361" r:id="rId105"/>
    <p:sldId id="362" r:id="rId106"/>
    <p:sldId id="363" r:id="rId107"/>
    <p:sldId id="364" r:id="rId108"/>
    <p:sldId id="365" r:id="rId109"/>
    <p:sldId id="367" r:id="rId110"/>
    <p:sldId id="366" r:id="rId111"/>
    <p:sldId id="368" r:id="rId112"/>
    <p:sldId id="369" r:id="rId113"/>
    <p:sldId id="370" r:id="rId114"/>
    <p:sldId id="371" r:id="rId115"/>
    <p:sldId id="372" r:id="rId116"/>
    <p:sldId id="373" r:id="rId117"/>
    <p:sldId id="374" r:id="rId118"/>
    <p:sldId id="375" r:id="rId119"/>
    <p:sldId id="376" r:id="rId120"/>
    <p:sldId id="377" r:id="rId121"/>
    <p:sldId id="378" r:id="rId122"/>
    <p:sldId id="379" r:id="rId123"/>
    <p:sldId id="380" r:id="rId124"/>
    <p:sldId id="381" r:id="rId125"/>
    <p:sldId id="382" r:id="rId126"/>
    <p:sldId id="383" r:id="rId127"/>
    <p:sldId id="384" r:id="rId128"/>
    <p:sldId id="385" r:id="rId129"/>
    <p:sldId id="386" r:id="rId130"/>
    <p:sldId id="387" r:id="rId131"/>
    <p:sldId id="388" r:id="rId132"/>
    <p:sldId id="389" r:id="rId133"/>
    <p:sldId id="394" r:id="rId134"/>
    <p:sldId id="395" r:id="rId135"/>
  </p:sldIdLst>
  <p:sldSz cx="9144000" cy="6858000" type="screen4x3"/>
  <p:notesSz cx="6858000" cy="9144000"/>
  <p:defaultText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332D3D07-E1C1-4F8F-B802-F4E4DB528758}" type="datetimeFigureOut">
              <a:rPr lang="bg-BG" smtClean="0"/>
              <a:t>28.8.2011 г.</a:t>
            </a:fld>
            <a:endParaRPr lang="bg-BG"/>
          </a:p>
        </p:txBody>
      </p:sp>
      <p:sp>
        <p:nvSpPr>
          <p:cNvPr id="19" name="Footer Placeholder 18"/>
          <p:cNvSpPr>
            <a:spLocks noGrp="1"/>
          </p:cNvSpPr>
          <p:nvPr>
            <p:ph type="ftr" sz="quarter" idx="11"/>
          </p:nvPr>
        </p:nvSpPr>
        <p:spPr/>
        <p:txBody>
          <a:bodyPr/>
          <a:lstStyle/>
          <a:p>
            <a:endParaRPr lang="bg-BG"/>
          </a:p>
        </p:txBody>
      </p:sp>
      <p:sp>
        <p:nvSpPr>
          <p:cNvPr id="27" name="Slide Number Placeholder 26"/>
          <p:cNvSpPr>
            <a:spLocks noGrp="1"/>
          </p:cNvSpPr>
          <p:nvPr>
            <p:ph type="sldNum" sz="quarter" idx="12"/>
          </p:nvPr>
        </p:nvSpPr>
        <p:spPr/>
        <p:txBody>
          <a:bodyPr/>
          <a:lstStyle/>
          <a:p>
            <a:fld id="{0FA6DC5C-BAD2-421A-B7F1-4D6168DD2304}" type="slidenum">
              <a:rPr lang="bg-BG" smtClean="0"/>
              <a:t>‹#›</a:t>
            </a:fld>
            <a:endParaRPr lang="bg-BG"/>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32D3D07-E1C1-4F8F-B802-F4E4DB528758}" type="datetimeFigureOut">
              <a:rPr lang="bg-BG" smtClean="0"/>
              <a:t>28.8.2011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0FA6DC5C-BAD2-421A-B7F1-4D6168DD2304}" type="slidenum">
              <a:rPr lang="bg-BG" smtClean="0"/>
              <a:t>‹#›</a:t>
            </a:fld>
            <a:endParaRPr lang="bg-B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32D3D07-E1C1-4F8F-B802-F4E4DB528758}" type="datetimeFigureOut">
              <a:rPr lang="bg-BG" smtClean="0"/>
              <a:t>28.8.2011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0FA6DC5C-BAD2-421A-B7F1-4D6168DD2304}" type="slidenum">
              <a:rPr lang="bg-BG" smtClean="0"/>
              <a:t>‹#›</a:t>
            </a:fld>
            <a:endParaRPr lang="bg-BG"/>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32D3D07-E1C1-4F8F-B802-F4E4DB528758}" type="datetimeFigureOut">
              <a:rPr lang="bg-BG" smtClean="0"/>
              <a:t>28.8.2011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0FA6DC5C-BAD2-421A-B7F1-4D6168DD2304}" type="slidenum">
              <a:rPr lang="bg-BG" smtClean="0"/>
              <a:t>‹#›</a:t>
            </a:fld>
            <a:endParaRPr lang="bg-B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32D3D07-E1C1-4F8F-B802-F4E4DB528758}" type="datetimeFigureOut">
              <a:rPr lang="bg-BG" smtClean="0"/>
              <a:t>28.8.2011 г.</a:t>
            </a:fld>
            <a:endParaRPr lang="bg-BG"/>
          </a:p>
        </p:txBody>
      </p:sp>
      <p:sp>
        <p:nvSpPr>
          <p:cNvPr id="5" name="Footer Placeholder 4"/>
          <p:cNvSpPr>
            <a:spLocks noGrp="1"/>
          </p:cNvSpPr>
          <p:nvPr>
            <p:ph type="ftr" sz="quarter" idx="11"/>
          </p:nvPr>
        </p:nvSpPr>
        <p:spPr/>
        <p:txBody>
          <a:bodyPr/>
          <a:lstStyle/>
          <a:p>
            <a:endParaRPr lang="bg-BG"/>
          </a:p>
        </p:txBody>
      </p:sp>
      <p:sp>
        <p:nvSpPr>
          <p:cNvPr id="6" name="Slide Number Placeholder 5"/>
          <p:cNvSpPr>
            <a:spLocks noGrp="1"/>
          </p:cNvSpPr>
          <p:nvPr>
            <p:ph type="sldNum" sz="quarter" idx="12"/>
          </p:nvPr>
        </p:nvSpPr>
        <p:spPr/>
        <p:txBody>
          <a:bodyPr/>
          <a:lstStyle/>
          <a:p>
            <a:fld id="{0FA6DC5C-BAD2-421A-B7F1-4D6168DD2304}" type="slidenum">
              <a:rPr lang="bg-BG" smtClean="0"/>
              <a:t>‹#›</a:t>
            </a:fld>
            <a:endParaRPr lang="bg-BG"/>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32D3D07-E1C1-4F8F-B802-F4E4DB528758}" type="datetimeFigureOut">
              <a:rPr lang="bg-BG" smtClean="0"/>
              <a:t>28.8.2011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0FA6DC5C-BAD2-421A-B7F1-4D6168DD2304}" type="slidenum">
              <a:rPr lang="bg-BG" smtClean="0"/>
              <a:t>‹#›</a:t>
            </a:fld>
            <a:endParaRPr lang="bg-BG"/>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32D3D07-E1C1-4F8F-B802-F4E4DB528758}" type="datetimeFigureOut">
              <a:rPr lang="bg-BG" smtClean="0"/>
              <a:t>28.8.2011 г.</a:t>
            </a:fld>
            <a:endParaRPr lang="bg-BG"/>
          </a:p>
        </p:txBody>
      </p:sp>
      <p:sp>
        <p:nvSpPr>
          <p:cNvPr id="8" name="Footer Placeholder 7"/>
          <p:cNvSpPr>
            <a:spLocks noGrp="1"/>
          </p:cNvSpPr>
          <p:nvPr>
            <p:ph type="ftr" sz="quarter" idx="11"/>
          </p:nvPr>
        </p:nvSpPr>
        <p:spPr/>
        <p:txBody>
          <a:bodyPr/>
          <a:lstStyle/>
          <a:p>
            <a:endParaRPr lang="bg-BG"/>
          </a:p>
        </p:txBody>
      </p:sp>
      <p:sp>
        <p:nvSpPr>
          <p:cNvPr id="9" name="Slide Number Placeholder 8"/>
          <p:cNvSpPr>
            <a:spLocks noGrp="1"/>
          </p:cNvSpPr>
          <p:nvPr>
            <p:ph type="sldNum" sz="quarter" idx="12"/>
          </p:nvPr>
        </p:nvSpPr>
        <p:spPr/>
        <p:txBody>
          <a:bodyPr/>
          <a:lstStyle/>
          <a:p>
            <a:fld id="{0FA6DC5C-BAD2-421A-B7F1-4D6168DD2304}" type="slidenum">
              <a:rPr lang="bg-BG" smtClean="0"/>
              <a:t>‹#›</a:t>
            </a:fld>
            <a:endParaRPr lang="bg-B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32D3D07-E1C1-4F8F-B802-F4E4DB528758}" type="datetimeFigureOut">
              <a:rPr lang="bg-BG" smtClean="0"/>
              <a:t>28.8.2011 г.</a:t>
            </a:fld>
            <a:endParaRPr lang="bg-BG"/>
          </a:p>
        </p:txBody>
      </p:sp>
      <p:sp>
        <p:nvSpPr>
          <p:cNvPr id="4" name="Footer Placeholder 3"/>
          <p:cNvSpPr>
            <a:spLocks noGrp="1"/>
          </p:cNvSpPr>
          <p:nvPr>
            <p:ph type="ftr" sz="quarter" idx="11"/>
          </p:nvPr>
        </p:nvSpPr>
        <p:spPr/>
        <p:txBody>
          <a:bodyPr/>
          <a:lstStyle/>
          <a:p>
            <a:endParaRPr lang="bg-BG"/>
          </a:p>
        </p:txBody>
      </p:sp>
      <p:sp>
        <p:nvSpPr>
          <p:cNvPr id="5" name="Slide Number Placeholder 4"/>
          <p:cNvSpPr>
            <a:spLocks noGrp="1"/>
          </p:cNvSpPr>
          <p:nvPr>
            <p:ph type="sldNum" sz="quarter" idx="12"/>
          </p:nvPr>
        </p:nvSpPr>
        <p:spPr/>
        <p:txBody>
          <a:bodyPr/>
          <a:lstStyle/>
          <a:p>
            <a:fld id="{0FA6DC5C-BAD2-421A-B7F1-4D6168DD2304}" type="slidenum">
              <a:rPr lang="bg-BG" smtClean="0"/>
              <a:t>‹#›</a:t>
            </a:fld>
            <a:endParaRPr lang="bg-B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2D3D07-E1C1-4F8F-B802-F4E4DB528758}" type="datetimeFigureOut">
              <a:rPr lang="bg-BG" smtClean="0"/>
              <a:t>28.8.2011 г.</a:t>
            </a:fld>
            <a:endParaRPr lang="bg-BG"/>
          </a:p>
        </p:txBody>
      </p:sp>
      <p:sp>
        <p:nvSpPr>
          <p:cNvPr id="3" name="Footer Placeholder 2"/>
          <p:cNvSpPr>
            <a:spLocks noGrp="1"/>
          </p:cNvSpPr>
          <p:nvPr>
            <p:ph type="ftr" sz="quarter" idx="11"/>
          </p:nvPr>
        </p:nvSpPr>
        <p:spPr/>
        <p:txBody>
          <a:bodyPr/>
          <a:lstStyle/>
          <a:p>
            <a:endParaRPr lang="bg-BG"/>
          </a:p>
        </p:txBody>
      </p:sp>
      <p:sp>
        <p:nvSpPr>
          <p:cNvPr id="4" name="Slide Number Placeholder 3"/>
          <p:cNvSpPr>
            <a:spLocks noGrp="1"/>
          </p:cNvSpPr>
          <p:nvPr>
            <p:ph type="sldNum" sz="quarter" idx="12"/>
          </p:nvPr>
        </p:nvSpPr>
        <p:spPr/>
        <p:txBody>
          <a:bodyPr/>
          <a:lstStyle/>
          <a:p>
            <a:fld id="{0FA6DC5C-BAD2-421A-B7F1-4D6168DD2304}" type="slidenum">
              <a:rPr lang="bg-BG" smtClean="0"/>
              <a:t>‹#›</a:t>
            </a:fld>
            <a:endParaRPr lang="bg-BG"/>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32D3D07-E1C1-4F8F-B802-F4E4DB528758}" type="datetimeFigureOut">
              <a:rPr lang="bg-BG" smtClean="0"/>
              <a:t>28.8.2011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p:txBody>
          <a:bodyPr/>
          <a:lstStyle/>
          <a:p>
            <a:fld id="{0FA6DC5C-BAD2-421A-B7F1-4D6168DD2304}" type="slidenum">
              <a:rPr lang="bg-BG" smtClean="0"/>
              <a:t>‹#›</a:t>
            </a:fld>
            <a:endParaRPr lang="bg-BG"/>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32D3D07-E1C1-4F8F-B802-F4E4DB528758}" type="datetimeFigureOut">
              <a:rPr lang="bg-BG" smtClean="0"/>
              <a:t>28.8.2011 г.</a:t>
            </a:fld>
            <a:endParaRPr lang="bg-BG"/>
          </a:p>
        </p:txBody>
      </p:sp>
      <p:sp>
        <p:nvSpPr>
          <p:cNvPr id="6" name="Footer Placeholder 5"/>
          <p:cNvSpPr>
            <a:spLocks noGrp="1"/>
          </p:cNvSpPr>
          <p:nvPr>
            <p:ph type="ftr" sz="quarter" idx="11"/>
          </p:nvPr>
        </p:nvSpPr>
        <p:spPr/>
        <p:txBody>
          <a:bodyPr/>
          <a:lstStyle/>
          <a:p>
            <a:endParaRPr lang="bg-BG"/>
          </a:p>
        </p:txBody>
      </p:sp>
      <p:sp>
        <p:nvSpPr>
          <p:cNvPr id="7" name="Slide Number Placeholder 6"/>
          <p:cNvSpPr>
            <a:spLocks noGrp="1"/>
          </p:cNvSpPr>
          <p:nvPr>
            <p:ph type="sldNum" sz="quarter" idx="12"/>
          </p:nvPr>
        </p:nvSpPr>
        <p:spPr>
          <a:xfrm>
            <a:off x="8077200" y="6356350"/>
            <a:ext cx="609600" cy="365125"/>
          </a:xfrm>
        </p:spPr>
        <p:txBody>
          <a:bodyPr/>
          <a:lstStyle/>
          <a:p>
            <a:fld id="{0FA6DC5C-BAD2-421A-B7F1-4D6168DD2304}" type="slidenum">
              <a:rPr lang="bg-BG" smtClean="0"/>
              <a:t>‹#›</a:t>
            </a:fld>
            <a:endParaRPr lang="bg-BG"/>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32D3D07-E1C1-4F8F-B802-F4E4DB528758}" type="datetimeFigureOut">
              <a:rPr lang="bg-BG" smtClean="0"/>
              <a:t>28.8.2011 г.</a:t>
            </a:fld>
            <a:endParaRPr lang="bg-BG"/>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bg-BG"/>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FA6DC5C-BAD2-421A-B7F1-4D6168DD2304}" type="slidenum">
              <a:rPr lang="bg-BG" smtClean="0"/>
              <a:t>‹#›</a:t>
            </a:fld>
            <a:endParaRPr lang="bg-BG"/>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0" dirty="0"/>
              <a:t>Control, Monitoring, Diagnosis, and Planning</a:t>
            </a:r>
            <a:endParaRPr lang="bg-BG" dirty="0"/>
          </a:p>
        </p:txBody>
      </p:sp>
      <p:sp>
        <p:nvSpPr>
          <p:cNvPr id="5" name="Text Placeholder 4"/>
          <p:cNvSpPr>
            <a:spLocks noGrp="1"/>
          </p:cNvSpPr>
          <p:nvPr>
            <p:ph type="body" idx="1"/>
          </p:nvPr>
        </p:nvSpPr>
        <p:spPr/>
        <p:txBody>
          <a:bodyPr/>
          <a:lstStyle/>
          <a:p>
            <a:endParaRPr lang="en-US" dirty="0" smtClean="0"/>
          </a:p>
          <a:p>
            <a:r>
              <a:rPr lang="en-US" dirty="0" smtClean="0"/>
              <a:t>Lecture 12</a:t>
            </a:r>
            <a:endParaRPr lang="bg-BG" dirty="0"/>
          </a:p>
        </p:txBody>
      </p:sp>
    </p:spTree>
    <p:extLst>
      <p:ext uri="{BB962C8B-B14F-4D97-AF65-F5344CB8AC3E}">
        <p14:creationId xmlns:p14="http://schemas.microsoft.com/office/powerpoint/2010/main" val="11826743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 Control</a:t>
            </a:r>
            <a:endParaRPr lang="bg-BG" dirty="0"/>
          </a:p>
        </p:txBody>
      </p:sp>
      <p:sp>
        <p:nvSpPr>
          <p:cNvPr id="3" name="Content Placeholder 2"/>
          <p:cNvSpPr>
            <a:spLocks noGrp="1"/>
          </p:cNvSpPr>
          <p:nvPr>
            <p:ph idx="1"/>
          </p:nvPr>
        </p:nvSpPr>
        <p:spPr/>
        <p:txBody>
          <a:bodyPr>
            <a:normAutofit lnSpcReduction="10000"/>
          </a:bodyPr>
          <a:lstStyle/>
          <a:p>
            <a:r>
              <a:rPr lang="en-US" dirty="0"/>
              <a:t>Therefore it is difficult to evaluate the </a:t>
            </a:r>
            <a:r>
              <a:rPr lang="en-US" dirty="0" smtClean="0"/>
              <a:t>stability of </a:t>
            </a:r>
            <a:r>
              <a:rPr lang="en-US" dirty="0"/>
              <a:t>the model, that is, how stable the system will be if some parameters of the objects change, </a:t>
            </a:r>
            <a:r>
              <a:rPr lang="en-US" dirty="0" smtClean="0"/>
              <a:t>for example</a:t>
            </a:r>
            <a:r>
              <a:rPr lang="en-US" dirty="0"/>
              <a:t>, the length of the pendulum, the weight of the mouse put on top of a pendulum, and so forth.</a:t>
            </a:r>
          </a:p>
          <a:p>
            <a:r>
              <a:rPr lang="en-US" dirty="0"/>
              <a:t>This problem has been thoroughly investigated by Li-</a:t>
            </a:r>
            <a:r>
              <a:rPr lang="en-US" dirty="0" err="1"/>
              <a:t>Xin</a:t>
            </a:r>
            <a:r>
              <a:rPr lang="en-US" dirty="0"/>
              <a:t> Wang (1994).</a:t>
            </a:r>
          </a:p>
          <a:p>
            <a:r>
              <a:rPr lang="en-US" dirty="0"/>
              <a:t>In adaptive fuzzy control systems the set of fuzzy rules dynamically change according to the changes </a:t>
            </a:r>
            <a:r>
              <a:rPr lang="en-US" dirty="0" smtClean="0"/>
              <a:t>in the </a:t>
            </a:r>
            <a:r>
              <a:rPr lang="en-US" dirty="0"/>
              <a:t>process or object under control (see Brown and Harris 1994, Wang 1994).</a:t>
            </a:r>
            <a:endParaRPr lang="bg-BG" dirty="0"/>
          </a:p>
        </p:txBody>
      </p:sp>
    </p:spTree>
    <p:extLst>
      <p:ext uri="{BB962C8B-B14F-4D97-AF65-F5344CB8AC3E}">
        <p14:creationId xmlns:p14="http://schemas.microsoft.com/office/powerpoint/2010/main" val="268030747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Standard Function Representation</a:t>
            </a:r>
            <a:endParaRPr lang="bg-BG" dirty="0"/>
          </a:p>
        </p:txBody>
      </p:sp>
      <p:sp>
        <p:nvSpPr>
          <p:cNvPr id="3" name="Content Placeholder 2"/>
          <p:cNvSpPr>
            <a:spLocks noGrp="1"/>
          </p:cNvSpPr>
          <p:nvPr>
            <p:ph idx="1"/>
          </p:nvPr>
        </p:nvSpPr>
        <p:spPr/>
        <p:txBody>
          <a:bodyPr>
            <a:normAutofit fontScale="85000" lnSpcReduction="20000"/>
          </a:bodyPr>
          <a:lstStyle/>
          <a:p>
            <a:r>
              <a:rPr lang="en-US" dirty="0"/>
              <a:t>A standard representation of a membership function has the following format:</a:t>
            </a:r>
          </a:p>
          <a:p>
            <a:pPr marL="0" indent="0">
              <a:buNone/>
            </a:pPr>
            <a:r>
              <a:rPr lang="pl-PL" dirty="0">
                <a:solidFill>
                  <a:schemeClr val="accent1"/>
                </a:solidFill>
              </a:rPr>
              <a:t>&lt;standard&gt; ::= (S a c) | (s a c) | (Z a c) | (z a c) | (PI d b) | (pi d b)</a:t>
            </a:r>
          </a:p>
          <a:p>
            <a:pPr marL="0" indent="0">
              <a:buNone/>
            </a:pPr>
            <a:r>
              <a:rPr lang="en-US" dirty="0"/>
              <a:t>where : a, b, c, d are numbers that represent the parameters of the respective functions.</a:t>
            </a:r>
          </a:p>
          <a:p>
            <a:pPr marL="0" indent="0">
              <a:buNone/>
            </a:pPr>
            <a:r>
              <a:rPr lang="en-US" dirty="0"/>
              <a:t>Example 17</a:t>
            </a:r>
          </a:p>
          <a:p>
            <a:pPr marL="0" indent="0">
              <a:buNone/>
            </a:pPr>
            <a:r>
              <a:rPr lang="en-US" b="1" dirty="0"/>
              <a:t>(</a:t>
            </a:r>
            <a:r>
              <a:rPr lang="en-US" b="1" dirty="0" err="1"/>
              <a:t>deftemplate</a:t>
            </a:r>
            <a:r>
              <a:rPr lang="en-US" b="1" dirty="0"/>
              <a:t> </a:t>
            </a:r>
            <a:r>
              <a:rPr lang="en-US" b="1" dirty="0" err="1"/>
              <a:t>Tx</a:t>
            </a:r>
            <a:r>
              <a:rPr lang="en-US" b="1" dirty="0"/>
              <a:t> “output water temperature”</a:t>
            </a:r>
          </a:p>
          <a:p>
            <a:pPr marL="0" indent="0">
              <a:buNone/>
            </a:pPr>
            <a:r>
              <a:rPr lang="en-US" b="1" dirty="0" smtClean="0"/>
              <a:t>	5 </a:t>
            </a:r>
            <a:r>
              <a:rPr lang="en-US" b="1" dirty="0"/>
              <a:t>65 Celsius</a:t>
            </a:r>
          </a:p>
          <a:p>
            <a:pPr marL="0" indent="0">
              <a:buNone/>
            </a:pPr>
            <a:r>
              <a:rPr lang="en-US" b="1" dirty="0" smtClean="0"/>
              <a:t>	( </a:t>
            </a:r>
            <a:r>
              <a:rPr lang="en-US" b="1" dirty="0"/>
              <a:t>(cold (z 10 26)) ;standard set representation</a:t>
            </a:r>
          </a:p>
          <a:p>
            <a:pPr marL="0" indent="0">
              <a:buNone/>
            </a:pPr>
            <a:r>
              <a:rPr lang="en-US" b="1" dirty="0" smtClean="0"/>
              <a:t>	(</a:t>
            </a:r>
            <a:r>
              <a:rPr lang="en-US" b="1" dirty="0"/>
              <a:t>OK (PI 2 36))</a:t>
            </a:r>
          </a:p>
          <a:p>
            <a:pPr marL="0" indent="0">
              <a:buNone/>
            </a:pPr>
            <a:r>
              <a:rPr lang="en-US" b="1" dirty="0" smtClean="0"/>
              <a:t>	(</a:t>
            </a:r>
            <a:r>
              <a:rPr lang="en-US" b="1" dirty="0"/>
              <a:t>hot (s 37 60))</a:t>
            </a:r>
          </a:p>
          <a:p>
            <a:pPr marL="0" indent="0">
              <a:buNone/>
            </a:pPr>
            <a:r>
              <a:rPr lang="en-US" b="1" dirty="0" smtClean="0"/>
              <a:t>	</a:t>
            </a:r>
            <a:r>
              <a:rPr lang="bg-BG" b="1" dirty="0" smtClean="0"/>
              <a:t>)</a:t>
            </a:r>
            <a:endParaRPr lang="bg-BG" b="1" dirty="0"/>
          </a:p>
          <a:p>
            <a:pPr marL="0" indent="0">
              <a:buNone/>
            </a:pPr>
            <a:r>
              <a:rPr lang="bg-BG" b="1" dirty="0"/>
              <a:t>)</a:t>
            </a:r>
            <a:endParaRPr lang="bg-BG" dirty="0"/>
          </a:p>
        </p:txBody>
      </p:sp>
    </p:spTree>
    <p:extLst>
      <p:ext uri="{BB962C8B-B14F-4D97-AF65-F5344CB8AC3E}">
        <p14:creationId xmlns:p14="http://schemas.microsoft.com/office/powerpoint/2010/main" val="283168819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Standard Function Representation</a:t>
            </a:r>
            <a:endParaRPr lang="bg-BG" dirty="0"/>
          </a:p>
        </p:txBody>
      </p:sp>
      <p:sp>
        <p:nvSpPr>
          <p:cNvPr id="3" name="Content Placeholder 2"/>
          <p:cNvSpPr>
            <a:spLocks noGrp="1"/>
          </p:cNvSpPr>
          <p:nvPr>
            <p:ph idx="1"/>
          </p:nvPr>
        </p:nvSpPr>
        <p:spPr/>
        <p:txBody>
          <a:bodyPr>
            <a:normAutofit fontScale="92500"/>
          </a:bodyPr>
          <a:lstStyle/>
          <a:p>
            <a:r>
              <a:rPr lang="en-US" dirty="0"/>
              <a:t>As a special note, consider the case where the parameter a is equal to c for the S or Z functions. In this case </a:t>
            </a:r>
            <a:r>
              <a:rPr lang="en-US" dirty="0" smtClean="0"/>
              <a:t>two points </a:t>
            </a:r>
            <a:r>
              <a:rPr lang="en-US" dirty="0"/>
              <a:t>will be used to represent the function.</a:t>
            </a:r>
          </a:p>
          <a:p>
            <a:pPr marL="0" indent="0">
              <a:buNone/>
            </a:pPr>
            <a:r>
              <a:rPr lang="en-US" dirty="0"/>
              <a:t>Example 18</a:t>
            </a:r>
          </a:p>
          <a:p>
            <a:pPr marL="0" indent="0">
              <a:buNone/>
            </a:pPr>
            <a:r>
              <a:rPr lang="en-US" b="1" dirty="0"/>
              <a:t>(S 10 10) will be represented (10 0) (10 1)</a:t>
            </a:r>
          </a:p>
          <a:p>
            <a:pPr marL="0" indent="0">
              <a:buNone/>
            </a:pPr>
            <a:r>
              <a:rPr lang="en-US" b="1" dirty="0"/>
              <a:t>(Z 10 10) will be represented (10 1) (10 0)</a:t>
            </a:r>
          </a:p>
          <a:p>
            <a:r>
              <a:rPr lang="en-US" dirty="0"/>
              <a:t>For the PI function, if parameter d is zero then the function will be represented by three points.</a:t>
            </a:r>
          </a:p>
          <a:p>
            <a:pPr marL="0" indent="0">
              <a:buNone/>
            </a:pPr>
            <a:r>
              <a:rPr lang="en-US" dirty="0"/>
              <a:t>Example 19</a:t>
            </a:r>
          </a:p>
          <a:p>
            <a:pPr marL="0" indent="0">
              <a:buNone/>
            </a:pPr>
            <a:r>
              <a:rPr lang="en-US" b="1" dirty="0"/>
              <a:t>(PI 0 10) will be represented (10 0) (10 1) (10 0)</a:t>
            </a:r>
            <a:endParaRPr lang="bg-BG" dirty="0"/>
          </a:p>
        </p:txBody>
      </p:sp>
    </p:spTree>
    <p:extLst>
      <p:ext uri="{BB962C8B-B14F-4D97-AF65-F5344CB8AC3E}">
        <p14:creationId xmlns:p14="http://schemas.microsoft.com/office/powerpoint/2010/main" val="311741558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Linguistic Expression Representation</a:t>
            </a:r>
            <a:endParaRPr lang="bg-BG"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a:t>Example 20</a:t>
            </a:r>
          </a:p>
          <a:p>
            <a:pPr marL="0" indent="0">
              <a:buNone/>
            </a:pPr>
            <a:r>
              <a:rPr lang="en-US" b="1" dirty="0"/>
              <a:t>(</a:t>
            </a:r>
            <a:r>
              <a:rPr lang="en-US" b="1" dirty="0" err="1"/>
              <a:t>deftemplate</a:t>
            </a:r>
            <a:r>
              <a:rPr lang="en-US" b="1" dirty="0"/>
              <a:t> temperature</a:t>
            </a:r>
          </a:p>
          <a:p>
            <a:pPr marL="365760" lvl="1" indent="0">
              <a:buNone/>
            </a:pPr>
            <a:r>
              <a:rPr lang="en-US" b="1" dirty="0"/>
              <a:t>0 100 C</a:t>
            </a:r>
          </a:p>
          <a:p>
            <a:pPr marL="365760" lvl="1" indent="0">
              <a:buNone/>
            </a:pPr>
            <a:r>
              <a:rPr lang="en-US" b="1" dirty="0"/>
              <a:t>( (cold (z 10 26)) ;standard set representation</a:t>
            </a:r>
          </a:p>
          <a:p>
            <a:pPr marL="365760" lvl="1" indent="0">
              <a:buNone/>
            </a:pPr>
            <a:r>
              <a:rPr lang="en-US" b="1" dirty="0"/>
              <a:t>(hot (s 37 60)) ;standard set representation</a:t>
            </a:r>
          </a:p>
          <a:p>
            <a:pPr marL="365760" lvl="1" indent="0">
              <a:buNone/>
            </a:pPr>
            <a:r>
              <a:rPr lang="en-US" b="1" dirty="0"/>
              <a:t>(warm not [ hot or cold ]) ; linguistic expression</a:t>
            </a:r>
          </a:p>
          <a:p>
            <a:pPr marL="365760" lvl="1" indent="0">
              <a:buNone/>
            </a:pPr>
            <a:r>
              <a:rPr lang="bg-BG" b="1" dirty="0"/>
              <a:t>)</a:t>
            </a:r>
          </a:p>
          <a:p>
            <a:pPr marL="0" indent="0">
              <a:buNone/>
            </a:pPr>
            <a:r>
              <a:rPr lang="bg-BG" b="1" dirty="0"/>
              <a:t>)</a:t>
            </a:r>
          </a:p>
          <a:p>
            <a:r>
              <a:rPr lang="en-US" dirty="0"/>
              <a:t>Note that the term </a:t>
            </a:r>
            <a:r>
              <a:rPr lang="en-US" i="1" dirty="0"/>
              <a:t>warm </a:t>
            </a:r>
            <a:r>
              <a:rPr lang="en-US" dirty="0"/>
              <a:t>is described as being </a:t>
            </a:r>
            <a:r>
              <a:rPr lang="en-US" i="1" dirty="0"/>
              <a:t>not hot or cold</a:t>
            </a:r>
            <a:r>
              <a:rPr lang="en-US" dirty="0"/>
              <a:t>. It uses the terms </a:t>
            </a:r>
            <a:r>
              <a:rPr lang="en-US" i="1" dirty="0"/>
              <a:t>hot </a:t>
            </a:r>
            <a:r>
              <a:rPr lang="en-US" dirty="0"/>
              <a:t>and </a:t>
            </a:r>
            <a:r>
              <a:rPr lang="en-US" i="1" dirty="0"/>
              <a:t>cold </a:t>
            </a:r>
            <a:r>
              <a:rPr lang="en-US" dirty="0"/>
              <a:t>previously defined </a:t>
            </a:r>
            <a:r>
              <a:rPr lang="en-US" dirty="0" smtClean="0"/>
              <a:t>in this </a:t>
            </a:r>
            <a:r>
              <a:rPr lang="en-US" dirty="0" err="1"/>
              <a:t>deftemplate</a:t>
            </a:r>
            <a:r>
              <a:rPr lang="en-US" dirty="0"/>
              <a:t> to describe the warm concept. Only terms described in this </a:t>
            </a:r>
            <a:r>
              <a:rPr lang="en-US" dirty="0" err="1"/>
              <a:t>deftemplate</a:t>
            </a:r>
            <a:r>
              <a:rPr lang="en-US" dirty="0"/>
              <a:t> (before the term </a:t>
            </a:r>
            <a:r>
              <a:rPr lang="en-US" dirty="0" smtClean="0"/>
              <a:t>definition being </a:t>
            </a:r>
            <a:r>
              <a:rPr lang="en-US" dirty="0"/>
              <a:t>defined) can be used (along with any available modifiers and the </a:t>
            </a:r>
            <a:r>
              <a:rPr lang="en-US" i="1" dirty="0"/>
              <a:t>and </a:t>
            </a:r>
            <a:r>
              <a:rPr lang="en-US" dirty="0" err="1"/>
              <a:t>and</a:t>
            </a:r>
            <a:r>
              <a:rPr lang="en-US" dirty="0"/>
              <a:t> </a:t>
            </a:r>
            <a:r>
              <a:rPr lang="en-US" i="1" dirty="0"/>
              <a:t>or </a:t>
            </a:r>
            <a:r>
              <a:rPr lang="en-US" dirty="0"/>
              <a:t>operations).</a:t>
            </a:r>
            <a:endParaRPr lang="bg-BG" dirty="0"/>
          </a:p>
        </p:txBody>
      </p:sp>
    </p:spTree>
    <p:extLst>
      <p:ext uri="{BB962C8B-B14F-4D97-AF65-F5344CB8AC3E}">
        <p14:creationId xmlns:p14="http://schemas.microsoft.com/office/powerpoint/2010/main" val="15609108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Standard </a:t>
            </a:r>
            <a:r>
              <a:rPr lang="en-US" b="1" dirty="0" err="1"/>
              <a:t>Deftemplate</a:t>
            </a:r>
            <a:r>
              <a:rPr lang="en-US" b="1" dirty="0"/>
              <a:t> Definitions with Fuzzy Slots (fields)</a:t>
            </a:r>
            <a:endParaRPr lang="bg-BG" dirty="0"/>
          </a:p>
        </p:txBody>
      </p:sp>
      <p:sp>
        <p:nvSpPr>
          <p:cNvPr id="3" name="Content Placeholder 2"/>
          <p:cNvSpPr>
            <a:spLocks noGrp="1"/>
          </p:cNvSpPr>
          <p:nvPr>
            <p:ph idx="1"/>
          </p:nvPr>
        </p:nvSpPr>
        <p:spPr/>
        <p:txBody>
          <a:bodyPr>
            <a:normAutofit fontScale="85000" lnSpcReduction="20000"/>
          </a:bodyPr>
          <a:lstStyle/>
          <a:p>
            <a:r>
              <a:rPr lang="en-US" dirty="0"/>
              <a:t>A fuzzy </a:t>
            </a:r>
            <a:r>
              <a:rPr lang="en-US" dirty="0" err="1"/>
              <a:t>deftemplate</a:t>
            </a:r>
            <a:r>
              <a:rPr lang="en-US" dirty="0"/>
              <a:t> describes a fuzzy variable. One may use these </a:t>
            </a:r>
            <a:r>
              <a:rPr lang="en-US" dirty="0" err="1"/>
              <a:t>deftemplates</a:t>
            </a:r>
            <a:r>
              <a:rPr lang="en-US" dirty="0"/>
              <a:t> to describe fuzzy facts in patterns </a:t>
            </a:r>
            <a:r>
              <a:rPr lang="en-US" dirty="0" smtClean="0"/>
              <a:t>and </a:t>
            </a:r>
            <a:r>
              <a:rPr lang="en-US" dirty="0"/>
              <a:t>assert commands. For example,</a:t>
            </a:r>
          </a:p>
          <a:p>
            <a:pPr marL="0" indent="0">
              <a:buNone/>
            </a:pPr>
            <a:r>
              <a:rPr lang="en-US" dirty="0"/>
              <a:t>(</a:t>
            </a:r>
            <a:r>
              <a:rPr lang="en-US" dirty="0" err="1"/>
              <a:t>defrule</a:t>
            </a:r>
            <a:r>
              <a:rPr lang="en-US" dirty="0"/>
              <a:t> high-temp</a:t>
            </a:r>
          </a:p>
          <a:p>
            <a:pPr marL="365760" lvl="1" indent="0">
              <a:buNone/>
            </a:pPr>
            <a:r>
              <a:rPr lang="en-US" dirty="0"/>
              <a:t>(temperature hot)</a:t>
            </a:r>
          </a:p>
          <a:p>
            <a:pPr marL="365760" lvl="1" indent="0">
              <a:buNone/>
            </a:pPr>
            <a:r>
              <a:rPr lang="bg-BG" dirty="0"/>
              <a:t>=&gt;</a:t>
            </a:r>
          </a:p>
          <a:p>
            <a:pPr marL="365760" lvl="1" indent="0">
              <a:buNone/>
            </a:pPr>
            <a:r>
              <a:rPr lang="en-US" dirty="0"/>
              <a:t>(assert (move-throttle negative-big)</a:t>
            </a:r>
          </a:p>
          <a:p>
            <a:pPr marL="365760" lvl="1" indent="0">
              <a:buNone/>
            </a:pPr>
            <a:r>
              <a:rPr lang="en-US" dirty="0"/>
              <a:t>(printout t “The temperature is hot”)</a:t>
            </a:r>
          </a:p>
          <a:p>
            <a:pPr marL="0" indent="0">
              <a:buNone/>
            </a:pPr>
            <a:r>
              <a:rPr lang="bg-BG" dirty="0"/>
              <a:t>)</a:t>
            </a:r>
          </a:p>
          <a:p>
            <a:r>
              <a:rPr lang="en-US" dirty="0"/>
              <a:t>contains a fuzzy pattern based on the fuzzy </a:t>
            </a:r>
            <a:r>
              <a:rPr lang="en-US" dirty="0" err="1"/>
              <a:t>deftemplate</a:t>
            </a:r>
            <a:r>
              <a:rPr lang="en-US" dirty="0"/>
              <a:t> temperature. It also contains an assertion of a fuzzy </a:t>
            </a:r>
            <a:r>
              <a:rPr lang="en-US" dirty="0" smtClean="0"/>
              <a:t>fact based </a:t>
            </a:r>
            <a:r>
              <a:rPr lang="en-US" dirty="0"/>
              <a:t>on the fuzzy </a:t>
            </a:r>
            <a:r>
              <a:rPr lang="en-US" dirty="0" err="1"/>
              <a:t>deftemplate</a:t>
            </a:r>
            <a:r>
              <a:rPr lang="en-US" dirty="0"/>
              <a:t> for move-throttle. Facts that have as their relation name the name of a </a:t>
            </a:r>
            <a:r>
              <a:rPr lang="en-US" dirty="0" smtClean="0"/>
              <a:t>fuzzy </a:t>
            </a:r>
            <a:r>
              <a:rPr lang="en-US" dirty="0" err="1" smtClean="0"/>
              <a:t>deftemplate</a:t>
            </a:r>
            <a:r>
              <a:rPr lang="en-US" dirty="0" smtClean="0"/>
              <a:t> </a:t>
            </a:r>
            <a:r>
              <a:rPr lang="en-US" dirty="0"/>
              <a:t>will be referred to as </a:t>
            </a:r>
            <a:r>
              <a:rPr lang="en-US" b="1" dirty="0"/>
              <a:t>fuzzy </a:t>
            </a:r>
            <a:r>
              <a:rPr lang="en-US" b="1" dirty="0" err="1"/>
              <a:t>deftemplate</a:t>
            </a:r>
            <a:r>
              <a:rPr lang="en-US" b="1" dirty="0"/>
              <a:t> facts</a:t>
            </a:r>
            <a:r>
              <a:rPr lang="en-US" dirty="0"/>
              <a:t>.</a:t>
            </a:r>
            <a:endParaRPr lang="bg-BG" dirty="0"/>
          </a:p>
        </p:txBody>
      </p:sp>
    </p:spTree>
    <p:extLst>
      <p:ext uri="{BB962C8B-B14F-4D97-AF65-F5344CB8AC3E}">
        <p14:creationId xmlns:p14="http://schemas.microsoft.com/office/powerpoint/2010/main" val="2803448524"/>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Standard </a:t>
            </a:r>
            <a:r>
              <a:rPr lang="en-US" b="1" dirty="0" err="1"/>
              <a:t>Deftemplate</a:t>
            </a:r>
            <a:r>
              <a:rPr lang="en-US" b="1" dirty="0"/>
              <a:t> Definitions with Fuzzy Slots (fields)</a:t>
            </a:r>
            <a:endParaRPr lang="bg-BG" dirty="0"/>
          </a:p>
        </p:txBody>
      </p:sp>
      <p:sp>
        <p:nvSpPr>
          <p:cNvPr id="3" name="Content Placeholder 2"/>
          <p:cNvSpPr>
            <a:spLocks noGrp="1"/>
          </p:cNvSpPr>
          <p:nvPr>
            <p:ph idx="1"/>
          </p:nvPr>
        </p:nvSpPr>
        <p:spPr/>
        <p:txBody>
          <a:bodyPr>
            <a:normAutofit fontScale="85000" lnSpcReduction="20000"/>
          </a:bodyPr>
          <a:lstStyle/>
          <a:p>
            <a:r>
              <a:rPr lang="en-US" dirty="0"/>
              <a:t>These facts in essence have a single slot that holds </a:t>
            </a:r>
            <a:r>
              <a:rPr lang="en-US" dirty="0" smtClean="0"/>
              <a:t>the fuzzy </a:t>
            </a:r>
            <a:r>
              <a:rPr lang="en-US" dirty="0"/>
              <a:t>value described by the linguistic expression (or fuzzy set description). It is also possible to supplement </a:t>
            </a:r>
            <a:r>
              <a:rPr lang="en-US" dirty="0" smtClean="0"/>
              <a:t>standard CLIPS </a:t>
            </a:r>
            <a:r>
              <a:rPr lang="en-US" dirty="0" err="1"/>
              <a:t>deftemplate</a:t>
            </a:r>
            <a:r>
              <a:rPr lang="en-US" dirty="0"/>
              <a:t> facts by having one or more of the slots be a fuzzy value slot. In these cases the slot </a:t>
            </a:r>
            <a:r>
              <a:rPr lang="en-US" dirty="0" smtClean="0"/>
              <a:t>is associated </a:t>
            </a:r>
            <a:r>
              <a:rPr lang="en-US" dirty="0"/>
              <a:t>with a fuzzy </a:t>
            </a:r>
            <a:r>
              <a:rPr lang="en-US" dirty="0" err="1"/>
              <a:t>deftemplate</a:t>
            </a:r>
            <a:r>
              <a:rPr lang="en-US" dirty="0"/>
              <a:t> description so that the appropriate universe of discourse and terms are known.</a:t>
            </a:r>
          </a:p>
          <a:p>
            <a:r>
              <a:rPr lang="en-US" dirty="0"/>
              <a:t>These facts with fuzzy slots are known as fuzzy facts.14 A fuzzy slot has the form</a:t>
            </a:r>
          </a:p>
          <a:p>
            <a:pPr marL="0" indent="0">
              <a:buNone/>
            </a:pPr>
            <a:r>
              <a:rPr lang="en-US" dirty="0">
                <a:solidFill>
                  <a:schemeClr val="accent1"/>
                </a:solidFill>
              </a:rPr>
              <a:t>(fuzzy-slot&gt; ::= (slot &lt;</a:t>
            </a:r>
            <a:r>
              <a:rPr lang="en-US" dirty="0" err="1">
                <a:solidFill>
                  <a:schemeClr val="accent1"/>
                </a:solidFill>
              </a:rPr>
              <a:t>slotname</a:t>
            </a:r>
            <a:r>
              <a:rPr lang="en-US" dirty="0">
                <a:solidFill>
                  <a:schemeClr val="accent1"/>
                </a:solidFill>
              </a:rPr>
              <a:t>&gt; (type FUZZY-VALUE &lt;fuzzy-</a:t>
            </a:r>
            <a:r>
              <a:rPr lang="en-US" dirty="0" err="1">
                <a:solidFill>
                  <a:schemeClr val="accent1"/>
                </a:solidFill>
              </a:rPr>
              <a:t>deftemplate</a:t>
            </a:r>
            <a:r>
              <a:rPr lang="en-US" dirty="0">
                <a:solidFill>
                  <a:schemeClr val="accent1"/>
                </a:solidFill>
              </a:rPr>
              <a:t>-name&gt;)</a:t>
            </a:r>
          </a:p>
          <a:p>
            <a:r>
              <a:rPr lang="en-US" dirty="0"/>
              <a:t>where &lt;</a:t>
            </a:r>
            <a:r>
              <a:rPr lang="en-US" dirty="0" err="1"/>
              <a:t>slotname</a:t>
            </a:r>
            <a:r>
              <a:rPr lang="en-US" dirty="0"/>
              <a:t>&gt; is the name of the slot and &lt;fuzzy-</a:t>
            </a:r>
            <a:r>
              <a:rPr lang="en-US" dirty="0" err="1"/>
              <a:t>deftemplate</a:t>
            </a:r>
            <a:r>
              <a:rPr lang="en-US" dirty="0"/>
              <a:t>-name&gt; is the name of a previously defined </a:t>
            </a:r>
            <a:r>
              <a:rPr lang="en-US" dirty="0" smtClean="0"/>
              <a:t>fuzzy </a:t>
            </a:r>
            <a:r>
              <a:rPr lang="en-US" dirty="0" err="1" smtClean="0"/>
              <a:t>deftemplate</a:t>
            </a:r>
            <a:r>
              <a:rPr lang="en-US" dirty="0"/>
              <a:t>.</a:t>
            </a:r>
            <a:endParaRPr lang="bg-BG" dirty="0"/>
          </a:p>
        </p:txBody>
      </p:sp>
    </p:spTree>
    <p:extLst>
      <p:ext uri="{BB962C8B-B14F-4D97-AF65-F5344CB8AC3E}">
        <p14:creationId xmlns:p14="http://schemas.microsoft.com/office/powerpoint/2010/main" val="31829427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Standard </a:t>
            </a:r>
            <a:r>
              <a:rPr lang="en-US" b="1" dirty="0" err="1"/>
              <a:t>Deftemplate</a:t>
            </a:r>
            <a:r>
              <a:rPr lang="en-US" b="1" dirty="0"/>
              <a:t> Definitions with Fuzzy Slots (fields)</a:t>
            </a:r>
            <a:endParaRPr lang="bg-BG" dirty="0"/>
          </a:p>
        </p:txBody>
      </p:sp>
      <p:sp>
        <p:nvSpPr>
          <p:cNvPr id="3" name="Content Placeholder 2"/>
          <p:cNvSpPr>
            <a:spLocks noGrp="1"/>
          </p:cNvSpPr>
          <p:nvPr>
            <p:ph idx="1"/>
          </p:nvPr>
        </p:nvSpPr>
        <p:spPr/>
        <p:txBody>
          <a:bodyPr>
            <a:normAutofit fontScale="70000" lnSpcReduction="20000"/>
          </a:bodyPr>
          <a:lstStyle/>
          <a:p>
            <a:pPr marL="0" indent="0">
              <a:buNone/>
            </a:pPr>
            <a:r>
              <a:rPr lang="en-US" dirty="0" smtClean="0"/>
              <a:t>Example </a:t>
            </a:r>
            <a:r>
              <a:rPr lang="en-US" dirty="0"/>
              <a:t>21</a:t>
            </a:r>
          </a:p>
          <a:p>
            <a:pPr marL="0" indent="0">
              <a:buNone/>
            </a:pPr>
            <a:r>
              <a:rPr lang="en-US" b="1" dirty="0"/>
              <a:t>;; assume that the fuzzy </a:t>
            </a:r>
            <a:r>
              <a:rPr lang="en-US" b="1" dirty="0" err="1"/>
              <a:t>deftemplates</a:t>
            </a:r>
            <a:r>
              <a:rPr lang="en-US" b="1" dirty="0"/>
              <a:t> </a:t>
            </a:r>
            <a:r>
              <a:rPr lang="en-US" b="1" dirty="0" err="1"/>
              <a:t>fz</a:t>
            </a:r>
            <a:r>
              <a:rPr lang="en-US" b="1" dirty="0"/>
              <a:t>-height and</a:t>
            </a:r>
          </a:p>
          <a:p>
            <a:pPr marL="0" indent="0">
              <a:buNone/>
            </a:pPr>
            <a:r>
              <a:rPr lang="en-US" b="1" dirty="0"/>
              <a:t>;; </a:t>
            </a:r>
            <a:r>
              <a:rPr lang="en-US" b="1" dirty="0" err="1"/>
              <a:t>fz</a:t>
            </a:r>
            <a:r>
              <a:rPr lang="en-US" b="1" dirty="0"/>
              <a:t>-weight have already been defined</a:t>
            </a:r>
          </a:p>
          <a:p>
            <a:pPr marL="0" indent="0">
              <a:buNone/>
            </a:pPr>
            <a:r>
              <a:rPr lang="en-US" b="1" dirty="0"/>
              <a:t>(</a:t>
            </a:r>
            <a:r>
              <a:rPr lang="en-US" b="1" dirty="0" err="1"/>
              <a:t>deftemplate</a:t>
            </a:r>
            <a:r>
              <a:rPr lang="en-US" b="1" dirty="0"/>
              <a:t> person</a:t>
            </a:r>
          </a:p>
          <a:p>
            <a:pPr marL="365760" lvl="1" indent="0">
              <a:buNone/>
            </a:pPr>
            <a:r>
              <a:rPr lang="en-US" b="1" dirty="0"/>
              <a:t>(slot name (type SYMBOL))</a:t>
            </a:r>
          </a:p>
          <a:p>
            <a:pPr marL="365760" lvl="1" indent="0">
              <a:buNone/>
            </a:pPr>
            <a:r>
              <a:rPr lang="en-US" b="1" dirty="0"/>
              <a:t>(slot height (type FUZZY-VALUE </a:t>
            </a:r>
            <a:r>
              <a:rPr lang="en-US" b="1" dirty="0" err="1"/>
              <a:t>fz</a:t>
            </a:r>
            <a:r>
              <a:rPr lang="en-US" b="1" dirty="0"/>
              <a:t>-height))</a:t>
            </a:r>
          </a:p>
          <a:p>
            <a:pPr marL="365760" lvl="1" indent="0">
              <a:buNone/>
            </a:pPr>
            <a:r>
              <a:rPr lang="en-US" b="1" dirty="0"/>
              <a:t>(slot weight (type FUZZY-VALUE </a:t>
            </a:r>
            <a:r>
              <a:rPr lang="en-US" b="1" dirty="0" err="1"/>
              <a:t>fz</a:t>
            </a:r>
            <a:r>
              <a:rPr lang="en-US" b="1" dirty="0"/>
              <a:t>-weight))</a:t>
            </a:r>
          </a:p>
          <a:p>
            <a:pPr marL="0" indent="0">
              <a:buNone/>
            </a:pPr>
            <a:r>
              <a:rPr lang="bg-BG" b="1" dirty="0"/>
              <a:t>)</a:t>
            </a:r>
          </a:p>
          <a:p>
            <a:pPr marL="0" indent="0">
              <a:buNone/>
            </a:pPr>
            <a:r>
              <a:rPr lang="en-US" b="1" dirty="0"/>
              <a:t>(</a:t>
            </a:r>
            <a:r>
              <a:rPr lang="en-US" b="1" dirty="0" err="1"/>
              <a:t>defrule</a:t>
            </a:r>
            <a:r>
              <a:rPr lang="en-US" b="1" dirty="0"/>
              <a:t> big-person</a:t>
            </a:r>
          </a:p>
          <a:p>
            <a:pPr marL="365760" lvl="1" indent="0">
              <a:buNone/>
            </a:pPr>
            <a:r>
              <a:rPr lang="en-US" b="1" dirty="0"/>
              <a:t>(person (name ?n)</a:t>
            </a:r>
          </a:p>
          <a:p>
            <a:pPr marL="365760" lvl="1" indent="0">
              <a:buNone/>
            </a:pPr>
            <a:r>
              <a:rPr lang="en-US" b="1" dirty="0"/>
              <a:t>(weight heavy)</a:t>
            </a:r>
          </a:p>
          <a:p>
            <a:pPr marL="365760" lvl="1" indent="0">
              <a:buNone/>
            </a:pPr>
            <a:r>
              <a:rPr lang="en-US" b="1" dirty="0"/>
              <a:t>(height tall))</a:t>
            </a:r>
          </a:p>
          <a:p>
            <a:pPr marL="365760" lvl="1" indent="0">
              <a:buNone/>
            </a:pPr>
            <a:r>
              <a:rPr lang="bg-BG" b="1" dirty="0"/>
              <a:t>=&gt;</a:t>
            </a:r>
          </a:p>
          <a:p>
            <a:pPr marL="365760" lvl="1" indent="0">
              <a:buNone/>
            </a:pPr>
            <a:r>
              <a:rPr lang="en-US" b="1" dirty="0"/>
              <a:t>(printout t ?n “ is a big person” </a:t>
            </a:r>
            <a:r>
              <a:rPr lang="en-US" b="1" dirty="0" err="1"/>
              <a:t>crlf</a:t>
            </a:r>
            <a:r>
              <a:rPr lang="en-US" b="1" dirty="0"/>
              <a:t>)</a:t>
            </a:r>
          </a:p>
          <a:p>
            <a:pPr marL="0" indent="0">
              <a:buNone/>
            </a:pPr>
            <a:r>
              <a:rPr lang="bg-BG" b="1" dirty="0"/>
              <a:t>)</a:t>
            </a:r>
            <a:endParaRPr lang="bg-BG" dirty="0"/>
          </a:p>
        </p:txBody>
      </p:sp>
    </p:spTree>
    <p:extLst>
      <p:ext uri="{BB962C8B-B14F-4D97-AF65-F5344CB8AC3E}">
        <p14:creationId xmlns:p14="http://schemas.microsoft.com/office/powerpoint/2010/main" val="183724077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Modifiers (Hedges) and Linguistic Expressions</a:t>
            </a:r>
            <a:endParaRPr lang="bg-BG" dirty="0"/>
          </a:p>
        </p:txBody>
      </p:sp>
      <p:sp>
        <p:nvSpPr>
          <p:cNvPr id="3" name="Content Placeholder 2"/>
          <p:cNvSpPr>
            <a:spLocks noGrp="1"/>
          </p:cNvSpPr>
          <p:nvPr>
            <p:ph idx="1"/>
          </p:nvPr>
        </p:nvSpPr>
        <p:spPr/>
        <p:txBody>
          <a:bodyPr>
            <a:normAutofit/>
          </a:bodyPr>
          <a:lstStyle/>
          <a:p>
            <a:r>
              <a:rPr lang="en-US" dirty="0"/>
              <a:t>Modifiers (very, slightly, etc.) used in phrases such as</a:t>
            </a:r>
          </a:p>
          <a:p>
            <a:pPr marL="0" indent="0" algn="ctr">
              <a:buNone/>
            </a:pPr>
            <a:r>
              <a:rPr lang="en-US" i="1" dirty="0"/>
              <a:t>very </a:t>
            </a:r>
            <a:r>
              <a:rPr lang="en-US" dirty="0"/>
              <a:t>hot or </a:t>
            </a:r>
            <a:r>
              <a:rPr lang="en-US" i="1" dirty="0"/>
              <a:t>slightly </a:t>
            </a:r>
            <a:r>
              <a:rPr lang="en-US" dirty="0"/>
              <a:t>cold</a:t>
            </a:r>
          </a:p>
          <a:p>
            <a:r>
              <a:rPr lang="en-US" dirty="0"/>
              <a:t>change (modify) the shape of a fuzzy set in a way that suits the meaning of the word used. These modifiers </a:t>
            </a:r>
            <a:r>
              <a:rPr lang="en-US" dirty="0" smtClean="0"/>
              <a:t>are commonly </a:t>
            </a:r>
            <a:r>
              <a:rPr lang="en-US" dirty="0"/>
              <a:t>referred to as </a:t>
            </a:r>
            <a:r>
              <a:rPr lang="en-US" b="1" dirty="0"/>
              <a:t>hedges</a:t>
            </a:r>
            <a:r>
              <a:rPr lang="en-US" dirty="0"/>
              <a:t>. </a:t>
            </a:r>
            <a:r>
              <a:rPr lang="en-US" dirty="0" err="1"/>
              <a:t>FuzzyCLIPS</a:t>
            </a:r>
            <a:r>
              <a:rPr lang="en-US" dirty="0"/>
              <a:t> has a set of predefined modifiers that can be used at any time </a:t>
            </a:r>
            <a:r>
              <a:rPr lang="en-US" dirty="0" smtClean="0"/>
              <a:t>to describe </a:t>
            </a:r>
            <a:r>
              <a:rPr lang="en-US" dirty="0"/>
              <a:t>fuzzy concepts when fuzzy terms are described in fuzzy </a:t>
            </a:r>
            <a:r>
              <a:rPr lang="en-US" dirty="0" err="1"/>
              <a:t>deftemplates</a:t>
            </a:r>
            <a:r>
              <a:rPr lang="en-US" dirty="0"/>
              <a:t>, fuzzy rule patterns are written, </a:t>
            </a:r>
            <a:r>
              <a:rPr lang="en-US" dirty="0" smtClean="0"/>
              <a:t>or fuzzy </a:t>
            </a:r>
            <a:r>
              <a:rPr lang="en-US" dirty="0"/>
              <a:t>facts or fuzzy slots are asserted.</a:t>
            </a:r>
            <a:endParaRPr lang="bg-BG" dirty="0"/>
          </a:p>
        </p:txBody>
      </p:sp>
    </p:spTree>
    <p:extLst>
      <p:ext uri="{BB962C8B-B14F-4D97-AF65-F5344CB8AC3E}">
        <p14:creationId xmlns:p14="http://schemas.microsoft.com/office/powerpoint/2010/main" val="300053981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Modifiers (Hedges) and Linguistic </a:t>
            </a:r>
            <a:r>
              <a:rPr lang="en-US" sz="3200" b="1" dirty="0" smtClean="0"/>
              <a:t>Expressions</a:t>
            </a:r>
            <a:br>
              <a:rPr lang="en-US" sz="3200" b="1" dirty="0" smtClean="0"/>
            </a:br>
            <a:endParaRPr lang="bg-BG" sz="32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606778834"/>
              </p:ext>
            </p:extLst>
          </p:nvPr>
        </p:nvGraphicFramePr>
        <p:xfrm>
          <a:off x="467544" y="1772816"/>
          <a:ext cx="8229600" cy="4246880"/>
        </p:xfrm>
        <a:graphic>
          <a:graphicData uri="http://schemas.openxmlformats.org/drawingml/2006/table">
            <a:tbl>
              <a:tblPr firstRow="1" bandRow="1">
                <a:tableStyleId>{5C22544A-7EE6-4342-B048-85BDC9FD1C3A}</a:tableStyleId>
              </a:tblPr>
              <a:tblGrid>
                <a:gridCol w="2592288"/>
                <a:gridCol w="5637312"/>
              </a:tblGrid>
              <a:tr h="370840">
                <a:tc>
                  <a:txBody>
                    <a:bodyPr/>
                    <a:lstStyle/>
                    <a:p>
                      <a:r>
                        <a:rPr lang="en-US" dirty="0" smtClean="0"/>
                        <a:t>Modifier Name</a:t>
                      </a:r>
                      <a:endParaRPr lang="bg-BG" dirty="0"/>
                    </a:p>
                  </a:txBody>
                  <a:tcPr/>
                </a:tc>
                <a:tc>
                  <a:txBody>
                    <a:bodyPr/>
                    <a:lstStyle/>
                    <a:p>
                      <a:r>
                        <a:rPr lang="en-US" dirty="0" smtClean="0"/>
                        <a:t>Modifier Description</a:t>
                      </a:r>
                      <a:endParaRPr lang="bg-BG" dirty="0"/>
                    </a:p>
                  </a:txBody>
                  <a:tcPr/>
                </a:tc>
              </a:tr>
              <a:tr h="370840">
                <a:tc>
                  <a:txBody>
                    <a:bodyPr/>
                    <a:lstStyle/>
                    <a:p>
                      <a:r>
                        <a:rPr lang="en-US" dirty="0" smtClean="0"/>
                        <a:t>Not</a:t>
                      </a:r>
                      <a:endParaRPr lang="bg-BG" dirty="0"/>
                    </a:p>
                  </a:txBody>
                  <a:tcPr/>
                </a:tc>
                <a:tc>
                  <a:txBody>
                    <a:bodyPr/>
                    <a:lstStyle/>
                    <a:p>
                      <a:r>
                        <a:rPr lang="en-US" dirty="0" smtClean="0"/>
                        <a:t>1-y</a:t>
                      </a:r>
                    </a:p>
                  </a:txBody>
                  <a:tcPr/>
                </a:tc>
              </a:tr>
              <a:tr h="370840">
                <a:tc>
                  <a:txBody>
                    <a:bodyPr/>
                    <a:lstStyle/>
                    <a:p>
                      <a:r>
                        <a:rPr lang="en-US" dirty="0" smtClean="0"/>
                        <a:t>Very</a:t>
                      </a:r>
                      <a:endParaRPr lang="bg-BG" dirty="0"/>
                    </a:p>
                  </a:txBody>
                  <a:tcPr/>
                </a:tc>
                <a:tc>
                  <a:txBody>
                    <a:bodyPr/>
                    <a:lstStyle/>
                    <a:p>
                      <a:r>
                        <a:rPr lang="en-US" dirty="0" smtClean="0"/>
                        <a:t>y**2</a:t>
                      </a:r>
                      <a:endParaRPr lang="bg-BG" dirty="0"/>
                    </a:p>
                  </a:txBody>
                  <a:tcPr/>
                </a:tc>
              </a:tr>
              <a:tr h="370840">
                <a:tc>
                  <a:txBody>
                    <a:bodyPr/>
                    <a:lstStyle/>
                    <a:p>
                      <a:r>
                        <a:rPr lang="en-US" dirty="0" smtClean="0"/>
                        <a:t>Somewhat</a:t>
                      </a:r>
                      <a:endParaRPr lang="bg-BG" dirty="0"/>
                    </a:p>
                  </a:txBody>
                  <a:tcPr/>
                </a:tc>
                <a:tc>
                  <a:txBody>
                    <a:bodyPr/>
                    <a:lstStyle/>
                    <a:p>
                      <a:r>
                        <a:rPr lang="en-US" dirty="0" smtClean="0"/>
                        <a:t>y**0.3333</a:t>
                      </a:r>
                    </a:p>
                  </a:txBody>
                  <a:tcPr/>
                </a:tc>
              </a:tr>
              <a:tr h="370840">
                <a:tc>
                  <a:txBody>
                    <a:bodyPr/>
                    <a:lstStyle/>
                    <a:p>
                      <a:r>
                        <a:rPr lang="en-US" dirty="0" smtClean="0"/>
                        <a:t>More or less</a:t>
                      </a:r>
                      <a:endParaRPr lang="bg-BG" dirty="0"/>
                    </a:p>
                  </a:txBody>
                  <a:tcPr/>
                </a:tc>
                <a:tc>
                  <a:txBody>
                    <a:bodyPr/>
                    <a:lstStyle/>
                    <a:p>
                      <a:r>
                        <a:rPr lang="en-US" dirty="0" smtClean="0"/>
                        <a:t>y**0.5</a:t>
                      </a:r>
                      <a:endParaRPr lang="bg-BG" dirty="0"/>
                    </a:p>
                  </a:txBody>
                  <a:tcPr/>
                </a:tc>
              </a:tr>
              <a:tr h="370840">
                <a:tc>
                  <a:txBody>
                    <a:bodyPr/>
                    <a:lstStyle/>
                    <a:p>
                      <a:r>
                        <a:rPr lang="en-US" dirty="0" smtClean="0"/>
                        <a:t>Extremely</a:t>
                      </a:r>
                      <a:endParaRPr lang="bg-BG" dirty="0"/>
                    </a:p>
                  </a:txBody>
                  <a:tcPr/>
                </a:tc>
                <a:tc>
                  <a:txBody>
                    <a:bodyPr/>
                    <a:lstStyle/>
                    <a:p>
                      <a:r>
                        <a:rPr lang="en-US" dirty="0" smtClean="0"/>
                        <a:t>y**3</a:t>
                      </a:r>
                      <a:endParaRPr lang="bg-BG" dirty="0"/>
                    </a:p>
                  </a:txBody>
                  <a:tcPr/>
                </a:tc>
              </a:tr>
              <a:tr h="370840">
                <a:tc>
                  <a:txBody>
                    <a:bodyPr/>
                    <a:lstStyle/>
                    <a:p>
                      <a:r>
                        <a:rPr lang="en-US" dirty="0" smtClean="0"/>
                        <a:t>Intensify2</a:t>
                      </a:r>
                      <a:endParaRPr lang="bg-BG" dirty="0"/>
                    </a:p>
                  </a:txBody>
                  <a:tcPr/>
                </a:tc>
                <a:tc>
                  <a:txBody>
                    <a:bodyPr/>
                    <a:lstStyle/>
                    <a:p>
                      <a:r>
                        <a:rPr lang="en-US" dirty="0" smtClean="0"/>
                        <a:t>y**2                 if y in [0,0.5]</a:t>
                      </a:r>
                    </a:p>
                    <a:p>
                      <a:r>
                        <a:rPr lang="en-US" dirty="0" smtClean="0"/>
                        <a:t>1-2*(1-y)**2     if y in (0.5,1]</a:t>
                      </a:r>
                      <a:endParaRPr lang="bg-BG" dirty="0"/>
                    </a:p>
                  </a:txBody>
                  <a:tcPr/>
                </a:tc>
              </a:tr>
              <a:tr h="370840">
                <a:tc>
                  <a:txBody>
                    <a:bodyPr/>
                    <a:lstStyle/>
                    <a:p>
                      <a:r>
                        <a:rPr lang="en-US" dirty="0" smtClean="0"/>
                        <a:t>Plus</a:t>
                      </a:r>
                      <a:endParaRPr lang="bg-BG" dirty="0"/>
                    </a:p>
                  </a:txBody>
                  <a:tcPr/>
                </a:tc>
                <a:tc>
                  <a:txBody>
                    <a:bodyPr/>
                    <a:lstStyle/>
                    <a:p>
                      <a:r>
                        <a:rPr lang="en-US" dirty="0" smtClean="0"/>
                        <a:t>y**1.25</a:t>
                      </a:r>
                      <a:endParaRPr lang="bg-BG" dirty="0"/>
                    </a:p>
                  </a:txBody>
                  <a:tcPr/>
                </a:tc>
              </a:tr>
              <a:tr h="370840">
                <a:tc>
                  <a:txBody>
                    <a:bodyPr/>
                    <a:lstStyle/>
                    <a:p>
                      <a:r>
                        <a:rPr lang="en-US" dirty="0" smtClean="0"/>
                        <a:t>Norm</a:t>
                      </a:r>
                      <a:endParaRPr lang="bg-BG" dirty="0"/>
                    </a:p>
                  </a:txBody>
                  <a:tcPr/>
                </a:tc>
                <a:tc>
                  <a:txBody>
                    <a:bodyPr/>
                    <a:lstStyle/>
                    <a:p>
                      <a:r>
                        <a:rPr kumimoji="0" lang="en-US" sz="1800" b="0" i="0" u="none" strike="noStrike" kern="1200" baseline="0" dirty="0" smtClean="0">
                          <a:solidFill>
                            <a:schemeClr val="dk1"/>
                          </a:solidFill>
                          <a:latin typeface="+mn-lt"/>
                          <a:ea typeface="+mn-ea"/>
                          <a:cs typeface="+mn-cs"/>
                        </a:rPr>
                        <a:t>normalizes the fuzzy set so that the maximum value of the set is scaled to be 1.0 ( y = y*1.0/max-value )</a:t>
                      </a:r>
                      <a:endParaRPr lang="bg-BG" dirty="0"/>
                    </a:p>
                  </a:txBody>
                  <a:tcPr/>
                </a:tc>
              </a:tr>
              <a:tr h="370840">
                <a:tc>
                  <a:txBody>
                    <a:bodyPr/>
                    <a:lstStyle/>
                    <a:p>
                      <a:r>
                        <a:rPr lang="en-US" dirty="0" smtClean="0"/>
                        <a:t>Slightly</a:t>
                      </a:r>
                      <a:endParaRPr lang="bg-BG" dirty="0"/>
                    </a:p>
                  </a:txBody>
                  <a:tcPr/>
                </a:tc>
                <a:tc>
                  <a:txBody>
                    <a:bodyPr/>
                    <a:lstStyle/>
                    <a:p>
                      <a:r>
                        <a:rPr kumimoji="0" lang="en-US" sz="1800" b="0" i="0" u="none" strike="noStrike" kern="1200" baseline="0" dirty="0" smtClean="0">
                          <a:solidFill>
                            <a:schemeClr val="dk1"/>
                          </a:solidFill>
                          <a:latin typeface="+mn-lt"/>
                          <a:ea typeface="+mn-ea"/>
                          <a:cs typeface="+mn-cs"/>
                        </a:rPr>
                        <a:t>intensify ( norm (plus A AND not very A))</a:t>
                      </a:r>
                      <a:endParaRPr lang="bg-BG" dirty="0"/>
                    </a:p>
                  </a:txBody>
                  <a:tcPr/>
                </a:tc>
              </a:tr>
            </a:tbl>
          </a:graphicData>
        </a:graphic>
      </p:graphicFrame>
    </p:spTree>
    <p:extLst>
      <p:ext uri="{BB962C8B-B14F-4D97-AF65-F5344CB8AC3E}">
        <p14:creationId xmlns:p14="http://schemas.microsoft.com/office/powerpoint/2010/main" val="57224313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Modifiers (Hedges) and Linguistic </a:t>
            </a:r>
            <a:r>
              <a:rPr lang="en-US" sz="3200" b="1" dirty="0" smtClean="0"/>
              <a:t>Expressions</a:t>
            </a:r>
            <a:br>
              <a:rPr lang="en-US" sz="3200" b="1" dirty="0" smtClean="0"/>
            </a:br>
            <a:endParaRPr lang="bg-BG" sz="3200" dirty="0"/>
          </a:p>
        </p:txBody>
      </p:sp>
      <p:sp>
        <p:nvSpPr>
          <p:cNvPr id="3" name="Content Placeholder 2"/>
          <p:cNvSpPr>
            <a:spLocks noGrp="1"/>
          </p:cNvSpPr>
          <p:nvPr>
            <p:ph idx="1"/>
          </p:nvPr>
        </p:nvSpPr>
        <p:spPr/>
        <p:txBody>
          <a:bodyPr>
            <a:normAutofit/>
          </a:bodyPr>
          <a:lstStyle/>
          <a:p>
            <a:r>
              <a:rPr lang="en-US" dirty="0"/>
              <a:t>These modifiers change the shape of a fuzzy set using mathematical operations on each point of the set. In the </a:t>
            </a:r>
            <a:r>
              <a:rPr lang="en-US" dirty="0" smtClean="0"/>
              <a:t>above table </a:t>
            </a:r>
            <a:r>
              <a:rPr lang="en-US" dirty="0"/>
              <a:t>the variable y represents each membership value in the fuzzy set and A represents the entire fuzzy set (i.e</a:t>
            </a:r>
            <a:r>
              <a:rPr lang="en-US" dirty="0" smtClean="0"/>
              <a:t>., y</a:t>
            </a:r>
            <a:r>
              <a:rPr lang="en-US" dirty="0"/>
              <a:t>**2 squares each membership value and very A applies the very modifier to the entire set). </a:t>
            </a:r>
            <a:endParaRPr lang="en-US" dirty="0" smtClean="0"/>
          </a:p>
          <a:p>
            <a:r>
              <a:rPr lang="en-US" dirty="0" smtClean="0"/>
              <a:t>Note </a:t>
            </a:r>
            <a:r>
              <a:rPr lang="en-US" dirty="0"/>
              <a:t>that when </a:t>
            </a:r>
            <a:r>
              <a:rPr lang="en-US" dirty="0" smtClean="0"/>
              <a:t>a modifier </a:t>
            </a:r>
            <a:r>
              <a:rPr lang="en-US" dirty="0"/>
              <a:t>is used it can be used in upper or lower case (NOT or not) or even a mix of cases (</a:t>
            </a:r>
            <a:r>
              <a:rPr lang="en-US" dirty="0" err="1"/>
              <a:t>NoT</a:t>
            </a:r>
            <a:r>
              <a:rPr lang="en-US" dirty="0"/>
              <a:t>).</a:t>
            </a:r>
            <a:endParaRPr lang="bg-BG" dirty="0"/>
          </a:p>
        </p:txBody>
      </p:sp>
    </p:spTree>
    <p:extLst>
      <p:ext uri="{BB962C8B-B14F-4D97-AF65-F5344CB8AC3E}">
        <p14:creationId xmlns:p14="http://schemas.microsoft.com/office/powerpoint/2010/main" val="75553820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Modifiers (Hedges) and Linguistic </a:t>
            </a:r>
            <a:r>
              <a:rPr lang="en-US" sz="3200" b="1" dirty="0" smtClean="0"/>
              <a:t>Expressions</a:t>
            </a:r>
            <a:br>
              <a:rPr lang="en-US" sz="3200" b="1" dirty="0" smtClean="0"/>
            </a:br>
            <a:endParaRPr lang="bg-BG" sz="3200" dirty="0"/>
          </a:p>
        </p:txBody>
      </p:sp>
      <p:sp>
        <p:nvSpPr>
          <p:cNvPr id="3" name="Content Placeholder 2"/>
          <p:cNvSpPr>
            <a:spLocks noGrp="1"/>
          </p:cNvSpPr>
          <p:nvPr>
            <p:ph sz="half" idx="1"/>
          </p:nvPr>
        </p:nvSpPr>
        <p:spPr/>
        <p:txBody>
          <a:bodyPr>
            <a:noAutofit/>
          </a:bodyPr>
          <a:lstStyle/>
          <a:p>
            <a:r>
              <a:rPr lang="en-US" sz="2400" dirty="0"/>
              <a:t>These predefined modifiers are available for use at all times in fuzzy </a:t>
            </a:r>
            <a:r>
              <a:rPr lang="en-US" sz="2400" dirty="0" err="1"/>
              <a:t>deftemplate</a:t>
            </a:r>
            <a:r>
              <a:rPr lang="en-US" sz="2400" dirty="0"/>
              <a:t> definitions, fuzzy patterns specifications</a:t>
            </a:r>
            <a:r>
              <a:rPr lang="en-US" sz="2400" dirty="0" smtClean="0"/>
              <a:t>, fuzzy </a:t>
            </a:r>
            <a:r>
              <a:rPr lang="en-US" sz="2400" dirty="0"/>
              <a:t>slot assert specifications, and in the fuzzy-modify function. Some examples below illustrate the </a:t>
            </a:r>
            <a:r>
              <a:rPr lang="en-US" sz="2400" dirty="0" smtClean="0"/>
              <a:t>use of </a:t>
            </a:r>
            <a:r>
              <a:rPr lang="en-US" sz="2400" dirty="0"/>
              <a:t>the modifiers</a:t>
            </a:r>
            <a:r>
              <a:rPr lang="en-US" sz="2400" dirty="0" smtClean="0"/>
              <a:t>.</a:t>
            </a:r>
            <a:endParaRPr lang="en-US" sz="2400" dirty="0"/>
          </a:p>
        </p:txBody>
      </p:sp>
      <p:sp>
        <p:nvSpPr>
          <p:cNvPr id="4" name="Content Placeholder 3"/>
          <p:cNvSpPr>
            <a:spLocks noGrp="1"/>
          </p:cNvSpPr>
          <p:nvPr>
            <p:ph sz="half" idx="2"/>
          </p:nvPr>
        </p:nvSpPr>
        <p:spPr/>
        <p:txBody>
          <a:bodyPr>
            <a:normAutofit fontScale="85000" lnSpcReduction="20000"/>
          </a:bodyPr>
          <a:lstStyle/>
          <a:p>
            <a:pPr marL="0" indent="0">
              <a:buNone/>
            </a:pPr>
            <a:r>
              <a:rPr lang="en-US" dirty="0"/>
              <a:t>Example 22</a:t>
            </a:r>
          </a:p>
          <a:p>
            <a:pPr marL="0" indent="0">
              <a:buNone/>
            </a:pPr>
            <a:r>
              <a:rPr lang="en-US" b="1" dirty="0"/>
              <a:t>(</a:t>
            </a:r>
            <a:r>
              <a:rPr lang="en-US" b="1" dirty="0" err="1"/>
              <a:t>deftemplate</a:t>
            </a:r>
            <a:r>
              <a:rPr lang="en-US" b="1" dirty="0"/>
              <a:t> temp</a:t>
            </a:r>
          </a:p>
          <a:p>
            <a:pPr marL="365760" lvl="1" indent="0">
              <a:buNone/>
            </a:pPr>
            <a:r>
              <a:rPr lang="en-US" b="1" dirty="0"/>
              <a:t>0 100 C</a:t>
            </a:r>
          </a:p>
          <a:p>
            <a:pPr marL="365760" lvl="1" indent="0">
              <a:buNone/>
            </a:pPr>
            <a:r>
              <a:rPr lang="en-US" b="1" dirty="0"/>
              <a:t>( (cold (Z 20 40))</a:t>
            </a:r>
          </a:p>
          <a:p>
            <a:pPr marL="365760" lvl="1" indent="0">
              <a:buNone/>
            </a:pPr>
            <a:r>
              <a:rPr lang="en-US" b="1" dirty="0"/>
              <a:t>(hot (S 60 80))</a:t>
            </a:r>
          </a:p>
          <a:p>
            <a:pPr marL="365760" lvl="1" indent="0">
              <a:buNone/>
            </a:pPr>
            <a:r>
              <a:rPr lang="en-US" b="1" dirty="0"/>
              <a:t>(freezing extremely cold)</a:t>
            </a:r>
          </a:p>
          <a:p>
            <a:pPr marL="365760" lvl="1" indent="0">
              <a:buNone/>
            </a:pPr>
            <a:r>
              <a:rPr lang="bg-BG" b="1" dirty="0"/>
              <a:t>)</a:t>
            </a:r>
          </a:p>
          <a:p>
            <a:pPr marL="0" indent="0">
              <a:buNone/>
            </a:pPr>
            <a:r>
              <a:rPr lang="bg-BG" b="1" dirty="0"/>
              <a:t>)</a:t>
            </a:r>
          </a:p>
          <a:p>
            <a:pPr marL="0" indent="0">
              <a:buNone/>
            </a:pPr>
            <a:r>
              <a:rPr lang="en-US" b="1" dirty="0"/>
              <a:t>(</a:t>
            </a:r>
            <a:r>
              <a:rPr lang="en-US" b="1" dirty="0" err="1"/>
              <a:t>defrule</a:t>
            </a:r>
            <a:r>
              <a:rPr lang="en-US" b="1" dirty="0"/>
              <a:t> temp-rule</a:t>
            </a:r>
          </a:p>
          <a:p>
            <a:pPr marL="365760" lvl="1" indent="0">
              <a:buNone/>
            </a:pPr>
            <a:r>
              <a:rPr lang="en-US" b="1" dirty="0"/>
              <a:t>(temp not hot and not cold)</a:t>
            </a:r>
          </a:p>
          <a:p>
            <a:pPr marL="365760" lvl="1" indent="0">
              <a:buNone/>
            </a:pPr>
            <a:r>
              <a:rPr lang="bg-BG" b="1" dirty="0"/>
              <a:t>=&gt;</a:t>
            </a:r>
          </a:p>
          <a:p>
            <a:pPr marL="365760" lvl="1" indent="0">
              <a:buNone/>
            </a:pPr>
            <a:r>
              <a:rPr lang="en-US" b="1" dirty="0"/>
              <a:t>(printout t “It’s such a pleasant day” </a:t>
            </a:r>
            <a:r>
              <a:rPr lang="en-US" b="1" dirty="0" err="1"/>
              <a:t>crlf</a:t>
            </a:r>
            <a:r>
              <a:rPr lang="en-US" b="1" dirty="0"/>
              <a:t>)</a:t>
            </a:r>
          </a:p>
          <a:p>
            <a:pPr marL="0" indent="0">
              <a:buNone/>
            </a:pPr>
            <a:r>
              <a:rPr lang="bg-BG" b="1" dirty="0"/>
              <a:t>)</a:t>
            </a:r>
            <a:endParaRPr lang="bg-BG" dirty="0"/>
          </a:p>
          <a:p>
            <a:endParaRPr lang="bg-BG" dirty="0"/>
          </a:p>
        </p:txBody>
      </p:sp>
    </p:spTree>
    <p:extLst>
      <p:ext uri="{BB962C8B-B14F-4D97-AF65-F5344CB8AC3E}">
        <p14:creationId xmlns:p14="http://schemas.microsoft.com/office/powerpoint/2010/main" val="14533459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Monitoring</a:t>
            </a:r>
            <a:endParaRPr lang="bg-BG" dirty="0"/>
          </a:p>
        </p:txBody>
      </p:sp>
      <p:sp>
        <p:nvSpPr>
          <p:cNvPr id="3" name="Content Placeholder 2"/>
          <p:cNvSpPr>
            <a:spLocks noGrp="1"/>
          </p:cNvSpPr>
          <p:nvPr>
            <p:ph idx="1"/>
          </p:nvPr>
        </p:nvSpPr>
        <p:spPr/>
        <p:txBody>
          <a:bodyPr>
            <a:normAutofit/>
          </a:bodyPr>
          <a:lstStyle/>
          <a:p>
            <a:r>
              <a:rPr lang="en-US" dirty="0"/>
              <a:t>Fuzzy theory is useful for creating monitoring systems when the parameters and the conditions to </a:t>
            </a:r>
            <a:r>
              <a:rPr lang="en-US" dirty="0" smtClean="0"/>
              <a:t>be monitored </a:t>
            </a:r>
            <a:r>
              <a:rPr lang="en-US" dirty="0"/>
              <a:t>can be expressed in fuzzy linguistic terms. </a:t>
            </a:r>
            <a:endParaRPr lang="en-US" dirty="0" smtClean="0"/>
          </a:p>
          <a:p>
            <a:endParaRPr lang="en-US" dirty="0" smtClean="0"/>
          </a:p>
          <a:p>
            <a:r>
              <a:rPr lang="en-US" dirty="0" smtClean="0"/>
              <a:t>Using </a:t>
            </a:r>
            <a:r>
              <a:rPr lang="en-US" dirty="0"/>
              <a:t>fuzzy rules makes the system more sensitive to the borderline values for the parameters.</a:t>
            </a:r>
          </a:p>
          <a:p>
            <a:r>
              <a:rPr lang="en-US" dirty="0"/>
              <a:t>Monitoring of a process that is described by a large number of parameters can be handled in a </a:t>
            </a:r>
            <a:r>
              <a:rPr lang="en-US" dirty="0" smtClean="0"/>
              <a:t>similar way</a:t>
            </a:r>
            <a:r>
              <a:rPr lang="en-US" dirty="0"/>
              <a:t>.</a:t>
            </a:r>
            <a:endParaRPr lang="bg-BG" dirty="0"/>
          </a:p>
        </p:txBody>
      </p:sp>
    </p:spTree>
    <p:extLst>
      <p:ext uri="{BB962C8B-B14F-4D97-AF65-F5344CB8AC3E}">
        <p14:creationId xmlns:p14="http://schemas.microsoft.com/office/powerpoint/2010/main" val="10478521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User Defined Modifiers</a:t>
            </a:r>
            <a:endParaRPr lang="bg-BG" dirty="0"/>
          </a:p>
        </p:txBody>
      </p:sp>
      <p:sp>
        <p:nvSpPr>
          <p:cNvPr id="3" name="Content Placeholder 2"/>
          <p:cNvSpPr>
            <a:spLocks noGrp="1"/>
          </p:cNvSpPr>
          <p:nvPr>
            <p:ph idx="1"/>
          </p:nvPr>
        </p:nvSpPr>
        <p:spPr/>
        <p:txBody>
          <a:bodyPr/>
          <a:lstStyle/>
          <a:p>
            <a:r>
              <a:rPr lang="en-US" dirty="0"/>
              <a:t>The </a:t>
            </a:r>
            <a:r>
              <a:rPr lang="en-US" dirty="0" err="1"/>
              <a:t>FuzzyCLIPS</a:t>
            </a:r>
            <a:r>
              <a:rPr lang="en-US" dirty="0"/>
              <a:t> user may also </a:t>
            </a:r>
            <a:r>
              <a:rPr lang="en-US" dirty="0" smtClean="0"/>
              <a:t>define </a:t>
            </a:r>
            <a:r>
              <a:rPr lang="en-US" dirty="0"/>
              <a:t>modifiers that can be used in exactly the same manner as </a:t>
            </a:r>
            <a:r>
              <a:rPr lang="en-US" dirty="0" smtClean="0"/>
              <a:t>the predefined </a:t>
            </a:r>
            <a:r>
              <a:rPr lang="en-US" dirty="0"/>
              <a:t>ones. This can be done at the </a:t>
            </a:r>
            <a:r>
              <a:rPr lang="en-US" dirty="0" err="1"/>
              <a:t>FuzzyCLIPS</a:t>
            </a:r>
            <a:r>
              <a:rPr lang="en-US" dirty="0"/>
              <a:t> code level or for more complicated definitions or </a:t>
            </a:r>
            <a:r>
              <a:rPr lang="en-US" dirty="0" smtClean="0"/>
              <a:t>for efficiency </a:t>
            </a:r>
            <a:r>
              <a:rPr lang="en-US" dirty="0"/>
              <a:t>at the “C” code level.</a:t>
            </a:r>
          </a:p>
          <a:p>
            <a:endParaRPr lang="en-US" dirty="0" smtClean="0"/>
          </a:p>
          <a:p>
            <a:r>
              <a:rPr lang="en-US" dirty="0" smtClean="0"/>
              <a:t>Adding </a:t>
            </a:r>
            <a:r>
              <a:rPr lang="en-US" dirty="0"/>
              <a:t>a new modifier at the </a:t>
            </a:r>
            <a:r>
              <a:rPr lang="en-US" dirty="0" err="1"/>
              <a:t>FuzzyCLIPS</a:t>
            </a:r>
            <a:r>
              <a:rPr lang="en-US" dirty="0"/>
              <a:t> level is done with the function</a:t>
            </a:r>
            <a:endParaRPr lang="bg-BG" dirty="0"/>
          </a:p>
        </p:txBody>
      </p:sp>
    </p:spTree>
    <p:extLst>
      <p:ext uri="{BB962C8B-B14F-4D97-AF65-F5344CB8AC3E}">
        <p14:creationId xmlns:p14="http://schemas.microsoft.com/office/powerpoint/2010/main" val="423969984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User Defined Modifiers</a:t>
            </a:r>
            <a:endParaRPr lang="bg-BG" dirty="0"/>
          </a:p>
        </p:txBody>
      </p:sp>
      <p:sp>
        <p:nvSpPr>
          <p:cNvPr id="3" name="Content Placeholder 2"/>
          <p:cNvSpPr>
            <a:spLocks noGrp="1"/>
          </p:cNvSpPr>
          <p:nvPr>
            <p:ph idx="1"/>
          </p:nvPr>
        </p:nvSpPr>
        <p:spPr/>
        <p:txBody>
          <a:bodyPr>
            <a:normAutofit lnSpcReduction="10000"/>
          </a:bodyPr>
          <a:lstStyle/>
          <a:p>
            <a:pPr marL="0" indent="0">
              <a:buNone/>
            </a:pPr>
            <a:r>
              <a:rPr lang="en-US" dirty="0">
                <a:solidFill>
                  <a:schemeClr val="accent1"/>
                </a:solidFill>
                <a:latin typeface="Cambria Math" pitchFamily="18" charset="0"/>
                <a:ea typeface="Cambria Math" pitchFamily="18" charset="0"/>
              </a:rPr>
              <a:t>(add-fuzzy-modifier </a:t>
            </a:r>
            <a:r>
              <a:rPr lang="en-US" i="1" dirty="0" err="1">
                <a:solidFill>
                  <a:schemeClr val="accent1"/>
                </a:solidFill>
                <a:latin typeface="Cambria Math" pitchFamily="18" charset="0"/>
                <a:ea typeface="Cambria Math" pitchFamily="18" charset="0"/>
              </a:rPr>
              <a:t>modname</a:t>
            </a:r>
            <a:r>
              <a:rPr lang="en-US" i="1" dirty="0">
                <a:solidFill>
                  <a:schemeClr val="accent1"/>
                </a:solidFill>
                <a:latin typeface="Cambria Math" pitchFamily="18" charset="0"/>
                <a:ea typeface="Cambria Math" pitchFamily="18" charset="0"/>
              </a:rPr>
              <a:t> </a:t>
            </a:r>
            <a:r>
              <a:rPr lang="en-US" i="1" dirty="0" err="1">
                <a:solidFill>
                  <a:schemeClr val="accent1"/>
                </a:solidFill>
                <a:latin typeface="Cambria Math" pitchFamily="18" charset="0"/>
                <a:ea typeface="Cambria Math" pitchFamily="18" charset="0"/>
              </a:rPr>
              <a:t>modfunction</a:t>
            </a:r>
            <a:r>
              <a:rPr lang="en-US" dirty="0">
                <a:solidFill>
                  <a:schemeClr val="accent1"/>
                </a:solidFill>
                <a:latin typeface="Cambria Math" pitchFamily="18" charset="0"/>
                <a:ea typeface="Cambria Math" pitchFamily="18" charset="0"/>
              </a:rPr>
              <a:t>)</a:t>
            </a:r>
          </a:p>
          <a:p>
            <a:pPr marL="0" indent="0">
              <a:buNone/>
            </a:pPr>
            <a:r>
              <a:rPr lang="en-US" dirty="0">
                <a:latin typeface="Cambria Math" pitchFamily="18" charset="0"/>
                <a:ea typeface="Cambria Math" pitchFamily="18" charset="0"/>
              </a:rPr>
              <a:t>where</a:t>
            </a:r>
          </a:p>
          <a:p>
            <a:pPr marL="0" indent="0">
              <a:buNone/>
            </a:pPr>
            <a:r>
              <a:rPr lang="en-US" i="1" dirty="0" err="1">
                <a:latin typeface="Cambria Math" pitchFamily="18" charset="0"/>
                <a:ea typeface="Cambria Math" pitchFamily="18" charset="0"/>
              </a:rPr>
              <a:t>modname</a:t>
            </a:r>
            <a:r>
              <a:rPr lang="en-US" i="1" dirty="0">
                <a:latin typeface="Cambria Math" pitchFamily="18" charset="0"/>
                <a:ea typeface="Cambria Math" pitchFamily="18" charset="0"/>
              </a:rPr>
              <a:t> </a:t>
            </a:r>
            <a:r>
              <a:rPr lang="en-US" dirty="0">
                <a:latin typeface="Cambria Math" pitchFamily="18" charset="0"/>
                <a:ea typeface="Cambria Math" pitchFamily="18" charset="0"/>
              </a:rPr>
              <a:t>is the name (symbol) to be used for the modifier and</a:t>
            </a:r>
          </a:p>
          <a:p>
            <a:pPr marL="0" indent="0">
              <a:buNone/>
            </a:pPr>
            <a:r>
              <a:rPr lang="en-US" i="1" dirty="0" err="1">
                <a:latin typeface="Cambria Math" pitchFamily="18" charset="0"/>
                <a:ea typeface="Cambria Math" pitchFamily="18" charset="0"/>
              </a:rPr>
              <a:t>modfunction</a:t>
            </a:r>
            <a:r>
              <a:rPr lang="en-US" i="1" dirty="0">
                <a:latin typeface="Cambria Math" pitchFamily="18" charset="0"/>
                <a:ea typeface="Cambria Math" pitchFamily="18" charset="0"/>
              </a:rPr>
              <a:t> </a:t>
            </a:r>
            <a:r>
              <a:rPr lang="en-US" dirty="0">
                <a:latin typeface="Cambria Math" pitchFamily="18" charset="0"/>
                <a:ea typeface="Cambria Math" pitchFamily="18" charset="0"/>
              </a:rPr>
              <a:t>is the name of a CLIPS function or a user defined </a:t>
            </a:r>
            <a:r>
              <a:rPr lang="en-US" dirty="0" err="1" smtClean="0">
                <a:latin typeface="Cambria Math" pitchFamily="18" charset="0"/>
                <a:ea typeface="Cambria Math" pitchFamily="18" charset="0"/>
              </a:rPr>
              <a:t>deffunction</a:t>
            </a:r>
            <a:r>
              <a:rPr lang="en-US" dirty="0" smtClean="0">
                <a:latin typeface="Cambria Math" pitchFamily="18" charset="0"/>
                <a:ea typeface="Cambria Math" pitchFamily="18" charset="0"/>
              </a:rPr>
              <a:t> that </a:t>
            </a:r>
            <a:r>
              <a:rPr lang="en-US" dirty="0">
                <a:latin typeface="Cambria Math" pitchFamily="18" charset="0"/>
                <a:ea typeface="Cambria Math" pitchFamily="18" charset="0"/>
              </a:rPr>
              <a:t>takes a floating point number and returns a floating </a:t>
            </a:r>
            <a:r>
              <a:rPr lang="en-US" dirty="0" smtClean="0">
                <a:latin typeface="Cambria Math" pitchFamily="18" charset="0"/>
                <a:ea typeface="Cambria Math" pitchFamily="18" charset="0"/>
              </a:rPr>
              <a:t>point number </a:t>
            </a:r>
            <a:r>
              <a:rPr lang="en-US" dirty="0">
                <a:latin typeface="Cambria Math" pitchFamily="18" charset="0"/>
                <a:ea typeface="Cambria Math" pitchFamily="18" charset="0"/>
              </a:rPr>
              <a:t>(the function should return a number between 0 and 1 and if </a:t>
            </a:r>
            <a:r>
              <a:rPr lang="en-US" dirty="0" smtClean="0">
                <a:latin typeface="Cambria Math" pitchFamily="18" charset="0"/>
                <a:ea typeface="Cambria Math" pitchFamily="18" charset="0"/>
              </a:rPr>
              <a:t>it does </a:t>
            </a:r>
            <a:r>
              <a:rPr lang="en-US" dirty="0">
                <a:latin typeface="Cambria Math" pitchFamily="18" charset="0"/>
                <a:ea typeface="Cambria Math" pitchFamily="18" charset="0"/>
              </a:rPr>
              <a:t>not then it will be set to 0 if it is less than 0 or to 1 if it is </a:t>
            </a:r>
            <a:r>
              <a:rPr lang="en-US" dirty="0" smtClean="0">
                <a:latin typeface="Cambria Math" pitchFamily="18" charset="0"/>
                <a:ea typeface="Cambria Math" pitchFamily="18" charset="0"/>
              </a:rPr>
              <a:t>greater than </a:t>
            </a:r>
            <a:r>
              <a:rPr lang="en-US" dirty="0">
                <a:latin typeface="Cambria Math" pitchFamily="18" charset="0"/>
                <a:ea typeface="Cambria Math" pitchFamily="18" charset="0"/>
              </a:rPr>
              <a:t>1; the function will be passed numbers between 0 and 1)</a:t>
            </a:r>
            <a:endParaRPr lang="bg-BG" dirty="0">
              <a:latin typeface="Cambria Math" pitchFamily="18" charset="0"/>
              <a:ea typeface="Cambria Math" pitchFamily="18" charset="0"/>
            </a:endParaRPr>
          </a:p>
        </p:txBody>
      </p:sp>
    </p:spTree>
    <p:extLst>
      <p:ext uri="{BB962C8B-B14F-4D97-AF65-F5344CB8AC3E}">
        <p14:creationId xmlns:p14="http://schemas.microsoft.com/office/powerpoint/2010/main" val="198756622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User Defined Modifiers</a:t>
            </a:r>
            <a:endParaRPr lang="bg-BG"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a:t>Example 23</a:t>
            </a:r>
          </a:p>
          <a:p>
            <a:pPr marL="0" indent="0">
              <a:buNone/>
            </a:pPr>
            <a:r>
              <a:rPr lang="en-US" b="1" dirty="0"/>
              <a:t>(add-fuzzy-modifier my-somewhat </a:t>
            </a:r>
            <a:r>
              <a:rPr lang="en-US" b="1" dirty="0" err="1"/>
              <a:t>sqrt</a:t>
            </a:r>
            <a:r>
              <a:rPr lang="en-US" b="1" dirty="0"/>
              <a:t>)</a:t>
            </a:r>
          </a:p>
          <a:p>
            <a:pPr marL="365760" lvl="1" indent="0">
              <a:buNone/>
            </a:pPr>
            <a:r>
              <a:rPr lang="en-US" b="1" dirty="0"/>
              <a:t>(</a:t>
            </a:r>
            <a:r>
              <a:rPr lang="en-US" b="1" dirty="0" err="1"/>
              <a:t>deffunction</a:t>
            </a:r>
            <a:r>
              <a:rPr lang="en-US" b="1" dirty="0"/>
              <a:t> most-extremely-</a:t>
            </a:r>
            <a:r>
              <a:rPr lang="en-US" b="1" dirty="0" err="1"/>
              <a:t>fcn</a:t>
            </a:r>
            <a:r>
              <a:rPr lang="en-US" b="1" dirty="0"/>
              <a:t> (?x)</a:t>
            </a:r>
          </a:p>
          <a:p>
            <a:pPr marL="365760" lvl="1" indent="0">
              <a:buNone/>
            </a:pPr>
            <a:r>
              <a:rPr lang="en-US" b="1" dirty="0"/>
              <a:t>(** ?x 5)</a:t>
            </a:r>
          </a:p>
          <a:p>
            <a:pPr marL="0" indent="0">
              <a:buNone/>
            </a:pPr>
            <a:r>
              <a:rPr lang="bg-BG" b="1" dirty="0"/>
              <a:t>)</a:t>
            </a:r>
          </a:p>
          <a:p>
            <a:pPr marL="0" indent="0">
              <a:buNone/>
            </a:pPr>
            <a:r>
              <a:rPr lang="en-US" b="1" dirty="0"/>
              <a:t>(add-fuzzy-modifier most-extremely most-extremely-</a:t>
            </a:r>
            <a:r>
              <a:rPr lang="en-US" b="1" dirty="0" err="1"/>
              <a:t>fcn</a:t>
            </a:r>
            <a:r>
              <a:rPr lang="en-US" b="1" dirty="0"/>
              <a:t>)</a:t>
            </a:r>
          </a:p>
          <a:p>
            <a:pPr marL="365760" lvl="1" indent="0">
              <a:buNone/>
            </a:pPr>
            <a:r>
              <a:rPr lang="en-US" b="1" dirty="0"/>
              <a:t>(</a:t>
            </a:r>
            <a:r>
              <a:rPr lang="en-US" b="1" dirty="0" err="1"/>
              <a:t>deftemplate</a:t>
            </a:r>
            <a:r>
              <a:rPr lang="en-US" b="1" dirty="0"/>
              <a:t> temp</a:t>
            </a:r>
          </a:p>
          <a:p>
            <a:pPr marL="365760" lvl="1" indent="0">
              <a:buNone/>
            </a:pPr>
            <a:r>
              <a:rPr lang="en-US" b="1" dirty="0"/>
              <a:t>0 100 C</a:t>
            </a:r>
          </a:p>
          <a:p>
            <a:pPr marL="365760" lvl="1" indent="0">
              <a:buNone/>
            </a:pPr>
            <a:r>
              <a:rPr lang="en-US" b="1" dirty="0"/>
              <a:t>( (low (10 1) (50 0))</a:t>
            </a:r>
          </a:p>
          <a:p>
            <a:pPr marL="365760" lvl="1" indent="0">
              <a:buNone/>
            </a:pPr>
            <a:r>
              <a:rPr lang="en-US" b="1" dirty="0"/>
              <a:t>(high (50 0) (90 1))</a:t>
            </a:r>
          </a:p>
          <a:p>
            <a:pPr marL="365760" lvl="1" indent="0">
              <a:buNone/>
            </a:pPr>
            <a:r>
              <a:rPr lang="en-US" b="1" dirty="0"/>
              <a:t>(sort-of-high my-somewhat high)</a:t>
            </a:r>
          </a:p>
          <a:p>
            <a:pPr marL="365760" lvl="1" indent="0">
              <a:buNone/>
            </a:pPr>
            <a:r>
              <a:rPr lang="en-US" b="1" dirty="0"/>
              <a:t>(incredibly-low most-extremely low)</a:t>
            </a:r>
          </a:p>
          <a:p>
            <a:pPr marL="0" indent="0">
              <a:buNone/>
            </a:pPr>
            <a:r>
              <a:rPr lang="en-US" b="1" dirty="0" smtClean="0"/>
              <a:t>      </a:t>
            </a:r>
            <a:r>
              <a:rPr lang="bg-BG" b="1" dirty="0" smtClean="0"/>
              <a:t>)</a:t>
            </a:r>
            <a:endParaRPr lang="bg-BG" b="1" dirty="0"/>
          </a:p>
          <a:p>
            <a:pPr marL="0" indent="0">
              <a:buNone/>
            </a:pPr>
            <a:r>
              <a:rPr lang="bg-BG" b="1" dirty="0"/>
              <a:t>)</a:t>
            </a:r>
            <a:endParaRPr lang="bg-BG" dirty="0"/>
          </a:p>
        </p:txBody>
      </p:sp>
    </p:spTree>
    <p:extLst>
      <p:ext uri="{BB962C8B-B14F-4D97-AF65-F5344CB8AC3E}">
        <p14:creationId xmlns:p14="http://schemas.microsoft.com/office/powerpoint/2010/main" val="404816370"/>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User Defined Modifiers</a:t>
            </a:r>
            <a:endParaRPr lang="bg-BG" dirty="0"/>
          </a:p>
        </p:txBody>
      </p:sp>
      <p:sp>
        <p:nvSpPr>
          <p:cNvPr id="3" name="Content Placeholder 2"/>
          <p:cNvSpPr>
            <a:spLocks noGrp="1"/>
          </p:cNvSpPr>
          <p:nvPr>
            <p:ph idx="1"/>
          </p:nvPr>
        </p:nvSpPr>
        <p:spPr/>
        <p:txBody>
          <a:bodyPr>
            <a:normAutofit fontScale="85000" lnSpcReduction="20000"/>
          </a:bodyPr>
          <a:lstStyle/>
          <a:p>
            <a:r>
              <a:rPr lang="en-US" dirty="0"/>
              <a:t>In Example 23 </a:t>
            </a:r>
            <a:r>
              <a:rPr lang="en-US" i="1" dirty="0" err="1"/>
              <a:t>sqrt</a:t>
            </a:r>
            <a:r>
              <a:rPr lang="en-US" i="1" dirty="0"/>
              <a:t> </a:t>
            </a:r>
            <a:r>
              <a:rPr lang="en-US" dirty="0"/>
              <a:t>is a system defined function that returns the square root of a number. With this definition </a:t>
            </a:r>
            <a:r>
              <a:rPr lang="en-US" dirty="0" smtClean="0"/>
              <a:t>the modifier </a:t>
            </a:r>
            <a:r>
              <a:rPr lang="en-US" i="1" dirty="0"/>
              <a:t>my-somewhat </a:t>
            </a:r>
            <a:r>
              <a:rPr lang="en-US" dirty="0"/>
              <a:t>will act exactly like the </a:t>
            </a:r>
            <a:r>
              <a:rPr lang="en-US" i="1" dirty="0"/>
              <a:t>somewhat </a:t>
            </a:r>
            <a:r>
              <a:rPr lang="en-US" dirty="0"/>
              <a:t>modifier supplied with the system. The function </a:t>
            </a:r>
            <a:r>
              <a:rPr lang="en-US" i="1" dirty="0" err="1" smtClean="0"/>
              <a:t>mostextremely-fcn</a:t>
            </a:r>
            <a:r>
              <a:rPr lang="en-US" i="1" dirty="0" smtClean="0"/>
              <a:t> </a:t>
            </a:r>
            <a:r>
              <a:rPr lang="en-US" dirty="0"/>
              <a:t>is a user defined </a:t>
            </a:r>
            <a:r>
              <a:rPr lang="en-US" dirty="0" err="1"/>
              <a:t>deffunction</a:t>
            </a:r>
            <a:r>
              <a:rPr lang="en-US" dirty="0"/>
              <a:t> that will handle the work of the modifier </a:t>
            </a:r>
            <a:r>
              <a:rPr lang="en-US" i="1" dirty="0"/>
              <a:t>most-extremely</a:t>
            </a:r>
            <a:r>
              <a:rPr lang="en-US" dirty="0"/>
              <a:t>. With this </a:t>
            </a:r>
            <a:r>
              <a:rPr lang="en-US" dirty="0" smtClean="0"/>
              <a:t>definition its </a:t>
            </a:r>
            <a:r>
              <a:rPr lang="en-US" dirty="0"/>
              <a:t>behavior will be similar to that of the system supplied modifier </a:t>
            </a:r>
            <a:r>
              <a:rPr lang="en-US" i="1" dirty="0"/>
              <a:t>extremely</a:t>
            </a:r>
            <a:r>
              <a:rPr lang="en-US" dirty="0"/>
              <a:t>. The functionality of the </a:t>
            </a:r>
            <a:r>
              <a:rPr lang="en-US" dirty="0" smtClean="0"/>
              <a:t>modifiers defined </a:t>
            </a:r>
            <a:r>
              <a:rPr lang="en-US" dirty="0"/>
              <a:t>this way is somewhat limited (for example, it would not be possible to define the </a:t>
            </a:r>
            <a:r>
              <a:rPr lang="en-US" i="1" dirty="0"/>
              <a:t>above</a:t>
            </a:r>
            <a:r>
              <a:rPr lang="en-US" dirty="0"/>
              <a:t>, </a:t>
            </a:r>
            <a:r>
              <a:rPr lang="en-US" i="1" dirty="0"/>
              <a:t>below, </a:t>
            </a:r>
            <a:r>
              <a:rPr lang="en-US" dirty="0" smtClean="0"/>
              <a:t>or </a:t>
            </a:r>
            <a:r>
              <a:rPr lang="en-US" i="1" dirty="0" smtClean="0"/>
              <a:t>slightly </a:t>
            </a:r>
            <a:r>
              <a:rPr lang="en-US" dirty="0"/>
              <a:t>modifiers this way).</a:t>
            </a:r>
          </a:p>
          <a:p>
            <a:r>
              <a:rPr lang="en-US" dirty="0"/>
              <a:t>It is also possible to remove any modifiers added this way with the </a:t>
            </a:r>
            <a:r>
              <a:rPr lang="en-US" dirty="0" smtClean="0"/>
              <a:t>function </a:t>
            </a:r>
          </a:p>
          <a:p>
            <a:pPr marL="0" indent="0" algn="ctr">
              <a:buNone/>
            </a:pPr>
            <a:r>
              <a:rPr lang="en-US" dirty="0" smtClean="0">
                <a:solidFill>
                  <a:schemeClr val="accent1"/>
                </a:solidFill>
              </a:rPr>
              <a:t>(</a:t>
            </a:r>
            <a:r>
              <a:rPr lang="en-US" dirty="0">
                <a:solidFill>
                  <a:schemeClr val="accent1"/>
                </a:solidFill>
              </a:rPr>
              <a:t>remove-fuzzy-modifier </a:t>
            </a:r>
            <a:r>
              <a:rPr lang="en-US" dirty="0" err="1">
                <a:solidFill>
                  <a:schemeClr val="accent1"/>
                </a:solidFill>
              </a:rPr>
              <a:t>modname</a:t>
            </a:r>
            <a:r>
              <a:rPr lang="en-US" dirty="0">
                <a:solidFill>
                  <a:schemeClr val="accent1"/>
                </a:solidFill>
              </a:rPr>
              <a:t>)</a:t>
            </a:r>
          </a:p>
          <a:p>
            <a:r>
              <a:rPr lang="en-US" dirty="0"/>
              <a:t>Note that only modifiers added with the add-fuzzy-modifier function can be removed.</a:t>
            </a:r>
            <a:endParaRPr lang="bg-BG" dirty="0"/>
          </a:p>
        </p:txBody>
      </p:sp>
    </p:spTree>
    <p:extLst>
      <p:ext uri="{BB962C8B-B14F-4D97-AF65-F5344CB8AC3E}">
        <p14:creationId xmlns:p14="http://schemas.microsoft.com/office/powerpoint/2010/main" val="3581895930"/>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Linguistic Expressions</a:t>
            </a:r>
            <a:endParaRPr lang="bg-BG" dirty="0"/>
          </a:p>
        </p:txBody>
      </p:sp>
      <p:sp>
        <p:nvSpPr>
          <p:cNvPr id="3" name="Content Placeholder 2"/>
          <p:cNvSpPr>
            <a:spLocks noGrp="1"/>
          </p:cNvSpPr>
          <p:nvPr>
            <p:ph idx="1"/>
          </p:nvPr>
        </p:nvSpPr>
        <p:spPr/>
        <p:txBody>
          <a:bodyPr>
            <a:normAutofit lnSpcReduction="10000"/>
          </a:bodyPr>
          <a:lstStyle/>
          <a:p>
            <a:r>
              <a:rPr lang="en-US" dirty="0"/>
              <a:t>The use of fuzzy primary terms and modifiers together with the binary operators </a:t>
            </a:r>
            <a:r>
              <a:rPr lang="en-US" i="1" dirty="0"/>
              <a:t>and </a:t>
            </a:r>
            <a:r>
              <a:rPr lang="en-US" dirty="0" err="1"/>
              <a:t>and</a:t>
            </a:r>
            <a:r>
              <a:rPr lang="en-US" dirty="0"/>
              <a:t> </a:t>
            </a:r>
            <a:r>
              <a:rPr lang="en-US" i="1" dirty="0"/>
              <a:t>or </a:t>
            </a:r>
            <a:r>
              <a:rPr lang="en-US" dirty="0"/>
              <a:t>allow us to express </a:t>
            </a:r>
            <a:r>
              <a:rPr lang="en-US" dirty="0" smtClean="0"/>
              <a:t>the problem </a:t>
            </a:r>
            <a:r>
              <a:rPr lang="en-US" dirty="0"/>
              <a:t>solutions in a more natural way. These expressions are called linguistic expressions. Expressions such </a:t>
            </a:r>
            <a:r>
              <a:rPr lang="en-US" dirty="0" smtClean="0"/>
              <a:t>as </a:t>
            </a:r>
            <a:endParaRPr lang="en-US" dirty="0"/>
          </a:p>
          <a:p>
            <a:pPr marL="365760" lvl="1" indent="0">
              <a:buNone/>
            </a:pPr>
            <a:r>
              <a:rPr lang="en-US" i="1" dirty="0">
                <a:solidFill>
                  <a:schemeClr val="accent1"/>
                </a:solidFill>
              </a:rPr>
              <a:t>temperature very hot or very cold</a:t>
            </a:r>
          </a:p>
          <a:p>
            <a:pPr marL="365760" lvl="1" indent="0">
              <a:buNone/>
            </a:pPr>
            <a:r>
              <a:rPr lang="en-US" i="1" dirty="0">
                <a:solidFill>
                  <a:schemeClr val="accent1"/>
                </a:solidFill>
              </a:rPr>
              <a:t>height below tall and above short</a:t>
            </a:r>
          </a:p>
          <a:p>
            <a:r>
              <a:rPr lang="en-US" dirty="0"/>
              <a:t>are examples of expressions that could be used to describe fuzzy variable. The BNF that describes formally </a:t>
            </a:r>
            <a:r>
              <a:rPr lang="en-US" dirty="0" smtClean="0"/>
              <a:t>the syntax </a:t>
            </a:r>
            <a:r>
              <a:rPr lang="en-US" dirty="0"/>
              <a:t>of such expressions is shown below.</a:t>
            </a:r>
            <a:endParaRPr lang="bg-BG" dirty="0"/>
          </a:p>
        </p:txBody>
      </p:sp>
    </p:spTree>
    <p:extLst>
      <p:ext uri="{BB962C8B-B14F-4D97-AF65-F5344CB8AC3E}">
        <p14:creationId xmlns:p14="http://schemas.microsoft.com/office/powerpoint/2010/main" val="82372469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Linguistic Expressions</a:t>
            </a:r>
            <a:endParaRPr lang="bg-BG" dirty="0"/>
          </a:p>
        </p:txBody>
      </p:sp>
      <p:sp>
        <p:nvSpPr>
          <p:cNvPr id="3" name="Content Placeholder 2"/>
          <p:cNvSpPr>
            <a:spLocks noGrp="1"/>
          </p:cNvSpPr>
          <p:nvPr>
            <p:ph idx="1"/>
          </p:nvPr>
        </p:nvSpPr>
        <p:spPr/>
        <p:txBody>
          <a:bodyPr>
            <a:normAutofit/>
          </a:bodyPr>
          <a:lstStyle/>
          <a:p>
            <a:pPr marL="0" indent="0">
              <a:buNone/>
            </a:pPr>
            <a:r>
              <a:rPr lang="en-US" dirty="0">
                <a:solidFill>
                  <a:schemeClr val="accent1"/>
                </a:solidFill>
              </a:rPr>
              <a:t>&lt;</a:t>
            </a:r>
            <a:r>
              <a:rPr lang="en-US" dirty="0" err="1">
                <a:solidFill>
                  <a:schemeClr val="accent1"/>
                </a:solidFill>
              </a:rPr>
              <a:t>LExpr</a:t>
            </a:r>
            <a:r>
              <a:rPr lang="en-US" dirty="0">
                <a:solidFill>
                  <a:schemeClr val="accent1"/>
                </a:solidFill>
              </a:rPr>
              <a:t>&gt; ::= &lt;</a:t>
            </a:r>
            <a:r>
              <a:rPr lang="en-US" dirty="0" err="1">
                <a:solidFill>
                  <a:schemeClr val="accent1"/>
                </a:solidFill>
              </a:rPr>
              <a:t>LTerm</a:t>
            </a:r>
            <a:r>
              <a:rPr lang="en-US" dirty="0">
                <a:solidFill>
                  <a:schemeClr val="accent1"/>
                </a:solidFill>
              </a:rPr>
              <a:t>&gt; | &lt;</a:t>
            </a:r>
            <a:r>
              <a:rPr lang="en-US" dirty="0" err="1">
                <a:solidFill>
                  <a:schemeClr val="accent1"/>
                </a:solidFill>
              </a:rPr>
              <a:t>LExpr</a:t>
            </a:r>
            <a:r>
              <a:rPr lang="en-US" dirty="0">
                <a:solidFill>
                  <a:schemeClr val="accent1"/>
                </a:solidFill>
              </a:rPr>
              <a:t>&gt; OR &lt;</a:t>
            </a:r>
            <a:r>
              <a:rPr lang="en-US" dirty="0" err="1">
                <a:solidFill>
                  <a:schemeClr val="accent1"/>
                </a:solidFill>
              </a:rPr>
              <a:t>LTerm</a:t>
            </a:r>
            <a:r>
              <a:rPr lang="en-US" dirty="0">
                <a:solidFill>
                  <a:schemeClr val="accent1"/>
                </a:solidFill>
              </a:rPr>
              <a:t>&gt;</a:t>
            </a:r>
          </a:p>
          <a:p>
            <a:pPr marL="0" indent="0">
              <a:buNone/>
            </a:pPr>
            <a:r>
              <a:rPr lang="en-US" dirty="0">
                <a:solidFill>
                  <a:schemeClr val="accent1"/>
                </a:solidFill>
              </a:rPr>
              <a:t>&lt;</a:t>
            </a:r>
            <a:r>
              <a:rPr lang="en-US" dirty="0" err="1">
                <a:solidFill>
                  <a:schemeClr val="accent1"/>
                </a:solidFill>
              </a:rPr>
              <a:t>LTerm</a:t>
            </a:r>
            <a:r>
              <a:rPr lang="en-US" dirty="0">
                <a:solidFill>
                  <a:schemeClr val="accent1"/>
                </a:solidFill>
              </a:rPr>
              <a:t>&gt; ::= &lt;</a:t>
            </a:r>
            <a:r>
              <a:rPr lang="en-US" dirty="0" err="1">
                <a:solidFill>
                  <a:schemeClr val="accent1"/>
                </a:solidFill>
              </a:rPr>
              <a:t>modExpr</a:t>
            </a:r>
            <a:r>
              <a:rPr lang="en-US" dirty="0">
                <a:solidFill>
                  <a:schemeClr val="accent1"/>
                </a:solidFill>
              </a:rPr>
              <a:t>&gt; | &lt;</a:t>
            </a:r>
            <a:r>
              <a:rPr lang="en-US" dirty="0" err="1">
                <a:solidFill>
                  <a:schemeClr val="accent1"/>
                </a:solidFill>
              </a:rPr>
              <a:t>LTerm</a:t>
            </a:r>
            <a:r>
              <a:rPr lang="en-US" dirty="0">
                <a:solidFill>
                  <a:schemeClr val="accent1"/>
                </a:solidFill>
              </a:rPr>
              <a:t>&gt; AND &lt;</a:t>
            </a:r>
            <a:r>
              <a:rPr lang="en-US" dirty="0" err="1">
                <a:solidFill>
                  <a:schemeClr val="accent1"/>
                </a:solidFill>
              </a:rPr>
              <a:t>modExpr</a:t>
            </a:r>
            <a:r>
              <a:rPr lang="en-US" dirty="0">
                <a:solidFill>
                  <a:schemeClr val="accent1"/>
                </a:solidFill>
              </a:rPr>
              <a:t>&gt;</a:t>
            </a:r>
          </a:p>
          <a:p>
            <a:pPr marL="0" indent="0">
              <a:buNone/>
            </a:pPr>
            <a:r>
              <a:rPr lang="en-US" dirty="0">
                <a:solidFill>
                  <a:schemeClr val="accent1"/>
                </a:solidFill>
              </a:rPr>
              <a:t>&lt;</a:t>
            </a:r>
            <a:r>
              <a:rPr lang="en-US" dirty="0" err="1">
                <a:solidFill>
                  <a:schemeClr val="accent1"/>
                </a:solidFill>
              </a:rPr>
              <a:t>modExpr</a:t>
            </a:r>
            <a:r>
              <a:rPr lang="en-US" dirty="0">
                <a:solidFill>
                  <a:schemeClr val="accent1"/>
                </a:solidFill>
              </a:rPr>
              <a:t>&gt; ::= MODIFIER &lt;</a:t>
            </a:r>
            <a:r>
              <a:rPr lang="en-US" dirty="0" err="1">
                <a:solidFill>
                  <a:schemeClr val="accent1"/>
                </a:solidFill>
              </a:rPr>
              <a:t>modExpr</a:t>
            </a:r>
            <a:r>
              <a:rPr lang="en-US" dirty="0">
                <a:solidFill>
                  <a:schemeClr val="accent1"/>
                </a:solidFill>
              </a:rPr>
              <a:t>&gt; | &lt;element&gt;</a:t>
            </a:r>
          </a:p>
          <a:p>
            <a:pPr marL="0" indent="0">
              <a:buNone/>
            </a:pPr>
            <a:r>
              <a:rPr lang="en-US" dirty="0">
                <a:solidFill>
                  <a:schemeClr val="accent1"/>
                </a:solidFill>
              </a:rPr>
              <a:t>&lt;element&gt; ::= PRIMARY-TERM | [ &lt;</a:t>
            </a:r>
            <a:r>
              <a:rPr lang="en-US" dirty="0" err="1">
                <a:solidFill>
                  <a:schemeClr val="accent1"/>
                </a:solidFill>
              </a:rPr>
              <a:t>LExpr</a:t>
            </a:r>
            <a:r>
              <a:rPr lang="en-US" dirty="0">
                <a:solidFill>
                  <a:schemeClr val="accent1"/>
                </a:solidFill>
              </a:rPr>
              <a:t>&gt; ]</a:t>
            </a:r>
          </a:p>
          <a:p>
            <a:pPr marL="0" indent="0">
              <a:buNone/>
            </a:pPr>
            <a:r>
              <a:rPr lang="en-US" dirty="0"/>
              <a:t>where</a:t>
            </a:r>
          </a:p>
          <a:p>
            <a:r>
              <a:rPr lang="en-US" dirty="0"/>
              <a:t>MODIFIER is a valid modifier (not, very, etc.)</a:t>
            </a:r>
          </a:p>
          <a:p>
            <a:r>
              <a:rPr lang="en-US" dirty="0"/>
              <a:t>PRIMARY-TERM is a term defined in a fuzzy </a:t>
            </a:r>
            <a:r>
              <a:rPr lang="en-US" dirty="0" err="1" smtClean="0"/>
              <a:t>deftemplate</a:t>
            </a:r>
            <a:endParaRPr lang="en-US" dirty="0"/>
          </a:p>
        </p:txBody>
      </p:sp>
    </p:spTree>
    <p:extLst>
      <p:ext uri="{BB962C8B-B14F-4D97-AF65-F5344CB8AC3E}">
        <p14:creationId xmlns:p14="http://schemas.microsoft.com/office/powerpoint/2010/main" val="263687099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Linguistic Expressions</a:t>
            </a:r>
            <a:endParaRPr lang="bg-BG" dirty="0"/>
          </a:p>
        </p:txBody>
      </p:sp>
      <p:sp>
        <p:nvSpPr>
          <p:cNvPr id="3" name="Content Placeholder 2"/>
          <p:cNvSpPr>
            <a:spLocks noGrp="1"/>
          </p:cNvSpPr>
          <p:nvPr>
            <p:ph idx="1"/>
          </p:nvPr>
        </p:nvSpPr>
        <p:spPr/>
        <p:txBody>
          <a:bodyPr/>
          <a:lstStyle/>
          <a:p>
            <a:pPr marL="365760" lvl="1" indent="0">
              <a:buNone/>
            </a:pPr>
            <a:r>
              <a:rPr lang="en-US" dirty="0"/>
              <a:t>Note that this gives AND higher precedence than OR and that modifiers are basically unary operators with the highest precedence. One can control the order of the expression evaluation through the use of brackets [ and ]. These brackets must be separated from other items by a space due to the nature of the CLIPS token parser.</a:t>
            </a:r>
            <a:endParaRPr lang="bg-BG" dirty="0"/>
          </a:p>
          <a:p>
            <a:pPr marL="365760" lvl="1" indent="0">
              <a:buNone/>
            </a:pPr>
            <a:r>
              <a:rPr lang="en-US" dirty="0" smtClean="0"/>
              <a:t>Therefore</a:t>
            </a:r>
            <a:r>
              <a:rPr lang="en-US" dirty="0"/>
              <a:t>,</a:t>
            </a:r>
          </a:p>
          <a:p>
            <a:pPr marL="365760" lvl="1" indent="0">
              <a:buNone/>
            </a:pPr>
            <a:r>
              <a:rPr lang="en-US" dirty="0">
                <a:solidFill>
                  <a:schemeClr val="accent1"/>
                </a:solidFill>
              </a:rPr>
              <a:t>A or B and C or D</a:t>
            </a:r>
          </a:p>
          <a:p>
            <a:pPr marL="365760" lvl="1" indent="0">
              <a:buNone/>
            </a:pPr>
            <a:r>
              <a:rPr lang="en-US" dirty="0"/>
              <a:t>is the same as</a:t>
            </a:r>
          </a:p>
          <a:p>
            <a:pPr marL="365760" lvl="1" indent="0">
              <a:buNone/>
            </a:pPr>
            <a:r>
              <a:rPr lang="en-US" dirty="0">
                <a:solidFill>
                  <a:schemeClr val="accent1"/>
                </a:solidFill>
              </a:rPr>
              <a:t>A or [ B and C ] or </a:t>
            </a:r>
            <a:r>
              <a:rPr lang="en-US" dirty="0" smtClean="0">
                <a:solidFill>
                  <a:schemeClr val="accent1"/>
                </a:solidFill>
              </a:rPr>
              <a:t>D</a:t>
            </a:r>
          </a:p>
          <a:p>
            <a:pPr marL="365760" lvl="1" indent="0">
              <a:buNone/>
            </a:pPr>
            <a:endParaRPr lang="en-US" dirty="0">
              <a:solidFill>
                <a:schemeClr val="accent1"/>
              </a:solidFill>
            </a:endParaRPr>
          </a:p>
          <a:p>
            <a:pPr marL="365760" lvl="1" indent="0">
              <a:buNone/>
            </a:pPr>
            <a:endParaRPr lang="bg-BG" dirty="0">
              <a:solidFill>
                <a:schemeClr val="accent1"/>
              </a:solidFill>
            </a:endParaRPr>
          </a:p>
        </p:txBody>
      </p:sp>
    </p:spTree>
    <p:extLst>
      <p:ext uri="{BB962C8B-B14F-4D97-AF65-F5344CB8AC3E}">
        <p14:creationId xmlns:p14="http://schemas.microsoft.com/office/powerpoint/2010/main" val="55179481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Using Fuzzy Variables in LHS Patterns</a:t>
            </a:r>
            <a:endParaRPr lang="bg-BG"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A fuzzy LHS pattern is of the form</a:t>
            </a:r>
          </a:p>
          <a:p>
            <a:pPr marL="0" indent="0">
              <a:buNone/>
            </a:pPr>
            <a:r>
              <a:rPr lang="en-US" dirty="0">
                <a:solidFill>
                  <a:schemeClr val="accent1"/>
                </a:solidFill>
              </a:rPr>
              <a:t>( fuzzy-variable-name &lt;linguistic-</a:t>
            </a:r>
            <a:r>
              <a:rPr lang="en-US" dirty="0" err="1">
                <a:solidFill>
                  <a:schemeClr val="accent1"/>
                </a:solidFill>
              </a:rPr>
              <a:t>expr</a:t>
            </a:r>
            <a:r>
              <a:rPr lang="en-US" dirty="0">
                <a:solidFill>
                  <a:schemeClr val="accent1"/>
                </a:solidFill>
              </a:rPr>
              <a:t>&gt;)</a:t>
            </a:r>
          </a:p>
          <a:p>
            <a:pPr marL="0" indent="0">
              <a:buNone/>
            </a:pPr>
            <a:r>
              <a:rPr lang="en-US" dirty="0"/>
              <a:t>or</a:t>
            </a:r>
          </a:p>
          <a:p>
            <a:pPr marL="0" indent="0">
              <a:buNone/>
            </a:pPr>
            <a:r>
              <a:rPr lang="en-US" dirty="0">
                <a:solidFill>
                  <a:schemeClr val="accent1"/>
                </a:solidFill>
              </a:rPr>
              <a:t>( fuzzy-variable-name ?)</a:t>
            </a:r>
          </a:p>
          <a:p>
            <a:pPr marL="0" indent="0">
              <a:buNone/>
            </a:pPr>
            <a:r>
              <a:rPr lang="en-US" dirty="0"/>
              <a:t>or</a:t>
            </a:r>
          </a:p>
          <a:p>
            <a:pPr marL="0" indent="0">
              <a:buNone/>
            </a:pPr>
            <a:r>
              <a:rPr lang="en-US" dirty="0">
                <a:solidFill>
                  <a:schemeClr val="accent1"/>
                </a:solidFill>
              </a:rPr>
              <a:t>( fuzzy-variable-name ?&lt;</a:t>
            </a:r>
            <a:r>
              <a:rPr lang="en-US" dirty="0" err="1">
                <a:solidFill>
                  <a:schemeClr val="accent1"/>
                </a:solidFill>
              </a:rPr>
              <a:t>var</a:t>
            </a:r>
            <a:r>
              <a:rPr lang="en-US" dirty="0">
                <a:solidFill>
                  <a:schemeClr val="accent1"/>
                </a:solidFill>
              </a:rPr>
              <a:t>-name&gt;)</a:t>
            </a:r>
          </a:p>
          <a:p>
            <a:pPr marL="0" indent="0">
              <a:buNone/>
            </a:pPr>
            <a:r>
              <a:rPr lang="en-US" dirty="0"/>
              <a:t>or</a:t>
            </a:r>
          </a:p>
          <a:p>
            <a:pPr marL="0" indent="0">
              <a:buNone/>
            </a:pPr>
            <a:r>
              <a:rPr lang="en-US" dirty="0">
                <a:solidFill>
                  <a:schemeClr val="accent1"/>
                </a:solidFill>
              </a:rPr>
              <a:t>( fuzzy-variable-name ?&lt;</a:t>
            </a:r>
            <a:r>
              <a:rPr lang="en-US" dirty="0" err="1">
                <a:solidFill>
                  <a:schemeClr val="accent1"/>
                </a:solidFill>
              </a:rPr>
              <a:t>var</a:t>
            </a:r>
            <a:r>
              <a:rPr lang="en-US" dirty="0">
                <a:solidFill>
                  <a:schemeClr val="accent1"/>
                </a:solidFill>
              </a:rPr>
              <a:t>-name&gt; &amp; &lt;linguistic-</a:t>
            </a:r>
            <a:r>
              <a:rPr lang="en-US" dirty="0" err="1">
                <a:solidFill>
                  <a:schemeClr val="accent1"/>
                </a:solidFill>
              </a:rPr>
              <a:t>expr</a:t>
            </a:r>
            <a:r>
              <a:rPr lang="en-US" dirty="0" smtClean="0">
                <a:solidFill>
                  <a:schemeClr val="accent1"/>
                </a:solidFill>
              </a:rPr>
              <a:t>&gt;)</a:t>
            </a:r>
            <a:r>
              <a:rPr lang="en-US" dirty="0"/>
              <a:t> </a:t>
            </a:r>
            <a:endParaRPr lang="en-US" dirty="0" smtClean="0"/>
          </a:p>
          <a:p>
            <a:pPr marL="0" indent="0">
              <a:buNone/>
            </a:pPr>
            <a:r>
              <a:rPr lang="en-US" dirty="0" smtClean="0"/>
              <a:t>or</a:t>
            </a:r>
            <a:endParaRPr lang="en-US" dirty="0"/>
          </a:p>
          <a:p>
            <a:pPr marL="0" indent="0">
              <a:buNone/>
            </a:pPr>
            <a:r>
              <a:rPr lang="en-US" dirty="0">
                <a:solidFill>
                  <a:schemeClr val="accent1"/>
                </a:solidFill>
              </a:rPr>
              <a:t>(template-name &lt;slot-description&gt;+)</a:t>
            </a:r>
            <a:endParaRPr lang="bg-BG" dirty="0">
              <a:solidFill>
                <a:schemeClr val="accent1"/>
              </a:solidFill>
            </a:endParaRPr>
          </a:p>
        </p:txBody>
      </p:sp>
    </p:spTree>
    <p:extLst>
      <p:ext uri="{BB962C8B-B14F-4D97-AF65-F5344CB8AC3E}">
        <p14:creationId xmlns:p14="http://schemas.microsoft.com/office/powerpoint/2010/main" val="136951966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Using Fuzzy Variables in LHS Patterns</a:t>
            </a:r>
            <a:endParaRPr lang="bg-BG"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where</a:t>
            </a:r>
          </a:p>
          <a:p>
            <a:pPr marL="0" indent="0">
              <a:buNone/>
            </a:pPr>
            <a:r>
              <a:rPr lang="en-US" dirty="0"/>
              <a:t>+ indicates that there are one or more of the &lt;slot-description&gt; entries, at </a:t>
            </a:r>
            <a:r>
              <a:rPr lang="en-US" dirty="0" smtClean="0"/>
              <a:t>least one </a:t>
            </a:r>
            <a:r>
              <a:rPr lang="en-US" dirty="0"/>
              <a:t>of these is a &lt;fuzzy-slot-description&gt;, and a &lt;fuzzy-slot-description&gt; is</a:t>
            </a:r>
          </a:p>
          <a:p>
            <a:pPr marL="0" indent="0">
              <a:buNone/>
            </a:pPr>
            <a:r>
              <a:rPr lang="en-US" dirty="0">
                <a:solidFill>
                  <a:schemeClr val="accent1"/>
                </a:solidFill>
              </a:rPr>
              <a:t>( fuzzy-slot-name &lt;linguistic-</a:t>
            </a:r>
            <a:r>
              <a:rPr lang="en-US" dirty="0" err="1">
                <a:solidFill>
                  <a:schemeClr val="accent1"/>
                </a:solidFill>
              </a:rPr>
              <a:t>expr</a:t>
            </a:r>
            <a:r>
              <a:rPr lang="en-US" dirty="0">
                <a:solidFill>
                  <a:schemeClr val="accent1"/>
                </a:solidFill>
              </a:rPr>
              <a:t>&gt;)</a:t>
            </a:r>
          </a:p>
          <a:p>
            <a:pPr marL="0" indent="0">
              <a:buNone/>
            </a:pPr>
            <a:r>
              <a:rPr lang="en-US" dirty="0"/>
              <a:t>or</a:t>
            </a:r>
          </a:p>
          <a:p>
            <a:pPr marL="0" indent="0">
              <a:buNone/>
            </a:pPr>
            <a:r>
              <a:rPr lang="en-US" dirty="0">
                <a:solidFill>
                  <a:schemeClr val="accent1"/>
                </a:solidFill>
              </a:rPr>
              <a:t>( fuzzy-slot-name ?)</a:t>
            </a:r>
          </a:p>
          <a:p>
            <a:pPr marL="0" indent="0">
              <a:buNone/>
            </a:pPr>
            <a:r>
              <a:rPr lang="en-US" dirty="0"/>
              <a:t>or</a:t>
            </a:r>
          </a:p>
          <a:p>
            <a:pPr marL="0" indent="0">
              <a:buNone/>
            </a:pPr>
            <a:r>
              <a:rPr lang="en-US" dirty="0">
                <a:solidFill>
                  <a:schemeClr val="accent1"/>
                </a:solidFill>
              </a:rPr>
              <a:t>( fuzzy-slot-name ?&lt;</a:t>
            </a:r>
            <a:r>
              <a:rPr lang="en-US" dirty="0" err="1">
                <a:solidFill>
                  <a:schemeClr val="accent1"/>
                </a:solidFill>
              </a:rPr>
              <a:t>var</a:t>
            </a:r>
            <a:r>
              <a:rPr lang="en-US" dirty="0">
                <a:solidFill>
                  <a:schemeClr val="accent1"/>
                </a:solidFill>
              </a:rPr>
              <a:t>-name&gt;)</a:t>
            </a:r>
          </a:p>
          <a:p>
            <a:pPr marL="0" indent="0">
              <a:buNone/>
            </a:pPr>
            <a:r>
              <a:rPr lang="en-US" dirty="0"/>
              <a:t>or</a:t>
            </a:r>
          </a:p>
          <a:p>
            <a:pPr marL="0" indent="0">
              <a:buNone/>
            </a:pPr>
            <a:r>
              <a:rPr lang="en-US" dirty="0">
                <a:solidFill>
                  <a:schemeClr val="accent1"/>
                </a:solidFill>
              </a:rPr>
              <a:t>( fuzzy-slot-name ?&lt;</a:t>
            </a:r>
            <a:r>
              <a:rPr lang="en-US" dirty="0" err="1">
                <a:solidFill>
                  <a:schemeClr val="accent1"/>
                </a:solidFill>
              </a:rPr>
              <a:t>var</a:t>
            </a:r>
            <a:r>
              <a:rPr lang="en-US" dirty="0">
                <a:solidFill>
                  <a:schemeClr val="accent1"/>
                </a:solidFill>
              </a:rPr>
              <a:t>-name&gt; &amp; &lt;linguistic-</a:t>
            </a:r>
            <a:r>
              <a:rPr lang="en-US" dirty="0" err="1">
                <a:solidFill>
                  <a:schemeClr val="accent1"/>
                </a:solidFill>
              </a:rPr>
              <a:t>expr</a:t>
            </a:r>
            <a:r>
              <a:rPr lang="en-US" dirty="0">
                <a:solidFill>
                  <a:schemeClr val="accent1"/>
                </a:solidFill>
              </a:rPr>
              <a:t>&gt;)</a:t>
            </a:r>
            <a:endParaRPr lang="bg-BG" dirty="0">
              <a:solidFill>
                <a:schemeClr val="accent1"/>
              </a:solidFill>
            </a:endParaRPr>
          </a:p>
        </p:txBody>
      </p:sp>
    </p:spTree>
    <p:extLst>
      <p:ext uri="{BB962C8B-B14F-4D97-AF65-F5344CB8AC3E}">
        <p14:creationId xmlns:p14="http://schemas.microsoft.com/office/powerpoint/2010/main" val="1765007242"/>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Using Fuzzy Variables in LHS Patterns</a:t>
            </a:r>
            <a:endParaRPr lang="bg-BG"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Example </a:t>
            </a:r>
            <a:r>
              <a:rPr lang="en-US" dirty="0"/>
              <a:t>24</a:t>
            </a:r>
          </a:p>
          <a:p>
            <a:pPr marL="0" indent="0">
              <a:buNone/>
            </a:pPr>
            <a:r>
              <a:rPr lang="en-US" b="1" i="1" dirty="0"/>
              <a:t>(</a:t>
            </a:r>
            <a:r>
              <a:rPr lang="en-US" b="1" i="1" dirty="0" err="1"/>
              <a:t>deftemplate</a:t>
            </a:r>
            <a:r>
              <a:rPr lang="en-US" b="1" i="1" dirty="0"/>
              <a:t> group ;declaration of fuzzy variable </a:t>
            </a:r>
            <a:r>
              <a:rPr lang="en-US" i="1" dirty="0"/>
              <a:t>group</a:t>
            </a:r>
          </a:p>
          <a:p>
            <a:pPr marL="365760" lvl="1" indent="0">
              <a:buNone/>
            </a:pPr>
            <a:r>
              <a:rPr lang="en-US" b="1" dirty="0"/>
              <a:t>0 20 members</a:t>
            </a:r>
          </a:p>
          <a:p>
            <a:pPr marL="365760" lvl="1" indent="0">
              <a:buNone/>
            </a:pPr>
            <a:r>
              <a:rPr lang="en-US" b="1" i="1" dirty="0"/>
              <a:t>((few (3 1) (6 0)) ;primary term </a:t>
            </a:r>
            <a:r>
              <a:rPr lang="en-US" i="1" dirty="0"/>
              <a:t>few</a:t>
            </a:r>
          </a:p>
          <a:p>
            <a:pPr marL="365760" lvl="1" indent="0">
              <a:buNone/>
            </a:pPr>
            <a:r>
              <a:rPr lang="en-US" b="1" i="1" dirty="0"/>
              <a:t>(many (4 0) (6 1)) ;primary term </a:t>
            </a:r>
            <a:r>
              <a:rPr lang="en-US" i="1" dirty="0"/>
              <a:t>many</a:t>
            </a:r>
          </a:p>
          <a:p>
            <a:pPr marL="365760" lvl="1" indent="0">
              <a:buNone/>
            </a:pPr>
            <a:r>
              <a:rPr lang="bg-BG" b="1" dirty="0"/>
              <a:t>)</a:t>
            </a:r>
          </a:p>
          <a:p>
            <a:pPr marL="0" indent="0">
              <a:buNone/>
            </a:pPr>
            <a:r>
              <a:rPr lang="bg-BG" b="1" dirty="0"/>
              <a:t>)</a:t>
            </a:r>
          </a:p>
          <a:p>
            <a:pPr marL="0" indent="0">
              <a:buNone/>
            </a:pPr>
            <a:r>
              <a:rPr lang="en-US" b="1" dirty="0"/>
              <a:t>(</a:t>
            </a:r>
            <a:r>
              <a:rPr lang="en-US" b="1" dirty="0" err="1"/>
              <a:t>defrule</a:t>
            </a:r>
            <a:r>
              <a:rPr lang="en-US" b="1" dirty="0"/>
              <a:t> simple-LHS</a:t>
            </a:r>
          </a:p>
          <a:p>
            <a:pPr marL="365760" lvl="1" indent="0">
              <a:buNone/>
            </a:pPr>
            <a:r>
              <a:rPr lang="en-US" b="1" dirty="0"/>
              <a:t>(group few) ;a simple fuzzy LHS pattern</a:t>
            </a:r>
          </a:p>
          <a:p>
            <a:pPr marL="365760" lvl="1" indent="0">
              <a:buNone/>
            </a:pPr>
            <a:r>
              <a:rPr lang="bg-BG" b="1" dirty="0"/>
              <a:t>...</a:t>
            </a:r>
          </a:p>
          <a:p>
            <a:pPr marL="0" indent="0">
              <a:buNone/>
            </a:pPr>
            <a:r>
              <a:rPr lang="bg-BG" b="1" dirty="0"/>
              <a:t>)</a:t>
            </a:r>
            <a:endParaRPr lang="bg-BG" dirty="0"/>
          </a:p>
        </p:txBody>
      </p:sp>
    </p:spTree>
    <p:extLst>
      <p:ext uri="{BB962C8B-B14F-4D97-AF65-F5344CB8AC3E}">
        <p14:creationId xmlns:p14="http://schemas.microsoft.com/office/powerpoint/2010/main" val="3044865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Diagnosis</a:t>
            </a:r>
            <a:endParaRPr lang="bg-BG" dirty="0"/>
          </a:p>
        </p:txBody>
      </p:sp>
      <p:sp>
        <p:nvSpPr>
          <p:cNvPr id="3" name="Content Placeholder 2"/>
          <p:cNvSpPr>
            <a:spLocks noGrp="1"/>
          </p:cNvSpPr>
          <p:nvPr>
            <p:ph idx="1"/>
          </p:nvPr>
        </p:nvSpPr>
        <p:spPr/>
        <p:txBody>
          <a:bodyPr/>
          <a:lstStyle/>
          <a:p>
            <a:endParaRPr lang="en-US" dirty="0" smtClean="0"/>
          </a:p>
          <a:p>
            <a:r>
              <a:rPr lang="en-US" dirty="0" smtClean="0"/>
              <a:t>Diagnosis </a:t>
            </a:r>
            <a:r>
              <a:rPr lang="en-US" dirty="0"/>
              <a:t>is a generic problem suitable for solving by the methods of fuzzy logic. This is because </a:t>
            </a:r>
            <a:r>
              <a:rPr lang="en-US" dirty="0" smtClean="0"/>
              <a:t>of ambiguity </a:t>
            </a:r>
            <a:r>
              <a:rPr lang="en-US" dirty="0"/>
              <a:t>in the diagnostic process. The latter may have many causes; for example, the earlier we try </a:t>
            </a:r>
            <a:r>
              <a:rPr lang="en-US" dirty="0" smtClean="0"/>
              <a:t>to diagnose </a:t>
            </a:r>
            <a:r>
              <a:rPr lang="en-US" dirty="0"/>
              <a:t>an abnormality, the more ambiguous the indicators are; the difference between the normal </a:t>
            </a:r>
            <a:r>
              <a:rPr lang="en-US" dirty="0" smtClean="0"/>
              <a:t>and abnormal </a:t>
            </a:r>
            <a:r>
              <a:rPr lang="en-US" dirty="0"/>
              <a:t>state might be slight.</a:t>
            </a:r>
            <a:endParaRPr lang="bg-BG" dirty="0"/>
          </a:p>
        </p:txBody>
      </p:sp>
    </p:spTree>
    <p:extLst>
      <p:ext uri="{BB962C8B-B14F-4D97-AF65-F5344CB8AC3E}">
        <p14:creationId xmlns:p14="http://schemas.microsoft.com/office/powerpoint/2010/main" val="3250282803"/>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Using Fuzzy Variables in LHS Patterns</a:t>
            </a:r>
            <a:endParaRPr lang="bg-BG" dirty="0"/>
          </a:p>
        </p:txBody>
      </p:sp>
      <p:sp>
        <p:nvSpPr>
          <p:cNvPr id="3" name="Content Placeholder 2"/>
          <p:cNvSpPr>
            <a:spLocks noGrp="1"/>
          </p:cNvSpPr>
          <p:nvPr>
            <p:ph idx="1"/>
          </p:nvPr>
        </p:nvSpPr>
        <p:spPr/>
        <p:txBody>
          <a:bodyPr>
            <a:normAutofit/>
          </a:bodyPr>
          <a:lstStyle/>
          <a:p>
            <a:pPr marL="0" indent="0">
              <a:buNone/>
            </a:pPr>
            <a:r>
              <a:rPr lang="en-US" dirty="0"/>
              <a:t>Example 25</a:t>
            </a:r>
          </a:p>
          <a:p>
            <a:pPr marL="0" indent="0">
              <a:buNone/>
            </a:pPr>
            <a:r>
              <a:rPr lang="en-US" b="1" dirty="0"/>
              <a:t>(</a:t>
            </a:r>
            <a:r>
              <a:rPr lang="en-US" b="1" dirty="0" err="1"/>
              <a:t>defrule</a:t>
            </a:r>
            <a:r>
              <a:rPr lang="en-US" b="1" dirty="0"/>
              <a:t> more-complex-lhs</a:t>
            </a:r>
          </a:p>
          <a:p>
            <a:pPr marL="365760" lvl="1" indent="0">
              <a:buNone/>
            </a:pPr>
            <a:r>
              <a:rPr lang="en-US" b="1" dirty="0"/>
              <a:t>?f &lt;- (group very few or very many)</a:t>
            </a:r>
          </a:p>
          <a:p>
            <a:pPr marL="365760" lvl="1" indent="0">
              <a:buNone/>
            </a:pPr>
            <a:r>
              <a:rPr lang="bg-BG" b="1" dirty="0"/>
              <a:t>=&gt;</a:t>
            </a:r>
          </a:p>
          <a:p>
            <a:pPr marL="365760" lvl="1" indent="0">
              <a:buNone/>
            </a:pPr>
            <a:r>
              <a:rPr lang="en-US" b="1" dirty="0"/>
              <a:t>(printout t “We are at the extreme limits of the number of”</a:t>
            </a:r>
          </a:p>
          <a:p>
            <a:pPr marL="365760" lvl="1" indent="0">
              <a:buNone/>
            </a:pPr>
            <a:r>
              <a:rPr lang="en-US" b="1" dirty="0"/>
              <a:t>(get-u-units ?f) “ in our club” </a:t>
            </a:r>
            <a:r>
              <a:rPr lang="en-US" b="1" dirty="0" err="1"/>
              <a:t>crlf</a:t>
            </a:r>
            <a:r>
              <a:rPr lang="en-US" b="1" dirty="0"/>
              <a:t>)</a:t>
            </a:r>
          </a:p>
          <a:p>
            <a:pPr marL="0" indent="0">
              <a:buNone/>
            </a:pPr>
            <a:r>
              <a:rPr lang="bg-BG" b="1" dirty="0" smtClean="0"/>
              <a:t>)</a:t>
            </a:r>
            <a:endParaRPr lang="bg-BG" b="1" dirty="0"/>
          </a:p>
        </p:txBody>
      </p:sp>
    </p:spTree>
    <p:extLst>
      <p:ext uri="{BB962C8B-B14F-4D97-AF65-F5344CB8AC3E}">
        <p14:creationId xmlns:p14="http://schemas.microsoft.com/office/powerpoint/2010/main" val="411925998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Using Fuzzy Variables in LHS Patterns</a:t>
            </a:r>
            <a:endParaRPr lang="bg-BG" dirty="0"/>
          </a:p>
        </p:txBody>
      </p:sp>
      <p:sp>
        <p:nvSpPr>
          <p:cNvPr id="3" name="Content Placeholder 2"/>
          <p:cNvSpPr>
            <a:spLocks noGrp="1"/>
          </p:cNvSpPr>
          <p:nvPr>
            <p:ph sz="half" idx="1"/>
          </p:nvPr>
        </p:nvSpPr>
        <p:spPr/>
        <p:txBody>
          <a:bodyPr>
            <a:normAutofit fontScale="85000" lnSpcReduction="20000"/>
          </a:bodyPr>
          <a:lstStyle/>
          <a:p>
            <a:pPr marL="0" indent="0">
              <a:buNone/>
            </a:pPr>
            <a:r>
              <a:rPr lang="en-US" dirty="0"/>
              <a:t>Example 26</a:t>
            </a:r>
          </a:p>
          <a:p>
            <a:pPr marL="0" indent="0">
              <a:buNone/>
            </a:pPr>
            <a:r>
              <a:rPr lang="en-US" b="1" dirty="0"/>
              <a:t>(</a:t>
            </a:r>
            <a:r>
              <a:rPr lang="en-US" b="1" dirty="0" err="1"/>
              <a:t>deftemplate</a:t>
            </a:r>
            <a:r>
              <a:rPr lang="en-US" b="1" dirty="0"/>
              <a:t> height</a:t>
            </a:r>
          </a:p>
          <a:p>
            <a:pPr marL="365760" lvl="1" indent="0">
              <a:buNone/>
            </a:pPr>
            <a:r>
              <a:rPr lang="en-US" b="1" dirty="0"/>
              <a:t>0 8 feet</a:t>
            </a:r>
          </a:p>
          <a:p>
            <a:pPr marL="365760" lvl="1" indent="0">
              <a:buNone/>
            </a:pPr>
            <a:r>
              <a:rPr lang="en-US" b="1" dirty="0"/>
              <a:t>((short (Z 3 4.5))</a:t>
            </a:r>
          </a:p>
          <a:p>
            <a:pPr marL="365760" lvl="1" indent="0">
              <a:buNone/>
            </a:pPr>
            <a:r>
              <a:rPr lang="en-US" b="1" dirty="0"/>
              <a:t>(medium (pi 0.8 5))</a:t>
            </a:r>
          </a:p>
          <a:p>
            <a:pPr marL="365760" lvl="1" indent="0">
              <a:buNone/>
            </a:pPr>
            <a:r>
              <a:rPr lang="en-US" b="1" dirty="0"/>
              <a:t>(tall (S 5.5 6))</a:t>
            </a:r>
          </a:p>
          <a:p>
            <a:pPr marL="365760" lvl="1" indent="0">
              <a:buNone/>
            </a:pPr>
            <a:r>
              <a:rPr lang="bg-BG" b="1" dirty="0"/>
              <a:t>)</a:t>
            </a:r>
          </a:p>
          <a:p>
            <a:pPr marL="0" indent="0">
              <a:buNone/>
            </a:pPr>
            <a:r>
              <a:rPr lang="bg-BG" b="1" dirty="0"/>
              <a:t>)</a:t>
            </a:r>
            <a:endParaRPr lang="bg-BG" dirty="0"/>
          </a:p>
          <a:p>
            <a:pPr marL="0" indent="0">
              <a:buNone/>
            </a:pPr>
            <a:r>
              <a:rPr lang="en-US" b="1" dirty="0" smtClean="0"/>
              <a:t>(</a:t>
            </a:r>
            <a:r>
              <a:rPr lang="en-US" b="1" dirty="0" err="1"/>
              <a:t>deftemplate</a:t>
            </a:r>
            <a:r>
              <a:rPr lang="en-US" b="1" dirty="0"/>
              <a:t> person</a:t>
            </a:r>
          </a:p>
          <a:p>
            <a:pPr marL="365760" lvl="1" indent="0">
              <a:buNone/>
            </a:pPr>
            <a:r>
              <a:rPr lang="en-US" b="1" dirty="0"/>
              <a:t>(slot name)</a:t>
            </a:r>
          </a:p>
          <a:p>
            <a:pPr marL="365760" lvl="1" indent="0">
              <a:buNone/>
            </a:pPr>
            <a:r>
              <a:rPr lang="en-US" b="1" dirty="0"/>
              <a:t>(slot </a:t>
            </a:r>
            <a:r>
              <a:rPr lang="en-US" b="1" dirty="0" err="1"/>
              <a:t>ht</a:t>
            </a:r>
            <a:r>
              <a:rPr lang="en-US" b="1" dirty="0"/>
              <a:t> (type FUZZY-VALUE height))</a:t>
            </a:r>
          </a:p>
          <a:p>
            <a:pPr marL="0" indent="0">
              <a:buNone/>
            </a:pPr>
            <a:r>
              <a:rPr lang="bg-BG" b="1" dirty="0" smtClean="0"/>
              <a:t>)</a:t>
            </a:r>
            <a:endParaRPr lang="bg-BG" b="1" dirty="0"/>
          </a:p>
        </p:txBody>
      </p:sp>
      <p:sp>
        <p:nvSpPr>
          <p:cNvPr id="4" name="Content Placeholder 3"/>
          <p:cNvSpPr>
            <a:spLocks noGrp="1"/>
          </p:cNvSpPr>
          <p:nvPr>
            <p:ph sz="half" idx="2"/>
          </p:nvPr>
        </p:nvSpPr>
        <p:spPr/>
        <p:txBody>
          <a:bodyPr>
            <a:normAutofit fontScale="85000" lnSpcReduction="20000"/>
          </a:bodyPr>
          <a:lstStyle/>
          <a:p>
            <a:pPr marL="0" indent="0">
              <a:buNone/>
            </a:pPr>
            <a:r>
              <a:rPr lang="en-US" b="1" dirty="0"/>
              <a:t>(</a:t>
            </a:r>
            <a:r>
              <a:rPr lang="en-US" b="1" dirty="0" err="1"/>
              <a:t>defrule</a:t>
            </a:r>
            <a:r>
              <a:rPr lang="en-US" b="1" dirty="0"/>
              <a:t> quite-complex-lhs</a:t>
            </a:r>
          </a:p>
          <a:p>
            <a:pPr marL="365760" lvl="1" indent="0">
              <a:buNone/>
            </a:pPr>
            <a:r>
              <a:rPr lang="en-US" b="1" dirty="0"/>
              <a:t>(person (name ?n) (</a:t>
            </a:r>
            <a:r>
              <a:rPr lang="en-US" b="1" dirty="0" err="1"/>
              <a:t>ht</a:t>
            </a:r>
            <a:r>
              <a:rPr lang="en-US" b="1" dirty="0"/>
              <a:t> ?h &amp; very tall))</a:t>
            </a:r>
          </a:p>
          <a:p>
            <a:pPr marL="365760" lvl="1" indent="0">
              <a:buNone/>
            </a:pPr>
            <a:r>
              <a:rPr lang="bg-BG" b="1" dirty="0"/>
              <a:t>=&gt;</a:t>
            </a:r>
          </a:p>
          <a:p>
            <a:pPr marL="365760" lvl="1" indent="0">
              <a:buNone/>
            </a:pPr>
            <a:r>
              <a:rPr lang="en-US" b="1" dirty="0"/>
              <a:t>(printout t ?n “ is very tall, with a height of about “</a:t>
            </a:r>
          </a:p>
          <a:p>
            <a:pPr marL="365760" lvl="1" indent="0">
              <a:buNone/>
            </a:pPr>
            <a:r>
              <a:rPr lang="en-US" b="1" dirty="0"/>
              <a:t>(maximum-</a:t>
            </a:r>
            <a:r>
              <a:rPr lang="en-US" b="1" dirty="0" err="1"/>
              <a:t>defuzzify</a:t>
            </a:r>
            <a:r>
              <a:rPr lang="en-US" b="1" dirty="0"/>
              <a:t> ?h) “ “</a:t>
            </a:r>
          </a:p>
          <a:p>
            <a:pPr marL="365760" lvl="1" indent="0">
              <a:buNone/>
            </a:pPr>
            <a:r>
              <a:rPr lang="en-US" b="1" dirty="0"/>
              <a:t>(get-u-units ?h) </a:t>
            </a:r>
            <a:r>
              <a:rPr lang="en-US" b="1" dirty="0" err="1"/>
              <a:t>crlf</a:t>
            </a:r>
            <a:r>
              <a:rPr lang="en-US" b="1" dirty="0"/>
              <a:t> )</a:t>
            </a:r>
          </a:p>
          <a:p>
            <a:pPr marL="0" indent="0">
              <a:buNone/>
            </a:pPr>
            <a:r>
              <a:rPr lang="bg-BG" b="1" dirty="0"/>
              <a:t>)</a:t>
            </a:r>
            <a:endParaRPr lang="bg-BG" dirty="0"/>
          </a:p>
          <a:p>
            <a:endParaRPr lang="bg-BG" dirty="0"/>
          </a:p>
        </p:txBody>
      </p:sp>
    </p:spTree>
    <p:extLst>
      <p:ext uri="{BB962C8B-B14F-4D97-AF65-F5344CB8AC3E}">
        <p14:creationId xmlns:p14="http://schemas.microsoft.com/office/powerpoint/2010/main" val="271087284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a:t>Using Fuzzy Variables in </a:t>
            </a:r>
            <a:r>
              <a:rPr lang="en-US" b="1" dirty="0" err="1"/>
              <a:t>Deffacts</a:t>
            </a:r>
            <a:r>
              <a:rPr lang="en-US" b="1" dirty="0"/>
              <a:t> Constructs</a:t>
            </a:r>
            <a:endParaRPr lang="bg-BG" dirty="0"/>
          </a:p>
        </p:txBody>
      </p:sp>
      <p:sp>
        <p:nvSpPr>
          <p:cNvPr id="6" name="Content Placeholder 5"/>
          <p:cNvSpPr>
            <a:spLocks noGrp="1"/>
          </p:cNvSpPr>
          <p:nvPr>
            <p:ph idx="1"/>
          </p:nvPr>
        </p:nvSpPr>
        <p:spPr/>
        <p:txBody>
          <a:bodyPr>
            <a:normAutofit/>
          </a:bodyPr>
          <a:lstStyle/>
          <a:p>
            <a:pPr marL="0" indent="0">
              <a:buNone/>
            </a:pPr>
            <a:r>
              <a:rPr lang="en-US" dirty="0"/>
              <a:t>The syntax of the </a:t>
            </a:r>
            <a:r>
              <a:rPr lang="en-US" dirty="0" err="1"/>
              <a:t>deffacts</a:t>
            </a:r>
            <a:r>
              <a:rPr lang="en-US" dirty="0"/>
              <a:t> construct has been extended to allow fuzzy facts to be declared. Both fuzzy and </a:t>
            </a:r>
            <a:r>
              <a:rPr lang="en-US" dirty="0" smtClean="0"/>
              <a:t>non-fuzzy (</a:t>
            </a:r>
            <a:r>
              <a:rPr lang="en-US" dirty="0"/>
              <a:t>crisp) facts can be declared in the same </a:t>
            </a:r>
            <a:r>
              <a:rPr lang="en-US" dirty="0" err="1"/>
              <a:t>deffacts</a:t>
            </a:r>
            <a:r>
              <a:rPr lang="en-US" dirty="0"/>
              <a:t> construct. Also certainty factors for crisp or fuzzy facts may </a:t>
            </a:r>
            <a:r>
              <a:rPr lang="en-US" dirty="0" smtClean="0"/>
              <a:t>be specified</a:t>
            </a:r>
            <a:r>
              <a:rPr lang="en-US" dirty="0"/>
              <a:t>. Fuzzy fact specifications in a </a:t>
            </a:r>
            <a:r>
              <a:rPr lang="en-US" dirty="0" err="1"/>
              <a:t>deffacts</a:t>
            </a:r>
            <a:r>
              <a:rPr lang="en-US" dirty="0"/>
              <a:t> construct have the following form</a:t>
            </a:r>
            <a:r>
              <a:rPr lang="en-US" dirty="0" smtClean="0"/>
              <a:t>:</a:t>
            </a:r>
          </a:p>
          <a:p>
            <a:pPr marL="0" indent="0">
              <a:buNone/>
            </a:pPr>
            <a:endParaRPr lang="en-US" dirty="0"/>
          </a:p>
          <a:p>
            <a:pPr marL="0" indent="0">
              <a:buNone/>
            </a:pPr>
            <a:r>
              <a:rPr lang="en-US" dirty="0">
                <a:solidFill>
                  <a:schemeClr val="accent1"/>
                </a:solidFill>
              </a:rPr>
              <a:t>(</a:t>
            </a:r>
            <a:r>
              <a:rPr lang="en-US" dirty="0" err="1">
                <a:solidFill>
                  <a:schemeClr val="accent1"/>
                </a:solidFill>
              </a:rPr>
              <a:t>deffacts</a:t>
            </a:r>
            <a:r>
              <a:rPr lang="en-US" dirty="0">
                <a:solidFill>
                  <a:schemeClr val="accent1"/>
                </a:solidFill>
              </a:rPr>
              <a:t> &lt;</a:t>
            </a:r>
            <a:r>
              <a:rPr lang="en-US" dirty="0" err="1">
                <a:solidFill>
                  <a:schemeClr val="accent1"/>
                </a:solidFill>
              </a:rPr>
              <a:t>deffacts</a:t>
            </a:r>
            <a:r>
              <a:rPr lang="en-US" dirty="0">
                <a:solidFill>
                  <a:schemeClr val="accent1"/>
                </a:solidFill>
              </a:rPr>
              <a:t>-name&gt; [&lt;comment&gt;]</a:t>
            </a:r>
          </a:p>
          <a:p>
            <a:pPr marL="0" indent="0">
              <a:buNone/>
            </a:pPr>
            <a:r>
              <a:rPr lang="en-US" dirty="0" smtClean="0">
                <a:solidFill>
                  <a:schemeClr val="accent1"/>
                </a:solidFill>
              </a:rPr>
              <a:t>	&lt;</a:t>
            </a:r>
            <a:r>
              <a:rPr lang="en-US" dirty="0">
                <a:solidFill>
                  <a:schemeClr val="accent1"/>
                </a:solidFill>
              </a:rPr>
              <a:t>RHS-pattern&gt;*</a:t>
            </a:r>
          </a:p>
          <a:p>
            <a:pPr marL="0" indent="0">
              <a:buNone/>
            </a:pPr>
            <a:r>
              <a:rPr lang="bg-BG" dirty="0">
                <a:solidFill>
                  <a:schemeClr val="accent1"/>
                </a:solidFill>
              </a:rPr>
              <a:t>)</a:t>
            </a:r>
            <a:endParaRPr lang="bg-BG" dirty="0">
              <a:solidFill>
                <a:schemeClr val="accent1"/>
              </a:solidFill>
            </a:endParaRPr>
          </a:p>
        </p:txBody>
      </p:sp>
    </p:spTree>
    <p:extLst>
      <p:ext uri="{BB962C8B-B14F-4D97-AF65-F5344CB8AC3E}">
        <p14:creationId xmlns:p14="http://schemas.microsoft.com/office/powerpoint/2010/main" val="3820255340"/>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a:t>Using Fuzzy Variables in </a:t>
            </a:r>
            <a:r>
              <a:rPr lang="en-US" b="1" dirty="0" err="1"/>
              <a:t>Deffacts</a:t>
            </a:r>
            <a:r>
              <a:rPr lang="en-US" b="1" dirty="0"/>
              <a:t> Constructs</a:t>
            </a:r>
            <a:endParaRPr lang="bg-BG" dirty="0"/>
          </a:p>
        </p:txBody>
      </p:sp>
      <p:sp>
        <p:nvSpPr>
          <p:cNvPr id="6" name="Content Placeholder 5"/>
          <p:cNvSpPr>
            <a:spLocks noGrp="1"/>
          </p:cNvSpPr>
          <p:nvPr>
            <p:ph idx="1"/>
          </p:nvPr>
        </p:nvSpPr>
        <p:spPr/>
        <p:txBody>
          <a:bodyPr>
            <a:normAutofit fontScale="77500" lnSpcReduction="20000"/>
          </a:bodyPr>
          <a:lstStyle/>
          <a:p>
            <a:pPr marL="0" indent="0">
              <a:buNone/>
            </a:pPr>
            <a:r>
              <a:rPr lang="en-US" dirty="0"/>
              <a:t>where &lt;RHS-pattern&gt; has been extended as follows:</a:t>
            </a:r>
          </a:p>
          <a:p>
            <a:pPr marL="0" indent="0">
              <a:buNone/>
            </a:pPr>
            <a:r>
              <a:rPr lang="en-US" dirty="0">
                <a:solidFill>
                  <a:schemeClr val="accent1"/>
                </a:solidFill>
              </a:rPr>
              <a:t>&lt;RHS-pattern&gt; ::= &lt;ordered-RHS-pattern&gt; |</a:t>
            </a:r>
          </a:p>
          <a:p>
            <a:pPr marL="0" indent="0">
              <a:buNone/>
            </a:pPr>
            <a:r>
              <a:rPr lang="en-US" dirty="0">
                <a:solidFill>
                  <a:schemeClr val="accent1"/>
                </a:solidFill>
              </a:rPr>
              <a:t>&lt;template-RHS-pattern&gt; |</a:t>
            </a:r>
          </a:p>
          <a:p>
            <a:pPr marL="0" indent="0">
              <a:buNone/>
            </a:pPr>
            <a:r>
              <a:rPr lang="en-US" dirty="0">
                <a:solidFill>
                  <a:schemeClr val="accent1"/>
                </a:solidFill>
              </a:rPr>
              <a:t>&lt;fuzzy-template-RHS-pattern</a:t>
            </a:r>
            <a:r>
              <a:rPr lang="en-US" dirty="0" smtClean="0">
                <a:solidFill>
                  <a:schemeClr val="accent1"/>
                </a:solidFill>
              </a:rPr>
              <a:t>&gt;</a:t>
            </a:r>
          </a:p>
          <a:p>
            <a:pPr marL="0" indent="0">
              <a:buNone/>
            </a:pPr>
            <a:endParaRPr lang="en-US" dirty="0">
              <a:solidFill>
                <a:schemeClr val="accent1"/>
              </a:solidFill>
            </a:endParaRPr>
          </a:p>
          <a:p>
            <a:pPr marL="0" indent="0">
              <a:buNone/>
            </a:pPr>
            <a:r>
              <a:rPr lang="en-US" dirty="0">
                <a:solidFill>
                  <a:schemeClr val="accent1"/>
                </a:solidFill>
              </a:rPr>
              <a:t>&lt;ordered-RHS-pattern&gt; ::= (&lt;symbol&gt; &lt;RHS-field&gt;+)</a:t>
            </a:r>
          </a:p>
          <a:p>
            <a:pPr marL="0" indent="0">
              <a:buNone/>
            </a:pPr>
            <a:r>
              <a:rPr lang="en-US" dirty="0">
                <a:solidFill>
                  <a:schemeClr val="accent1"/>
                </a:solidFill>
              </a:rPr>
              <a:t>[CF &lt;certainty factor&gt; | &lt;certainty factor expression</a:t>
            </a:r>
            <a:r>
              <a:rPr lang="en-US" dirty="0" smtClean="0">
                <a:solidFill>
                  <a:schemeClr val="accent1"/>
                </a:solidFill>
              </a:rPr>
              <a:t>&gt;]</a:t>
            </a:r>
          </a:p>
          <a:p>
            <a:pPr marL="0" indent="0">
              <a:buNone/>
            </a:pPr>
            <a:endParaRPr lang="en-US" dirty="0">
              <a:solidFill>
                <a:schemeClr val="accent1"/>
              </a:solidFill>
            </a:endParaRPr>
          </a:p>
          <a:p>
            <a:pPr marL="0" indent="0">
              <a:buNone/>
            </a:pPr>
            <a:r>
              <a:rPr lang="en-US" dirty="0">
                <a:solidFill>
                  <a:schemeClr val="accent1"/>
                </a:solidFill>
              </a:rPr>
              <a:t>&lt;template-RHS-pattern&gt; ::= (</a:t>
            </a:r>
            <a:r>
              <a:rPr lang="en-US" dirty="0" err="1">
                <a:solidFill>
                  <a:schemeClr val="accent1"/>
                </a:solidFill>
              </a:rPr>
              <a:t>deftemplate</a:t>
            </a:r>
            <a:r>
              <a:rPr lang="en-US" dirty="0">
                <a:solidFill>
                  <a:schemeClr val="accent1"/>
                </a:solidFill>
              </a:rPr>
              <a:t>-name&gt; &lt;RHS-slot&gt;*)</a:t>
            </a:r>
          </a:p>
          <a:p>
            <a:pPr marL="0" indent="0">
              <a:buNone/>
            </a:pPr>
            <a:r>
              <a:rPr lang="en-US" dirty="0">
                <a:solidFill>
                  <a:schemeClr val="accent1"/>
                </a:solidFill>
              </a:rPr>
              <a:t>[CF &lt;certainty factor&gt; | &lt;certainty factor expression</a:t>
            </a:r>
            <a:r>
              <a:rPr lang="en-US" dirty="0" smtClean="0">
                <a:solidFill>
                  <a:schemeClr val="accent1"/>
                </a:solidFill>
              </a:rPr>
              <a:t>&gt;]</a:t>
            </a:r>
          </a:p>
          <a:p>
            <a:pPr marL="0" indent="0">
              <a:buNone/>
            </a:pPr>
            <a:endParaRPr lang="en-US" dirty="0">
              <a:solidFill>
                <a:schemeClr val="accent1"/>
              </a:solidFill>
            </a:endParaRPr>
          </a:p>
          <a:p>
            <a:pPr marL="0" indent="0">
              <a:buNone/>
            </a:pPr>
            <a:r>
              <a:rPr lang="en-US" dirty="0">
                <a:solidFill>
                  <a:schemeClr val="accent1"/>
                </a:solidFill>
              </a:rPr>
              <a:t>&lt;fuzzy-template-RHS-pattern&gt; ::=</a:t>
            </a:r>
          </a:p>
          <a:p>
            <a:pPr marL="0" indent="0">
              <a:buNone/>
            </a:pPr>
            <a:r>
              <a:rPr lang="en-US" dirty="0">
                <a:solidFill>
                  <a:schemeClr val="accent1"/>
                </a:solidFill>
              </a:rPr>
              <a:t>(&lt;fuzzy-template-name&gt; &lt;description of fuzzy set&gt;</a:t>
            </a:r>
          </a:p>
          <a:p>
            <a:pPr marL="0" indent="0">
              <a:buNone/>
            </a:pPr>
            <a:r>
              <a:rPr lang="en-US" dirty="0">
                <a:solidFill>
                  <a:schemeClr val="accent1"/>
                </a:solidFill>
              </a:rPr>
              <a:t>[CF &lt;certainty factor&gt; | &lt;certainty factor expression&gt;]</a:t>
            </a:r>
            <a:endParaRPr lang="bg-BG" dirty="0">
              <a:solidFill>
                <a:schemeClr val="accent1"/>
              </a:solidFill>
            </a:endParaRPr>
          </a:p>
        </p:txBody>
      </p:sp>
    </p:spTree>
    <p:extLst>
      <p:ext uri="{BB962C8B-B14F-4D97-AF65-F5344CB8AC3E}">
        <p14:creationId xmlns:p14="http://schemas.microsoft.com/office/powerpoint/2010/main" val="133599906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a:t>Using Fuzzy Variables in </a:t>
            </a:r>
            <a:r>
              <a:rPr lang="en-US" b="1" dirty="0" err="1"/>
              <a:t>Deffacts</a:t>
            </a:r>
            <a:r>
              <a:rPr lang="en-US" b="1" dirty="0"/>
              <a:t> Constructs</a:t>
            </a:r>
            <a:endParaRPr lang="bg-BG" dirty="0"/>
          </a:p>
        </p:txBody>
      </p:sp>
      <p:sp>
        <p:nvSpPr>
          <p:cNvPr id="6" name="Content Placeholder 5"/>
          <p:cNvSpPr>
            <a:spLocks noGrp="1"/>
          </p:cNvSpPr>
          <p:nvPr>
            <p:ph idx="1"/>
          </p:nvPr>
        </p:nvSpPr>
        <p:spPr/>
        <p:txBody>
          <a:bodyPr>
            <a:normAutofit fontScale="92500" lnSpcReduction="20000"/>
          </a:bodyPr>
          <a:lstStyle/>
          <a:p>
            <a:pPr marL="0" indent="0">
              <a:buNone/>
            </a:pPr>
            <a:r>
              <a:rPr lang="en-US" dirty="0"/>
              <a:t>Example 27</a:t>
            </a:r>
          </a:p>
          <a:p>
            <a:pPr marL="0" indent="0">
              <a:buNone/>
            </a:pPr>
            <a:r>
              <a:rPr lang="en-US" b="1" dirty="0"/>
              <a:t>(</a:t>
            </a:r>
            <a:r>
              <a:rPr lang="en-US" b="1" dirty="0" err="1"/>
              <a:t>deffacts</a:t>
            </a:r>
            <a:r>
              <a:rPr lang="en-US" b="1" dirty="0"/>
              <a:t> </a:t>
            </a:r>
            <a:r>
              <a:rPr lang="en-US" b="1" dirty="0" err="1"/>
              <a:t>groupA</a:t>
            </a:r>
            <a:r>
              <a:rPr lang="en-US" b="1" dirty="0"/>
              <a:t> “some fuzzy facts”</a:t>
            </a:r>
          </a:p>
          <a:p>
            <a:pPr marL="365760" lvl="1" indent="0">
              <a:buNone/>
            </a:pPr>
            <a:r>
              <a:rPr lang="en-US" b="1" dirty="0"/>
              <a:t>(</a:t>
            </a:r>
            <a:r>
              <a:rPr lang="en-US" b="1" dirty="0" err="1"/>
              <a:t>my_group</a:t>
            </a:r>
            <a:r>
              <a:rPr lang="en-US" b="1" dirty="0"/>
              <a:t> (1 0) (5 1) (7 0</a:t>
            </a:r>
            <a:r>
              <a:rPr lang="en-US" b="1" dirty="0" smtClean="0"/>
              <a:t>)) ;</a:t>
            </a:r>
            <a:r>
              <a:rPr lang="en-US" b="1" dirty="0"/>
              <a:t>singleton description</a:t>
            </a:r>
          </a:p>
          <a:p>
            <a:pPr marL="365760" lvl="1" indent="0">
              <a:buNone/>
            </a:pPr>
            <a:r>
              <a:rPr lang="en-US" b="1" dirty="0"/>
              <a:t>(</a:t>
            </a:r>
            <a:r>
              <a:rPr lang="en-US" b="1" dirty="0" err="1"/>
              <a:t>your_group</a:t>
            </a:r>
            <a:r>
              <a:rPr lang="en-US" b="1" dirty="0"/>
              <a:t> (z 4 8)) ;standard description</a:t>
            </a:r>
          </a:p>
          <a:p>
            <a:pPr marL="365760" lvl="1" indent="0">
              <a:buNone/>
            </a:pPr>
            <a:r>
              <a:rPr lang="en-US" b="1" dirty="0"/>
              <a:t>(</a:t>
            </a:r>
            <a:r>
              <a:rPr lang="en-US" b="1" dirty="0" err="1"/>
              <a:t>their_group</a:t>
            </a:r>
            <a:r>
              <a:rPr lang="en-US" b="1" dirty="0"/>
              <a:t> (s (+ 1 1) 4))</a:t>
            </a:r>
          </a:p>
          <a:p>
            <a:pPr marL="365760" lvl="1" indent="0">
              <a:buNone/>
            </a:pPr>
            <a:r>
              <a:rPr lang="en-US" b="1" dirty="0"/>
              <a:t>(person (name ralph) (</a:t>
            </a:r>
            <a:r>
              <a:rPr lang="en-US" b="1" dirty="0" err="1"/>
              <a:t>ht</a:t>
            </a:r>
            <a:r>
              <a:rPr lang="en-US" b="1" dirty="0"/>
              <a:t> tall))</a:t>
            </a:r>
          </a:p>
          <a:p>
            <a:pPr marL="0" indent="0">
              <a:buNone/>
            </a:pPr>
            <a:r>
              <a:rPr lang="bg-BG" b="1" dirty="0"/>
              <a:t>)</a:t>
            </a:r>
          </a:p>
          <a:p>
            <a:pPr marL="0" indent="0">
              <a:buNone/>
            </a:pPr>
            <a:r>
              <a:rPr lang="en-US" b="1" dirty="0"/>
              <a:t>(</a:t>
            </a:r>
            <a:r>
              <a:rPr lang="en-US" b="1" dirty="0" err="1"/>
              <a:t>deffacts</a:t>
            </a:r>
            <a:r>
              <a:rPr lang="en-US" b="1" dirty="0"/>
              <a:t> </a:t>
            </a:r>
            <a:r>
              <a:rPr lang="en-US" b="1" dirty="0" err="1"/>
              <a:t>groupB</a:t>
            </a:r>
            <a:r>
              <a:rPr lang="en-US" b="1" dirty="0"/>
              <a:t> “some fuzzy facts with certainty factors”</a:t>
            </a:r>
          </a:p>
          <a:p>
            <a:pPr marL="365760" lvl="1" indent="0">
              <a:buNone/>
            </a:pPr>
            <a:r>
              <a:rPr lang="en-US" b="1" dirty="0"/>
              <a:t>(</a:t>
            </a:r>
            <a:r>
              <a:rPr lang="en-US" b="1" dirty="0" err="1"/>
              <a:t>this_group</a:t>
            </a:r>
            <a:r>
              <a:rPr lang="en-US" b="1" dirty="0"/>
              <a:t> (</a:t>
            </a:r>
            <a:r>
              <a:rPr lang="en-US" b="1" dirty="0" smtClean="0"/>
              <a:t>1 0</a:t>
            </a:r>
            <a:r>
              <a:rPr lang="en-US" b="1" dirty="0"/>
              <a:t>) (</a:t>
            </a:r>
            <a:r>
              <a:rPr lang="en-US" b="1" dirty="0" smtClean="0"/>
              <a:t>5 1</a:t>
            </a:r>
            <a:r>
              <a:rPr lang="en-US" b="1" dirty="0"/>
              <a:t>) (7 0)) CF 0.35</a:t>
            </a:r>
          </a:p>
          <a:p>
            <a:pPr marL="365760" lvl="1" indent="0">
              <a:buNone/>
            </a:pPr>
            <a:r>
              <a:rPr lang="en-US" b="1" dirty="0"/>
              <a:t>(</a:t>
            </a:r>
            <a:r>
              <a:rPr lang="en-US" b="1" dirty="0" err="1"/>
              <a:t>that_group</a:t>
            </a:r>
            <a:r>
              <a:rPr lang="en-US" b="1" dirty="0"/>
              <a:t> (pi 2 (+ 3 4))) CF (+ .2 .3)</a:t>
            </a:r>
          </a:p>
          <a:p>
            <a:pPr marL="0" indent="0">
              <a:buNone/>
            </a:pPr>
            <a:r>
              <a:rPr lang="bg-BG" b="1" dirty="0"/>
              <a:t>)</a:t>
            </a:r>
            <a:endParaRPr lang="bg-BG" dirty="0"/>
          </a:p>
        </p:txBody>
      </p:sp>
    </p:spTree>
    <p:extLst>
      <p:ext uri="{BB962C8B-B14F-4D97-AF65-F5344CB8AC3E}">
        <p14:creationId xmlns:p14="http://schemas.microsoft.com/office/powerpoint/2010/main" val="288415142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a:t>Using Fuzzy Variables in Assert Statements</a:t>
            </a:r>
            <a:endParaRPr lang="bg-BG" dirty="0"/>
          </a:p>
        </p:txBody>
      </p:sp>
      <p:sp>
        <p:nvSpPr>
          <p:cNvPr id="6" name="Content Placeholder 5"/>
          <p:cNvSpPr>
            <a:spLocks noGrp="1"/>
          </p:cNvSpPr>
          <p:nvPr>
            <p:ph idx="1"/>
          </p:nvPr>
        </p:nvSpPr>
        <p:spPr/>
        <p:txBody>
          <a:bodyPr>
            <a:normAutofit fontScale="92500" lnSpcReduction="10000"/>
          </a:bodyPr>
          <a:lstStyle/>
          <a:p>
            <a:r>
              <a:rPr lang="en-US" dirty="0"/>
              <a:t>The syntax of the assert construct has been expanded to allow fuzzy facts as arguments, and for the certainty </a:t>
            </a:r>
            <a:r>
              <a:rPr lang="en-US" dirty="0" smtClean="0"/>
              <a:t>factor of </a:t>
            </a:r>
            <a:r>
              <a:rPr lang="en-US" dirty="0"/>
              <a:t>a crisp or fuzzy fact to be specified. The assert command (with a single fact asserted in an assert function call) </a:t>
            </a:r>
            <a:r>
              <a:rPr lang="en-US" dirty="0" smtClean="0"/>
              <a:t>is of </a:t>
            </a:r>
            <a:r>
              <a:rPr lang="en-US" dirty="0"/>
              <a:t>the form</a:t>
            </a:r>
          </a:p>
          <a:p>
            <a:pPr marL="0" indent="0">
              <a:buNone/>
            </a:pPr>
            <a:r>
              <a:rPr lang="en-US" dirty="0">
                <a:solidFill>
                  <a:schemeClr val="accent1"/>
                </a:solidFill>
              </a:rPr>
              <a:t>(assert</a:t>
            </a:r>
          </a:p>
          <a:p>
            <a:pPr marL="0" indent="0">
              <a:buNone/>
            </a:pPr>
            <a:r>
              <a:rPr lang="en-US" dirty="0">
                <a:solidFill>
                  <a:schemeClr val="accent1"/>
                </a:solidFill>
              </a:rPr>
              <a:t>(&lt;crisp fact&gt; </a:t>
            </a:r>
            <a:r>
              <a:rPr lang="en-US" i="1" dirty="0">
                <a:solidFill>
                  <a:schemeClr val="accent1"/>
                </a:solidFill>
              </a:rPr>
              <a:t>| </a:t>
            </a:r>
            <a:r>
              <a:rPr lang="en-US" dirty="0">
                <a:solidFill>
                  <a:schemeClr val="accent1"/>
                </a:solidFill>
              </a:rPr>
              <a:t>fuzzy-variable-name &lt;description of fuzzy set&gt; |</a:t>
            </a:r>
          </a:p>
          <a:p>
            <a:pPr marL="0" indent="0">
              <a:buNone/>
            </a:pPr>
            <a:r>
              <a:rPr lang="en-US" dirty="0">
                <a:solidFill>
                  <a:schemeClr val="accent1"/>
                </a:solidFill>
              </a:rPr>
              <a:t>template-name &lt;slot-description&gt;+)</a:t>
            </a:r>
          </a:p>
          <a:p>
            <a:pPr marL="0" indent="0">
              <a:buNone/>
            </a:pPr>
            <a:r>
              <a:rPr lang="en-US" dirty="0">
                <a:solidFill>
                  <a:schemeClr val="accent1"/>
                </a:solidFill>
              </a:rPr>
              <a:t>[CF &lt;certainty factor&gt; | &lt;certainty factor expression&gt;]</a:t>
            </a:r>
          </a:p>
          <a:p>
            <a:pPr marL="0" indent="0">
              <a:buNone/>
            </a:pPr>
            <a:r>
              <a:rPr lang="bg-BG" dirty="0">
                <a:solidFill>
                  <a:schemeClr val="accent1"/>
                </a:solidFill>
              </a:rPr>
              <a:t>)</a:t>
            </a:r>
            <a:endParaRPr lang="bg-BG" dirty="0">
              <a:solidFill>
                <a:schemeClr val="accent1"/>
              </a:solidFill>
            </a:endParaRPr>
          </a:p>
        </p:txBody>
      </p:sp>
    </p:spTree>
    <p:extLst>
      <p:ext uri="{BB962C8B-B14F-4D97-AF65-F5344CB8AC3E}">
        <p14:creationId xmlns:p14="http://schemas.microsoft.com/office/powerpoint/2010/main" val="2476731518"/>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a:t>Using Fuzzy Variables in Assert Statements</a:t>
            </a:r>
            <a:endParaRPr lang="bg-BG" dirty="0"/>
          </a:p>
        </p:txBody>
      </p:sp>
      <p:sp>
        <p:nvSpPr>
          <p:cNvPr id="6" name="Content Placeholder 5"/>
          <p:cNvSpPr>
            <a:spLocks noGrp="1"/>
          </p:cNvSpPr>
          <p:nvPr>
            <p:ph idx="1"/>
          </p:nvPr>
        </p:nvSpPr>
        <p:spPr/>
        <p:txBody>
          <a:bodyPr>
            <a:normAutofit/>
          </a:bodyPr>
          <a:lstStyle/>
          <a:p>
            <a:pPr marL="0" indent="0">
              <a:buNone/>
            </a:pPr>
            <a:r>
              <a:rPr lang="en-US" dirty="0"/>
              <a:t>where</a:t>
            </a:r>
          </a:p>
          <a:p>
            <a:pPr marL="0" indent="0">
              <a:buNone/>
            </a:pPr>
            <a:r>
              <a:rPr lang="en-US" dirty="0"/>
              <a:t>+ indicates that there are one or more of the &lt;slot-description&gt; entries, at </a:t>
            </a:r>
            <a:r>
              <a:rPr lang="en-US" dirty="0" smtClean="0"/>
              <a:t>least one </a:t>
            </a:r>
            <a:r>
              <a:rPr lang="en-US" dirty="0"/>
              <a:t>of these is a &lt;fuzzy-slot-description&gt;, and a &lt;fuzzy-slot-description&gt; is</a:t>
            </a:r>
          </a:p>
          <a:p>
            <a:pPr marL="0" indent="0">
              <a:buNone/>
            </a:pPr>
            <a:r>
              <a:rPr lang="en-US" dirty="0"/>
              <a:t>( fuzzy-slot-name </a:t>
            </a:r>
            <a:r>
              <a:rPr lang="en-US" i="1" dirty="0"/>
              <a:t>&lt;</a:t>
            </a:r>
            <a:r>
              <a:rPr lang="en-US" dirty="0"/>
              <a:t>description of fuzzy set&gt;)</a:t>
            </a:r>
          </a:p>
          <a:p>
            <a:pPr marL="0" indent="0">
              <a:buNone/>
            </a:pPr>
            <a:r>
              <a:rPr lang="en-US" i="1" dirty="0"/>
              <a:t>&lt;</a:t>
            </a:r>
            <a:r>
              <a:rPr lang="en-US" dirty="0"/>
              <a:t>description of fuzzy set&gt; is</a:t>
            </a:r>
          </a:p>
          <a:p>
            <a:pPr marL="0" indent="0">
              <a:buNone/>
            </a:pPr>
            <a:r>
              <a:rPr lang="en-US" dirty="0"/>
              <a:t>&lt;linguistic-</a:t>
            </a:r>
            <a:r>
              <a:rPr lang="en-US" dirty="0" err="1"/>
              <a:t>expr</a:t>
            </a:r>
            <a:r>
              <a:rPr lang="en-US" dirty="0"/>
              <a:t>&gt; | &lt;standard&gt; | &lt;singletons&gt;</a:t>
            </a:r>
          </a:p>
          <a:p>
            <a:pPr marL="0" indent="0">
              <a:buNone/>
            </a:pPr>
            <a:r>
              <a:rPr lang="en-US" dirty="0"/>
              <a:t>and the certainty factor is optional (if not specified a CF of 1.0 is assumed).</a:t>
            </a:r>
            <a:endParaRPr lang="bg-BG" dirty="0"/>
          </a:p>
        </p:txBody>
      </p:sp>
    </p:spTree>
    <p:extLst>
      <p:ext uri="{BB962C8B-B14F-4D97-AF65-F5344CB8AC3E}">
        <p14:creationId xmlns:p14="http://schemas.microsoft.com/office/powerpoint/2010/main" val="1702027464"/>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a:t>Using Fuzzy Variables in Assert Statements</a:t>
            </a:r>
            <a:endParaRPr lang="bg-BG" dirty="0"/>
          </a:p>
        </p:txBody>
      </p:sp>
      <p:sp>
        <p:nvSpPr>
          <p:cNvPr id="6" name="Content Placeholder 5"/>
          <p:cNvSpPr>
            <a:spLocks noGrp="1"/>
          </p:cNvSpPr>
          <p:nvPr>
            <p:ph idx="1"/>
          </p:nvPr>
        </p:nvSpPr>
        <p:spPr/>
        <p:txBody>
          <a:bodyPr/>
          <a:lstStyle/>
          <a:p>
            <a:pPr marL="0" indent="0">
              <a:buNone/>
            </a:pPr>
            <a:r>
              <a:rPr lang="en-US" dirty="0"/>
              <a:t>Example 28</a:t>
            </a:r>
          </a:p>
          <a:p>
            <a:pPr marL="0" indent="0">
              <a:buNone/>
            </a:pPr>
            <a:r>
              <a:rPr lang="en-US" b="1" dirty="0"/>
              <a:t>(assert (group few))</a:t>
            </a:r>
          </a:p>
          <a:p>
            <a:pPr marL="0" indent="0">
              <a:buNone/>
            </a:pPr>
            <a:r>
              <a:rPr lang="en-US" b="1" dirty="0"/>
              <a:t>(assert (group (1 0) (5 1) (7 0)) )</a:t>
            </a:r>
          </a:p>
          <a:p>
            <a:pPr marL="0" indent="0">
              <a:buNone/>
            </a:pPr>
            <a:r>
              <a:rPr lang="en-US" b="1" dirty="0"/>
              <a:t>(assert (group NOT [ very few OR many ] ))</a:t>
            </a:r>
          </a:p>
          <a:p>
            <a:pPr marL="0" indent="0">
              <a:buNone/>
            </a:pPr>
            <a:r>
              <a:rPr lang="en-US" b="1" dirty="0"/>
              <a:t>(assert (group (z 4 8)) )</a:t>
            </a:r>
          </a:p>
          <a:p>
            <a:pPr marL="0" indent="0">
              <a:buNone/>
            </a:pPr>
            <a:r>
              <a:rPr lang="en-US" b="1" dirty="0"/>
              <a:t>(assert (person (name john) (</a:t>
            </a:r>
            <a:r>
              <a:rPr lang="en-US" b="1" dirty="0" err="1"/>
              <a:t>ht</a:t>
            </a:r>
            <a:r>
              <a:rPr lang="en-US" b="1" dirty="0"/>
              <a:t> extremely tall)))</a:t>
            </a:r>
          </a:p>
          <a:p>
            <a:pPr marL="0" indent="0">
              <a:buNone/>
            </a:pPr>
            <a:r>
              <a:rPr lang="nl-NL" b="1" dirty="0"/>
              <a:t>(assert (person (name dan) (ht (pi 0 5.6)))</a:t>
            </a:r>
          </a:p>
          <a:p>
            <a:pPr marL="0" indent="0">
              <a:buNone/>
            </a:pPr>
            <a:r>
              <a:rPr lang="nb-NO" b="1" dirty="0"/>
              <a:t>(assert (temp (24 0) (25 1) (26 0)))</a:t>
            </a:r>
            <a:endParaRPr lang="bg-BG" dirty="0"/>
          </a:p>
        </p:txBody>
      </p:sp>
    </p:spTree>
    <p:extLst>
      <p:ext uri="{BB962C8B-B14F-4D97-AF65-F5344CB8AC3E}">
        <p14:creationId xmlns:p14="http://schemas.microsoft.com/office/powerpoint/2010/main" val="4124408830"/>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a:t>Using Fuzzy Variables in Assert Statements</a:t>
            </a:r>
            <a:endParaRPr lang="bg-BG" dirty="0"/>
          </a:p>
        </p:txBody>
      </p:sp>
      <p:sp>
        <p:nvSpPr>
          <p:cNvPr id="6" name="Content Placeholder 5"/>
          <p:cNvSpPr>
            <a:spLocks noGrp="1"/>
          </p:cNvSpPr>
          <p:nvPr>
            <p:ph idx="1"/>
          </p:nvPr>
        </p:nvSpPr>
        <p:spPr/>
        <p:txBody>
          <a:bodyPr>
            <a:normAutofit fontScale="70000" lnSpcReduction="20000"/>
          </a:bodyPr>
          <a:lstStyle/>
          <a:p>
            <a:pPr marL="0" indent="0">
              <a:buNone/>
            </a:pPr>
            <a:r>
              <a:rPr lang="en-US" dirty="0"/>
              <a:t>Example 29</a:t>
            </a:r>
          </a:p>
          <a:p>
            <a:pPr marL="0" indent="0">
              <a:buNone/>
            </a:pPr>
            <a:r>
              <a:rPr lang="en-US" b="1" dirty="0"/>
              <a:t>(</a:t>
            </a:r>
            <a:r>
              <a:rPr lang="en-US" b="1" dirty="0" err="1"/>
              <a:t>defrule</a:t>
            </a:r>
            <a:r>
              <a:rPr lang="en-US" b="1" dirty="0"/>
              <a:t> assert-rule-1</a:t>
            </a:r>
          </a:p>
          <a:p>
            <a:pPr marL="365760" lvl="1" indent="0">
              <a:buNone/>
            </a:pPr>
            <a:r>
              <a:rPr lang="en-US" b="1" dirty="0"/>
              <a:t>(</a:t>
            </a:r>
            <a:r>
              <a:rPr lang="en-US" b="1" dirty="0" err="1"/>
              <a:t>zmin</a:t>
            </a:r>
            <a:r>
              <a:rPr lang="en-US" b="1" dirty="0"/>
              <a:t> ?</a:t>
            </a:r>
            <a:r>
              <a:rPr lang="en-US" b="1" dirty="0" err="1"/>
              <a:t>minval</a:t>
            </a:r>
            <a:r>
              <a:rPr lang="en-US" b="1" dirty="0"/>
              <a:t>) ;variable ?</a:t>
            </a:r>
            <a:r>
              <a:rPr lang="en-US" b="1" dirty="0" err="1"/>
              <a:t>minval</a:t>
            </a:r>
            <a:r>
              <a:rPr lang="en-US" b="1" dirty="0"/>
              <a:t> must be numeric</a:t>
            </a:r>
          </a:p>
          <a:p>
            <a:pPr marL="365760" lvl="1" indent="0">
              <a:buNone/>
            </a:pPr>
            <a:r>
              <a:rPr lang="en-US" b="1" dirty="0"/>
              <a:t>(</a:t>
            </a:r>
            <a:r>
              <a:rPr lang="en-US" b="1" dirty="0" err="1"/>
              <a:t>zmax</a:t>
            </a:r>
            <a:r>
              <a:rPr lang="en-US" b="1" dirty="0"/>
              <a:t> ?</a:t>
            </a:r>
            <a:r>
              <a:rPr lang="en-US" b="1" dirty="0" err="1"/>
              <a:t>maxval</a:t>
            </a:r>
            <a:r>
              <a:rPr lang="en-US" b="1" dirty="0"/>
              <a:t>) ;variable ?</a:t>
            </a:r>
            <a:r>
              <a:rPr lang="en-US" b="1" dirty="0" err="1"/>
              <a:t>maxval</a:t>
            </a:r>
            <a:r>
              <a:rPr lang="en-US" b="1" dirty="0"/>
              <a:t> must be numeric</a:t>
            </a:r>
          </a:p>
          <a:p>
            <a:pPr marL="365760" lvl="1" indent="0">
              <a:buNone/>
            </a:pPr>
            <a:r>
              <a:rPr lang="bg-BG" b="1" dirty="0"/>
              <a:t>=&gt;</a:t>
            </a:r>
          </a:p>
          <a:p>
            <a:pPr marL="365760" lvl="1" indent="0">
              <a:buNone/>
            </a:pPr>
            <a:r>
              <a:rPr lang="en-US" b="1" dirty="0"/>
              <a:t>(assert</a:t>
            </a:r>
          </a:p>
          <a:p>
            <a:pPr marL="365760" lvl="1" indent="0">
              <a:buNone/>
            </a:pPr>
            <a:r>
              <a:rPr lang="en-US" b="1" dirty="0"/>
              <a:t>(group (z ?</a:t>
            </a:r>
            <a:r>
              <a:rPr lang="en-US" b="1" dirty="0" err="1"/>
              <a:t>minval</a:t>
            </a:r>
            <a:r>
              <a:rPr lang="en-US" b="1" dirty="0"/>
              <a:t> ?</a:t>
            </a:r>
            <a:r>
              <a:rPr lang="en-US" b="1" dirty="0" err="1"/>
              <a:t>maxval</a:t>
            </a:r>
            <a:r>
              <a:rPr lang="en-US" b="1" dirty="0"/>
              <a:t>))</a:t>
            </a:r>
          </a:p>
          <a:p>
            <a:pPr marL="365760" lvl="1" indent="0">
              <a:buNone/>
            </a:pPr>
            <a:r>
              <a:rPr lang="en-US" b="1" dirty="0"/>
              <a:t>) ;fuzzy set description with variables</a:t>
            </a:r>
          </a:p>
          <a:p>
            <a:pPr marL="0" indent="0">
              <a:buNone/>
            </a:pPr>
            <a:r>
              <a:rPr lang="bg-BG" b="1" dirty="0"/>
              <a:t>)</a:t>
            </a:r>
          </a:p>
          <a:p>
            <a:pPr marL="0" indent="0">
              <a:buNone/>
            </a:pPr>
            <a:r>
              <a:rPr lang="en-US" b="1" dirty="0"/>
              <a:t>(</a:t>
            </a:r>
            <a:r>
              <a:rPr lang="en-US" b="1" dirty="0" err="1"/>
              <a:t>defrule</a:t>
            </a:r>
            <a:r>
              <a:rPr lang="en-US" b="1" dirty="0"/>
              <a:t> assert-rule-2 ;asserts standard set with functions</a:t>
            </a:r>
          </a:p>
          <a:p>
            <a:pPr marL="365760" lvl="1" indent="0">
              <a:buNone/>
            </a:pPr>
            <a:r>
              <a:rPr lang="en-US" b="1" dirty="0"/>
              <a:t>(</a:t>
            </a:r>
            <a:r>
              <a:rPr lang="en-US" b="1" dirty="0" err="1"/>
              <a:t>zmin</a:t>
            </a:r>
            <a:r>
              <a:rPr lang="en-US" b="1" dirty="0"/>
              <a:t> ?</a:t>
            </a:r>
            <a:r>
              <a:rPr lang="en-US" b="1" dirty="0" err="1"/>
              <a:t>minval</a:t>
            </a:r>
            <a:r>
              <a:rPr lang="en-US" b="1" dirty="0"/>
              <a:t>)</a:t>
            </a:r>
          </a:p>
          <a:p>
            <a:pPr marL="365760" lvl="1" indent="0">
              <a:buNone/>
            </a:pPr>
            <a:r>
              <a:rPr lang="en-US" b="1" dirty="0"/>
              <a:t>(</a:t>
            </a:r>
            <a:r>
              <a:rPr lang="en-US" b="1" dirty="0" err="1"/>
              <a:t>zmax</a:t>
            </a:r>
            <a:r>
              <a:rPr lang="en-US" b="1" dirty="0"/>
              <a:t> ?</a:t>
            </a:r>
            <a:r>
              <a:rPr lang="en-US" b="1" dirty="0" err="1"/>
              <a:t>maxval</a:t>
            </a:r>
            <a:r>
              <a:rPr lang="en-US" b="1" dirty="0"/>
              <a:t>)</a:t>
            </a:r>
          </a:p>
          <a:p>
            <a:pPr marL="365760" lvl="1" indent="0">
              <a:buNone/>
            </a:pPr>
            <a:r>
              <a:rPr lang="bg-BG" b="1" dirty="0"/>
              <a:t>=&gt;</a:t>
            </a:r>
          </a:p>
          <a:p>
            <a:pPr marL="365760" lvl="1" indent="0">
              <a:buNone/>
            </a:pPr>
            <a:r>
              <a:rPr lang="en-US" b="1" dirty="0"/>
              <a:t>(assert (group (z ?</a:t>
            </a:r>
            <a:r>
              <a:rPr lang="en-US" b="1" dirty="0" err="1"/>
              <a:t>minval</a:t>
            </a:r>
            <a:r>
              <a:rPr lang="en-US" b="1" dirty="0"/>
              <a:t> (+ ?</a:t>
            </a:r>
            <a:r>
              <a:rPr lang="en-US" b="1" dirty="0" err="1"/>
              <a:t>maxval</a:t>
            </a:r>
            <a:r>
              <a:rPr lang="en-US" b="1" dirty="0"/>
              <a:t> 2))))</a:t>
            </a:r>
          </a:p>
          <a:p>
            <a:pPr marL="0" indent="0">
              <a:buNone/>
            </a:pPr>
            <a:r>
              <a:rPr lang="bg-BG" b="1" dirty="0"/>
              <a:t>)</a:t>
            </a:r>
            <a:endParaRPr lang="bg-BG" dirty="0"/>
          </a:p>
        </p:txBody>
      </p:sp>
    </p:spTree>
    <p:extLst>
      <p:ext uri="{BB962C8B-B14F-4D97-AF65-F5344CB8AC3E}">
        <p14:creationId xmlns:p14="http://schemas.microsoft.com/office/powerpoint/2010/main" val="4048939324"/>
      </p:ext>
    </p:extLst>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a:t>Using Fuzzy Variables in Assert Statements</a:t>
            </a:r>
            <a:endParaRPr lang="bg-BG" dirty="0"/>
          </a:p>
        </p:txBody>
      </p:sp>
      <p:sp>
        <p:nvSpPr>
          <p:cNvPr id="6" name="Content Placeholder 5"/>
          <p:cNvSpPr>
            <a:spLocks noGrp="1"/>
          </p:cNvSpPr>
          <p:nvPr>
            <p:ph idx="1"/>
          </p:nvPr>
        </p:nvSpPr>
        <p:spPr/>
        <p:txBody>
          <a:bodyPr>
            <a:normAutofit lnSpcReduction="10000"/>
          </a:bodyPr>
          <a:lstStyle/>
          <a:p>
            <a:pPr marL="0" indent="0">
              <a:buNone/>
            </a:pPr>
            <a:r>
              <a:rPr lang="en-US" b="1" dirty="0"/>
              <a:t>(</a:t>
            </a:r>
            <a:r>
              <a:rPr lang="en-US" b="1" dirty="0" err="1"/>
              <a:t>defrule</a:t>
            </a:r>
            <a:r>
              <a:rPr lang="en-US" b="1" dirty="0"/>
              <a:t> assert-rule-3 ;asserts singleton set with functions</a:t>
            </a:r>
          </a:p>
          <a:p>
            <a:pPr marL="365760" lvl="1" indent="0">
              <a:buNone/>
            </a:pPr>
            <a:r>
              <a:rPr lang="en-US" b="1" dirty="0"/>
              <a:t>(x1 ?x1val)</a:t>
            </a:r>
          </a:p>
          <a:p>
            <a:pPr marL="365760" lvl="1" indent="0">
              <a:buNone/>
            </a:pPr>
            <a:r>
              <a:rPr lang="en-US" b="1" dirty="0"/>
              <a:t>(x2 ?x2val)</a:t>
            </a:r>
          </a:p>
          <a:p>
            <a:pPr marL="365760" lvl="1" indent="0">
              <a:buNone/>
            </a:pPr>
            <a:r>
              <a:rPr lang="bg-BG" b="1" dirty="0"/>
              <a:t>=&gt;</a:t>
            </a:r>
          </a:p>
          <a:p>
            <a:pPr marL="365760" lvl="1" indent="0">
              <a:buNone/>
            </a:pPr>
            <a:r>
              <a:rPr lang="en-US" b="1" dirty="0"/>
              <a:t>(assert</a:t>
            </a:r>
          </a:p>
          <a:p>
            <a:pPr marL="365760" lvl="1" indent="0">
              <a:buNone/>
            </a:pPr>
            <a:r>
              <a:rPr lang="nn-NO" b="1" dirty="0"/>
              <a:t>(group (?x1val 0) (?x2val 1) ((+ ?x2val 1) 0.6)</a:t>
            </a:r>
          </a:p>
          <a:p>
            <a:pPr marL="365760" lvl="1" indent="0">
              <a:buNone/>
            </a:pPr>
            <a:r>
              <a:rPr lang="en-US" b="1" dirty="0"/>
              <a:t>((</a:t>
            </a:r>
            <a:r>
              <a:rPr lang="en-US" b="1" dirty="0" err="1"/>
              <a:t>sqr</a:t>
            </a:r>
            <a:r>
              <a:rPr lang="en-US" b="1" dirty="0"/>
              <a:t> ?x2val) 0))</a:t>
            </a:r>
          </a:p>
          <a:p>
            <a:pPr marL="365760" lvl="1" indent="0">
              <a:buNone/>
            </a:pPr>
            <a:r>
              <a:rPr lang="bg-BG" b="1" dirty="0"/>
              <a:t>)</a:t>
            </a:r>
          </a:p>
          <a:p>
            <a:pPr marL="0" indent="0">
              <a:buNone/>
            </a:pPr>
            <a:r>
              <a:rPr lang="bg-BG" b="1" dirty="0"/>
              <a:t>)</a:t>
            </a:r>
            <a:endParaRPr lang="bg-BG" dirty="0"/>
          </a:p>
        </p:txBody>
      </p:sp>
    </p:spTree>
    <p:extLst>
      <p:ext uri="{BB962C8B-B14F-4D97-AF65-F5344CB8AC3E}">
        <p14:creationId xmlns:p14="http://schemas.microsoft.com/office/powerpoint/2010/main" val="2886201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Diagnosis</a:t>
            </a:r>
            <a:endParaRPr lang="bg-BG" dirty="0"/>
          </a:p>
        </p:txBody>
      </p:sp>
      <p:sp>
        <p:nvSpPr>
          <p:cNvPr id="3" name="Content Placeholder 2"/>
          <p:cNvSpPr>
            <a:spLocks noGrp="1"/>
          </p:cNvSpPr>
          <p:nvPr>
            <p:ph idx="1"/>
          </p:nvPr>
        </p:nvSpPr>
        <p:spPr/>
        <p:txBody>
          <a:bodyPr>
            <a:normAutofit fontScale="92500"/>
          </a:bodyPr>
          <a:lstStyle/>
          <a:p>
            <a:r>
              <a:rPr lang="en-US" dirty="0"/>
              <a:t>Fuzzy diagnostic systems can contain fuzzy rules of two different forms:</a:t>
            </a:r>
          </a:p>
          <a:p>
            <a:pPr marL="514350" indent="-514350">
              <a:buAutoNum type="arabicPeriod"/>
            </a:pPr>
            <a:r>
              <a:rPr lang="en-US" b="1" dirty="0" smtClean="0">
                <a:solidFill>
                  <a:schemeClr val="accent1"/>
                </a:solidFill>
              </a:rPr>
              <a:t>IF </a:t>
            </a:r>
            <a:r>
              <a:rPr lang="en-US" b="1" dirty="0">
                <a:solidFill>
                  <a:schemeClr val="accent1"/>
                </a:solidFill>
              </a:rPr>
              <a:t>disorders (x), THEN symptoms (y)</a:t>
            </a:r>
            <a:r>
              <a:rPr lang="en-US" dirty="0"/>
              <a:t>; in this case x is sought from the set of equations: y = </a:t>
            </a:r>
            <a:r>
              <a:rPr lang="en-US" dirty="0" smtClean="0"/>
              <a:t>x </a:t>
            </a:r>
            <a:r>
              <a:rPr lang="en-US" dirty="0" smtClean="0">
                <a:latin typeface="Cambria Math"/>
                <a:ea typeface="Cambria Math"/>
              </a:rPr>
              <a:t>¤ </a:t>
            </a:r>
            <a:r>
              <a:rPr lang="en-US" dirty="0" smtClean="0"/>
              <a:t>R, where </a:t>
            </a:r>
            <a:r>
              <a:rPr lang="en-US" dirty="0"/>
              <a:t>R is the set of relations between the disorders and the symptoms and </a:t>
            </a:r>
            <a:r>
              <a:rPr lang="en-US" dirty="0" smtClean="0"/>
              <a:t>"</a:t>
            </a:r>
            <a:r>
              <a:rPr lang="en-US" dirty="0" smtClean="0">
                <a:latin typeface="Cambria Math"/>
                <a:ea typeface="Cambria Math"/>
              </a:rPr>
              <a:t>¤</a:t>
            </a:r>
            <a:r>
              <a:rPr lang="en-US" dirty="0" smtClean="0"/>
              <a:t>" </a:t>
            </a:r>
            <a:r>
              <a:rPr lang="en-US" dirty="0"/>
              <a:t>denotes a </a:t>
            </a:r>
            <a:r>
              <a:rPr lang="en-US" dirty="0" smtClean="0"/>
              <a:t>composition operator</a:t>
            </a:r>
            <a:r>
              <a:rPr lang="en-US" dirty="0"/>
              <a:t>; this is the inverse problem of the fuzzy inference composition rule and more difficult to solve</a:t>
            </a:r>
            <a:r>
              <a:rPr lang="en-US" dirty="0" smtClean="0"/>
              <a:t>.</a:t>
            </a:r>
          </a:p>
          <a:p>
            <a:pPr marL="514350" indent="-514350">
              <a:buAutoNum type="arabicPeriod"/>
            </a:pPr>
            <a:r>
              <a:rPr lang="en-US" b="1" dirty="0">
                <a:solidFill>
                  <a:schemeClr val="accent1"/>
                </a:solidFill>
              </a:rPr>
              <a:t>IF symptoms (x), THEN disorders (y)</a:t>
            </a:r>
            <a:r>
              <a:rPr lang="en-US" dirty="0"/>
              <a:t>; in this case y is sought from the fuzzy compositional </a:t>
            </a:r>
            <a:r>
              <a:rPr lang="en-US" dirty="0" smtClean="0"/>
              <a:t>equation y </a:t>
            </a:r>
            <a:r>
              <a:rPr lang="en-US" dirty="0"/>
              <a:t>= </a:t>
            </a:r>
            <a:r>
              <a:rPr lang="en-US" dirty="0" smtClean="0"/>
              <a:t>x </a:t>
            </a:r>
            <a:r>
              <a:rPr lang="en-US" dirty="0" smtClean="0">
                <a:latin typeface="Cambria Math"/>
                <a:ea typeface="Cambria Math"/>
              </a:rPr>
              <a:t>¤</a:t>
            </a:r>
            <a:r>
              <a:rPr lang="en-US" dirty="0" smtClean="0"/>
              <a:t> R</a:t>
            </a:r>
            <a:endParaRPr lang="en-US" dirty="0"/>
          </a:p>
        </p:txBody>
      </p:sp>
    </p:spTree>
    <p:extLst>
      <p:ext uri="{BB962C8B-B14F-4D97-AF65-F5344CB8AC3E}">
        <p14:creationId xmlns:p14="http://schemas.microsoft.com/office/powerpoint/2010/main" val="294020758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a:t>Using Fuzzy Variables in Assert Statements</a:t>
            </a:r>
            <a:endParaRPr lang="bg-BG" dirty="0"/>
          </a:p>
        </p:txBody>
      </p:sp>
      <p:sp>
        <p:nvSpPr>
          <p:cNvPr id="6" name="Content Placeholder 5"/>
          <p:cNvSpPr>
            <a:spLocks noGrp="1"/>
          </p:cNvSpPr>
          <p:nvPr>
            <p:ph idx="1"/>
          </p:nvPr>
        </p:nvSpPr>
        <p:spPr/>
        <p:txBody>
          <a:bodyPr/>
          <a:lstStyle/>
          <a:p>
            <a:r>
              <a:rPr lang="en-US" dirty="0"/>
              <a:t>The </a:t>
            </a:r>
            <a:r>
              <a:rPr lang="en-US" b="1" i="1" dirty="0"/>
              <a:t>assert-string </a:t>
            </a:r>
            <a:r>
              <a:rPr lang="en-US" dirty="0"/>
              <a:t>function of CLIPS may also be used to assert fuzzy facts. </a:t>
            </a:r>
          </a:p>
          <a:p>
            <a:pPr marL="0" indent="0">
              <a:buNone/>
            </a:pPr>
            <a:endParaRPr lang="en-US" dirty="0" smtClean="0"/>
          </a:p>
          <a:p>
            <a:pPr marL="0" indent="0">
              <a:buNone/>
            </a:pPr>
            <a:r>
              <a:rPr lang="en-US" dirty="0" smtClean="0"/>
              <a:t>Example </a:t>
            </a:r>
            <a:r>
              <a:rPr lang="en-US" dirty="0"/>
              <a:t>30</a:t>
            </a:r>
          </a:p>
          <a:p>
            <a:pPr marL="0" indent="0">
              <a:buNone/>
            </a:pPr>
            <a:r>
              <a:rPr lang="en-US" b="1" dirty="0"/>
              <a:t>(assert-string “(group (z 4 8))”)</a:t>
            </a:r>
          </a:p>
          <a:p>
            <a:pPr marL="0" indent="0">
              <a:buNone/>
            </a:pPr>
            <a:r>
              <a:rPr lang="en-US" b="1" dirty="0"/>
              <a:t>(assert-string “(group (s 4 (+ 5 3)))“)</a:t>
            </a:r>
          </a:p>
          <a:p>
            <a:pPr marL="0" indent="0">
              <a:buNone/>
            </a:pPr>
            <a:r>
              <a:rPr lang="en-US" b="1" dirty="0"/>
              <a:t>(assert-string “(person (name bob) (</a:t>
            </a:r>
            <a:r>
              <a:rPr lang="en-US" b="1" dirty="0" err="1"/>
              <a:t>ht</a:t>
            </a:r>
            <a:r>
              <a:rPr lang="en-US" b="1" dirty="0"/>
              <a:t> medium))”)</a:t>
            </a:r>
            <a:endParaRPr lang="bg-BG" dirty="0"/>
          </a:p>
        </p:txBody>
      </p:sp>
    </p:spTree>
    <p:extLst>
      <p:ext uri="{BB962C8B-B14F-4D97-AF65-F5344CB8AC3E}">
        <p14:creationId xmlns:p14="http://schemas.microsoft.com/office/powerpoint/2010/main" val="2933650141"/>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a:t>Using Fuzzy Variables in Assert Statements</a:t>
            </a:r>
            <a:endParaRPr lang="bg-BG" dirty="0"/>
          </a:p>
        </p:txBody>
      </p:sp>
      <p:sp>
        <p:nvSpPr>
          <p:cNvPr id="6" name="Content Placeholder 5"/>
          <p:cNvSpPr>
            <a:spLocks noGrp="1"/>
          </p:cNvSpPr>
          <p:nvPr>
            <p:ph idx="1"/>
          </p:nvPr>
        </p:nvSpPr>
        <p:spPr/>
        <p:txBody>
          <a:bodyPr>
            <a:normAutofit fontScale="92500"/>
          </a:bodyPr>
          <a:lstStyle/>
          <a:p>
            <a:r>
              <a:rPr lang="en-US" dirty="0"/>
              <a:t>The </a:t>
            </a:r>
            <a:r>
              <a:rPr lang="en-US" b="1" dirty="0"/>
              <a:t>&lt;</a:t>
            </a:r>
            <a:r>
              <a:rPr lang="en-US" b="1" i="1" dirty="0"/>
              <a:t>certainty factor&gt; </a:t>
            </a:r>
            <a:r>
              <a:rPr lang="en-US" dirty="0"/>
              <a:t>is a constant numeric value from 0.0 to 1.0.</a:t>
            </a:r>
          </a:p>
          <a:p>
            <a:pPr marL="0" indent="0">
              <a:buNone/>
            </a:pPr>
            <a:r>
              <a:rPr lang="en-US" dirty="0" smtClean="0"/>
              <a:t>Example 31</a:t>
            </a:r>
          </a:p>
          <a:p>
            <a:pPr marL="0" indent="0">
              <a:buNone/>
            </a:pPr>
            <a:r>
              <a:rPr lang="en-US" b="1" dirty="0" smtClean="0"/>
              <a:t>(assert (</a:t>
            </a:r>
            <a:r>
              <a:rPr lang="en-US" b="1" dirty="0" err="1" smtClean="0"/>
              <a:t>somefact</a:t>
            </a:r>
            <a:r>
              <a:rPr lang="en-US" b="1" dirty="0" smtClean="0"/>
              <a:t>) CF 0.8) ;with CF of 0.8</a:t>
            </a:r>
          </a:p>
          <a:p>
            <a:pPr marL="0" indent="0">
              <a:buNone/>
            </a:pPr>
            <a:r>
              <a:rPr lang="en-US" b="1" dirty="0" smtClean="0"/>
              <a:t>(assert (group few) CF (+ 0.2 0.4));with CF of 0.6</a:t>
            </a:r>
          </a:p>
          <a:p>
            <a:endParaRPr lang="en-US" dirty="0" smtClean="0"/>
          </a:p>
          <a:p>
            <a:r>
              <a:rPr lang="en-US" dirty="0" smtClean="0"/>
              <a:t>A </a:t>
            </a:r>
            <a:r>
              <a:rPr lang="en-US" b="1" dirty="0"/>
              <a:t>&lt;</a:t>
            </a:r>
            <a:r>
              <a:rPr lang="en-US" b="1" i="1" dirty="0"/>
              <a:t>certainty factor expression&gt; </a:t>
            </a:r>
            <a:r>
              <a:rPr lang="en-US" dirty="0"/>
              <a:t>has the same syntax as a </a:t>
            </a:r>
            <a:r>
              <a:rPr lang="en-US" b="1" i="1" dirty="0"/>
              <a:t>&lt;certainty factor&gt;</a:t>
            </a:r>
            <a:r>
              <a:rPr lang="en-US" dirty="0"/>
              <a:t>, except that the constant numeric </a:t>
            </a:r>
            <a:r>
              <a:rPr lang="en-US" dirty="0" smtClean="0"/>
              <a:t>value may </a:t>
            </a:r>
            <a:r>
              <a:rPr lang="en-US" dirty="0"/>
              <a:t>be replaced by a variable or function which returns a numeric value between 0.0 and 1.0.</a:t>
            </a:r>
            <a:endParaRPr lang="bg-BG" dirty="0"/>
          </a:p>
        </p:txBody>
      </p:sp>
    </p:spTree>
    <p:extLst>
      <p:ext uri="{BB962C8B-B14F-4D97-AF65-F5344CB8AC3E}">
        <p14:creationId xmlns:p14="http://schemas.microsoft.com/office/powerpoint/2010/main" val="942706702"/>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b="1" dirty="0"/>
              <a:t>Using Fuzzy Variables in Assert Statements</a:t>
            </a:r>
            <a:endParaRPr lang="bg-BG" dirty="0"/>
          </a:p>
        </p:txBody>
      </p:sp>
      <p:sp>
        <p:nvSpPr>
          <p:cNvPr id="6" name="Content Placeholder 5"/>
          <p:cNvSpPr>
            <a:spLocks noGrp="1"/>
          </p:cNvSpPr>
          <p:nvPr>
            <p:ph idx="1"/>
          </p:nvPr>
        </p:nvSpPr>
        <p:spPr/>
        <p:txBody>
          <a:bodyPr>
            <a:normAutofit lnSpcReduction="10000"/>
          </a:bodyPr>
          <a:lstStyle/>
          <a:p>
            <a:pPr marL="0" indent="0">
              <a:buNone/>
            </a:pPr>
            <a:r>
              <a:rPr lang="en-US" dirty="0"/>
              <a:t>Example 32</a:t>
            </a:r>
          </a:p>
          <a:p>
            <a:pPr marL="0" indent="0">
              <a:buNone/>
            </a:pPr>
            <a:r>
              <a:rPr lang="en-US" b="1" dirty="0"/>
              <a:t>( </a:t>
            </a:r>
            <a:r>
              <a:rPr lang="en-US" b="1" dirty="0" err="1"/>
              <a:t>defrule</a:t>
            </a:r>
            <a:r>
              <a:rPr lang="en-US" b="1" dirty="0"/>
              <a:t> assert-rule-4 ;illustrates various CF assertions</a:t>
            </a:r>
          </a:p>
          <a:p>
            <a:pPr marL="365760" lvl="1" indent="0">
              <a:buNone/>
            </a:pPr>
            <a:r>
              <a:rPr lang="en-US" b="1" dirty="0"/>
              <a:t>(certainty-factor ?</a:t>
            </a:r>
            <a:r>
              <a:rPr lang="en-US" b="1" dirty="0" err="1"/>
              <a:t>cf</a:t>
            </a:r>
            <a:r>
              <a:rPr lang="en-US" b="1" dirty="0"/>
              <a:t>) ;where ?</a:t>
            </a:r>
            <a:r>
              <a:rPr lang="en-US" b="1" dirty="0" err="1"/>
              <a:t>cf</a:t>
            </a:r>
            <a:r>
              <a:rPr lang="en-US" b="1" dirty="0"/>
              <a:t> is between 0 and 1</a:t>
            </a:r>
          </a:p>
          <a:p>
            <a:pPr marL="365760" lvl="1" indent="0">
              <a:buNone/>
            </a:pPr>
            <a:r>
              <a:rPr lang="en-US" b="1" dirty="0"/>
              <a:t>?f &lt;- (</a:t>
            </a:r>
            <a:r>
              <a:rPr lang="en-US" b="1" dirty="0" err="1"/>
              <a:t>somefact</a:t>
            </a:r>
            <a:r>
              <a:rPr lang="en-US" b="1" dirty="0"/>
              <a:t>)</a:t>
            </a:r>
          </a:p>
          <a:p>
            <a:pPr marL="365760" lvl="1" indent="0">
              <a:buNone/>
            </a:pPr>
            <a:r>
              <a:rPr lang="bg-BG" b="1" dirty="0"/>
              <a:t>=&gt;</a:t>
            </a:r>
          </a:p>
          <a:p>
            <a:pPr marL="365760" lvl="1" indent="0">
              <a:buNone/>
            </a:pPr>
            <a:r>
              <a:rPr lang="en-US" b="1" dirty="0"/>
              <a:t>(assert (fact1) CF ?</a:t>
            </a:r>
            <a:r>
              <a:rPr lang="en-US" b="1" dirty="0" err="1"/>
              <a:t>cf</a:t>
            </a:r>
            <a:r>
              <a:rPr lang="en-US" b="1" dirty="0"/>
              <a:t>)</a:t>
            </a:r>
          </a:p>
          <a:p>
            <a:pPr marL="365760" lvl="1" indent="0">
              <a:buNone/>
            </a:pPr>
            <a:r>
              <a:rPr lang="en-US" b="1" dirty="0"/>
              <a:t>(assert (fact3) CF (* 0.8 ?</a:t>
            </a:r>
            <a:r>
              <a:rPr lang="en-US" b="1" dirty="0" err="1"/>
              <a:t>cf</a:t>
            </a:r>
            <a:r>
              <a:rPr lang="en-US" b="1" dirty="0"/>
              <a:t>))</a:t>
            </a:r>
          </a:p>
          <a:p>
            <a:pPr marL="365760" lvl="1" indent="0">
              <a:buNone/>
            </a:pPr>
            <a:r>
              <a:rPr lang="en-US" b="1" dirty="0"/>
              <a:t>(assert (fact5) CF (get-</a:t>
            </a:r>
            <a:r>
              <a:rPr lang="en-US" b="1" dirty="0" err="1"/>
              <a:t>cf</a:t>
            </a:r>
            <a:r>
              <a:rPr lang="en-US" b="1" dirty="0"/>
              <a:t> ?f))</a:t>
            </a:r>
          </a:p>
          <a:p>
            <a:pPr marL="0" indent="0">
              <a:buNone/>
            </a:pPr>
            <a:r>
              <a:rPr lang="bg-BG" b="1" dirty="0" smtClean="0"/>
              <a:t>)</a:t>
            </a:r>
            <a:endParaRPr lang="bg-BG" dirty="0"/>
          </a:p>
        </p:txBody>
      </p:sp>
    </p:spTree>
    <p:extLst>
      <p:ext uri="{BB962C8B-B14F-4D97-AF65-F5344CB8AC3E}">
        <p14:creationId xmlns:p14="http://schemas.microsoft.com/office/powerpoint/2010/main" val="2465915498"/>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Certainty Factors of Rules</a:t>
            </a:r>
            <a:endParaRPr lang="bg-BG" dirty="0"/>
          </a:p>
        </p:txBody>
      </p:sp>
      <p:sp>
        <p:nvSpPr>
          <p:cNvPr id="3" name="Content Placeholder 2"/>
          <p:cNvSpPr>
            <a:spLocks noGrp="1"/>
          </p:cNvSpPr>
          <p:nvPr>
            <p:ph idx="1"/>
          </p:nvPr>
        </p:nvSpPr>
        <p:spPr/>
        <p:txBody>
          <a:bodyPr>
            <a:normAutofit fontScale="92500" lnSpcReduction="10000"/>
          </a:bodyPr>
          <a:lstStyle/>
          <a:p>
            <a:r>
              <a:rPr lang="en-US" dirty="0"/>
              <a:t>This section will discuss the syntax for declaring the certainty factor of rules. The certainty factor of a rule may </a:t>
            </a:r>
            <a:r>
              <a:rPr lang="en-US" dirty="0" smtClean="0"/>
              <a:t>be declared </a:t>
            </a:r>
            <a:r>
              <a:rPr lang="en-US" dirty="0"/>
              <a:t>in a manner similar to declaring the rule </a:t>
            </a:r>
            <a:r>
              <a:rPr lang="en-US" dirty="0" smtClean="0"/>
              <a:t>salience:</a:t>
            </a:r>
            <a:endParaRPr lang="en-US" dirty="0"/>
          </a:p>
          <a:p>
            <a:pPr marL="0" indent="0">
              <a:buNone/>
            </a:pPr>
            <a:r>
              <a:rPr lang="en-US" dirty="0">
                <a:solidFill>
                  <a:schemeClr val="accent1"/>
                </a:solidFill>
              </a:rPr>
              <a:t>(</a:t>
            </a:r>
            <a:r>
              <a:rPr lang="en-US" dirty="0" err="1">
                <a:solidFill>
                  <a:schemeClr val="accent1"/>
                </a:solidFill>
              </a:rPr>
              <a:t>defrule</a:t>
            </a:r>
            <a:r>
              <a:rPr lang="en-US" dirty="0">
                <a:solidFill>
                  <a:schemeClr val="accent1"/>
                </a:solidFill>
              </a:rPr>
              <a:t> some-rule</a:t>
            </a:r>
          </a:p>
          <a:p>
            <a:pPr marL="365760" lvl="1" indent="0">
              <a:buNone/>
            </a:pPr>
            <a:r>
              <a:rPr lang="en-US" dirty="0">
                <a:solidFill>
                  <a:schemeClr val="accent1"/>
                </a:solidFill>
              </a:rPr>
              <a:t>(declare (CF </a:t>
            </a:r>
            <a:r>
              <a:rPr lang="en-US" i="1" dirty="0">
                <a:solidFill>
                  <a:schemeClr val="accent1"/>
                </a:solidFill>
              </a:rPr>
              <a:t>&lt;</a:t>
            </a:r>
            <a:r>
              <a:rPr lang="en-US" dirty="0">
                <a:solidFill>
                  <a:schemeClr val="accent1"/>
                </a:solidFill>
              </a:rPr>
              <a:t>certainty factor&gt;))</a:t>
            </a:r>
          </a:p>
          <a:p>
            <a:pPr marL="365760" lvl="1" indent="0">
              <a:buNone/>
            </a:pPr>
            <a:r>
              <a:rPr lang="bg-BG" dirty="0">
                <a:solidFill>
                  <a:schemeClr val="accent1"/>
                </a:solidFill>
              </a:rPr>
              <a:t>......</a:t>
            </a:r>
          </a:p>
          <a:p>
            <a:pPr marL="365760" lvl="1" indent="0">
              <a:buNone/>
            </a:pPr>
            <a:r>
              <a:rPr lang="bg-BG" dirty="0">
                <a:solidFill>
                  <a:schemeClr val="accent1"/>
                </a:solidFill>
              </a:rPr>
              <a:t>=&gt;</a:t>
            </a:r>
          </a:p>
          <a:p>
            <a:pPr marL="365760" lvl="1" indent="0">
              <a:buNone/>
            </a:pPr>
            <a:r>
              <a:rPr lang="bg-BG" dirty="0">
                <a:solidFill>
                  <a:schemeClr val="accent1"/>
                </a:solidFill>
              </a:rPr>
              <a:t>......</a:t>
            </a:r>
          </a:p>
          <a:p>
            <a:pPr marL="0" indent="0">
              <a:buNone/>
            </a:pPr>
            <a:r>
              <a:rPr lang="bg-BG" dirty="0">
                <a:solidFill>
                  <a:schemeClr val="accent1"/>
                </a:solidFill>
              </a:rPr>
              <a:t>)</a:t>
            </a:r>
          </a:p>
          <a:p>
            <a:r>
              <a:rPr lang="en-US" dirty="0"/>
              <a:t>The &lt;certainty factor&gt; is a number in the range 0 to 1.</a:t>
            </a:r>
            <a:endParaRPr lang="bg-BG" dirty="0"/>
          </a:p>
        </p:txBody>
      </p:sp>
    </p:spTree>
    <p:extLst>
      <p:ext uri="{BB962C8B-B14F-4D97-AF65-F5344CB8AC3E}">
        <p14:creationId xmlns:p14="http://schemas.microsoft.com/office/powerpoint/2010/main" val="342918433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Certainty Factors of Rules</a:t>
            </a:r>
            <a:endParaRPr lang="bg-BG" dirty="0"/>
          </a:p>
        </p:txBody>
      </p:sp>
      <p:sp>
        <p:nvSpPr>
          <p:cNvPr id="3" name="Content Placeholder 2"/>
          <p:cNvSpPr>
            <a:spLocks noGrp="1"/>
          </p:cNvSpPr>
          <p:nvPr>
            <p:ph idx="1"/>
          </p:nvPr>
        </p:nvSpPr>
        <p:spPr/>
        <p:txBody>
          <a:bodyPr>
            <a:normAutofit lnSpcReduction="10000"/>
          </a:bodyPr>
          <a:lstStyle/>
          <a:p>
            <a:pPr marL="0" indent="0">
              <a:buNone/>
            </a:pPr>
            <a:r>
              <a:rPr lang="en-US" dirty="0"/>
              <a:t>Example 34</a:t>
            </a:r>
          </a:p>
          <a:p>
            <a:pPr marL="0" indent="0">
              <a:buNone/>
            </a:pPr>
            <a:r>
              <a:rPr lang="en-US" b="1" dirty="0"/>
              <a:t>(</a:t>
            </a:r>
            <a:r>
              <a:rPr lang="en-US" b="1" dirty="0" err="1"/>
              <a:t>deffacts</a:t>
            </a:r>
            <a:r>
              <a:rPr lang="en-US" b="1" dirty="0"/>
              <a:t> initial-facts</a:t>
            </a:r>
          </a:p>
          <a:p>
            <a:pPr marL="0" indent="0">
              <a:buNone/>
            </a:pPr>
            <a:r>
              <a:rPr lang="en-US" b="1" dirty="0" smtClean="0"/>
              <a:t>	(</a:t>
            </a:r>
            <a:r>
              <a:rPr lang="en-US" b="1" dirty="0"/>
              <a:t>fact1) CF 0.8 ;fact with crisp CF of 0.8</a:t>
            </a:r>
          </a:p>
          <a:p>
            <a:pPr marL="0" indent="0">
              <a:buNone/>
            </a:pPr>
            <a:r>
              <a:rPr lang="bg-BG" b="1" dirty="0"/>
              <a:t>)</a:t>
            </a:r>
          </a:p>
          <a:p>
            <a:pPr marL="0" indent="0">
              <a:buNone/>
            </a:pPr>
            <a:r>
              <a:rPr lang="en-US" b="1" dirty="0"/>
              <a:t>(</a:t>
            </a:r>
            <a:r>
              <a:rPr lang="en-US" b="1" dirty="0" err="1"/>
              <a:t>defrule</a:t>
            </a:r>
            <a:r>
              <a:rPr lang="en-US" b="1" dirty="0"/>
              <a:t> some-other-rule</a:t>
            </a:r>
          </a:p>
          <a:p>
            <a:pPr marL="0" indent="0">
              <a:buNone/>
            </a:pPr>
            <a:r>
              <a:rPr lang="en-US" b="1" dirty="0" smtClean="0"/>
              <a:t>	(</a:t>
            </a:r>
            <a:r>
              <a:rPr lang="en-US" b="1" dirty="0"/>
              <a:t>declare (CF 0.7)) ;a rule with CF of 0.7</a:t>
            </a:r>
          </a:p>
          <a:p>
            <a:pPr marL="0" indent="0">
              <a:buNone/>
            </a:pPr>
            <a:r>
              <a:rPr lang="en-US" b="1" dirty="0" smtClean="0"/>
              <a:t>	(</a:t>
            </a:r>
            <a:r>
              <a:rPr lang="en-US" b="1" dirty="0"/>
              <a:t>fact1)</a:t>
            </a:r>
          </a:p>
          <a:p>
            <a:pPr marL="0" indent="0">
              <a:buNone/>
            </a:pPr>
            <a:r>
              <a:rPr lang="en-US" b="1" smtClean="0"/>
              <a:t>	</a:t>
            </a:r>
            <a:r>
              <a:rPr lang="bg-BG" b="1" smtClean="0"/>
              <a:t>=&gt;</a:t>
            </a:r>
            <a:endParaRPr lang="bg-BG" b="1" dirty="0"/>
          </a:p>
          <a:p>
            <a:pPr marL="0" indent="0">
              <a:buNone/>
            </a:pPr>
            <a:r>
              <a:rPr lang="en-US" b="1" dirty="0" smtClean="0"/>
              <a:t>	(</a:t>
            </a:r>
            <a:r>
              <a:rPr lang="en-US" b="1" dirty="0"/>
              <a:t>printout t “Hello!”)</a:t>
            </a:r>
          </a:p>
          <a:p>
            <a:pPr marL="0" indent="0">
              <a:buNone/>
            </a:pPr>
            <a:r>
              <a:rPr lang="bg-BG" b="1" dirty="0"/>
              <a:t>)</a:t>
            </a:r>
            <a:endParaRPr lang="bg-BG" dirty="0"/>
          </a:p>
        </p:txBody>
      </p:sp>
    </p:spTree>
    <p:extLst>
      <p:ext uri="{BB962C8B-B14F-4D97-AF65-F5344CB8AC3E}">
        <p14:creationId xmlns:p14="http://schemas.microsoft.com/office/powerpoint/2010/main" val="18536903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Diagnosis</a:t>
            </a:r>
            <a:endParaRPr lang="bg-BG" dirty="0"/>
          </a:p>
        </p:txBody>
      </p:sp>
      <p:sp>
        <p:nvSpPr>
          <p:cNvPr id="3" name="Content Placeholder 2"/>
          <p:cNvSpPr>
            <a:spLocks noGrp="1"/>
          </p:cNvSpPr>
          <p:nvPr>
            <p:ph idx="1"/>
          </p:nvPr>
        </p:nvSpPr>
        <p:spPr/>
        <p:txBody>
          <a:bodyPr>
            <a:normAutofit lnSpcReduction="10000"/>
          </a:bodyPr>
          <a:lstStyle/>
          <a:p>
            <a:r>
              <a:rPr lang="en-US" dirty="0"/>
              <a:t>More sophisticated fuzzy diagnostic systems use fuzzy concepts for representing not only </a:t>
            </a:r>
            <a:r>
              <a:rPr lang="en-US" dirty="0" smtClean="0"/>
              <a:t>static symptoms </a:t>
            </a:r>
            <a:r>
              <a:rPr lang="en-US" dirty="0"/>
              <a:t>but their dynamic properties too, for example, "tendency"—"increasing," "decreasing,'' "</a:t>
            </a:r>
            <a:r>
              <a:rPr lang="en-US" dirty="0" smtClean="0"/>
              <a:t>not changing</a:t>
            </a:r>
            <a:r>
              <a:rPr lang="en-US" dirty="0"/>
              <a:t>," etc.</a:t>
            </a:r>
          </a:p>
          <a:p>
            <a:r>
              <a:rPr lang="en-US" dirty="0" smtClean="0"/>
              <a:t>In </a:t>
            </a:r>
            <a:r>
              <a:rPr lang="en-US" dirty="0"/>
              <a:t>some fuzzy medical diagnostic systems patients are allowed to answer in fuzzy terms, for example</a:t>
            </a:r>
            <a:r>
              <a:rPr lang="en-US" dirty="0" smtClean="0"/>
              <a:t>, the </a:t>
            </a:r>
            <a:r>
              <a:rPr lang="en-US" dirty="0"/>
              <a:t>question "Do you feel fatigue?" could be answered by using the fuzzy concepts "seldom</a:t>
            </a:r>
            <a:r>
              <a:rPr lang="en-US" dirty="0" smtClean="0"/>
              <a:t>,“ "</a:t>
            </a:r>
            <a:r>
              <a:rPr lang="en-US" dirty="0"/>
              <a:t>sometimes," "always.'' There answers can be processed further as fuzzy input values.</a:t>
            </a:r>
            <a:endParaRPr lang="bg-BG" dirty="0"/>
          </a:p>
        </p:txBody>
      </p:sp>
    </p:spTree>
    <p:extLst>
      <p:ext uri="{BB962C8B-B14F-4D97-AF65-F5344CB8AC3E}">
        <p14:creationId xmlns:p14="http://schemas.microsoft.com/office/powerpoint/2010/main" val="2926618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Planning</a:t>
            </a:r>
            <a:endParaRPr lang="bg-BG" dirty="0"/>
          </a:p>
        </p:txBody>
      </p:sp>
      <p:sp>
        <p:nvSpPr>
          <p:cNvPr id="3" name="Content Placeholder 2"/>
          <p:cNvSpPr>
            <a:spLocks noGrp="1"/>
          </p:cNvSpPr>
          <p:nvPr>
            <p:ph idx="1"/>
          </p:nvPr>
        </p:nvSpPr>
        <p:spPr/>
        <p:txBody>
          <a:bodyPr>
            <a:normAutofit fontScale="92500" lnSpcReduction="10000"/>
          </a:bodyPr>
          <a:lstStyle/>
          <a:p>
            <a:r>
              <a:rPr lang="en-US" dirty="0"/>
              <a:t>Planning in uncertain and ambiguous conditions is also a problem, too difficult to be tackled by </a:t>
            </a:r>
            <a:r>
              <a:rPr lang="en-US" dirty="0" smtClean="0"/>
              <a:t>the traditional </a:t>
            </a:r>
            <a:r>
              <a:rPr lang="en-US" dirty="0"/>
              <a:t>symbolic AI methods. </a:t>
            </a:r>
            <a:endParaRPr lang="en-US" dirty="0" smtClean="0"/>
          </a:p>
          <a:p>
            <a:r>
              <a:rPr lang="en-US" dirty="0" smtClean="0"/>
              <a:t>Take </a:t>
            </a:r>
            <a:r>
              <a:rPr lang="en-US" dirty="0"/>
              <a:t>the Monkey and Bananas case example. When the </a:t>
            </a:r>
            <a:r>
              <a:rPr lang="en-US" dirty="0" smtClean="0"/>
              <a:t>exact positioning </a:t>
            </a:r>
            <a:r>
              <a:rPr lang="en-US" dirty="0"/>
              <a:t>of all the objects and exact goals are known, there is no problem. </a:t>
            </a:r>
            <a:endParaRPr lang="en-US" dirty="0" smtClean="0"/>
          </a:p>
          <a:p>
            <a:r>
              <a:rPr lang="en-US" dirty="0" smtClean="0"/>
              <a:t>But </a:t>
            </a:r>
            <a:r>
              <a:rPr lang="en-US" dirty="0"/>
              <a:t>suppose we do </a:t>
            </a:r>
            <a:r>
              <a:rPr lang="en-US" dirty="0" smtClean="0"/>
              <a:t>not have </a:t>
            </a:r>
            <a:r>
              <a:rPr lang="en-US" dirty="0"/>
              <a:t>the exact positioning of the monkey and instead of the exact position, for example (5,8), we </a:t>
            </a:r>
            <a:r>
              <a:rPr lang="en-US" dirty="0" smtClean="0"/>
              <a:t>know that </a:t>
            </a:r>
            <a:r>
              <a:rPr lang="en-US" dirty="0"/>
              <a:t>the monkey is "near" the couch, the ladder is "at about the most distant corner from the monkey</a:t>
            </a:r>
            <a:r>
              <a:rPr lang="en-US" dirty="0" smtClean="0"/>
              <a:t>,“ and </a:t>
            </a:r>
            <a:r>
              <a:rPr lang="en-US" dirty="0"/>
              <a:t>bananas are on the ceiling "somewhere in the middle."</a:t>
            </a:r>
            <a:endParaRPr lang="bg-BG" dirty="0"/>
          </a:p>
        </p:txBody>
      </p:sp>
    </p:spTree>
    <p:extLst>
      <p:ext uri="{BB962C8B-B14F-4D97-AF65-F5344CB8AC3E}">
        <p14:creationId xmlns:p14="http://schemas.microsoft.com/office/powerpoint/2010/main" val="385275388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Planning</a:t>
            </a:r>
            <a:endParaRPr lang="bg-BG" dirty="0"/>
          </a:p>
        </p:txBody>
      </p:sp>
      <p:sp>
        <p:nvSpPr>
          <p:cNvPr id="3" name="Content Placeholder 2"/>
          <p:cNvSpPr>
            <a:spLocks noGrp="1"/>
          </p:cNvSpPr>
          <p:nvPr>
            <p:ph idx="1"/>
          </p:nvPr>
        </p:nvSpPr>
        <p:spPr/>
        <p:txBody>
          <a:bodyPr>
            <a:normAutofit/>
          </a:bodyPr>
          <a:lstStyle/>
          <a:p>
            <a:r>
              <a:rPr lang="en-US" dirty="0"/>
              <a:t>The goal can be "monkey to grasp bananas."</a:t>
            </a:r>
          </a:p>
          <a:p>
            <a:r>
              <a:rPr lang="en-US" dirty="0"/>
              <a:t>A plan in this case can be generated by using a set of fuzzy rules and a fuzzy inference machine </a:t>
            </a:r>
            <a:r>
              <a:rPr lang="en-US" dirty="0" smtClean="0"/>
              <a:t>to perform </a:t>
            </a:r>
            <a:r>
              <a:rPr lang="en-US" dirty="0"/>
              <a:t>the reasoning process.</a:t>
            </a:r>
          </a:p>
          <a:p>
            <a:r>
              <a:rPr lang="en-US" dirty="0"/>
              <a:t>Complex planning problems can be solved in stages, for example, first stage, recognition of </a:t>
            </a:r>
            <a:r>
              <a:rPr lang="en-US" dirty="0" smtClean="0"/>
              <a:t>the situation</a:t>
            </a:r>
            <a:r>
              <a:rPr lang="en-US" dirty="0"/>
              <a:t>; second stage, generation of a plan; third stage, execution of the plan. For each of the </a:t>
            </a:r>
            <a:r>
              <a:rPr lang="en-US" dirty="0" smtClean="0"/>
              <a:t>stages fuzzy </a:t>
            </a:r>
            <a:r>
              <a:rPr lang="en-US" dirty="0"/>
              <a:t>rules may be used and combined with other techniques used for other stages.</a:t>
            </a:r>
            <a:endParaRPr lang="bg-BG" dirty="0"/>
          </a:p>
        </p:txBody>
      </p:sp>
    </p:spTree>
    <p:extLst>
      <p:ext uri="{BB962C8B-B14F-4D97-AF65-F5344CB8AC3E}">
        <p14:creationId xmlns:p14="http://schemas.microsoft.com/office/powerpoint/2010/main" val="32057047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0" dirty="0"/>
              <a:t>Optimization and Decision Making</a:t>
            </a:r>
            <a:endParaRPr lang="bg-BG" dirty="0"/>
          </a:p>
        </p:txBody>
      </p:sp>
      <p:sp>
        <p:nvSpPr>
          <p:cNvPr id="5" name="Text Placeholder 4"/>
          <p:cNvSpPr>
            <a:spLocks noGrp="1"/>
          </p:cNvSpPr>
          <p:nvPr>
            <p:ph type="body" idx="1"/>
          </p:nvPr>
        </p:nvSpPr>
        <p:spPr>
          <a:xfrm>
            <a:off x="530352" y="2704664"/>
            <a:ext cx="7772400" cy="3172608"/>
          </a:xfrm>
        </p:spPr>
        <p:txBody>
          <a:bodyPr>
            <a:normAutofit/>
          </a:bodyPr>
          <a:lstStyle/>
          <a:p>
            <a:r>
              <a:rPr lang="en-US" sz="2800" dirty="0"/>
              <a:t>These two generic problems are about finding an optimal option among a set of options. This process </a:t>
            </a:r>
            <a:r>
              <a:rPr lang="en-US" sz="2800" dirty="0" smtClean="0"/>
              <a:t>is difficult </a:t>
            </a:r>
            <a:r>
              <a:rPr lang="en-US" sz="2800" dirty="0"/>
              <a:t>to model when the decision is required to be "humanlike," especially in a group </a:t>
            </a:r>
            <a:r>
              <a:rPr lang="en-US" sz="2800" dirty="0" err="1" smtClean="0"/>
              <a:t>decisionmaking</a:t>
            </a:r>
            <a:r>
              <a:rPr lang="en-US" sz="2800" dirty="0" smtClean="0"/>
              <a:t> process</a:t>
            </a:r>
            <a:r>
              <a:rPr lang="en-US" sz="2800" dirty="0"/>
              <a:t>.</a:t>
            </a:r>
            <a:endParaRPr lang="bg-BG" sz="2800" dirty="0"/>
          </a:p>
        </p:txBody>
      </p:sp>
    </p:spTree>
    <p:extLst>
      <p:ext uri="{BB962C8B-B14F-4D97-AF65-F5344CB8AC3E}">
        <p14:creationId xmlns:p14="http://schemas.microsoft.com/office/powerpoint/2010/main" val="7509402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Optimization</a:t>
            </a:r>
            <a:endParaRPr lang="bg-BG" dirty="0"/>
          </a:p>
        </p:txBody>
      </p:sp>
      <p:sp>
        <p:nvSpPr>
          <p:cNvPr id="3" name="Content Placeholder 2"/>
          <p:cNvSpPr>
            <a:spLocks noGrp="1"/>
          </p:cNvSpPr>
          <p:nvPr>
            <p:ph idx="1"/>
          </p:nvPr>
        </p:nvSpPr>
        <p:spPr/>
        <p:txBody>
          <a:bodyPr/>
          <a:lstStyle/>
          <a:p>
            <a:r>
              <a:rPr lang="en-US" dirty="0"/>
              <a:t>Optimization problems sometimes do not have well-defined parameters and values. Finding an </a:t>
            </a:r>
            <a:r>
              <a:rPr lang="en-US" dirty="0" smtClean="0"/>
              <a:t>optimal solution </a:t>
            </a:r>
            <a:r>
              <a:rPr lang="en-US" dirty="0"/>
              <a:t>in this case is extremely difficult. For example, the cost from one town to another for the </a:t>
            </a:r>
            <a:r>
              <a:rPr lang="en-US" dirty="0" smtClean="0"/>
              <a:t>TSP case </a:t>
            </a:r>
            <a:r>
              <a:rPr lang="en-US" dirty="0"/>
              <a:t>example might not be a single value, but an interval or a fuzzy number, say, about 600. A </a:t>
            </a:r>
            <a:r>
              <a:rPr lang="en-US" dirty="0" smtClean="0"/>
              <a:t>fuzzy solution </a:t>
            </a:r>
            <a:r>
              <a:rPr lang="en-US" dirty="0"/>
              <a:t>to this problem when inexact costs are provided instead of exact values is presented in </a:t>
            </a:r>
            <a:r>
              <a:rPr lang="en-US" dirty="0" smtClean="0"/>
              <a:t>Dubois and </a:t>
            </a:r>
            <a:r>
              <a:rPr lang="en-US" dirty="0" err="1"/>
              <a:t>Prade</a:t>
            </a:r>
            <a:r>
              <a:rPr lang="en-US" dirty="0"/>
              <a:t> (1988).</a:t>
            </a:r>
            <a:endParaRPr lang="bg-BG" dirty="0"/>
          </a:p>
        </p:txBody>
      </p:sp>
    </p:spTree>
    <p:extLst>
      <p:ext uri="{BB962C8B-B14F-4D97-AF65-F5344CB8AC3E}">
        <p14:creationId xmlns:p14="http://schemas.microsoft.com/office/powerpoint/2010/main" val="33621531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Decision Making</a:t>
            </a:r>
            <a:endParaRPr lang="bg-BG"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Fuzzy logic, when applied to decision-making problems, provides formal methodology for </a:t>
            </a:r>
            <a:r>
              <a:rPr lang="en-US" dirty="0" smtClean="0"/>
              <a:t>problem solving</a:t>
            </a:r>
            <a:r>
              <a:rPr lang="en-US" dirty="0"/>
              <a:t>, and human consistency. These are important general characteristics of fuzzy decision </a:t>
            </a:r>
            <a:r>
              <a:rPr lang="en-US" dirty="0" smtClean="0"/>
              <a:t>making systems</a:t>
            </a:r>
            <a:r>
              <a:rPr lang="en-US" dirty="0"/>
              <a:t>. Such systems should have the following functionality:</a:t>
            </a:r>
          </a:p>
          <a:p>
            <a:r>
              <a:rPr lang="en-US" dirty="0" smtClean="0">
                <a:solidFill>
                  <a:schemeClr val="accent1"/>
                </a:solidFill>
              </a:rPr>
              <a:t>Explain </a:t>
            </a:r>
            <a:r>
              <a:rPr lang="en-US" dirty="0">
                <a:solidFill>
                  <a:schemeClr val="accent1"/>
                </a:solidFill>
              </a:rPr>
              <a:t>the solution to the user</a:t>
            </a:r>
          </a:p>
          <a:p>
            <a:r>
              <a:rPr lang="en-US" dirty="0" smtClean="0">
                <a:solidFill>
                  <a:schemeClr val="accent1"/>
                </a:solidFill>
              </a:rPr>
              <a:t>Keep </a:t>
            </a:r>
            <a:r>
              <a:rPr lang="en-US" dirty="0">
                <a:solidFill>
                  <a:schemeClr val="accent1"/>
                </a:solidFill>
              </a:rPr>
              <a:t>a rigorous and "fair" way of reasoning;</a:t>
            </a:r>
          </a:p>
          <a:p>
            <a:r>
              <a:rPr lang="en-US" dirty="0" smtClean="0">
                <a:solidFill>
                  <a:schemeClr val="accent1"/>
                </a:solidFill>
              </a:rPr>
              <a:t>Accommodate </a:t>
            </a:r>
            <a:r>
              <a:rPr lang="en-US" dirty="0">
                <a:solidFill>
                  <a:schemeClr val="accent1"/>
                </a:solidFill>
              </a:rPr>
              <a:t>subjective knowledge</a:t>
            </a:r>
          </a:p>
          <a:p>
            <a:r>
              <a:rPr lang="en-US" dirty="0" smtClean="0">
                <a:solidFill>
                  <a:schemeClr val="accent1"/>
                </a:solidFill>
              </a:rPr>
              <a:t>Account </a:t>
            </a:r>
            <a:r>
              <a:rPr lang="en-US" dirty="0">
                <a:solidFill>
                  <a:schemeClr val="accent1"/>
                </a:solidFill>
              </a:rPr>
              <a:t>for "grayness" in the solution process, when, for example, it is impossible to draw a </a:t>
            </a:r>
            <a:r>
              <a:rPr lang="en-US" dirty="0" smtClean="0">
                <a:solidFill>
                  <a:schemeClr val="accent1"/>
                </a:solidFill>
              </a:rPr>
              <a:t>rigid border </a:t>
            </a:r>
            <a:r>
              <a:rPr lang="en-US" dirty="0">
                <a:solidFill>
                  <a:schemeClr val="accent1"/>
                </a:solidFill>
              </a:rPr>
              <a:t>between "bad" and "good."</a:t>
            </a:r>
            <a:endParaRPr lang="bg-BG" dirty="0">
              <a:solidFill>
                <a:schemeClr val="accent1"/>
              </a:solidFill>
            </a:endParaRPr>
          </a:p>
        </p:txBody>
      </p:sp>
    </p:spTree>
    <p:extLst>
      <p:ext uri="{BB962C8B-B14F-4D97-AF65-F5344CB8AC3E}">
        <p14:creationId xmlns:p14="http://schemas.microsoft.com/office/powerpoint/2010/main" val="4081717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 Control</a:t>
            </a:r>
            <a:endParaRPr lang="bg-BG" dirty="0"/>
          </a:p>
        </p:txBody>
      </p:sp>
      <p:sp>
        <p:nvSpPr>
          <p:cNvPr id="3" name="Content Placeholder 2"/>
          <p:cNvSpPr>
            <a:spLocks noGrp="1"/>
          </p:cNvSpPr>
          <p:nvPr>
            <p:ph idx="1"/>
          </p:nvPr>
        </p:nvSpPr>
        <p:spPr/>
        <p:txBody>
          <a:bodyPr>
            <a:normAutofit/>
          </a:bodyPr>
          <a:lstStyle/>
          <a:p>
            <a:r>
              <a:rPr lang="en-US" dirty="0"/>
              <a:t>Fuzzy control systems were one of the first industrial fuzzy systems. The first system was designed </a:t>
            </a:r>
            <a:r>
              <a:rPr lang="en-US" dirty="0" smtClean="0"/>
              <a:t>and implemented </a:t>
            </a:r>
            <a:r>
              <a:rPr lang="en-US" dirty="0"/>
              <a:t>by </a:t>
            </a:r>
            <a:r>
              <a:rPr lang="en-US" dirty="0" err="1"/>
              <a:t>Mamdany</a:t>
            </a:r>
            <a:r>
              <a:rPr lang="en-US" dirty="0"/>
              <a:t> for cement </a:t>
            </a:r>
            <a:r>
              <a:rPr lang="en-US" dirty="0" smtClean="0"/>
              <a:t>kiln </a:t>
            </a:r>
            <a:r>
              <a:rPr lang="en-US" dirty="0"/>
              <a:t>control in the United Kingdom in the early 1970s. </a:t>
            </a:r>
            <a:endParaRPr lang="en-US" dirty="0" smtClean="0"/>
          </a:p>
          <a:p>
            <a:r>
              <a:rPr lang="en-US" dirty="0" smtClean="0"/>
              <a:t>Since </a:t>
            </a:r>
            <a:r>
              <a:rPr lang="en-US" dirty="0"/>
              <a:t>then many fuzzy control systems have </a:t>
            </a:r>
            <a:r>
              <a:rPr lang="en-US" dirty="0" smtClean="0"/>
              <a:t>been developed</a:t>
            </a:r>
            <a:r>
              <a:rPr lang="en-US" dirty="0"/>
              <a:t>, for example, subway control, washing machines, camera focusing, automatic </a:t>
            </a:r>
            <a:r>
              <a:rPr lang="en-US" dirty="0" smtClean="0"/>
              <a:t>transmission control</a:t>
            </a:r>
            <a:r>
              <a:rPr lang="en-US" dirty="0"/>
              <a:t>, rice cookers, dishwashers, and many other engineering applications. Intelligent robotics is </a:t>
            </a:r>
            <a:r>
              <a:rPr lang="en-US" dirty="0" smtClean="0"/>
              <a:t>an area </a:t>
            </a:r>
            <a:r>
              <a:rPr lang="en-US" dirty="0"/>
              <a:t>where fuzzy control systems will be used in the future.</a:t>
            </a:r>
            <a:endParaRPr lang="bg-BG" dirty="0"/>
          </a:p>
        </p:txBody>
      </p:sp>
    </p:spTree>
    <p:extLst>
      <p:ext uri="{BB962C8B-B14F-4D97-AF65-F5344CB8AC3E}">
        <p14:creationId xmlns:p14="http://schemas.microsoft.com/office/powerpoint/2010/main" val="36483917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Decision Making</a:t>
            </a:r>
            <a:endParaRPr lang="bg-BG" dirty="0"/>
          </a:p>
        </p:txBody>
      </p:sp>
      <p:sp>
        <p:nvSpPr>
          <p:cNvPr id="3" name="Content Placeholder 2"/>
          <p:cNvSpPr>
            <a:spLocks noGrp="1"/>
          </p:cNvSpPr>
          <p:nvPr>
            <p:ph idx="1"/>
          </p:nvPr>
        </p:nvSpPr>
        <p:spPr/>
        <p:txBody>
          <a:bodyPr>
            <a:normAutofit fontScale="92500"/>
          </a:bodyPr>
          <a:lstStyle/>
          <a:p>
            <a:r>
              <a:rPr lang="en-US" dirty="0"/>
              <a:t>Fuzzy logic can either be used instead of, or in addition to, probability theory. For example, suppose </a:t>
            </a:r>
            <a:r>
              <a:rPr lang="en-US" dirty="0" smtClean="0"/>
              <a:t>we have </a:t>
            </a:r>
            <a:r>
              <a:rPr lang="en-US" dirty="0"/>
              <a:t>the probability distribution for the monthly sales of item x over a certain period of time. </a:t>
            </a:r>
            <a:r>
              <a:rPr lang="en-US" dirty="0" smtClean="0"/>
              <a:t>The distribution </a:t>
            </a:r>
            <a:r>
              <a:rPr lang="en-US" dirty="0"/>
              <a:t>can be used to estimate the probability p(x</a:t>
            </a:r>
            <a:r>
              <a:rPr lang="en-US" baseline="-25000" dirty="0"/>
              <a:t>i</a:t>
            </a:r>
            <a:r>
              <a:rPr lang="en-US" dirty="0"/>
              <a:t>) that a certain amount of this item will be </a:t>
            </a:r>
            <a:r>
              <a:rPr lang="en-US" dirty="0" smtClean="0"/>
              <a:t>sold next </a:t>
            </a:r>
            <a:r>
              <a:rPr lang="en-US" dirty="0"/>
              <a:t>month. But to make a decision on what should be produced next month, it is necessary to </a:t>
            </a:r>
            <a:r>
              <a:rPr lang="en-US" dirty="0" smtClean="0"/>
              <a:t>know whether </a:t>
            </a:r>
            <a:r>
              <a:rPr lang="en-US" dirty="0"/>
              <a:t>the predicted through probability p(xi) sell of x is "good" or "bad," or "OK," from the point </a:t>
            </a:r>
            <a:r>
              <a:rPr lang="en-US" dirty="0" smtClean="0"/>
              <a:t>of view </a:t>
            </a:r>
            <a:r>
              <a:rPr lang="en-US" dirty="0"/>
              <a:t>of the profit of the company. So we have to define the fuzzy concepts of "good" and "bad'' for </a:t>
            </a:r>
            <a:r>
              <a:rPr lang="en-US" dirty="0" smtClean="0"/>
              <a:t>this particular </a:t>
            </a:r>
            <a:r>
              <a:rPr lang="en-US" dirty="0"/>
              <a:t>company.</a:t>
            </a:r>
            <a:endParaRPr lang="bg-BG" dirty="0"/>
          </a:p>
        </p:txBody>
      </p:sp>
    </p:spTree>
    <p:extLst>
      <p:ext uri="{BB962C8B-B14F-4D97-AF65-F5344CB8AC3E}">
        <p14:creationId xmlns:p14="http://schemas.microsoft.com/office/powerpoint/2010/main" val="41357014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Decision Making</a:t>
            </a:r>
            <a:endParaRPr lang="bg-BG" dirty="0"/>
          </a:p>
        </p:txBody>
      </p:sp>
      <p:sp>
        <p:nvSpPr>
          <p:cNvPr id="3" name="Content Placeholder 2"/>
          <p:cNvSpPr>
            <a:spLocks noGrp="1"/>
          </p:cNvSpPr>
          <p:nvPr>
            <p:ph idx="1"/>
          </p:nvPr>
        </p:nvSpPr>
        <p:spPr/>
        <p:txBody>
          <a:bodyPr/>
          <a:lstStyle/>
          <a:p>
            <a:r>
              <a:rPr lang="en-US" dirty="0"/>
              <a:t>Solving decision-making problems by using fuzzy systems was illustrated in previous </a:t>
            </a:r>
            <a:r>
              <a:rPr lang="en-US" dirty="0" smtClean="0"/>
              <a:t>lecture of this course with </a:t>
            </a:r>
            <a:r>
              <a:rPr lang="en-US" dirty="0"/>
              <a:t>the Bank Loan case example. Similar decision-making tasks are investment advising</a:t>
            </a:r>
            <a:r>
              <a:rPr lang="en-US" dirty="0" smtClean="0"/>
              <a:t>, mortgage </a:t>
            </a:r>
            <a:r>
              <a:rPr lang="en-US" dirty="0"/>
              <a:t>approval, insurance risk evaluation, house pricing, selecting the best candidate for a job</a:t>
            </a:r>
            <a:r>
              <a:rPr lang="en-US" dirty="0" smtClean="0"/>
              <a:t>, assessing </a:t>
            </a:r>
            <a:r>
              <a:rPr lang="en-US" dirty="0"/>
              <a:t>complex projects, assessing student papers, assessing the risk of failure of a company, </a:t>
            </a:r>
            <a:r>
              <a:rPr lang="en-US" dirty="0" smtClean="0"/>
              <a:t>and many </a:t>
            </a:r>
            <a:r>
              <a:rPr lang="en-US" dirty="0"/>
              <a:t>others.</a:t>
            </a:r>
            <a:endParaRPr lang="bg-BG" dirty="0"/>
          </a:p>
        </p:txBody>
      </p:sp>
    </p:spTree>
    <p:extLst>
      <p:ext uri="{BB962C8B-B14F-4D97-AF65-F5344CB8AC3E}">
        <p14:creationId xmlns:p14="http://schemas.microsoft.com/office/powerpoint/2010/main" val="11060225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Decision Making</a:t>
            </a:r>
            <a:endParaRPr lang="bg-BG" dirty="0"/>
          </a:p>
        </p:txBody>
      </p:sp>
      <p:sp>
        <p:nvSpPr>
          <p:cNvPr id="3" name="Content Placeholder 2"/>
          <p:cNvSpPr>
            <a:spLocks noGrp="1"/>
          </p:cNvSpPr>
          <p:nvPr>
            <p:ph idx="1"/>
          </p:nvPr>
        </p:nvSpPr>
        <p:spPr/>
        <p:txBody>
          <a:bodyPr/>
          <a:lstStyle/>
          <a:p>
            <a:pPr marL="0" indent="0">
              <a:buNone/>
            </a:pPr>
            <a:r>
              <a:rPr lang="en-US" dirty="0"/>
              <a:t>Fuzzy reasoning particularly suits modeling a group decision-making process. The following </a:t>
            </a:r>
            <a:r>
              <a:rPr lang="en-US" dirty="0" smtClean="0"/>
              <a:t>terms relate </a:t>
            </a:r>
            <a:r>
              <a:rPr lang="en-US" dirty="0"/>
              <a:t>to this task</a:t>
            </a:r>
            <a:r>
              <a:rPr lang="en-US" dirty="0" smtClean="0"/>
              <a:t>:</a:t>
            </a:r>
          </a:p>
          <a:p>
            <a:pPr marL="0" indent="0">
              <a:buNone/>
            </a:pPr>
            <a:endParaRPr lang="en-US" dirty="0"/>
          </a:p>
          <a:p>
            <a:r>
              <a:rPr lang="en-US" dirty="0" smtClean="0">
                <a:solidFill>
                  <a:schemeClr val="accent1"/>
                </a:solidFill>
              </a:rPr>
              <a:t>A </a:t>
            </a:r>
            <a:r>
              <a:rPr lang="en-US" dirty="0">
                <a:solidFill>
                  <a:schemeClr val="accent1"/>
                </a:solidFill>
              </a:rPr>
              <a:t>group of individuals (experts): x</a:t>
            </a:r>
            <a:r>
              <a:rPr lang="en-US" baseline="-25000" dirty="0">
                <a:solidFill>
                  <a:schemeClr val="accent1"/>
                </a:solidFill>
              </a:rPr>
              <a:t>1</a:t>
            </a:r>
            <a:r>
              <a:rPr lang="en-US" dirty="0">
                <a:solidFill>
                  <a:schemeClr val="accent1"/>
                </a:solidFill>
              </a:rPr>
              <a:t>, x</a:t>
            </a:r>
            <a:r>
              <a:rPr lang="en-US" baseline="-25000" dirty="0">
                <a:solidFill>
                  <a:schemeClr val="accent1"/>
                </a:solidFill>
              </a:rPr>
              <a:t>2</a:t>
            </a:r>
            <a:r>
              <a:rPr lang="en-US" dirty="0">
                <a:solidFill>
                  <a:schemeClr val="accent1"/>
                </a:solidFill>
              </a:rPr>
              <a:t>, . . .,</a:t>
            </a:r>
            <a:r>
              <a:rPr lang="en-US" dirty="0" err="1">
                <a:solidFill>
                  <a:schemeClr val="accent1"/>
                </a:solidFill>
              </a:rPr>
              <a:t>x</a:t>
            </a:r>
            <a:r>
              <a:rPr lang="en-US" baseline="-25000" dirty="0" err="1">
                <a:solidFill>
                  <a:schemeClr val="accent1"/>
                </a:solidFill>
              </a:rPr>
              <a:t>p</a:t>
            </a:r>
            <a:endParaRPr lang="en-US" baseline="-25000" dirty="0">
              <a:solidFill>
                <a:schemeClr val="accent1"/>
              </a:solidFill>
            </a:endParaRPr>
          </a:p>
          <a:p>
            <a:r>
              <a:rPr lang="en-US" dirty="0" smtClean="0">
                <a:solidFill>
                  <a:schemeClr val="accent1"/>
                </a:solidFill>
              </a:rPr>
              <a:t>A </a:t>
            </a:r>
            <a:r>
              <a:rPr lang="en-US" dirty="0">
                <a:solidFill>
                  <a:schemeClr val="accent1"/>
                </a:solidFill>
              </a:rPr>
              <a:t>set of options: s</a:t>
            </a:r>
            <a:r>
              <a:rPr lang="en-US" baseline="-25000" dirty="0">
                <a:solidFill>
                  <a:schemeClr val="accent1"/>
                </a:solidFill>
              </a:rPr>
              <a:t>1</a:t>
            </a:r>
            <a:r>
              <a:rPr lang="en-US" dirty="0">
                <a:solidFill>
                  <a:schemeClr val="accent1"/>
                </a:solidFill>
              </a:rPr>
              <a:t>, s</a:t>
            </a:r>
            <a:r>
              <a:rPr lang="en-US" baseline="-25000" dirty="0">
                <a:solidFill>
                  <a:schemeClr val="accent1"/>
                </a:solidFill>
              </a:rPr>
              <a:t>2</a:t>
            </a:r>
            <a:r>
              <a:rPr lang="en-US" dirty="0">
                <a:solidFill>
                  <a:schemeClr val="accent1"/>
                </a:solidFill>
              </a:rPr>
              <a:t>, . . .,</a:t>
            </a:r>
            <a:r>
              <a:rPr lang="en-US" dirty="0" err="1" smtClean="0">
                <a:solidFill>
                  <a:schemeClr val="accent1"/>
                </a:solidFill>
              </a:rPr>
              <a:t>s</a:t>
            </a:r>
            <a:r>
              <a:rPr lang="en-US" baseline="-25000" dirty="0" err="1" smtClean="0">
                <a:solidFill>
                  <a:schemeClr val="accent1"/>
                </a:solidFill>
              </a:rPr>
              <a:t>n</a:t>
            </a:r>
            <a:endParaRPr lang="en-US" baseline="-25000" dirty="0" smtClean="0">
              <a:solidFill>
                <a:schemeClr val="accent1"/>
              </a:solidFill>
            </a:endParaRPr>
          </a:p>
          <a:p>
            <a:r>
              <a:rPr lang="en-US" dirty="0" smtClean="0">
                <a:solidFill>
                  <a:schemeClr val="accent1"/>
                </a:solidFill>
              </a:rPr>
              <a:t>Parameters describing the experts' opinions and preferences</a:t>
            </a:r>
            <a:endParaRPr lang="bg-BG" dirty="0">
              <a:solidFill>
                <a:schemeClr val="accent1"/>
              </a:solidFill>
            </a:endParaRPr>
          </a:p>
        </p:txBody>
      </p:sp>
    </p:spTree>
    <p:extLst>
      <p:ext uri="{BB962C8B-B14F-4D97-AF65-F5344CB8AC3E}">
        <p14:creationId xmlns:p14="http://schemas.microsoft.com/office/powerpoint/2010/main" val="174891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Decision Making</a:t>
            </a:r>
            <a:endParaRPr lang="bg-BG" dirty="0"/>
          </a:p>
        </p:txBody>
      </p:sp>
      <p:sp>
        <p:nvSpPr>
          <p:cNvPr id="3" name="Content Placeholder 2"/>
          <p:cNvSpPr>
            <a:spLocks noGrp="1"/>
          </p:cNvSpPr>
          <p:nvPr>
            <p:ph idx="1"/>
          </p:nvPr>
        </p:nvSpPr>
        <p:spPr/>
        <p:txBody>
          <a:bodyPr>
            <a:normAutofit/>
          </a:bodyPr>
          <a:lstStyle/>
          <a:p>
            <a:pPr marL="0" indent="0">
              <a:buNone/>
            </a:pPr>
            <a:r>
              <a:rPr lang="en-US" dirty="0" smtClean="0"/>
              <a:t>And the task is to find the option </a:t>
            </a:r>
            <a:r>
              <a:rPr lang="en-US" dirty="0" err="1"/>
              <a:t>s</a:t>
            </a:r>
            <a:r>
              <a:rPr lang="en-US" baseline="-25000" dirty="0" err="1"/>
              <a:t>i</a:t>
            </a:r>
            <a:r>
              <a:rPr lang="en-US" dirty="0"/>
              <a:t> on which there is a consensus among the experts. Two approaches </a:t>
            </a:r>
            <a:r>
              <a:rPr lang="en-US" dirty="0" smtClean="0"/>
              <a:t>to using </a:t>
            </a:r>
            <a:r>
              <a:rPr lang="en-US" dirty="0"/>
              <a:t>fuzzy logic for this problem are</a:t>
            </a:r>
            <a:r>
              <a:rPr lang="en-US" dirty="0" smtClean="0"/>
              <a:t>:</a:t>
            </a:r>
          </a:p>
          <a:p>
            <a:pPr marL="514350" indent="-514350">
              <a:buAutoNum type="arabicPeriod"/>
            </a:pPr>
            <a:r>
              <a:rPr lang="en-US" dirty="0" smtClean="0"/>
              <a:t>Using </a:t>
            </a:r>
            <a:r>
              <a:rPr lang="en-US" i="1" dirty="0">
                <a:solidFill>
                  <a:schemeClr val="accent1"/>
                </a:solidFill>
              </a:rPr>
              <a:t>linguistic quantified propositions </a:t>
            </a:r>
            <a:r>
              <a:rPr lang="en-US" dirty="0"/>
              <a:t>of the form of </a:t>
            </a:r>
            <a:r>
              <a:rPr lang="en-US" dirty="0" err="1"/>
              <a:t>QBx</a:t>
            </a:r>
            <a:r>
              <a:rPr lang="en-US" dirty="0"/>
              <a:t> are F. For example, Q denotes "most"; </a:t>
            </a:r>
            <a:r>
              <a:rPr lang="en-US" dirty="0" smtClean="0"/>
              <a:t>B denotes </a:t>
            </a:r>
            <a:r>
              <a:rPr lang="en-US" dirty="0"/>
              <a:t>"important"; x denotes "expert"; F denotes "convinced." Each of the fuzzy terms can </a:t>
            </a:r>
            <a:r>
              <a:rPr lang="en-US" dirty="0" smtClean="0"/>
              <a:t>be represented </a:t>
            </a:r>
            <a:r>
              <a:rPr lang="en-US" dirty="0"/>
              <a:t>by a membership function on the universe X representing the degree to which each expert </a:t>
            </a:r>
            <a:r>
              <a:rPr lang="en-US" dirty="0" smtClean="0"/>
              <a:t>x </a:t>
            </a:r>
            <a:r>
              <a:rPr lang="en-US" dirty="0" smtClean="0">
                <a:latin typeface="Cambria Math"/>
                <a:ea typeface="Cambria Math"/>
              </a:rPr>
              <a:t>∊</a:t>
            </a:r>
            <a:r>
              <a:rPr lang="en-US" dirty="0" smtClean="0"/>
              <a:t> </a:t>
            </a:r>
            <a:r>
              <a:rPr lang="en-US" dirty="0"/>
              <a:t>X ''belongs" to the fuzzy set. </a:t>
            </a:r>
            <a:endParaRPr lang="bg-BG" dirty="0"/>
          </a:p>
        </p:txBody>
      </p:sp>
    </p:spTree>
    <p:extLst>
      <p:ext uri="{BB962C8B-B14F-4D97-AF65-F5344CB8AC3E}">
        <p14:creationId xmlns:p14="http://schemas.microsoft.com/office/powerpoint/2010/main" val="14814979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Decision Making</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marL="365760" lvl="1" indent="0">
                  <a:buNone/>
                </a:pPr>
                <a:r>
                  <a:rPr lang="en-US" dirty="0" smtClean="0"/>
                  <a:t>A </a:t>
                </a:r>
                <a:r>
                  <a:rPr lang="en-US" dirty="0"/>
                  <a:t>value </a:t>
                </a:r>
                <a:r>
                  <a:rPr lang="en-US" dirty="0" err="1"/>
                  <a:t>μ</a:t>
                </a:r>
                <a:r>
                  <a:rPr lang="en-US" baseline="-25000" dirty="0" err="1"/>
                  <a:t>F</a:t>
                </a:r>
                <a:r>
                  <a:rPr lang="en-US" dirty="0"/>
                  <a:t>(x</a:t>
                </a:r>
                <a:r>
                  <a:rPr lang="en-US" baseline="-25000" dirty="0"/>
                  <a:t>i</a:t>
                </a:r>
                <a:r>
                  <a:rPr lang="en-US" dirty="0"/>
                  <a:t>) denotes how much convinced expert x</a:t>
                </a:r>
                <a:r>
                  <a:rPr lang="en-US" baseline="-25000" dirty="0"/>
                  <a:t>i</a:t>
                </a:r>
                <a:r>
                  <a:rPr lang="en-US" dirty="0"/>
                  <a:t> is with regard </a:t>
                </a:r>
                <a:r>
                  <a:rPr lang="en-US" dirty="0" smtClean="0"/>
                  <a:t>to the </a:t>
                </a:r>
                <a:r>
                  <a:rPr lang="en-US" dirty="0"/>
                  <a:t>option under discussion for consensus. The final truth-value of the proposition "most </a:t>
                </a:r>
                <a:r>
                  <a:rPr lang="en-US" dirty="0" smtClean="0"/>
                  <a:t>important experts </a:t>
                </a:r>
                <a:r>
                  <a:rPr lang="en-US" dirty="0"/>
                  <a:t>are convinced" is calculated as</a:t>
                </a:r>
                <a:r>
                  <a:rPr lang="en-US" dirty="0" smtClean="0"/>
                  <a:t>:</a:t>
                </a:r>
              </a:p>
              <a:p>
                <a:pPr marL="365760" lvl="1" indent="0">
                  <a:buNone/>
                </a:pPr>
                <a:endParaRPr lang="en-US" dirty="0" smtClean="0"/>
              </a:p>
              <a:p>
                <a:pPr marL="0" indent="0" algn="ctr">
                  <a:buNone/>
                </a:pPr>
                <a14:m>
                  <m:oMathPara xmlns:m="http://schemas.openxmlformats.org/officeDocument/2006/math">
                    <m:oMathParaPr>
                      <m:jc m:val="centerGroup"/>
                    </m:oMathParaPr>
                    <m:oMath xmlns:m="http://schemas.openxmlformats.org/officeDocument/2006/math">
                      <m:r>
                        <a:rPr lang="en-US" b="0" i="1" smtClean="0">
                          <a:latin typeface="Cambria Math"/>
                        </a:rPr>
                        <m:t>𝑡</m:t>
                      </m:r>
                      <m:r>
                        <a:rPr lang="en-US" b="0" i="1" smtClean="0">
                          <a:latin typeface="Cambria Math"/>
                        </a:rPr>
                        <m:t>=</m:t>
                      </m:r>
                      <m:nary>
                        <m:naryPr>
                          <m:chr m:val="∑"/>
                          <m:ctrlPr>
                            <a:rPr lang="en-US" b="0" i="1" smtClean="0">
                              <a:latin typeface="Cambria Math"/>
                            </a:rPr>
                          </m:ctrlPr>
                        </m:naryPr>
                        <m:sub>
                          <m:r>
                            <m:rPr>
                              <m:brk m:alnAt="23"/>
                            </m:rPr>
                            <a:rPr lang="en-US" b="0" i="1" smtClean="0">
                              <a:latin typeface="Cambria Math"/>
                            </a:rPr>
                            <m:t>𝑖</m:t>
                          </m:r>
                          <m:r>
                            <a:rPr lang="en-US" b="0" i="1" smtClean="0">
                              <a:latin typeface="Cambria Math"/>
                            </a:rPr>
                            <m:t>=1</m:t>
                          </m:r>
                        </m:sub>
                        <m:sup>
                          <m:r>
                            <a:rPr lang="en-US" b="0" i="1" smtClean="0">
                              <a:latin typeface="Cambria Math"/>
                            </a:rPr>
                            <m:t>𝑝</m:t>
                          </m:r>
                        </m:sup>
                        <m:e>
                          <m:d>
                            <m:dPr>
                              <m:ctrlPr>
                                <a:rPr lang="en-US" b="0" i="1" smtClean="0">
                                  <a:latin typeface="Cambria Math"/>
                                </a:rPr>
                              </m:ctrlPr>
                            </m:dPr>
                            <m:e>
                              <m:sSub>
                                <m:sSubPr>
                                  <m:ctrlPr>
                                    <a:rPr lang="en-US" b="0" i="1" smtClean="0">
                                      <a:latin typeface="Cambria Math"/>
                                    </a:rPr>
                                  </m:ctrlPr>
                                </m:sSubPr>
                                <m:e>
                                  <m:r>
                                    <a:rPr lang="en-US" b="0" i="1" smtClean="0">
                                      <a:latin typeface="Cambria Math"/>
                                      <a:ea typeface="Cambria Math"/>
                                    </a:rPr>
                                    <m:t>𝜇</m:t>
                                  </m:r>
                                </m:e>
                                <m:sub>
                                  <m:r>
                                    <a:rPr lang="en-US" b="0" i="1" smtClean="0">
                                      <a:latin typeface="Cambria Math"/>
                                    </a:rPr>
                                    <m:t>𝐵</m:t>
                                  </m:r>
                                </m:sub>
                              </m:sSub>
                              <m:d>
                                <m:dPr>
                                  <m:ctrlPr>
                                    <a:rPr lang="en-US" b="0" i="1" smtClean="0">
                                      <a:latin typeface="Cambria Math"/>
                                    </a:rPr>
                                  </m:ctrlPr>
                                </m:dPr>
                                <m:e>
                                  <m:sSub>
                                    <m:sSubPr>
                                      <m:ctrlPr>
                                        <a:rPr lang="en-US" b="0" i="1" smtClean="0">
                                          <a:latin typeface="Cambria Math"/>
                                        </a:rPr>
                                      </m:ctrlPr>
                                    </m:sSubPr>
                                    <m:e>
                                      <m:r>
                                        <a:rPr lang="en-US" b="0" i="1" smtClean="0">
                                          <a:latin typeface="Cambria Math"/>
                                        </a:rPr>
                                        <m:t>𝑥</m:t>
                                      </m:r>
                                    </m:e>
                                    <m:sub>
                                      <m:r>
                                        <a:rPr lang="en-US" b="0" i="1" smtClean="0">
                                          <a:latin typeface="Cambria Math"/>
                                        </a:rPr>
                                        <m:t>𝑖</m:t>
                                      </m:r>
                                    </m:sub>
                                  </m:sSub>
                                </m:e>
                              </m:d>
                              <m:r>
                                <a:rPr lang="en-US" b="0" i="1" smtClean="0">
                                  <a:latin typeface="Cambria Math"/>
                                  <a:ea typeface="Cambria Math"/>
                                </a:rPr>
                                <m:t>˄</m:t>
                              </m:r>
                              <m:sSub>
                                <m:sSubPr>
                                  <m:ctrlPr>
                                    <a:rPr lang="en-US" b="0" i="1" smtClean="0">
                                      <a:latin typeface="Cambria Math"/>
                                      <a:ea typeface="Cambria Math"/>
                                    </a:rPr>
                                  </m:ctrlPr>
                                </m:sSubPr>
                                <m:e>
                                  <m:r>
                                    <a:rPr lang="en-US" b="0" i="1" smtClean="0">
                                      <a:latin typeface="Cambria Math"/>
                                      <a:ea typeface="Cambria Math"/>
                                    </a:rPr>
                                    <m:t>𝜇</m:t>
                                  </m:r>
                                </m:e>
                                <m:sub>
                                  <m:r>
                                    <a:rPr lang="en-US" b="0" i="1" smtClean="0">
                                      <a:latin typeface="Cambria Math"/>
                                      <a:ea typeface="Cambria Math"/>
                                    </a:rPr>
                                    <m:t>𝐹</m:t>
                                  </m:r>
                                </m:sub>
                              </m:sSub>
                              <m:d>
                                <m:dPr>
                                  <m:ctrlPr>
                                    <a:rPr lang="en-US" b="0" i="1" smtClean="0">
                                      <a:latin typeface="Cambria Math"/>
                                      <a:ea typeface="Cambria Math"/>
                                    </a:rPr>
                                  </m:ctrlPr>
                                </m:dPr>
                                <m:e>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𝑖</m:t>
                                      </m:r>
                                    </m:sub>
                                  </m:sSub>
                                </m:e>
                              </m:d>
                            </m:e>
                          </m:d>
                          <m:r>
                            <a:rPr lang="en-US" b="0" i="1" smtClean="0">
                              <a:latin typeface="Cambria Math"/>
                            </a:rPr>
                            <m:t>/</m:t>
                          </m:r>
                          <m:d>
                            <m:dPr>
                              <m:ctrlPr>
                                <a:rPr lang="en-US" b="0" i="1" smtClean="0">
                                  <a:latin typeface="Cambria Math"/>
                                </a:rPr>
                              </m:ctrlPr>
                            </m:dPr>
                            <m:e>
                              <m:nary>
                                <m:naryPr>
                                  <m:chr m:val="∑"/>
                                  <m:subHide m:val="on"/>
                                  <m:supHide m:val="on"/>
                                  <m:ctrlPr>
                                    <a:rPr lang="en-US" b="0" i="1" smtClean="0">
                                      <a:latin typeface="Cambria Math"/>
                                    </a:rPr>
                                  </m:ctrlPr>
                                </m:naryPr>
                                <m:sub/>
                                <m:sup/>
                                <m:e>
                                  <m:sSub>
                                    <m:sSubPr>
                                      <m:ctrlPr>
                                        <a:rPr lang="en-US" b="0" i="1" smtClean="0">
                                          <a:latin typeface="Cambria Math"/>
                                        </a:rPr>
                                      </m:ctrlPr>
                                    </m:sSubPr>
                                    <m:e>
                                      <m:r>
                                        <a:rPr lang="en-US" b="0" i="1" smtClean="0">
                                          <a:latin typeface="Cambria Math"/>
                                          <a:ea typeface="Cambria Math"/>
                                        </a:rPr>
                                        <m:t>𝜇</m:t>
                                      </m:r>
                                    </m:e>
                                    <m:sub>
                                      <m:r>
                                        <a:rPr lang="en-US" b="0" i="1" smtClean="0">
                                          <a:latin typeface="Cambria Math"/>
                                        </a:rPr>
                                        <m:t>𝐵</m:t>
                                      </m:r>
                                    </m:sub>
                                  </m:sSub>
                                  <m:d>
                                    <m:dPr>
                                      <m:ctrlPr>
                                        <a:rPr lang="en-US" b="0" i="1" smtClean="0">
                                          <a:latin typeface="Cambria Math"/>
                                        </a:rPr>
                                      </m:ctrlPr>
                                    </m:dPr>
                                    <m:e>
                                      <m:sSub>
                                        <m:sSubPr>
                                          <m:ctrlPr>
                                            <a:rPr lang="en-US" b="0" i="1" smtClean="0">
                                              <a:latin typeface="Cambria Math"/>
                                            </a:rPr>
                                          </m:ctrlPr>
                                        </m:sSubPr>
                                        <m:e>
                                          <m:r>
                                            <a:rPr lang="en-US" b="0" i="1" smtClean="0">
                                              <a:latin typeface="Cambria Math"/>
                                            </a:rPr>
                                            <m:t>𝑥</m:t>
                                          </m:r>
                                        </m:e>
                                        <m:sub>
                                          <m:r>
                                            <a:rPr lang="en-US" b="0" i="1" smtClean="0">
                                              <a:latin typeface="Cambria Math"/>
                                            </a:rPr>
                                            <m:t>𝑖</m:t>
                                          </m:r>
                                        </m:sub>
                                      </m:sSub>
                                    </m:e>
                                  </m:d>
                                </m:e>
                              </m:nary>
                            </m:e>
                          </m:d>
                        </m:e>
                      </m:nary>
                    </m:oMath>
                  </m:oMathPara>
                </a14:m>
                <a:endParaRPr lang="bg-B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t="-1111"/>
                </a:stretch>
              </a:blipFill>
            </p:spPr>
            <p:txBody>
              <a:bodyPr/>
              <a:lstStyle/>
              <a:p>
                <a:r>
                  <a:rPr lang="bg-BG">
                    <a:noFill/>
                  </a:rPr>
                  <a:t> </a:t>
                </a:r>
              </a:p>
            </p:txBody>
          </p:sp>
        </mc:Fallback>
      </mc:AlternateContent>
    </p:spTree>
    <p:extLst>
      <p:ext uri="{BB962C8B-B14F-4D97-AF65-F5344CB8AC3E}">
        <p14:creationId xmlns:p14="http://schemas.microsoft.com/office/powerpoint/2010/main" val="20304847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Decision Making</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marL="514350" indent="-514350">
                  <a:buFont typeface="+mj-lt"/>
                  <a:buAutoNum type="arabicPeriod" startAt="2"/>
                </a:pPr>
                <a:r>
                  <a:rPr lang="en-US" dirty="0" smtClean="0"/>
                  <a:t>Using fuzzy preference relations. In this case a fuzzy relation </a:t>
                </a:r>
                <a:r>
                  <a:rPr lang="en-US" dirty="0" err="1"/>
                  <a:t>Rk:SxS</a:t>
                </a:r>
                <a:r>
                  <a:rPr lang="en-US" dirty="0"/>
                  <a:t> </a:t>
                </a:r>
                <a:r>
                  <a:rPr lang="en-US" dirty="0" smtClean="0">
                    <a:latin typeface="Cambria Math"/>
                    <a:ea typeface="Cambria Math"/>
                  </a:rPr>
                  <a:t>→</a:t>
                </a:r>
                <a:r>
                  <a:rPr lang="en-US" dirty="0" smtClean="0"/>
                  <a:t> </a:t>
                </a:r>
                <a:r>
                  <a:rPr lang="en-US" dirty="0"/>
                  <a:t>[0, 1] represents </a:t>
                </a:r>
                <a:r>
                  <a:rPr lang="en-US" dirty="0" smtClean="0"/>
                  <a:t>the preference </a:t>
                </a:r>
                <a14:m>
                  <m:oMath xmlns:m="http://schemas.openxmlformats.org/officeDocument/2006/math">
                    <m:sSup>
                      <m:sSupPr>
                        <m:ctrlPr>
                          <a:rPr lang="en-US" i="1" smtClean="0">
                            <a:latin typeface="Cambria Math"/>
                          </a:rPr>
                        </m:ctrlPr>
                      </m:sSupPr>
                      <m:e>
                        <m:r>
                          <a:rPr lang="en-US" b="0" i="1" smtClean="0">
                            <a:latin typeface="Cambria Math"/>
                          </a:rPr>
                          <m:t>𝑟</m:t>
                        </m:r>
                        <m:r>
                          <a:rPr lang="en-US" b="0" i="1" baseline="-25000" smtClean="0">
                            <a:latin typeface="Cambria Math"/>
                          </a:rPr>
                          <m:t>𝑖</m:t>
                        </m:r>
                        <m:r>
                          <a:rPr lang="en-US" b="0" i="1" baseline="-25000" smtClean="0">
                            <a:latin typeface="Cambria Math"/>
                          </a:rPr>
                          <m:t>,</m:t>
                        </m:r>
                        <m:r>
                          <a:rPr lang="en-US" b="0" i="1" baseline="-25000" smtClean="0">
                            <a:latin typeface="Cambria Math"/>
                          </a:rPr>
                          <m:t>𝑗</m:t>
                        </m:r>
                      </m:e>
                      <m:sup>
                        <m:r>
                          <a:rPr lang="en-US" b="0" i="1" smtClean="0">
                            <a:latin typeface="Cambria Math"/>
                          </a:rPr>
                          <m:t>(</m:t>
                        </m:r>
                        <m:r>
                          <a:rPr lang="en-US" b="0" i="1" smtClean="0">
                            <a:latin typeface="Cambria Math"/>
                          </a:rPr>
                          <m:t>𝑘</m:t>
                        </m:r>
                        <m:r>
                          <a:rPr lang="en-US" b="0" i="1" smtClean="0">
                            <a:latin typeface="Cambria Math"/>
                          </a:rPr>
                          <m:t>)</m:t>
                        </m:r>
                      </m:sup>
                    </m:sSup>
                  </m:oMath>
                </a14:m>
                <a:r>
                  <a:rPr lang="en-US" dirty="0" smtClean="0"/>
                  <a:t> of </a:t>
                </a:r>
                <a:r>
                  <a:rPr lang="en-US" dirty="0"/>
                  <a:t>the expert </a:t>
                </a:r>
                <a:r>
                  <a:rPr lang="en-US" dirty="0" err="1"/>
                  <a:t>x</a:t>
                </a:r>
                <a:r>
                  <a:rPr lang="en-US" baseline="-25000" dirty="0" err="1"/>
                  <a:t>k</a:t>
                </a:r>
                <a:r>
                  <a:rPr lang="en-US" dirty="0"/>
                  <a:t> between each of the pairs (</a:t>
                </a:r>
                <a:r>
                  <a:rPr lang="en-US" dirty="0" err="1"/>
                  <a:t>s</a:t>
                </a:r>
                <a:r>
                  <a:rPr lang="en-US" baseline="-25000" dirty="0" err="1"/>
                  <a:t>i</a:t>
                </a:r>
                <a:r>
                  <a:rPr lang="en-US" dirty="0" err="1"/>
                  <a:t>_s</a:t>
                </a:r>
                <a:r>
                  <a:rPr lang="en-US" baseline="-25000" dirty="0" err="1"/>
                  <a:t>j</a:t>
                </a:r>
                <a:r>
                  <a:rPr lang="en-US" dirty="0"/>
                  <a:t>) of options for decision. </a:t>
                </a:r>
                <a:r>
                  <a:rPr lang="en-US" dirty="0" smtClean="0"/>
                  <a:t/>
                </a:r>
                <a:br>
                  <a:rPr lang="en-US" dirty="0" smtClean="0"/>
                </a:br>
                <a:r>
                  <a:rPr lang="en-US" dirty="0" smtClean="0"/>
                  <a:t>One </a:t>
                </a:r>
                <a:r>
                  <a:rPr lang="en-US" dirty="0"/>
                  <a:t>way </a:t>
                </a:r>
                <a:r>
                  <a:rPr lang="en-US" dirty="0" smtClean="0"/>
                  <a:t>to process </a:t>
                </a:r>
                <a:r>
                  <a:rPr lang="en-US" dirty="0"/>
                  <a:t>these fuzzy preference relations to achieve the final preference relation R over all the </a:t>
                </a:r>
                <a:r>
                  <a:rPr lang="en-US" dirty="0" smtClean="0"/>
                  <a:t>experts before </a:t>
                </a:r>
                <a:r>
                  <a:rPr lang="en-US" dirty="0"/>
                  <a:t>finding the optimal solution from it is given below</a:t>
                </a:r>
                <a:r>
                  <a:rPr lang="en-US" dirty="0" smtClean="0"/>
                  <a:t>:</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185" t="-1111" r="-963"/>
                </a:stretch>
              </a:blipFill>
            </p:spPr>
            <p:txBody>
              <a:bodyPr/>
              <a:lstStyle/>
              <a:p>
                <a:r>
                  <a:rPr lang="bg-BG">
                    <a:noFill/>
                  </a:rPr>
                  <a:t> </a:t>
                </a:r>
              </a:p>
            </p:txBody>
          </p:sp>
        </mc:Fallback>
      </mc:AlternateContent>
    </p:spTree>
    <p:extLst>
      <p:ext uri="{BB962C8B-B14F-4D97-AF65-F5344CB8AC3E}">
        <p14:creationId xmlns:p14="http://schemas.microsoft.com/office/powerpoint/2010/main" val="4105345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 Decision Making</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marL="0" indent="0" algn="ctr">
                  <a:buNone/>
                </a:pPr>
                <a:endParaRPr lang="en-US" b="0" i="1" dirty="0" smtClean="0">
                  <a:latin typeface="Cambria Math"/>
                </a:endParaRPr>
              </a:p>
              <a:p>
                <a:pPr marL="0" indent="0" algn="ctr">
                  <a:buNone/>
                </a:pPr>
                <a14:m>
                  <m:oMathPara xmlns:m="http://schemas.openxmlformats.org/officeDocument/2006/math">
                    <m:oMathParaPr>
                      <m:jc m:val="centerGroup"/>
                    </m:oMathParaPr>
                    <m:oMath xmlns:m="http://schemas.openxmlformats.org/officeDocument/2006/math">
                      <m:r>
                        <a:rPr lang="en-US" b="0" i="1" smtClean="0">
                          <a:latin typeface="Cambria Math"/>
                        </a:rPr>
                        <m:t>𝑅</m:t>
                      </m:r>
                      <m:d>
                        <m:dPr>
                          <m:ctrlPr>
                            <a:rPr lang="en-US" b="0" i="1" smtClean="0">
                              <a:latin typeface="Cambria Math"/>
                            </a:rPr>
                          </m:ctrlPr>
                        </m:dPr>
                        <m:e>
                          <m:r>
                            <a:rPr lang="en-US" b="0" i="1" smtClean="0">
                              <a:latin typeface="Cambria Math"/>
                            </a:rPr>
                            <m:t>𝑖</m:t>
                          </m:r>
                          <m:r>
                            <a:rPr lang="en-US" b="0" i="1" smtClean="0">
                              <a:latin typeface="Cambria Math"/>
                            </a:rPr>
                            <m:t>,</m:t>
                          </m:r>
                          <m:r>
                            <a:rPr lang="en-US" b="0" i="1" smtClean="0">
                              <a:latin typeface="Cambria Math"/>
                            </a:rPr>
                            <m:t>𝑗</m:t>
                          </m:r>
                        </m:e>
                      </m:d>
                      <m:r>
                        <a:rPr lang="en-US" b="0" i="1" smtClean="0">
                          <a:latin typeface="Cambria Math"/>
                        </a:rPr>
                        <m:t>=</m:t>
                      </m:r>
                      <m:f>
                        <m:fPr>
                          <m:ctrlPr>
                            <a:rPr lang="en-US" b="0" i="1" smtClean="0">
                              <a:latin typeface="Cambria Math"/>
                            </a:rPr>
                          </m:ctrlPr>
                        </m:fPr>
                        <m:num>
                          <m:d>
                            <m:dPr>
                              <m:ctrlPr>
                                <a:rPr lang="en-US" b="0" i="1" smtClean="0">
                                  <a:latin typeface="Cambria Math"/>
                                </a:rPr>
                              </m:ctrlPr>
                            </m:dPr>
                            <m:e>
                              <m:nary>
                                <m:naryPr>
                                  <m:chr m:val="∑"/>
                                  <m:subHide m:val="on"/>
                                  <m:supHide m:val="on"/>
                                  <m:ctrlPr>
                                    <a:rPr lang="en-US" b="0" i="1" smtClean="0">
                                      <a:latin typeface="Cambria Math"/>
                                    </a:rPr>
                                  </m:ctrlPr>
                                </m:naryPr>
                                <m:sub/>
                                <m:sup/>
                                <m:e>
                                  <m:sSup>
                                    <m:sSupPr>
                                      <m:ctrlPr>
                                        <a:rPr lang="en-US" b="0" i="1" smtClean="0">
                                          <a:latin typeface="Cambria Math"/>
                                        </a:rPr>
                                      </m:ctrlPr>
                                    </m:sSupPr>
                                    <m:e>
                                      <m:r>
                                        <a:rPr lang="en-US" b="0" i="1" smtClean="0">
                                          <a:latin typeface="Cambria Math"/>
                                        </a:rPr>
                                        <m:t>𝑞</m:t>
                                      </m:r>
                                      <m:r>
                                        <a:rPr lang="en-US" b="0" i="1" baseline="-25000" smtClean="0">
                                          <a:latin typeface="Cambria Math"/>
                                        </a:rPr>
                                        <m:t>𝑖</m:t>
                                      </m:r>
                                      <m:r>
                                        <a:rPr lang="en-US" b="0" i="1" baseline="-25000" smtClean="0">
                                          <a:latin typeface="Cambria Math"/>
                                        </a:rPr>
                                        <m:t>,</m:t>
                                      </m:r>
                                      <m:r>
                                        <a:rPr lang="en-US" b="0" i="1" baseline="-25000" smtClean="0">
                                          <a:latin typeface="Cambria Math"/>
                                        </a:rPr>
                                        <m:t>𝑗</m:t>
                                      </m:r>
                                    </m:e>
                                    <m:sup>
                                      <m:r>
                                        <a:rPr lang="en-US" b="0" i="1" smtClean="0">
                                          <a:latin typeface="Cambria Math"/>
                                        </a:rPr>
                                        <m:t>(</m:t>
                                      </m:r>
                                      <m:r>
                                        <a:rPr lang="en-US" b="0" i="1" smtClean="0">
                                          <a:latin typeface="Cambria Math"/>
                                        </a:rPr>
                                        <m:t>𝑘</m:t>
                                      </m:r>
                                      <m:r>
                                        <a:rPr lang="en-US" b="0" i="1" smtClean="0">
                                          <a:latin typeface="Cambria Math"/>
                                        </a:rPr>
                                        <m:t>)</m:t>
                                      </m:r>
                                    </m:sup>
                                  </m:sSup>
                                </m:e>
                              </m:nary>
                            </m:e>
                          </m:d>
                        </m:num>
                        <m:den>
                          <m:r>
                            <m:rPr>
                              <m:sty m:val="p"/>
                            </m:rPr>
                            <a:rPr lang="en-US" b="0" i="0" smtClean="0">
                              <a:latin typeface="Cambria Math"/>
                            </a:rPr>
                            <m:t>p</m:t>
                          </m:r>
                        </m:den>
                      </m:f>
                      <m:r>
                        <a:rPr lang="en-US" b="0" i="0" smtClean="0">
                          <a:latin typeface="Cambria Math"/>
                        </a:rPr>
                        <m:t>,</m:t>
                      </m:r>
                    </m:oMath>
                  </m:oMathPara>
                </a14:m>
                <a:r>
                  <a:rPr lang="en-US" b="0" dirty="0" smtClean="0"/>
                  <a:t/>
                </a:r>
                <a:br>
                  <a:rPr lang="en-US" b="0" dirty="0" smtClean="0"/>
                </a:br>
                <a:r>
                  <a:rPr lang="en-US" b="0" dirty="0" smtClean="0"/>
                  <a:t/>
                </a:r>
                <a:br>
                  <a:rPr lang="en-US" b="0" dirty="0" smtClean="0"/>
                </a:br>
                <a14:m>
                  <m:oMathPara xmlns:m="http://schemas.openxmlformats.org/officeDocument/2006/math">
                    <m:oMathParaPr>
                      <m:jc m:val="centerGroup"/>
                    </m:oMathParaPr>
                    <m:oMath xmlns:m="http://schemas.openxmlformats.org/officeDocument/2006/math">
                      <m:r>
                        <a:rPr lang="en-US" b="0" i="1" smtClean="0">
                          <a:latin typeface="Cambria Math"/>
                        </a:rPr>
                        <m:t>𝑤h𝑒𝑟𝑒</m:t>
                      </m:r>
                      <m:r>
                        <a:rPr lang="en-US" b="0" i="1" smtClean="0">
                          <a:latin typeface="Cambria Math"/>
                        </a:rPr>
                        <m:t>      </m:t>
                      </m:r>
                      <m:sSup>
                        <m:sSupPr>
                          <m:ctrlPr>
                            <a:rPr lang="en-US" b="0" i="1" smtClean="0">
                              <a:latin typeface="Cambria Math"/>
                            </a:rPr>
                          </m:ctrlPr>
                        </m:sSupPr>
                        <m:e>
                          <m:r>
                            <a:rPr lang="en-US" b="0" i="1" smtClean="0">
                              <a:latin typeface="Cambria Math"/>
                            </a:rPr>
                            <m:t>𝑞</m:t>
                          </m:r>
                          <m:r>
                            <a:rPr lang="en-US" b="0" i="1" baseline="-25000" smtClean="0">
                              <a:latin typeface="Cambria Math"/>
                            </a:rPr>
                            <m:t>𝑖</m:t>
                          </m:r>
                          <m:r>
                            <a:rPr lang="en-US" b="0" i="1" baseline="-25000" smtClean="0">
                              <a:latin typeface="Cambria Math"/>
                            </a:rPr>
                            <m:t>,</m:t>
                          </m:r>
                          <m:r>
                            <a:rPr lang="en-US" b="0" i="1" baseline="-25000" smtClean="0">
                              <a:latin typeface="Cambria Math"/>
                            </a:rPr>
                            <m:t>𝑗</m:t>
                          </m:r>
                        </m:e>
                        <m:sup>
                          <m:r>
                            <a:rPr lang="en-US" b="0" i="1" smtClean="0">
                              <a:latin typeface="Cambria Math"/>
                            </a:rPr>
                            <m:t>(</m:t>
                          </m:r>
                          <m:r>
                            <a:rPr lang="en-US" b="0" i="1" smtClean="0">
                              <a:latin typeface="Cambria Math"/>
                            </a:rPr>
                            <m:t>𝑘</m:t>
                          </m:r>
                          <m:r>
                            <a:rPr lang="en-US" b="0" i="1" smtClean="0">
                              <a:latin typeface="Cambria Math"/>
                            </a:rPr>
                            <m:t>)</m:t>
                          </m:r>
                        </m:sup>
                      </m:sSup>
                      <m:r>
                        <a:rPr lang="en-US" b="0" i="1" smtClean="0">
                          <a:latin typeface="Cambria Math"/>
                        </a:rPr>
                        <m:t>=1,    </m:t>
                      </m:r>
                      <m:r>
                        <a:rPr lang="en-US" b="0" i="1" smtClean="0">
                          <a:latin typeface="Cambria Math"/>
                        </a:rPr>
                        <m:t>𝑖𝑓</m:t>
                      </m:r>
                      <m:r>
                        <a:rPr lang="en-US" b="0" i="1" smtClean="0">
                          <a:latin typeface="Cambria Math"/>
                        </a:rPr>
                        <m:t> </m:t>
                      </m:r>
                      <m:sSup>
                        <m:sSupPr>
                          <m:ctrlPr>
                            <a:rPr lang="en-US" b="0" i="1" smtClean="0">
                              <a:latin typeface="Cambria Math"/>
                            </a:rPr>
                          </m:ctrlPr>
                        </m:sSupPr>
                        <m:e>
                          <m:r>
                            <a:rPr lang="en-US" b="0" i="1" smtClean="0">
                              <a:latin typeface="Cambria Math"/>
                            </a:rPr>
                            <m:t>𝑟</m:t>
                          </m:r>
                          <m:r>
                            <a:rPr lang="en-US" b="0" i="1" baseline="-25000" smtClean="0">
                              <a:latin typeface="Cambria Math"/>
                            </a:rPr>
                            <m:t>𝑖</m:t>
                          </m:r>
                          <m:r>
                            <a:rPr lang="en-US" b="0" i="1" baseline="-25000" smtClean="0">
                              <a:latin typeface="Cambria Math"/>
                            </a:rPr>
                            <m:t>,</m:t>
                          </m:r>
                          <m:r>
                            <a:rPr lang="en-US" b="0" i="1" baseline="-25000" smtClean="0">
                              <a:latin typeface="Cambria Math"/>
                            </a:rPr>
                            <m:t>𝑗</m:t>
                          </m:r>
                        </m:e>
                        <m:sup>
                          <m:r>
                            <a:rPr lang="en-US" b="0" i="1" smtClean="0">
                              <a:latin typeface="Cambria Math"/>
                            </a:rPr>
                            <m:t>(</m:t>
                          </m:r>
                          <m:r>
                            <a:rPr lang="en-US" b="0" i="1" smtClean="0">
                              <a:latin typeface="Cambria Math"/>
                            </a:rPr>
                            <m:t>𝑘</m:t>
                          </m:r>
                          <m:r>
                            <a:rPr lang="en-US" b="0" i="1" smtClean="0">
                              <a:latin typeface="Cambria Math"/>
                            </a:rPr>
                            <m:t>)</m:t>
                          </m:r>
                        </m:sup>
                      </m:sSup>
                      <m:r>
                        <a:rPr lang="en-US" b="0" i="1" smtClean="0">
                          <a:latin typeface="Cambria Math"/>
                        </a:rPr>
                        <m:t>&gt;0.5</m:t>
                      </m:r>
                    </m:oMath>
                    <m:oMath xmlns:m="http://schemas.openxmlformats.org/officeDocument/2006/math">
                      <m:r>
                        <a:rPr lang="en-US" b="0" i="1" smtClean="0">
                          <a:latin typeface="Cambria Math"/>
                        </a:rPr>
                        <m:t>                                    0,   </m:t>
                      </m:r>
                      <m:r>
                        <a:rPr lang="en-US" b="0" i="1" smtClean="0">
                          <a:latin typeface="Cambria Math"/>
                        </a:rPr>
                        <m:t>𝑖𝑓</m:t>
                      </m:r>
                      <m:r>
                        <a:rPr lang="en-US" b="0" i="1" smtClean="0">
                          <a:latin typeface="Cambria Math"/>
                        </a:rPr>
                        <m:t> </m:t>
                      </m:r>
                      <m:sSup>
                        <m:sSupPr>
                          <m:ctrlPr>
                            <a:rPr lang="en-US" i="1">
                              <a:latin typeface="Cambria Math"/>
                            </a:rPr>
                          </m:ctrlPr>
                        </m:sSupPr>
                        <m:e>
                          <m:r>
                            <a:rPr lang="en-US" i="1">
                              <a:latin typeface="Cambria Math"/>
                            </a:rPr>
                            <m:t>𝑟</m:t>
                          </m:r>
                          <m:r>
                            <a:rPr lang="en-US" i="1" baseline="-25000">
                              <a:latin typeface="Cambria Math"/>
                            </a:rPr>
                            <m:t>𝑖</m:t>
                          </m:r>
                          <m:r>
                            <a:rPr lang="en-US" i="1" baseline="-25000">
                              <a:latin typeface="Cambria Math"/>
                            </a:rPr>
                            <m:t>,</m:t>
                          </m:r>
                          <m:r>
                            <a:rPr lang="en-US" i="1" baseline="-25000">
                              <a:latin typeface="Cambria Math"/>
                            </a:rPr>
                            <m:t>𝑗</m:t>
                          </m:r>
                        </m:e>
                        <m:sup>
                          <m:r>
                            <a:rPr lang="en-US" i="1">
                              <a:latin typeface="Cambria Math"/>
                            </a:rPr>
                            <m:t>(</m:t>
                          </m:r>
                          <m:r>
                            <a:rPr lang="en-US" i="1">
                              <a:latin typeface="Cambria Math"/>
                            </a:rPr>
                            <m:t>𝑘</m:t>
                          </m:r>
                          <m:r>
                            <a:rPr lang="en-US" i="1">
                              <a:latin typeface="Cambria Math"/>
                            </a:rPr>
                            <m:t>)</m:t>
                          </m:r>
                        </m:sup>
                      </m:sSup>
                      <m:r>
                        <a:rPr lang="en-US" b="0" i="1" smtClean="0">
                          <a:latin typeface="Cambria Math"/>
                        </a:rPr>
                        <m:t>≤ </m:t>
                      </m:r>
                      <m:r>
                        <a:rPr lang="en-US" i="1">
                          <a:latin typeface="Cambria Math"/>
                        </a:rPr>
                        <m:t>0.5</m:t>
                      </m:r>
                    </m:oMath>
                  </m:oMathPara>
                </a14:m>
                <a:endParaRPr lang="en-US" dirty="0" smtClean="0"/>
              </a:p>
              <a:p>
                <a:pPr marL="0" indent="0" algn="ctr">
                  <a:buNone/>
                </a:pPr>
                <a:endParaRPr lang="en-US" dirty="0"/>
              </a:p>
              <a:p>
                <a:r>
                  <a:rPr lang="en-US" dirty="0"/>
                  <a:t>Fuzzy methods for modeling group decision-making is an area of growing interest.</a:t>
                </a:r>
                <a:endParaRPr lang="bg-B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889" r="-1778"/>
                </a:stretch>
              </a:blipFill>
            </p:spPr>
            <p:txBody>
              <a:bodyPr/>
              <a:lstStyle/>
              <a:p>
                <a:r>
                  <a:rPr lang="bg-BG">
                    <a:noFill/>
                  </a:rPr>
                  <a:t> </a:t>
                </a:r>
              </a:p>
            </p:txBody>
          </p:sp>
        </mc:Fallback>
      </mc:AlternateContent>
    </p:spTree>
    <p:extLst>
      <p:ext uri="{BB962C8B-B14F-4D97-AF65-F5344CB8AC3E}">
        <p14:creationId xmlns:p14="http://schemas.microsoft.com/office/powerpoint/2010/main" val="20842890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MATLAB Fuzzy Toolbox</a:t>
            </a:r>
            <a:endParaRPr lang="bg-BG" dirty="0"/>
          </a:p>
        </p:txBody>
      </p:sp>
      <p:sp>
        <p:nvSpPr>
          <p:cNvPr id="5" name="Text Placeholder 4"/>
          <p:cNvSpPr>
            <a:spLocks noGrp="1"/>
          </p:cNvSpPr>
          <p:nvPr>
            <p:ph type="body" idx="1"/>
          </p:nvPr>
        </p:nvSpPr>
        <p:spPr/>
        <p:txBody>
          <a:bodyPr/>
          <a:lstStyle/>
          <a:p>
            <a:endParaRPr lang="bg-BG"/>
          </a:p>
        </p:txBody>
      </p:sp>
    </p:spTree>
    <p:extLst>
      <p:ext uri="{BB962C8B-B14F-4D97-AF65-F5344CB8AC3E}">
        <p14:creationId xmlns:p14="http://schemas.microsoft.com/office/powerpoint/2010/main" val="39648435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bg-BG" dirty="0"/>
          </a:p>
        </p:txBody>
      </p:sp>
      <p:sp>
        <p:nvSpPr>
          <p:cNvPr id="3" name="Content Placeholder 2"/>
          <p:cNvSpPr>
            <a:spLocks noGrp="1"/>
          </p:cNvSpPr>
          <p:nvPr>
            <p:ph idx="1"/>
          </p:nvPr>
        </p:nvSpPr>
        <p:spPr/>
        <p:txBody>
          <a:bodyPr>
            <a:normAutofit/>
          </a:bodyPr>
          <a:lstStyle/>
          <a:p>
            <a:endParaRPr lang="en-US" dirty="0" smtClean="0"/>
          </a:p>
          <a:p>
            <a:r>
              <a:rPr lang="en-US" dirty="0" smtClean="0"/>
              <a:t>Fuzzy </a:t>
            </a:r>
            <a:r>
              <a:rPr lang="en-US" dirty="0"/>
              <a:t>Logic Toolbox™ provides MATLAB</a:t>
            </a:r>
            <a:r>
              <a:rPr lang="en-US" baseline="30000" dirty="0"/>
              <a:t>®</a:t>
            </a:r>
            <a:r>
              <a:rPr lang="en-US" dirty="0"/>
              <a:t> functions, graphical tools, and a Simulink</a:t>
            </a:r>
            <a:r>
              <a:rPr lang="en-US" baseline="30000" dirty="0"/>
              <a:t>®</a:t>
            </a:r>
            <a:r>
              <a:rPr lang="en-US" dirty="0"/>
              <a:t> block for analyzing, designing, and simulating systems based on fuzzy logic. The product guides you through the steps of designing fuzzy inference systems. Functions are provided for many common methods, including fuzzy clustering and adaptive </a:t>
            </a:r>
            <a:r>
              <a:rPr lang="en-US" dirty="0" err="1"/>
              <a:t>neurofuzzy</a:t>
            </a:r>
            <a:r>
              <a:rPr lang="en-US" dirty="0"/>
              <a:t> learning</a:t>
            </a:r>
            <a:r>
              <a:rPr lang="en-US" dirty="0" smtClean="0"/>
              <a:t>.</a:t>
            </a:r>
            <a:endParaRPr lang="en-US" dirty="0"/>
          </a:p>
        </p:txBody>
      </p:sp>
    </p:spTree>
    <p:extLst>
      <p:ext uri="{BB962C8B-B14F-4D97-AF65-F5344CB8AC3E}">
        <p14:creationId xmlns:p14="http://schemas.microsoft.com/office/powerpoint/2010/main" val="37460821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bg-BG" dirty="0"/>
          </a:p>
        </p:txBody>
      </p:sp>
      <p:sp>
        <p:nvSpPr>
          <p:cNvPr id="3" name="Content Placeholder 2"/>
          <p:cNvSpPr>
            <a:spLocks noGrp="1"/>
          </p:cNvSpPr>
          <p:nvPr>
            <p:ph idx="1"/>
          </p:nvPr>
        </p:nvSpPr>
        <p:spPr/>
        <p:txBody>
          <a:bodyPr>
            <a:normAutofit/>
          </a:bodyPr>
          <a:lstStyle/>
          <a:p>
            <a:endParaRPr lang="en-US" dirty="0" smtClean="0"/>
          </a:p>
          <a:p>
            <a:r>
              <a:rPr lang="en-US" dirty="0" smtClean="0"/>
              <a:t>The </a:t>
            </a:r>
            <a:r>
              <a:rPr lang="en-US" dirty="0"/>
              <a:t>toolbox lets you model complex system behaviors using simple logic rules and then implement these rules in a fuzzy inference system. You can use it as a standalone fuzzy inference engine. Alternatively, you can use fuzzy inference blocks in Simulink and simulate the fuzzy systems within a comprehensive model of the entire dynamic system.</a:t>
            </a:r>
          </a:p>
          <a:p>
            <a:endParaRPr lang="bg-BG" dirty="0"/>
          </a:p>
        </p:txBody>
      </p:sp>
    </p:spTree>
    <p:extLst>
      <p:ext uri="{BB962C8B-B14F-4D97-AF65-F5344CB8AC3E}">
        <p14:creationId xmlns:p14="http://schemas.microsoft.com/office/powerpoint/2010/main" val="14321983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 Control</a:t>
            </a:r>
            <a:endParaRPr lang="bg-BG" dirty="0"/>
          </a:p>
        </p:txBody>
      </p:sp>
      <p:sp>
        <p:nvSpPr>
          <p:cNvPr id="3" name="Content Placeholder 2"/>
          <p:cNvSpPr>
            <a:spLocks noGrp="1"/>
          </p:cNvSpPr>
          <p:nvPr>
            <p:ph idx="1"/>
          </p:nvPr>
        </p:nvSpPr>
        <p:spPr/>
        <p:txBody>
          <a:bodyPr/>
          <a:lstStyle/>
          <a:p>
            <a:r>
              <a:rPr lang="en-US" dirty="0"/>
              <a:t>By </a:t>
            </a:r>
            <a:r>
              <a:rPr lang="en-US" i="1" dirty="0">
                <a:solidFill>
                  <a:schemeClr val="accent1"/>
                </a:solidFill>
              </a:rPr>
              <a:t>fuzzy control</a:t>
            </a:r>
            <a:r>
              <a:rPr lang="en-US" dirty="0"/>
              <a:t>, an application of fuzzy logic to control problems is meant. Fuzzy control is </a:t>
            </a:r>
            <a:r>
              <a:rPr lang="en-US" dirty="0" smtClean="0"/>
              <a:t>different from </a:t>
            </a:r>
            <a:r>
              <a:rPr lang="en-US" dirty="0"/>
              <a:t>standard control, mainly in three respects: </a:t>
            </a:r>
            <a:endParaRPr lang="en-US" dirty="0" smtClean="0"/>
          </a:p>
          <a:p>
            <a:pPr marL="514350" indent="-514350">
              <a:buAutoNum type="arabicParenBoth"/>
            </a:pPr>
            <a:r>
              <a:rPr lang="en-US" dirty="0" smtClean="0"/>
              <a:t>the </a:t>
            </a:r>
            <a:r>
              <a:rPr lang="en-US" dirty="0"/>
              <a:t>use of </a:t>
            </a:r>
            <a:r>
              <a:rPr lang="en-US" dirty="0">
                <a:solidFill>
                  <a:schemeClr val="accent1"/>
                </a:solidFill>
              </a:rPr>
              <a:t>linguistically described concepts</a:t>
            </a:r>
            <a:r>
              <a:rPr lang="en-US" dirty="0"/>
              <a:t>, </a:t>
            </a:r>
            <a:r>
              <a:rPr lang="en-US" dirty="0" smtClean="0"/>
              <a:t>rather than </a:t>
            </a:r>
            <a:r>
              <a:rPr lang="en-US" dirty="0"/>
              <a:t>formulas; </a:t>
            </a:r>
            <a:endParaRPr lang="en-US" dirty="0" smtClean="0"/>
          </a:p>
          <a:p>
            <a:pPr marL="514350" indent="-514350">
              <a:buAutoNum type="arabicParenBoth"/>
            </a:pPr>
            <a:r>
              <a:rPr lang="en-US" dirty="0" smtClean="0"/>
              <a:t>the </a:t>
            </a:r>
            <a:r>
              <a:rPr lang="en-US" dirty="0"/>
              <a:t>use of </a:t>
            </a:r>
            <a:r>
              <a:rPr lang="en-US" dirty="0">
                <a:solidFill>
                  <a:schemeClr val="accent1"/>
                </a:solidFill>
              </a:rPr>
              <a:t>commonsense knowledge</a:t>
            </a:r>
            <a:r>
              <a:rPr lang="en-US" dirty="0"/>
              <a:t>, rather than mathematical knowledge; and </a:t>
            </a:r>
            <a:endParaRPr lang="en-US" dirty="0" smtClean="0"/>
          </a:p>
          <a:p>
            <a:pPr marL="514350" indent="-514350">
              <a:buAutoNum type="arabicParenBoth"/>
            </a:pPr>
            <a:r>
              <a:rPr lang="en-US" dirty="0" smtClean="0"/>
              <a:t>The use </a:t>
            </a:r>
            <a:r>
              <a:rPr lang="en-US" dirty="0"/>
              <a:t>of methods of </a:t>
            </a:r>
            <a:r>
              <a:rPr lang="en-US" dirty="0">
                <a:solidFill>
                  <a:schemeClr val="accent1"/>
                </a:solidFill>
              </a:rPr>
              <a:t>fuzzy logic</a:t>
            </a:r>
            <a:r>
              <a:rPr lang="en-US" dirty="0"/>
              <a:t>.</a:t>
            </a:r>
            <a:endParaRPr lang="bg-BG" dirty="0"/>
          </a:p>
        </p:txBody>
      </p:sp>
    </p:spTree>
    <p:extLst>
      <p:ext uri="{BB962C8B-B14F-4D97-AF65-F5344CB8AC3E}">
        <p14:creationId xmlns:p14="http://schemas.microsoft.com/office/powerpoint/2010/main" val="17694648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Working with the Fuzzy Logic </a:t>
            </a:r>
            <a:r>
              <a:rPr lang="en-US" b="1" dirty="0" smtClean="0"/>
              <a:t>Toolbox</a:t>
            </a:r>
            <a:endParaRPr lang="bg-BG" dirty="0"/>
          </a:p>
        </p:txBody>
      </p:sp>
      <p:sp>
        <p:nvSpPr>
          <p:cNvPr id="3" name="Content Placeholder 2"/>
          <p:cNvSpPr>
            <a:spLocks noGrp="1"/>
          </p:cNvSpPr>
          <p:nvPr>
            <p:ph idx="1"/>
          </p:nvPr>
        </p:nvSpPr>
        <p:spPr/>
        <p:txBody>
          <a:bodyPr>
            <a:normAutofit lnSpcReduction="10000"/>
          </a:bodyPr>
          <a:lstStyle/>
          <a:p>
            <a:pPr marL="0" indent="0">
              <a:buNone/>
            </a:pPr>
            <a:r>
              <a:rPr lang="en-US" dirty="0"/>
              <a:t>The Fuzzy Logic Toolbox provides GUIs to let you perform classical fuzzy system development and pattern recognition. Using the toolbox, you can:</a:t>
            </a:r>
          </a:p>
          <a:p>
            <a:r>
              <a:rPr lang="en-US" dirty="0"/>
              <a:t>Develop and analyze fuzzy inference systems</a:t>
            </a:r>
          </a:p>
          <a:p>
            <a:r>
              <a:rPr lang="en-US" dirty="0"/>
              <a:t>Develop adaptive </a:t>
            </a:r>
            <a:r>
              <a:rPr lang="en-US" dirty="0" err="1"/>
              <a:t>neurofuzzy</a:t>
            </a:r>
            <a:r>
              <a:rPr lang="en-US" dirty="0"/>
              <a:t> inference systems</a:t>
            </a:r>
          </a:p>
          <a:p>
            <a:r>
              <a:rPr lang="en-US" dirty="0"/>
              <a:t>Perform fuzzy clustering</a:t>
            </a:r>
          </a:p>
          <a:p>
            <a:pPr marL="0" indent="0">
              <a:buNone/>
            </a:pPr>
            <a:r>
              <a:rPr lang="en-US" dirty="0"/>
              <a:t>In addition, the toolbox provides a fuzzy controller block that you can use in Simulink to model and simulate a fuzzy logic control system. From Simulink, you can generate C code for use in embedded applications that include fuzzy logic</a:t>
            </a:r>
            <a:r>
              <a:rPr lang="en-US" dirty="0" smtClean="0"/>
              <a:t>.</a:t>
            </a:r>
            <a:endParaRPr lang="en-US" dirty="0"/>
          </a:p>
        </p:txBody>
      </p:sp>
    </p:spTree>
    <p:extLst>
      <p:ext uri="{BB962C8B-B14F-4D97-AF65-F5344CB8AC3E}">
        <p14:creationId xmlns:p14="http://schemas.microsoft.com/office/powerpoint/2010/main" val="11331182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Building a Fuzzy Inference System</a:t>
            </a:r>
            <a:endParaRPr lang="bg-BG"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Fuzzy inference is a method that interprets the values in the input vector and, based on user-defined rules, assigns values to the output vector. Using the GUI editors and viewers in the Fuzzy Logic Toolbox, you can build the rules set, define the membership functions, and analyze the behavior of a fuzzy inference system (FIS). The following editors and viewers are provided:</a:t>
            </a:r>
          </a:p>
          <a:p>
            <a:r>
              <a:rPr lang="en-US" b="1" dirty="0"/>
              <a:t>FIS Editor</a:t>
            </a:r>
            <a:r>
              <a:rPr lang="en-US" dirty="0"/>
              <a:t> - Displays general information about a fuzzy inference system</a:t>
            </a:r>
          </a:p>
          <a:p>
            <a:r>
              <a:rPr lang="en-US" b="1" dirty="0"/>
              <a:t>Membership Function Editor</a:t>
            </a:r>
            <a:r>
              <a:rPr lang="en-US" dirty="0"/>
              <a:t> - Lets you display and edit the membership functions associated with the input and output variables of the </a:t>
            </a:r>
            <a:r>
              <a:rPr lang="en-US" dirty="0" smtClean="0"/>
              <a:t>FIS</a:t>
            </a:r>
            <a:endParaRPr lang="en-US" dirty="0"/>
          </a:p>
        </p:txBody>
      </p:sp>
    </p:spTree>
    <p:extLst>
      <p:ext uri="{BB962C8B-B14F-4D97-AF65-F5344CB8AC3E}">
        <p14:creationId xmlns:p14="http://schemas.microsoft.com/office/powerpoint/2010/main" val="17754436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Building a Fuzzy Inference System</a:t>
            </a:r>
            <a:endParaRPr lang="bg-BG" dirty="0"/>
          </a:p>
        </p:txBody>
      </p:sp>
      <p:sp>
        <p:nvSpPr>
          <p:cNvPr id="3" name="Content Placeholder 2"/>
          <p:cNvSpPr>
            <a:spLocks noGrp="1"/>
          </p:cNvSpPr>
          <p:nvPr>
            <p:ph idx="1"/>
          </p:nvPr>
        </p:nvSpPr>
        <p:spPr/>
        <p:txBody>
          <a:bodyPr>
            <a:normAutofit/>
          </a:bodyPr>
          <a:lstStyle/>
          <a:p>
            <a:r>
              <a:rPr lang="en-US" b="1" dirty="0" smtClean="0"/>
              <a:t>Rule </a:t>
            </a:r>
            <a:r>
              <a:rPr lang="en-US" b="1" dirty="0"/>
              <a:t>Editor</a:t>
            </a:r>
            <a:r>
              <a:rPr lang="en-US" dirty="0"/>
              <a:t> - Lets you view and edit fuzzy rules using one of three formats: full English-like syntax, concise symbolic notation, or an indexed notation</a:t>
            </a:r>
          </a:p>
          <a:p>
            <a:r>
              <a:rPr lang="en-US" b="1" dirty="0"/>
              <a:t>Rule Viewer</a:t>
            </a:r>
            <a:r>
              <a:rPr lang="en-US" dirty="0"/>
              <a:t> - Lets you view detailed behavior of a FIS to help diagnose the behavior of specific rules or study the effect of changing input variables</a:t>
            </a:r>
          </a:p>
          <a:p>
            <a:r>
              <a:rPr lang="en-US" b="1" dirty="0"/>
              <a:t>Surface Viewer</a:t>
            </a:r>
            <a:r>
              <a:rPr lang="en-US" dirty="0"/>
              <a:t> - Generates a 3-D surface from two input variables and the output of an FIS</a:t>
            </a:r>
          </a:p>
          <a:p>
            <a:endParaRPr lang="bg-BG" dirty="0"/>
          </a:p>
        </p:txBody>
      </p:sp>
    </p:spTree>
    <p:extLst>
      <p:ext uri="{BB962C8B-B14F-4D97-AF65-F5344CB8AC3E}">
        <p14:creationId xmlns:p14="http://schemas.microsoft.com/office/powerpoint/2010/main" val="41795372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Building a Fuzzy Inference System</a:t>
            </a:r>
            <a:endParaRPr lang="bg-BG" dirty="0"/>
          </a:p>
        </p:txBody>
      </p:sp>
      <p:sp>
        <p:nvSpPr>
          <p:cNvPr id="3" name="Content Placeholder 2"/>
          <p:cNvSpPr>
            <a:spLocks noGrp="1"/>
          </p:cNvSpPr>
          <p:nvPr>
            <p:ph idx="1"/>
          </p:nvPr>
        </p:nvSpPr>
        <p:spPr/>
        <p:txBody>
          <a:bodyPr>
            <a:normAutofit/>
          </a:bodyPr>
          <a:lstStyle/>
          <a:p>
            <a:pPr marL="0" indent="0">
              <a:buNone/>
            </a:pPr>
            <a:r>
              <a:rPr lang="en-US" dirty="0"/>
              <a:t>The Membership Function Editor (top left), FIS Editor (center), Rule Editor (top right), Rule Viewer (bottom left), and Surface Viewer (bottom right).</a:t>
            </a:r>
            <a:endParaRPr lang="bg-B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3" y="3175022"/>
            <a:ext cx="5400600" cy="3682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32561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Modeling Using Fuzzy Logic</a:t>
            </a:r>
          </a:p>
        </p:txBody>
      </p:sp>
      <p:sp>
        <p:nvSpPr>
          <p:cNvPr id="3" name="Content Placeholder 2"/>
          <p:cNvSpPr>
            <a:spLocks noGrp="1"/>
          </p:cNvSpPr>
          <p:nvPr>
            <p:ph idx="1"/>
          </p:nvPr>
        </p:nvSpPr>
        <p:spPr/>
        <p:txBody>
          <a:bodyPr>
            <a:normAutofit lnSpcReduction="10000"/>
          </a:bodyPr>
          <a:lstStyle/>
          <a:p>
            <a:r>
              <a:rPr lang="en-US" dirty="0" smtClean="0"/>
              <a:t>The </a:t>
            </a:r>
            <a:r>
              <a:rPr lang="en-US" dirty="0"/>
              <a:t>Fuzzy Logic Toolbox lets you apply </a:t>
            </a:r>
            <a:r>
              <a:rPr lang="en-US" dirty="0" err="1"/>
              <a:t>neurofuzzy</a:t>
            </a:r>
            <a:r>
              <a:rPr lang="en-US" dirty="0"/>
              <a:t> and clustering techniques to model and classify system behavior.</a:t>
            </a:r>
            <a:br>
              <a:rPr lang="en-US" dirty="0"/>
            </a:br>
            <a:endParaRPr lang="en-US" dirty="0"/>
          </a:p>
          <a:p>
            <a:r>
              <a:rPr lang="en-US" b="1" dirty="0"/>
              <a:t>Adaptive </a:t>
            </a:r>
            <a:r>
              <a:rPr lang="en-US" b="1" dirty="0" err="1"/>
              <a:t>Neurofuzzy</a:t>
            </a:r>
            <a:r>
              <a:rPr lang="en-US" b="1" dirty="0"/>
              <a:t> Inference</a:t>
            </a:r>
          </a:p>
          <a:p>
            <a:pPr lvl="1"/>
            <a:r>
              <a:rPr lang="en-US" dirty="0"/>
              <a:t>Using the Adaptive </a:t>
            </a:r>
            <a:r>
              <a:rPr lang="en-US" dirty="0" err="1"/>
              <a:t>Neuro</a:t>
            </a:r>
            <a:r>
              <a:rPr lang="en-US" dirty="0"/>
              <a:t>-Fuzzy Inference System (ANFIS) Editor, you can shape membership functions by training them with input/output data rather than specifying them manually. The toolbox uses a back propagation algorithm alone or in combination with a least squares method, enabling your fuzzy systems to learn from the data.</a:t>
            </a:r>
          </a:p>
          <a:p>
            <a:endParaRPr lang="bg-BG" dirty="0"/>
          </a:p>
        </p:txBody>
      </p:sp>
    </p:spTree>
    <p:extLst>
      <p:ext uri="{BB962C8B-B14F-4D97-AF65-F5344CB8AC3E}">
        <p14:creationId xmlns:p14="http://schemas.microsoft.com/office/powerpoint/2010/main" val="215229427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Modeling Using Fuzzy </a:t>
            </a:r>
            <a:r>
              <a:rPr lang="en-US" b="1" dirty="0" smtClean="0"/>
              <a:t>Logic</a:t>
            </a:r>
            <a:endParaRPr lang="bg-BG" dirty="0"/>
          </a:p>
        </p:txBody>
      </p:sp>
      <p:sp>
        <p:nvSpPr>
          <p:cNvPr id="3" name="Content Placeholder 2"/>
          <p:cNvSpPr>
            <a:spLocks noGrp="1"/>
          </p:cNvSpPr>
          <p:nvPr>
            <p:ph idx="1"/>
          </p:nvPr>
        </p:nvSpPr>
        <p:spPr/>
        <p:txBody>
          <a:bodyPr/>
          <a:lstStyle/>
          <a:p>
            <a:r>
              <a:rPr lang="en-US" dirty="0"/>
              <a:t>The ANFIS Editor constructs and tunes a FIS based on the data being modeled.</a:t>
            </a:r>
            <a:endParaRPr lang="bg-BG"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5405" y="2924944"/>
            <a:ext cx="4447753" cy="3640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069411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Modeling Using Fuzzy </a:t>
            </a:r>
            <a:r>
              <a:rPr lang="en-US" b="1" dirty="0" smtClean="0"/>
              <a:t>Logic</a:t>
            </a:r>
            <a:endParaRPr lang="bg-BG" dirty="0"/>
          </a:p>
        </p:txBody>
      </p:sp>
      <p:sp>
        <p:nvSpPr>
          <p:cNvPr id="3" name="Content Placeholder 2"/>
          <p:cNvSpPr>
            <a:spLocks noGrp="1"/>
          </p:cNvSpPr>
          <p:nvPr>
            <p:ph idx="1"/>
          </p:nvPr>
        </p:nvSpPr>
        <p:spPr/>
        <p:txBody>
          <a:bodyPr/>
          <a:lstStyle/>
          <a:p>
            <a:r>
              <a:rPr lang="en-US" b="1" dirty="0"/>
              <a:t>Fuzzy Clustering</a:t>
            </a:r>
          </a:p>
          <a:p>
            <a:pPr lvl="1"/>
            <a:r>
              <a:rPr lang="en-US" dirty="0"/>
              <a:t>The Fuzzy Logic Toolbox provides support for fuzzy C-means and subtractive clustering, modeling techniques for data classification and modeling.</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9051" y="3717032"/>
            <a:ext cx="3789213" cy="3088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86173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Simulating and Deploying Fuzzy Inference </a:t>
            </a:r>
            <a:r>
              <a:rPr lang="en-US" b="1" dirty="0" smtClean="0"/>
              <a:t>Systems</a:t>
            </a:r>
            <a:endParaRPr lang="bg-BG" dirty="0"/>
          </a:p>
        </p:txBody>
      </p:sp>
      <p:sp>
        <p:nvSpPr>
          <p:cNvPr id="3" name="Content Placeholder 2"/>
          <p:cNvSpPr>
            <a:spLocks noGrp="1"/>
          </p:cNvSpPr>
          <p:nvPr>
            <p:ph idx="1"/>
          </p:nvPr>
        </p:nvSpPr>
        <p:spPr/>
        <p:txBody>
          <a:bodyPr>
            <a:normAutofit fontScale="92500" lnSpcReduction="20000"/>
          </a:bodyPr>
          <a:lstStyle/>
          <a:p>
            <a:r>
              <a:rPr lang="en-US" dirty="0"/>
              <a:t>You can evaluate FIS performance by using the Fuzzy Logic Controller block in a Simulink model of your system. The Fuzzy Logic Controller block automatically generates a hierarchical block diagram representation for most fuzzy inference systems. This representation uses only built-in Simulink blocks, enabling efficient code generation (using Simulink Coder, available separately</a:t>
            </a:r>
            <a:r>
              <a:rPr lang="en-US" dirty="0" smtClean="0"/>
              <a:t>).</a:t>
            </a:r>
          </a:p>
          <a:p>
            <a:endParaRPr lang="en-US" dirty="0"/>
          </a:p>
          <a:p>
            <a:r>
              <a:rPr lang="en-US" dirty="0" smtClean="0"/>
              <a:t>You </a:t>
            </a:r>
            <a:r>
              <a:rPr lang="en-US" dirty="0"/>
              <a:t>can also save your FIS in ASCII format for use outside the MATLAB environment. The toolbox supplies a fuzzy inference engine that can execute your fuzzy system as a stand-alone application or embedded in an external application.</a:t>
            </a:r>
            <a:endParaRPr lang="bg-BG" dirty="0"/>
          </a:p>
        </p:txBody>
      </p:sp>
    </p:spTree>
    <p:extLst>
      <p:ext uri="{BB962C8B-B14F-4D97-AF65-F5344CB8AC3E}">
        <p14:creationId xmlns:p14="http://schemas.microsoft.com/office/powerpoint/2010/main" val="26022097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FuzzyCLIPS</a:t>
            </a:r>
            <a:endParaRPr lang="bg-BG" dirty="0"/>
          </a:p>
        </p:txBody>
      </p:sp>
      <p:sp>
        <p:nvSpPr>
          <p:cNvPr id="5" name="Text Placeholder 4"/>
          <p:cNvSpPr>
            <a:spLocks noGrp="1"/>
          </p:cNvSpPr>
          <p:nvPr>
            <p:ph type="body" idx="1"/>
          </p:nvPr>
        </p:nvSpPr>
        <p:spPr/>
        <p:txBody>
          <a:bodyPr/>
          <a:lstStyle/>
          <a:p>
            <a:r>
              <a:rPr lang="en-US" dirty="0" smtClean="0"/>
              <a:t>Lecture 13</a:t>
            </a:r>
            <a:endParaRPr lang="bg-BG" dirty="0"/>
          </a:p>
        </p:txBody>
      </p:sp>
    </p:spTree>
    <p:extLst>
      <p:ext uri="{BB962C8B-B14F-4D97-AF65-F5344CB8AC3E}">
        <p14:creationId xmlns:p14="http://schemas.microsoft.com/office/powerpoint/2010/main" val="232960063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bg-BG" dirty="0"/>
          </a:p>
        </p:txBody>
      </p:sp>
      <p:sp>
        <p:nvSpPr>
          <p:cNvPr id="3" name="Content Placeholder 2"/>
          <p:cNvSpPr>
            <a:spLocks noGrp="1"/>
          </p:cNvSpPr>
          <p:nvPr>
            <p:ph idx="1"/>
          </p:nvPr>
        </p:nvSpPr>
        <p:spPr/>
        <p:txBody>
          <a:bodyPr>
            <a:normAutofit/>
          </a:bodyPr>
          <a:lstStyle/>
          <a:p>
            <a:r>
              <a:rPr lang="en-US" b="1" dirty="0" err="1"/>
              <a:t>FuzzyCLIPS</a:t>
            </a:r>
            <a:r>
              <a:rPr lang="en-US" dirty="0"/>
              <a:t> is a fuzzy logic extension of the CLIPS (C Language Integrated Production System) expert system shell from NASA. It was developed by the Integrated Reasoning Group of the Institute for Information Technology of the National Research Council of Canada and has been widely distributed for a number of years. It enhances CLIPS by providing a fuzzy reasoning capability that is fully integrated with CLIPS facts and inference engine allowing one to represent and manipulate fuzzy facts and rules. </a:t>
            </a:r>
            <a:endParaRPr lang="en-US" dirty="0" smtClean="0"/>
          </a:p>
        </p:txBody>
      </p:sp>
    </p:spTree>
    <p:extLst>
      <p:ext uri="{BB962C8B-B14F-4D97-AF65-F5344CB8AC3E}">
        <p14:creationId xmlns:p14="http://schemas.microsoft.com/office/powerpoint/2010/main" val="35202235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 Control</a:t>
            </a:r>
            <a:endParaRPr lang="bg-BG" dirty="0"/>
          </a:p>
        </p:txBody>
      </p:sp>
      <p:sp>
        <p:nvSpPr>
          <p:cNvPr id="3" name="Content Placeholder 2"/>
          <p:cNvSpPr>
            <a:spLocks noGrp="1"/>
          </p:cNvSpPr>
          <p:nvPr>
            <p:ph idx="1"/>
          </p:nvPr>
        </p:nvSpPr>
        <p:spPr/>
        <p:txBody>
          <a:bodyPr/>
          <a:lstStyle/>
          <a:p>
            <a:endParaRPr lang="en-US" dirty="0" smtClean="0"/>
          </a:p>
          <a:p>
            <a:r>
              <a:rPr lang="en-US" dirty="0" smtClean="0"/>
              <a:t>Ordinary </a:t>
            </a:r>
            <a:r>
              <a:rPr lang="en-US" dirty="0"/>
              <a:t>controllers usually represent a system's uncertainty by a probability distribution. </a:t>
            </a:r>
            <a:r>
              <a:rPr lang="en-US" dirty="0" smtClean="0"/>
              <a:t>Probability models </a:t>
            </a:r>
            <a:r>
              <a:rPr lang="en-US" dirty="0"/>
              <a:t>describe the system's behavior with the use of first-order and second-order statistics—means </a:t>
            </a:r>
            <a:r>
              <a:rPr lang="en-US" dirty="0" smtClean="0"/>
              <a:t>and covariance. </a:t>
            </a:r>
            <a:r>
              <a:rPr lang="en-US" dirty="0"/>
              <a:t>Mathematical models of control systems facilitate a mean-square-error (MSE) analysis </a:t>
            </a:r>
            <a:r>
              <a:rPr lang="en-US" dirty="0" smtClean="0"/>
              <a:t>of the </a:t>
            </a:r>
            <a:r>
              <a:rPr lang="en-US" dirty="0"/>
              <a:t>system's behavior.</a:t>
            </a:r>
            <a:endParaRPr lang="bg-BG" dirty="0"/>
          </a:p>
        </p:txBody>
      </p:sp>
    </p:spTree>
    <p:extLst>
      <p:ext uri="{BB962C8B-B14F-4D97-AF65-F5344CB8AC3E}">
        <p14:creationId xmlns:p14="http://schemas.microsoft.com/office/powerpoint/2010/main" val="24194435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bg-BG" dirty="0"/>
          </a:p>
        </p:txBody>
      </p:sp>
      <p:sp>
        <p:nvSpPr>
          <p:cNvPr id="3" name="Content Placeholder 2"/>
          <p:cNvSpPr>
            <a:spLocks noGrp="1"/>
          </p:cNvSpPr>
          <p:nvPr>
            <p:ph idx="1"/>
          </p:nvPr>
        </p:nvSpPr>
        <p:spPr/>
        <p:txBody>
          <a:bodyPr>
            <a:normAutofit/>
          </a:bodyPr>
          <a:lstStyle/>
          <a:p>
            <a:r>
              <a:rPr lang="en-US" dirty="0" err="1" smtClean="0"/>
              <a:t>FuzzyCLIPS</a:t>
            </a:r>
            <a:r>
              <a:rPr lang="en-US" dirty="0" smtClean="0"/>
              <a:t> </a:t>
            </a:r>
            <a:r>
              <a:rPr lang="en-US" dirty="0"/>
              <a:t>can deal with exact, fuzzy (or inexact), and combined reasoning, allowing fuzzy and normal terms to be freely mixed in the rules and facts of an expert system. The system uses two basic inexact concepts, fuzziness and uncertainty. It has provided a useful environment for developing fuzzy applications but it does require significant effort to update and maintain as new versions of CLIPS are released.</a:t>
            </a:r>
            <a:endParaRPr lang="bg-BG" dirty="0"/>
          </a:p>
        </p:txBody>
      </p:sp>
    </p:spTree>
    <p:extLst>
      <p:ext uri="{BB962C8B-B14F-4D97-AF65-F5344CB8AC3E}">
        <p14:creationId xmlns:p14="http://schemas.microsoft.com/office/powerpoint/2010/main" val="356659061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Fuzzy Facts in </a:t>
            </a:r>
            <a:r>
              <a:rPr lang="en-US" dirty="0" err="1" smtClean="0"/>
              <a:t>FuzzyCLIPS</a:t>
            </a:r>
            <a:endParaRPr lang="bg-BG" dirty="0"/>
          </a:p>
        </p:txBody>
      </p:sp>
      <p:sp>
        <p:nvSpPr>
          <p:cNvPr id="3" name="Content Placeholder 2"/>
          <p:cNvSpPr>
            <a:spLocks noGrp="1"/>
          </p:cNvSpPr>
          <p:nvPr>
            <p:ph idx="1"/>
          </p:nvPr>
        </p:nvSpPr>
        <p:spPr/>
        <p:txBody>
          <a:bodyPr>
            <a:normAutofit fontScale="92500"/>
          </a:bodyPr>
          <a:lstStyle/>
          <a:p>
            <a:pPr marL="0" indent="0">
              <a:buNone/>
            </a:pPr>
            <a:r>
              <a:rPr lang="en-US" dirty="0"/>
              <a:t>Fuzzy facts may be defined, matched as a pattern in a rule, and asserted in a manner similar to the ordinary </a:t>
            </a:r>
            <a:r>
              <a:rPr lang="en-US" i="1" dirty="0"/>
              <a:t>crisp</a:t>
            </a:r>
          </a:p>
          <a:p>
            <a:pPr marL="0" indent="0">
              <a:buNone/>
            </a:pPr>
            <a:r>
              <a:rPr lang="en-US" dirty="0"/>
              <a:t>facts employed in standard CLIPS.</a:t>
            </a:r>
          </a:p>
          <a:p>
            <a:pPr marL="0" indent="0">
              <a:buNone/>
            </a:pPr>
            <a:r>
              <a:rPr lang="en-US" dirty="0"/>
              <a:t>Example 1</a:t>
            </a:r>
          </a:p>
          <a:p>
            <a:pPr marL="0" indent="0">
              <a:buNone/>
            </a:pPr>
            <a:r>
              <a:rPr lang="en-US" b="1" dirty="0"/>
              <a:t>(</a:t>
            </a:r>
            <a:r>
              <a:rPr lang="en-US" b="1" dirty="0" err="1"/>
              <a:t>deftemplate</a:t>
            </a:r>
            <a:r>
              <a:rPr lang="en-US" b="1" dirty="0"/>
              <a:t> age ;definition of fuzzy variable ‘age’</a:t>
            </a:r>
          </a:p>
          <a:p>
            <a:pPr marL="0" indent="0">
              <a:buNone/>
            </a:pPr>
            <a:r>
              <a:rPr lang="en-US" b="1" dirty="0" smtClean="0"/>
              <a:t>	0 </a:t>
            </a:r>
            <a:r>
              <a:rPr lang="en-US" b="1" dirty="0"/>
              <a:t>120 years</a:t>
            </a:r>
          </a:p>
          <a:p>
            <a:pPr marL="0" indent="0">
              <a:buNone/>
            </a:pPr>
            <a:r>
              <a:rPr lang="en-US" b="1" dirty="0" smtClean="0"/>
              <a:t>	( </a:t>
            </a:r>
            <a:r>
              <a:rPr lang="en-US" b="1" dirty="0"/>
              <a:t>(young (25 1) (50 0))</a:t>
            </a:r>
          </a:p>
          <a:p>
            <a:pPr marL="0" indent="0">
              <a:buNone/>
            </a:pPr>
            <a:r>
              <a:rPr lang="en-US" b="1" dirty="0" smtClean="0"/>
              <a:t>	(</a:t>
            </a:r>
            <a:r>
              <a:rPr lang="en-US" b="1" dirty="0"/>
              <a:t>old (50 0) (65 1))</a:t>
            </a:r>
          </a:p>
          <a:p>
            <a:pPr marL="0" indent="0">
              <a:buNone/>
            </a:pPr>
            <a:r>
              <a:rPr lang="en-US" b="1" dirty="0" smtClean="0"/>
              <a:t>	</a:t>
            </a:r>
            <a:r>
              <a:rPr lang="bg-BG" b="1" dirty="0" smtClean="0"/>
              <a:t>)</a:t>
            </a:r>
            <a:endParaRPr lang="bg-BG" b="1" dirty="0"/>
          </a:p>
          <a:p>
            <a:pPr marL="0" indent="0">
              <a:buNone/>
            </a:pPr>
            <a:r>
              <a:rPr lang="bg-BG" b="1" dirty="0" smtClean="0"/>
              <a:t>)</a:t>
            </a:r>
            <a:endParaRPr lang="en-US" b="1" dirty="0" smtClean="0"/>
          </a:p>
        </p:txBody>
      </p:sp>
    </p:spTree>
    <p:extLst>
      <p:ext uri="{BB962C8B-B14F-4D97-AF65-F5344CB8AC3E}">
        <p14:creationId xmlns:p14="http://schemas.microsoft.com/office/powerpoint/2010/main" val="399211951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Fuzzy Facts in </a:t>
            </a:r>
            <a:r>
              <a:rPr lang="en-US" dirty="0" err="1" smtClean="0"/>
              <a:t>FuzzyCLIPS</a:t>
            </a:r>
            <a:endParaRPr lang="bg-BG" dirty="0"/>
          </a:p>
        </p:txBody>
      </p:sp>
      <p:sp>
        <p:nvSpPr>
          <p:cNvPr id="3" name="Content Placeholder 2"/>
          <p:cNvSpPr>
            <a:spLocks noGrp="1"/>
          </p:cNvSpPr>
          <p:nvPr>
            <p:ph idx="1"/>
          </p:nvPr>
        </p:nvSpPr>
        <p:spPr/>
        <p:txBody>
          <a:bodyPr>
            <a:normAutofit fontScale="92500" lnSpcReduction="10000"/>
          </a:bodyPr>
          <a:lstStyle/>
          <a:p>
            <a:pPr marL="0" indent="0">
              <a:buNone/>
            </a:pPr>
            <a:r>
              <a:rPr lang="en-US" b="1" dirty="0" smtClean="0"/>
              <a:t>(</a:t>
            </a:r>
            <a:r>
              <a:rPr lang="en-US" b="1" dirty="0" err="1"/>
              <a:t>deffacts</a:t>
            </a:r>
            <a:r>
              <a:rPr lang="en-US" b="1" dirty="0"/>
              <a:t> fuzzy-fact</a:t>
            </a:r>
          </a:p>
          <a:p>
            <a:pPr marL="0" indent="0">
              <a:buNone/>
            </a:pPr>
            <a:r>
              <a:rPr lang="en-US" b="1" dirty="0" smtClean="0"/>
              <a:t>	(</a:t>
            </a:r>
            <a:r>
              <a:rPr lang="en-US" b="1" dirty="0"/>
              <a:t>age young) ; a fuzzy fact</a:t>
            </a:r>
          </a:p>
          <a:p>
            <a:pPr marL="0" indent="0">
              <a:buNone/>
            </a:pPr>
            <a:r>
              <a:rPr lang="bg-BG" b="1" dirty="0"/>
              <a:t>)</a:t>
            </a:r>
          </a:p>
          <a:p>
            <a:pPr marL="0" indent="0">
              <a:buNone/>
            </a:pPr>
            <a:r>
              <a:rPr lang="en-US" b="1" dirty="0"/>
              <a:t>(</a:t>
            </a:r>
            <a:r>
              <a:rPr lang="en-US" b="1" dirty="0" err="1"/>
              <a:t>defrule</a:t>
            </a:r>
            <a:r>
              <a:rPr lang="en-US" b="1" dirty="0"/>
              <a:t> one ; a rule that matches and asserts fuzzy facts</a:t>
            </a:r>
          </a:p>
          <a:p>
            <a:pPr marL="0" indent="0">
              <a:buNone/>
            </a:pPr>
            <a:r>
              <a:rPr lang="en-US" b="1" dirty="0" smtClean="0"/>
              <a:t>	(</a:t>
            </a:r>
            <a:r>
              <a:rPr lang="en-US" b="1" dirty="0" err="1"/>
              <a:t>Speed_error</a:t>
            </a:r>
            <a:r>
              <a:rPr lang="en-US" b="1" dirty="0"/>
              <a:t> big)</a:t>
            </a:r>
          </a:p>
          <a:p>
            <a:pPr marL="0" indent="0">
              <a:buNone/>
            </a:pPr>
            <a:r>
              <a:rPr lang="en-US" b="1" dirty="0" smtClean="0"/>
              <a:t>	</a:t>
            </a:r>
            <a:r>
              <a:rPr lang="bg-BG" b="1" dirty="0" smtClean="0"/>
              <a:t>=&gt;</a:t>
            </a:r>
            <a:endParaRPr lang="bg-BG" b="1" dirty="0"/>
          </a:p>
          <a:p>
            <a:pPr marL="0" indent="0">
              <a:buNone/>
            </a:pPr>
            <a:r>
              <a:rPr lang="en-US" b="1" dirty="0" smtClean="0"/>
              <a:t>	(</a:t>
            </a:r>
            <a:r>
              <a:rPr lang="en-US" b="1" dirty="0"/>
              <a:t>assert (</a:t>
            </a:r>
            <a:r>
              <a:rPr lang="en-US" b="1" dirty="0" err="1"/>
              <a:t>Throttle_change</a:t>
            </a:r>
            <a:r>
              <a:rPr lang="en-US" b="1" dirty="0"/>
              <a:t> small))</a:t>
            </a:r>
          </a:p>
          <a:p>
            <a:pPr marL="0" indent="0">
              <a:buNone/>
            </a:pPr>
            <a:r>
              <a:rPr lang="bg-BG" b="1" dirty="0"/>
              <a:t>)</a:t>
            </a:r>
          </a:p>
          <a:p>
            <a:pPr marL="0" indent="0">
              <a:buNone/>
            </a:pPr>
            <a:r>
              <a:rPr lang="en-US" b="1" i="1" dirty="0"/>
              <a:t>where </a:t>
            </a:r>
            <a:r>
              <a:rPr lang="en-US" b="1" dirty="0"/>
              <a:t>young, </a:t>
            </a:r>
            <a:r>
              <a:rPr lang="en-US" b="1" i="1" dirty="0"/>
              <a:t>big </a:t>
            </a:r>
            <a:r>
              <a:rPr lang="en-US" b="1" dirty="0"/>
              <a:t>and </a:t>
            </a:r>
            <a:r>
              <a:rPr lang="en-US" b="1" i="1" dirty="0"/>
              <a:t>small </a:t>
            </a:r>
            <a:r>
              <a:rPr lang="en-US" b="1" dirty="0"/>
              <a:t>are fuzzy terms, and </a:t>
            </a:r>
            <a:r>
              <a:rPr lang="en-US" i="1" dirty="0"/>
              <a:t>age, </a:t>
            </a:r>
            <a:r>
              <a:rPr lang="en-US" i="1" dirty="0" err="1"/>
              <a:t>Speed_error</a:t>
            </a:r>
            <a:r>
              <a:rPr lang="en-US" i="1" dirty="0"/>
              <a:t> </a:t>
            </a:r>
            <a:r>
              <a:rPr lang="en-US" b="1" dirty="0" smtClean="0"/>
              <a:t>and </a:t>
            </a:r>
            <a:r>
              <a:rPr lang="en-US" i="1" dirty="0" err="1" smtClean="0"/>
              <a:t>Throttle_change</a:t>
            </a:r>
            <a:r>
              <a:rPr lang="en-US" i="1" dirty="0" smtClean="0"/>
              <a:t> </a:t>
            </a:r>
            <a:r>
              <a:rPr lang="en-US" b="1" dirty="0"/>
              <a:t>are linguistic (fuzzy) variables.</a:t>
            </a:r>
            <a:endParaRPr lang="bg-BG" dirty="0"/>
          </a:p>
        </p:txBody>
      </p:sp>
    </p:spTree>
    <p:extLst>
      <p:ext uri="{BB962C8B-B14F-4D97-AF65-F5344CB8AC3E}">
        <p14:creationId xmlns:p14="http://schemas.microsoft.com/office/powerpoint/2010/main" val="112359724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Fuzzy Facts in </a:t>
            </a:r>
            <a:r>
              <a:rPr lang="en-US" dirty="0" err="1" smtClean="0"/>
              <a:t>FuzzyCLIPS</a:t>
            </a:r>
            <a:endParaRPr lang="bg-BG" dirty="0"/>
          </a:p>
        </p:txBody>
      </p:sp>
      <p:sp>
        <p:nvSpPr>
          <p:cNvPr id="3" name="Content Placeholder 2"/>
          <p:cNvSpPr>
            <a:spLocks noGrp="1"/>
          </p:cNvSpPr>
          <p:nvPr>
            <p:ph idx="1"/>
          </p:nvPr>
        </p:nvSpPr>
        <p:spPr/>
        <p:txBody>
          <a:bodyPr>
            <a:normAutofit/>
          </a:bodyPr>
          <a:lstStyle/>
          <a:p>
            <a:endParaRPr lang="en-US" dirty="0" smtClean="0"/>
          </a:p>
          <a:p>
            <a:r>
              <a:rPr lang="en-US" dirty="0" smtClean="0"/>
              <a:t>Each </a:t>
            </a:r>
            <a:r>
              <a:rPr lang="en-US" dirty="0"/>
              <a:t>linguistic (fuzzy) variable has an associated fuzzy term set (called </a:t>
            </a:r>
            <a:r>
              <a:rPr lang="en-US" i="1" dirty="0"/>
              <a:t>primary terms </a:t>
            </a:r>
            <a:r>
              <a:rPr lang="en-US" dirty="0"/>
              <a:t>in </a:t>
            </a:r>
            <a:r>
              <a:rPr lang="en-US" dirty="0" err="1"/>
              <a:t>FuzzyCLIPS</a:t>
            </a:r>
            <a:r>
              <a:rPr lang="en-US" dirty="0"/>
              <a:t>) that is </a:t>
            </a:r>
            <a:r>
              <a:rPr lang="en-US" dirty="0" smtClean="0"/>
              <a:t>the set </a:t>
            </a:r>
            <a:r>
              <a:rPr lang="en-US" dirty="0"/>
              <a:t>of values </a:t>
            </a:r>
            <a:r>
              <a:rPr lang="en-US" dirty="0" smtClean="0"/>
              <a:t>that </a:t>
            </a:r>
            <a:r>
              <a:rPr lang="en-US" dirty="0"/>
              <a:t>the fuzzy variable may take. For example, the fuzzy variable </a:t>
            </a:r>
            <a:r>
              <a:rPr lang="en-US" i="1" dirty="0" err="1"/>
              <a:t>water_temperature</a:t>
            </a:r>
            <a:r>
              <a:rPr lang="en-US" i="1" dirty="0"/>
              <a:t> </a:t>
            </a:r>
            <a:r>
              <a:rPr lang="en-US" dirty="0"/>
              <a:t>might have </a:t>
            </a:r>
            <a:r>
              <a:rPr lang="en-US" dirty="0" smtClean="0"/>
              <a:t>the primary </a:t>
            </a:r>
            <a:r>
              <a:rPr lang="en-US" dirty="0"/>
              <a:t>term set {</a:t>
            </a:r>
            <a:r>
              <a:rPr lang="en-US" i="1" dirty="0"/>
              <a:t>cold, warm, hot</a:t>
            </a:r>
            <a:r>
              <a:rPr lang="en-US" dirty="0"/>
              <a:t>}</a:t>
            </a:r>
            <a:r>
              <a:rPr lang="en-US" i="1" dirty="0"/>
              <a:t>, </a:t>
            </a:r>
            <a:r>
              <a:rPr lang="en-US" dirty="0"/>
              <a:t>where each primary term represents a specific fuzzy set</a:t>
            </a:r>
            <a:endParaRPr lang="bg-BG" dirty="0"/>
          </a:p>
        </p:txBody>
      </p:sp>
    </p:spTree>
    <p:extLst>
      <p:ext uri="{BB962C8B-B14F-4D97-AF65-F5344CB8AC3E}">
        <p14:creationId xmlns:p14="http://schemas.microsoft.com/office/powerpoint/2010/main" val="7468321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Fuzzy Facts in </a:t>
            </a:r>
            <a:r>
              <a:rPr lang="en-US" dirty="0" err="1" smtClean="0"/>
              <a:t>FuzzyCLIPS</a:t>
            </a:r>
            <a:endParaRPr lang="bg-BG" dirty="0"/>
          </a:p>
        </p:txBody>
      </p:sp>
      <p:sp>
        <p:nvSpPr>
          <p:cNvPr id="3" name="Content Placeholder 2"/>
          <p:cNvSpPr>
            <a:spLocks noGrp="1"/>
          </p:cNvSpPr>
          <p:nvPr>
            <p:ph idx="1"/>
          </p:nvPr>
        </p:nvSpPr>
        <p:spPr/>
        <p:txBody>
          <a:bodyPr>
            <a:normAutofit/>
          </a:bodyPr>
          <a:lstStyle/>
          <a:p>
            <a:r>
              <a:rPr lang="en-US" b="1" dirty="0"/>
              <a:t>Primary terms of a </a:t>
            </a:r>
            <a:r>
              <a:rPr lang="en-US" b="1" i="1" dirty="0"/>
              <a:t>linguistic variable</a:t>
            </a:r>
            <a:endParaRPr lang="en-US" dirty="0" smtClean="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4033" y="2852936"/>
            <a:ext cx="4825634"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6373247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Uncertainty</a:t>
            </a:r>
            <a:endParaRPr lang="bg-BG" dirty="0"/>
          </a:p>
        </p:txBody>
      </p:sp>
      <p:sp>
        <p:nvSpPr>
          <p:cNvPr id="3" name="Content Placeholder 2"/>
          <p:cNvSpPr>
            <a:spLocks noGrp="1"/>
          </p:cNvSpPr>
          <p:nvPr>
            <p:ph idx="1"/>
          </p:nvPr>
        </p:nvSpPr>
        <p:spPr/>
        <p:txBody>
          <a:bodyPr>
            <a:normAutofit/>
          </a:bodyPr>
          <a:lstStyle/>
          <a:p>
            <a:r>
              <a:rPr lang="en-US" dirty="0"/>
              <a:t>Uncertainty occurs when one is not absolutely certain about a piece of information. The degree of uncertainty </a:t>
            </a:r>
            <a:r>
              <a:rPr lang="en-US" dirty="0" smtClean="0"/>
              <a:t>is usually </a:t>
            </a:r>
            <a:r>
              <a:rPr lang="en-US" dirty="0"/>
              <a:t>represented by a crisp numerical value on a scale from 0 to 1, where a certainty factor6 of 1 indicates that </a:t>
            </a:r>
            <a:r>
              <a:rPr lang="en-US" dirty="0" smtClean="0"/>
              <a:t>the expert </a:t>
            </a:r>
            <a:r>
              <a:rPr lang="en-US" dirty="0"/>
              <a:t>system is very certain that a fact is true, and a certainty factor of 0 indicates that it is very uncertain that a </a:t>
            </a:r>
            <a:r>
              <a:rPr lang="en-US" dirty="0" smtClean="0"/>
              <a:t>fact is </a:t>
            </a:r>
            <a:r>
              <a:rPr lang="en-US" dirty="0"/>
              <a:t>true.</a:t>
            </a:r>
          </a:p>
          <a:p>
            <a:r>
              <a:rPr lang="en-US" dirty="0"/>
              <a:t>In </a:t>
            </a:r>
            <a:r>
              <a:rPr lang="en-US" dirty="0" err="1"/>
              <a:t>FuzzyCLIPS</a:t>
            </a:r>
            <a:r>
              <a:rPr lang="en-US" dirty="0"/>
              <a:t>, a fact is composed of two parts: the fact in the sense of standard CLIPS and its certainty factor. </a:t>
            </a:r>
            <a:endParaRPr lang="bg-BG" dirty="0"/>
          </a:p>
        </p:txBody>
      </p:sp>
    </p:spTree>
    <p:extLst>
      <p:ext uri="{BB962C8B-B14F-4D97-AF65-F5344CB8AC3E}">
        <p14:creationId xmlns:p14="http://schemas.microsoft.com/office/powerpoint/2010/main" val="428672056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Uncertainty</a:t>
            </a:r>
            <a:endParaRPr lang="bg-BG" dirty="0"/>
          </a:p>
        </p:txBody>
      </p:sp>
      <p:sp>
        <p:nvSpPr>
          <p:cNvPr id="3" name="Content Placeholder 2"/>
          <p:cNvSpPr>
            <a:spLocks noGrp="1"/>
          </p:cNvSpPr>
          <p:nvPr>
            <p:ph idx="1"/>
          </p:nvPr>
        </p:nvSpPr>
        <p:spPr/>
        <p:txBody>
          <a:bodyPr>
            <a:normAutofit fontScale="92500" lnSpcReduction="20000"/>
          </a:bodyPr>
          <a:lstStyle/>
          <a:p>
            <a:r>
              <a:rPr lang="en-US" dirty="0"/>
              <a:t>In general a </a:t>
            </a:r>
            <a:r>
              <a:rPr lang="en-US" dirty="0" err="1"/>
              <a:t>FuzzyCLIPS</a:t>
            </a:r>
            <a:r>
              <a:rPr lang="en-US" dirty="0"/>
              <a:t> fact takes the following form</a:t>
            </a:r>
            <a:r>
              <a:rPr lang="en-US" dirty="0" smtClean="0"/>
              <a:t>:</a:t>
            </a:r>
          </a:p>
          <a:p>
            <a:pPr marL="0" indent="0" algn="ctr">
              <a:buNone/>
            </a:pPr>
            <a:r>
              <a:rPr lang="en-US" dirty="0"/>
              <a:t>(fact) [CF certainty factor]</a:t>
            </a:r>
          </a:p>
          <a:p>
            <a:r>
              <a:rPr lang="en-US" dirty="0"/>
              <a:t>The CF acts as the delimiter between the fact and the certainty factor and [ ] indicates an optional part. For example</a:t>
            </a:r>
            <a:r>
              <a:rPr lang="en-US" dirty="0" smtClean="0"/>
              <a:t>, </a:t>
            </a:r>
          </a:p>
          <a:p>
            <a:pPr marL="0" indent="0" algn="ctr">
              <a:buNone/>
            </a:pPr>
            <a:r>
              <a:rPr lang="en-US" dirty="0" smtClean="0"/>
              <a:t>(</a:t>
            </a:r>
            <a:r>
              <a:rPr lang="en-US" dirty="0"/>
              <a:t>prediction sunny) CF 0.8</a:t>
            </a:r>
          </a:p>
          <a:p>
            <a:r>
              <a:rPr lang="en-US" dirty="0"/>
              <a:t>is a fact that indicates that the weather will be sunny with a certainty of 80%. However, if the certainty factor </a:t>
            </a:r>
            <a:r>
              <a:rPr lang="en-US" dirty="0" smtClean="0"/>
              <a:t>is omitted</a:t>
            </a:r>
            <a:r>
              <a:rPr lang="en-US" dirty="0"/>
              <a:t>, as in a normal CLIPS fact,</a:t>
            </a:r>
          </a:p>
          <a:p>
            <a:pPr marL="0" indent="0" algn="ctr">
              <a:buNone/>
            </a:pPr>
            <a:r>
              <a:rPr lang="en-US" dirty="0"/>
              <a:t>(prediction sunny)</a:t>
            </a:r>
          </a:p>
          <a:p>
            <a:r>
              <a:rPr lang="en-US" dirty="0"/>
              <a:t>then </a:t>
            </a:r>
            <a:r>
              <a:rPr lang="en-US" dirty="0" err="1"/>
              <a:t>FuzzyCLIPS</a:t>
            </a:r>
            <a:r>
              <a:rPr lang="en-US" dirty="0"/>
              <a:t> assumes that the weather will be sunny with a certainty of 100%.</a:t>
            </a:r>
            <a:endParaRPr lang="bg-BG" dirty="0"/>
          </a:p>
        </p:txBody>
      </p:sp>
    </p:spTree>
    <p:extLst>
      <p:ext uri="{BB962C8B-B14F-4D97-AF65-F5344CB8AC3E}">
        <p14:creationId xmlns:p14="http://schemas.microsoft.com/office/powerpoint/2010/main" val="74599880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Uncertainty</a:t>
            </a:r>
            <a:endParaRPr lang="bg-BG" dirty="0"/>
          </a:p>
        </p:txBody>
      </p:sp>
      <p:sp>
        <p:nvSpPr>
          <p:cNvPr id="3" name="Content Placeholder 2"/>
          <p:cNvSpPr>
            <a:spLocks noGrp="1"/>
          </p:cNvSpPr>
          <p:nvPr>
            <p:ph idx="1"/>
          </p:nvPr>
        </p:nvSpPr>
        <p:spPr/>
        <p:txBody>
          <a:bodyPr>
            <a:normAutofit fontScale="85000" lnSpcReduction="20000"/>
          </a:bodyPr>
          <a:lstStyle/>
          <a:p>
            <a:r>
              <a:rPr lang="en-US" dirty="0"/>
              <a:t>Certainty factors may also be associated with entire rules, as illustrated by Example 2.</a:t>
            </a:r>
          </a:p>
          <a:p>
            <a:pPr marL="0" indent="0">
              <a:buNone/>
            </a:pPr>
            <a:r>
              <a:rPr lang="en-US" dirty="0"/>
              <a:t>Example 2</a:t>
            </a:r>
          </a:p>
          <a:p>
            <a:pPr marL="0" indent="0">
              <a:buNone/>
            </a:pPr>
            <a:r>
              <a:rPr lang="en-US" b="1" dirty="0"/>
              <a:t>(</a:t>
            </a:r>
            <a:r>
              <a:rPr lang="en-US" b="1" dirty="0" err="1"/>
              <a:t>defrule</a:t>
            </a:r>
            <a:r>
              <a:rPr lang="en-US" b="1" dirty="0"/>
              <a:t> flight-rule</a:t>
            </a:r>
          </a:p>
          <a:p>
            <a:pPr marL="0" indent="0">
              <a:buNone/>
            </a:pPr>
            <a:r>
              <a:rPr lang="en-US" b="1" dirty="0" smtClean="0"/>
              <a:t>	(</a:t>
            </a:r>
            <a:r>
              <a:rPr lang="en-US" b="1" dirty="0"/>
              <a:t>declare (CF 0.95)) ;declares certainty factor of the rule</a:t>
            </a:r>
          </a:p>
          <a:p>
            <a:pPr marL="0" indent="0">
              <a:buNone/>
            </a:pPr>
            <a:r>
              <a:rPr lang="en-US" b="1" dirty="0" smtClean="0"/>
              <a:t>	(</a:t>
            </a:r>
            <a:r>
              <a:rPr lang="en-US" b="1" dirty="0"/>
              <a:t>animal type bird)</a:t>
            </a:r>
          </a:p>
          <a:p>
            <a:pPr marL="0" indent="0">
              <a:buNone/>
            </a:pPr>
            <a:r>
              <a:rPr lang="en-US" b="1" dirty="0" smtClean="0"/>
              <a:t>	</a:t>
            </a:r>
            <a:r>
              <a:rPr lang="bg-BG" b="1" dirty="0" smtClean="0"/>
              <a:t>=&gt;</a:t>
            </a:r>
            <a:endParaRPr lang="bg-BG" b="1" dirty="0"/>
          </a:p>
          <a:p>
            <a:pPr marL="0" indent="0">
              <a:buNone/>
            </a:pPr>
            <a:r>
              <a:rPr lang="en-US" b="1" dirty="0" smtClean="0"/>
              <a:t>	(</a:t>
            </a:r>
            <a:r>
              <a:rPr lang="en-US" b="1" dirty="0"/>
              <a:t>assert (animal can fly))</a:t>
            </a:r>
          </a:p>
          <a:p>
            <a:pPr marL="0" indent="0">
              <a:buNone/>
            </a:pPr>
            <a:r>
              <a:rPr lang="bg-BG" b="1" dirty="0"/>
              <a:t>)</a:t>
            </a:r>
          </a:p>
          <a:p>
            <a:r>
              <a:rPr lang="en-US" b="1" dirty="0"/>
              <a:t>represents the hypothesis that, 95% of the time, if an animal is a bird, </a:t>
            </a:r>
            <a:r>
              <a:rPr lang="en-US" b="1" dirty="0" smtClean="0"/>
              <a:t>then it </a:t>
            </a:r>
            <a:r>
              <a:rPr lang="en-US" b="1" dirty="0"/>
              <a:t>can fly. Similar to facts, if the certainty factor of a rule is </a:t>
            </a:r>
            <a:r>
              <a:rPr lang="en-US" b="1" dirty="0" smtClean="0"/>
              <a:t>not declared</a:t>
            </a:r>
            <a:r>
              <a:rPr lang="en-US" b="1" dirty="0"/>
              <a:t>, it is assumed to be equal to the value 1.0.</a:t>
            </a:r>
            <a:endParaRPr lang="bg-BG" dirty="0"/>
          </a:p>
        </p:txBody>
      </p:sp>
    </p:spTree>
    <p:extLst>
      <p:ext uri="{BB962C8B-B14F-4D97-AF65-F5344CB8AC3E}">
        <p14:creationId xmlns:p14="http://schemas.microsoft.com/office/powerpoint/2010/main" val="1093933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Uncertainty</a:t>
            </a:r>
            <a:endParaRPr lang="bg-BG" dirty="0"/>
          </a:p>
        </p:txBody>
      </p:sp>
      <p:sp>
        <p:nvSpPr>
          <p:cNvPr id="3" name="Content Placeholder 2"/>
          <p:cNvSpPr>
            <a:spLocks noGrp="1"/>
          </p:cNvSpPr>
          <p:nvPr>
            <p:ph idx="1"/>
          </p:nvPr>
        </p:nvSpPr>
        <p:spPr>
          <a:xfrm>
            <a:off x="457200" y="1935480"/>
            <a:ext cx="8229600" cy="4733880"/>
          </a:xfrm>
        </p:spPr>
        <p:txBody>
          <a:bodyPr>
            <a:normAutofit fontScale="77500" lnSpcReduction="20000"/>
          </a:bodyPr>
          <a:lstStyle/>
          <a:p>
            <a:r>
              <a:rPr lang="en-US" dirty="0"/>
              <a:t>Uncertainty and fuzziness can occur simultaneously (see Example 3).</a:t>
            </a:r>
          </a:p>
          <a:p>
            <a:pPr marL="0" indent="0">
              <a:buNone/>
            </a:pPr>
            <a:r>
              <a:rPr lang="en-US" dirty="0"/>
              <a:t>Example 3</a:t>
            </a:r>
          </a:p>
          <a:p>
            <a:pPr marL="0" indent="0">
              <a:buNone/>
            </a:pPr>
            <a:r>
              <a:rPr lang="en-US" b="1" dirty="0"/>
              <a:t>(</a:t>
            </a:r>
            <a:r>
              <a:rPr lang="en-US" b="1" dirty="0" err="1"/>
              <a:t>deffacts</a:t>
            </a:r>
            <a:r>
              <a:rPr lang="en-US" b="1" dirty="0"/>
              <a:t> </a:t>
            </a:r>
            <a:r>
              <a:rPr lang="en-US" b="1" dirty="0" err="1"/>
              <a:t>FuzzyAndUncertainFact</a:t>
            </a:r>
            <a:endParaRPr lang="en-US" b="1" dirty="0"/>
          </a:p>
          <a:p>
            <a:pPr marL="0" indent="0">
              <a:buNone/>
            </a:pPr>
            <a:r>
              <a:rPr lang="en-US" b="1" dirty="0" smtClean="0"/>
              <a:t>	(</a:t>
            </a:r>
            <a:r>
              <a:rPr lang="en-US" b="1" dirty="0" err="1"/>
              <a:t>Speed_error</a:t>
            </a:r>
            <a:r>
              <a:rPr lang="en-US" b="1" dirty="0"/>
              <a:t> </a:t>
            </a:r>
            <a:r>
              <a:rPr lang="en-US" b="1" dirty="0" err="1"/>
              <a:t>more_or_less</a:t>
            </a:r>
            <a:r>
              <a:rPr lang="en-US" b="1" dirty="0"/>
              <a:t> zero) CF 0.9</a:t>
            </a:r>
          </a:p>
          <a:p>
            <a:pPr marL="0" indent="0">
              <a:buNone/>
            </a:pPr>
            <a:r>
              <a:rPr lang="bg-BG" b="1" dirty="0"/>
              <a:t>)</a:t>
            </a:r>
          </a:p>
          <a:p>
            <a:pPr marL="0" indent="0">
              <a:buNone/>
            </a:pPr>
            <a:r>
              <a:rPr lang="en-US" b="1" dirty="0"/>
              <a:t>(</a:t>
            </a:r>
            <a:r>
              <a:rPr lang="en-US" b="1" dirty="0" err="1"/>
              <a:t>defrule</a:t>
            </a:r>
            <a:r>
              <a:rPr lang="en-US" b="1" dirty="0"/>
              <a:t> </a:t>
            </a:r>
            <a:r>
              <a:rPr lang="en-US" b="1" dirty="0" err="1"/>
              <a:t>Uncertain_rule</a:t>
            </a:r>
            <a:endParaRPr lang="en-US" b="1" dirty="0"/>
          </a:p>
          <a:p>
            <a:pPr marL="0" indent="0">
              <a:buNone/>
            </a:pPr>
            <a:r>
              <a:rPr lang="en-US" b="1" dirty="0" smtClean="0"/>
              <a:t>	(</a:t>
            </a:r>
            <a:r>
              <a:rPr lang="en-US" b="1" dirty="0"/>
              <a:t>declare (CF 0.8) )</a:t>
            </a:r>
          </a:p>
          <a:p>
            <a:pPr marL="0" indent="0">
              <a:buNone/>
            </a:pPr>
            <a:r>
              <a:rPr lang="en-US" b="1" dirty="0" smtClean="0"/>
              <a:t>	(</a:t>
            </a:r>
            <a:r>
              <a:rPr lang="en-US" b="1" dirty="0" err="1"/>
              <a:t>Johns_age</a:t>
            </a:r>
            <a:r>
              <a:rPr lang="en-US" b="1" dirty="0"/>
              <a:t> young)</a:t>
            </a:r>
          </a:p>
          <a:p>
            <a:pPr marL="0" indent="0">
              <a:buNone/>
            </a:pPr>
            <a:r>
              <a:rPr lang="en-US" b="1" dirty="0" smtClean="0"/>
              <a:t>	</a:t>
            </a:r>
            <a:r>
              <a:rPr lang="bg-BG" b="1" dirty="0" smtClean="0"/>
              <a:t>=&gt;</a:t>
            </a:r>
            <a:endParaRPr lang="bg-BG" b="1" dirty="0"/>
          </a:p>
          <a:p>
            <a:pPr marL="0" indent="0">
              <a:buNone/>
            </a:pPr>
            <a:r>
              <a:rPr lang="en-US" b="1" dirty="0" smtClean="0"/>
              <a:t>	(</a:t>
            </a:r>
            <a:r>
              <a:rPr lang="en-US" b="1" dirty="0"/>
              <a:t>assert (John goes to school))</a:t>
            </a:r>
          </a:p>
          <a:p>
            <a:pPr marL="0" indent="0">
              <a:buNone/>
            </a:pPr>
            <a:r>
              <a:rPr lang="bg-BG" b="1" dirty="0"/>
              <a:t>)</a:t>
            </a:r>
          </a:p>
          <a:p>
            <a:r>
              <a:rPr lang="en-US" b="1" dirty="0"/>
              <a:t>where </a:t>
            </a:r>
            <a:r>
              <a:rPr lang="en-US" b="1" dirty="0" err="1"/>
              <a:t>Speed_error</a:t>
            </a:r>
            <a:r>
              <a:rPr lang="en-US" b="1" dirty="0"/>
              <a:t> and </a:t>
            </a:r>
            <a:r>
              <a:rPr lang="en-US" b="1" dirty="0" err="1"/>
              <a:t>Johns_age</a:t>
            </a:r>
            <a:r>
              <a:rPr lang="en-US" b="1" dirty="0"/>
              <a:t> are fuzzy variables, zero and young are </a:t>
            </a:r>
            <a:r>
              <a:rPr lang="en-US" b="1" dirty="0" smtClean="0"/>
              <a:t>fuzzy terms</a:t>
            </a:r>
            <a:r>
              <a:rPr lang="en-US" b="1" dirty="0"/>
              <a:t>, </a:t>
            </a:r>
            <a:r>
              <a:rPr lang="en-US" b="1" dirty="0" err="1"/>
              <a:t>more_or_less</a:t>
            </a:r>
            <a:r>
              <a:rPr lang="en-US" b="1" dirty="0"/>
              <a:t> is a fuzzy term modifier and 0.9 and 0.8 are </a:t>
            </a:r>
            <a:r>
              <a:rPr lang="en-US" b="1" dirty="0" smtClean="0"/>
              <a:t>certainty factors associated </a:t>
            </a:r>
            <a:r>
              <a:rPr lang="en-US" b="1" dirty="0"/>
              <a:t>with a fact and a rule respectively.</a:t>
            </a:r>
            <a:endParaRPr lang="bg-BG" dirty="0"/>
          </a:p>
        </p:txBody>
      </p:sp>
    </p:spTree>
    <p:extLst>
      <p:ext uri="{BB962C8B-B14F-4D97-AF65-F5344CB8AC3E}">
        <p14:creationId xmlns:p14="http://schemas.microsoft.com/office/powerpoint/2010/main" val="9105525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Inference Techniques</a:t>
            </a:r>
            <a:endParaRPr lang="bg-BG" dirty="0"/>
          </a:p>
        </p:txBody>
      </p:sp>
      <p:sp>
        <p:nvSpPr>
          <p:cNvPr id="3" name="Content Placeholder 2"/>
          <p:cNvSpPr>
            <a:spLocks noGrp="1"/>
          </p:cNvSpPr>
          <p:nvPr>
            <p:ph idx="1"/>
          </p:nvPr>
        </p:nvSpPr>
        <p:spPr/>
        <p:txBody>
          <a:bodyPr>
            <a:normAutofit/>
          </a:bodyPr>
          <a:lstStyle/>
          <a:p>
            <a:endParaRPr lang="en-US" dirty="0" smtClean="0"/>
          </a:p>
          <a:p>
            <a:r>
              <a:rPr lang="en-US" dirty="0" smtClean="0"/>
              <a:t>Rule </a:t>
            </a:r>
            <a:r>
              <a:rPr lang="en-US" dirty="0"/>
              <a:t>evaluation depends on a number of different factors, such as whether or not fuzzy variables are found in </a:t>
            </a:r>
            <a:r>
              <a:rPr lang="en-US" dirty="0" smtClean="0"/>
              <a:t>the antecedent </a:t>
            </a:r>
            <a:r>
              <a:rPr lang="en-US" dirty="0"/>
              <a:t>or consequent part of a rule, whether a rule contains multiple antecedents or consequents, whether </a:t>
            </a:r>
            <a:r>
              <a:rPr lang="en-US" dirty="0" smtClean="0"/>
              <a:t>a fuzzy </a:t>
            </a:r>
            <a:r>
              <a:rPr lang="en-US" dirty="0"/>
              <a:t>fact being asserted has the same fuzzy variable as an already existing fuzzy fact (global contribution), and </a:t>
            </a:r>
            <a:r>
              <a:rPr lang="en-US" dirty="0" smtClean="0"/>
              <a:t>so on</a:t>
            </a:r>
            <a:r>
              <a:rPr lang="en-US" dirty="0"/>
              <a:t>. </a:t>
            </a:r>
          </a:p>
        </p:txBody>
      </p:sp>
    </p:spTree>
    <p:extLst>
      <p:ext uri="{BB962C8B-B14F-4D97-AF65-F5344CB8AC3E}">
        <p14:creationId xmlns:p14="http://schemas.microsoft.com/office/powerpoint/2010/main" val="979396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 Control</a:t>
            </a:r>
            <a:endParaRPr lang="bg-BG" dirty="0"/>
          </a:p>
        </p:txBody>
      </p:sp>
      <p:sp>
        <p:nvSpPr>
          <p:cNvPr id="3" name="Content Placeholder 2"/>
          <p:cNvSpPr>
            <a:spLocks noGrp="1"/>
          </p:cNvSpPr>
          <p:nvPr>
            <p:ph idx="1"/>
          </p:nvPr>
        </p:nvSpPr>
        <p:spPr/>
        <p:txBody>
          <a:bodyPr/>
          <a:lstStyle/>
          <a:p>
            <a:r>
              <a:rPr lang="en-US" dirty="0"/>
              <a:t>In case of many variables, it is extremely difficult to accurately articulate </a:t>
            </a:r>
            <a:r>
              <a:rPr lang="en-US" dirty="0" smtClean="0"/>
              <a:t>such mathematical </a:t>
            </a:r>
            <a:r>
              <a:rPr lang="en-US" dirty="0"/>
              <a:t>models. They also require a lot of computations, which might be difficult to perform </a:t>
            </a:r>
            <a:r>
              <a:rPr lang="en-US" dirty="0" smtClean="0"/>
              <a:t>in real </a:t>
            </a:r>
            <a:r>
              <a:rPr lang="en-US" dirty="0"/>
              <a:t>time. Fuzzy control systems consist of fuzzy rules and an inference machine which </a:t>
            </a:r>
            <a:r>
              <a:rPr lang="en-US" dirty="0" smtClean="0"/>
              <a:t>includes </a:t>
            </a:r>
            <a:r>
              <a:rPr lang="en-US" dirty="0" err="1" smtClean="0"/>
              <a:t>fuzzification</a:t>
            </a:r>
            <a:r>
              <a:rPr lang="en-US" dirty="0" smtClean="0"/>
              <a:t> </a:t>
            </a:r>
            <a:r>
              <a:rPr lang="en-US" dirty="0"/>
              <a:t>and </a:t>
            </a:r>
            <a:r>
              <a:rPr lang="en-US" dirty="0" err="1"/>
              <a:t>defuzzification</a:t>
            </a:r>
            <a:r>
              <a:rPr lang="en-US" dirty="0"/>
              <a:t>. The system works in a cycle, as shown graphically in figure </a:t>
            </a:r>
            <a:r>
              <a:rPr lang="en-US" dirty="0" smtClean="0"/>
              <a:t>on next slide.</a:t>
            </a:r>
            <a:endParaRPr lang="bg-BG" dirty="0"/>
          </a:p>
        </p:txBody>
      </p:sp>
    </p:spTree>
    <p:extLst>
      <p:ext uri="{BB962C8B-B14F-4D97-AF65-F5344CB8AC3E}">
        <p14:creationId xmlns:p14="http://schemas.microsoft.com/office/powerpoint/2010/main" val="18064458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Inference </a:t>
            </a:r>
            <a:r>
              <a:rPr lang="en-US" b="1" dirty="0" smtClean="0"/>
              <a:t>Techniques</a:t>
            </a:r>
            <a:br>
              <a:rPr lang="en-US" b="1" dirty="0" smtClean="0"/>
            </a:br>
            <a:r>
              <a:rPr lang="en-US" i="1" dirty="0" smtClean="0"/>
              <a:t>Simple Rules</a:t>
            </a:r>
            <a:endParaRPr lang="bg-BG"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smtClean="0"/>
              <a:t>Consider </a:t>
            </a:r>
            <a:r>
              <a:rPr lang="en-US" dirty="0"/>
              <a:t>the simple rule of the form</a:t>
            </a:r>
          </a:p>
          <a:p>
            <a:pPr marL="0" indent="0">
              <a:buNone/>
            </a:pPr>
            <a:r>
              <a:rPr lang="en-US" b="1" dirty="0">
                <a:solidFill>
                  <a:schemeClr val="accent1"/>
                </a:solidFill>
              </a:rPr>
              <a:t>if A then C </a:t>
            </a:r>
            <a:r>
              <a:rPr lang="en-US" b="1" dirty="0" smtClean="0">
                <a:solidFill>
                  <a:schemeClr val="accent1"/>
                </a:solidFill>
              </a:rPr>
              <a:t>	 </a:t>
            </a:r>
            <a:r>
              <a:rPr lang="en-US" b="1" dirty="0" err="1" smtClean="0">
                <a:solidFill>
                  <a:schemeClr val="accent1"/>
                </a:solidFill>
              </a:rPr>
              <a:t>CFr</a:t>
            </a:r>
            <a:endParaRPr lang="en-US" b="1" dirty="0">
              <a:solidFill>
                <a:schemeClr val="accent1"/>
              </a:solidFill>
            </a:endParaRPr>
          </a:p>
          <a:p>
            <a:pPr marL="0" indent="0">
              <a:buNone/>
            </a:pPr>
            <a:r>
              <a:rPr lang="en-US" b="1" dirty="0" smtClean="0">
                <a:solidFill>
                  <a:schemeClr val="accent1"/>
                </a:solidFill>
              </a:rPr>
              <a:t>A’		 </a:t>
            </a:r>
            <a:r>
              <a:rPr lang="en-US" b="1" dirty="0" err="1">
                <a:solidFill>
                  <a:schemeClr val="accent1"/>
                </a:solidFill>
              </a:rPr>
              <a:t>CFf</a:t>
            </a:r>
            <a:endParaRPr lang="en-US" b="1" dirty="0">
              <a:solidFill>
                <a:schemeClr val="accent1"/>
              </a:solidFill>
            </a:endParaRPr>
          </a:p>
          <a:p>
            <a:pPr marL="0" indent="0">
              <a:buNone/>
            </a:pPr>
            <a:r>
              <a:rPr lang="bg-BG" b="1" dirty="0">
                <a:solidFill>
                  <a:schemeClr val="accent1"/>
                </a:solidFill>
              </a:rPr>
              <a:t>------------------------</a:t>
            </a:r>
          </a:p>
          <a:p>
            <a:pPr marL="0" indent="0">
              <a:buNone/>
            </a:pPr>
            <a:r>
              <a:rPr lang="en-US" b="1" dirty="0" smtClean="0">
                <a:solidFill>
                  <a:schemeClr val="accent1"/>
                </a:solidFill>
              </a:rPr>
              <a:t>C’		 </a:t>
            </a:r>
            <a:r>
              <a:rPr lang="en-US" b="1" dirty="0" err="1">
                <a:solidFill>
                  <a:schemeClr val="accent1"/>
                </a:solidFill>
              </a:rPr>
              <a:t>CFc</a:t>
            </a:r>
            <a:endParaRPr lang="en-US" b="1" dirty="0">
              <a:solidFill>
                <a:schemeClr val="accent1"/>
              </a:solidFill>
            </a:endParaRPr>
          </a:p>
          <a:p>
            <a:pPr marL="0" indent="0">
              <a:buNone/>
            </a:pPr>
            <a:r>
              <a:rPr lang="en-US" dirty="0"/>
              <a:t>where:</a:t>
            </a:r>
          </a:p>
          <a:p>
            <a:pPr marL="0" indent="0">
              <a:buNone/>
            </a:pPr>
            <a:r>
              <a:rPr lang="en-US" dirty="0"/>
              <a:t>A is the antecedent of the rule</a:t>
            </a:r>
          </a:p>
          <a:p>
            <a:pPr marL="0" indent="0">
              <a:buNone/>
            </a:pPr>
            <a:r>
              <a:rPr lang="en-US" dirty="0" smtClean="0"/>
              <a:t>A’ </a:t>
            </a:r>
            <a:r>
              <a:rPr lang="en-US" dirty="0"/>
              <a:t>is the matching fact in the fact database</a:t>
            </a:r>
          </a:p>
          <a:p>
            <a:pPr marL="0" indent="0">
              <a:buNone/>
            </a:pPr>
            <a:r>
              <a:rPr lang="en-US" dirty="0"/>
              <a:t>C is the consequent of the rule</a:t>
            </a:r>
          </a:p>
          <a:p>
            <a:pPr marL="0" indent="0">
              <a:buNone/>
            </a:pPr>
            <a:r>
              <a:rPr lang="en-US" dirty="0" smtClean="0"/>
              <a:t>C’ </a:t>
            </a:r>
            <a:r>
              <a:rPr lang="en-US" dirty="0"/>
              <a:t>is the actual consequent calculated</a:t>
            </a:r>
          </a:p>
          <a:p>
            <a:pPr marL="0" indent="0">
              <a:buNone/>
            </a:pPr>
            <a:r>
              <a:rPr lang="en-US" dirty="0" err="1"/>
              <a:t>CFr</a:t>
            </a:r>
            <a:r>
              <a:rPr lang="en-US" dirty="0"/>
              <a:t> is the certainty factor of the rule</a:t>
            </a:r>
          </a:p>
          <a:p>
            <a:pPr marL="0" indent="0">
              <a:buNone/>
            </a:pPr>
            <a:r>
              <a:rPr lang="en-US" dirty="0" err="1"/>
              <a:t>CFf</a:t>
            </a:r>
            <a:r>
              <a:rPr lang="en-US" dirty="0"/>
              <a:t> is the certainty factor of the fact</a:t>
            </a:r>
          </a:p>
          <a:p>
            <a:pPr marL="0" indent="0">
              <a:buNone/>
            </a:pPr>
            <a:r>
              <a:rPr lang="en-US" dirty="0" err="1"/>
              <a:t>CFc</a:t>
            </a:r>
            <a:r>
              <a:rPr lang="en-US" dirty="0"/>
              <a:t> is the certainty factor of the conclusion</a:t>
            </a:r>
            <a:endParaRPr lang="bg-BG" dirty="0"/>
          </a:p>
        </p:txBody>
      </p:sp>
    </p:spTree>
    <p:extLst>
      <p:ext uri="{BB962C8B-B14F-4D97-AF65-F5344CB8AC3E}">
        <p14:creationId xmlns:p14="http://schemas.microsoft.com/office/powerpoint/2010/main" val="13289450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Inference </a:t>
            </a:r>
            <a:r>
              <a:rPr lang="en-US" b="1" dirty="0" smtClean="0"/>
              <a:t>Techniques</a:t>
            </a:r>
            <a:br>
              <a:rPr lang="en-US" b="1" dirty="0" smtClean="0"/>
            </a:br>
            <a:r>
              <a:rPr lang="en-US" i="1" dirty="0"/>
              <a:t>Simple Rules</a:t>
            </a:r>
            <a:endParaRPr lang="bg-BG" dirty="0"/>
          </a:p>
        </p:txBody>
      </p:sp>
      <p:sp>
        <p:nvSpPr>
          <p:cNvPr id="3" name="Content Placeholder 2"/>
          <p:cNvSpPr>
            <a:spLocks noGrp="1"/>
          </p:cNvSpPr>
          <p:nvPr>
            <p:ph idx="1"/>
          </p:nvPr>
        </p:nvSpPr>
        <p:spPr/>
        <p:txBody>
          <a:bodyPr>
            <a:normAutofit/>
          </a:bodyPr>
          <a:lstStyle/>
          <a:p>
            <a:r>
              <a:rPr lang="en-US" dirty="0"/>
              <a:t>Three types of simple rules are defined: </a:t>
            </a:r>
            <a:r>
              <a:rPr lang="en-US" dirty="0">
                <a:solidFill>
                  <a:schemeClr val="accent1"/>
                </a:solidFill>
              </a:rPr>
              <a:t>CRISP_</a:t>
            </a:r>
            <a:r>
              <a:rPr lang="en-US" dirty="0"/>
              <a:t>, </a:t>
            </a:r>
            <a:r>
              <a:rPr lang="en-US" dirty="0">
                <a:solidFill>
                  <a:schemeClr val="accent1"/>
                </a:solidFill>
              </a:rPr>
              <a:t>FUZZY_CRISP</a:t>
            </a:r>
            <a:r>
              <a:rPr lang="en-US" dirty="0"/>
              <a:t>, and </a:t>
            </a:r>
            <a:r>
              <a:rPr lang="en-US" dirty="0">
                <a:solidFill>
                  <a:schemeClr val="accent1"/>
                </a:solidFill>
              </a:rPr>
              <a:t>FUZZY_FUZZY</a:t>
            </a:r>
            <a:r>
              <a:rPr lang="en-US" dirty="0"/>
              <a:t>. If the antecedent of </a:t>
            </a:r>
            <a:r>
              <a:rPr lang="en-US" dirty="0" smtClean="0"/>
              <a:t>the rule </a:t>
            </a:r>
            <a:r>
              <a:rPr lang="en-US" dirty="0"/>
              <a:t>does not contain a fuzzy object, then the type of rule is CRISP_ regardless of whether or not a consequent </a:t>
            </a:r>
            <a:r>
              <a:rPr lang="en-US" dirty="0" smtClean="0"/>
              <a:t>contains a </a:t>
            </a:r>
            <a:r>
              <a:rPr lang="en-US" dirty="0"/>
              <a:t>fuzzy fact. If only the antecedent contains a fuzzy fact, then the type of rule is FUZZY_CRISP. If both </a:t>
            </a:r>
            <a:r>
              <a:rPr lang="en-US" dirty="0" smtClean="0"/>
              <a:t>antecedent and </a:t>
            </a:r>
            <a:r>
              <a:rPr lang="en-US" dirty="0"/>
              <a:t>consequent contain fuzzy facts, then the type of rule is FUZZY_FUZZY.</a:t>
            </a:r>
            <a:endParaRPr lang="bg-BG" dirty="0"/>
          </a:p>
        </p:txBody>
      </p:sp>
    </p:spTree>
    <p:extLst>
      <p:ext uri="{BB962C8B-B14F-4D97-AF65-F5344CB8AC3E}">
        <p14:creationId xmlns:p14="http://schemas.microsoft.com/office/powerpoint/2010/main" val="14108017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CRISP_ Simple Rule</a:t>
            </a:r>
            <a:endParaRPr lang="bg-BG" dirty="0"/>
          </a:p>
        </p:txBody>
      </p:sp>
      <p:sp>
        <p:nvSpPr>
          <p:cNvPr id="3" name="Content Placeholder 2"/>
          <p:cNvSpPr>
            <a:spLocks noGrp="1"/>
          </p:cNvSpPr>
          <p:nvPr>
            <p:ph idx="1"/>
          </p:nvPr>
        </p:nvSpPr>
        <p:spPr/>
        <p:txBody>
          <a:bodyPr/>
          <a:lstStyle/>
          <a:p>
            <a:r>
              <a:rPr lang="en-US" dirty="0"/>
              <a:t>If the type of rule is CRISP_, then </a:t>
            </a:r>
            <a:r>
              <a:rPr lang="en-US" dirty="0" smtClean="0"/>
              <a:t>A’ </a:t>
            </a:r>
            <a:r>
              <a:rPr lang="en-US" dirty="0"/>
              <a:t>must be equal to A in order for this rule to fire. This is a “normal” CLIPS </a:t>
            </a:r>
            <a:r>
              <a:rPr lang="en-US" dirty="0" smtClean="0"/>
              <a:t>rule (</a:t>
            </a:r>
            <a:r>
              <a:rPr lang="en-US" dirty="0"/>
              <a:t>actually A would be a pattern and </a:t>
            </a:r>
            <a:r>
              <a:rPr lang="en-US" dirty="0" smtClean="0"/>
              <a:t>A’ </a:t>
            </a:r>
            <a:r>
              <a:rPr lang="en-US" dirty="0"/>
              <a:t>would match the pattern specification, but for simplicity we will not deal </a:t>
            </a:r>
            <a:r>
              <a:rPr lang="en-US" dirty="0" smtClean="0"/>
              <a:t>with patterns</a:t>
            </a:r>
            <a:r>
              <a:rPr lang="en-US" dirty="0"/>
              <a:t>). In that case the conclusion </a:t>
            </a:r>
            <a:r>
              <a:rPr lang="en-US" dirty="0" smtClean="0"/>
              <a:t>C’ </a:t>
            </a:r>
            <a:r>
              <a:rPr lang="en-US" dirty="0"/>
              <a:t>is equal to C, and</a:t>
            </a:r>
          </a:p>
          <a:p>
            <a:pPr marL="0" indent="0" algn="ctr">
              <a:buNone/>
            </a:pPr>
            <a:r>
              <a:rPr lang="en-US" dirty="0" err="1">
                <a:solidFill>
                  <a:schemeClr val="accent1"/>
                </a:solidFill>
              </a:rPr>
              <a:t>CFc</a:t>
            </a:r>
            <a:r>
              <a:rPr lang="en-US" dirty="0">
                <a:solidFill>
                  <a:schemeClr val="accent1"/>
                </a:solidFill>
              </a:rPr>
              <a:t> = </a:t>
            </a:r>
            <a:r>
              <a:rPr lang="en-US" dirty="0" err="1">
                <a:solidFill>
                  <a:schemeClr val="accent1"/>
                </a:solidFill>
              </a:rPr>
              <a:t>CFr</a:t>
            </a:r>
            <a:r>
              <a:rPr lang="en-US" dirty="0">
                <a:solidFill>
                  <a:schemeClr val="accent1"/>
                </a:solidFill>
              </a:rPr>
              <a:t> * </a:t>
            </a:r>
            <a:r>
              <a:rPr lang="en-US" dirty="0" err="1">
                <a:solidFill>
                  <a:schemeClr val="accent1"/>
                </a:solidFill>
              </a:rPr>
              <a:t>CFf</a:t>
            </a:r>
            <a:endParaRPr lang="bg-BG" dirty="0">
              <a:solidFill>
                <a:schemeClr val="accent1"/>
              </a:solidFill>
            </a:endParaRPr>
          </a:p>
        </p:txBody>
      </p:sp>
    </p:spTree>
    <p:extLst>
      <p:ext uri="{BB962C8B-B14F-4D97-AF65-F5344CB8AC3E}">
        <p14:creationId xmlns:p14="http://schemas.microsoft.com/office/powerpoint/2010/main" val="335891271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CRISP_ Simple Rule</a:t>
            </a:r>
            <a:endParaRPr lang="bg-BG" dirty="0"/>
          </a:p>
        </p:txBody>
      </p:sp>
      <p:sp>
        <p:nvSpPr>
          <p:cNvPr id="3" name="Content Placeholder 2"/>
          <p:cNvSpPr>
            <a:spLocks noGrp="1"/>
          </p:cNvSpPr>
          <p:nvPr>
            <p:ph idx="1"/>
          </p:nvPr>
        </p:nvSpPr>
        <p:spPr/>
        <p:txBody>
          <a:bodyPr>
            <a:normAutofit fontScale="70000" lnSpcReduction="20000"/>
          </a:bodyPr>
          <a:lstStyle/>
          <a:p>
            <a:pPr marL="0" indent="0">
              <a:buNone/>
            </a:pPr>
            <a:r>
              <a:rPr lang="en-US" b="1" dirty="0"/>
              <a:t>Given a rule:</a:t>
            </a:r>
          </a:p>
          <a:p>
            <a:pPr marL="0" indent="0">
              <a:buNone/>
            </a:pPr>
            <a:r>
              <a:rPr lang="en-US" b="1" dirty="0"/>
              <a:t>(</a:t>
            </a:r>
            <a:r>
              <a:rPr lang="en-US" b="1" dirty="0" err="1"/>
              <a:t>defrule</a:t>
            </a:r>
            <a:r>
              <a:rPr lang="en-US" b="1" dirty="0"/>
              <a:t> crisp-simple-rule</a:t>
            </a:r>
          </a:p>
          <a:p>
            <a:pPr marL="0" indent="0">
              <a:buNone/>
            </a:pPr>
            <a:r>
              <a:rPr lang="en-US" b="1" dirty="0" smtClean="0"/>
              <a:t>	(</a:t>
            </a:r>
            <a:r>
              <a:rPr lang="en-US" b="1" dirty="0"/>
              <a:t>declare (CF 0.7)) ;crisp rule certainty factor of 0.7</a:t>
            </a:r>
          </a:p>
          <a:p>
            <a:pPr marL="0" indent="0">
              <a:buNone/>
            </a:pPr>
            <a:r>
              <a:rPr lang="en-US" b="1" dirty="0" smtClean="0"/>
              <a:t>	(</a:t>
            </a:r>
            <a:r>
              <a:rPr lang="en-US" b="1" dirty="0" err="1"/>
              <a:t>light_switch</a:t>
            </a:r>
            <a:r>
              <a:rPr lang="en-US" b="1" dirty="0"/>
              <a:t> off) ;crisp antecedent</a:t>
            </a:r>
          </a:p>
          <a:p>
            <a:pPr marL="0" indent="0">
              <a:buNone/>
            </a:pPr>
            <a:r>
              <a:rPr lang="en-US" b="1" dirty="0" smtClean="0"/>
              <a:t>	</a:t>
            </a:r>
            <a:r>
              <a:rPr lang="bg-BG" b="1" dirty="0" smtClean="0"/>
              <a:t>=&gt;</a:t>
            </a:r>
            <a:endParaRPr lang="bg-BG" b="1" dirty="0"/>
          </a:p>
          <a:p>
            <a:pPr marL="0" indent="0">
              <a:buNone/>
            </a:pPr>
            <a:r>
              <a:rPr lang="en-US" b="1" dirty="0" smtClean="0"/>
              <a:t>	(</a:t>
            </a:r>
            <a:r>
              <a:rPr lang="en-US" b="1" dirty="0"/>
              <a:t>assert (</a:t>
            </a:r>
            <a:r>
              <a:rPr lang="en-US" b="1" dirty="0" err="1"/>
              <a:t>illumination_level</a:t>
            </a:r>
            <a:r>
              <a:rPr lang="en-US" b="1" dirty="0"/>
              <a:t> dark)) ; fuzzy consequent</a:t>
            </a:r>
          </a:p>
          <a:p>
            <a:pPr marL="0" indent="0">
              <a:buNone/>
            </a:pPr>
            <a:r>
              <a:rPr lang="en-US" b="1" dirty="0"/>
              <a:t>) ; end of rule definition</a:t>
            </a:r>
          </a:p>
          <a:p>
            <a:pPr marL="0" indent="0">
              <a:buNone/>
            </a:pPr>
            <a:r>
              <a:rPr lang="en-US" b="1" dirty="0"/>
              <a:t>and given that the fact:</a:t>
            </a:r>
          </a:p>
          <a:p>
            <a:pPr marL="0" indent="0">
              <a:buNone/>
            </a:pPr>
            <a:r>
              <a:rPr lang="en-US" b="1" dirty="0" smtClean="0"/>
              <a:t>	(</a:t>
            </a:r>
            <a:r>
              <a:rPr lang="en-US" b="1" dirty="0" err="1"/>
              <a:t>light_switch</a:t>
            </a:r>
            <a:r>
              <a:rPr lang="en-US" b="1" dirty="0"/>
              <a:t> off) CF 0.8</a:t>
            </a:r>
          </a:p>
          <a:p>
            <a:pPr marL="0" indent="0">
              <a:buNone/>
            </a:pPr>
            <a:r>
              <a:rPr lang="en-US" b="1" dirty="0"/>
              <a:t>has been asserted.</a:t>
            </a:r>
          </a:p>
          <a:p>
            <a:pPr marL="0" indent="0">
              <a:buNone/>
            </a:pPr>
            <a:r>
              <a:rPr lang="en-US" b="1" dirty="0"/>
              <a:t>Then the following fact will be asserted into the fact database due to the</a:t>
            </a:r>
          </a:p>
          <a:p>
            <a:pPr marL="0" indent="0">
              <a:buNone/>
            </a:pPr>
            <a:r>
              <a:rPr lang="en-US" b="1" dirty="0"/>
              <a:t>firing of the crisp-simple-rule:</a:t>
            </a:r>
          </a:p>
          <a:p>
            <a:pPr marL="0" indent="0">
              <a:buNone/>
            </a:pPr>
            <a:r>
              <a:rPr lang="en-US" b="1" dirty="0" smtClean="0"/>
              <a:t>	(</a:t>
            </a:r>
            <a:r>
              <a:rPr lang="en-US" b="1" dirty="0" err="1"/>
              <a:t>illumination_level</a:t>
            </a:r>
            <a:r>
              <a:rPr lang="en-US" b="1" dirty="0"/>
              <a:t> dark) CF 0.56</a:t>
            </a:r>
          </a:p>
          <a:p>
            <a:pPr marL="0" indent="0">
              <a:buNone/>
            </a:pPr>
            <a:r>
              <a:rPr lang="en-US" b="1" dirty="0"/>
              <a:t>where the certainty factor of the conclusion has been calculated as follows</a:t>
            </a:r>
          </a:p>
          <a:p>
            <a:pPr marL="0" indent="0">
              <a:buNone/>
            </a:pPr>
            <a:r>
              <a:rPr lang="en-US" b="1" dirty="0" err="1"/>
              <a:t>CF</a:t>
            </a:r>
            <a:r>
              <a:rPr lang="en-US" dirty="0" err="1"/>
              <a:t>c</a:t>
            </a:r>
            <a:r>
              <a:rPr lang="en-US" dirty="0"/>
              <a:t> </a:t>
            </a:r>
            <a:r>
              <a:rPr lang="en-US" b="1" dirty="0"/>
              <a:t>= 0.7 * 0.8</a:t>
            </a:r>
            <a:endParaRPr lang="bg-BG" dirty="0"/>
          </a:p>
        </p:txBody>
      </p:sp>
    </p:spTree>
    <p:extLst>
      <p:ext uri="{BB962C8B-B14F-4D97-AF65-F5344CB8AC3E}">
        <p14:creationId xmlns:p14="http://schemas.microsoft.com/office/powerpoint/2010/main" val="256102685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FUZZY_CRISP Simple Rule</a:t>
            </a:r>
            <a:endParaRPr lang="bg-BG" dirty="0"/>
          </a:p>
        </p:txBody>
      </p:sp>
      <p:sp>
        <p:nvSpPr>
          <p:cNvPr id="3" name="Content Placeholder 2"/>
          <p:cNvSpPr>
            <a:spLocks noGrp="1"/>
          </p:cNvSpPr>
          <p:nvPr>
            <p:ph idx="1"/>
          </p:nvPr>
        </p:nvSpPr>
        <p:spPr/>
        <p:txBody>
          <a:bodyPr>
            <a:normAutofit/>
          </a:bodyPr>
          <a:lstStyle/>
          <a:p>
            <a:r>
              <a:rPr lang="en-US" dirty="0"/>
              <a:t>If the type of rule is FUZZY_CRISP, then </a:t>
            </a:r>
            <a:r>
              <a:rPr lang="en-US" dirty="0" smtClean="0"/>
              <a:t>A’ </a:t>
            </a:r>
            <a:r>
              <a:rPr lang="en-US" dirty="0"/>
              <a:t>must be a fuzzy </a:t>
            </a:r>
            <a:r>
              <a:rPr lang="en-US" dirty="0" smtClean="0"/>
              <a:t>fact </a:t>
            </a:r>
            <a:r>
              <a:rPr lang="en-US" dirty="0"/>
              <a:t>with the same fuzzy variable as specified </a:t>
            </a:r>
            <a:r>
              <a:rPr lang="en-US" dirty="0" smtClean="0"/>
              <a:t>in A </a:t>
            </a:r>
            <a:r>
              <a:rPr lang="en-US" dirty="0"/>
              <a:t>for a match to occur and the rule to be placed on the agenda. In addition, while values of the fuzzy </a:t>
            </a:r>
            <a:r>
              <a:rPr lang="en-US" dirty="0" smtClean="0"/>
              <a:t>variables A </a:t>
            </a:r>
            <a:r>
              <a:rPr lang="en-US" dirty="0"/>
              <a:t>and </a:t>
            </a:r>
            <a:r>
              <a:rPr lang="en-US" dirty="0" smtClean="0"/>
              <a:t>A’ </a:t>
            </a:r>
            <a:r>
              <a:rPr lang="en-US" dirty="0"/>
              <a:t>represented by the fuzzy sets </a:t>
            </a:r>
            <a:r>
              <a:rPr lang="en-US" dirty="0" err="1"/>
              <a:t>Fa</a:t>
            </a:r>
            <a:r>
              <a:rPr lang="en-US" dirty="0"/>
              <a:t> and </a:t>
            </a:r>
            <a:r>
              <a:rPr lang="en-US" dirty="0" err="1" smtClean="0"/>
              <a:t>F’a</a:t>
            </a:r>
            <a:r>
              <a:rPr lang="en-US" dirty="0" smtClean="0"/>
              <a:t> </a:t>
            </a:r>
            <a:r>
              <a:rPr lang="en-US" dirty="0"/>
              <a:t>do not have to be equal, they must overlap. </a:t>
            </a:r>
            <a:endParaRPr lang="en-US" dirty="0" smtClean="0"/>
          </a:p>
          <a:p>
            <a:r>
              <a:rPr lang="en-US" dirty="0" smtClean="0"/>
              <a:t>For </a:t>
            </a:r>
            <a:r>
              <a:rPr lang="en-US" dirty="0"/>
              <a:t>example, </a:t>
            </a:r>
            <a:r>
              <a:rPr lang="en-US" dirty="0" smtClean="0"/>
              <a:t>the fuzzy </a:t>
            </a:r>
            <a:r>
              <a:rPr lang="en-US" dirty="0"/>
              <a:t>facts (</a:t>
            </a:r>
            <a:r>
              <a:rPr lang="en-US" i="1" dirty="0"/>
              <a:t>temperature high</a:t>
            </a:r>
            <a:r>
              <a:rPr lang="en-US" dirty="0"/>
              <a:t>) and (</a:t>
            </a:r>
            <a:r>
              <a:rPr lang="en-US" i="1" dirty="0"/>
              <a:t>pressure high</a:t>
            </a:r>
            <a:r>
              <a:rPr lang="en-US" dirty="0"/>
              <a:t>) do not match because the fuzzy variables </a:t>
            </a:r>
            <a:r>
              <a:rPr lang="en-US" i="1" dirty="0"/>
              <a:t>temperature </a:t>
            </a:r>
            <a:r>
              <a:rPr lang="en-US" dirty="0" smtClean="0"/>
              <a:t>and </a:t>
            </a:r>
            <a:r>
              <a:rPr lang="en-US" i="1" dirty="0" smtClean="0"/>
              <a:t>pressure </a:t>
            </a:r>
            <a:r>
              <a:rPr lang="en-US" dirty="0"/>
              <a:t>are not the same. </a:t>
            </a:r>
            <a:endParaRPr lang="bg-BG" dirty="0"/>
          </a:p>
        </p:txBody>
      </p:sp>
    </p:spTree>
    <p:extLst>
      <p:ext uri="{BB962C8B-B14F-4D97-AF65-F5344CB8AC3E}">
        <p14:creationId xmlns:p14="http://schemas.microsoft.com/office/powerpoint/2010/main" val="36386362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FUZZY_CRISP Simple Rule</a:t>
            </a:r>
            <a:endParaRPr lang="bg-BG" dirty="0"/>
          </a:p>
        </p:txBody>
      </p:sp>
      <p:sp>
        <p:nvSpPr>
          <p:cNvPr id="3" name="Content Placeholder 2"/>
          <p:cNvSpPr>
            <a:spLocks noGrp="1"/>
          </p:cNvSpPr>
          <p:nvPr>
            <p:ph idx="1"/>
          </p:nvPr>
        </p:nvSpPr>
        <p:spPr/>
        <p:txBody>
          <a:bodyPr/>
          <a:lstStyle/>
          <a:p>
            <a:r>
              <a:rPr lang="en-US" b="1" dirty="0"/>
              <a:t>Matching of fuzzy </a:t>
            </a:r>
            <a:r>
              <a:rPr lang="en-US" b="1" dirty="0" smtClean="0"/>
              <a:t>facts: </a:t>
            </a:r>
            <a:r>
              <a:rPr lang="en-US" dirty="0"/>
              <a:t>clearly (</a:t>
            </a:r>
            <a:r>
              <a:rPr lang="en-US" i="1" dirty="0"/>
              <a:t>pressure low</a:t>
            </a:r>
            <a:r>
              <a:rPr lang="en-US" dirty="0"/>
              <a:t>) and (</a:t>
            </a:r>
            <a:r>
              <a:rPr lang="en-US" i="1" dirty="0"/>
              <a:t>pressure medium</a:t>
            </a:r>
            <a:r>
              <a:rPr lang="en-US" dirty="0"/>
              <a:t>) </a:t>
            </a:r>
            <a:r>
              <a:rPr lang="en-US" dirty="0" smtClean="0"/>
              <a:t>overlap and </a:t>
            </a:r>
            <a:r>
              <a:rPr lang="en-US" dirty="0"/>
              <a:t>thus match, while (</a:t>
            </a:r>
            <a:r>
              <a:rPr lang="en-US" i="1" dirty="0"/>
              <a:t>pressure low</a:t>
            </a:r>
            <a:r>
              <a:rPr lang="en-US" dirty="0"/>
              <a:t>) and (</a:t>
            </a:r>
            <a:r>
              <a:rPr lang="en-US" i="1" dirty="0"/>
              <a:t>pressure high</a:t>
            </a:r>
            <a:r>
              <a:rPr lang="en-US" dirty="0"/>
              <a:t>) do not match</a:t>
            </a:r>
            <a:endParaRPr lang="bg-B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6081" y="3645024"/>
            <a:ext cx="6397850"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03207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FUZZY_CRISP Simple Rule</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70000" lnSpcReduction="20000"/>
              </a:bodyPr>
              <a:lstStyle/>
              <a:p>
                <a:pPr marL="0" indent="0">
                  <a:buNone/>
                </a:pPr>
                <a:r>
                  <a:rPr lang="en-US" dirty="0" smtClean="0"/>
                  <a:t>For a FUZZY_CRISP rule, the conclusion C’ </a:t>
                </a:r>
                <a:r>
                  <a:rPr lang="en-US" dirty="0"/>
                  <a:t>is equal to C, and</a:t>
                </a:r>
              </a:p>
              <a:p>
                <a:pPr marL="0" indent="0" algn="ctr">
                  <a:buNone/>
                </a:pPr>
                <a:r>
                  <a:rPr lang="en-US" dirty="0" err="1"/>
                  <a:t>CFc</a:t>
                </a:r>
                <a:r>
                  <a:rPr lang="en-US" dirty="0"/>
                  <a:t> = </a:t>
                </a:r>
                <a:r>
                  <a:rPr lang="en-US" dirty="0" err="1"/>
                  <a:t>CFr</a:t>
                </a:r>
                <a:r>
                  <a:rPr lang="en-US" dirty="0"/>
                  <a:t> * </a:t>
                </a:r>
                <a:r>
                  <a:rPr lang="en-US" dirty="0" err="1"/>
                  <a:t>CFf</a:t>
                </a:r>
                <a:r>
                  <a:rPr lang="en-US" dirty="0"/>
                  <a:t> * S</a:t>
                </a:r>
              </a:p>
              <a:p>
                <a:pPr marL="0" indent="0">
                  <a:buNone/>
                </a:pPr>
                <a:r>
                  <a:rPr lang="en-US" dirty="0"/>
                  <a:t>where S is a measure of similarity between the fuzzy sets </a:t>
                </a:r>
                <a:r>
                  <a:rPr lang="en-US" dirty="0" smtClean="0"/>
                  <a:t>F</a:t>
                </a:r>
                <a:r>
                  <a:rPr lang="el-GR" baseline="-25000" dirty="0" smtClean="0"/>
                  <a:t>α</a:t>
                </a:r>
                <a:r>
                  <a:rPr lang="en-US" dirty="0" smtClean="0"/>
                  <a:t> </a:t>
                </a:r>
                <a:r>
                  <a:rPr lang="en-US" dirty="0"/>
                  <a:t>(determined by the fuzzy pattern A) and </a:t>
                </a:r>
                <a:r>
                  <a:rPr lang="en-US" dirty="0" smtClean="0"/>
                  <a:t>F’</a:t>
                </a:r>
                <a:r>
                  <a:rPr lang="el-GR" baseline="-25000" dirty="0" smtClean="0"/>
                  <a:t>α</a:t>
                </a:r>
                <a:r>
                  <a:rPr lang="en-US" dirty="0" smtClean="0"/>
                  <a:t> </a:t>
                </a:r>
                <a:r>
                  <a:rPr lang="en-US" dirty="0"/>
                  <a:t>(of </a:t>
                </a:r>
                <a:r>
                  <a:rPr lang="en-US" dirty="0" smtClean="0"/>
                  <a:t>the matching </a:t>
                </a:r>
                <a:r>
                  <a:rPr lang="en-US" dirty="0"/>
                  <a:t>fact </a:t>
                </a:r>
                <a:r>
                  <a:rPr lang="en-US" dirty="0" smtClean="0"/>
                  <a:t>A’). </a:t>
                </a:r>
                <a:r>
                  <a:rPr lang="en-US" dirty="0"/>
                  <a:t>The measure of similarity is based upon the measure of possibility P and the measure of </a:t>
                </a:r>
                <a:r>
                  <a:rPr lang="en-US" dirty="0" smtClean="0"/>
                  <a:t>necessity N</a:t>
                </a:r>
                <a:r>
                  <a:rPr lang="en-US" dirty="0"/>
                  <a:t>. It is calculated according to the following formula </a:t>
                </a:r>
              </a:p>
              <a:p>
                <a:pPr marL="0" indent="0" algn="ctr">
                  <a:buNone/>
                </a:pPr>
                <a14:m>
                  <m:oMathPara xmlns:m="http://schemas.openxmlformats.org/officeDocument/2006/math">
                    <m:oMathParaPr>
                      <m:jc m:val="center"/>
                    </m:oMathParaPr>
                    <m:oMath xmlns:m="http://schemas.openxmlformats.org/officeDocument/2006/math">
                      <m:r>
                        <a:rPr lang="en-US" b="0" i="1" smtClean="0">
                          <a:latin typeface="Cambria Math"/>
                        </a:rPr>
                        <m:t>𝑆</m:t>
                      </m:r>
                      <m:r>
                        <a:rPr lang="en-US" b="0" i="1" smtClean="0">
                          <a:latin typeface="Cambria Math"/>
                        </a:rPr>
                        <m:t>=</m:t>
                      </m:r>
                      <m:r>
                        <a:rPr lang="en-US" b="0" i="1" smtClean="0">
                          <a:latin typeface="Cambria Math"/>
                        </a:rPr>
                        <m:t>𝑃</m:t>
                      </m:r>
                      <m:d>
                        <m:dPr>
                          <m:ctrlPr>
                            <a:rPr lang="en-US" b="0" i="1" smtClean="0">
                              <a:latin typeface="Cambria Math"/>
                            </a:rPr>
                          </m:ctrlPr>
                        </m:dPr>
                        <m:e>
                          <m:sSub>
                            <m:sSubPr>
                              <m:ctrlPr>
                                <a:rPr lang="en-US" b="0" i="1" smtClean="0">
                                  <a:latin typeface="Cambria Math"/>
                                </a:rPr>
                              </m:ctrlPr>
                            </m:sSubPr>
                            <m:e>
                              <m:r>
                                <a:rPr lang="en-US" b="0" i="1" smtClean="0">
                                  <a:latin typeface="Cambria Math"/>
                                </a:rPr>
                                <m:t>𝐹</m:t>
                              </m:r>
                            </m:e>
                            <m:sub>
                              <m:r>
                                <a:rPr lang="en-US" b="0" i="1" smtClean="0">
                                  <a:latin typeface="Cambria Math"/>
                                  <a:ea typeface="Cambria Math"/>
                                </a:rPr>
                                <m:t>𝛼</m:t>
                              </m:r>
                            </m:sub>
                          </m:sSub>
                          <m:d>
                            <m:dPr>
                              <m:begChr m:val="|"/>
                              <m:endChr m:val=""/>
                              <m:ctrlPr>
                                <a:rPr lang="en-US" b="0" i="1" smtClean="0">
                                  <a:latin typeface="Cambria Math"/>
                                </a:rPr>
                              </m:ctrlPr>
                            </m:dPr>
                            <m:e>
                              <m:sSub>
                                <m:sSubPr>
                                  <m:ctrlPr>
                                    <a:rPr lang="en-US" b="0" i="1" smtClean="0">
                                      <a:latin typeface="Cambria Math"/>
                                    </a:rPr>
                                  </m:ctrlPr>
                                </m:sSubPr>
                                <m:e>
                                  <m:r>
                                    <a:rPr lang="en-US" b="0" i="1" smtClean="0">
                                      <a:latin typeface="Cambria Math"/>
                                    </a:rPr>
                                    <m:t>𝐹</m:t>
                                  </m:r>
                                  <m:r>
                                    <a:rPr lang="en-US" b="0" i="1" smtClean="0">
                                      <a:latin typeface="Cambria Math"/>
                                    </a:rPr>
                                    <m:t>′</m:t>
                                  </m:r>
                                </m:e>
                                <m:sub>
                                  <m:r>
                                    <a:rPr lang="en-US" b="0" i="1" smtClean="0">
                                      <a:latin typeface="Cambria Math"/>
                                      <a:ea typeface="Cambria Math"/>
                                    </a:rPr>
                                    <m:t>𝛼</m:t>
                                  </m:r>
                                </m:sub>
                              </m:sSub>
                            </m:e>
                          </m:d>
                        </m:e>
                      </m:d>
                      <m:r>
                        <a:rPr lang="en-US" b="0" i="1" smtClean="0">
                          <a:latin typeface="Cambria Math"/>
                        </a:rPr>
                        <m:t>                                 </m:t>
                      </m:r>
                      <m:r>
                        <a:rPr lang="en-US" b="0" i="1" smtClean="0">
                          <a:latin typeface="Cambria Math"/>
                        </a:rPr>
                        <m:t>𝑖𝑓</m:t>
                      </m:r>
                      <m:r>
                        <a:rPr lang="en-US" b="0" i="1" smtClean="0">
                          <a:latin typeface="Cambria Math"/>
                        </a:rPr>
                        <m:t> </m:t>
                      </m:r>
                      <m:r>
                        <a:rPr lang="en-US" b="0" i="1" smtClean="0">
                          <a:latin typeface="Cambria Math"/>
                        </a:rPr>
                        <m:t>𝑁</m:t>
                      </m:r>
                      <m:d>
                        <m:dPr>
                          <m:ctrlPr>
                            <a:rPr lang="en-US" i="1">
                              <a:latin typeface="Cambria Math"/>
                            </a:rPr>
                          </m:ctrlPr>
                        </m:dPr>
                        <m:e>
                          <m:sSub>
                            <m:sSubPr>
                              <m:ctrlPr>
                                <a:rPr lang="en-US" i="1">
                                  <a:latin typeface="Cambria Math"/>
                                </a:rPr>
                              </m:ctrlPr>
                            </m:sSubPr>
                            <m:e>
                              <m:r>
                                <a:rPr lang="en-US" i="1">
                                  <a:latin typeface="Cambria Math"/>
                                </a:rPr>
                                <m:t>𝐹</m:t>
                              </m:r>
                            </m:e>
                            <m:sub>
                              <m:r>
                                <a:rPr lang="en-US" i="1">
                                  <a:latin typeface="Cambria Math"/>
                                  <a:ea typeface="Cambria Math"/>
                                </a:rPr>
                                <m:t>𝛼</m:t>
                              </m:r>
                            </m:sub>
                          </m:sSub>
                          <m:d>
                            <m:dPr>
                              <m:begChr m:val="|"/>
                              <m:endChr m:val=""/>
                              <m:ctrlPr>
                                <a:rPr lang="en-US" i="1">
                                  <a:latin typeface="Cambria Math"/>
                                </a:rPr>
                              </m:ctrlPr>
                            </m:dPr>
                            <m:e>
                              <m:sSub>
                                <m:sSubPr>
                                  <m:ctrlPr>
                                    <a:rPr lang="en-US" i="1">
                                      <a:latin typeface="Cambria Math"/>
                                    </a:rPr>
                                  </m:ctrlPr>
                                </m:sSubPr>
                                <m:e>
                                  <m:r>
                                    <a:rPr lang="en-US" i="1">
                                      <a:latin typeface="Cambria Math"/>
                                    </a:rPr>
                                    <m:t>𝐹</m:t>
                                  </m:r>
                                  <m:r>
                                    <a:rPr lang="en-US" i="1">
                                      <a:latin typeface="Cambria Math"/>
                                    </a:rPr>
                                    <m:t>′</m:t>
                                  </m:r>
                                </m:e>
                                <m:sub>
                                  <m:r>
                                    <a:rPr lang="en-US" i="1">
                                      <a:latin typeface="Cambria Math"/>
                                      <a:ea typeface="Cambria Math"/>
                                    </a:rPr>
                                    <m:t>𝛼</m:t>
                                  </m:r>
                                </m:sub>
                              </m:sSub>
                            </m:e>
                          </m:d>
                        </m:e>
                      </m:d>
                      <m:r>
                        <a:rPr lang="en-US" b="0" i="1" smtClean="0">
                          <a:latin typeface="Cambria Math"/>
                          <a:ea typeface="Cambria Math"/>
                        </a:rPr>
                        <m:t>&gt;0.5</m:t>
                      </m:r>
                    </m:oMath>
                  </m:oMathPara>
                </a14:m>
                <a:endParaRPr lang="en-US" b="0" dirty="0" smtClean="0">
                  <a:ea typeface="Cambria Math"/>
                </a:endParaRPr>
              </a:p>
              <a:p>
                <a:pPr marL="0" indent="0" algn="ctr">
                  <a:buNone/>
                </a:pPr>
                <a14:m>
                  <m:oMath xmlns:m="http://schemas.openxmlformats.org/officeDocument/2006/math">
                    <m:r>
                      <a:rPr lang="en-US" b="0" i="1" smtClean="0">
                        <a:latin typeface="Cambria Math"/>
                      </a:rPr>
                      <m:t>𝑆</m:t>
                    </m:r>
                    <m:r>
                      <a:rPr lang="en-US" b="0" i="1" smtClean="0">
                        <a:latin typeface="Cambria Math"/>
                      </a:rPr>
                      <m:t>=</m:t>
                    </m:r>
                    <m:d>
                      <m:dPr>
                        <m:ctrlPr>
                          <a:rPr lang="en-US" b="0" i="1" smtClean="0">
                            <a:latin typeface="Cambria Math"/>
                          </a:rPr>
                        </m:ctrlPr>
                      </m:dPr>
                      <m:e>
                        <m:r>
                          <a:rPr lang="en-US" b="0" i="1" smtClean="0">
                            <a:latin typeface="Cambria Math"/>
                          </a:rPr>
                          <m:t>𝑁</m:t>
                        </m:r>
                        <m:d>
                          <m:dPr>
                            <m:ctrlPr>
                              <a:rPr lang="en-US" i="1">
                                <a:latin typeface="Cambria Math"/>
                              </a:rPr>
                            </m:ctrlPr>
                          </m:dPr>
                          <m:e>
                            <m:sSub>
                              <m:sSubPr>
                                <m:ctrlPr>
                                  <a:rPr lang="en-US" i="1">
                                    <a:latin typeface="Cambria Math"/>
                                  </a:rPr>
                                </m:ctrlPr>
                              </m:sSubPr>
                              <m:e>
                                <m:r>
                                  <a:rPr lang="en-US" i="1">
                                    <a:latin typeface="Cambria Math"/>
                                  </a:rPr>
                                  <m:t>𝐹</m:t>
                                </m:r>
                              </m:e>
                              <m:sub>
                                <m:r>
                                  <a:rPr lang="en-US" i="1">
                                    <a:latin typeface="Cambria Math"/>
                                    <a:ea typeface="Cambria Math"/>
                                  </a:rPr>
                                  <m:t>𝛼</m:t>
                                </m:r>
                              </m:sub>
                            </m:sSub>
                            <m:d>
                              <m:dPr>
                                <m:begChr m:val="|"/>
                                <m:endChr m:val=""/>
                                <m:ctrlPr>
                                  <a:rPr lang="en-US" i="1">
                                    <a:latin typeface="Cambria Math"/>
                                  </a:rPr>
                                </m:ctrlPr>
                              </m:dPr>
                              <m:e>
                                <m:sSub>
                                  <m:sSubPr>
                                    <m:ctrlPr>
                                      <a:rPr lang="en-US" i="1">
                                        <a:latin typeface="Cambria Math"/>
                                      </a:rPr>
                                    </m:ctrlPr>
                                  </m:sSubPr>
                                  <m:e>
                                    <m:r>
                                      <a:rPr lang="en-US" i="1">
                                        <a:latin typeface="Cambria Math"/>
                                      </a:rPr>
                                      <m:t>𝐹</m:t>
                                    </m:r>
                                    <m:r>
                                      <a:rPr lang="en-US" i="1">
                                        <a:latin typeface="Cambria Math"/>
                                      </a:rPr>
                                      <m:t>′</m:t>
                                    </m:r>
                                  </m:e>
                                  <m:sub>
                                    <m:r>
                                      <a:rPr lang="en-US" i="1">
                                        <a:latin typeface="Cambria Math"/>
                                        <a:ea typeface="Cambria Math"/>
                                      </a:rPr>
                                      <m:t>𝛼</m:t>
                                    </m:r>
                                  </m:sub>
                                </m:sSub>
                              </m:e>
                            </m:d>
                          </m:e>
                        </m:d>
                        <m:r>
                          <a:rPr lang="en-US" b="0" i="1" smtClean="0">
                            <a:latin typeface="Cambria Math"/>
                            <a:ea typeface="Cambria Math"/>
                          </a:rPr>
                          <m:t>+0.5</m:t>
                        </m:r>
                      </m:e>
                    </m:d>
                    <m:r>
                      <a:rPr lang="en-US" b="0" i="1" smtClean="0">
                        <a:latin typeface="Cambria Math"/>
                      </a:rPr>
                      <m:t>∗</m:t>
                    </m:r>
                    <m:r>
                      <a:rPr lang="en-US" b="0" i="1" smtClean="0">
                        <a:latin typeface="Cambria Math"/>
                      </a:rPr>
                      <m:t>𝑃</m:t>
                    </m:r>
                    <m:d>
                      <m:dPr>
                        <m:ctrlPr>
                          <a:rPr lang="en-US" i="1">
                            <a:latin typeface="Cambria Math"/>
                          </a:rPr>
                        </m:ctrlPr>
                      </m:dPr>
                      <m:e>
                        <m:sSub>
                          <m:sSubPr>
                            <m:ctrlPr>
                              <a:rPr lang="en-US" i="1">
                                <a:latin typeface="Cambria Math"/>
                              </a:rPr>
                            </m:ctrlPr>
                          </m:sSubPr>
                          <m:e>
                            <m:r>
                              <a:rPr lang="en-US" i="1">
                                <a:latin typeface="Cambria Math"/>
                              </a:rPr>
                              <m:t>𝐹</m:t>
                            </m:r>
                          </m:e>
                          <m:sub>
                            <m:r>
                              <a:rPr lang="en-US" i="1">
                                <a:latin typeface="Cambria Math"/>
                                <a:ea typeface="Cambria Math"/>
                              </a:rPr>
                              <m:t>𝛼</m:t>
                            </m:r>
                          </m:sub>
                        </m:sSub>
                        <m:d>
                          <m:dPr>
                            <m:begChr m:val="|"/>
                            <m:endChr m:val=""/>
                            <m:ctrlPr>
                              <a:rPr lang="en-US" i="1">
                                <a:latin typeface="Cambria Math"/>
                              </a:rPr>
                            </m:ctrlPr>
                          </m:dPr>
                          <m:e>
                            <m:sSub>
                              <m:sSubPr>
                                <m:ctrlPr>
                                  <a:rPr lang="en-US" i="1">
                                    <a:latin typeface="Cambria Math"/>
                                  </a:rPr>
                                </m:ctrlPr>
                              </m:sSubPr>
                              <m:e>
                                <m:r>
                                  <a:rPr lang="en-US" i="1">
                                    <a:latin typeface="Cambria Math"/>
                                  </a:rPr>
                                  <m:t>𝐹</m:t>
                                </m:r>
                                <m:r>
                                  <a:rPr lang="en-US" i="1">
                                    <a:latin typeface="Cambria Math"/>
                                  </a:rPr>
                                  <m:t>′</m:t>
                                </m:r>
                              </m:e>
                              <m:sub>
                                <m:r>
                                  <a:rPr lang="en-US" i="1">
                                    <a:latin typeface="Cambria Math"/>
                                    <a:ea typeface="Cambria Math"/>
                                  </a:rPr>
                                  <m:t>𝛼</m:t>
                                </m:r>
                              </m:sub>
                            </m:sSub>
                          </m:e>
                        </m:d>
                      </m:e>
                    </m:d>
                  </m:oMath>
                </a14:m>
                <a:r>
                  <a:rPr lang="it-IT" dirty="0" smtClean="0"/>
                  <a:t>         otherwise</a:t>
                </a:r>
              </a:p>
              <a:p>
                <a:pPr marL="0" indent="0">
                  <a:buNone/>
                </a:pPr>
                <a:r>
                  <a:rPr lang="en-US" dirty="0" smtClean="0"/>
                  <a:t>where</a:t>
                </a:r>
                <a:endParaRPr lang="en-US" dirty="0"/>
              </a:p>
              <a:p>
                <a:pPr marL="0" indent="0" algn="ctr">
                  <a:buNone/>
                </a:pPr>
                <a14:m>
                  <m:oMathPara xmlns:m="http://schemas.openxmlformats.org/officeDocument/2006/math">
                    <m:oMathParaPr>
                      <m:jc m:val="centerGroup"/>
                    </m:oMathParaPr>
                    <m:oMath xmlns:m="http://schemas.openxmlformats.org/officeDocument/2006/math">
                      <m:r>
                        <a:rPr lang="en-US" b="0" i="1" smtClean="0">
                          <a:latin typeface="Cambria Math"/>
                        </a:rPr>
                        <m:t>𝑃</m:t>
                      </m:r>
                      <m:d>
                        <m:dPr>
                          <m:ctrlPr>
                            <a:rPr lang="en-US" i="1">
                              <a:latin typeface="Cambria Math"/>
                            </a:rPr>
                          </m:ctrlPr>
                        </m:dPr>
                        <m:e>
                          <m:sSub>
                            <m:sSubPr>
                              <m:ctrlPr>
                                <a:rPr lang="en-US" i="1">
                                  <a:latin typeface="Cambria Math"/>
                                </a:rPr>
                              </m:ctrlPr>
                            </m:sSubPr>
                            <m:e>
                              <m:r>
                                <a:rPr lang="en-US" i="1">
                                  <a:latin typeface="Cambria Math"/>
                                </a:rPr>
                                <m:t>𝐹</m:t>
                              </m:r>
                            </m:e>
                            <m:sub>
                              <m:r>
                                <a:rPr lang="en-US" i="1">
                                  <a:latin typeface="Cambria Math"/>
                                  <a:ea typeface="Cambria Math"/>
                                </a:rPr>
                                <m:t>𝛼</m:t>
                              </m:r>
                            </m:sub>
                          </m:sSub>
                          <m:d>
                            <m:dPr>
                              <m:begChr m:val="|"/>
                              <m:endChr m:val=""/>
                              <m:ctrlPr>
                                <a:rPr lang="en-US" i="1">
                                  <a:latin typeface="Cambria Math"/>
                                </a:rPr>
                              </m:ctrlPr>
                            </m:dPr>
                            <m:e>
                              <m:sSub>
                                <m:sSubPr>
                                  <m:ctrlPr>
                                    <a:rPr lang="en-US" i="1">
                                      <a:latin typeface="Cambria Math"/>
                                    </a:rPr>
                                  </m:ctrlPr>
                                </m:sSubPr>
                                <m:e>
                                  <m:r>
                                    <a:rPr lang="en-US" i="1">
                                      <a:latin typeface="Cambria Math"/>
                                    </a:rPr>
                                    <m:t>𝐹</m:t>
                                  </m:r>
                                  <m:r>
                                    <a:rPr lang="en-US" i="1">
                                      <a:latin typeface="Cambria Math"/>
                                    </a:rPr>
                                    <m:t>′</m:t>
                                  </m:r>
                                </m:e>
                                <m:sub>
                                  <m:r>
                                    <a:rPr lang="en-US" i="1">
                                      <a:latin typeface="Cambria Math"/>
                                      <a:ea typeface="Cambria Math"/>
                                    </a:rPr>
                                    <m:t>𝛼</m:t>
                                  </m:r>
                                </m:sub>
                              </m:sSub>
                            </m:e>
                          </m:d>
                        </m:e>
                      </m:d>
                      <m:r>
                        <a:rPr lang="en-US" b="0" i="1" smtClean="0">
                          <a:latin typeface="Cambria Math"/>
                          <a:ea typeface="Cambria Math"/>
                        </a:rPr>
                        <m:t>=</m:t>
                      </m:r>
                      <m:r>
                        <a:rPr lang="en-US" b="0" i="1" smtClean="0">
                          <a:latin typeface="Cambria Math"/>
                          <a:ea typeface="Cambria Math"/>
                        </a:rPr>
                        <m:t>𝑚𝑎𝑥</m:t>
                      </m:r>
                      <m:d>
                        <m:dPr>
                          <m:ctrlPr>
                            <a:rPr lang="en-US" b="0" i="1" smtClean="0">
                              <a:latin typeface="Cambria Math"/>
                              <a:ea typeface="Cambria Math"/>
                            </a:rPr>
                          </m:ctrlPr>
                        </m:dPr>
                        <m:e>
                          <m:r>
                            <a:rPr lang="en-US" b="0" i="1" smtClean="0">
                              <a:latin typeface="Cambria Math"/>
                              <a:ea typeface="Cambria Math"/>
                            </a:rPr>
                            <m:t>𝑚𝑖𝑛</m:t>
                          </m:r>
                          <m:d>
                            <m:dPr>
                              <m:ctrlPr>
                                <a:rPr lang="en-US" b="0" i="1" smtClean="0">
                                  <a:latin typeface="Cambria Math"/>
                                  <a:ea typeface="Cambria Math"/>
                                </a:rPr>
                              </m:ctrlPr>
                            </m:dPr>
                            <m:e>
                              <m:sSub>
                                <m:sSubPr>
                                  <m:ctrlPr>
                                    <a:rPr lang="en-US" b="0" i="1" smtClean="0">
                                      <a:latin typeface="Cambria Math"/>
                                      <a:ea typeface="Cambria Math"/>
                                    </a:rPr>
                                  </m:ctrlPr>
                                </m:sSubPr>
                                <m:e>
                                  <m:r>
                                    <a:rPr lang="en-US" b="0" i="1" smtClean="0">
                                      <a:latin typeface="Cambria Math"/>
                                      <a:ea typeface="Cambria Math"/>
                                    </a:rPr>
                                    <m:t>𝜇</m:t>
                                  </m:r>
                                </m:e>
                                <m:sub>
                                  <m:r>
                                    <a:rPr lang="en-US" b="0" i="1" smtClean="0">
                                      <a:latin typeface="Cambria Math"/>
                                      <a:ea typeface="Cambria Math"/>
                                    </a:rPr>
                                    <m:t>𝐹</m:t>
                                  </m:r>
                                  <m:r>
                                    <a:rPr lang="en-US" b="0" i="1" smtClean="0">
                                      <a:latin typeface="Cambria Math"/>
                                      <a:ea typeface="Cambria Math"/>
                                    </a:rPr>
                                    <m:t>𝛼</m:t>
                                  </m:r>
                                </m:sub>
                              </m:sSub>
                              <m:r>
                                <a:rPr lang="en-US" b="0" i="1" smtClean="0">
                                  <a:latin typeface="Cambria Math"/>
                                  <a:ea typeface="Cambria Math"/>
                                </a:rPr>
                                <m:t>(</m:t>
                              </m:r>
                              <m:r>
                                <a:rPr lang="en-US" b="0" i="1" smtClean="0">
                                  <a:latin typeface="Cambria Math"/>
                                  <a:ea typeface="Cambria Math"/>
                                </a:rPr>
                                <m:t>𝑢</m:t>
                              </m:r>
                              <m:r>
                                <a:rPr lang="en-US" b="0" i="1" smtClean="0">
                                  <a:latin typeface="Cambria Math"/>
                                  <a:ea typeface="Cambria Math"/>
                                </a:rPr>
                                <m:t>),</m:t>
                              </m:r>
                              <m:sSub>
                                <m:sSubPr>
                                  <m:ctrlPr>
                                    <a:rPr lang="en-US" b="0" i="1" smtClean="0">
                                      <a:latin typeface="Cambria Math"/>
                                      <a:ea typeface="Cambria Math"/>
                                    </a:rPr>
                                  </m:ctrlPr>
                                </m:sSubPr>
                                <m:e>
                                  <m:r>
                                    <a:rPr lang="en-US" b="0" i="1" smtClean="0">
                                      <a:latin typeface="Cambria Math"/>
                                      <a:ea typeface="Cambria Math"/>
                                    </a:rPr>
                                    <m:t>𝜇</m:t>
                                  </m:r>
                                </m:e>
                                <m:sub>
                                  <m:sSup>
                                    <m:sSupPr>
                                      <m:ctrlPr>
                                        <a:rPr lang="en-US" b="0" i="1" smtClean="0">
                                          <a:latin typeface="Cambria Math"/>
                                          <a:ea typeface="Cambria Math"/>
                                        </a:rPr>
                                      </m:ctrlPr>
                                    </m:sSupPr>
                                    <m:e>
                                      <m:r>
                                        <a:rPr lang="en-US" b="0" i="1" smtClean="0">
                                          <a:latin typeface="Cambria Math"/>
                                          <a:ea typeface="Cambria Math"/>
                                        </a:rPr>
                                        <m:t>𝐹</m:t>
                                      </m:r>
                                    </m:e>
                                    <m:sup>
                                      <m:r>
                                        <a:rPr lang="en-US" b="0" i="1" smtClean="0">
                                          <a:latin typeface="Cambria Math"/>
                                          <a:ea typeface="Cambria Math"/>
                                        </a:rPr>
                                        <m:t>′</m:t>
                                      </m:r>
                                    </m:sup>
                                  </m:sSup>
                                  <m:r>
                                    <a:rPr lang="en-US" b="0" i="1" smtClean="0">
                                      <a:latin typeface="Cambria Math"/>
                                      <a:ea typeface="Cambria Math"/>
                                    </a:rPr>
                                    <m:t>𝛼</m:t>
                                  </m:r>
                                </m:sub>
                              </m:sSub>
                              <m:r>
                                <a:rPr lang="en-US" b="0" i="1" smtClean="0">
                                  <a:latin typeface="Cambria Math"/>
                                  <a:ea typeface="Cambria Math"/>
                                </a:rPr>
                                <m:t>(</m:t>
                              </m:r>
                              <m:r>
                                <a:rPr lang="en-US" b="0" i="1" smtClean="0">
                                  <a:latin typeface="Cambria Math"/>
                                  <a:ea typeface="Cambria Math"/>
                                </a:rPr>
                                <m:t>𝑢</m:t>
                              </m:r>
                              <m:r>
                                <a:rPr lang="en-US" b="0" i="1" smtClean="0">
                                  <a:latin typeface="Cambria Math"/>
                                  <a:ea typeface="Cambria Math"/>
                                </a:rPr>
                                <m:t>)</m:t>
                              </m:r>
                            </m:e>
                          </m:d>
                        </m:e>
                      </m:d>
                      <m:r>
                        <a:rPr lang="en-US" b="0" i="1" smtClean="0">
                          <a:latin typeface="Cambria Math"/>
                          <a:ea typeface="Cambria Math"/>
                        </a:rPr>
                        <m:t>,      ∀</m:t>
                      </m:r>
                      <m:r>
                        <a:rPr lang="en-US" b="0" i="1" smtClean="0">
                          <a:latin typeface="Cambria Math"/>
                          <a:ea typeface="Cambria Math"/>
                        </a:rPr>
                        <m:t>𝑢</m:t>
                      </m:r>
                      <m:r>
                        <a:rPr lang="en-US" b="0" i="1" smtClean="0">
                          <a:latin typeface="Cambria Math"/>
                          <a:ea typeface="Cambria Math"/>
                        </a:rPr>
                        <m:t>∈</m:t>
                      </m:r>
                      <m:r>
                        <a:rPr lang="en-US" b="0" i="1" smtClean="0">
                          <a:latin typeface="Cambria Math"/>
                          <a:ea typeface="Cambria Math"/>
                        </a:rPr>
                        <m:t>𝑈</m:t>
                      </m:r>
                    </m:oMath>
                  </m:oMathPara>
                </a14:m>
                <a:endParaRPr lang="en-US" b="0" dirty="0" smtClean="0">
                  <a:ea typeface="Cambria Math"/>
                </a:endParaRPr>
              </a:p>
              <a:p>
                <a:pPr marL="0" indent="0">
                  <a:buNone/>
                </a:pPr>
                <a:r>
                  <a:rPr lang="en-US" dirty="0" smtClean="0"/>
                  <a:t>and</a:t>
                </a:r>
                <a:endParaRPr lang="en-US" dirty="0"/>
              </a:p>
              <a:p>
                <a:pPr marL="0" indent="0" algn="ctr">
                  <a:buNone/>
                </a:pPr>
                <a14:m>
                  <m:oMathPara xmlns:m="http://schemas.openxmlformats.org/officeDocument/2006/math">
                    <m:oMathParaPr>
                      <m:jc m:val="centerGroup"/>
                    </m:oMathParaPr>
                    <m:oMath xmlns:m="http://schemas.openxmlformats.org/officeDocument/2006/math">
                      <m:r>
                        <a:rPr lang="en-US" b="0" i="1" smtClean="0">
                          <a:latin typeface="Cambria Math"/>
                        </a:rPr>
                        <m:t>𝑁</m:t>
                      </m:r>
                      <m:d>
                        <m:dPr>
                          <m:ctrlPr>
                            <a:rPr lang="en-US" i="1" smtClean="0">
                              <a:latin typeface="Cambria Math"/>
                            </a:rPr>
                          </m:ctrlPr>
                        </m:dPr>
                        <m:e>
                          <m:sSub>
                            <m:sSubPr>
                              <m:ctrlPr>
                                <a:rPr lang="en-US" i="1">
                                  <a:latin typeface="Cambria Math"/>
                                </a:rPr>
                              </m:ctrlPr>
                            </m:sSubPr>
                            <m:e>
                              <m:r>
                                <a:rPr lang="en-US" i="1">
                                  <a:latin typeface="Cambria Math"/>
                                </a:rPr>
                                <m:t>𝐹</m:t>
                              </m:r>
                            </m:e>
                            <m:sub>
                              <m:r>
                                <a:rPr lang="en-US" i="1">
                                  <a:latin typeface="Cambria Math"/>
                                  <a:ea typeface="Cambria Math"/>
                                </a:rPr>
                                <m:t>𝛼</m:t>
                              </m:r>
                            </m:sub>
                          </m:sSub>
                          <m:d>
                            <m:dPr>
                              <m:begChr m:val="|"/>
                              <m:endChr m:val=""/>
                              <m:ctrlPr>
                                <a:rPr lang="en-US" i="1">
                                  <a:latin typeface="Cambria Math"/>
                                </a:rPr>
                              </m:ctrlPr>
                            </m:dPr>
                            <m:e>
                              <m:sSub>
                                <m:sSubPr>
                                  <m:ctrlPr>
                                    <a:rPr lang="en-US" i="1">
                                      <a:latin typeface="Cambria Math"/>
                                    </a:rPr>
                                  </m:ctrlPr>
                                </m:sSubPr>
                                <m:e>
                                  <m:r>
                                    <a:rPr lang="en-US" i="1">
                                      <a:latin typeface="Cambria Math"/>
                                    </a:rPr>
                                    <m:t>𝐹</m:t>
                                  </m:r>
                                  <m:r>
                                    <a:rPr lang="en-US" i="1">
                                      <a:latin typeface="Cambria Math"/>
                                    </a:rPr>
                                    <m:t>′</m:t>
                                  </m:r>
                                </m:e>
                                <m:sub>
                                  <m:r>
                                    <a:rPr lang="en-US" i="1">
                                      <a:latin typeface="Cambria Math"/>
                                      <a:ea typeface="Cambria Math"/>
                                    </a:rPr>
                                    <m:t>𝛼</m:t>
                                  </m:r>
                                </m:sub>
                              </m:sSub>
                            </m:e>
                          </m:d>
                        </m:e>
                      </m:d>
                      <m:r>
                        <a:rPr lang="en-US" b="0" i="1" smtClean="0">
                          <a:latin typeface="Cambria Math"/>
                          <a:ea typeface="Cambria Math"/>
                        </a:rPr>
                        <m:t>=1−</m:t>
                      </m:r>
                      <m:r>
                        <a:rPr lang="en-US" b="0" i="1" smtClean="0">
                          <a:latin typeface="Cambria Math"/>
                          <a:ea typeface="Cambria Math"/>
                        </a:rPr>
                        <m:t>𝑃</m:t>
                      </m:r>
                      <m:r>
                        <a:rPr lang="en-US" b="0" i="1" smtClean="0">
                          <a:latin typeface="Cambria Math"/>
                          <a:ea typeface="Cambria Math"/>
                        </a:rPr>
                        <m:t>(</m:t>
                      </m:r>
                      <m:acc>
                        <m:accPr>
                          <m:chr m:val="̅"/>
                          <m:ctrlPr>
                            <a:rPr lang="en-US" b="0" i="1" smtClean="0">
                              <a:latin typeface="Cambria Math"/>
                              <a:ea typeface="Cambria Math"/>
                            </a:rPr>
                          </m:ctrlPr>
                        </m:accPr>
                        <m:e>
                          <m:sSub>
                            <m:sSubPr>
                              <m:ctrlPr>
                                <a:rPr lang="en-US" b="0" i="1" smtClean="0">
                                  <a:latin typeface="Cambria Math"/>
                                  <a:ea typeface="Cambria Math"/>
                                </a:rPr>
                              </m:ctrlPr>
                            </m:sSubPr>
                            <m:e>
                              <m:r>
                                <a:rPr lang="en-US" b="0" i="1" smtClean="0">
                                  <a:latin typeface="Cambria Math"/>
                                  <a:ea typeface="Cambria Math"/>
                                </a:rPr>
                                <m:t>𝐹</m:t>
                              </m:r>
                            </m:e>
                            <m:sub>
                              <m:r>
                                <a:rPr lang="en-US" b="0" i="1" smtClean="0">
                                  <a:latin typeface="Cambria Math"/>
                                  <a:ea typeface="Cambria Math"/>
                                </a:rPr>
                                <m:t>𝛼</m:t>
                              </m:r>
                            </m:sub>
                          </m:sSub>
                        </m:e>
                      </m:acc>
                      <m:d>
                        <m:dPr>
                          <m:begChr m:val="|"/>
                          <m:endChr m:val=""/>
                          <m:ctrlPr>
                            <a:rPr lang="en-US" b="0" i="1" smtClean="0">
                              <a:latin typeface="Cambria Math"/>
                            </a:rPr>
                          </m:ctrlPr>
                        </m:dPr>
                        <m:e>
                          <m:sSub>
                            <m:sSubPr>
                              <m:ctrlPr>
                                <a:rPr lang="en-US" b="0" i="1" smtClean="0">
                                  <a:latin typeface="Cambria Math"/>
                                </a:rPr>
                              </m:ctrlPr>
                            </m:sSubPr>
                            <m:e>
                              <m:r>
                                <a:rPr lang="en-US" b="0" i="1" smtClean="0">
                                  <a:latin typeface="Cambria Math"/>
                                </a:rPr>
                                <m:t>𝐹</m:t>
                              </m:r>
                              <m:r>
                                <a:rPr lang="en-US" b="0" i="1" smtClean="0">
                                  <a:latin typeface="Cambria Math"/>
                                </a:rPr>
                                <m:t>′</m:t>
                              </m:r>
                            </m:e>
                            <m:sub>
                              <m:r>
                                <a:rPr lang="en-US" b="0" i="1" smtClean="0">
                                  <a:latin typeface="Cambria Math"/>
                                  <a:ea typeface="Cambria Math"/>
                                </a:rPr>
                                <m:t>𝛼</m:t>
                              </m:r>
                            </m:sub>
                          </m:sSub>
                        </m:e>
                      </m:d>
                      <m:r>
                        <a:rPr lang="en-US" b="0" i="1" smtClean="0">
                          <a:latin typeface="Cambria Math"/>
                          <a:ea typeface="Cambria Math"/>
                        </a:rPr>
                        <m:t>)</m:t>
                      </m:r>
                    </m:oMath>
                  </m:oMathPara>
                </a14:m>
                <a:endParaRPr lang="it-IT" dirty="0" smtClean="0"/>
              </a:p>
              <a:p>
                <a:pPr marL="0" indent="0">
                  <a:buNone/>
                </a:pPr>
                <a:endParaRPr lang="en-US" dirty="0" smtClean="0"/>
              </a:p>
              <a:p>
                <a:pPr marL="0" indent="0">
                  <a:buNone/>
                </a:pPr>
                <a14:m>
                  <m:oMath xmlns:m="http://schemas.openxmlformats.org/officeDocument/2006/math">
                    <m:acc>
                      <m:accPr>
                        <m:chr m:val="̅"/>
                        <m:ctrlPr>
                          <a:rPr lang="en-US" i="1" dirty="0" smtClean="0">
                            <a:latin typeface="Cambria Math"/>
                          </a:rPr>
                        </m:ctrlPr>
                      </m:accPr>
                      <m:e>
                        <m:sSub>
                          <m:sSubPr>
                            <m:ctrlPr>
                              <a:rPr lang="en-US" i="1" dirty="0" smtClean="0">
                                <a:latin typeface="Cambria Math"/>
                              </a:rPr>
                            </m:ctrlPr>
                          </m:sSubPr>
                          <m:e>
                            <m:r>
                              <a:rPr lang="en-US" b="0" i="1" dirty="0" smtClean="0">
                                <a:latin typeface="Cambria Math"/>
                              </a:rPr>
                              <m:t>𝐹</m:t>
                            </m:r>
                          </m:e>
                          <m:sub>
                            <m:r>
                              <a:rPr lang="en-US" i="1" dirty="0" smtClean="0">
                                <a:latin typeface="Cambria Math"/>
                                <a:ea typeface="Cambria Math"/>
                              </a:rPr>
                              <m:t>𝛼</m:t>
                            </m:r>
                          </m:sub>
                        </m:sSub>
                      </m:e>
                    </m:acc>
                  </m:oMath>
                </a14:m>
                <a:r>
                  <a:rPr lang="en-US" dirty="0" smtClean="0"/>
                  <a:t> </a:t>
                </a:r>
                <a:r>
                  <a:rPr lang="en-US" dirty="0"/>
                  <a:t>is the complement of </a:t>
                </a:r>
                <a:r>
                  <a:rPr lang="en-US" dirty="0" smtClean="0"/>
                  <a:t>F</a:t>
                </a:r>
                <a:r>
                  <a:rPr lang="el-GR" baseline="-25000" dirty="0" smtClean="0"/>
                  <a:t>α</a:t>
                </a:r>
                <a:r>
                  <a:rPr lang="en-US" dirty="0" smtClean="0"/>
                  <a:t> </a:t>
                </a:r>
                <a:r>
                  <a:rPr lang="en-US" dirty="0"/>
                  <a:t>described by the following membership </a:t>
                </a:r>
                <a:r>
                  <a:rPr lang="en-US" dirty="0" smtClean="0"/>
                  <a:t>function</a:t>
                </a:r>
              </a:p>
              <a:p>
                <a:pPr marL="0" indent="0" algn="ctr">
                  <a:buNone/>
                </a:pPr>
                <a14:m>
                  <m:oMathPara xmlns:m="http://schemas.openxmlformats.org/officeDocument/2006/math">
                    <m:oMathParaPr>
                      <m:jc m:val="centerGroup"/>
                    </m:oMathParaPr>
                    <m:oMath xmlns:m="http://schemas.openxmlformats.org/officeDocument/2006/math">
                      <m:sSub>
                        <m:sSubPr>
                          <m:ctrlPr>
                            <a:rPr lang="bg-BG" i="1" smtClean="0">
                              <a:latin typeface="Cambria Math"/>
                            </a:rPr>
                          </m:ctrlPr>
                        </m:sSubPr>
                        <m:e>
                          <m:r>
                            <a:rPr lang="bg-BG" i="1" smtClean="0">
                              <a:latin typeface="Cambria Math"/>
                              <a:ea typeface="Cambria Math"/>
                            </a:rPr>
                            <m:t>𝜇</m:t>
                          </m:r>
                        </m:e>
                        <m:sub>
                          <m:acc>
                            <m:accPr>
                              <m:chr m:val="̅"/>
                              <m:ctrlPr>
                                <a:rPr lang="bg-BG" i="1" smtClean="0">
                                  <a:latin typeface="Cambria Math"/>
                                </a:rPr>
                              </m:ctrlPr>
                            </m:accPr>
                            <m:e>
                              <m:r>
                                <a:rPr lang="en-US" b="0" i="1" smtClean="0">
                                  <a:latin typeface="Cambria Math"/>
                                </a:rPr>
                                <m:t>𝐹</m:t>
                              </m:r>
                            </m:e>
                          </m:acc>
                          <m:r>
                            <a:rPr lang="bg-BG" i="1" smtClean="0">
                              <a:latin typeface="Cambria Math"/>
                              <a:ea typeface="Cambria Math"/>
                            </a:rPr>
                            <m:t>𝛼</m:t>
                          </m:r>
                        </m:sub>
                      </m:sSub>
                      <m:d>
                        <m:dPr>
                          <m:ctrlPr>
                            <a:rPr lang="en-US" b="0" i="1" smtClean="0">
                              <a:latin typeface="Cambria Math"/>
                            </a:rPr>
                          </m:ctrlPr>
                        </m:dPr>
                        <m:e>
                          <m:r>
                            <a:rPr lang="en-US" b="0" i="1" smtClean="0">
                              <a:latin typeface="Cambria Math"/>
                            </a:rPr>
                            <m:t>𝑢</m:t>
                          </m:r>
                        </m:e>
                      </m:d>
                      <m:r>
                        <a:rPr lang="en-US" b="0" i="1" smtClean="0">
                          <a:latin typeface="Cambria Math"/>
                        </a:rPr>
                        <m:t>=1−</m:t>
                      </m:r>
                      <m:sSub>
                        <m:sSubPr>
                          <m:ctrlPr>
                            <a:rPr lang="en-US" b="0" i="1" smtClean="0">
                              <a:latin typeface="Cambria Math"/>
                            </a:rPr>
                          </m:ctrlPr>
                        </m:sSubPr>
                        <m:e>
                          <m:r>
                            <a:rPr lang="en-US" b="0" i="1" smtClean="0">
                              <a:latin typeface="Cambria Math"/>
                              <a:ea typeface="Cambria Math"/>
                            </a:rPr>
                            <m:t>𝜇</m:t>
                          </m:r>
                        </m:e>
                        <m:sub>
                          <m:r>
                            <a:rPr lang="en-US" b="0" i="1" smtClean="0">
                              <a:latin typeface="Cambria Math"/>
                            </a:rPr>
                            <m:t>𝐹</m:t>
                          </m:r>
                          <m:r>
                            <a:rPr lang="en-US" b="0" i="1" smtClean="0">
                              <a:latin typeface="Cambria Math"/>
                              <a:ea typeface="Cambria Math"/>
                            </a:rPr>
                            <m:t>𝛼</m:t>
                          </m:r>
                        </m:sub>
                      </m:sSub>
                      <m:d>
                        <m:dPr>
                          <m:ctrlPr>
                            <a:rPr lang="en-US" b="0" i="1" smtClean="0">
                              <a:latin typeface="Cambria Math"/>
                            </a:rPr>
                          </m:ctrlPr>
                        </m:dPr>
                        <m:e>
                          <m:r>
                            <a:rPr lang="en-US" b="0" i="1" smtClean="0">
                              <a:latin typeface="Cambria Math"/>
                            </a:rPr>
                            <m:t>𝑢</m:t>
                          </m:r>
                        </m:e>
                      </m:d>
                      <m:r>
                        <a:rPr lang="en-US" b="0" i="1" smtClean="0">
                          <a:latin typeface="Cambria Math"/>
                        </a:rPr>
                        <m:t>,       ∀</m:t>
                      </m:r>
                      <m:r>
                        <a:rPr lang="en-US" b="0" i="1" smtClean="0">
                          <a:latin typeface="Cambria Math"/>
                        </a:rPr>
                        <m:t>𝑢</m:t>
                      </m:r>
                      <m:r>
                        <a:rPr lang="en-US" b="0" i="1" smtClean="0">
                          <a:latin typeface="Cambria Math"/>
                          <a:ea typeface="Cambria Math"/>
                        </a:rPr>
                        <m:t>∈</m:t>
                      </m:r>
                      <m:r>
                        <a:rPr lang="en-US" b="0" i="1" smtClean="0">
                          <a:latin typeface="Cambria Math"/>
                          <a:ea typeface="Cambria Math"/>
                        </a:rPr>
                        <m:t>𝑈</m:t>
                      </m:r>
                    </m:oMath>
                  </m:oMathPara>
                </a14:m>
                <a:endParaRPr lang="bg-B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593" t="-1806"/>
                </a:stretch>
              </a:blipFill>
            </p:spPr>
            <p:txBody>
              <a:bodyPr/>
              <a:lstStyle/>
              <a:p>
                <a:r>
                  <a:rPr lang="bg-BG">
                    <a:noFill/>
                  </a:rPr>
                  <a:t> </a:t>
                </a:r>
              </a:p>
            </p:txBody>
          </p:sp>
        </mc:Fallback>
      </mc:AlternateContent>
    </p:spTree>
    <p:extLst>
      <p:ext uri="{BB962C8B-B14F-4D97-AF65-F5344CB8AC3E}">
        <p14:creationId xmlns:p14="http://schemas.microsoft.com/office/powerpoint/2010/main" val="115523051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FUZZY_CRISP Simple Rule</a:t>
            </a:r>
            <a:endParaRPr lang="bg-BG" dirty="0"/>
          </a:p>
        </p:txBody>
      </p:sp>
      <p:sp>
        <p:nvSpPr>
          <p:cNvPr id="3" name="Content Placeholder 2"/>
          <p:cNvSpPr>
            <a:spLocks noGrp="1"/>
          </p:cNvSpPr>
          <p:nvPr>
            <p:ph idx="1"/>
          </p:nvPr>
        </p:nvSpPr>
        <p:spPr/>
        <p:txBody>
          <a:bodyPr>
            <a:normAutofit fontScale="92500" lnSpcReduction="20000"/>
          </a:bodyPr>
          <a:lstStyle/>
          <a:p>
            <a:r>
              <a:rPr lang="en-US" dirty="0"/>
              <a:t>Therefore, if the similarity between the fuzzy sets associated with the fuzzy pattern (A) and the matching fact (</a:t>
            </a:r>
            <a:r>
              <a:rPr lang="en-US" dirty="0" smtClean="0"/>
              <a:t>A’) is high </a:t>
            </a:r>
            <a:r>
              <a:rPr lang="en-US" dirty="0"/>
              <a:t>the certainty factor of the conclusion is very close to </a:t>
            </a:r>
            <a:r>
              <a:rPr lang="en-US" dirty="0" err="1"/>
              <a:t>CFr</a:t>
            </a:r>
            <a:r>
              <a:rPr lang="en-US" dirty="0"/>
              <a:t> * </a:t>
            </a:r>
            <a:r>
              <a:rPr lang="en-US" dirty="0" err="1"/>
              <a:t>CFf</a:t>
            </a:r>
            <a:r>
              <a:rPr lang="en-US" dirty="0"/>
              <a:t> since S will be close to 1. </a:t>
            </a:r>
            <a:endParaRPr lang="en-US" dirty="0" smtClean="0"/>
          </a:p>
          <a:p>
            <a:r>
              <a:rPr lang="en-US" dirty="0" smtClean="0"/>
              <a:t>If </a:t>
            </a:r>
            <a:r>
              <a:rPr lang="en-US" dirty="0"/>
              <a:t>the fuzzy sets </a:t>
            </a:r>
            <a:r>
              <a:rPr lang="en-US" dirty="0" smtClean="0"/>
              <a:t>are identical </a:t>
            </a:r>
            <a:r>
              <a:rPr lang="en-US" dirty="0"/>
              <a:t>then S will be 1 and the certainty factor of the conclusion will equal </a:t>
            </a:r>
            <a:r>
              <a:rPr lang="en-US" dirty="0" err="1"/>
              <a:t>CFr</a:t>
            </a:r>
            <a:r>
              <a:rPr lang="en-US" dirty="0"/>
              <a:t> * </a:t>
            </a:r>
            <a:r>
              <a:rPr lang="en-US" dirty="0" err="1"/>
              <a:t>CFf</a:t>
            </a:r>
            <a:r>
              <a:rPr lang="en-US" dirty="0"/>
              <a:t>. If the match is poor </a:t>
            </a:r>
            <a:r>
              <a:rPr lang="en-US" dirty="0" smtClean="0"/>
              <a:t>then this </a:t>
            </a:r>
            <a:r>
              <a:rPr lang="en-US" dirty="0"/>
              <a:t>is reflected in a lower certainty factor for the conclusion. Note also that if the fuzzy sets do not overlap then </a:t>
            </a:r>
            <a:r>
              <a:rPr lang="en-US" dirty="0" smtClean="0"/>
              <a:t>the similarity </a:t>
            </a:r>
            <a:r>
              <a:rPr lang="en-US" dirty="0"/>
              <a:t>measure would be zero and the certainty factor of the conclusion would be zero as well. In this case </a:t>
            </a:r>
            <a:r>
              <a:rPr lang="en-US" dirty="0" smtClean="0"/>
              <a:t>the conclusion </a:t>
            </a:r>
            <a:r>
              <a:rPr lang="en-US" dirty="0"/>
              <a:t>should not be asserted and the match would be considered to have failed and the rule would not </a:t>
            </a:r>
            <a:r>
              <a:rPr lang="en-US" dirty="0" smtClean="0"/>
              <a:t>be placed </a:t>
            </a:r>
            <a:r>
              <a:rPr lang="en-US" dirty="0"/>
              <a:t>on the agenda.</a:t>
            </a:r>
            <a:endParaRPr lang="bg-BG" dirty="0"/>
          </a:p>
        </p:txBody>
      </p:sp>
    </p:spTree>
    <p:extLst>
      <p:ext uri="{BB962C8B-B14F-4D97-AF65-F5344CB8AC3E}">
        <p14:creationId xmlns:p14="http://schemas.microsoft.com/office/powerpoint/2010/main" val="23634514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FUZZY_CRISP Simple Rule</a:t>
            </a:r>
            <a:endParaRPr lang="bg-BG" dirty="0"/>
          </a:p>
        </p:txBody>
      </p:sp>
      <p:sp>
        <p:nvSpPr>
          <p:cNvPr id="3" name="Content Placeholder 2"/>
          <p:cNvSpPr>
            <a:spLocks noGrp="1"/>
          </p:cNvSpPr>
          <p:nvPr>
            <p:ph idx="1"/>
          </p:nvPr>
        </p:nvSpPr>
        <p:spPr/>
        <p:txBody>
          <a:bodyPr>
            <a:normAutofit lnSpcReduction="10000"/>
          </a:bodyPr>
          <a:lstStyle/>
          <a:p>
            <a:pPr marL="0" indent="0">
              <a:buNone/>
            </a:pPr>
            <a:r>
              <a:rPr lang="en-US" dirty="0" smtClean="0"/>
              <a:t>Example</a:t>
            </a:r>
          </a:p>
          <a:p>
            <a:pPr marL="0" indent="0">
              <a:buNone/>
            </a:pPr>
            <a:r>
              <a:rPr lang="en-US" b="1" dirty="0" smtClean="0"/>
              <a:t>(</a:t>
            </a:r>
            <a:r>
              <a:rPr lang="en-US" b="1" dirty="0" err="1"/>
              <a:t>defrule</a:t>
            </a:r>
            <a:r>
              <a:rPr lang="en-US" b="1" dirty="0"/>
              <a:t> simple-fuzzy-crisp-rule</a:t>
            </a:r>
          </a:p>
          <a:p>
            <a:pPr marL="0" indent="0">
              <a:buNone/>
            </a:pPr>
            <a:r>
              <a:rPr lang="en-US" b="1" dirty="0" smtClean="0"/>
              <a:t>	(</a:t>
            </a:r>
            <a:r>
              <a:rPr lang="en-US" b="1" dirty="0"/>
              <a:t>declare (CF 0.7)) ;rule has a certainty factor of 0.7</a:t>
            </a:r>
          </a:p>
          <a:p>
            <a:pPr marL="0" indent="0">
              <a:buNone/>
            </a:pPr>
            <a:r>
              <a:rPr lang="en-US" b="1" dirty="0" smtClean="0"/>
              <a:t>	(</a:t>
            </a:r>
            <a:r>
              <a:rPr lang="en-US" b="1" dirty="0"/>
              <a:t>fuzzy-fact fact2) ;fuzzy antecedent</a:t>
            </a:r>
          </a:p>
          <a:p>
            <a:pPr marL="0" indent="0">
              <a:buNone/>
            </a:pPr>
            <a:r>
              <a:rPr lang="en-US" b="1" dirty="0" smtClean="0"/>
              <a:t>	</a:t>
            </a:r>
            <a:r>
              <a:rPr lang="bg-BG" b="1" dirty="0" smtClean="0"/>
              <a:t>=&gt;</a:t>
            </a:r>
            <a:endParaRPr lang="bg-BG" b="1" dirty="0"/>
          </a:p>
          <a:p>
            <a:pPr marL="0" indent="0">
              <a:buNone/>
            </a:pPr>
            <a:r>
              <a:rPr lang="en-US" b="1" dirty="0" smtClean="0"/>
              <a:t>	(</a:t>
            </a:r>
            <a:r>
              <a:rPr lang="en-US" b="1" dirty="0"/>
              <a:t>assert (crisp-fact fact3)) ;crisp consequent</a:t>
            </a:r>
          </a:p>
          <a:p>
            <a:pPr marL="0" indent="0">
              <a:buNone/>
            </a:pPr>
            <a:r>
              <a:rPr lang="bg-BG" dirty="0"/>
              <a:t>)</a:t>
            </a:r>
          </a:p>
          <a:p>
            <a:pPr marL="0" indent="0">
              <a:buNone/>
            </a:pPr>
            <a:r>
              <a:rPr lang="en-US" b="1" dirty="0"/>
              <a:t>where (fuzzy-fact fact1) CF 0.8 is the matching fact in the fact database</a:t>
            </a:r>
            <a:endParaRPr lang="bg-BG" dirty="0"/>
          </a:p>
        </p:txBody>
      </p:sp>
    </p:spTree>
    <p:extLst>
      <p:ext uri="{BB962C8B-B14F-4D97-AF65-F5344CB8AC3E}">
        <p14:creationId xmlns:p14="http://schemas.microsoft.com/office/powerpoint/2010/main" val="394457090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FUZZY_CRISP Simple Rule</a:t>
            </a:r>
            <a:endParaRPr lang="bg-BG" dirty="0"/>
          </a:p>
        </p:txBody>
      </p:sp>
      <p:sp>
        <p:nvSpPr>
          <p:cNvPr id="3" name="Content Placeholder 2"/>
          <p:cNvSpPr>
            <a:spLocks noGrp="1"/>
          </p:cNvSpPr>
          <p:nvPr>
            <p:ph idx="1"/>
          </p:nvPr>
        </p:nvSpPr>
        <p:spPr/>
        <p:txBody>
          <a:bodyPr/>
          <a:lstStyle/>
          <a:p>
            <a:r>
              <a:rPr lang="en-US" b="1" dirty="0" smtClean="0"/>
              <a:t>We have </a:t>
            </a:r>
            <a:r>
              <a:rPr lang="en-US" dirty="0"/>
              <a:t>P = </a:t>
            </a:r>
            <a:r>
              <a:rPr lang="en-US" dirty="0" smtClean="0"/>
              <a:t>0.6667 </a:t>
            </a:r>
            <a:r>
              <a:rPr lang="en-US" b="1" dirty="0"/>
              <a:t>into database</a:t>
            </a:r>
            <a:endParaRPr lang="en-US" b="1" dirty="0" smtClean="0"/>
          </a:p>
          <a:p>
            <a:r>
              <a:rPr lang="en-US" b="1" dirty="0" smtClean="0"/>
              <a:t>First, </a:t>
            </a:r>
            <a:r>
              <a:rPr lang="en-US" b="1" dirty="0"/>
              <a:t>the necessity is calculated </a:t>
            </a:r>
            <a:r>
              <a:rPr lang="en-US" b="1" dirty="0" smtClean="0"/>
              <a:t>as </a:t>
            </a:r>
            <a:br>
              <a:rPr lang="en-US" b="1" dirty="0" smtClean="0"/>
            </a:br>
            <a:r>
              <a:rPr lang="en-US" dirty="0" smtClean="0"/>
              <a:t>N </a:t>
            </a:r>
            <a:r>
              <a:rPr lang="en-US" dirty="0"/>
              <a:t>= 1 – P = </a:t>
            </a:r>
            <a:r>
              <a:rPr lang="en-US" dirty="0" smtClean="0"/>
              <a:t>0.3333</a:t>
            </a:r>
          </a:p>
          <a:p>
            <a:r>
              <a:rPr lang="en-US" b="1" dirty="0"/>
              <a:t>Since the necessity is less than 0.5, </a:t>
            </a:r>
            <a:r>
              <a:rPr lang="en-US" b="1" dirty="0" smtClean="0"/>
              <a:t/>
            </a:r>
            <a:br>
              <a:rPr lang="en-US" b="1" dirty="0" smtClean="0"/>
            </a:br>
            <a:r>
              <a:rPr lang="en-US" b="1" dirty="0" smtClean="0"/>
              <a:t>S </a:t>
            </a:r>
            <a:r>
              <a:rPr lang="en-US" b="1" dirty="0"/>
              <a:t>= (N(</a:t>
            </a:r>
            <a:r>
              <a:rPr lang="en-US" b="1" dirty="0" err="1"/>
              <a:t>F</a:t>
            </a:r>
            <a:r>
              <a:rPr lang="en-US" dirty="0" err="1"/>
              <a:t>a</a:t>
            </a:r>
            <a:r>
              <a:rPr lang="en-US" dirty="0"/>
              <a:t> </a:t>
            </a:r>
            <a:r>
              <a:rPr lang="en-US" b="1" dirty="0"/>
              <a:t>| </a:t>
            </a:r>
            <a:r>
              <a:rPr lang="en-US" b="1" dirty="0" err="1"/>
              <a:t>F</a:t>
            </a:r>
            <a:r>
              <a:rPr lang="en-US" dirty="0" err="1"/>
              <a:t>a</a:t>
            </a:r>
            <a:r>
              <a:rPr lang="en-US" dirty="0"/>
              <a:t>¢</a:t>
            </a:r>
            <a:r>
              <a:rPr lang="en-US" b="1" dirty="0"/>
              <a:t>) + 0.5) * P(</a:t>
            </a:r>
            <a:r>
              <a:rPr lang="en-US" b="1" dirty="0" err="1"/>
              <a:t>F</a:t>
            </a:r>
            <a:r>
              <a:rPr lang="en-US" dirty="0" err="1"/>
              <a:t>a</a:t>
            </a:r>
            <a:r>
              <a:rPr lang="en-US" dirty="0"/>
              <a:t> </a:t>
            </a:r>
            <a:r>
              <a:rPr lang="en-US" b="1" dirty="0"/>
              <a:t>| </a:t>
            </a:r>
            <a:r>
              <a:rPr lang="en-US" b="1" dirty="0" err="1"/>
              <a:t>F</a:t>
            </a:r>
            <a:r>
              <a:rPr lang="en-US" dirty="0" err="1"/>
              <a:t>a</a:t>
            </a:r>
            <a:r>
              <a:rPr lang="en-US" dirty="0" smtClean="0"/>
              <a:t>¢</a:t>
            </a:r>
            <a:r>
              <a:rPr lang="en-US" b="1" dirty="0" smtClean="0"/>
              <a:t>)=</a:t>
            </a:r>
            <a:r>
              <a:rPr lang="bg-BG" dirty="0"/>
              <a:t> </a:t>
            </a:r>
            <a:r>
              <a:rPr lang="en-US" dirty="0" smtClean="0"/>
              <a:t/>
            </a:r>
            <a:br>
              <a:rPr lang="en-US" dirty="0" smtClean="0"/>
            </a:br>
            <a:r>
              <a:rPr lang="en-US" dirty="0" smtClean="0"/>
              <a:t>   = </a:t>
            </a:r>
            <a:r>
              <a:rPr lang="bg-BG" dirty="0" smtClean="0"/>
              <a:t>(</a:t>
            </a:r>
            <a:r>
              <a:rPr lang="bg-BG" dirty="0"/>
              <a:t>0.3333 + 0.5) * 0.8 = </a:t>
            </a:r>
            <a:r>
              <a:rPr lang="bg-BG" dirty="0" smtClean="0"/>
              <a:t>0.6667</a:t>
            </a:r>
            <a:endParaRPr lang="en-US" dirty="0" smtClean="0"/>
          </a:p>
          <a:p>
            <a:endParaRPr lang="en-US" dirty="0"/>
          </a:p>
          <a:p>
            <a:r>
              <a:rPr lang="en-US" b="1" dirty="0"/>
              <a:t>And thus </a:t>
            </a:r>
            <a:r>
              <a:rPr lang="en-US" b="1" dirty="0" err="1"/>
              <a:t>CF</a:t>
            </a:r>
            <a:r>
              <a:rPr lang="en-US" dirty="0" err="1"/>
              <a:t>c</a:t>
            </a:r>
            <a:r>
              <a:rPr lang="en-US" dirty="0"/>
              <a:t> </a:t>
            </a:r>
            <a:r>
              <a:rPr lang="en-US" b="1" dirty="0"/>
              <a:t>= (0.7) * (0.8) * (0.6667) = 0.3733.</a:t>
            </a:r>
            <a:endParaRPr lang="bg-BG" dirty="0"/>
          </a:p>
        </p:txBody>
      </p:sp>
    </p:spTree>
    <p:extLst>
      <p:ext uri="{BB962C8B-B14F-4D97-AF65-F5344CB8AC3E}">
        <p14:creationId xmlns:p14="http://schemas.microsoft.com/office/powerpoint/2010/main" val="25256432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 Control</a:t>
            </a:r>
            <a:endParaRPr lang="bg-BG" dirty="0"/>
          </a:p>
        </p:txBody>
      </p:sp>
      <p:sp>
        <p:nvSpPr>
          <p:cNvPr id="3" name="Content Placeholder 2"/>
          <p:cNvSpPr>
            <a:spLocks noGrp="1"/>
          </p:cNvSpPr>
          <p:nvPr>
            <p:ph idx="1"/>
          </p:nvPr>
        </p:nvSpPr>
        <p:spPr/>
        <p:txBody>
          <a:bodyPr/>
          <a:lstStyle/>
          <a:p>
            <a:r>
              <a:rPr lang="en-US" dirty="0"/>
              <a:t>A block diagram of a fuzzy control system.</a:t>
            </a:r>
            <a:endParaRPr lang="bg-BG"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0139" y="2492896"/>
            <a:ext cx="8314459" cy="3513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183805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FUZZY_FUZZY </a:t>
            </a:r>
            <a:r>
              <a:rPr lang="en-US" dirty="0"/>
              <a:t>Simple Rule</a:t>
            </a:r>
            <a:endParaRPr lang="bg-BG" dirty="0"/>
          </a:p>
        </p:txBody>
      </p:sp>
      <p:sp>
        <p:nvSpPr>
          <p:cNvPr id="3" name="Content Placeholder 2"/>
          <p:cNvSpPr>
            <a:spLocks noGrp="1"/>
          </p:cNvSpPr>
          <p:nvPr>
            <p:ph idx="1"/>
          </p:nvPr>
        </p:nvSpPr>
        <p:spPr/>
        <p:txBody>
          <a:bodyPr>
            <a:normAutofit lnSpcReduction="10000"/>
          </a:bodyPr>
          <a:lstStyle/>
          <a:p>
            <a:r>
              <a:rPr lang="en-US" dirty="0"/>
              <a:t>If the type of rule is FUZZY_FUZZY, and the fuzzy fact and antecedent fuzzy pattern match in the same manner </a:t>
            </a:r>
            <a:r>
              <a:rPr lang="en-US" dirty="0" smtClean="0"/>
              <a:t>as discussed </a:t>
            </a:r>
            <a:r>
              <a:rPr lang="en-US" dirty="0"/>
              <a:t>for a FUZZY_CRISP rule, then it is shown </a:t>
            </a:r>
            <a:r>
              <a:rPr lang="en-US" dirty="0" smtClean="0"/>
              <a:t>that </a:t>
            </a:r>
            <a:r>
              <a:rPr lang="en-US" dirty="0"/>
              <a:t>the antecedent and consequent of such a rule </a:t>
            </a:r>
            <a:r>
              <a:rPr lang="en-US" dirty="0" smtClean="0"/>
              <a:t>are connected </a:t>
            </a:r>
            <a:r>
              <a:rPr lang="en-US" dirty="0"/>
              <a:t>by the fuzzy relation</a:t>
            </a:r>
          </a:p>
          <a:p>
            <a:pPr marL="0" indent="0" algn="ctr">
              <a:buNone/>
            </a:pPr>
            <a:r>
              <a:rPr lang="en-US" dirty="0"/>
              <a:t>R = </a:t>
            </a:r>
            <a:r>
              <a:rPr lang="en-US" dirty="0" err="1"/>
              <a:t>Fa</a:t>
            </a:r>
            <a:r>
              <a:rPr lang="en-US" dirty="0"/>
              <a:t> * Fc</a:t>
            </a:r>
          </a:p>
          <a:p>
            <a:pPr marL="0" indent="0">
              <a:buNone/>
            </a:pPr>
            <a:r>
              <a:rPr lang="en-US" dirty="0"/>
              <a:t>where</a:t>
            </a:r>
          </a:p>
          <a:p>
            <a:pPr marL="0" indent="0">
              <a:buNone/>
            </a:pPr>
            <a:r>
              <a:rPr lang="en-US" dirty="0" smtClean="0"/>
              <a:t>	</a:t>
            </a:r>
            <a:r>
              <a:rPr lang="en-US" dirty="0" err="1" smtClean="0"/>
              <a:t>Fa</a:t>
            </a:r>
            <a:r>
              <a:rPr lang="en-US" dirty="0" smtClean="0"/>
              <a:t> </a:t>
            </a:r>
            <a:r>
              <a:rPr lang="en-US" dirty="0"/>
              <a:t>is a fuzzy set denoting the value of the fuzzy antecedent pattern</a:t>
            </a:r>
          </a:p>
          <a:p>
            <a:pPr marL="0" indent="0">
              <a:buNone/>
            </a:pPr>
            <a:r>
              <a:rPr lang="en-US" dirty="0" smtClean="0"/>
              <a:t>	Fc </a:t>
            </a:r>
            <a:r>
              <a:rPr lang="en-US" dirty="0"/>
              <a:t>is a fuzzy set denoting the value of the fuzzy consequent</a:t>
            </a:r>
            <a:endParaRPr lang="bg-BG" dirty="0"/>
          </a:p>
        </p:txBody>
      </p:sp>
    </p:spTree>
    <p:extLst>
      <p:ext uri="{BB962C8B-B14F-4D97-AF65-F5344CB8AC3E}">
        <p14:creationId xmlns:p14="http://schemas.microsoft.com/office/powerpoint/2010/main" val="363153723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FUZZY_FUZZY </a:t>
            </a:r>
            <a:r>
              <a:rPr lang="en-US" dirty="0"/>
              <a:t>Simple Rule</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92500" lnSpcReduction="10000"/>
              </a:bodyPr>
              <a:lstStyle/>
              <a:p>
                <a:pPr marL="0" indent="0">
                  <a:buNone/>
                </a:pPr>
                <a:r>
                  <a:rPr lang="en-US" dirty="0" smtClean="0"/>
                  <a:t>In the current version of the system (6.10d) the </a:t>
                </a:r>
                <a:r>
                  <a:rPr lang="en-US" dirty="0"/>
                  <a:t>membership function of the relation R is calculated according to the formula</a:t>
                </a:r>
              </a:p>
              <a:p>
                <a:pPr marL="0" indent="0" algn="ctr">
                  <a:buNone/>
                </a:pPr>
                <a14:m>
                  <m:oMathPara xmlns:m="http://schemas.openxmlformats.org/officeDocument/2006/math">
                    <m:oMathParaPr>
                      <m:jc m:val="centerGroup"/>
                    </m:oMathParaPr>
                    <m:oMath xmlns:m="http://schemas.openxmlformats.org/officeDocument/2006/math">
                      <m:sSub>
                        <m:sSubPr>
                          <m:ctrlPr>
                            <a:rPr lang="en-US" i="1" smtClean="0">
                              <a:latin typeface="Cambria Math"/>
                            </a:rPr>
                          </m:ctrlPr>
                        </m:sSubPr>
                        <m:e>
                          <m:r>
                            <a:rPr lang="en-US" i="1" smtClean="0">
                              <a:latin typeface="Cambria Math"/>
                              <a:ea typeface="Cambria Math"/>
                            </a:rPr>
                            <m:t>𝜇</m:t>
                          </m:r>
                        </m:e>
                        <m:sub>
                          <m:r>
                            <a:rPr lang="en-US" b="0" i="1" smtClean="0">
                              <a:latin typeface="Cambria Math"/>
                            </a:rPr>
                            <m:t>𝑅</m:t>
                          </m:r>
                        </m:sub>
                      </m:sSub>
                      <m:d>
                        <m:dPr>
                          <m:ctrlPr>
                            <a:rPr lang="en-US" b="0" i="1" smtClean="0">
                              <a:latin typeface="Cambria Math"/>
                            </a:rPr>
                          </m:ctrlPr>
                        </m:dPr>
                        <m:e>
                          <m:r>
                            <a:rPr lang="en-US" b="0" i="1" smtClean="0">
                              <a:latin typeface="Cambria Math"/>
                            </a:rPr>
                            <m:t>𝑢</m:t>
                          </m:r>
                          <m:r>
                            <a:rPr lang="en-US" b="0" i="1" smtClean="0">
                              <a:latin typeface="Cambria Math"/>
                            </a:rPr>
                            <m:t>,</m:t>
                          </m:r>
                          <m:r>
                            <a:rPr lang="en-US" b="0" i="1" smtClean="0">
                              <a:latin typeface="Cambria Math"/>
                            </a:rPr>
                            <m:t>𝑣</m:t>
                          </m:r>
                        </m:e>
                      </m:d>
                      <m:r>
                        <a:rPr lang="en-US" b="0" i="1" smtClean="0">
                          <a:latin typeface="Cambria Math"/>
                        </a:rPr>
                        <m:t>=</m:t>
                      </m:r>
                      <m:func>
                        <m:funcPr>
                          <m:ctrlPr>
                            <a:rPr lang="en-US" b="0" i="1" smtClean="0">
                              <a:latin typeface="Cambria Math"/>
                            </a:rPr>
                          </m:ctrlPr>
                        </m:funcPr>
                        <m:fName>
                          <m:r>
                            <m:rPr>
                              <m:sty m:val="p"/>
                            </m:rPr>
                            <a:rPr lang="en-US" b="0" i="0" smtClean="0">
                              <a:latin typeface="Cambria Math"/>
                            </a:rPr>
                            <m:t>min</m:t>
                          </m:r>
                        </m:fName>
                        <m:e>
                          <m:d>
                            <m:dPr>
                              <m:ctrlPr>
                                <a:rPr lang="en-US" b="0" i="1" smtClean="0">
                                  <a:latin typeface="Cambria Math"/>
                                </a:rPr>
                              </m:ctrlPr>
                            </m:dPr>
                            <m:e>
                              <m:sSub>
                                <m:sSubPr>
                                  <m:ctrlPr>
                                    <a:rPr lang="en-US" b="0" i="1" smtClean="0">
                                      <a:latin typeface="Cambria Math"/>
                                    </a:rPr>
                                  </m:ctrlPr>
                                </m:sSubPr>
                                <m:e>
                                  <m:r>
                                    <a:rPr lang="en-US" b="0" i="1" smtClean="0">
                                      <a:latin typeface="Cambria Math"/>
                                      <a:ea typeface="Cambria Math"/>
                                    </a:rPr>
                                    <m:t>𝜇</m:t>
                                  </m:r>
                                </m:e>
                                <m:sub>
                                  <m:r>
                                    <a:rPr lang="en-US" b="0" i="1" smtClean="0">
                                      <a:latin typeface="Cambria Math"/>
                                    </a:rPr>
                                    <m:t>𝐹</m:t>
                                  </m:r>
                                  <m:r>
                                    <a:rPr lang="en-US" b="0" i="1" smtClean="0">
                                      <a:latin typeface="Cambria Math"/>
                                      <a:ea typeface="Cambria Math"/>
                                    </a:rPr>
                                    <m:t>𝛼</m:t>
                                  </m:r>
                                </m:sub>
                              </m:sSub>
                              <m:d>
                                <m:dPr>
                                  <m:ctrlPr>
                                    <a:rPr lang="en-US" b="0" i="1" smtClean="0">
                                      <a:latin typeface="Cambria Math"/>
                                    </a:rPr>
                                  </m:ctrlPr>
                                </m:dPr>
                                <m:e>
                                  <m:r>
                                    <a:rPr lang="en-US" b="0" i="1" smtClean="0">
                                      <a:latin typeface="Cambria Math"/>
                                    </a:rPr>
                                    <m:t>𝑢</m:t>
                                  </m:r>
                                </m:e>
                              </m:d>
                              <m:r>
                                <a:rPr lang="en-US" b="0" i="1" smtClean="0">
                                  <a:latin typeface="Cambria Math"/>
                                </a:rPr>
                                <m:t>,</m:t>
                              </m:r>
                              <m:sSub>
                                <m:sSubPr>
                                  <m:ctrlPr>
                                    <a:rPr lang="en-US" b="0" i="1" smtClean="0">
                                      <a:latin typeface="Cambria Math"/>
                                    </a:rPr>
                                  </m:ctrlPr>
                                </m:sSubPr>
                                <m:e>
                                  <m:r>
                                    <a:rPr lang="en-US" b="0" i="1" smtClean="0">
                                      <a:latin typeface="Cambria Math"/>
                                      <a:ea typeface="Cambria Math"/>
                                    </a:rPr>
                                    <m:t>𝜇</m:t>
                                  </m:r>
                                </m:e>
                                <m:sub>
                                  <m:r>
                                    <a:rPr lang="en-US" b="0" i="1" smtClean="0">
                                      <a:latin typeface="Cambria Math"/>
                                    </a:rPr>
                                    <m:t>𝐹𝑐</m:t>
                                  </m:r>
                                </m:sub>
                              </m:sSub>
                              <m:d>
                                <m:dPr>
                                  <m:ctrlPr>
                                    <a:rPr lang="en-US" b="0" i="1" smtClean="0">
                                      <a:latin typeface="Cambria Math"/>
                                    </a:rPr>
                                  </m:ctrlPr>
                                </m:dPr>
                                <m:e>
                                  <m:r>
                                    <a:rPr lang="en-US" b="0" i="1" smtClean="0">
                                      <a:latin typeface="Cambria Math"/>
                                    </a:rPr>
                                    <m:t>𝑣</m:t>
                                  </m:r>
                                </m:e>
                              </m:d>
                            </m:e>
                          </m:d>
                        </m:e>
                      </m:func>
                      <m:r>
                        <a:rPr lang="en-US" b="0" i="1" smtClean="0">
                          <a:latin typeface="Cambria Math"/>
                        </a:rPr>
                        <m:t>,    ∀(</m:t>
                      </m:r>
                      <m:r>
                        <a:rPr lang="en-US" b="0" i="1" smtClean="0">
                          <a:latin typeface="Cambria Math"/>
                        </a:rPr>
                        <m:t>𝑢</m:t>
                      </m:r>
                      <m:r>
                        <a:rPr lang="en-US" b="0" i="1" smtClean="0">
                          <a:latin typeface="Cambria Math"/>
                        </a:rPr>
                        <m:t>,</m:t>
                      </m:r>
                      <m:r>
                        <a:rPr lang="en-US" b="0" i="1" smtClean="0">
                          <a:latin typeface="Cambria Math"/>
                        </a:rPr>
                        <m:t>𝑣</m:t>
                      </m:r>
                      <m:r>
                        <a:rPr lang="en-US" b="0" i="1" smtClean="0">
                          <a:latin typeface="Cambria Math"/>
                        </a:rPr>
                        <m:t>)∈</m:t>
                      </m:r>
                      <m:r>
                        <a:rPr lang="en-US" b="0" i="1" smtClean="0">
                          <a:latin typeface="Cambria Math"/>
                          <a:ea typeface="Cambria Math"/>
                        </a:rPr>
                        <m:t>𝑈</m:t>
                      </m:r>
                      <m:r>
                        <a:rPr lang="en-US" b="0" i="1" smtClean="0">
                          <a:latin typeface="Cambria Math"/>
                          <a:ea typeface="Cambria Math"/>
                        </a:rPr>
                        <m:t>×</m:t>
                      </m:r>
                      <m:r>
                        <a:rPr lang="en-US" b="0" i="1" smtClean="0">
                          <a:latin typeface="Cambria Math"/>
                          <a:ea typeface="Cambria Math"/>
                        </a:rPr>
                        <m:t>𝑉</m:t>
                      </m:r>
                    </m:oMath>
                  </m:oMathPara>
                </a14:m>
                <a:endParaRPr lang="en-US" dirty="0" smtClean="0"/>
              </a:p>
              <a:p>
                <a:pPr marL="0" indent="0">
                  <a:buNone/>
                </a:pPr>
                <a:endParaRPr lang="en-US" dirty="0" smtClean="0"/>
              </a:p>
              <a:p>
                <a:pPr marL="0" indent="0">
                  <a:buNone/>
                </a:pPr>
                <a:r>
                  <a:rPr lang="en-US" dirty="0" smtClean="0"/>
                  <a:t>The </a:t>
                </a:r>
                <a:r>
                  <a:rPr lang="en-US" dirty="0"/>
                  <a:t>calculation of the conclusion is based upon the</a:t>
                </a:r>
              </a:p>
              <a:p>
                <a:pPr marL="0" indent="0">
                  <a:buNone/>
                </a:pPr>
                <a:r>
                  <a:rPr lang="en-US" dirty="0"/>
                  <a:t>compositional rule of </a:t>
                </a:r>
                <a:r>
                  <a:rPr lang="en-US" dirty="0" smtClean="0"/>
                  <a:t>inference, </a:t>
                </a:r>
                <a:r>
                  <a:rPr lang="en-US" dirty="0"/>
                  <a:t>which can be described as follows:</a:t>
                </a:r>
              </a:p>
              <a:p>
                <a:pPr marL="0" indent="0" algn="ctr">
                  <a:buNone/>
                </a:pPr>
                <a:r>
                  <a:rPr lang="en-US" dirty="0" err="1" smtClean="0"/>
                  <a:t>F’c</a:t>
                </a:r>
                <a:r>
                  <a:rPr lang="en-US" dirty="0"/>
                  <a:t> </a:t>
                </a:r>
                <a:r>
                  <a:rPr lang="en-US" dirty="0" smtClean="0"/>
                  <a:t>= F’</a:t>
                </a:r>
                <a:r>
                  <a:rPr lang="el-GR" dirty="0" smtClean="0"/>
                  <a:t>α</a:t>
                </a:r>
                <a:r>
                  <a:rPr lang="en-US" dirty="0" smtClean="0"/>
                  <a:t> </a:t>
                </a:r>
                <a:r>
                  <a:rPr lang="en-US" dirty="0" smtClean="0">
                    <a:latin typeface="Cambria Math"/>
                    <a:ea typeface="Cambria Math"/>
                  </a:rPr>
                  <a:t>¤ R</a:t>
                </a:r>
                <a:endParaRPr lang="en-US" dirty="0"/>
              </a:p>
              <a:p>
                <a:pPr marL="0" indent="0">
                  <a:buNone/>
                </a:pPr>
                <a:r>
                  <a:rPr lang="en-US" dirty="0"/>
                  <a:t>where </a:t>
                </a:r>
                <a:r>
                  <a:rPr lang="en-US" dirty="0" err="1" smtClean="0"/>
                  <a:t>F’c</a:t>
                </a:r>
                <a:r>
                  <a:rPr lang="en-US" dirty="0" smtClean="0"/>
                  <a:t> </a:t>
                </a:r>
                <a:r>
                  <a:rPr lang="en-US" dirty="0"/>
                  <a:t>is a fuzzy set denoting the value of the fuzzy object of the consequent.</a:t>
                </a:r>
                <a:endParaRPr lang="bg-B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111" t="-1944" r="-222"/>
                </a:stretch>
              </a:blipFill>
            </p:spPr>
            <p:txBody>
              <a:bodyPr/>
              <a:lstStyle/>
              <a:p>
                <a:r>
                  <a:rPr lang="bg-BG">
                    <a:noFill/>
                  </a:rPr>
                  <a:t> </a:t>
                </a:r>
              </a:p>
            </p:txBody>
          </p:sp>
        </mc:Fallback>
      </mc:AlternateContent>
    </p:spTree>
    <p:extLst>
      <p:ext uri="{BB962C8B-B14F-4D97-AF65-F5344CB8AC3E}">
        <p14:creationId xmlns:p14="http://schemas.microsoft.com/office/powerpoint/2010/main" val="275439879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FUZZY_FUZZY </a:t>
            </a:r>
            <a:r>
              <a:rPr lang="en-US" dirty="0"/>
              <a:t>Simple Rule</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pPr marL="0" indent="0">
                  <a:buNone/>
                </a:pPr>
                <a:r>
                  <a:rPr lang="en-US" dirty="0" smtClean="0"/>
                  <a:t>The membership function of </a:t>
                </a:r>
                <a:r>
                  <a:rPr lang="en-US" dirty="0" err="1" smtClean="0"/>
                  <a:t>F’c</a:t>
                </a:r>
                <a:r>
                  <a:rPr lang="en-US" dirty="0" smtClean="0"/>
                  <a:t> is calculated </a:t>
                </a:r>
                <a:r>
                  <a:rPr lang="en-US" dirty="0"/>
                  <a:t>as follows </a:t>
                </a:r>
              </a:p>
              <a:p>
                <a:pPr marL="0" indent="0" algn="ctr">
                  <a:buNone/>
                </a:pPr>
                <a14:m>
                  <m:oMathPara xmlns:m="http://schemas.openxmlformats.org/officeDocument/2006/math">
                    <m:oMathParaPr>
                      <m:jc m:val="centerGroup"/>
                    </m:oMathParaPr>
                    <m:oMath xmlns:m="http://schemas.openxmlformats.org/officeDocument/2006/math">
                      <m:sSub>
                        <m:sSubPr>
                          <m:ctrlPr>
                            <a:rPr lang="en-US" i="1" smtClean="0">
                              <a:latin typeface="Cambria Math"/>
                            </a:rPr>
                          </m:ctrlPr>
                        </m:sSubPr>
                        <m:e>
                          <m:r>
                            <a:rPr lang="en-US" i="1" smtClean="0">
                              <a:latin typeface="Cambria Math"/>
                              <a:ea typeface="Cambria Math"/>
                            </a:rPr>
                            <m:t>𝜇</m:t>
                          </m:r>
                        </m:e>
                        <m:sub>
                          <m:r>
                            <a:rPr lang="en-US" b="0" i="1" smtClean="0">
                              <a:latin typeface="Cambria Math"/>
                            </a:rPr>
                            <m:t>𝐹</m:t>
                          </m:r>
                          <m:r>
                            <a:rPr lang="en-US" b="0" i="1" smtClean="0">
                              <a:latin typeface="Cambria Math"/>
                            </a:rPr>
                            <m:t>′</m:t>
                          </m:r>
                          <m:r>
                            <a:rPr lang="en-US" b="0" i="1" smtClean="0">
                              <a:latin typeface="Cambria Math"/>
                            </a:rPr>
                            <m:t>𝑐</m:t>
                          </m:r>
                        </m:sub>
                      </m:sSub>
                      <m:d>
                        <m:dPr>
                          <m:ctrlPr>
                            <a:rPr lang="en-US" b="0" i="1" smtClean="0">
                              <a:latin typeface="Cambria Math"/>
                            </a:rPr>
                          </m:ctrlPr>
                        </m:dPr>
                        <m:e>
                          <m:r>
                            <a:rPr lang="en-US" b="0" i="1" smtClean="0">
                              <a:latin typeface="Cambria Math"/>
                            </a:rPr>
                            <m:t>𝑣</m:t>
                          </m:r>
                        </m:e>
                      </m:d>
                      <m:r>
                        <a:rPr lang="en-US" b="0" i="1" smtClean="0">
                          <a:latin typeface="Cambria Math"/>
                        </a:rPr>
                        <m:t>=</m:t>
                      </m:r>
                      <m:sSub>
                        <m:sSubPr>
                          <m:ctrlPr>
                            <a:rPr lang="en-US" b="0" i="1" smtClean="0">
                              <a:latin typeface="Cambria Math"/>
                            </a:rPr>
                          </m:ctrlPr>
                        </m:sSubPr>
                        <m:e>
                          <m:r>
                            <a:rPr lang="en-US" b="0" i="1" smtClean="0">
                              <a:latin typeface="Cambria Math"/>
                            </a:rPr>
                            <m:t>𝑚𝑎𝑥</m:t>
                          </m:r>
                        </m:e>
                        <m:sub>
                          <m:r>
                            <a:rPr lang="en-US" b="0" i="1" smtClean="0">
                              <a:latin typeface="Cambria Math"/>
                            </a:rPr>
                            <m:t>𝑢</m:t>
                          </m:r>
                          <m:r>
                            <a:rPr lang="en-US" b="0" i="1" smtClean="0">
                              <a:latin typeface="Cambria Math"/>
                              <a:ea typeface="Cambria Math"/>
                            </a:rPr>
                            <m:t>𝜖</m:t>
                          </m:r>
                          <m:r>
                            <a:rPr lang="en-US" b="0" i="1" smtClean="0">
                              <a:latin typeface="Cambria Math"/>
                              <a:ea typeface="Cambria Math"/>
                            </a:rPr>
                            <m:t>𝑈</m:t>
                          </m:r>
                        </m:sub>
                      </m:sSub>
                      <m:r>
                        <a:rPr lang="en-US" b="0" i="1" smtClean="0">
                          <a:latin typeface="Cambria Math"/>
                        </a:rPr>
                        <m:t>(</m:t>
                      </m:r>
                      <m:func>
                        <m:funcPr>
                          <m:ctrlPr>
                            <a:rPr lang="en-US" b="0" i="1" smtClean="0">
                              <a:latin typeface="Cambria Math"/>
                            </a:rPr>
                          </m:ctrlPr>
                        </m:funcPr>
                        <m:fName>
                          <m:r>
                            <m:rPr>
                              <m:sty m:val="p"/>
                            </m:rPr>
                            <a:rPr lang="en-US" b="0" i="0" smtClean="0">
                              <a:latin typeface="Cambria Math"/>
                            </a:rPr>
                            <m:t>min</m:t>
                          </m:r>
                        </m:fName>
                        <m:e>
                          <m:d>
                            <m:dPr>
                              <m:ctrlPr>
                                <a:rPr lang="en-US" b="0" i="1" smtClean="0">
                                  <a:latin typeface="Cambria Math"/>
                                </a:rPr>
                              </m:ctrlPr>
                            </m:dPr>
                            <m:e>
                              <m:sSub>
                                <m:sSubPr>
                                  <m:ctrlPr>
                                    <a:rPr lang="en-US" b="0" i="1" smtClean="0">
                                      <a:latin typeface="Cambria Math"/>
                                    </a:rPr>
                                  </m:ctrlPr>
                                </m:sSubPr>
                                <m:e>
                                  <m:r>
                                    <a:rPr lang="en-US" b="0" i="1" smtClean="0">
                                      <a:latin typeface="Cambria Math"/>
                                      <a:ea typeface="Cambria Math"/>
                                    </a:rPr>
                                    <m:t>𝜇</m:t>
                                  </m:r>
                                </m:e>
                                <m:sub>
                                  <m:sSup>
                                    <m:sSupPr>
                                      <m:ctrlPr>
                                        <a:rPr lang="en-US" b="0" i="1" smtClean="0">
                                          <a:latin typeface="Cambria Math"/>
                                        </a:rPr>
                                      </m:ctrlPr>
                                    </m:sSupPr>
                                    <m:e>
                                      <m:r>
                                        <a:rPr lang="en-US" b="0" i="1" smtClean="0">
                                          <a:latin typeface="Cambria Math"/>
                                        </a:rPr>
                                        <m:t>𝐹</m:t>
                                      </m:r>
                                    </m:e>
                                    <m:sup>
                                      <m:r>
                                        <a:rPr lang="en-US" b="0" i="1" smtClean="0">
                                          <a:latin typeface="Cambria Math"/>
                                        </a:rPr>
                                        <m:t>′</m:t>
                                      </m:r>
                                    </m:sup>
                                  </m:sSup>
                                  <m:r>
                                    <a:rPr lang="en-US" b="0" i="1" smtClean="0">
                                      <a:latin typeface="Cambria Math"/>
                                      <a:ea typeface="Cambria Math"/>
                                    </a:rPr>
                                    <m:t>𝛼</m:t>
                                  </m:r>
                                </m:sub>
                              </m:sSub>
                              <m:d>
                                <m:dPr>
                                  <m:ctrlPr>
                                    <a:rPr lang="en-US" b="0" i="1" smtClean="0">
                                      <a:latin typeface="Cambria Math"/>
                                    </a:rPr>
                                  </m:ctrlPr>
                                </m:dPr>
                                <m:e>
                                  <m:r>
                                    <a:rPr lang="en-US" b="0" i="1" smtClean="0">
                                      <a:latin typeface="Cambria Math"/>
                                    </a:rPr>
                                    <m:t>𝑢</m:t>
                                  </m:r>
                                </m:e>
                              </m:d>
                              <m:r>
                                <a:rPr lang="en-US" b="0" i="1" smtClean="0">
                                  <a:latin typeface="Cambria Math"/>
                                </a:rPr>
                                <m:t>,</m:t>
                              </m:r>
                              <m:sSub>
                                <m:sSubPr>
                                  <m:ctrlPr>
                                    <a:rPr lang="en-US" b="0" i="1" smtClean="0">
                                      <a:latin typeface="Cambria Math"/>
                                    </a:rPr>
                                  </m:ctrlPr>
                                </m:sSubPr>
                                <m:e>
                                  <m:r>
                                    <a:rPr lang="en-US" b="0" i="1" smtClean="0">
                                      <a:latin typeface="Cambria Math"/>
                                      <a:ea typeface="Cambria Math"/>
                                    </a:rPr>
                                    <m:t>𝜇</m:t>
                                  </m:r>
                                </m:e>
                                <m:sub>
                                  <m:r>
                                    <a:rPr lang="en-US" b="0" i="1" smtClean="0">
                                      <a:latin typeface="Cambria Math"/>
                                    </a:rPr>
                                    <m:t>𝑅</m:t>
                                  </m:r>
                                </m:sub>
                              </m:sSub>
                              <m:d>
                                <m:dPr>
                                  <m:ctrlPr>
                                    <a:rPr lang="en-US" b="0" i="1" smtClean="0">
                                      <a:latin typeface="Cambria Math"/>
                                    </a:rPr>
                                  </m:ctrlPr>
                                </m:dPr>
                                <m:e>
                                  <m:r>
                                    <a:rPr lang="en-US" b="0" i="1" smtClean="0">
                                      <a:latin typeface="Cambria Math"/>
                                    </a:rPr>
                                    <m:t>𝑢</m:t>
                                  </m:r>
                                  <m:r>
                                    <a:rPr lang="en-US" b="0" i="1" smtClean="0">
                                      <a:latin typeface="Cambria Math"/>
                                    </a:rPr>
                                    <m:t>,</m:t>
                                  </m:r>
                                  <m:r>
                                    <a:rPr lang="en-US" b="0" i="1" smtClean="0">
                                      <a:latin typeface="Cambria Math"/>
                                    </a:rPr>
                                    <m:t>𝑣</m:t>
                                  </m:r>
                                </m:e>
                              </m:d>
                            </m:e>
                          </m:d>
                        </m:e>
                      </m:func>
                      <m:r>
                        <a:rPr lang="en-US" b="0" i="1" smtClean="0">
                          <a:latin typeface="Cambria Math"/>
                        </a:rPr>
                        <m:t>)</m:t>
                      </m:r>
                    </m:oMath>
                  </m:oMathPara>
                </a14:m>
                <a:endParaRPr lang="en-US" dirty="0"/>
              </a:p>
              <a:p>
                <a:pPr marL="0" indent="0">
                  <a:buNone/>
                </a:pPr>
                <a:r>
                  <a:rPr lang="en-US" dirty="0" smtClean="0"/>
                  <a:t>which </a:t>
                </a:r>
                <a:r>
                  <a:rPr lang="en-US" dirty="0"/>
                  <a:t>may be simplified to</a:t>
                </a:r>
              </a:p>
              <a:p>
                <a:pPr marL="0" indent="0" algn="ctr">
                  <a:buNone/>
                </a:pPr>
                <a14:m>
                  <m:oMathPara xmlns:m="http://schemas.openxmlformats.org/officeDocument/2006/math">
                    <m:oMathParaPr>
                      <m:jc m:val="centerGroup"/>
                    </m:oMathParaPr>
                    <m:oMath xmlns:m="http://schemas.openxmlformats.org/officeDocument/2006/math">
                      <m:sSub>
                        <m:sSubPr>
                          <m:ctrlPr>
                            <a:rPr lang="en-US" i="1" smtClean="0">
                              <a:latin typeface="Cambria Math"/>
                            </a:rPr>
                          </m:ctrlPr>
                        </m:sSubPr>
                        <m:e>
                          <m:r>
                            <a:rPr lang="en-US" i="1" smtClean="0">
                              <a:latin typeface="Cambria Math"/>
                              <a:ea typeface="Cambria Math"/>
                            </a:rPr>
                            <m:t>𝜇</m:t>
                          </m:r>
                        </m:e>
                        <m:sub>
                          <m:sSup>
                            <m:sSupPr>
                              <m:ctrlPr>
                                <a:rPr lang="en-US" b="0" i="1" smtClean="0">
                                  <a:latin typeface="Cambria Math"/>
                                </a:rPr>
                              </m:ctrlPr>
                            </m:sSupPr>
                            <m:e>
                              <m:r>
                                <a:rPr lang="en-US" b="0" i="1" smtClean="0">
                                  <a:latin typeface="Cambria Math"/>
                                </a:rPr>
                                <m:t>𝐹</m:t>
                              </m:r>
                            </m:e>
                            <m:sup>
                              <m:r>
                                <a:rPr lang="en-US" b="0" i="1" smtClean="0">
                                  <a:latin typeface="Cambria Math"/>
                                </a:rPr>
                                <m:t>′</m:t>
                              </m:r>
                            </m:sup>
                          </m:sSup>
                          <m:r>
                            <a:rPr lang="en-US" b="0" i="1" smtClean="0">
                              <a:latin typeface="Cambria Math"/>
                            </a:rPr>
                            <m:t>𝑐</m:t>
                          </m:r>
                        </m:sub>
                      </m:sSub>
                      <m:d>
                        <m:dPr>
                          <m:ctrlPr>
                            <a:rPr lang="en-US" b="0" i="1" smtClean="0">
                              <a:latin typeface="Cambria Math"/>
                            </a:rPr>
                          </m:ctrlPr>
                        </m:dPr>
                        <m:e>
                          <m:r>
                            <a:rPr lang="en-US" b="0" i="1" smtClean="0">
                              <a:latin typeface="Cambria Math"/>
                            </a:rPr>
                            <m:t>𝑣</m:t>
                          </m:r>
                        </m:e>
                      </m:d>
                      <m:r>
                        <a:rPr lang="en-US" b="0" i="1" smtClean="0">
                          <a:latin typeface="Cambria Math"/>
                        </a:rPr>
                        <m:t>=</m:t>
                      </m:r>
                      <m:r>
                        <m:rPr>
                          <m:sty m:val="p"/>
                        </m:rPr>
                        <a:rPr lang="en-US" b="0" i="0" smtClean="0">
                          <a:latin typeface="Cambria Math"/>
                        </a:rPr>
                        <m:t>min</m:t>
                      </m:r>
                      <m:r>
                        <a:rPr lang="en-US" b="0" i="1" smtClean="0">
                          <a:latin typeface="Cambria Math"/>
                        </a:rPr>
                        <m:t>⁡(</m:t>
                      </m:r>
                      <m:r>
                        <a:rPr lang="en-US" b="0" i="1" smtClean="0">
                          <a:latin typeface="Cambria Math"/>
                        </a:rPr>
                        <m:t>𝑧</m:t>
                      </m:r>
                      <m:r>
                        <a:rPr lang="en-US" b="0" i="1" smtClean="0">
                          <a:latin typeface="Cambria Math"/>
                        </a:rPr>
                        <m:t>,</m:t>
                      </m:r>
                      <m:sSub>
                        <m:sSubPr>
                          <m:ctrlPr>
                            <a:rPr lang="en-US" b="0" i="1" smtClean="0">
                              <a:latin typeface="Cambria Math"/>
                            </a:rPr>
                          </m:ctrlPr>
                        </m:sSubPr>
                        <m:e>
                          <m:r>
                            <a:rPr lang="en-US" b="0" i="1" smtClean="0">
                              <a:latin typeface="Cambria Math"/>
                              <a:ea typeface="Cambria Math"/>
                            </a:rPr>
                            <m:t>𝜇</m:t>
                          </m:r>
                        </m:e>
                        <m:sub>
                          <m:r>
                            <a:rPr lang="en-US" b="0" i="1" smtClean="0">
                              <a:latin typeface="Cambria Math"/>
                            </a:rPr>
                            <m:t>𝐹𝑐</m:t>
                          </m:r>
                        </m:sub>
                      </m:sSub>
                      <m:d>
                        <m:dPr>
                          <m:ctrlPr>
                            <a:rPr lang="en-US" b="0" i="1" smtClean="0">
                              <a:latin typeface="Cambria Math"/>
                            </a:rPr>
                          </m:ctrlPr>
                        </m:dPr>
                        <m:e>
                          <m:r>
                            <a:rPr lang="en-US" b="0" i="1" smtClean="0">
                              <a:latin typeface="Cambria Math"/>
                            </a:rPr>
                            <m:t>𝑣</m:t>
                          </m:r>
                        </m:e>
                      </m:d>
                      <m:r>
                        <a:rPr lang="en-US" b="0" i="1" smtClean="0">
                          <a:latin typeface="Cambria Math"/>
                        </a:rPr>
                        <m:t>)</m:t>
                      </m:r>
                    </m:oMath>
                  </m:oMathPara>
                </a14:m>
                <a:endParaRPr lang="en-US" dirty="0" smtClean="0"/>
              </a:p>
              <a:p>
                <a:pPr marL="0" indent="0">
                  <a:buNone/>
                </a:pPr>
                <a:r>
                  <a:rPr lang="en-US" dirty="0" smtClean="0"/>
                  <a:t>where</a:t>
                </a:r>
                <a:endParaRPr lang="en-US" dirty="0"/>
              </a:p>
              <a:p>
                <a:pPr marL="0" indent="0" algn="ctr">
                  <a:buNone/>
                </a:pPr>
                <a14:m>
                  <m:oMathPara xmlns:m="http://schemas.openxmlformats.org/officeDocument/2006/math">
                    <m:oMathParaPr>
                      <m:jc m:val="centerGroup"/>
                    </m:oMathParaPr>
                    <m:oMath xmlns:m="http://schemas.openxmlformats.org/officeDocument/2006/math">
                      <m:r>
                        <a:rPr lang="en-US" b="0" i="1" smtClean="0">
                          <a:latin typeface="Cambria Math"/>
                        </a:rPr>
                        <m:t>𝑧</m:t>
                      </m:r>
                      <m:r>
                        <a:rPr lang="en-US" b="0" i="1" smtClean="0">
                          <a:latin typeface="Cambria Math"/>
                        </a:rPr>
                        <m:t>=</m:t>
                      </m:r>
                      <m:r>
                        <m:rPr>
                          <m:sty m:val="p"/>
                        </m:rPr>
                        <a:rPr lang="en-US" b="0" i="0" smtClean="0">
                          <a:latin typeface="Cambria Math"/>
                        </a:rPr>
                        <m:t>max</m:t>
                      </m:r>
                      <m:r>
                        <a:rPr lang="en-US" b="0" i="1" smtClean="0">
                          <a:latin typeface="Cambria Math"/>
                        </a:rPr>
                        <m:t>⁡(</m:t>
                      </m:r>
                      <m:func>
                        <m:funcPr>
                          <m:ctrlPr>
                            <a:rPr lang="en-US" b="0" i="1" smtClean="0">
                              <a:latin typeface="Cambria Math"/>
                            </a:rPr>
                          </m:ctrlPr>
                        </m:funcPr>
                        <m:fName>
                          <m:r>
                            <m:rPr>
                              <m:sty m:val="p"/>
                            </m:rPr>
                            <a:rPr lang="en-US" b="0" i="0" smtClean="0">
                              <a:latin typeface="Cambria Math"/>
                            </a:rPr>
                            <m:t>min</m:t>
                          </m:r>
                        </m:fName>
                        <m:e>
                          <m:d>
                            <m:dPr>
                              <m:ctrlPr>
                                <a:rPr lang="en-US" b="0" i="1" smtClean="0">
                                  <a:latin typeface="Cambria Math"/>
                                </a:rPr>
                              </m:ctrlPr>
                            </m:dPr>
                            <m:e>
                              <m:sSub>
                                <m:sSubPr>
                                  <m:ctrlPr>
                                    <a:rPr lang="en-US" b="0" i="1" smtClean="0">
                                      <a:latin typeface="Cambria Math"/>
                                    </a:rPr>
                                  </m:ctrlPr>
                                </m:sSubPr>
                                <m:e>
                                  <m:r>
                                    <a:rPr lang="en-US" b="0" i="1" smtClean="0">
                                      <a:latin typeface="Cambria Math"/>
                                      <a:ea typeface="Cambria Math"/>
                                    </a:rPr>
                                    <m:t>𝜇</m:t>
                                  </m:r>
                                </m:e>
                                <m:sub>
                                  <m:sSup>
                                    <m:sSupPr>
                                      <m:ctrlPr>
                                        <a:rPr lang="en-US" b="0" i="1" smtClean="0">
                                          <a:latin typeface="Cambria Math"/>
                                        </a:rPr>
                                      </m:ctrlPr>
                                    </m:sSupPr>
                                    <m:e>
                                      <m:r>
                                        <a:rPr lang="en-US" b="0" i="1" smtClean="0">
                                          <a:latin typeface="Cambria Math"/>
                                        </a:rPr>
                                        <m:t>𝐹</m:t>
                                      </m:r>
                                    </m:e>
                                    <m:sup>
                                      <m:r>
                                        <a:rPr lang="en-US" b="0" i="1" smtClean="0">
                                          <a:latin typeface="Cambria Math"/>
                                        </a:rPr>
                                        <m:t>′</m:t>
                                      </m:r>
                                    </m:sup>
                                  </m:sSup>
                                  <m:r>
                                    <a:rPr lang="en-US" b="0" i="1" smtClean="0">
                                      <a:latin typeface="Cambria Math"/>
                                      <a:ea typeface="Cambria Math"/>
                                    </a:rPr>
                                    <m:t>𝛼</m:t>
                                  </m:r>
                                </m:sub>
                              </m:sSub>
                              <m:d>
                                <m:dPr>
                                  <m:ctrlPr>
                                    <a:rPr lang="en-US" b="0" i="1" smtClean="0">
                                      <a:latin typeface="Cambria Math"/>
                                    </a:rPr>
                                  </m:ctrlPr>
                                </m:dPr>
                                <m:e>
                                  <m:r>
                                    <a:rPr lang="en-US" b="0" i="1" smtClean="0">
                                      <a:latin typeface="Cambria Math"/>
                                    </a:rPr>
                                    <m:t>𝑢</m:t>
                                  </m:r>
                                </m:e>
                              </m:d>
                              <m:r>
                                <a:rPr lang="en-US" b="0" i="1" smtClean="0">
                                  <a:latin typeface="Cambria Math"/>
                                </a:rPr>
                                <m:t>,</m:t>
                              </m:r>
                              <m:sSub>
                                <m:sSubPr>
                                  <m:ctrlPr>
                                    <a:rPr lang="en-US" b="0" i="1" smtClean="0">
                                      <a:latin typeface="Cambria Math"/>
                                    </a:rPr>
                                  </m:ctrlPr>
                                </m:sSubPr>
                                <m:e>
                                  <m:r>
                                    <a:rPr lang="en-US" b="0" i="1" smtClean="0">
                                      <a:latin typeface="Cambria Math"/>
                                      <a:ea typeface="Cambria Math"/>
                                    </a:rPr>
                                    <m:t>𝜇</m:t>
                                  </m:r>
                                </m:e>
                                <m:sub>
                                  <m:r>
                                    <a:rPr lang="en-US" b="0" i="1" smtClean="0">
                                      <a:latin typeface="Cambria Math"/>
                                    </a:rPr>
                                    <m:t>𝐹</m:t>
                                  </m:r>
                                  <m:r>
                                    <a:rPr lang="en-US" b="0" i="1" smtClean="0">
                                      <a:latin typeface="Cambria Math"/>
                                      <a:ea typeface="Cambria Math"/>
                                    </a:rPr>
                                    <m:t>𝛼</m:t>
                                  </m:r>
                                </m:sub>
                              </m:sSub>
                              <m:d>
                                <m:dPr>
                                  <m:ctrlPr>
                                    <a:rPr lang="en-US" b="0" i="1" smtClean="0">
                                      <a:latin typeface="Cambria Math"/>
                                    </a:rPr>
                                  </m:ctrlPr>
                                </m:dPr>
                                <m:e>
                                  <m:r>
                                    <a:rPr lang="en-US" b="0" i="1" smtClean="0">
                                      <a:latin typeface="Cambria Math"/>
                                    </a:rPr>
                                    <m:t>𝑢</m:t>
                                  </m:r>
                                </m:e>
                              </m:d>
                            </m:e>
                          </m:d>
                        </m:e>
                      </m:func>
                      <m:r>
                        <a:rPr lang="en-US" b="0" i="1" smtClean="0">
                          <a:latin typeface="Cambria Math"/>
                        </a:rPr>
                        <m:t>)</m:t>
                      </m:r>
                    </m:oMath>
                  </m:oMathPara>
                </a14:m>
                <a:endParaRPr lang="en-US" dirty="0" smtClean="0"/>
              </a:p>
              <a:p>
                <a:pPr marL="0" indent="0">
                  <a:buNone/>
                </a:pPr>
                <a:endParaRPr lang="en-US" dirty="0" smtClean="0"/>
              </a:p>
              <a:p>
                <a:pPr marL="0" indent="0">
                  <a:buNone/>
                </a:pPr>
                <a:r>
                  <a:rPr lang="en-US" dirty="0" smtClean="0"/>
                  <a:t>The </a:t>
                </a:r>
                <a:r>
                  <a:rPr lang="en-US" dirty="0"/>
                  <a:t>certainty factor of the conclusion is calculated according to </a:t>
                </a:r>
                <a:endParaRPr lang="en-US" dirty="0" smtClean="0"/>
              </a:p>
              <a:p>
                <a:pPr marL="0" indent="0" algn="ctr">
                  <a:buNone/>
                </a:pPr>
                <a:r>
                  <a:rPr lang="en-US" dirty="0" err="1" smtClean="0"/>
                  <a:t>CFc</a:t>
                </a:r>
                <a:r>
                  <a:rPr lang="en-US" dirty="0" smtClean="0"/>
                  <a:t> </a:t>
                </a:r>
                <a:r>
                  <a:rPr lang="en-US" dirty="0"/>
                  <a:t>= </a:t>
                </a:r>
                <a:r>
                  <a:rPr lang="en-US" dirty="0" err="1"/>
                  <a:t>CFr</a:t>
                </a:r>
                <a:r>
                  <a:rPr lang="en-US" dirty="0"/>
                  <a:t> * </a:t>
                </a:r>
                <a:r>
                  <a:rPr lang="en-US" dirty="0" err="1"/>
                  <a:t>CFf</a:t>
                </a:r>
                <a:r>
                  <a:rPr lang="en-US" dirty="0"/>
                  <a:t>.</a:t>
                </a:r>
                <a:endParaRPr lang="bg-B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259" t="-2083"/>
                </a:stretch>
              </a:blipFill>
            </p:spPr>
            <p:txBody>
              <a:bodyPr/>
              <a:lstStyle/>
              <a:p>
                <a:r>
                  <a:rPr lang="bg-BG">
                    <a:noFill/>
                  </a:rPr>
                  <a:t> </a:t>
                </a:r>
              </a:p>
            </p:txBody>
          </p:sp>
        </mc:Fallback>
      </mc:AlternateContent>
    </p:spTree>
    <p:extLst>
      <p:ext uri="{BB962C8B-B14F-4D97-AF65-F5344CB8AC3E}">
        <p14:creationId xmlns:p14="http://schemas.microsoft.com/office/powerpoint/2010/main" val="5209979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FUZZY_FUZZY </a:t>
            </a:r>
            <a:r>
              <a:rPr lang="en-US" dirty="0"/>
              <a:t>Simple Rule</a:t>
            </a:r>
            <a:endParaRPr lang="bg-BG" dirty="0"/>
          </a:p>
        </p:txBody>
      </p:sp>
      <p:sp>
        <p:nvSpPr>
          <p:cNvPr id="3" name="Content Placeholder 2"/>
          <p:cNvSpPr>
            <a:spLocks noGrp="1"/>
          </p:cNvSpPr>
          <p:nvPr>
            <p:ph idx="1"/>
          </p:nvPr>
        </p:nvSpPr>
        <p:spPr/>
        <p:txBody>
          <a:bodyPr/>
          <a:lstStyle/>
          <a:p>
            <a:pPr marL="0" indent="0">
              <a:buNone/>
            </a:pPr>
            <a:r>
              <a:rPr lang="en-US" dirty="0"/>
              <a:t>Example 6</a:t>
            </a:r>
          </a:p>
          <a:p>
            <a:pPr marL="0" indent="0">
              <a:buNone/>
            </a:pPr>
            <a:r>
              <a:rPr lang="en-US" b="1" dirty="0"/>
              <a:t>(</a:t>
            </a:r>
            <a:r>
              <a:rPr lang="en-US" b="1" dirty="0" err="1"/>
              <a:t>defrule</a:t>
            </a:r>
            <a:r>
              <a:rPr lang="en-US" b="1" dirty="0"/>
              <a:t> fuzzy-fuzzy-rule</a:t>
            </a:r>
          </a:p>
          <a:p>
            <a:pPr marL="0" indent="0">
              <a:buNone/>
            </a:pPr>
            <a:r>
              <a:rPr lang="en-US" b="1" dirty="0"/>
              <a:t>;both antecedent and consequent are fuzzy objects</a:t>
            </a:r>
          </a:p>
          <a:p>
            <a:pPr marL="0" indent="0">
              <a:buNone/>
            </a:pPr>
            <a:r>
              <a:rPr lang="en-US" b="1" dirty="0" smtClean="0"/>
              <a:t>	(</a:t>
            </a:r>
            <a:r>
              <a:rPr lang="en-US" b="1" dirty="0"/>
              <a:t>temperature hot)</a:t>
            </a:r>
          </a:p>
          <a:p>
            <a:pPr marL="0" indent="0">
              <a:buNone/>
            </a:pPr>
            <a:r>
              <a:rPr lang="en-US" b="1" dirty="0" smtClean="0"/>
              <a:t>	</a:t>
            </a:r>
            <a:r>
              <a:rPr lang="bg-BG" b="1" dirty="0" smtClean="0"/>
              <a:t>=&gt;</a:t>
            </a:r>
            <a:endParaRPr lang="bg-BG" b="1" dirty="0"/>
          </a:p>
          <a:p>
            <a:pPr marL="0" indent="0">
              <a:buNone/>
            </a:pPr>
            <a:r>
              <a:rPr lang="en-US" b="1" dirty="0" smtClean="0"/>
              <a:t>	(</a:t>
            </a:r>
            <a:r>
              <a:rPr lang="en-US" b="1" dirty="0"/>
              <a:t>assert (</a:t>
            </a:r>
            <a:r>
              <a:rPr lang="en-US" b="1" dirty="0" err="1"/>
              <a:t>temp_change</a:t>
            </a:r>
            <a:r>
              <a:rPr lang="en-US" b="1" dirty="0"/>
              <a:t> little))</a:t>
            </a:r>
          </a:p>
          <a:p>
            <a:pPr marL="0" indent="0">
              <a:buNone/>
            </a:pPr>
            <a:r>
              <a:rPr lang="bg-BG" b="1" dirty="0"/>
              <a:t>)</a:t>
            </a:r>
          </a:p>
          <a:p>
            <a:pPr marL="0" indent="0">
              <a:buNone/>
            </a:pPr>
            <a:r>
              <a:rPr lang="en-US" b="1" dirty="0"/>
              <a:t>(temperature warm) ; a fact in the fact database</a:t>
            </a:r>
            <a:endParaRPr lang="bg-BG" dirty="0"/>
          </a:p>
        </p:txBody>
      </p:sp>
    </p:spTree>
    <p:extLst>
      <p:ext uri="{BB962C8B-B14F-4D97-AF65-F5344CB8AC3E}">
        <p14:creationId xmlns:p14="http://schemas.microsoft.com/office/powerpoint/2010/main" val="41978212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a:t>Complex Rules</a:t>
            </a:r>
            <a:br>
              <a:rPr lang="en-US" i="1" dirty="0"/>
            </a:br>
            <a:r>
              <a:rPr lang="en-US" dirty="0" smtClean="0"/>
              <a:t>Multiple </a:t>
            </a:r>
            <a:r>
              <a:rPr lang="en-US" dirty="0"/>
              <a:t>Consequents</a:t>
            </a:r>
            <a:endParaRPr lang="bg-BG" dirty="0"/>
          </a:p>
        </p:txBody>
      </p:sp>
      <p:sp>
        <p:nvSpPr>
          <p:cNvPr id="3" name="Content Placeholder 2"/>
          <p:cNvSpPr>
            <a:spLocks noGrp="1"/>
          </p:cNvSpPr>
          <p:nvPr>
            <p:ph idx="1"/>
          </p:nvPr>
        </p:nvSpPr>
        <p:spPr/>
        <p:txBody>
          <a:bodyPr>
            <a:normAutofit fontScale="92500"/>
          </a:bodyPr>
          <a:lstStyle/>
          <a:p>
            <a:pPr marL="0" indent="0">
              <a:buNone/>
            </a:pPr>
            <a:r>
              <a:rPr lang="en-US" dirty="0"/>
              <a:t>In CLIPS, the consequent part of the rule can only contain multiple patterns (C1, C2 ,..., </a:t>
            </a:r>
            <a:r>
              <a:rPr lang="en-US" dirty="0" err="1"/>
              <a:t>Cn</a:t>
            </a:r>
            <a:r>
              <a:rPr lang="en-US" dirty="0"/>
              <a:t>) with the implicit </a:t>
            </a:r>
            <a:r>
              <a:rPr lang="en-US" b="1" dirty="0"/>
              <a:t>and</a:t>
            </a:r>
          </a:p>
          <a:p>
            <a:pPr marL="0" indent="0">
              <a:buNone/>
            </a:pPr>
            <a:r>
              <a:rPr lang="en-US" dirty="0"/>
              <a:t>conjunction between them. They are treated as multiple rules with a single consequent. So the following rule:</a:t>
            </a:r>
          </a:p>
          <a:p>
            <a:pPr marL="0" indent="0">
              <a:buNone/>
            </a:pPr>
            <a:r>
              <a:rPr lang="en-US" dirty="0">
                <a:solidFill>
                  <a:schemeClr val="accent1"/>
                </a:solidFill>
              </a:rPr>
              <a:t>if Antecedents then C1 and C2 and ... and </a:t>
            </a:r>
            <a:r>
              <a:rPr lang="en-US" dirty="0" err="1">
                <a:solidFill>
                  <a:schemeClr val="accent1"/>
                </a:solidFill>
              </a:rPr>
              <a:t>Cn</a:t>
            </a:r>
            <a:endParaRPr lang="en-US" dirty="0">
              <a:solidFill>
                <a:schemeClr val="accent1"/>
              </a:solidFill>
            </a:endParaRPr>
          </a:p>
          <a:p>
            <a:pPr marL="0" indent="0">
              <a:buNone/>
            </a:pPr>
            <a:r>
              <a:rPr lang="en-US" dirty="0"/>
              <a:t>is equivalent to the following rules:</a:t>
            </a:r>
          </a:p>
          <a:p>
            <a:pPr marL="0" indent="0">
              <a:buNone/>
            </a:pPr>
            <a:r>
              <a:rPr lang="en-US" b="1" dirty="0">
                <a:solidFill>
                  <a:schemeClr val="accent1"/>
                </a:solidFill>
              </a:rPr>
              <a:t>if Antecedents then C1</a:t>
            </a:r>
          </a:p>
          <a:p>
            <a:pPr marL="0" indent="0">
              <a:buNone/>
            </a:pPr>
            <a:r>
              <a:rPr lang="en-US" b="1" dirty="0">
                <a:solidFill>
                  <a:schemeClr val="accent1"/>
                </a:solidFill>
              </a:rPr>
              <a:t>if Antecedents then C2</a:t>
            </a:r>
          </a:p>
          <a:p>
            <a:pPr marL="0" indent="0">
              <a:buNone/>
            </a:pPr>
            <a:r>
              <a:rPr lang="bg-BG" b="1" dirty="0">
                <a:solidFill>
                  <a:schemeClr val="accent1"/>
                </a:solidFill>
              </a:rPr>
              <a:t>...</a:t>
            </a:r>
          </a:p>
          <a:p>
            <a:pPr marL="0" indent="0">
              <a:buNone/>
            </a:pPr>
            <a:r>
              <a:rPr lang="en-US" b="1" dirty="0">
                <a:solidFill>
                  <a:schemeClr val="accent1"/>
                </a:solidFill>
              </a:rPr>
              <a:t>if Antecedents then </a:t>
            </a:r>
            <a:r>
              <a:rPr lang="en-US" b="1" dirty="0" err="1">
                <a:solidFill>
                  <a:schemeClr val="accent1"/>
                </a:solidFill>
              </a:rPr>
              <a:t>Cn</a:t>
            </a:r>
            <a:endParaRPr lang="bg-BG" b="1" dirty="0">
              <a:solidFill>
                <a:schemeClr val="accent1"/>
              </a:solidFill>
            </a:endParaRPr>
          </a:p>
        </p:txBody>
      </p:sp>
    </p:spTree>
    <p:extLst>
      <p:ext uri="{BB962C8B-B14F-4D97-AF65-F5344CB8AC3E}">
        <p14:creationId xmlns:p14="http://schemas.microsoft.com/office/powerpoint/2010/main" val="2223591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Antecedents</a:t>
            </a:r>
            <a:endParaRPr lang="bg-BG"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a:t>From the above, clearly, only the problem of multiple patterns in the antecedent with a single assertion in the </a:t>
            </a:r>
            <a:r>
              <a:rPr lang="en-US" dirty="0" smtClean="0"/>
              <a:t>consequent needs </a:t>
            </a:r>
            <a:r>
              <a:rPr lang="en-US" dirty="0"/>
              <a:t>to be considered. If the consequent assertion is not a fuzzy fact, no special treatment is needed </a:t>
            </a:r>
            <a:r>
              <a:rPr lang="en-US" dirty="0" smtClean="0"/>
              <a:t>since the </a:t>
            </a:r>
            <a:r>
              <a:rPr lang="en-US" dirty="0"/>
              <a:t>conclusion will be the crisp (non-fuzzy) fact. However, if the consequent assertion is a fuzzy fact, the </a:t>
            </a:r>
            <a:r>
              <a:rPr lang="en-US" dirty="0" smtClean="0"/>
              <a:t>fuzzy value </a:t>
            </a:r>
            <a:r>
              <a:rPr lang="en-US" dirty="0"/>
              <a:t>is calculated using the following basic </a:t>
            </a:r>
            <a:r>
              <a:rPr lang="en-US" dirty="0" smtClean="0"/>
              <a:t>algorithm.</a:t>
            </a:r>
            <a:endParaRPr lang="en-US" dirty="0"/>
          </a:p>
          <a:p>
            <a:pPr marL="0" indent="0">
              <a:buNone/>
            </a:pPr>
            <a:r>
              <a:rPr lang="en-US" dirty="0"/>
              <a:t>If logical </a:t>
            </a:r>
            <a:r>
              <a:rPr lang="en-US" b="1" dirty="0"/>
              <a:t>and </a:t>
            </a:r>
            <a:r>
              <a:rPr lang="en-US" dirty="0"/>
              <a:t>is used, one has</a:t>
            </a:r>
          </a:p>
          <a:p>
            <a:pPr marL="365760" lvl="1" indent="0">
              <a:buNone/>
            </a:pPr>
            <a:r>
              <a:rPr lang="en-US" b="1" dirty="0">
                <a:solidFill>
                  <a:schemeClr val="accent1"/>
                </a:solidFill>
              </a:rPr>
              <a:t>if A1 and A2 then C </a:t>
            </a:r>
            <a:r>
              <a:rPr lang="en-US" b="1" dirty="0" smtClean="0">
                <a:solidFill>
                  <a:schemeClr val="accent1"/>
                </a:solidFill>
              </a:rPr>
              <a:t>	</a:t>
            </a:r>
            <a:r>
              <a:rPr lang="en-US" b="1" dirty="0" err="1" smtClean="0">
                <a:solidFill>
                  <a:schemeClr val="accent1"/>
                </a:solidFill>
              </a:rPr>
              <a:t>CFr</a:t>
            </a:r>
            <a:endParaRPr lang="en-US" b="1" dirty="0">
              <a:solidFill>
                <a:schemeClr val="accent1"/>
              </a:solidFill>
            </a:endParaRPr>
          </a:p>
          <a:p>
            <a:pPr marL="365760" lvl="1" indent="0">
              <a:buNone/>
            </a:pPr>
            <a:r>
              <a:rPr lang="en-US" b="1" dirty="0" smtClean="0">
                <a:solidFill>
                  <a:schemeClr val="accent1"/>
                </a:solidFill>
              </a:rPr>
              <a:t>A’1 			CFf1</a:t>
            </a:r>
            <a:endParaRPr lang="en-US" b="1" dirty="0">
              <a:solidFill>
                <a:schemeClr val="accent1"/>
              </a:solidFill>
            </a:endParaRPr>
          </a:p>
          <a:p>
            <a:pPr marL="365760" lvl="1" indent="0">
              <a:buNone/>
            </a:pPr>
            <a:r>
              <a:rPr lang="en-US" b="1" dirty="0" smtClean="0">
                <a:solidFill>
                  <a:schemeClr val="accent1"/>
                </a:solidFill>
              </a:rPr>
              <a:t>A’2 			CFf2</a:t>
            </a:r>
            <a:endParaRPr lang="en-US" b="1" dirty="0">
              <a:solidFill>
                <a:schemeClr val="accent1"/>
              </a:solidFill>
            </a:endParaRPr>
          </a:p>
          <a:p>
            <a:pPr marL="365760" lvl="1" indent="0">
              <a:buNone/>
            </a:pPr>
            <a:r>
              <a:rPr lang="bg-BG" b="1" dirty="0">
                <a:solidFill>
                  <a:schemeClr val="accent1"/>
                </a:solidFill>
              </a:rPr>
              <a:t>-------------------------------------</a:t>
            </a:r>
          </a:p>
          <a:p>
            <a:pPr marL="365760" lvl="1" indent="0">
              <a:buNone/>
            </a:pPr>
            <a:r>
              <a:rPr lang="en-US" b="1" dirty="0" smtClean="0">
                <a:solidFill>
                  <a:schemeClr val="accent1"/>
                </a:solidFill>
              </a:rPr>
              <a:t>C’ 			</a:t>
            </a:r>
            <a:r>
              <a:rPr lang="en-US" b="1" dirty="0" err="1" smtClean="0">
                <a:solidFill>
                  <a:schemeClr val="accent1"/>
                </a:solidFill>
              </a:rPr>
              <a:t>CFc</a:t>
            </a:r>
            <a:endParaRPr lang="en-US" b="1" dirty="0">
              <a:solidFill>
                <a:schemeClr val="accent1"/>
              </a:solidFill>
            </a:endParaRPr>
          </a:p>
          <a:p>
            <a:pPr marL="0" indent="0">
              <a:buNone/>
            </a:pPr>
            <a:r>
              <a:rPr lang="en-US" dirty="0"/>
              <a:t>where </a:t>
            </a:r>
            <a:r>
              <a:rPr lang="en-US" dirty="0" smtClean="0"/>
              <a:t>A’1 </a:t>
            </a:r>
            <a:r>
              <a:rPr lang="en-US" dirty="0"/>
              <a:t>and </a:t>
            </a:r>
            <a:r>
              <a:rPr lang="en-US" dirty="0" smtClean="0"/>
              <a:t>A’2 </a:t>
            </a:r>
            <a:r>
              <a:rPr lang="en-US" dirty="0"/>
              <a:t>are facts (crisp or fuzzy) that match the antecedents A1 and A2 respectively.</a:t>
            </a:r>
            <a:endParaRPr lang="bg-BG" dirty="0"/>
          </a:p>
        </p:txBody>
      </p:sp>
    </p:spTree>
    <p:extLst>
      <p:ext uri="{BB962C8B-B14F-4D97-AF65-F5344CB8AC3E}">
        <p14:creationId xmlns:p14="http://schemas.microsoft.com/office/powerpoint/2010/main" val="156818983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Antecedents</a:t>
            </a:r>
            <a:endParaRPr lang="bg-BG" dirty="0"/>
          </a:p>
        </p:txBody>
      </p:sp>
      <p:sp>
        <p:nvSpPr>
          <p:cNvPr id="3" name="Content Placeholder 2"/>
          <p:cNvSpPr>
            <a:spLocks noGrp="1"/>
          </p:cNvSpPr>
          <p:nvPr>
            <p:ph idx="1"/>
          </p:nvPr>
        </p:nvSpPr>
        <p:spPr/>
        <p:txBody>
          <a:bodyPr>
            <a:normAutofit lnSpcReduction="10000"/>
          </a:bodyPr>
          <a:lstStyle/>
          <a:p>
            <a:pPr marL="0" indent="0">
              <a:buNone/>
            </a:pPr>
            <a:r>
              <a:rPr lang="en-US" dirty="0"/>
              <a:t>In this case the </a:t>
            </a:r>
            <a:r>
              <a:rPr lang="en-US" dirty="0" smtClean="0"/>
              <a:t>fuzzy set </a:t>
            </a:r>
            <a:r>
              <a:rPr lang="en-US" dirty="0"/>
              <a:t>describing the value of the fuzzy assertion in the conclusion is calculated according to the formula</a:t>
            </a:r>
          </a:p>
          <a:p>
            <a:pPr marL="0" indent="0" algn="ctr">
              <a:buNone/>
            </a:pPr>
            <a:r>
              <a:rPr lang="en-US" dirty="0" err="1" smtClean="0"/>
              <a:t>F’c</a:t>
            </a:r>
            <a:r>
              <a:rPr lang="en-US" dirty="0" smtClean="0"/>
              <a:t> </a:t>
            </a:r>
            <a:r>
              <a:rPr lang="en-US" dirty="0"/>
              <a:t>= </a:t>
            </a:r>
            <a:r>
              <a:rPr lang="en-US" dirty="0" smtClean="0"/>
              <a:t>F’c1 </a:t>
            </a:r>
            <a:r>
              <a:rPr lang="en-US" dirty="0" smtClean="0">
                <a:latin typeface="Cambria Math"/>
                <a:ea typeface="Cambria Math"/>
              </a:rPr>
              <a:t>⋂</a:t>
            </a:r>
            <a:r>
              <a:rPr lang="en-US" dirty="0" smtClean="0"/>
              <a:t> F’c2</a:t>
            </a:r>
            <a:endParaRPr lang="en-US" dirty="0"/>
          </a:p>
          <a:p>
            <a:pPr marL="0" indent="0">
              <a:buNone/>
            </a:pPr>
            <a:r>
              <a:rPr lang="en-US" dirty="0"/>
              <a:t>where</a:t>
            </a:r>
          </a:p>
          <a:p>
            <a:pPr marL="0" indent="0">
              <a:buNone/>
            </a:pPr>
            <a:r>
              <a:rPr lang="en-US" dirty="0" smtClean="0">
                <a:latin typeface="Cambria Math"/>
                <a:ea typeface="Cambria Math"/>
              </a:rPr>
              <a:t>	⋂</a:t>
            </a:r>
            <a:r>
              <a:rPr lang="en-US" dirty="0" smtClean="0"/>
              <a:t> </a:t>
            </a:r>
            <a:r>
              <a:rPr lang="en-US" dirty="0"/>
              <a:t>denotes the intersection of two fuzzy </a:t>
            </a:r>
            <a:r>
              <a:rPr lang="en-US" dirty="0" smtClean="0"/>
              <a:t>sets</a:t>
            </a:r>
            <a:endParaRPr lang="en-US" dirty="0"/>
          </a:p>
          <a:p>
            <a:pPr marL="0" indent="0">
              <a:buNone/>
            </a:pPr>
            <a:r>
              <a:rPr lang="en-US" dirty="0" smtClean="0"/>
              <a:t>	F’c1 </a:t>
            </a:r>
            <a:r>
              <a:rPr lang="en-US" dirty="0"/>
              <a:t>is the result of fuzzy inference for the fact </a:t>
            </a:r>
            <a:r>
              <a:rPr lang="en-US" dirty="0" smtClean="0"/>
              <a:t>A’1 </a:t>
            </a:r>
            <a:r>
              <a:rPr lang="en-US" dirty="0"/>
              <a:t>and the simple </a:t>
            </a:r>
            <a:r>
              <a:rPr lang="en-US" dirty="0" smtClean="0"/>
              <a:t>rule </a:t>
            </a:r>
            <a:r>
              <a:rPr lang="en-US" dirty="0" smtClean="0">
                <a:solidFill>
                  <a:schemeClr val="accent1"/>
                </a:solidFill>
              </a:rPr>
              <a:t>if </a:t>
            </a:r>
            <a:r>
              <a:rPr lang="en-US" dirty="0">
                <a:solidFill>
                  <a:schemeClr val="accent1"/>
                </a:solidFill>
              </a:rPr>
              <a:t>A1 then C</a:t>
            </a:r>
          </a:p>
          <a:p>
            <a:pPr marL="0" indent="0">
              <a:buNone/>
            </a:pPr>
            <a:r>
              <a:rPr lang="en-US" dirty="0" smtClean="0"/>
              <a:t>	F’c2 </a:t>
            </a:r>
            <a:r>
              <a:rPr lang="en-US" dirty="0"/>
              <a:t>is the result of fuzzy inference for the fact </a:t>
            </a:r>
            <a:r>
              <a:rPr lang="en-US" dirty="0" smtClean="0"/>
              <a:t>A’2 </a:t>
            </a:r>
            <a:r>
              <a:rPr lang="en-US" dirty="0"/>
              <a:t>and the simple </a:t>
            </a:r>
            <a:r>
              <a:rPr lang="en-US" dirty="0" smtClean="0"/>
              <a:t>rule </a:t>
            </a:r>
            <a:r>
              <a:rPr lang="en-US" dirty="0" smtClean="0">
                <a:solidFill>
                  <a:schemeClr val="accent1"/>
                </a:solidFill>
              </a:rPr>
              <a:t>if </a:t>
            </a:r>
            <a:r>
              <a:rPr lang="en-US" dirty="0">
                <a:solidFill>
                  <a:schemeClr val="accent1"/>
                </a:solidFill>
              </a:rPr>
              <a:t>A2 then C</a:t>
            </a:r>
            <a:endParaRPr lang="bg-BG" dirty="0">
              <a:solidFill>
                <a:schemeClr val="accent1"/>
              </a:solidFill>
            </a:endParaRPr>
          </a:p>
        </p:txBody>
      </p:sp>
    </p:spTree>
    <p:extLst>
      <p:ext uri="{BB962C8B-B14F-4D97-AF65-F5344CB8AC3E}">
        <p14:creationId xmlns:p14="http://schemas.microsoft.com/office/powerpoint/2010/main" val="315648565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Antecedents</a:t>
            </a:r>
            <a:endParaRPr lang="bg-BG" dirty="0"/>
          </a:p>
        </p:txBody>
      </p:sp>
      <p:sp>
        <p:nvSpPr>
          <p:cNvPr id="3" name="Content Placeholder 2"/>
          <p:cNvSpPr>
            <a:spLocks noGrp="1"/>
          </p:cNvSpPr>
          <p:nvPr>
            <p:ph idx="1"/>
          </p:nvPr>
        </p:nvSpPr>
        <p:spPr/>
        <p:txBody>
          <a:bodyPr/>
          <a:lstStyle/>
          <a:p>
            <a:r>
              <a:rPr lang="en-US" dirty="0"/>
              <a:t>Note that if both A1 and A2 </a:t>
            </a:r>
            <a:r>
              <a:rPr lang="en-US" dirty="0" smtClean="0"/>
              <a:t>were crisp </a:t>
            </a:r>
            <a:r>
              <a:rPr lang="en-US" dirty="0"/>
              <a:t>(non-fuzzy) facts then the conclusion would just be the fuzzy fact C since we would be dealing with </a:t>
            </a:r>
            <a:r>
              <a:rPr lang="en-US" dirty="0" smtClean="0"/>
              <a:t>two CRISP_FUZZY </a:t>
            </a:r>
            <a:r>
              <a:rPr lang="en-US" dirty="0"/>
              <a:t>simple rules. </a:t>
            </a:r>
            <a:endParaRPr lang="en-US" dirty="0" smtClean="0"/>
          </a:p>
          <a:p>
            <a:r>
              <a:rPr lang="en-US" dirty="0" smtClean="0"/>
              <a:t>If </a:t>
            </a:r>
            <a:r>
              <a:rPr lang="en-US" dirty="0"/>
              <a:t>one of the patterns is crisp (say A1) and the other is fuzzy then the conclusion is </a:t>
            </a:r>
            <a:r>
              <a:rPr lang="en-US" dirty="0" smtClean="0"/>
              <a:t>F’c2 since </a:t>
            </a:r>
            <a:r>
              <a:rPr lang="en-US" dirty="0"/>
              <a:t>the CRISP_FUZZY simple rule would conclude C and the FUZZY_FUZZY simple rule would conclude </a:t>
            </a:r>
            <a:r>
              <a:rPr lang="en-US" dirty="0" smtClean="0"/>
              <a:t>F’c2</a:t>
            </a:r>
            <a:r>
              <a:rPr lang="en-US" dirty="0"/>
              <a:t>.</a:t>
            </a:r>
          </a:p>
          <a:p>
            <a:r>
              <a:rPr lang="en-US" dirty="0"/>
              <a:t>The intersection of these two would just be </a:t>
            </a:r>
            <a:r>
              <a:rPr lang="en-US" dirty="0" smtClean="0"/>
              <a:t>F’c2</a:t>
            </a:r>
            <a:r>
              <a:rPr lang="en-US" dirty="0"/>
              <a:t>.</a:t>
            </a:r>
            <a:endParaRPr lang="bg-BG" dirty="0"/>
          </a:p>
        </p:txBody>
      </p:sp>
    </p:spTree>
    <p:extLst>
      <p:ext uri="{BB962C8B-B14F-4D97-AF65-F5344CB8AC3E}">
        <p14:creationId xmlns:p14="http://schemas.microsoft.com/office/powerpoint/2010/main" val="298262386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Antecedents</a:t>
            </a:r>
            <a:endParaRPr lang="bg-BG" dirty="0"/>
          </a:p>
        </p:txBody>
      </p:sp>
      <p:sp>
        <p:nvSpPr>
          <p:cNvPr id="3" name="Content Placeholder 2"/>
          <p:cNvSpPr>
            <a:spLocks noGrp="1"/>
          </p:cNvSpPr>
          <p:nvPr>
            <p:ph idx="1"/>
          </p:nvPr>
        </p:nvSpPr>
        <p:spPr/>
        <p:txBody>
          <a:bodyPr>
            <a:normAutofit fontScale="92500" lnSpcReduction="20000"/>
          </a:bodyPr>
          <a:lstStyle/>
          <a:p>
            <a:pPr marL="0" indent="0">
              <a:buNone/>
            </a:pPr>
            <a:r>
              <a:rPr lang="en-US" dirty="0"/>
              <a:t>The certainty factor of the conclusion is calculated according to MYCIN’s model</a:t>
            </a:r>
          </a:p>
          <a:p>
            <a:pPr marL="0" indent="0" algn="ctr">
              <a:buNone/>
            </a:pPr>
            <a:r>
              <a:rPr lang="en-US" dirty="0" err="1"/>
              <a:t>CF</a:t>
            </a:r>
            <a:r>
              <a:rPr lang="en-US" baseline="-25000" dirty="0" err="1"/>
              <a:t>c</a:t>
            </a:r>
            <a:r>
              <a:rPr lang="en-US" dirty="0"/>
              <a:t> = </a:t>
            </a:r>
            <a:r>
              <a:rPr lang="en-US" dirty="0" smtClean="0"/>
              <a:t>min(CF’</a:t>
            </a:r>
            <a:r>
              <a:rPr lang="en-US" baseline="-25000" dirty="0" smtClean="0"/>
              <a:t>f1</a:t>
            </a:r>
            <a:r>
              <a:rPr lang="en-US" dirty="0" smtClean="0"/>
              <a:t> </a:t>
            </a:r>
            <a:r>
              <a:rPr lang="en-US" dirty="0"/>
              <a:t>,</a:t>
            </a:r>
            <a:r>
              <a:rPr lang="en-US" dirty="0" smtClean="0"/>
              <a:t>CF’</a:t>
            </a:r>
            <a:r>
              <a:rPr lang="en-US" baseline="-25000" dirty="0" smtClean="0"/>
              <a:t>f2</a:t>
            </a:r>
            <a:r>
              <a:rPr lang="en-US" dirty="0" smtClean="0"/>
              <a:t> </a:t>
            </a:r>
            <a:r>
              <a:rPr lang="en-US" dirty="0"/>
              <a:t>) * </a:t>
            </a:r>
            <a:r>
              <a:rPr lang="en-US" dirty="0" err="1"/>
              <a:t>CF</a:t>
            </a:r>
            <a:r>
              <a:rPr lang="en-US" baseline="-25000" dirty="0" err="1"/>
              <a:t>r</a:t>
            </a:r>
            <a:endParaRPr lang="en-US" baseline="-25000" dirty="0"/>
          </a:p>
          <a:p>
            <a:pPr marL="0" indent="0">
              <a:buNone/>
            </a:pPr>
            <a:r>
              <a:rPr lang="en-US" dirty="0"/>
              <a:t>where </a:t>
            </a:r>
            <a:r>
              <a:rPr lang="en-US" b="1" dirty="0"/>
              <a:t>min </a:t>
            </a:r>
            <a:r>
              <a:rPr lang="en-US" dirty="0"/>
              <a:t>denotes the minimum of the two numbers and</a:t>
            </a:r>
          </a:p>
          <a:p>
            <a:pPr marL="365760" lvl="1" indent="0">
              <a:buNone/>
            </a:pPr>
            <a:r>
              <a:rPr lang="en-US" dirty="0" smtClean="0"/>
              <a:t>CF’</a:t>
            </a:r>
            <a:r>
              <a:rPr lang="en-US" baseline="-25000" dirty="0" smtClean="0"/>
              <a:t>f1</a:t>
            </a:r>
            <a:r>
              <a:rPr lang="en-US" dirty="0" smtClean="0"/>
              <a:t> </a:t>
            </a:r>
            <a:r>
              <a:rPr lang="en-US" dirty="0"/>
              <a:t>is the CF of the simple rule if A1 then C given the matching fact </a:t>
            </a:r>
            <a:r>
              <a:rPr lang="en-US" dirty="0" smtClean="0"/>
              <a:t>A’1</a:t>
            </a:r>
            <a:endParaRPr lang="en-US" dirty="0"/>
          </a:p>
          <a:p>
            <a:pPr marL="365760" lvl="1" indent="0">
              <a:buNone/>
            </a:pPr>
            <a:r>
              <a:rPr lang="en-US" dirty="0" smtClean="0"/>
              <a:t>CF’</a:t>
            </a:r>
            <a:r>
              <a:rPr lang="en-US" baseline="-25000" dirty="0" smtClean="0"/>
              <a:t>f2</a:t>
            </a:r>
            <a:r>
              <a:rPr lang="en-US" dirty="0" smtClean="0"/>
              <a:t> </a:t>
            </a:r>
            <a:r>
              <a:rPr lang="en-US" dirty="0"/>
              <a:t>is the CF of the simple rule if A2 then C given the matching fact </a:t>
            </a:r>
            <a:r>
              <a:rPr lang="en-US" dirty="0" smtClean="0"/>
              <a:t>A’2</a:t>
            </a:r>
            <a:endParaRPr lang="en-US" dirty="0"/>
          </a:p>
          <a:p>
            <a:pPr marL="0" indent="0">
              <a:buNone/>
            </a:pPr>
            <a:r>
              <a:rPr lang="en-US" dirty="0"/>
              <a:t>The above </a:t>
            </a:r>
            <a:r>
              <a:rPr lang="en-US" dirty="0" smtClean="0"/>
              <a:t>algorithm </a:t>
            </a:r>
            <a:r>
              <a:rPr lang="en-US" dirty="0"/>
              <a:t>can be applied repeatedly to handle any combination of antecedent patterns, i.e.,</a:t>
            </a:r>
          </a:p>
          <a:p>
            <a:pPr marL="0" indent="0" algn="ctr">
              <a:buNone/>
            </a:pPr>
            <a:r>
              <a:rPr lang="en-US" dirty="0" err="1" smtClean="0"/>
              <a:t>F’</a:t>
            </a:r>
            <a:r>
              <a:rPr lang="en-US" baseline="-25000" dirty="0" err="1" smtClean="0"/>
              <a:t>c</a:t>
            </a:r>
            <a:r>
              <a:rPr lang="en-US" dirty="0" smtClean="0"/>
              <a:t> </a:t>
            </a:r>
            <a:r>
              <a:rPr lang="en-US" dirty="0"/>
              <a:t>= </a:t>
            </a:r>
            <a:r>
              <a:rPr lang="en-US" dirty="0" smtClean="0"/>
              <a:t>F’</a:t>
            </a:r>
            <a:r>
              <a:rPr lang="en-US" baseline="-25000" dirty="0" smtClean="0"/>
              <a:t>c1</a:t>
            </a:r>
            <a:r>
              <a:rPr lang="en-US" dirty="0" smtClean="0"/>
              <a:t> </a:t>
            </a:r>
            <a:r>
              <a:rPr lang="en-US" dirty="0" smtClean="0">
                <a:latin typeface="Cambria Math"/>
                <a:ea typeface="Cambria Math"/>
              </a:rPr>
              <a:t>⋂</a:t>
            </a:r>
            <a:r>
              <a:rPr lang="en-US" dirty="0" smtClean="0"/>
              <a:t> F’</a:t>
            </a:r>
            <a:r>
              <a:rPr lang="en-US" baseline="-25000" dirty="0" smtClean="0"/>
              <a:t>c2</a:t>
            </a:r>
            <a:r>
              <a:rPr lang="en-US" dirty="0" smtClean="0"/>
              <a:t> </a:t>
            </a:r>
            <a:r>
              <a:rPr lang="en-US" dirty="0"/>
              <a:t>... </a:t>
            </a:r>
            <a:r>
              <a:rPr lang="en-US" dirty="0" smtClean="0">
                <a:latin typeface="Cambria Math"/>
                <a:ea typeface="Cambria Math"/>
              </a:rPr>
              <a:t>⋂</a:t>
            </a:r>
            <a:r>
              <a:rPr lang="en-US" dirty="0" smtClean="0"/>
              <a:t> </a:t>
            </a:r>
            <a:r>
              <a:rPr lang="en-US" dirty="0" err="1" smtClean="0"/>
              <a:t>F’</a:t>
            </a:r>
            <a:r>
              <a:rPr lang="en-US" baseline="-25000" dirty="0" err="1" smtClean="0"/>
              <a:t>cn</a:t>
            </a:r>
            <a:endParaRPr lang="en-US" baseline="-25000" dirty="0"/>
          </a:p>
          <a:p>
            <a:pPr marL="0" indent="0" algn="ctr">
              <a:buNone/>
            </a:pPr>
            <a:endParaRPr lang="en-US" dirty="0" smtClean="0"/>
          </a:p>
          <a:p>
            <a:pPr marL="0" indent="0" algn="ctr">
              <a:buNone/>
            </a:pPr>
            <a:r>
              <a:rPr lang="en-US" dirty="0" err="1" smtClean="0"/>
              <a:t>CF</a:t>
            </a:r>
            <a:r>
              <a:rPr lang="en-US" baseline="-25000" dirty="0" err="1" smtClean="0"/>
              <a:t>c</a:t>
            </a:r>
            <a:r>
              <a:rPr lang="en-US" dirty="0" smtClean="0"/>
              <a:t> </a:t>
            </a:r>
            <a:r>
              <a:rPr lang="en-US" dirty="0"/>
              <a:t>= </a:t>
            </a:r>
            <a:r>
              <a:rPr lang="en-US" dirty="0" smtClean="0"/>
              <a:t>min(CF’</a:t>
            </a:r>
            <a:r>
              <a:rPr lang="en-US" baseline="-25000" dirty="0" smtClean="0"/>
              <a:t>f1</a:t>
            </a:r>
            <a:r>
              <a:rPr lang="en-US" dirty="0" smtClean="0"/>
              <a:t> </a:t>
            </a:r>
            <a:r>
              <a:rPr lang="en-US" dirty="0"/>
              <a:t>, </a:t>
            </a:r>
            <a:r>
              <a:rPr lang="en-US" dirty="0" smtClean="0"/>
              <a:t>CF’</a:t>
            </a:r>
            <a:r>
              <a:rPr lang="en-US" baseline="-25000" dirty="0" smtClean="0"/>
              <a:t>f2</a:t>
            </a:r>
            <a:r>
              <a:rPr lang="en-US" dirty="0"/>
              <a:t>, ... , </a:t>
            </a:r>
            <a:r>
              <a:rPr lang="en-US" dirty="0" err="1" smtClean="0"/>
              <a:t>CF’</a:t>
            </a:r>
            <a:r>
              <a:rPr lang="en-US" baseline="-25000" dirty="0" err="1" smtClean="0"/>
              <a:t>fn</a:t>
            </a:r>
            <a:r>
              <a:rPr lang="en-US" dirty="0"/>
              <a:t>) * </a:t>
            </a:r>
            <a:r>
              <a:rPr lang="en-US" dirty="0" err="1"/>
              <a:t>CF</a:t>
            </a:r>
            <a:r>
              <a:rPr lang="en-US" baseline="-25000" dirty="0" err="1"/>
              <a:t>r</a:t>
            </a:r>
            <a:endParaRPr lang="bg-BG" baseline="-25000" dirty="0"/>
          </a:p>
        </p:txBody>
      </p:sp>
    </p:spTree>
    <p:extLst>
      <p:ext uri="{BB962C8B-B14F-4D97-AF65-F5344CB8AC3E}">
        <p14:creationId xmlns:p14="http://schemas.microsoft.com/office/powerpoint/2010/main" val="179332437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Threshold Certainty Factors</a:t>
            </a:r>
            <a:endParaRPr lang="bg-BG" dirty="0"/>
          </a:p>
        </p:txBody>
      </p:sp>
      <p:sp>
        <p:nvSpPr>
          <p:cNvPr id="3" name="Content Placeholder 2"/>
          <p:cNvSpPr>
            <a:spLocks noGrp="1"/>
          </p:cNvSpPr>
          <p:nvPr>
            <p:ph idx="1"/>
          </p:nvPr>
        </p:nvSpPr>
        <p:spPr/>
        <p:txBody>
          <a:bodyPr>
            <a:normAutofit fontScale="92500" lnSpcReduction="20000"/>
          </a:bodyPr>
          <a:lstStyle/>
          <a:p>
            <a:r>
              <a:rPr lang="en-US" dirty="0"/>
              <a:t>In </a:t>
            </a:r>
            <a:r>
              <a:rPr lang="en-US" dirty="0" err="1"/>
              <a:t>FuzzyCLIPS</a:t>
            </a:r>
            <a:r>
              <a:rPr lang="en-US" dirty="0"/>
              <a:t> it is possible to set a threshold certainty factor value such that no rule will be fired unless the </a:t>
            </a:r>
            <a:r>
              <a:rPr lang="en-US" dirty="0" smtClean="0"/>
              <a:t>rule has </a:t>
            </a:r>
            <a:r>
              <a:rPr lang="en-US" dirty="0"/>
              <a:t>a calculated certainty factor value greater than or equal to the threshold </a:t>
            </a:r>
            <a:r>
              <a:rPr lang="en-US" dirty="0" smtClean="0"/>
              <a:t>value. </a:t>
            </a:r>
            <a:r>
              <a:rPr lang="en-US" dirty="0"/>
              <a:t>This feature </a:t>
            </a:r>
            <a:r>
              <a:rPr lang="en-US" dirty="0" smtClean="0"/>
              <a:t>may be </a:t>
            </a:r>
            <a:r>
              <a:rPr lang="en-US" dirty="0"/>
              <a:t>useful in preventing a chain of rules with very low certainty and little logical contribution from firing, and </a:t>
            </a:r>
            <a:r>
              <a:rPr lang="en-US" dirty="0" smtClean="0"/>
              <a:t>thus speed </a:t>
            </a:r>
            <a:r>
              <a:rPr lang="en-US" dirty="0"/>
              <a:t>up the run time. The default is to have no threshold certainty factor set (i.e., a threshold of 0.0), and for </a:t>
            </a:r>
            <a:r>
              <a:rPr lang="en-US" dirty="0" smtClean="0"/>
              <a:t>rules to </a:t>
            </a:r>
            <a:r>
              <a:rPr lang="en-US" dirty="0"/>
              <a:t>be fired as </a:t>
            </a:r>
            <a:r>
              <a:rPr lang="en-US" dirty="0" smtClean="0"/>
              <a:t>usual. </a:t>
            </a:r>
            <a:r>
              <a:rPr lang="en-US" dirty="0"/>
              <a:t>The calculated certainty factor for a rule is</a:t>
            </a:r>
          </a:p>
          <a:p>
            <a:pPr marL="0" indent="0" algn="ctr">
              <a:buNone/>
            </a:pPr>
            <a:r>
              <a:rPr lang="en-US" dirty="0" err="1"/>
              <a:t>CF</a:t>
            </a:r>
            <a:r>
              <a:rPr lang="en-US" baseline="-25000" dirty="0" err="1"/>
              <a:t>rule</a:t>
            </a:r>
            <a:r>
              <a:rPr lang="en-US" dirty="0"/>
              <a:t> * min(CF</a:t>
            </a:r>
            <a:r>
              <a:rPr lang="en-US" baseline="-25000" dirty="0"/>
              <a:t>1</a:t>
            </a:r>
            <a:r>
              <a:rPr lang="en-US" dirty="0"/>
              <a:t>, ... ,</a:t>
            </a:r>
            <a:r>
              <a:rPr lang="en-US" dirty="0" err="1"/>
              <a:t>CF</a:t>
            </a:r>
            <a:r>
              <a:rPr lang="en-US" baseline="-25000" dirty="0" err="1"/>
              <a:t>n</a:t>
            </a:r>
            <a:r>
              <a:rPr lang="en-US" dirty="0"/>
              <a:t>)</a:t>
            </a:r>
          </a:p>
          <a:p>
            <a:pPr marL="0" indent="0">
              <a:buNone/>
            </a:pPr>
            <a:r>
              <a:rPr lang="en-US" dirty="0"/>
              <a:t>where </a:t>
            </a:r>
            <a:r>
              <a:rPr lang="en-US" dirty="0" err="1"/>
              <a:t>CF</a:t>
            </a:r>
            <a:r>
              <a:rPr lang="en-US" baseline="-25000" dirty="0" err="1"/>
              <a:t>rule</a:t>
            </a:r>
            <a:r>
              <a:rPr lang="en-US" dirty="0"/>
              <a:t> is the certainty factor for the rule and </a:t>
            </a:r>
            <a:r>
              <a:rPr lang="en-US" dirty="0" err="1"/>
              <a:t>CF</a:t>
            </a:r>
            <a:r>
              <a:rPr lang="en-US" baseline="-25000" dirty="0" err="1"/>
              <a:t>i</a:t>
            </a:r>
            <a:r>
              <a:rPr lang="en-US" dirty="0"/>
              <a:t> are the certainty factors for the facts that matched the n </a:t>
            </a:r>
            <a:r>
              <a:rPr lang="en-US" dirty="0" smtClean="0"/>
              <a:t>patterns on </a:t>
            </a:r>
            <a:r>
              <a:rPr lang="en-US" dirty="0"/>
              <a:t>the </a:t>
            </a:r>
            <a:r>
              <a:rPr lang="en-US" dirty="0" err="1"/>
              <a:t>lefthand</a:t>
            </a:r>
            <a:r>
              <a:rPr lang="en-US" dirty="0"/>
              <a:t> side of the rule.</a:t>
            </a:r>
            <a:endParaRPr lang="bg-BG" dirty="0"/>
          </a:p>
        </p:txBody>
      </p:sp>
    </p:spTree>
    <p:extLst>
      <p:ext uri="{BB962C8B-B14F-4D97-AF65-F5344CB8AC3E}">
        <p14:creationId xmlns:p14="http://schemas.microsoft.com/office/powerpoint/2010/main" val="1346692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 Control</a:t>
            </a:r>
            <a:endParaRPr lang="bg-BG" dirty="0"/>
          </a:p>
        </p:txBody>
      </p:sp>
      <p:sp>
        <p:nvSpPr>
          <p:cNvPr id="3" name="Content Placeholder 2"/>
          <p:cNvSpPr>
            <a:spLocks noGrp="1"/>
          </p:cNvSpPr>
          <p:nvPr>
            <p:ph idx="1"/>
          </p:nvPr>
        </p:nvSpPr>
        <p:spPr/>
        <p:txBody>
          <a:bodyPr/>
          <a:lstStyle/>
          <a:p>
            <a:r>
              <a:rPr lang="en-US" dirty="0" smtClean="0"/>
              <a:t>The case </a:t>
            </a:r>
            <a:r>
              <a:rPr lang="en-US" dirty="0"/>
              <a:t>example of the Inverted Pendulum Problem is discussed below. </a:t>
            </a:r>
            <a:r>
              <a:rPr lang="en-US" dirty="0" smtClean="0"/>
              <a:t>After fuzzy </a:t>
            </a:r>
            <a:r>
              <a:rPr lang="en-US" dirty="0"/>
              <a:t>quantization of the two input parameters angle </a:t>
            </a:r>
            <a:r>
              <a:rPr lang="el-GR" dirty="0" smtClean="0">
                <a:latin typeface="Cambria Math"/>
                <a:ea typeface="Cambria Math"/>
              </a:rPr>
              <a:t>Θ</a:t>
            </a:r>
            <a:r>
              <a:rPr lang="en-US" dirty="0" smtClean="0"/>
              <a:t> and </a:t>
            </a:r>
            <a:r>
              <a:rPr lang="en-US" dirty="0"/>
              <a:t>angular </a:t>
            </a:r>
            <a:r>
              <a:rPr lang="en-US" dirty="0" smtClean="0"/>
              <a:t>velocity </a:t>
            </a:r>
            <a:r>
              <a:rPr lang="el-GR" dirty="0" smtClean="0">
                <a:latin typeface="Cambria Math"/>
                <a:ea typeface="Cambria Math"/>
              </a:rPr>
              <a:t>ΔΘ</a:t>
            </a:r>
            <a:r>
              <a:rPr lang="en-US" dirty="0" smtClean="0"/>
              <a:t>, </a:t>
            </a:r>
            <a:r>
              <a:rPr lang="en-US" dirty="0"/>
              <a:t>and the output parameter, the force applied to the cart, by using seven fuzzy </a:t>
            </a:r>
            <a:r>
              <a:rPr lang="en-US" dirty="0" smtClean="0"/>
              <a:t>labels, </a:t>
            </a:r>
            <a:r>
              <a:rPr lang="en-US" dirty="0"/>
              <a:t>seven rules were set experimentally by </a:t>
            </a:r>
            <a:r>
              <a:rPr lang="en-US" dirty="0" smtClean="0"/>
              <a:t>Professor </a:t>
            </a:r>
            <a:r>
              <a:rPr lang="en-US" dirty="0" err="1" smtClean="0"/>
              <a:t>Yamakawa</a:t>
            </a:r>
            <a:r>
              <a:rPr lang="en-US" dirty="0" smtClean="0"/>
              <a:t> </a:t>
            </a:r>
            <a:r>
              <a:rPr lang="en-US" dirty="0"/>
              <a:t>(1989). They are shown in the form of a rule map in figure </a:t>
            </a:r>
            <a:r>
              <a:rPr lang="en-US" dirty="0" smtClean="0"/>
              <a:t>on next slide </a:t>
            </a:r>
            <a:r>
              <a:rPr lang="en-US" dirty="0"/>
              <a:t>along with the </a:t>
            </a:r>
            <a:r>
              <a:rPr lang="en-US" dirty="0" smtClean="0"/>
              <a:t>membership functions </a:t>
            </a:r>
            <a:r>
              <a:rPr lang="en-US" dirty="0"/>
              <a:t>of the fuzzy labels.</a:t>
            </a:r>
            <a:endParaRPr lang="bg-BG" dirty="0"/>
          </a:p>
        </p:txBody>
      </p:sp>
    </p:spTree>
    <p:extLst>
      <p:ext uri="{BB962C8B-B14F-4D97-AF65-F5344CB8AC3E}">
        <p14:creationId xmlns:p14="http://schemas.microsoft.com/office/powerpoint/2010/main" val="350344961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Threshold Certainty Factors</a:t>
            </a:r>
            <a:endParaRPr lang="bg-BG" dirty="0"/>
          </a:p>
        </p:txBody>
      </p:sp>
      <p:sp>
        <p:nvSpPr>
          <p:cNvPr id="3" name="Content Placeholder 2"/>
          <p:cNvSpPr>
            <a:spLocks noGrp="1"/>
          </p:cNvSpPr>
          <p:nvPr>
            <p:ph idx="1"/>
          </p:nvPr>
        </p:nvSpPr>
        <p:spPr/>
        <p:txBody>
          <a:bodyPr>
            <a:normAutofit fontScale="85000" lnSpcReduction="20000"/>
          </a:bodyPr>
          <a:lstStyle/>
          <a:p>
            <a:pPr marL="0" indent="0">
              <a:buNone/>
            </a:pPr>
            <a:r>
              <a:rPr lang="en-US" dirty="0"/>
              <a:t>Example 7</a:t>
            </a:r>
          </a:p>
          <a:p>
            <a:pPr marL="0" indent="0">
              <a:buNone/>
            </a:pPr>
            <a:r>
              <a:rPr lang="en-US" b="1" dirty="0"/>
              <a:t>(</a:t>
            </a:r>
            <a:r>
              <a:rPr lang="en-US" b="1" dirty="0" err="1"/>
              <a:t>defrule</a:t>
            </a:r>
            <a:r>
              <a:rPr lang="en-US" b="1" dirty="0"/>
              <a:t> below-threshold-rule</a:t>
            </a:r>
          </a:p>
          <a:p>
            <a:pPr marL="0" indent="0">
              <a:buNone/>
            </a:pPr>
            <a:r>
              <a:rPr lang="en-US" b="1" dirty="0" smtClean="0"/>
              <a:t>	(</a:t>
            </a:r>
            <a:r>
              <a:rPr lang="en-US" b="1" dirty="0"/>
              <a:t>declare (CF 0.5)) ;rule certainty factor of 0.5</a:t>
            </a:r>
          </a:p>
          <a:p>
            <a:pPr marL="0" indent="0">
              <a:buNone/>
            </a:pPr>
            <a:r>
              <a:rPr lang="en-US" b="1" dirty="0" smtClean="0"/>
              <a:t>	(</a:t>
            </a:r>
            <a:r>
              <a:rPr lang="en-US" b="1" dirty="0"/>
              <a:t>fuzzy-fact antecedent-fact) ;fuzzy antecedent</a:t>
            </a:r>
          </a:p>
          <a:p>
            <a:pPr marL="0" indent="0">
              <a:buNone/>
            </a:pPr>
            <a:r>
              <a:rPr lang="en-US" b="1" dirty="0" smtClean="0"/>
              <a:t>	</a:t>
            </a:r>
            <a:r>
              <a:rPr lang="bg-BG" b="1" dirty="0" smtClean="0"/>
              <a:t>=&gt;</a:t>
            </a:r>
            <a:endParaRPr lang="bg-BG" b="1" dirty="0"/>
          </a:p>
          <a:p>
            <a:pPr marL="0" indent="0">
              <a:buNone/>
            </a:pPr>
            <a:r>
              <a:rPr lang="en-US" b="1" dirty="0" smtClean="0"/>
              <a:t>	(</a:t>
            </a:r>
            <a:r>
              <a:rPr lang="en-US" b="1" dirty="0"/>
              <a:t>assert (crisp-fact c1)) ;crisp consequent</a:t>
            </a:r>
          </a:p>
          <a:p>
            <a:pPr marL="0" indent="0">
              <a:buNone/>
            </a:pPr>
            <a:r>
              <a:rPr lang="en-US" b="1" dirty="0" smtClean="0"/>
              <a:t>	(</a:t>
            </a:r>
            <a:r>
              <a:rPr lang="en-US" b="1" dirty="0"/>
              <a:t>assert (another-fuzzy-fact c2)) ;fuzzy consequent</a:t>
            </a:r>
          </a:p>
          <a:p>
            <a:pPr marL="0" indent="0">
              <a:buNone/>
            </a:pPr>
            <a:r>
              <a:rPr lang="bg-BG" b="1" dirty="0"/>
              <a:t>)</a:t>
            </a:r>
          </a:p>
          <a:p>
            <a:pPr marL="0" indent="0">
              <a:buNone/>
            </a:pPr>
            <a:r>
              <a:rPr lang="en-US" b="1" dirty="0"/>
              <a:t>Suppose the following fact has been asserted</a:t>
            </a:r>
          </a:p>
          <a:p>
            <a:pPr marL="0" indent="0">
              <a:buNone/>
            </a:pPr>
            <a:r>
              <a:rPr lang="en-US" b="1" dirty="0" smtClean="0"/>
              <a:t>	(</a:t>
            </a:r>
            <a:r>
              <a:rPr lang="en-US" b="1" dirty="0"/>
              <a:t>fuzzy-fact fact-list-fact) CF 0.6</a:t>
            </a:r>
          </a:p>
          <a:p>
            <a:pPr marL="0" indent="0">
              <a:buNone/>
            </a:pPr>
            <a:r>
              <a:rPr lang="en-US" b="1" dirty="0"/>
              <a:t>The calculated certainty factor for the rule is</a:t>
            </a:r>
          </a:p>
          <a:p>
            <a:pPr marL="0" indent="0">
              <a:buNone/>
            </a:pPr>
            <a:r>
              <a:rPr lang="en-US" b="1" dirty="0" smtClean="0"/>
              <a:t>	CF </a:t>
            </a:r>
            <a:r>
              <a:rPr lang="en-US" b="1" dirty="0"/>
              <a:t>= 0.5 * 0.6 = 0.3</a:t>
            </a:r>
            <a:endParaRPr lang="bg-BG" dirty="0"/>
          </a:p>
        </p:txBody>
      </p:sp>
    </p:spTree>
    <p:extLst>
      <p:ext uri="{BB962C8B-B14F-4D97-AF65-F5344CB8AC3E}">
        <p14:creationId xmlns:p14="http://schemas.microsoft.com/office/powerpoint/2010/main" val="279169201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Threshold Certainty Factors</a:t>
            </a:r>
            <a:endParaRPr lang="bg-BG" dirty="0"/>
          </a:p>
        </p:txBody>
      </p:sp>
      <p:sp>
        <p:nvSpPr>
          <p:cNvPr id="3" name="Content Placeholder 2"/>
          <p:cNvSpPr>
            <a:spLocks noGrp="1"/>
          </p:cNvSpPr>
          <p:nvPr>
            <p:ph idx="1"/>
          </p:nvPr>
        </p:nvSpPr>
        <p:spPr/>
        <p:txBody>
          <a:bodyPr>
            <a:normAutofit fontScale="92500" lnSpcReduction="10000"/>
          </a:bodyPr>
          <a:lstStyle/>
          <a:p>
            <a:pPr marL="0" indent="0">
              <a:buNone/>
            </a:pPr>
            <a:r>
              <a:rPr lang="en-US" b="1" dirty="0"/>
              <a:t>The rule will fire only if the threshold certainty factor is less than </a:t>
            </a:r>
            <a:r>
              <a:rPr lang="en-US" b="1" dirty="0" smtClean="0"/>
              <a:t>or equal </a:t>
            </a:r>
            <a:r>
              <a:rPr lang="en-US" b="1" dirty="0"/>
              <a:t>to 0.3 at the time the rule is selected to fire.</a:t>
            </a:r>
          </a:p>
          <a:p>
            <a:pPr marL="0" indent="0">
              <a:buNone/>
            </a:pPr>
            <a:r>
              <a:rPr lang="en-US" b="1" dirty="0"/>
              <a:t>The certainty factor for (</a:t>
            </a:r>
            <a:r>
              <a:rPr lang="en-US" b="1" i="1" dirty="0"/>
              <a:t>another-fuzzy-fact c2</a:t>
            </a:r>
            <a:r>
              <a:rPr lang="en-US" b="1" dirty="0"/>
              <a:t>), the fuzzy consequent in </a:t>
            </a:r>
            <a:r>
              <a:rPr lang="en-US" b="1" dirty="0" smtClean="0"/>
              <a:t>the previous </a:t>
            </a:r>
            <a:r>
              <a:rPr lang="en-US" b="1" dirty="0"/>
              <a:t>rule, is</a:t>
            </a:r>
          </a:p>
          <a:p>
            <a:pPr marL="0" indent="0">
              <a:buNone/>
            </a:pPr>
            <a:r>
              <a:rPr lang="en-US" b="1" dirty="0" smtClean="0"/>
              <a:t>	CF </a:t>
            </a:r>
            <a:r>
              <a:rPr lang="en-US" b="1" dirty="0"/>
              <a:t>= 0.5 * 0.6 = 0.3</a:t>
            </a:r>
          </a:p>
          <a:p>
            <a:pPr marL="0" indent="0">
              <a:buNone/>
            </a:pPr>
            <a:r>
              <a:rPr lang="en-US" b="1" dirty="0"/>
              <a:t>from equation </a:t>
            </a:r>
            <a:r>
              <a:rPr lang="en-US" b="1" dirty="0" smtClean="0"/>
              <a:t>for </a:t>
            </a:r>
            <a:r>
              <a:rPr lang="en-US" b="1" dirty="0"/>
              <a:t>a simple FUZZY_FUZZY rule. However, the </a:t>
            </a:r>
            <a:r>
              <a:rPr lang="en-US" b="1" dirty="0" smtClean="0"/>
              <a:t>certainty factor </a:t>
            </a:r>
            <a:r>
              <a:rPr lang="en-US" b="1" dirty="0"/>
              <a:t>for (</a:t>
            </a:r>
            <a:r>
              <a:rPr lang="en-US" b="1" i="1" dirty="0"/>
              <a:t>crisp-fact c1</a:t>
            </a:r>
            <a:r>
              <a:rPr lang="en-US" b="1" dirty="0"/>
              <a:t>) is</a:t>
            </a:r>
          </a:p>
          <a:p>
            <a:pPr marL="0" indent="0">
              <a:buNone/>
            </a:pPr>
            <a:r>
              <a:rPr lang="en-US" b="1" dirty="0" smtClean="0"/>
              <a:t>	CF </a:t>
            </a:r>
            <a:r>
              <a:rPr lang="en-US" b="1" dirty="0"/>
              <a:t>= 0.5 * 0.6 * S</a:t>
            </a:r>
            <a:r>
              <a:rPr lang="en-US" b="1" dirty="0" smtClean="0"/>
              <a:t>,</a:t>
            </a:r>
          </a:p>
          <a:p>
            <a:pPr marL="0" indent="0">
              <a:buNone/>
            </a:pPr>
            <a:r>
              <a:rPr lang="en-US" b="1" dirty="0"/>
              <a:t>where S is the measure of similarity, as for a simple FUZZY_CRISP rule</a:t>
            </a:r>
            <a:r>
              <a:rPr lang="en-US" b="1" dirty="0" smtClean="0"/>
              <a:t>.</a:t>
            </a:r>
            <a:endParaRPr lang="en-US" b="1" dirty="0"/>
          </a:p>
        </p:txBody>
      </p:sp>
    </p:spTree>
    <p:extLst>
      <p:ext uri="{BB962C8B-B14F-4D97-AF65-F5344CB8AC3E}">
        <p14:creationId xmlns:p14="http://schemas.microsoft.com/office/powerpoint/2010/main" val="3180780337"/>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Threshold Certainty Factors</a:t>
            </a:r>
            <a:endParaRPr lang="bg-BG" dirty="0"/>
          </a:p>
        </p:txBody>
      </p:sp>
      <p:sp>
        <p:nvSpPr>
          <p:cNvPr id="3" name="Content Placeholder 2"/>
          <p:cNvSpPr>
            <a:spLocks noGrp="1"/>
          </p:cNvSpPr>
          <p:nvPr>
            <p:ph idx="1"/>
          </p:nvPr>
        </p:nvSpPr>
        <p:spPr/>
        <p:txBody>
          <a:bodyPr>
            <a:normAutofit fontScale="92500" lnSpcReduction="20000"/>
          </a:bodyPr>
          <a:lstStyle/>
          <a:p>
            <a:pPr marL="0" indent="0">
              <a:buNone/>
            </a:pPr>
            <a:r>
              <a:rPr lang="en-US" b="1" dirty="0"/>
              <a:t>Suppose that S=0.8. Then the following conclusions are reached on the RHS</a:t>
            </a:r>
          </a:p>
          <a:p>
            <a:pPr marL="0" indent="0">
              <a:buNone/>
            </a:pPr>
            <a:r>
              <a:rPr lang="bg-BG" b="1" dirty="0"/>
              <a:t>=&gt;</a:t>
            </a:r>
          </a:p>
          <a:p>
            <a:pPr marL="0" indent="0">
              <a:buNone/>
            </a:pPr>
            <a:r>
              <a:rPr lang="en-US" b="1" dirty="0" smtClean="0"/>
              <a:t>	(</a:t>
            </a:r>
            <a:r>
              <a:rPr lang="en-US" b="1" dirty="0"/>
              <a:t>assert (crisp-fact c1)) ;calculated CF = 0.24</a:t>
            </a:r>
          </a:p>
          <a:p>
            <a:pPr marL="0" indent="0">
              <a:buNone/>
            </a:pPr>
            <a:r>
              <a:rPr lang="en-US" b="1" dirty="0" smtClean="0"/>
              <a:t>	(</a:t>
            </a:r>
            <a:r>
              <a:rPr lang="en-US" b="1" dirty="0"/>
              <a:t>assert (another-fuzzy-fact c2)) ;calculated CF = </a:t>
            </a:r>
            <a:r>
              <a:rPr lang="en-US" b="1" dirty="0" smtClean="0"/>
              <a:t>0.3</a:t>
            </a:r>
          </a:p>
          <a:p>
            <a:pPr marL="0" indent="0">
              <a:buNone/>
            </a:pPr>
            <a:endParaRPr lang="en-US" b="1" dirty="0" smtClean="0"/>
          </a:p>
          <a:p>
            <a:r>
              <a:rPr lang="en-US" dirty="0"/>
              <a:t>Combining rule certainty factors, fact certainty factors, multiple patterns on the </a:t>
            </a:r>
            <a:r>
              <a:rPr lang="en-US" dirty="0" err="1"/>
              <a:t>lefthand</a:t>
            </a:r>
            <a:r>
              <a:rPr lang="en-US" dirty="0"/>
              <a:t> side of a rule and </a:t>
            </a:r>
            <a:r>
              <a:rPr lang="en-US" dirty="0" smtClean="0"/>
              <a:t>multiple assertions </a:t>
            </a:r>
            <a:r>
              <a:rPr lang="en-US" dirty="0"/>
              <a:t>on the </a:t>
            </a:r>
            <a:r>
              <a:rPr lang="en-US" dirty="0" err="1"/>
              <a:t>righthand</a:t>
            </a:r>
            <a:r>
              <a:rPr lang="en-US" dirty="0"/>
              <a:t> side of a rule can lead to a complicated determination of threshold and certainty </a:t>
            </a:r>
            <a:r>
              <a:rPr lang="en-US" dirty="0" smtClean="0"/>
              <a:t>factors for </a:t>
            </a:r>
            <a:r>
              <a:rPr lang="en-US" dirty="0"/>
              <a:t>the asserted facts.</a:t>
            </a:r>
            <a:endParaRPr lang="bg-BG" dirty="0"/>
          </a:p>
          <a:p>
            <a:pPr marL="0" indent="0">
              <a:buNone/>
            </a:pPr>
            <a:endParaRPr lang="bg-BG" dirty="0"/>
          </a:p>
        </p:txBody>
      </p:sp>
    </p:spTree>
    <p:extLst>
      <p:ext uri="{BB962C8B-B14F-4D97-AF65-F5344CB8AC3E}">
        <p14:creationId xmlns:p14="http://schemas.microsoft.com/office/powerpoint/2010/main" val="35572100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Threshold Certainty Factors</a:t>
            </a:r>
            <a:endParaRPr lang="bg-BG"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a:t>Example 8</a:t>
            </a:r>
          </a:p>
          <a:p>
            <a:pPr marL="0" indent="0">
              <a:buNone/>
            </a:pPr>
            <a:r>
              <a:rPr lang="en-US" b="1" dirty="0"/>
              <a:t>(</a:t>
            </a:r>
            <a:r>
              <a:rPr lang="en-US" b="1" dirty="0" err="1"/>
              <a:t>defrule</a:t>
            </a:r>
            <a:r>
              <a:rPr lang="en-US" b="1" dirty="0"/>
              <a:t> complex</a:t>
            </a:r>
          </a:p>
          <a:p>
            <a:pPr marL="0" indent="0">
              <a:buNone/>
            </a:pPr>
            <a:r>
              <a:rPr lang="en-US" b="1" dirty="0" smtClean="0"/>
              <a:t>	(</a:t>
            </a:r>
            <a:r>
              <a:rPr lang="en-US" b="1" dirty="0"/>
              <a:t>declare (CF 0.9))</a:t>
            </a:r>
          </a:p>
          <a:p>
            <a:pPr marL="0" indent="0">
              <a:buNone/>
            </a:pPr>
            <a:r>
              <a:rPr lang="en-US" b="1" dirty="0" smtClean="0"/>
              <a:t>	(</a:t>
            </a:r>
            <a:r>
              <a:rPr lang="en-US" b="1" dirty="0"/>
              <a:t>crisp1)</a:t>
            </a:r>
          </a:p>
          <a:p>
            <a:pPr marL="0" indent="0">
              <a:buNone/>
            </a:pPr>
            <a:r>
              <a:rPr lang="en-US" b="1" dirty="0" smtClean="0"/>
              <a:t>	(</a:t>
            </a:r>
            <a:r>
              <a:rPr lang="en-US" b="1" dirty="0"/>
              <a:t>fuzzy1 very few)</a:t>
            </a:r>
          </a:p>
          <a:p>
            <a:pPr marL="0" indent="0">
              <a:buNone/>
            </a:pPr>
            <a:r>
              <a:rPr lang="en-US" b="1" dirty="0" smtClean="0"/>
              <a:t>	</a:t>
            </a:r>
            <a:r>
              <a:rPr lang="bg-BG" b="1" dirty="0" smtClean="0"/>
              <a:t>=&gt;</a:t>
            </a:r>
            <a:endParaRPr lang="bg-BG" b="1" dirty="0"/>
          </a:p>
          <a:p>
            <a:pPr marL="0" indent="0">
              <a:buNone/>
            </a:pPr>
            <a:r>
              <a:rPr lang="en-US" b="1" dirty="0" smtClean="0"/>
              <a:t>	(</a:t>
            </a:r>
            <a:r>
              <a:rPr lang="en-US" b="1" dirty="0"/>
              <a:t>assert (crisp2)</a:t>
            </a:r>
          </a:p>
          <a:p>
            <a:pPr marL="0" indent="0">
              <a:buNone/>
            </a:pPr>
            <a:r>
              <a:rPr lang="en-US" b="1" dirty="0" smtClean="0"/>
              <a:t>	(</a:t>
            </a:r>
            <a:r>
              <a:rPr lang="en-US" b="1" dirty="0"/>
              <a:t>fuzzy2 hot))</a:t>
            </a:r>
          </a:p>
          <a:p>
            <a:pPr marL="0" indent="0">
              <a:buNone/>
            </a:pPr>
            <a:r>
              <a:rPr lang="bg-BG" b="1" dirty="0"/>
              <a:t>)</a:t>
            </a:r>
          </a:p>
          <a:p>
            <a:pPr marL="0" indent="0">
              <a:buNone/>
            </a:pPr>
            <a:r>
              <a:rPr lang="en-US" b="1" dirty="0"/>
              <a:t>with asserted facts</a:t>
            </a:r>
          </a:p>
          <a:p>
            <a:pPr marL="0" indent="0">
              <a:buNone/>
            </a:pPr>
            <a:r>
              <a:rPr lang="en-US" b="1" dirty="0" smtClean="0"/>
              <a:t>	(</a:t>
            </a:r>
            <a:r>
              <a:rPr lang="en-US" b="1" dirty="0"/>
              <a:t>crisp1) CF 0.8</a:t>
            </a:r>
          </a:p>
          <a:p>
            <a:pPr marL="0" indent="0">
              <a:buNone/>
            </a:pPr>
            <a:r>
              <a:rPr lang="en-US" b="1" dirty="0" smtClean="0"/>
              <a:t>	(</a:t>
            </a:r>
            <a:r>
              <a:rPr lang="en-US" b="1" dirty="0"/>
              <a:t>fuzzy1 few) CF 0.7</a:t>
            </a:r>
          </a:p>
          <a:p>
            <a:pPr marL="0" indent="0">
              <a:buNone/>
            </a:pPr>
            <a:r>
              <a:rPr lang="en-US" b="1" dirty="0"/>
              <a:t>The calculated certainty factor for the rule is</a:t>
            </a:r>
          </a:p>
          <a:p>
            <a:pPr marL="0" indent="0">
              <a:buNone/>
            </a:pPr>
            <a:r>
              <a:rPr lang="en-US" b="1" dirty="0" smtClean="0"/>
              <a:t>	0.9 </a:t>
            </a:r>
            <a:r>
              <a:rPr lang="en-US" b="1" dirty="0"/>
              <a:t>* min(0.8, 0.7) = 0.63</a:t>
            </a:r>
            <a:endParaRPr lang="bg-BG" dirty="0"/>
          </a:p>
        </p:txBody>
      </p:sp>
    </p:spTree>
    <p:extLst>
      <p:ext uri="{BB962C8B-B14F-4D97-AF65-F5344CB8AC3E}">
        <p14:creationId xmlns:p14="http://schemas.microsoft.com/office/powerpoint/2010/main" val="311388490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Threshold Certainty Factors</a:t>
            </a:r>
            <a:endParaRPr lang="bg-BG" dirty="0"/>
          </a:p>
        </p:txBody>
      </p:sp>
      <p:sp>
        <p:nvSpPr>
          <p:cNvPr id="3" name="Content Placeholder 2"/>
          <p:cNvSpPr>
            <a:spLocks noGrp="1"/>
          </p:cNvSpPr>
          <p:nvPr>
            <p:ph idx="1"/>
          </p:nvPr>
        </p:nvSpPr>
        <p:spPr/>
        <p:txBody>
          <a:bodyPr/>
          <a:lstStyle/>
          <a:p>
            <a:pPr marL="0" indent="0">
              <a:buNone/>
            </a:pPr>
            <a:r>
              <a:rPr lang="en-US" b="1" dirty="0"/>
              <a:t>Therefore the rule will fire if the threshold value is less than or equal </a:t>
            </a:r>
            <a:r>
              <a:rPr lang="en-US" b="1" dirty="0" smtClean="0"/>
              <a:t>to 0.63 </a:t>
            </a:r>
            <a:r>
              <a:rPr lang="en-US" b="1" dirty="0"/>
              <a:t>and the certainty factors of the two asserted facts will be (</a:t>
            </a:r>
            <a:r>
              <a:rPr lang="en-US" b="1" dirty="0" smtClean="0"/>
              <a:t>assuming the </a:t>
            </a:r>
            <a:r>
              <a:rPr lang="en-US" b="1" dirty="0"/>
              <a:t>similarity between (fuzzy1 very few) and (fuzzy1 few) is 0.6)</a:t>
            </a:r>
          </a:p>
          <a:p>
            <a:pPr marL="0" indent="0">
              <a:buNone/>
            </a:pPr>
            <a:r>
              <a:rPr lang="en-US" b="1" dirty="0" smtClean="0"/>
              <a:t>	CF </a:t>
            </a:r>
            <a:r>
              <a:rPr lang="en-US" b="1" dirty="0"/>
              <a:t>of (crisp2) = 0.9 * min(0.8, 0.7*0.6) = 0.378</a:t>
            </a:r>
          </a:p>
          <a:p>
            <a:pPr marL="0" indent="0">
              <a:buNone/>
            </a:pPr>
            <a:r>
              <a:rPr lang="en-US" b="1" dirty="0" smtClean="0"/>
              <a:t>	CF </a:t>
            </a:r>
            <a:r>
              <a:rPr lang="en-US" b="1" dirty="0"/>
              <a:t>of (fuzzy1 few) = 0.9 * min(0.8, 0.7) = </a:t>
            </a:r>
            <a:r>
              <a:rPr lang="en-US" b="1" dirty="0" smtClean="0"/>
              <a:t>0.63</a:t>
            </a:r>
          </a:p>
          <a:p>
            <a:pPr marL="0" indent="0">
              <a:buNone/>
            </a:pPr>
            <a:endParaRPr lang="bg-BG" dirty="0"/>
          </a:p>
        </p:txBody>
      </p:sp>
    </p:spTree>
    <p:extLst>
      <p:ext uri="{BB962C8B-B14F-4D97-AF65-F5344CB8AC3E}">
        <p14:creationId xmlns:p14="http://schemas.microsoft.com/office/powerpoint/2010/main" val="77217608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a:t>Certainty Factors in Assert Statements</a:t>
            </a:r>
            <a:endParaRPr lang="bg-BG" dirty="0"/>
          </a:p>
        </p:txBody>
      </p:sp>
      <p:sp>
        <p:nvSpPr>
          <p:cNvPr id="3" name="Content Placeholder 2"/>
          <p:cNvSpPr>
            <a:spLocks noGrp="1"/>
          </p:cNvSpPr>
          <p:nvPr>
            <p:ph idx="1"/>
          </p:nvPr>
        </p:nvSpPr>
        <p:spPr/>
        <p:txBody>
          <a:bodyPr>
            <a:normAutofit fontScale="85000" lnSpcReduction="10000"/>
          </a:bodyPr>
          <a:lstStyle/>
          <a:p>
            <a:r>
              <a:rPr lang="en-US" dirty="0"/>
              <a:t>When a fact is asserted in </a:t>
            </a:r>
            <a:r>
              <a:rPr lang="en-US" dirty="0" err="1"/>
              <a:t>FuzzyCLIPS</a:t>
            </a:r>
            <a:r>
              <a:rPr lang="en-US" dirty="0"/>
              <a:t>, its certainty factor may be specified. It is thus possible to assert a fact on </a:t>
            </a:r>
            <a:r>
              <a:rPr lang="en-US" dirty="0" smtClean="0"/>
              <a:t>the RHS </a:t>
            </a:r>
            <a:r>
              <a:rPr lang="en-US" dirty="0"/>
              <a:t>of a rule with a specific certainty factor.</a:t>
            </a:r>
          </a:p>
          <a:p>
            <a:pPr marL="0" indent="0">
              <a:buNone/>
            </a:pPr>
            <a:r>
              <a:rPr lang="en-US" dirty="0"/>
              <a:t>Example 9</a:t>
            </a:r>
          </a:p>
          <a:p>
            <a:pPr marL="0" indent="0">
              <a:buNone/>
            </a:pPr>
            <a:r>
              <a:rPr lang="en-US" b="1" dirty="0"/>
              <a:t>(assert (some-consequent) CF 0.8) ;asserting fact with CF = 0.8</a:t>
            </a:r>
          </a:p>
          <a:p>
            <a:r>
              <a:rPr lang="en-US" dirty="0"/>
              <a:t>Note that a certainty factor will also be calculated according to the nature of the rule (having multiple antecedents</a:t>
            </a:r>
            <a:r>
              <a:rPr lang="en-US" dirty="0" smtClean="0"/>
              <a:t>, FUZZY_FUZZY</a:t>
            </a:r>
            <a:r>
              <a:rPr lang="en-US" dirty="0"/>
              <a:t>, CRISP_, or FUZZY_CRISP) and any global contribution. This calculated certainty factor </a:t>
            </a:r>
            <a:r>
              <a:rPr lang="en-US" dirty="0" smtClean="0"/>
              <a:t>will then </a:t>
            </a:r>
            <a:r>
              <a:rPr lang="en-US" dirty="0"/>
              <a:t>be multiplied by the certainty factor given in the assert statement. This could be useful as a method of </a:t>
            </a:r>
            <a:r>
              <a:rPr lang="en-US" dirty="0" smtClean="0"/>
              <a:t>assigning weighted </a:t>
            </a:r>
            <a:r>
              <a:rPr lang="en-US" dirty="0"/>
              <a:t>certainty factors for a rule with multiple consequents.</a:t>
            </a:r>
            <a:endParaRPr lang="bg-BG" dirty="0"/>
          </a:p>
        </p:txBody>
      </p:sp>
    </p:spTree>
    <p:extLst>
      <p:ext uri="{BB962C8B-B14F-4D97-AF65-F5344CB8AC3E}">
        <p14:creationId xmlns:p14="http://schemas.microsoft.com/office/powerpoint/2010/main" val="199842723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a:t>Certainty Factors in Assert Statements</a:t>
            </a:r>
            <a:endParaRPr lang="bg-BG"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smtClean="0"/>
              <a:t>Example </a:t>
            </a:r>
            <a:r>
              <a:rPr lang="en-US" dirty="0"/>
              <a:t>10</a:t>
            </a:r>
          </a:p>
          <a:p>
            <a:pPr marL="0" indent="0">
              <a:buNone/>
            </a:pPr>
            <a:r>
              <a:rPr lang="en-US" b="1" dirty="0"/>
              <a:t>(</a:t>
            </a:r>
            <a:r>
              <a:rPr lang="en-US" b="1" dirty="0" err="1"/>
              <a:t>defrule</a:t>
            </a:r>
            <a:r>
              <a:rPr lang="en-US" b="1" dirty="0"/>
              <a:t> assert-</a:t>
            </a:r>
            <a:r>
              <a:rPr lang="en-US" b="1" dirty="0" err="1"/>
              <a:t>cf</a:t>
            </a:r>
            <a:r>
              <a:rPr lang="en-US" b="1" dirty="0"/>
              <a:t>-rule</a:t>
            </a:r>
          </a:p>
          <a:p>
            <a:pPr marL="0" indent="0">
              <a:buNone/>
            </a:pPr>
            <a:r>
              <a:rPr lang="en-US" b="1" dirty="0" smtClean="0"/>
              <a:t>	(</a:t>
            </a:r>
            <a:r>
              <a:rPr lang="en-US" b="1" dirty="0"/>
              <a:t>declare (CF 0.8));rule CF is 0.8</a:t>
            </a:r>
          </a:p>
          <a:p>
            <a:pPr marL="0" indent="0">
              <a:buNone/>
            </a:pPr>
            <a:r>
              <a:rPr lang="en-US" b="1" dirty="0" smtClean="0"/>
              <a:t>	(</a:t>
            </a:r>
            <a:r>
              <a:rPr lang="en-US" b="1" dirty="0"/>
              <a:t>fact 1)</a:t>
            </a:r>
          </a:p>
          <a:p>
            <a:pPr marL="0" indent="0">
              <a:buNone/>
            </a:pPr>
            <a:r>
              <a:rPr lang="en-US" b="1" dirty="0" smtClean="0"/>
              <a:t>	</a:t>
            </a:r>
            <a:r>
              <a:rPr lang="bg-BG" b="1" dirty="0" smtClean="0"/>
              <a:t>=&gt;</a:t>
            </a:r>
            <a:endParaRPr lang="bg-BG" b="1" dirty="0"/>
          </a:p>
          <a:p>
            <a:pPr marL="0" indent="0">
              <a:buNone/>
            </a:pPr>
            <a:r>
              <a:rPr lang="en-US" b="1" dirty="0" smtClean="0"/>
              <a:t>	(</a:t>
            </a:r>
            <a:r>
              <a:rPr lang="en-US" b="1" dirty="0"/>
              <a:t>assert (c1))</a:t>
            </a:r>
          </a:p>
          <a:p>
            <a:pPr marL="0" indent="0">
              <a:buNone/>
            </a:pPr>
            <a:r>
              <a:rPr lang="en-US" b="1" dirty="0" smtClean="0"/>
              <a:t>	(</a:t>
            </a:r>
            <a:r>
              <a:rPr lang="en-US" b="1" dirty="0"/>
              <a:t>assert (c2) CF 0.7) ;assert c2 with CF 0.7</a:t>
            </a:r>
          </a:p>
          <a:p>
            <a:pPr marL="0" indent="0">
              <a:buNone/>
            </a:pPr>
            <a:r>
              <a:rPr lang="en-US" b="1" dirty="0" smtClean="0"/>
              <a:t>	(</a:t>
            </a:r>
            <a:r>
              <a:rPr lang="en-US" b="1" dirty="0"/>
              <a:t>assert (c3))</a:t>
            </a:r>
          </a:p>
          <a:p>
            <a:pPr marL="0" indent="0">
              <a:buNone/>
            </a:pPr>
            <a:r>
              <a:rPr lang="en-US" b="1" dirty="0" smtClean="0"/>
              <a:t>	(</a:t>
            </a:r>
            <a:r>
              <a:rPr lang="en-US" b="1" dirty="0"/>
              <a:t>assert (c4</a:t>
            </a:r>
            <a:r>
              <a:rPr lang="en-US" b="1" dirty="0" smtClean="0"/>
              <a:t>))</a:t>
            </a:r>
          </a:p>
          <a:p>
            <a:pPr marL="0" indent="0">
              <a:buNone/>
            </a:pPr>
            <a:r>
              <a:rPr lang="en-US" b="1" dirty="0" smtClean="0"/>
              <a:t>)</a:t>
            </a:r>
            <a:endParaRPr lang="bg-BG" dirty="0"/>
          </a:p>
        </p:txBody>
      </p:sp>
    </p:spTree>
    <p:extLst>
      <p:ext uri="{BB962C8B-B14F-4D97-AF65-F5344CB8AC3E}">
        <p14:creationId xmlns:p14="http://schemas.microsoft.com/office/powerpoint/2010/main" val="7760803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i="1" dirty="0"/>
              <a:t>Certainty Factors in Assert Statements</a:t>
            </a:r>
            <a:endParaRPr lang="bg-BG" dirty="0"/>
          </a:p>
        </p:txBody>
      </p:sp>
      <p:sp>
        <p:nvSpPr>
          <p:cNvPr id="3" name="Content Placeholder 2"/>
          <p:cNvSpPr>
            <a:spLocks noGrp="1"/>
          </p:cNvSpPr>
          <p:nvPr>
            <p:ph idx="1"/>
          </p:nvPr>
        </p:nvSpPr>
        <p:spPr/>
        <p:txBody>
          <a:bodyPr>
            <a:normAutofit/>
          </a:bodyPr>
          <a:lstStyle/>
          <a:p>
            <a:pPr marL="0" indent="0">
              <a:buNone/>
            </a:pPr>
            <a:r>
              <a:rPr lang="en-US" b="1" dirty="0"/>
              <a:t>where</a:t>
            </a:r>
          </a:p>
          <a:p>
            <a:pPr marL="0" indent="0">
              <a:buNone/>
            </a:pPr>
            <a:r>
              <a:rPr lang="en-US" b="1" dirty="0" smtClean="0"/>
              <a:t>	(</a:t>
            </a:r>
            <a:r>
              <a:rPr lang="en-US" b="1" dirty="0"/>
              <a:t>fact 1) CF 0.9 ; matching fact has CF 0.9</a:t>
            </a:r>
          </a:p>
          <a:p>
            <a:pPr marL="0" indent="0">
              <a:buNone/>
            </a:pPr>
            <a:r>
              <a:rPr lang="en-US" b="1" dirty="0"/>
              <a:t>the conclusions reached on the RHS would be:</a:t>
            </a:r>
          </a:p>
          <a:p>
            <a:pPr marL="365760" lvl="1" indent="0">
              <a:buNone/>
            </a:pPr>
            <a:r>
              <a:rPr lang="en-US" b="1" dirty="0"/>
              <a:t>(assert (c1)) ; CF = 0.8*0.9 = 0.72</a:t>
            </a:r>
          </a:p>
          <a:p>
            <a:pPr marL="365760" lvl="1" indent="0">
              <a:buNone/>
            </a:pPr>
            <a:r>
              <a:rPr lang="en-US" b="1" dirty="0"/>
              <a:t>(assert (c2) CF 0.7) ; CF = 0.8*0.9*0.7 = 0.504</a:t>
            </a:r>
          </a:p>
          <a:p>
            <a:pPr marL="365760" lvl="1" indent="0">
              <a:buNone/>
            </a:pPr>
            <a:r>
              <a:rPr lang="en-US" b="1" dirty="0"/>
              <a:t>(assert (c3)) ; CF = 0.8*0.9 = 0.72</a:t>
            </a:r>
          </a:p>
          <a:p>
            <a:pPr marL="365760" lvl="1" indent="0">
              <a:buNone/>
            </a:pPr>
            <a:r>
              <a:rPr lang="en-US" b="1" dirty="0"/>
              <a:t>(assert (c4)) ; CF = 0.8*0.9 = 0.72</a:t>
            </a:r>
          </a:p>
          <a:p>
            <a:pPr marL="0" indent="0">
              <a:buNone/>
            </a:pPr>
            <a:r>
              <a:rPr lang="en-US" b="1" dirty="0"/>
              <a:t>The above rule attaches a lower CF to conclusion </a:t>
            </a:r>
            <a:r>
              <a:rPr lang="en-US" b="1" i="1" dirty="0"/>
              <a:t>c2 </a:t>
            </a:r>
            <a:r>
              <a:rPr lang="en-US" b="1" dirty="0"/>
              <a:t>than to the </a:t>
            </a:r>
            <a:r>
              <a:rPr lang="en-US" b="1" dirty="0" smtClean="0"/>
              <a:t>other conclusions</a:t>
            </a:r>
            <a:r>
              <a:rPr lang="en-US" b="1" dirty="0"/>
              <a:t>.</a:t>
            </a:r>
            <a:endParaRPr lang="bg-BG" dirty="0"/>
          </a:p>
        </p:txBody>
      </p:sp>
    </p:spTree>
    <p:extLst>
      <p:ext uri="{BB962C8B-B14F-4D97-AF65-F5344CB8AC3E}">
        <p14:creationId xmlns:p14="http://schemas.microsoft.com/office/powerpoint/2010/main" val="189322062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Defuzzification</a:t>
            </a:r>
            <a:endParaRPr lang="bg-BG" dirty="0"/>
          </a:p>
        </p:txBody>
      </p:sp>
      <p:sp>
        <p:nvSpPr>
          <p:cNvPr id="3" name="Content Placeholder 2"/>
          <p:cNvSpPr>
            <a:spLocks noGrp="1"/>
          </p:cNvSpPr>
          <p:nvPr>
            <p:ph idx="1"/>
          </p:nvPr>
        </p:nvSpPr>
        <p:spPr/>
        <p:txBody>
          <a:bodyPr>
            <a:normAutofit fontScale="92500" lnSpcReduction="20000"/>
          </a:bodyPr>
          <a:lstStyle/>
          <a:p>
            <a:r>
              <a:rPr lang="en-US" dirty="0" smtClean="0"/>
              <a:t>A </a:t>
            </a:r>
            <a:r>
              <a:rPr lang="en-US" dirty="0"/>
              <a:t>method which has </a:t>
            </a:r>
            <a:r>
              <a:rPr lang="en-US" dirty="0" smtClean="0"/>
              <a:t>been widely </a:t>
            </a:r>
            <a:r>
              <a:rPr lang="en-US" dirty="0"/>
              <a:t>adopted is to take the center of gravity COG or moment) of the whole set. This has the advantage </a:t>
            </a:r>
            <a:r>
              <a:rPr lang="en-US" dirty="0" smtClean="0"/>
              <a:t>of producing </a:t>
            </a:r>
            <a:r>
              <a:rPr lang="en-US" dirty="0"/>
              <a:t>smoothly varying controller output, but it is sometimes criticized as giving insufficient weight to </a:t>
            </a:r>
            <a:r>
              <a:rPr lang="en-US" dirty="0" smtClean="0"/>
              <a:t>rule consequents </a:t>
            </a:r>
            <a:r>
              <a:rPr lang="en-US" dirty="0"/>
              <a:t>that agree and ought to reinforce each other. </a:t>
            </a:r>
            <a:endParaRPr lang="en-US" dirty="0" smtClean="0"/>
          </a:p>
          <a:p>
            <a:r>
              <a:rPr lang="en-US" dirty="0" smtClean="0"/>
              <a:t>Another </a:t>
            </a:r>
            <a:r>
              <a:rPr lang="en-US" dirty="0"/>
              <a:t>method concentrates on the values where </a:t>
            </a:r>
            <a:r>
              <a:rPr lang="en-US" dirty="0" smtClean="0"/>
              <a:t>the possibility </a:t>
            </a:r>
            <a:r>
              <a:rPr lang="en-US" dirty="0"/>
              <a:t>distribution reaches a maximum, called the mean of maxima method. The mean of maxima (MOM</a:t>
            </a:r>
            <a:r>
              <a:rPr lang="en-US" dirty="0" smtClean="0"/>
              <a:t>) algorithm </a:t>
            </a:r>
            <a:r>
              <a:rPr lang="en-US" dirty="0"/>
              <a:t>is criticized as producing less smooth controller output, but has the advantage of greater speed due </a:t>
            </a:r>
            <a:r>
              <a:rPr lang="en-US" dirty="0" smtClean="0"/>
              <a:t>to fewer </a:t>
            </a:r>
            <a:r>
              <a:rPr lang="en-US" dirty="0"/>
              <a:t>floating-point calculations</a:t>
            </a:r>
            <a:r>
              <a:rPr lang="en-US" dirty="0" smtClean="0"/>
              <a:t>.</a:t>
            </a:r>
          </a:p>
          <a:p>
            <a:r>
              <a:rPr lang="en-US" dirty="0" smtClean="0"/>
              <a:t>In </a:t>
            </a:r>
            <a:r>
              <a:rPr lang="en-US" dirty="0" err="1"/>
              <a:t>FuzzyCLIPS</a:t>
            </a:r>
            <a:r>
              <a:rPr lang="en-US" dirty="0"/>
              <a:t>, the user has the option of choosing either the COG or MOM algorithm when </a:t>
            </a:r>
            <a:r>
              <a:rPr lang="en-US" dirty="0" err="1"/>
              <a:t>defuzzifying</a:t>
            </a:r>
            <a:r>
              <a:rPr lang="en-US" dirty="0"/>
              <a:t> a </a:t>
            </a:r>
            <a:r>
              <a:rPr lang="en-US" dirty="0" smtClean="0"/>
              <a:t>fuzzy set</a:t>
            </a:r>
            <a:endParaRPr lang="bg-BG" dirty="0"/>
          </a:p>
        </p:txBody>
      </p:sp>
    </p:spTree>
    <p:extLst>
      <p:ext uri="{BB962C8B-B14F-4D97-AF65-F5344CB8AC3E}">
        <p14:creationId xmlns:p14="http://schemas.microsoft.com/office/powerpoint/2010/main" val="396290592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Centre of Gravity Algorithm</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pPr marL="0" indent="0">
                  <a:buNone/>
                </a:pPr>
                <a:r>
                  <a:rPr lang="en-US" dirty="0" smtClean="0"/>
                  <a:t>In </a:t>
                </a:r>
                <a:r>
                  <a:rPr lang="en-US" dirty="0" err="1"/>
                  <a:t>FuzzyCLIPS</a:t>
                </a:r>
                <a:r>
                  <a:rPr lang="en-US" dirty="0"/>
                  <a:t>, a fuzzy set is defined by a set of points that are considered to be connected by straight-line segments</a:t>
                </a:r>
                <a:r>
                  <a:rPr lang="en-US" dirty="0" smtClean="0"/>
                  <a:t>.</a:t>
                </a:r>
              </a:p>
              <a:p>
                <a:pPr marL="0" indent="0" algn="ctr">
                  <a:buNone/>
                </a:pPr>
                <a14:m>
                  <m:oMathPara xmlns:m="http://schemas.openxmlformats.org/officeDocument/2006/math">
                    <m:oMathParaPr>
                      <m:jc m:val="centerGroup"/>
                    </m:oMathParaPr>
                    <m:oMath xmlns:m="http://schemas.openxmlformats.org/officeDocument/2006/math">
                      <m:sSup>
                        <m:sSupPr>
                          <m:ctrlPr>
                            <a:rPr lang="en-US" i="1" smtClean="0">
                              <a:latin typeface="Cambria Math"/>
                            </a:rPr>
                          </m:ctrlPr>
                        </m:sSupPr>
                        <m:e>
                          <m:r>
                            <a:rPr lang="en-US" b="0" i="1" smtClean="0">
                              <a:latin typeface="Cambria Math"/>
                            </a:rPr>
                            <m:t>𝑥</m:t>
                          </m:r>
                        </m:e>
                        <m:sup>
                          <m:r>
                            <a:rPr lang="en-US" b="0" i="1" smtClean="0">
                              <a:latin typeface="Cambria Math"/>
                            </a:rPr>
                            <m:t>′</m:t>
                          </m:r>
                        </m:sup>
                      </m:sSup>
                      <m:r>
                        <a:rPr lang="en-US" b="0" i="1" smtClean="0">
                          <a:latin typeface="Cambria Math"/>
                        </a:rPr>
                        <m:t>=</m:t>
                      </m:r>
                      <m:f>
                        <m:fPr>
                          <m:ctrlPr>
                            <a:rPr lang="en-US" b="0" i="1" smtClean="0">
                              <a:latin typeface="Cambria Math"/>
                            </a:rPr>
                          </m:ctrlPr>
                        </m:fPr>
                        <m:num>
                          <m:nary>
                            <m:naryPr>
                              <m:chr m:val="∑"/>
                              <m:ctrlPr>
                                <a:rPr lang="en-US" b="0" i="1" smtClean="0">
                                  <a:latin typeface="Cambria Math"/>
                                </a:rPr>
                              </m:ctrlPr>
                            </m:naryPr>
                            <m:sub>
                              <m:r>
                                <m:rPr>
                                  <m:brk m:alnAt="23"/>
                                </m:rPr>
                                <a:rPr lang="en-US" b="0" i="1" smtClean="0">
                                  <a:latin typeface="Cambria Math"/>
                                </a:rPr>
                                <m:t>𝑖</m:t>
                              </m:r>
                              <m:r>
                                <a:rPr lang="en-US" b="0" i="1" smtClean="0">
                                  <a:latin typeface="Cambria Math"/>
                                </a:rPr>
                                <m:t>=1</m:t>
                              </m:r>
                            </m:sub>
                            <m:sup>
                              <m:r>
                                <a:rPr lang="en-US" b="0" i="1" smtClean="0">
                                  <a:latin typeface="Cambria Math"/>
                                </a:rPr>
                                <m:t>𝑛</m:t>
                              </m:r>
                            </m:sup>
                            <m:e>
                              <m:sSup>
                                <m:sSupPr>
                                  <m:ctrlPr>
                                    <a:rPr lang="en-US" b="0" i="1" smtClean="0">
                                      <a:latin typeface="Cambria Math"/>
                                    </a:rPr>
                                  </m:ctrlPr>
                                </m:sSupPr>
                                <m:e>
                                  <m:r>
                                    <a:rPr lang="en-US" b="0" i="1" smtClean="0">
                                      <a:latin typeface="Cambria Math"/>
                                    </a:rPr>
                                    <m:t>𝑥</m:t>
                                  </m:r>
                                  <m:r>
                                    <a:rPr lang="en-US" i="1" baseline="-25000">
                                      <a:latin typeface="Cambria Math"/>
                                    </a:rPr>
                                    <m:t>𝑖</m:t>
                                  </m:r>
                                </m:e>
                                <m:sup>
                                  <m:r>
                                    <a:rPr lang="en-US" b="0" i="1" smtClean="0">
                                      <a:latin typeface="Cambria Math"/>
                                    </a:rPr>
                                    <m:t>′</m:t>
                                  </m:r>
                                </m:sup>
                              </m:sSup>
                              <m:r>
                                <a:rPr lang="en-US" b="0" i="1" smtClean="0">
                                  <a:latin typeface="Cambria Math"/>
                                  <a:ea typeface="Cambria Math"/>
                                </a:rPr>
                                <m:t>∙</m:t>
                              </m:r>
                              <m:sSub>
                                <m:sSubPr>
                                  <m:ctrlPr>
                                    <a:rPr lang="en-US" b="0" i="1" smtClean="0">
                                      <a:latin typeface="Cambria Math"/>
                                      <a:ea typeface="Cambria Math"/>
                                    </a:rPr>
                                  </m:ctrlPr>
                                </m:sSubPr>
                                <m:e>
                                  <m:r>
                                    <a:rPr lang="en-US" b="0" i="1" smtClean="0">
                                      <a:latin typeface="Cambria Math"/>
                                      <a:ea typeface="Cambria Math"/>
                                    </a:rPr>
                                    <m:t>𝐴</m:t>
                                  </m:r>
                                </m:e>
                                <m:sub>
                                  <m:r>
                                    <a:rPr lang="en-US" b="0" i="1" smtClean="0">
                                      <a:latin typeface="Cambria Math"/>
                                      <a:ea typeface="Cambria Math"/>
                                    </a:rPr>
                                    <m:t>𝑖</m:t>
                                  </m:r>
                                </m:sub>
                              </m:sSub>
                            </m:e>
                          </m:nary>
                        </m:num>
                        <m:den>
                          <m:nary>
                            <m:naryPr>
                              <m:chr m:val="∑"/>
                              <m:ctrlPr>
                                <a:rPr lang="en-US" b="0" i="1" smtClean="0">
                                  <a:latin typeface="Cambria Math"/>
                                </a:rPr>
                              </m:ctrlPr>
                            </m:naryPr>
                            <m:sub>
                              <m:r>
                                <m:rPr>
                                  <m:brk m:alnAt="23"/>
                                </m:rPr>
                                <a:rPr lang="en-US" b="0" i="1" smtClean="0">
                                  <a:latin typeface="Cambria Math"/>
                                </a:rPr>
                                <m:t>𝑖</m:t>
                              </m:r>
                              <m:r>
                                <a:rPr lang="en-US" b="0" i="1" smtClean="0">
                                  <a:latin typeface="Cambria Math"/>
                                </a:rPr>
                                <m:t>=1</m:t>
                              </m:r>
                            </m:sub>
                            <m:sup>
                              <m:r>
                                <a:rPr lang="en-US" b="0" i="1" smtClean="0">
                                  <a:latin typeface="Cambria Math"/>
                                </a:rPr>
                                <m:t>𝑛</m:t>
                              </m:r>
                            </m:sup>
                            <m:e>
                              <m:sSub>
                                <m:sSubPr>
                                  <m:ctrlPr>
                                    <a:rPr lang="en-US" b="0" i="1" smtClean="0">
                                      <a:latin typeface="Cambria Math"/>
                                    </a:rPr>
                                  </m:ctrlPr>
                                </m:sSubPr>
                                <m:e>
                                  <m:r>
                                    <a:rPr lang="en-US" b="0" i="1" smtClean="0">
                                      <a:latin typeface="Cambria Math"/>
                                    </a:rPr>
                                    <m:t>𝐴</m:t>
                                  </m:r>
                                </m:e>
                                <m:sub>
                                  <m:r>
                                    <a:rPr lang="en-US" b="0" i="1" smtClean="0">
                                      <a:latin typeface="Cambria Math"/>
                                    </a:rPr>
                                    <m:t>𝑖</m:t>
                                  </m:r>
                                </m:sub>
                              </m:sSub>
                            </m:e>
                          </m:nary>
                        </m:den>
                      </m:f>
                    </m:oMath>
                  </m:oMathPara>
                </a14:m>
                <a:endParaRPr lang="en-US" dirty="0"/>
              </a:p>
              <a:p>
                <a:pPr marL="0" indent="0">
                  <a:buNone/>
                </a:pPr>
                <a:endParaRPr lang="en-US" dirty="0" smtClean="0"/>
              </a:p>
              <a:p>
                <a:pPr marL="0" indent="0">
                  <a:buNone/>
                </a:pPr>
                <a:r>
                  <a:rPr lang="en-US" dirty="0" smtClean="0"/>
                  <a:t>where </a:t>
                </a:r>
                <a:r>
                  <a:rPr lang="en-US" i="1" dirty="0"/>
                  <a:t>x</a:t>
                </a:r>
                <a:r>
                  <a:rPr lang="en-US" baseline="-25000" dirty="0"/>
                  <a:t>i</a:t>
                </a:r>
                <a:r>
                  <a:rPr lang="en-US" dirty="0"/>
                  <a:t>´ is the local </a:t>
                </a:r>
                <a:r>
                  <a:rPr lang="en-US" dirty="0" err="1"/>
                  <a:t>centre</a:t>
                </a:r>
                <a:r>
                  <a:rPr lang="en-US" dirty="0"/>
                  <a:t> of gravity, A</a:t>
                </a:r>
                <a:r>
                  <a:rPr lang="en-US" baseline="-25000" dirty="0"/>
                  <a:t>i</a:t>
                </a:r>
                <a:r>
                  <a:rPr lang="en-US" dirty="0"/>
                  <a:t> is the local area of the shape underneath line segment (p</a:t>
                </a:r>
                <a:r>
                  <a:rPr lang="en-US" baseline="-25000" dirty="0"/>
                  <a:t>i-1</a:t>
                </a:r>
                <a:r>
                  <a:rPr lang="en-US" dirty="0"/>
                  <a:t>, p</a:t>
                </a:r>
                <a:r>
                  <a:rPr lang="en-US" baseline="-25000" dirty="0"/>
                  <a:t>i</a:t>
                </a:r>
                <a:r>
                  <a:rPr lang="en-US" dirty="0"/>
                  <a:t>), and n is </a:t>
                </a:r>
                <a:r>
                  <a:rPr lang="en-US" dirty="0" smtClean="0"/>
                  <a:t>the total </a:t>
                </a:r>
                <a:r>
                  <a:rPr lang="en-US" dirty="0"/>
                  <a:t>number of points.</a:t>
                </a:r>
                <a:endParaRPr lang="bg-B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259" t="-1111" r="-963"/>
                </a:stretch>
              </a:blipFill>
            </p:spPr>
            <p:txBody>
              <a:bodyPr/>
              <a:lstStyle/>
              <a:p>
                <a:r>
                  <a:rPr lang="bg-BG">
                    <a:noFill/>
                  </a:rPr>
                  <a:t> </a:t>
                </a:r>
              </a:p>
            </p:txBody>
          </p:sp>
        </mc:Fallback>
      </mc:AlternateContent>
    </p:spTree>
    <p:extLst>
      <p:ext uri="{BB962C8B-B14F-4D97-AF65-F5344CB8AC3E}">
        <p14:creationId xmlns:p14="http://schemas.microsoft.com/office/powerpoint/2010/main" val="2404185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 Control</a:t>
            </a:r>
            <a:endParaRPr lang="bg-BG" dirty="0"/>
          </a:p>
        </p:txBody>
      </p:sp>
      <p:sp>
        <p:nvSpPr>
          <p:cNvPr id="3" name="Content Placeholder 2"/>
          <p:cNvSpPr>
            <a:spLocks noGrp="1"/>
          </p:cNvSpPr>
          <p:nvPr>
            <p:ph sz="half" idx="1"/>
          </p:nvPr>
        </p:nvSpPr>
        <p:spPr/>
        <p:txBody>
          <a:bodyPr/>
          <a:lstStyle/>
          <a:p>
            <a:r>
              <a:rPr lang="en-US" dirty="0"/>
              <a:t>A set of fuzzy rules and membership </a:t>
            </a:r>
            <a:r>
              <a:rPr lang="en-US" dirty="0" smtClean="0"/>
              <a:t>functions for </a:t>
            </a:r>
            <a:r>
              <a:rPr lang="en-US" dirty="0"/>
              <a:t>the Inverted Pendulum case problem.</a:t>
            </a:r>
            <a:endParaRPr lang="bg-BG" dirty="0"/>
          </a:p>
        </p:txBody>
      </p:sp>
      <p:sp>
        <p:nvSpPr>
          <p:cNvPr id="4" name="Content Placeholder 3"/>
          <p:cNvSpPr>
            <a:spLocks noGrp="1"/>
          </p:cNvSpPr>
          <p:nvPr>
            <p:ph sz="half" idx="2"/>
          </p:nvPr>
        </p:nvSpPr>
        <p:spPr/>
        <p:txBody>
          <a:bodyPr/>
          <a:lstStyle/>
          <a:p>
            <a:endParaRPr lang="bg-BG"/>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4467" y="836712"/>
            <a:ext cx="4124325" cy="572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505735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Mean of Maxima Algorithm</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pPr marL="0" indent="0">
                  <a:buNone/>
                </a:pPr>
                <a:r>
                  <a:rPr lang="en-US" dirty="0" smtClean="0"/>
                  <a:t>The MOM algorithm returns the x-coordinate (x”) </a:t>
                </a:r>
                <a:r>
                  <a:rPr lang="en-US" dirty="0"/>
                  <a:t>of the point at which the maximum membership (y) value of </a:t>
                </a:r>
                <a:r>
                  <a:rPr lang="en-US" dirty="0" smtClean="0"/>
                  <a:t>the set </a:t>
                </a:r>
                <a:r>
                  <a:rPr lang="en-US" dirty="0"/>
                  <a:t>is reached</a:t>
                </a:r>
                <a:r>
                  <a:rPr lang="en-US" dirty="0" smtClean="0"/>
                  <a:t>.</a:t>
                </a:r>
              </a:p>
              <a:p>
                <a:pPr marL="0" indent="0">
                  <a:buNone/>
                </a:pPr>
                <a:r>
                  <a:rPr lang="en-US" dirty="0"/>
                  <a:t>If the maximum y value is reached at more than one point, then the average of all the </a:t>
                </a:r>
                <a:r>
                  <a:rPr lang="en-US" dirty="0" smtClean="0"/>
                  <a:t>x” </a:t>
                </a:r>
                <a:r>
                  <a:rPr lang="en-US" dirty="0"/>
                  <a:t>is taken. More formally</a:t>
                </a:r>
                <a:r>
                  <a:rPr lang="en-US" dirty="0" smtClean="0"/>
                  <a:t>:</a:t>
                </a:r>
              </a:p>
              <a:p>
                <a:pPr marL="0" indent="0" algn="ctr">
                  <a:buNone/>
                </a:pPr>
                <a14:m>
                  <m:oMathPara xmlns:m="http://schemas.openxmlformats.org/officeDocument/2006/math">
                    <m:oMathParaPr>
                      <m:jc m:val="centerGroup"/>
                    </m:oMathParaPr>
                    <m:oMath xmlns:m="http://schemas.openxmlformats.org/officeDocument/2006/math">
                      <m:sSup>
                        <m:sSupPr>
                          <m:ctrlPr>
                            <a:rPr lang="en-US" i="1" smtClean="0">
                              <a:latin typeface="Cambria Math"/>
                            </a:rPr>
                          </m:ctrlPr>
                        </m:sSupPr>
                        <m:e>
                          <m:r>
                            <a:rPr lang="en-US" b="0" i="1" smtClean="0">
                              <a:latin typeface="Cambria Math"/>
                            </a:rPr>
                            <m:t>𝑥</m:t>
                          </m:r>
                        </m:e>
                        <m:sup>
                          <m:r>
                            <a:rPr lang="en-US" b="0" i="1" smtClean="0">
                              <a:latin typeface="Cambria Math"/>
                            </a:rPr>
                            <m:t>′</m:t>
                          </m:r>
                        </m:sup>
                      </m:sSup>
                      <m:r>
                        <a:rPr lang="en-US" b="0" i="1" smtClean="0">
                          <a:latin typeface="Cambria Math"/>
                        </a:rPr>
                        <m:t>=</m:t>
                      </m:r>
                      <m:nary>
                        <m:naryPr>
                          <m:chr m:val="∑"/>
                          <m:ctrlPr>
                            <a:rPr lang="en-US" b="0" i="1" smtClean="0">
                              <a:latin typeface="Cambria Math"/>
                            </a:rPr>
                          </m:ctrlPr>
                        </m:naryPr>
                        <m:sub>
                          <m:r>
                            <m:rPr>
                              <m:brk m:alnAt="23"/>
                            </m:rPr>
                            <a:rPr lang="en-US" b="0" i="1" smtClean="0">
                              <a:latin typeface="Cambria Math"/>
                            </a:rPr>
                            <m:t>𝑗</m:t>
                          </m:r>
                          <m:r>
                            <a:rPr lang="en-US" b="0" i="1" smtClean="0">
                              <a:latin typeface="Cambria Math"/>
                            </a:rPr>
                            <m:t>=1</m:t>
                          </m:r>
                        </m:sub>
                        <m:sup>
                          <m:r>
                            <a:rPr lang="en-US" b="0" i="1" smtClean="0">
                              <a:latin typeface="Cambria Math"/>
                            </a:rPr>
                            <m:t>𝐽</m:t>
                          </m:r>
                        </m:sup>
                        <m:e>
                          <m:f>
                            <m:fPr>
                              <m:ctrlPr>
                                <a:rPr lang="en-US" b="0" i="1" smtClean="0">
                                  <a:latin typeface="Cambria Math"/>
                                </a:rPr>
                              </m:ctrlPr>
                            </m:fPr>
                            <m:num>
                              <m:sSup>
                                <m:sSupPr>
                                  <m:ctrlPr>
                                    <a:rPr lang="en-US" b="0" i="1" smtClean="0">
                                      <a:latin typeface="Cambria Math"/>
                                    </a:rPr>
                                  </m:ctrlPr>
                                </m:sSupPr>
                                <m:e>
                                  <m:r>
                                    <a:rPr lang="en-US" b="0" i="1" smtClean="0">
                                      <a:latin typeface="Cambria Math"/>
                                    </a:rPr>
                                    <m:t>𝑥</m:t>
                                  </m:r>
                                  <m:r>
                                    <a:rPr lang="en-US" b="0" i="1" baseline="-25000" smtClean="0">
                                      <a:latin typeface="Cambria Math"/>
                                    </a:rPr>
                                    <m:t>𝑗</m:t>
                                  </m:r>
                                </m:e>
                                <m:sup>
                                  <m:r>
                                    <a:rPr lang="en-US" b="0" i="1" smtClean="0">
                                      <a:latin typeface="Cambria Math"/>
                                    </a:rPr>
                                    <m:t>"</m:t>
                                  </m:r>
                                </m:sup>
                              </m:sSup>
                            </m:num>
                            <m:den>
                              <m:r>
                                <a:rPr lang="en-US" b="0" i="1" smtClean="0">
                                  <a:latin typeface="Cambria Math"/>
                                </a:rPr>
                                <m:t>𝐽</m:t>
                              </m:r>
                            </m:den>
                          </m:f>
                        </m:e>
                      </m:nary>
                    </m:oMath>
                  </m:oMathPara>
                </a14:m>
                <a:endParaRPr lang="en-US" dirty="0"/>
              </a:p>
              <a:p>
                <a:pPr marL="0" indent="0">
                  <a:buNone/>
                </a:pPr>
                <a:r>
                  <a:rPr lang="en-US" dirty="0" smtClean="0"/>
                  <a:t>where </a:t>
                </a:r>
                <a:r>
                  <a:rPr lang="en-US" dirty="0" err="1" smtClean="0"/>
                  <a:t>x”j</a:t>
                </a:r>
                <a:r>
                  <a:rPr lang="en-US" dirty="0" smtClean="0"/>
                  <a:t> </a:t>
                </a:r>
                <a:r>
                  <a:rPr lang="en-US" dirty="0"/>
                  <a:t>are the x-coordinates of all the maxima, and J is the total number of maxima </a:t>
                </a:r>
                <a:r>
                  <a:rPr lang="en-US" dirty="0" smtClean="0"/>
                  <a:t>.</a:t>
                </a:r>
                <a:endParaRPr lang="bg-B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259" t="-2083" r="-1556" b="-556"/>
                </a:stretch>
              </a:blipFill>
            </p:spPr>
            <p:txBody>
              <a:bodyPr/>
              <a:lstStyle/>
              <a:p>
                <a:r>
                  <a:rPr lang="bg-BG">
                    <a:noFill/>
                  </a:rPr>
                  <a:t> </a:t>
                </a:r>
              </a:p>
            </p:txBody>
          </p:sp>
        </mc:Fallback>
      </mc:AlternateContent>
    </p:spTree>
    <p:extLst>
      <p:ext uri="{BB962C8B-B14F-4D97-AF65-F5344CB8AC3E}">
        <p14:creationId xmlns:p14="http://schemas.microsoft.com/office/powerpoint/2010/main" val="3537434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Defuzzification</a:t>
            </a:r>
            <a:endParaRPr lang="bg-BG" dirty="0"/>
          </a:p>
        </p:txBody>
      </p:sp>
      <p:sp>
        <p:nvSpPr>
          <p:cNvPr id="3" name="Content Placeholder 2"/>
          <p:cNvSpPr>
            <a:spLocks noGrp="1"/>
          </p:cNvSpPr>
          <p:nvPr>
            <p:ph idx="1"/>
          </p:nvPr>
        </p:nvSpPr>
        <p:spPr/>
        <p:txBody>
          <a:bodyPr>
            <a:normAutofit lnSpcReduction="10000"/>
          </a:bodyPr>
          <a:lstStyle/>
          <a:p>
            <a:pPr marL="0" indent="0">
              <a:buNone/>
            </a:pPr>
            <a:r>
              <a:rPr lang="en-US" i="1" dirty="0">
                <a:solidFill>
                  <a:schemeClr val="accent1"/>
                </a:solidFill>
              </a:rPr>
              <a:t>(</a:t>
            </a:r>
            <a:r>
              <a:rPr lang="en-US" dirty="0">
                <a:solidFill>
                  <a:schemeClr val="accent1"/>
                </a:solidFill>
              </a:rPr>
              <a:t>moment-</a:t>
            </a:r>
            <a:r>
              <a:rPr lang="en-US" dirty="0" err="1">
                <a:solidFill>
                  <a:schemeClr val="accent1"/>
                </a:solidFill>
              </a:rPr>
              <a:t>defuzzify</a:t>
            </a:r>
            <a:r>
              <a:rPr lang="en-US" dirty="0">
                <a:solidFill>
                  <a:schemeClr val="accent1"/>
                </a:solidFill>
              </a:rPr>
              <a:t> ?&lt;</a:t>
            </a:r>
            <a:r>
              <a:rPr lang="en-US" i="1" dirty="0">
                <a:solidFill>
                  <a:schemeClr val="accent1"/>
                </a:solidFill>
              </a:rPr>
              <a:t>fact-</a:t>
            </a:r>
            <a:r>
              <a:rPr lang="en-US" i="1" dirty="0" err="1">
                <a:solidFill>
                  <a:schemeClr val="accent1"/>
                </a:solidFill>
              </a:rPr>
              <a:t>var</a:t>
            </a:r>
            <a:r>
              <a:rPr lang="en-US" dirty="0">
                <a:solidFill>
                  <a:schemeClr val="accent1"/>
                </a:solidFill>
              </a:rPr>
              <a:t>&gt; | integer | &lt;fuzzy-value&gt;) ; COG algorithm</a:t>
            </a:r>
          </a:p>
          <a:p>
            <a:pPr marL="0" indent="0">
              <a:buNone/>
            </a:pPr>
            <a:r>
              <a:rPr lang="en-US" i="1" dirty="0">
                <a:solidFill>
                  <a:schemeClr val="accent1"/>
                </a:solidFill>
              </a:rPr>
              <a:t>(</a:t>
            </a:r>
            <a:r>
              <a:rPr lang="en-US" dirty="0">
                <a:solidFill>
                  <a:schemeClr val="accent1"/>
                </a:solidFill>
              </a:rPr>
              <a:t>maximum-</a:t>
            </a:r>
            <a:r>
              <a:rPr lang="en-US" dirty="0" err="1">
                <a:solidFill>
                  <a:schemeClr val="accent1"/>
                </a:solidFill>
              </a:rPr>
              <a:t>defuzzify</a:t>
            </a:r>
            <a:r>
              <a:rPr lang="en-US" dirty="0">
                <a:solidFill>
                  <a:schemeClr val="accent1"/>
                </a:solidFill>
              </a:rPr>
              <a:t> ?&lt;</a:t>
            </a:r>
            <a:r>
              <a:rPr lang="en-US" i="1" dirty="0">
                <a:solidFill>
                  <a:schemeClr val="accent1"/>
                </a:solidFill>
              </a:rPr>
              <a:t>fact-</a:t>
            </a:r>
            <a:r>
              <a:rPr lang="en-US" i="1" dirty="0" err="1">
                <a:solidFill>
                  <a:schemeClr val="accent1"/>
                </a:solidFill>
              </a:rPr>
              <a:t>var</a:t>
            </a:r>
            <a:r>
              <a:rPr lang="en-US" dirty="0">
                <a:solidFill>
                  <a:schemeClr val="accent1"/>
                </a:solidFill>
              </a:rPr>
              <a:t>&gt; | integer | &lt;fuzzy-value&gt;) ; MOM algorithm</a:t>
            </a:r>
          </a:p>
          <a:p>
            <a:r>
              <a:rPr lang="en-US" dirty="0"/>
              <a:t>The argument may be fact variable (?&lt;fact-</a:t>
            </a:r>
            <a:r>
              <a:rPr lang="en-US" dirty="0" err="1"/>
              <a:t>var</a:t>
            </a:r>
            <a:r>
              <a:rPr lang="en-US" dirty="0"/>
              <a:t>&gt;), which normally is bound on the LHS of a rule </a:t>
            </a:r>
            <a:r>
              <a:rPr lang="en-US" dirty="0" smtClean="0"/>
              <a:t>. It </a:t>
            </a:r>
            <a:r>
              <a:rPr lang="en-US" dirty="0"/>
              <a:t>may be the integer value of a fact number (i.e., the index of the fact on the fact list). </a:t>
            </a:r>
            <a:r>
              <a:rPr lang="en-US" dirty="0" smtClean="0"/>
              <a:t>It may </a:t>
            </a:r>
            <a:r>
              <a:rPr lang="en-US" dirty="0"/>
              <a:t>also be a &lt;fuzzy-value &gt; that can be obtained (among other ways) by matching in the pattern of a </a:t>
            </a:r>
            <a:r>
              <a:rPr lang="en-US" dirty="0" smtClean="0"/>
              <a:t>fuzzy </a:t>
            </a:r>
            <a:r>
              <a:rPr lang="en-US" dirty="0" err="1" smtClean="0"/>
              <a:t>deftemplate</a:t>
            </a:r>
            <a:r>
              <a:rPr lang="en-US" dirty="0" smtClean="0"/>
              <a:t> </a:t>
            </a:r>
            <a:r>
              <a:rPr lang="en-US" dirty="0"/>
              <a:t>fact or a FUZZY-VALUE slot.</a:t>
            </a:r>
            <a:endParaRPr lang="bg-BG" dirty="0"/>
          </a:p>
        </p:txBody>
      </p:sp>
    </p:spTree>
    <p:extLst>
      <p:ext uri="{BB962C8B-B14F-4D97-AF65-F5344CB8AC3E}">
        <p14:creationId xmlns:p14="http://schemas.microsoft.com/office/powerpoint/2010/main" val="14958014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Defuzzification</a:t>
            </a:r>
            <a:endParaRPr lang="bg-BG" dirty="0"/>
          </a:p>
        </p:txBody>
      </p:sp>
      <p:sp>
        <p:nvSpPr>
          <p:cNvPr id="3" name="Content Placeholder 2"/>
          <p:cNvSpPr>
            <a:spLocks noGrp="1"/>
          </p:cNvSpPr>
          <p:nvPr>
            <p:ph idx="1"/>
          </p:nvPr>
        </p:nvSpPr>
        <p:spPr/>
        <p:txBody>
          <a:bodyPr>
            <a:normAutofit fontScale="92500" lnSpcReduction="10000"/>
          </a:bodyPr>
          <a:lstStyle/>
          <a:p>
            <a:pPr marL="0" indent="0">
              <a:buNone/>
            </a:pPr>
            <a:r>
              <a:rPr lang="en-US" dirty="0"/>
              <a:t>Example 33</a:t>
            </a:r>
          </a:p>
          <a:p>
            <a:pPr marL="0" indent="0">
              <a:buNone/>
            </a:pPr>
            <a:r>
              <a:rPr lang="en-US" b="1" dirty="0"/>
              <a:t>Suppose that fact-1 (a fuzzy </a:t>
            </a:r>
            <a:r>
              <a:rPr lang="en-US" b="1" dirty="0" err="1"/>
              <a:t>deftemplate</a:t>
            </a:r>
            <a:r>
              <a:rPr lang="en-US" b="1" dirty="0"/>
              <a:t> fact) on the fact list </a:t>
            </a:r>
            <a:r>
              <a:rPr lang="en-US" b="1" dirty="0" smtClean="0"/>
              <a:t>is (</a:t>
            </a:r>
            <a:r>
              <a:rPr lang="en-US" b="1" dirty="0"/>
              <a:t>temperature warm</a:t>
            </a:r>
            <a:r>
              <a:rPr lang="en-US" b="1" dirty="0" smtClean="0"/>
              <a:t>) and </a:t>
            </a:r>
            <a:r>
              <a:rPr lang="en-US" b="1" dirty="0"/>
              <a:t>that the COG method returns a value of 28, while the MOM method returns </a:t>
            </a:r>
            <a:r>
              <a:rPr lang="en-US" b="1" dirty="0" smtClean="0"/>
              <a:t>a value </a:t>
            </a:r>
            <a:r>
              <a:rPr lang="en-US" b="1" dirty="0"/>
              <a:t>of 32.5.</a:t>
            </a:r>
          </a:p>
          <a:p>
            <a:pPr marL="0" indent="0">
              <a:buNone/>
            </a:pPr>
            <a:r>
              <a:rPr lang="en-US" b="1" dirty="0"/>
              <a:t>When the following </a:t>
            </a:r>
            <a:r>
              <a:rPr lang="en-US" b="1" dirty="0" err="1"/>
              <a:t>defuzzification</a:t>
            </a:r>
            <a:r>
              <a:rPr lang="en-US" b="1" dirty="0"/>
              <a:t> command is issued at the CLIPS </a:t>
            </a:r>
            <a:r>
              <a:rPr lang="en-US" b="1" dirty="0" smtClean="0"/>
              <a:t>prompt level </a:t>
            </a:r>
            <a:r>
              <a:rPr lang="en-US" b="1" dirty="0"/>
              <a:t>it will return the value 28.0 and display this value at the </a:t>
            </a:r>
            <a:r>
              <a:rPr lang="en-US" b="1" dirty="0" smtClean="0"/>
              <a:t>CLIPS prompt </a:t>
            </a:r>
            <a:r>
              <a:rPr lang="en-US" b="1" dirty="0"/>
              <a:t>level</a:t>
            </a:r>
          </a:p>
          <a:p>
            <a:pPr marL="0" indent="0">
              <a:buNone/>
            </a:pPr>
            <a:r>
              <a:rPr lang="en-US" b="1" dirty="0"/>
              <a:t>(moment-</a:t>
            </a:r>
            <a:r>
              <a:rPr lang="en-US" b="1" dirty="0" err="1"/>
              <a:t>defuzzify</a:t>
            </a:r>
            <a:r>
              <a:rPr lang="en-US" b="1" dirty="0"/>
              <a:t> 1)</a:t>
            </a:r>
          </a:p>
          <a:p>
            <a:pPr marL="0" indent="0">
              <a:buNone/>
            </a:pPr>
            <a:r>
              <a:rPr lang="en-US" b="1" dirty="0"/>
              <a:t>When either of the following rules are executed it will print ‘Temperature </a:t>
            </a:r>
            <a:r>
              <a:rPr lang="en-US" b="1" dirty="0" smtClean="0"/>
              <a:t>is </a:t>
            </a:r>
            <a:r>
              <a:rPr lang="bg-BG" b="1" dirty="0" smtClean="0"/>
              <a:t>32.5</a:t>
            </a:r>
            <a:r>
              <a:rPr lang="bg-BG" b="1" dirty="0"/>
              <a:t>’.</a:t>
            </a:r>
          </a:p>
          <a:p>
            <a:pPr marL="0" indent="0">
              <a:buNone/>
            </a:pPr>
            <a:endParaRPr lang="bg-BG" dirty="0"/>
          </a:p>
        </p:txBody>
      </p:sp>
    </p:spTree>
    <p:extLst>
      <p:ext uri="{BB962C8B-B14F-4D97-AF65-F5344CB8AC3E}">
        <p14:creationId xmlns:p14="http://schemas.microsoft.com/office/powerpoint/2010/main" val="281186363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Defuzzification</a:t>
            </a:r>
            <a:endParaRPr lang="bg-BG"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a:t>Example 33</a:t>
            </a:r>
          </a:p>
          <a:p>
            <a:pPr marL="0" indent="0">
              <a:buNone/>
            </a:pPr>
            <a:r>
              <a:rPr lang="en-US" b="1" dirty="0" smtClean="0"/>
              <a:t>(</a:t>
            </a:r>
            <a:r>
              <a:rPr lang="en-US" b="1" dirty="0" err="1"/>
              <a:t>defrule</a:t>
            </a:r>
            <a:r>
              <a:rPr lang="en-US" b="1" dirty="0"/>
              <a:t> defuzzification-1</a:t>
            </a:r>
          </a:p>
          <a:p>
            <a:pPr marL="365760" lvl="1" indent="0">
              <a:buNone/>
            </a:pPr>
            <a:r>
              <a:rPr lang="en-US" b="1" dirty="0"/>
              <a:t>?f &lt;- (temperature ?) ; ? used to assure match of the</a:t>
            </a:r>
          </a:p>
          <a:p>
            <a:pPr marL="365760" lvl="1" indent="0">
              <a:buNone/>
            </a:pPr>
            <a:r>
              <a:rPr lang="en-US" b="1" dirty="0"/>
              <a:t>; temperature fuzzy fact</a:t>
            </a:r>
          </a:p>
          <a:p>
            <a:pPr marL="365760" lvl="1" indent="0">
              <a:buNone/>
            </a:pPr>
            <a:r>
              <a:rPr lang="bg-BG" b="1" dirty="0"/>
              <a:t>=&gt;</a:t>
            </a:r>
          </a:p>
          <a:p>
            <a:pPr marL="365760" lvl="1" indent="0">
              <a:buNone/>
            </a:pPr>
            <a:r>
              <a:rPr lang="en-US" b="1" dirty="0"/>
              <a:t>(bind ?t (maximum-</a:t>
            </a:r>
            <a:r>
              <a:rPr lang="en-US" b="1" dirty="0" err="1"/>
              <a:t>defuzzify</a:t>
            </a:r>
            <a:r>
              <a:rPr lang="en-US" b="1" dirty="0"/>
              <a:t> ?f)) ; get the value</a:t>
            </a:r>
          </a:p>
          <a:p>
            <a:pPr marL="365760" lvl="1" indent="0">
              <a:buNone/>
            </a:pPr>
            <a:r>
              <a:rPr lang="fr-FR" b="1" dirty="0"/>
              <a:t>(</a:t>
            </a:r>
            <a:r>
              <a:rPr lang="fr-FR" b="1" dirty="0" err="1"/>
              <a:t>printout</a:t>
            </a:r>
            <a:r>
              <a:rPr lang="fr-FR" b="1" dirty="0"/>
              <a:t> t “</a:t>
            </a:r>
            <a:r>
              <a:rPr lang="fr-FR" b="1" dirty="0" err="1"/>
              <a:t>Temperature</a:t>
            </a:r>
            <a:r>
              <a:rPr lang="fr-FR" b="1" dirty="0"/>
              <a:t> </a:t>
            </a:r>
            <a:r>
              <a:rPr lang="fr-FR" b="1" dirty="0" err="1"/>
              <a:t>is</a:t>
            </a:r>
            <a:r>
              <a:rPr lang="fr-FR" b="1" dirty="0"/>
              <a:t> “ ?t </a:t>
            </a:r>
            <a:r>
              <a:rPr lang="fr-FR" b="1" dirty="0" err="1"/>
              <a:t>crlf</a:t>
            </a:r>
            <a:r>
              <a:rPr lang="fr-FR" b="1" dirty="0"/>
              <a:t>) ; </a:t>
            </a:r>
            <a:r>
              <a:rPr lang="fr-FR" b="1" dirty="0" err="1"/>
              <a:t>print</a:t>
            </a:r>
            <a:r>
              <a:rPr lang="fr-FR" b="1" dirty="0"/>
              <a:t> 32.5</a:t>
            </a:r>
          </a:p>
          <a:p>
            <a:pPr marL="0" indent="0">
              <a:buNone/>
            </a:pPr>
            <a:r>
              <a:rPr lang="bg-BG" b="1" dirty="0" smtClean="0"/>
              <a:t>)</a:t>
            </a:r>
            <a:endParaRPr lang="en-US" b="1" dirty="0" smtClean="0"/>
          </a:p>
          <a:p>
            <a:pPr marL="0" indent="0">
              <a:buNone/>
            </a:pPr>
            <a:r>
              <a:rPr lang="en-US" b="1" dirty="0"/>
              <a:t>(</a:t>
            </a:r>
            <a:r>
              <a:rPr lang="en-US" b="1" dirty="0" err="1"/>
              <a:t>defrule</a:t>
            </a:r>
            <a:r>
              <a:rPr lang="en-US" b="1" dirty="0"/>
              <a:t> defuzzification-2</a:t>
            </a:r>
          </a:p>
          <a:p>
            <a:pPr marL="365760" lvl="1" indent="0">
              <a:buNone/>
            </a:pPr>
            <a:r>
              <a:rPr lang="en-US" b="1" dirty="0"/>
              <a:t>(temperature ?</a:t>
            </a:r>
            <a:r>
              <a:rPr lang="en-US" b="1" dirty="0" err="1"/>
              <a:t>fv</a:t>
            </a:r>
            <a:r>
              <a:rPr lang="en-US" b="1" dirty="0"/>
              <a:t>) ; ?</a:t>
            </a:r>
            <a:r>
              <a:rPr lang="en-US" b="1" dirty="0" err="1"/>
              <a:t>fv</a:t>
            </a:r>
            <a:r>
              <a:rPr lang="en-US" b="1" dirty="0"/>
              <a:t> used to hold the fuzzy value</a:t>
            </a:r>
          </a:p>
          <a:p>
            <a:pPr marL="365760" lvl="1" indent="0">
              <a:buNone/>
            </a:pPr>
            <a:r>
              <a:rPr lang="en-US" b="1" dirty="0"/>
              <a:t>; of the matching fuzzy fact</a:t>
            </a:r>
          </a:p>
          <a:p>
            <a:pPr marL="365760" lvl="1" indent="0">
              <a:buNone/>
            </a:pPr>
            <a:r>
              <a:rPr lang="bg-BG" b="1" dirty="0"/>
              <a:t>=&gt;</a:t>
            </a:r>
          </a:p>
          <a:p>
            <a:pPr marL="365760" lvl="1" indent="0">
              <a:buNone/>
            </a:pPr>
            <a:r>
              <a:rPr lang="en-US" b="1" dirty="0"/>
              <a:t>(printout t “Temperature is “ (maximum-</a:t>
            </a:r>
            <a:r>
              <a:rPr lang="en-US" b="1" dirty="0" err="1"/>
              <a:t>defuzzify</a:t>
            </a:r>
            <a:r>
              <a:rPr lang="en-US" b="1" dirty="0"/>
              <a:t> ?</a:t>
            </a:r>
            <a:r>
              <a:rPr lang="en-US" b="1" dirty="0" err="1"/>
              <a:t>fv</a:t>
            </a:r>
            <a:r>
              <a:rPr lang="en-US" b="1" dirty="0"/>
              <a:t>) </a:t>
            </a:r>
            <a:r>
              <a:rPr lang="en-US" b="1" dirty="0" err="1"/>
              <a:t>crlf</a:t>
            </a:r>
            <a:r>
              <a:rPr lang="en-US" b="1" dirty="0" smtClean="0"/>
              <a:t>)</a:t>
            </a:r>
          </a:p>
          <a:p>
            <a:pPr marL="0" indent="0">
              <a:buNone/>
            </a:pPr>
            <a:r>
              <a:rPr lang="bg-BG" b="1" dirty="0" smtClean="0"/>
              <a:t>)</a:t>
            </a:r>
            <a:endParaRPr lang="bg-BG" dirty="0"/>
          </a:p>
        </p:txBody>
      </p:sp>
    </p:spTree>
    <p:extLst>
      <p:ext uri="{BB962C8B-B14F-4D97-AF65-F5344CB8AC3E}">
        <p14:creationId xmlns:p14="http://schemas.microsoft.com/office/powerpoint/2010/main" val="238314970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i="1" dirty="0"/>
              <a:t>Using the FuzzyCLIPS Extensions</a:t>
            </a:r>
            <a:endParaRPr lang="bg-BG" dirty="0"/>
          </a:p>
        </p:txBody>
      </p:sp>
      <p:sp>
        <p:nvSpPr>
          <p:cNvPr id="5" name="Text Placeholder 4"/>
          <p:cNvSpPr>
            <a:spLocks noGrp="1"/>
          </p:cNvSpPr>
          <p:nvPr>
            <p:ph type="body" idx="1"/>
          </p:nvPr>
        </p:nvSpPr>
        <p:spPr/>
        <p:txBody>
          <a:bodyPr/>
          <a:lstStyle/>
          <a:p>
            <a:r>
              <a:rPr lang="en-US" dirty="0" smtClean="0"/>
              <a:t>Lecture 14</a:t>
            </a:r>
            <a:endParaRPr lang="bg-BG" dirty="0"/>
          </a:p>
        </p:txBody>
      </p:sp>
    </p:spTree>
    <p:extLst>
      <p:ext uri="{BB962C8B-B14F-4D97-AF65-F5344CB8AC3E}">
        <p14:creationId xmlns:p14="http://schemas.microsoft.com/office/powerpoint/2010/main" val="395823342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Defining Fuzzy Variables in </a:t>
            </a:r>
            <a:r>
              <a:rPr lang="en-US" b="1" dirty="0" err="1"/>
              <a:t>Deftemplate</a:t>
            </a:r>
            <a:r>
              <a:rPr lang="en-US" b="1" dirty="0"/>
              <a:t> Constructs</a:t>
            </a:r>
            <a:endParaRPr lang="bg-BG" dirty="0"/>
          </a:p>
        </p:txBody>
      </p:sp>
      <p:sp>
        <p:nvSpPr>
          <p:cNvPr id="3" name="Content Placeholder 2"/>
          <p:cNvSpPr>
            <a:spLocks noGrp="1"/>
          </p:cNvSpPr>
          <p:nvPr>
            <p:ph idx="1"/>
          </p:nvPr>
        </p:nvSpPr>
        <p:spPr/>
        <p:txBody>
          <a:bodyPr>
            <a:normAutofit fontScale="85000" lnSpcReduction="20000"/>
          </a:bodyPr>
          <a:lstStyle/>
          <a:p>
            <a:r>
              <a:rPr lang="en-US" dirty="0"/>
              <a:t>All fuzzy variables must be predefined before use with the </a:t>
            </a:r>
            <a:r>
              <a:rPr lang="en-US" dirty="0" err="1"/>
              <a:t>deftemplate</a:t>
            </a:r>
            <a:r>
              <a:rPr lang="en-US" dirty="0"/>
              <a:t> statement. This is an extension of the </a:t>
            </a:r>
            <a:r>
              <a:rPr lang="en-US" dirty="0" smtClean="0"/>
              <a:t>standard </a:t>
            </a:r>
            <a:r>
              <a:rPr lang="en-US" dirty="0" err="1" smtClean="0"/>
              <a:t>deftemplate</a:t>
            </a:r>
            <a:r>
              <a:rPr lang="en-US" dirty="0" smtClean="0"/>
              <a:t> </a:t>
            </a:r>
            <a:r>
              <a:rPr lang="en-US" dirty="0"/>
              <a:t>construct in CLIPS. The extended syntax of this construct is as follows:</a:t>
            </a:r>
          </a:p>
          <a:p>
            <a:pPr marL="0" indent="0">
              <a:buNone/>
            </a:pPr>
            <a:r>
              <a:rPr lang="en-US" b="1" dirty="0"/>
              <a:t>(</a:t>
            </a:r>
            <a:r>
              <a:rPr lang="en-US" b="1" dirty="0" err="1"/>
              <a:t>deftemplate</a:t>
            </a:r>
            <a:r>
              <a:rPr lang="en-US" b="1" dirty="0"/>
              <a:t> &lt;name&gt; [“&lt;comments&gt;”]</a:t>
            </a:r>
          </a:p>
          <a:p>
            <a:pPr marL="0" indent="0">
              <a:buNone/>
            </a:pPr>
            <a:r>
              <a:rPr lang="en-US" b="1" dirty="0"/>
              <a:t>&lt;from&gt; &lt;to&gt; [&lt;unit&gt;] ; universe of discourse</a:t>
            </a:r>
          </a:p>
          <a:p>
            <a:pPr marL="0" indent="0">
              <a:buNone/>
            </a:pPr>
            <a:r>
              <a:rPr lang="bg-BG" b="1" dirty="0"/>
              <a:t>(</a:t>
            </a:r>
          </a:p>
          <a:p>
            <a:pPr marL="365760" lvl="1" indent="0">
              <a:buNone/>
            </a:pPr>
            <a:r>
              <a:rPr lang="en-US" b="1" dirty="0"/>
              <a:t>t1</a:t>
            </a:r>
          </a:p>
          <a:p>
            <a:pPr marL="365760" lvl="1" indent="0">
              <a:buNone/>
            </a:pPr>
            <a:r>
              <a:rPr lang="bg-BG" b="1" dirty="0"/>
              <a:t>.</a:t>
            </a:r>
          </a:p>
          <a:p>
            <a:pPr marL="365760" lvl="1" indent="0">
              <a:buNone/>
            </a:pPr>
            <a:r>
              <a:rPr lang="en-US" b="1" dirty="0"/>
              <a:t>. ; list of primary terms</a:t>
            </a:r>
          </a:p>
          <a:p>
            <a:pPr marL="365760" lvl="1" indent="0">
              <a:buNone/>
            </a:pPr>
            <a:r>
              <a:rPr lang="bg-BG" b="1" dirty="0"/>
              <a:t>.</a:t>
            </a:r>
          </a:p>
          <a:p>
            <a:pPr marL="365760" lvl="1" indent="0">
              <a:buNone/>
            </a:pPr>
            <a:r>
              <a:rPr lang="en-US" b="1" dirty="0" err="1"/>
              <a:t>tn</a:t>
            </a:r>
            <a:endParaRPr lang="en-US" b="1" dirty="0"/>
          </a:p>
          <a:p>
            <a:pPr marL="0" indent="0">
              <a:buNone/>
            </a:pPr>
            <a:r>
              <a:rPr lang="bg-BG" b="1" dirty="0"/>
              <a:t>)</a:t>
            </a:r>
          </a:p>
          <a:p>
            <a:pPr marL="0" indent="0">
              <a:buNone/>
            </a:pPr>
            <a:r>
              <a:rPr lang="bg-BG" b="1" dirty="0"/>
              <a:t>)</a:t>
            </a:r>
            <a:endParaRPr lang="bg-BG" dirty="0"/>
          </a:p>
        </p:txBody>
      </p:sp>
    </p:spTree>
    <p:extLst>
      <p:ext uri="{BB962C8B-B14F-4D97-AF65-F5344CB8AC3E}">
        <p14:creationId xmlns:p14="http://schemas.microsoft.com/office/powerpoint/2010/main" val="120728145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Defining Fuzzy Variables in </a:t>
            </a:r>
            <a:r>
              <a:rPr lang="en-US" b="1" dirty="0" err="1"/>
              <a:t>Deftemplate</a:t>
            </a:r>
            <a:r>
              <a:rPr lang="en-US" b="1" dirty="0"/>
              <a:t> Constructs</a:t>
            </a:r>
            <a:endParaRPr lang="bg-BG" dirty="0"/>
          </a:p>
        </p:txBody>
      </p:sp>
      <p:sp>
        <p:nvSpPr>
          <p:cNvPr id="3" name="Content Placeholder 2"/>
          <p:cNvSpPr>
            <a:spLocks noGrp="1"/>
          </p:cNvSpPr>
          <p:nvPr>
            <p:ph idx="1"/>
          </p:nvPr>
        </p:nvSpPr>
        <p:spPr/>
        <p:txBody>
          <a:bodyPr>
            <a:normAutofit fontScale="85000" lnSpcReduction="10000"/>
          </a:bodyPr>
          <a:lstStyle/>
          <a:p>
            <a:r>
              <a:rPr lang="en-US" dirty="0"/>
              <a:t>&lt;name&gt; is the identifier used for the fuzzy variable. The description of the universe of discourse consists of </a:t>
            </a:r>
            <a:r>
              <a:rPr lang="en-US" dirty="0" smtClean="0"/>
              <a:t>three elements</a:t>
            </a:r>
            <a:r>
              <a:rPr lang="en-US" dirty="0"/>
              <a:t>. </a:t>
            </a:r>
            <a:endParaRPr lang="en-US" dirty="0" smtClean="0"/>
          </a:p>
          <a:p>
            <a:r>
              <a:rPr lang="en-US" dirty="0" smtClean="0"/>
              <a:t>The </a:t>
            </a:r>
            <a:r>
              <a:rPr lang="en-US" dirty="0"/>
              <a:t>&lt;from&gt; and &lt;to&gt; should be floating point numbers. They represent the beginning and end of </a:t>
            </a:r>
            <a:r>
              <a:rPr lang="en-US" dirty="0" smtClean="0"/>
              <a:t>the interval </a:t>
            </a:r>
            <a:r>
              <a:rPr lang="en-US" dirty="0"/>
              <a:t>that describes the domain of the fuzzy variable (the universe of discourse). </a:t>
            </a:r>
            <a:r>
              <a:rPr lang="en-US" dirty="0" smtClean="0"/>
              <a:t>The </a:t>
            </a:r>
            <a:r>
              <a:rPr lang="en-US" dirty="0"/>
              <a:t>value of &lt;from&gt; must </a:t>
            </a:r>
            <a:r>
              <a:rPr lang="en-US" dirty="0" smtClean="0"/>
              <a:t>be less </a:t>
            </a:r>
            <a:r>
              <a:rPr lang="en-US" dirty="0"/>
              <a:t>than the value for &lt;to&gt;. </a:t>
            </a:r>
            <a:endParaRPr lang="en-US" dirty="0" smtClean="0"/>
          </a:p>
          <a:p>
            <a:r>
              <a:rPr lang="en-US" dirty="0" smtClean="0"/>
              <a:t>The </a:t>
            </a:r>
            <a:r>
              <a:rPr lang="en-US" dirty="0"/>
              <a:t>&lt;unit&gt; is a word that represents the unit of measurement (optional). </a:t>
            </a:r>
            <a:endParaRPr lang="en-US" dirty="0" smtClean="0"/>
          </a:p>
          <a:p>
            <a:r>
              <a:rPr lang="en-US" dirty="0" smtClean="0"/>
              <a:t>The </a:t>
            </a:r>
            <a:r>
              <a:rPr lang="en-US" dirty="0" err="1"/>
              <a:t>ti</a:t>
            </a:r>
            <a:r>
              <a:rPr lang="en-US" dirty="0"/>
              <a:t> </a:t>
            </a:r>
            <a:r>
              <a:rPr lang="en-US" dirty="0" smtClean="0"/>
              <a:t>are specifications </a:t>
            </a:r>
            <a:r>
              <a:rPr lang="en-US" dirty="0"/>
              <a:t>for the fuzzy terms (such as hot, cold, warm) used to describe the fuzzy variable. These </a:t>
            </a:r>
            <a:r>
              <a:rPr lang="en-US" dirty="0" smtClean="0"/>
              <a:t>specifications describe </a:t>
            </a:r>
            <a:r>
              <a:rPr lang="en-US" dirty="0"/>
              <a:t>the shape of the fuzzy set associated with the terms.</a:t>
            </a:r>
            <a:endParaRPr lang="bg-BG" dirty="0"/>
          </a:p>
        </p:txBody>
      </p:sp>
    </p:spTree>
    <p:extLst>
      <p:ext uri="{BB962C8B-B14F-4D97-AF65-F5344CB8AC3E}">
        <p14:creationId xmlns:p14="http://schemas.microsoft.com/office/powerpoint/2010/main" val="193361591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Primary Terms</a:t>
            </a:r>
            <a:endParaRPr lang="bg-BG" dirty="0"/>
          </a:p>
        </p:txBody>
      </p:sp>
      <p:sp>
        <p:nvSpPr>
          <p:cNvPr id="3" name="Content Placeholder 2"/>
          <p:cNvSpPr>
            <a:spLocks noGrp="1"/>
          </p:cNvSpPr>
          <p:nvPr>
            <p:ph idx="1"/>
          </p:nvPr>
        </p:nvSpPr>
        <p:spPr/>
        <p:txBody>
          <a:bodyPr>
            <a:normAutofit fontScale="92500" lnSpcReduction="20000"/>
          </a:bodyPr>
          <a:lstStyle/>
          <a:p>
            <a:r>
              <a:rPr lang="en-US" dirty="0"/>
              <a:t>A primary term </a:t>
            </a:r>
            <a:r>
              <a:rPr lang="en-US" dirty="0" err="1"/>
              <a:t>ti</a:t>
            </a:r>
            <a:r>
              <a:rPr lang="en-US" dirty="0"/>
              <a:t> (i=1, ..., n) has the form</a:t>
            </a:r>
          </a:p>
          <a:p>
            <a:pPr marL="0" indent="0">
              <a:buNone/>
            </a:pPr>
            <a:r>
              <a:rPr lang="en-US" dirty="0">
                <a:solidFill>
                  <a:schemeClr val="accent1"/>
                </a:solidFill>
              </a:rPr>
              <a:t>(&lt;name&gt; &lt;description of fuzzy set&gt;)</a:t>
            </a:r>
          </a:p>
          <a:p>
            <a:r>
              <a:rPr lang="en-US" dirty="0"/>
              <a:t>where &lt;name&gt; represents the name of a primary term used to describe a fuzzy concept, and </a:t>
            </a:r>
            <a:endParaRPr lang="en-US" dirty="0" smtClean="0"/>
          </a:p>
          <a:p>
            <a:r>
              <a:rPr lang="en-US" dirty="0" smtClean="0"/>
              <a:t>&lt;</a:t>
            </a:r>
            <a:r>
              <a:rPr lang="en-US" dirty="0"/>
              <a:t>description of </a:t>
            </a:r>
            <a:r>
              <a:rPr lang="en-US" dirty="0" smtClean="0"/>
              <a:t>fuzzy set</a:t>
            </a:r>
            <a:r>
              <a:rPr lang="en-US" dirty="0"/>
              <a:t>&gt; defines a membership function of the given primary term. </a:t>
            </a:r>
            <a:endParaRPr lang="en-US" dirty="0" smtClean="0"/>
          </a:p>
          <a:p>
            <a:r>
              <a:rPr lang="en-US" dirty="0" smtClean="0"/>
              <a:t>The </a:t>
            </a:r>
            <a:r>
              <a:rPr lang="en-US" dirty="0"/>
              <a:t>membership function can be described </a:t>
            </a:r>
            <a:r>
              <a:rPr lang="en-US" dirty="0" smtClean="0"/>
              <a:t>using either </a:t>
            </a:r>
            <a:r>
              <a:rPr lang="en-US" dirty="0"/>
              <a:t>a singleton representation, a standard function representation, or a linguistic expression that uses </a:t>
            </a:r>
            <a:r>
              <a:rPr lang="en-US" dirty="0" smtClean="0"/>
              <a:t>terms defined </a:t>
            </a:r>
            <a:r>
              <a:rPr lang="en-US" dirty="0"/>
              <a:t>previously in the fuzzy </a:t>
            </a:r>
            <a:r>
              <a:rPr lang="en-US" dirty="0" err="1"/>
              <a:t>deftemplate</a:t>
            </a:r>
            <a:r>
              <a:rPr lang="en-US" dirty="0"/>
              <a:t> definition.</a:t>
            </a:r>
          </a:p>
          <a:p>
            <a:pPr marL="0" indent="0">
              <a:buNone/>
            </a:pPr>
            <a:r>
              <a:rPr lang="en-US" dirty="0">
                <a:solidFill>
                  <a:schemeClr val="accent1"/>
                </a:solidFill>
              </a:rPr>
              <a:t>&lt;description of fuzzy set&gt; ::= &lt;singletons&gt; | &lt;standard&gt; | &lt;linguistic-</a:t>
            </a:r>
            <a:r>
              <a:rPr lang="en-US" dirty="0" err="1">
                <a:solidFill>
                  <a:schemeClr val="accent1"/>
                </a:solidFill>
              </a:rPr>
              <a:t>expr</a:t>
            </a:r>
            <a:r>
              <a:rPr lang="en-US" dirty="0">
                <a:solidFill>
                  <a:schemeClr val="accent1"/>
                </a:solidFill>
              </a:rPr>
              <a:t>&gt;</a:t>
            </a:r>
            <a:endParaRPr lang="bg-BG" dirty="0">
              <a:solidFill>
                <a:schemeClr val="accent1"/>
              </a:solidFill>
            </a:endParaRPr>
          </a:p>
        </p:txBody>
      </p:sp>
    </p:spTree>
    <p:extLst>
      <p:ext uri="{BB962C8B-B14F-4D97-AF65-F5344CB8AC3E}">
        <p14:creationId xmlns:p14="http://schemas.microsoft.com/office/powerpoint/2010/main" val="169383076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Singleton Representation</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The grade of membership </a:t>
                </a:r>
                <a:r>
                  <a:rPr lang="el-GR" dirty="0" smtClean="0"/>
                  <a:t>μ</a:t>
                </a:r>
                <a:r>
                  <a:rPr lang="en-US" baseline="-25000" dirty="0" smtClean="0"/>
                  <a:t>A</a:t>
                </a:r>
                <a:r>
                  <a:rPr lang="en-US" dirty="0" smtClean="0"/>
                  <a:t>(x</a:t>
                </a:r>
                <a:r>
                  <a:rPr lang="en-US" dirty="0"/>
                  <a:t>) of x in fuzzy set A is a positive number and the pair </a:t>
                </a:r>
                <a:r>
                  <a:rPr lang="en-US" dirty="0" smtClean="0"/>
                  <a:t>(</a:t>
                </a:r>
                <a:r>
                  <a:rPr lang="el-GR" dirty="0" smtClean="0"/>
                  <a:t>μ</a:t>
                </a:r>
                <a:r>
                  <a:rPr lang="en-US" baseline="-25000" dirty="0" smtClean="0"/>
                  <a:t>A</a:t>
                </a:r>
                <a:r>
                  <a:rPr lang="en-US" dirty="0" smtClean="0"/>
                  <a:t>(x</a:t>
                </a:r>
                <a:r>
                  <a:rPr lang="en-US" dirty="0"/>
                  <a:t>), x) will be called a </a:t>
                </a:r>
                <a:r>
                  <a:rPr lang="en-US" dirty="0" smtClean="0"/>
                  <a:t>singleton (</a:t>
                </a:r>
                <a:r>
                  <a:rPr lang="en-US" dirty="0"/>
                  <a:t>often these pairs are represented by </a:t>
                </a:r>
                <a:r>
                  <a:rPr lang="el-GR" dirty="0" smtClean="0"/>
                  <a:t>μ</a:t>
                </a:r>
                <a:r>
                  <a:rPr lang="en-US" baseline="-25000" dirty="0" smtClean="0"/>
                  <a:t>A</a:t>
                </a:r>
                <a:r>
                  <a:rPr lang="en-US" dirty="0" smtClean="0"/>
                  <a:t>(x</a:t>
                </a:r>
                <a:r>
                  <a:rPr lang="en-US" dirty="0"/>
                  <a:t>)/x or </a:t>
                </a:r>
                <a:r>
                  <a:rPr lang="el-GR" dirty="0" smtClean="0"/>
                  <a:t>μ</a:t>
                </a:r>
                <a:r>
                  <a:rPr lang="en-US" dirty="0" smtClean="0"/>
                  <a:t>(x</a:t>
                </a:r>
                <a:r>
                  <a:rPr lang="en-US" dirty="0"/>
                  <a:t>)/x for short). A fuzzy set A in a universe of discourse </a:t>
                </a:r>
                <a:r>
                  <a:rPr lang="en-US" dirty="0" smtClean="0"/>
                  <a:t>U can </a:t>
                </a:r>
                <a:r>
                  <a:rPr lang="en-US" dirty="0"/>
                  <a:t>be described as follows</a:t>
                </a:r>
                <a:r>
                  <a:rPr lang="en-US" dirty="0" smtClean="0"/>
                  <a:t>:</a:t>
                </a:r>
              </a:p>
              <a:p>
                <a:pPr marL="0" indent="0" algn="ctr">
                  <a:buNone/>
                </a:pPr>
                <a14:m>
                  <m:oMathPara xmlns:m="http://schemas.openxmlformats.org/officeDocument/2006/math">
                    <m:oMathParaPr>
                      <m:jc m:val="centerGroup"/>
                    </m:oMathParaPr>
                    <m:oMath xmlns:m="http://schemas.openxmlformats.org/officeDocument/2006/math">
                      <m:r>
                        <a:rPr lang="en-US" b="0" i="1" smtClean="0">
                          <a:latin typeface="Cambria Math"/>
                        </a:rPr>
                        <m:t>𝐴</m:t>
                      </m:r>
                      <m:r>
                        <a:rPr lang="en-US" b="0" i="1" smtClean="0">
                          <a:latin typeface="Cambria Math"/>
                        </a:rPr>
                        <m:t>=</m:t>
                      </m:r>
                      <m:nary>
                        <m:naryPr>
                          <m:limLoc m:val="undOvr"/>
                          <m:ctrlPr>
                            <a:rPr lang="en-US" b="0" i="1" smtClean="0">
                              <a:latin typeface="Cambria Math"/>
                            </a:rPr>
                          </m:ctrlPr>
                        </m:naryPr>
                        <m:sub>
                          <m:r>
                            <m:rPr>
                              <m:brk m:alnAt="24"/>
                            </m:rPr>
                            <a:rPr lang="en-US" b="0" i="1" smtClean="0">
                              <a:latin typeface="Cambria Math"/>
                            </a:rPr>
                            <m:t>𝑥</m:t>
                          </m:r>
                          <m:r>
                            <a:rPr lang="en-US" b="0" i="1" smtClean="0">
                              <a:latin typeface="Cambria Math"/>
                              <a:ea typeface="Cambria Math"/>
                            </a:rPr>
                            <m:t>∈</m:t>
                          </m:r>
                          <m:r>
                            <a:rPr lang="en-US" b="0" i="1" smtClean="0">
                              <a:latin typeface="Cambria Math"/>
                              <a:ea typeface="Cambria Math"/>
                            </a:rPr>
                            <m:t>𝑈</m:t>
                          </m:r>
                        </m:sub>
                        <m:sup/>
                        <m:e>
                          <m:sSub>
                            <m:sSubPr>
                              <m:ctrlPr>
                                <a:rPr lang="en-US" b="0" i="1" smtClean="0">
                                  <a:latin typeface="Cambria Math"/>
                                </a:rPr>
                              </m:ctrlPr>
                            </m:sSubPr>
                            <m:e>
                              <m:r>
                                <a:rPr lang="en-US" b="0" i="1" smtClean="0">
                                  <a:latin typeface="Cambria Math"/>
                                  <a:ea typeface="Cambria Math"/>
                                </a:rPr>
                                <m:t>𝜇</m:t>
                              </m:r>
                            </m:e>
                            <m:sub>
                              <m:r>
                                <a:rPr lang="en-US" b="0" i="1" smtClean="0">
                                  <a:latin typeface="Cambria Math"/>
                                </a:rPr>
                                <m:t>𝐴</m:t>
                              </m:r>
                            </m:sub>
                          </m:sSub>
                        </m:e>
                      </m:nary>
                      <m:r>
                        <a:rPr lang="en-US" b="0" i="1" smtClean="0">
                          <a:latin typeface="Cambria Math"/>
                        </a:rPr>
                        <m:t>(</m:t>
                      </m:r>
                      <m:r>
                        <a:rPr lang="en-US" b="0" i="1" smtClean="0">
                          <a:latin typeface="Cambria Math"/>
                        </a:rPr>
                        <m:t>𝑥</m:t>
                      </m:r>
                      <m:r>
                        <a:rPr lang="en-US" b="0" i="1" smtClean="0">
                          <a:latin typeface="Cambria Math"/>
                        </a:rPr>
                        <m:t>)/</m:t>
                      </m:r>
                      <m:r>
                        <a:rPr lang="en-US" b="0" i="1" smtClean="0">
                          <a:latin typeface="Cambria Math"/>
                        </a:rPr>
                        <m:t>𝑥</m:t>
                      </m:r>
                    </m:oMath>
                  </m:oMathPara>
                </a14:m>
                <a:endParaRPr lang="en-US" dirty="0" smtClean="0"/>
              </a:p>
              <a:p>
                <a:pPr marL="0" indent="0">
                  <a:buNone/>
                </a:pPr>
                <a:r>
                  <a:rPr lang="en-US" dirty="0"/>
                  <a:t>where the integration symbol denotes the union of singletons.</a:t>
                </a:r>
                <a:endParaRPr lang="bg-B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1259" t="-1111" r="-593"/>
                </a:stretch>
              </a:blipFill>
            </p:spPr>
            <p:txBody>
              <a:bodyPr/>
              <a:lstStyle/>
              <a:p>
                <a:r>
                  <a:rPr lang="bg-BG">
                    <a:noFill/>
                  </a:rPr>
                  <a:t> </a:t>
                </a:r>
              </a:p>
            </p:txBody>
          </p:sp>
        </mc:Fallback>
      </mc:AlternateContent>
    </p:spTree>
    <p:extLst>
      <p:ext uri="{BB962C8B-B14F-4D97-AF65-F5344CB8AC3E}">
        <p14:creationId xmlns:p14="http://schemas.microsoft.com/office/powerpoint/2010/main" val="40539082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Singleton Representation</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fontScale="77500" lnSpcReduction="20000"/>
              </a:bodyPr>
              <a:lstStyle/>
              <a:p>
                <a:r>
                  <a:rPr lang="en-US" dirty="0" smtClean="0"/>
                  <a:t>If a universe of discourse U is a finite set, then A is expressed as follows:</a:t>
                </a:r>
              </a:p>
              <a:p>
                <a:pPr marL="0" indent="0" algn="ctr">
                  <a:buNone/>
                </a:pPr>
                <a14:m>
                  <m:oMathPara xmlns:m="http://schemas.openxmlformats.org/officeDocument/2006/math">
                    <m:oMathParaPr>
                      <m:jc m:val="centerGroup"/>
                    </m:oMathParaPr>
                    <m:oMath xmlns:m="http://schemas.openxmlformats.org/officeDocument/2006/math">
                      <m:r>
                        <a:rPr lang="en-US" b="0" i="1" smtClean="0">
                          <a:latin typeface="Cambria Math"/>
                        </a:rPr>
                        <m:t>𝐴</m:t>
                      </m:r>
                      <m:r>
                        <a:rPr lang="en-US" b="0" i="1" smtClean="0">
                          <a:latin typeface="Cambria Math"/>
                        </a:rPr>
                        <m:t>=</m:t>
                      </m:r>
                      <m:nary>
                        <m:naryPr>
                          <m:chr m:val="∑"/>
                          <m:ctrlPr>
                            <a:rPr lang="en-US" b="0" i="1" smtClean="0">
                              <a:latin typeface="Cambria Math"/>
                            </a:rPr>
                          </m:ctrlPr>
                        </m:naryPr>
                        <m:sub>
                          <m:r>
                            <m:rPr>
                              <m:brk m:alnAt="23"/>
                            </m:rPr>
                            <a:rPr lang="en-US" b="0" i="1" smtClean="0">
                              <a:latin typeface="Cambria Math"/>
                            </a:rPr>
                            <m:t>𝑖</m:t>
                          </m:r>
                          <m:r>
                            <a:rPr lang="en-US" b="0" i="1" smtClean="0">
                              <a:latin typeface="Cambria Math"/>
                            </a:rPr>
                            <m:t>=1</m:t>
                          </m:r>
                        </m:sub>
                        <m:sup>
                          <m:r>
                            <a:rPr lang="en-US" b="0" i="1" smtClean="0">
                              <a:latin typeface="Cambria Math"/>
                            </a:rPr>
                            <m:t>𝑛</m:t>
                          </m:r>
                        </m:sup>
                        <m:e>
                          <m:f>
                            <m:fPr>
                              <m:ctrlPr>
                                <a:rPr lang="en-US" b="0" i="1" smtClean="0">
                                  <a:latin typeface="Cambria Math"/>
                                  <a:ea typeface="Cambria Math"/>
                                </a:rPr>
                              </m:ctrlPr>
                            </m:fPr>
                            <m:num>
                              <m:r>
                                <a:rPr lang="en-US" b="0" i="1" smtClean="0">
                                  <a:latin typeface="Cambria Math"/>
                                  <a:ea typeface="Cambria Math"/>
                                </a:rPr>
                                <m:t>𝜇</m:t>
                              </m:r>
                              <m:d>
                                <m:dPr>
                                  <m:ctrlPr>
                                    <a:rPr lang="en-US" b="0" i="1" smtClean="0">
                                      <a:latin typeface="Cambria Math"/>
                                      <a:ea typeface="Cambria Math"/>
                                    </a:rPr>
                                  </m:ctrlPr>
                                </m:dPr>
                                <m:e>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𝑖</m:t>
                                      </m:r>
                                    </m:sub>
                                  </m:sSub>
                                </m:e>
                              </m:d>
                            </m:num>
                            <m:den>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𝑖</m:t>
                                  </m:r>
                                </m:sub>
                              </m:sSub>
                            </m:den>
                          </m:f>
                          <m:r>
                            <a:rPr lang="en-US" b="0" i="1" smtClean="0">
                              <a:latin typeface="Cambria Math"/>
                              <a:ea typeface="Cambria Math"/>
                            </a:rPr>
                            <m:t>=</m:t>
                          </m:r>
                          <m:f>
                            <m:fPr>
                              <m:ctrlPr>
                                <a:rPr lang="en-US" b="0" i="1" smtClean="0">
                                  <a:latin typeface="Cambria Math"/>
                                  <a:ea typeface="Cambria Math"/>
                                </a:rPr>
                              </m:ctrlPr>
                            </m:fPr>
                            <m:num>
                              <m:r>
                                <a:rPr lang="en-US" b="0" i="1" smtClean="0">
                                  <a:latin typeface="Cambria Math"/>
                                  <a:ea typeface="Cambria Math"/>
                                </a:rPr>
                                <m:t>𝜇</m:t>
                              </m:r>
                              <m:d>
                                <m:dPr>
                                  <m:ctrlPr>
                                    <a:rPr lang="en-US" b="0" i="1" smtClean="0">
                                      <a:latin typeface="Cambria Math"/>
                                      <a:ea typeface="Cambria Math"/>
                                    </a:rPr>
                                  </m:ctrlPr>
                                </m:dPr>
                                <m:e>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1</m:t>
                                      </m:r>
                                    </m:sub>
                                  </m:sSub>
                                </m:e>
                              </m:d>
                            </m:num>
                            <m:den>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1</m:t>
                                  </m:r>
                                </m:sub>
                              </m:sSub>
                            </m:den>
                          </m:f>
                          <m:r>
                            <a:rPr lang="en-US" b="0" i="1" smtClean="0">
                              <a:latin typeface="Cambria Math"/>
                              <a:ea typeface="Cambria Math"/>
                            </a:rPr>
                            <m:t>+</m:t>
                          </m:r>
                        </m:e>
                      </m:nary>
                      <m:f>
                        <m:fPr>
                          <m:ctrlPr>
                            <a:rPr lang="en-US" i="1">
                              <a:latin typeface="Cambria Math"/>
                              <a:ea typeface="Cambria Math"/>
                            </a:rPr>
                          </m:ctrlPr>
                        </m:fPr>
                        <m:num>
                          <m:r>
                            <a:rPr lang="en-US" i="1">
                              <a:latin typeface="Cambria Math"/>
                              <a:ea typeface="Cambria Math"/>
                            </a:rPr>
                            <m:t>𝜇</m:t>
                          </m:r>
                          <m:d>
                            <m:dPr>
                              <m:ctrlPr>
                                <a:rPr lang="en-US" i="1">
                                  <a:latin typeface="Cambria Math"/>
                                  <a:ea typeface="Cambria Math"/>
                                </a:rPr>
                              </m:ctrlPr>
                            </m:dPr>
                            <m:e>
                              <m:sSub>
                                <m:sSubPr>
                                  <m:ctrlPr>
                                    <a:rPr lang="en-US" i="1">
                                      <a:latin typeface="Cambria Math"/>
                                      <a:ea typeface="Cambria Math"/>
                                    </a:rPr>
                                  </m:ctrlPr>
                                </m:sSubPr>
                                <m:e>
                                  <m:r>
                                    <a:rPr lang="en-US" i="1">
                                      <a:latin typeface="Cambria Math"/>
                                      <a:ea typeface="Cambria Math"/>
                                    </a:rPr>
                                    <m:t>𝑥</m:t>
                                  </m:r>
                                </m:e>
                                <m:sub>
                                  <m:r>
                                    <a:rPr lang="en-US" b="0" i="1" smtClean="0">
                                      <a:latin typeface="Cambria Math"/>
                                      <a:ea typeface="Cambria Math"/>
                                    </a:rPr>
                                    <m:t>2</m:t>
                                  </m:r>
                                </m:sub>
                              </m:sSub>
                            </m:e>
                          </m:d>
                        </m:num>
                        <m:den>
                          <m:sSub>
                            <m:sSubPr>
                              <m:ctrlPr>
                                <a:rPr lang="en-US" i="1">
                                  <a:latin typeface="Cambria Math"/>
                                  <a:ea typeface="Cambria Math"/>
                                </a:rPr>
                              </m:ctrlPr>
                            </m:sSubPr>
                            <m:e>
                              <m:r>
                                <a:rPr lang="en-US" i="1">
                                  <a:latin typeface="Cambria Math"/>
                                  <a:ea typeface="Cambria Math"/>
                                </a:rPr>
                                <m:t>𝑥</m:t>
                              </m:r>
                            </m:e>
                            <m:sub>
                              <m:r>
                                <a:rPr lang="en-US" b="0" i="1" smtClean="0">
                                  <a:latin typeface="Cambria Math"/>
                                  <a:ea typeface="Cambria Math"/>
                                </a:rPr>
                                <m:t>2</m:t>
                              </m:r>
                            </m:sub>
                          </m:sSub>
                        </m:den>
                      </m:f>
                      <m:r>
                        <a:rPr lang="en-US" b="0" i="1" smtClean="0">
                          <a:latin typeface="Cambria Math"/>
                          <a:ea typeface="Cambria Math"/>
                        </a:rPr>
                        <m:t>+⋯+</m:t>
                      </m:r>
                      <m:f>
                        <m:fPr>
                          <m:ctrlPr>
                            <a:rPr lang="en-US" i="1">
                              <a:latin typeface="Cambria Math"/>
                              <a:ea typeface="Cambria Math"/>
                            </a:rPr>
                          </m:ctrlPr>
                        </m:fPr>
                        <m:num>
                          <m:r>
                            <a:rPr lang="en-US" i="1">
                              <a:latin typeface="Cambria Math"/>
                              <a:ea typeface="Cambria Math"/>
                            </a:rPr>
                            <m:t>𝜇</m:t>
                          </m:r>
                          <m:d>
                            <m:dPr>
                              <m:ctrlPr>
                                <a:rPr lang="en-US" i="1">
                                  <a:latin typeface="Cambria Math"/>
                                  <a:ea typeface="Cambria Math"/>
                                </a:rPr>
                              </m:ctrlPr>
                            </m:dPr>
                            <m:e>
                              <m:sSub>
                                <m:sSubPr>
                                  <m:ctrlPr>
                                    <a:rPr lang="en-US" i="1">
                                      <a:latin typeface="Cambria Math"/>
                                      <a:ea typeface="Cambria Math"/>
                                    </a:rPr>
                                  </m:ctrlPr>
                                </m:sSubPr>
                                <m:e>
                                  <m:r>
                                    <a:rPr lang="en-US" i="1">
                                      <a:latin typeface="Cambria Math"/>
                                      <a:ea typeface="Cambria Math"/>
                                    </a:rPr>
                                    <m:t>𝑥</m:t>
                                  </m:r>
                                </m:e>
                                <m:sub>
                                  <m:r>
                                    <a:rPr lang="en-US" b="0" i="1" smtClean="0">
                                      <a:latin typeface="Cambria Math"/>
                                      <a:ea typeface="Cambria Math"/>
                                    </a:rPr>
                                    <m:t>𝑛</m:t>
                                  </m:r>
                                </m:sub>
                              </m:sSub>
                            </m:e>
                          </m:d>
                        </m:num>
                        <m:den>
                          <m:sSub>
                            <m:sSubPr>
                              <m:ctrlPr>
                                <a:rPr lang="en-US" i="1" smtClean="0">
                                  <a:latin typeface="Cambria Math"/>
                                  <a:ea typeface="Cambria Math"/>
                                </a:rPr>
                              </m:ctrlPr>
                            </m:sSubPr>
                            <m:e>
                              <m:r>
                                <a:rPr lang="en-US" i="1">
                                  <a:latin typeface="Cambria Math"/>
                                  <a:ea typeface="Cambria Math"/>
                                </a:rPr>
                                <m:t>𝑥</m:t>
                              </m:r>
                            </m:e>
                            <m:sub>
                              <m:r>
                                <a:rPr lang="en-US" b="0" i="1" smtClean="0">
                                  <a:latin typeface="Cambria Math"/>
                                  <a:ea typeface="Cambria Math"/>
                                </a:rPr>
                                <m:t>𝑛</m:t>
                              </m:r>
                            </m:sub>
                          </m:sSub>
                        </m:den>
                      </m:f>
                    </m:oMath>
                  </m:oMathPara>
                </a14:m>
                <a:endParaRPr lang="en-US" dirty="0"/>
              </a:p>
              <a:p>
                <a:endParaRPr lang="en-US" dirty="0" smtClean="0"/>
              </a:p>
              <a:p>
                <a:r>
                  <a:rPr lang="en-US" dirty="0" smtClean="0"/>
                  <a:t>In </a:t>
                </a:r>
                <a:r>
                  <a:rPr lang="en-US" dirty="0" err="1"/>
                  <a:t>FuzzyCLIPS</a:t>
                </a:r>
                <a:r>
                  <a:rPr lang="en-US" dirty="0"/>
                  <a:t> we consider the universe of discourse to be a range of the real number line and do not deal </a:t>
                </a:r>
                <a:r>
                  <a:rPr lang="en-US" dirty="0" smtClean="0"/>
                  <a:t>with finite </a:t>
                </a:r>
                <a:r>
                  <a:rPr lang="en-US" dirty="0"/>
                  <a:t>sets for U. A singleton will be represented here as a pair (xi m(xi )) . A fuzzy set A will be represented as a </a:t>
                </a:r>
                <a:r>
                  <a:rPr lang="en-US" dirty="0" smtClean="0"/>
                  <a:t>list of </a:t>
                </a:r>
                <a:r>
                  <a:rPr lang="en-US" dirty="0"/>
                  <a:t>singletons</a:t>
                </a:r>
              </a:p>
              <a:p>
                <a:pPr marL="0" indent="0" algn="ctr">
                  <a:buNone/>
                </a:pPr>
                <a:r>
                  <a:rPr lang="en-US" dirty="0">
                    <a:solidFill>
                      <a:schemeClr val="accent1"/>
                    </a:solidFill>
                  </a:rPr>
                  <a:t>&lt;singletons&gt; ::= (x</a:t>
                </a:r>
                <a:r>
                  <a:rPr lang="en-US" baseline="-25000" dirty="0">
                    <a:solidFill>
                      <a:schemeClr val="accent1"/>
                    </a:solidFill>
                  </a:rPr>
                  <a:t>1</a:t>
                </a:r>
                <a:r>
                  <a:rPr lang="en-US" dirty="0">
                    <a:solidFill>
                      <a:schemeClr val="accent1"/>
                    </a:solidFill>
                  </a:rPr>
                  <a:t> </a:t>
                </a:r>
                <a:r>
                  <a:rPr lang="el-GR" dirty="0" smtClean="0">
                    <a:solidFill>
                      <a:schemeClr val="accent1"/>
                    </a:solidFill>
                  </a:rPr>
                  <a:t>μ</a:t>
                </a:r>
                <a:r>
                  <a:rPr lang="en-US" baseline="-25000" dirty="0" smtClean="0">
                    <a:solidFill>
                      <a:schemeClr val="accent1"/>
                    </a:solidFill>
                  </a:rPr>
                  <a:t>1</a:t>
                </a:r>
                <a:r>
                  <a:rPr lang="en-US" dirty="0">
                    <a:solidFill>
                      <a:schemeClr val="accent1"/>
                    </a:solidFill>
                  </a:rPr>
                  <a:t>) (x</a:t>
                </a:r>
                <a:r>
                  <a:rPr lang="en-US" baseline="-25000" dirty="0">
                    <a:solidFill>
                      <a:schemeClr val="accent1"/>
                    </a:solidFill>
                  </a:rPr>
                  <a:t>2</a:t>
                </a:r>
                <a:r>
                  <a:rPr lang="en-US" dirty="0">
                    <a:solidFill>
                      <a:schemeClr val="accent1"/>
                    </a:solidFill>
                  </a:rPr>
                  <a:t> </a:t>
                </a:r>
                <a:r>
                  <a:rPr lang="el-GR" dirty="0" smtClean="0">
                    <a:solidFill>
                      <a:schemeClr val="accent1"/>
                    </a:solidFill>
                  </a:rPr>
                  <a:t>μ</a:t>
                </a:r>
                <a:r>
                  <a:rPr lang="en-US" baseline="-25000" dirty="0" smtClean="0">
                    <a:solidFill>
                      <a:schemeClr val="accent1"/>
                    </a:solidFill>
                  </a:rPr>
                  <a:t>2</a:t>
                </a:r>
                <a:r>
                  <a:rPr lang="en-US" dirty="0">
                    <a:solidFill>
                      <a:schemeClr val="accent1"/>
                    </a:solidFill>
                  </a:rPr>
                  <a:t>) . . . (</a:t>
                </a:r>
                <a:r>
                  <a:rPr lang="en-US" dirty="0" err="1">
                    <a:solidFill>
                      <a:schemeClr val="accent1"/>
                    </a:solidFill>
                  </a:rPr>
                  <a:t>x</a:t>
                </a:r>
                <a:r>
                  <a:rPr lang="en-US" baseline="-25000" dirty="0" err="1">
                    <a:solidFill>
                      <a:schemeClr val="accent1"/>
                    </a:solidFill>
                  </a:rPr>
                  <a:t>n</a:t>
                </a:r>
                <a:r>
                  <a:rPr lang="en-US" dirty="0">
                    <a:solidFill>
                      <a:schemeClr val="accent1"/>
                    </a:solidFill>
                  </a:rPr>
                  <a:t> </a:t>
                </a:r>
                <a:r>
                  <a:rPr lang="el-GR" dirty="0" smtClean="0">
                    <a:solidFill>
                      <a:schemeClr val="accent1"/>
                    </a:solidFill>
                  </a:rPr>
                  <a:t>μ</a:t>
                </a:r>
                <a:r>
                  <a:rPr lang="en-US" baseline="-25000" dirty="0" smtClean="0">
                    <a:solidFill>
                      <a:schemeClr val="accent1"/>
                    </a:solidFill>
                  </a:rPr>
                  <a:t>n</a:t>
                </a:r>
                <a:r>
                  <a:rPr lang="en-US" dirty="0">
                    <a:solidFill>
                      <a:schemeClr val="accent1"/>
                    </a:solidFill>
                  </a:rPr>
                  <a:t>)</a:t>
                </a:r>
              </a:p>
              <a:p>
                <a:pPr marL="0" indent="0">
                  <a:buNone/>
                </a:pPr>
                <a:endParaRPr lang="en-US" dirty="0" smtClean="0"/>
              </a:p>
              <a:p>
                <a:pPr marL="0" indent="0">
                  <a:buNone/>
                </a:pPr>
                <a:r>
                  <a:rPr lang="en-US" dirty="0" smtClean="0"/>
                  <a:t>where</a:t>
                </a:r>
                <a:r>
                  <a:rPr lang="en-US" dirty="0"/>
                  <a:t>:</a:t>
                </a:r>
              </a:p>
              <a:p>
                <a:pPr marL="0" indent="0">
                  <a:buNone/>
                </a:pPr>
                <a:r>
                  <a:rPr lang="nn-NO" dirty="0"/>
                  <a:t>x</a:t>
                </a:r>
                <a:r>
                  <a:rPr lang="nn-NO" baseline="-25000" dirty="0"/>
                  <a:t>i</a:t>
                </a:r>
                <a:r>
                  <a:rPr lang="nn-NO" dirty="0"/>
                  <a:t> </a:t>
                </a:r>
                <a:r>
                  <a:rPr lang="nn-NO" dirty="0" smtClean="0"/>
                  <a:t>≤ </a:t>
                </a:r>
                <a:r>
                  <a:rPr lang="nn-NO" dirty="0"/>
                  <a:t>x</a:t>
                </a:r>
                <a:r>
                  <a:rPr lang="nn-NO" baseline="-25000" dirty="0"/>
                  <a:t>i+1</a:t>
                </a:r>
                <a:r>
                  <a:rPr lang="nn-NO" dirty="0"/>
                  <a:t> for i = 1, 2, ... , n-1</a:t>
                </a:r>
              </a:p>
              <a:p>
                <a:pPr marL="0" indent="0">
                  <a:buNone/>
                </a:pPr>
                <a:r>
                  <a:rPr lang="en-US" dirty="0"/>
                  <a:t>x</a:t>
                </a:r>
                <a:r>
                  <a:rPr lang="en-US" baseline="-25000" dirty="0"/>
                  <a:t>i</a:t>
                </a:r>
                <a:r>
                  <a:rPr lang="en-US" dirty="0"/>
                  <a:t> is an element from U</a:t>
                </a:r>
              </a:p>
              <a:p>
                <a:pPr marL="0" indent="0">
                  <a:buNone/>
                </a:pPr>
                <a:r>
                  <a:rPr lang="el-GR" dirty="0" smtClean="0"/>
                  <a:t>μ</a:t>
                </a:r>
                <a:r>
                  <a:rPr lang="en-US" baseline="-25000" dirty="0" smtClean="0"/>
                  <a:t>i</a:t>
                </a:r>
                <a:r>
                  <a:rPr lang="en-US" dirty="0" smtClean="0"/>
                  <a:t> </a:t>
                </a:r>
                <a:r>
                  <a:rPr lang="en-US" dirty="0"/>
                  <a:t>is a number denoting the grade of membership of x in the fuzzy set A</a:t>
                </a:r>
                <a:endParaRPr lang="bg-B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741" t="-1944" r="-741" b="-1389"/>
                </a:stretch>
              </a:blipFill>
            </p:spPr>
            <p:txBody>
              <a:bodyPr/>
              <a:lstStyle/>
              <a:p>
                <a:r>
                  <a:rPr lang="bg-BG">
                    <a:noFill/>
                  </a:rPr>
                  <a:t> </a:t>
                </a:r>
              </a:p>
            </p:txBody>
          </p:sp>
        </mc:Fallback>
      </mc:AlternateContent>
    </p:spTree>
    <p:extLst>
      <p:ext uri="{BB962C8B-B14F-4D97-AF65-F5344CB8AC3E}">
        <p14:creationId xmlns:p14="http://schemas.microsoft.com/office/powerpoint/2010/main" val="34744697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Fuzzy Control</a:t>
            </a:r>
            <a:endParaRPr lang="bg-BG" dirty="0"/>
          </a:p>
        </p:txBody>
      </p:sp>
      <p:sp>
        <p:nvSpPr>
          <p:cNvPr id="3" name="Content Placeholder 2"/>
          <p:cNvSpPr>
            <a:spLocks noGrp="1"/>
          </p:cNvSpPr>
          <p:nvPr>
            <p:ph idx="1"/>
          </p:nvPr>
        </p:nvSpPr>
        <p:spPr/>
        <p:txBody>
          <a:bodyPr/>
          <a:lstStyle/>
          <a:p>
            <a:r>
              <a:rPr lang="en-US" dirty="0"/>
              <a:t>By using the same approach, much more complex tasks can be solved. </a:t>
            </a:r>
            <a:endParaRPr lang="en-US" dirty="0" smtClean="0"/>
          </a:p>
          <a:p>
            <a:r>
              <a:rPr lang="en-US" dirty="0" smtClean="0"/>
              <a:t>For </a:t>
            </a:r>
            <a:r>
              <a:rPr lang="en-US" dirty="0"/>
              <a:t>complex control tasks, </a:t>
            </a:r>
            <a:r>
              <a:rPr lang="en-US" dirty="0" smtClean="0"/>
              <a:t>a modular </a:t>
            </a:r>
            <a:r>
              <a:rPr lang="en-US" dirty="0"/>
              <a:t>system, which comprises two or more simple control systems, can be designed as </a:t>
            </a:r>
            <a:r>
              <a:rPr lang="en-US" dirty="0" smtClean="0"/>
              <a:t>demonstrated in </a:t>
            </a:r>
            <a:r>
              <a:rPr lang="en-US" dirty="0"/>
              <a:t>an example solved in </a:t>
            </a:r>
            <a:r>
              <a:rPr lang="en-US" dirty="0" smtClean="0"/>
              <a:t>next lecture.</a:t>
            </a:r>
            <a:endParaRPr lang="en-US" dirty="0"/>
          </a:p>
          <a:p>
            <a:endParaRPr lang="en-US" dirty="0" smtClean="0"/>
          </a:p>
          <a:p>
            <a:r>
              <a:rPr lang="en-US" dirty="0" smtClean="0"/>
              <a:t>In </a:t>
            </a:r>
            <a:r>
              <a:rPr lang="en-US" dirty="0"/>
              <a:t>the fuzzy control systems the control algorithm is described by fuzzy words and not analytically</a:t>
            </a:r>
            <a:r>
              <a:rPr lang="en-US" dirty="0" smtClean="0"/>
              <a:t>.</a:t>
            </a:r>
            <a:endParaRPr lang="en-US" dirty="0"/>
          </a:p>
        </p:txBody>
      </p:sp>
    </p:spTree>
    <p:extLst>
      <p:ext uri="{BB962C8B-B14F-4D97-AF65-F5344CB8AC3E}">
        <p14:creationId xmlns:p14="http://schemas.microsoft.com/office/powerpoint/2010/main" val="289466240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Singleton Representation</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A fuzzy </a:t>
                </a:r>
                <a:r>
                  <a:rPr lang="en-US" dirty="0"/>
                  <a:t>set is represented by an ordered set of points joined by straight line segments.</a:t>
                </a:r>
              </a:p>
              <a:p>
                <a:r>
                  <a:rPr lang="en-US" dirty="0"/>
                  <a:t>The grade of membership of an x value not listed in a list of singletons will be calculated on the basis of </a:t>
                </a:r>
                <a:r>
                  <a:rPr lang="en-US" dirty="0" smtClean="0"/>
                  <a:t>interpolation according </a:t>
                </a:r>
                <a:r>
                  <a:rPr lang="en-US" dirty="0"/>
                  <a:t>to the following </a:t>
                </a:r>
                <a:r>
                  <a:rPr lang="en-US" dirty="0" smtClean="0"/>
                  <a:t>formula:</a:t>
                </a:r>
              </a:p>
              <a:p>
                <a:pPr marL="0" indent="0" algn="ctr">
                  <a:buNone/>
                </a:pPr>
                <a:endParaRPr lang="en-US" i="1" dirty="0" smtClean="0">
                  <a:latin typeface="Cambria Math"/>
                  <a:ea typeface="Cambria Math"/>
                </a:endParaRPr>
              </a:p>
              <a:p>
                <a:pPr marL="0" indent="0" algn="ctr">
                  <a:buNone/>
                </a:pPr>
                <a14:m>
                  <m:oMathPara xmlns:m="http://schemas.openxmlformats.org/officeDocument/2006/math">
                    <m:oMathParaPr>
                      <m:jc m:val="centerGroup"/>
                    </m:oMathParaPr>
                    <m:oMath xmlns:m="http://schemas.openxmlformats.org/officeDocument/2006/math">
                      <m:r>
                        <a:rPr lang="bg-BG" i="1" smtClean="0">
                          <a:latin typeface="Cambria Math"/>
                          <a:ea typeface="Cambria Math"/>
                        </a:rPr>
                        <m:t>𝜇</m:t>
                      </m:r>
                      <m:d>
                        <m:dPr>
                          <m:ctrlPr>
                            <a:rPr lang="en-US" b="0" i="1" smtClean="0">
                              <a:latin typeface="Cambria Math"/>
                              <a:ea typeface="Cambria Math"/>
                            </a:rPr>
                          </m:ctrlPr>
                        </m:dPr>
                        <m:e>
                          <m:r>
                            <a:rPr lang="en-US" b="0" i="1" smtClean="0">
                              <a:latin typeface="Cambria Math"/>
                              <a:ea typeface="Cambria Math"/>
                            </a:rPr>
                            <m:t>𝑥</m:t>
                          </m:r>
                        </m:e>
                      </m:d>
                      <m:r>
                        <a:rPr lang="en-US" b="0" i="1" smtClean="0">
                          <a:latin typeface="Cambria Math"/>
                          <a:ea typeface="Cambria Math"/>
                        </a:rPr>
                        <m:t>=</m:t>
                      </m:r>
                      <m:r>
                        <a:rPr lang="en-US" b="0" i="1" smtClean="0">
                          <a:latin typeface="Cambria Math"/>
                          <a:ea typeface="Cambria Math"/>
                        </a:rPr>
                        <m:t>𝜇</m:t>
                      </m:r>
                      <m:d>
                        <m:dPr>
                          <m:ctrlPr>
                            <a:rPr lang="en-US" b="0" i="1" smtClean="0">
                              <a:latin typeface="Cambria Math"/>
                              <a:ea typeface="Cambria Math"/>
                            </a:rPr>
                          </m:ctrlPr>
                        </m:dPr>
                        <m:e>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1</m:t>
                              </m:r>
                            </m:sub>
                          </m:sSub>
                        </m:e>
                      </m:d>
                      <m:r>
                        <a:rPr lang="en-US" b="0" i="1" smtClean="0">
                          <a:latin typeface="Cambria Math"/>
                          <a:ea typeface="Cambria Math"/>
                        </a:rPr>
                        <m:t>,     </m:t>
                      </m:r>
                      <m:r>
                        <a:rPr lang="en-US" b="0" i="1" smtClean="0">
                          <a:latin typeface="Cambria Math"/>
                          <a:ea typeface="Cambria Math"/>
                        </a:rPr>
                        <m:t>𝑥</m:t>
                      </m:r>
                      <m:r>
                        <a:rPr lang="en-US" b="0" i="1" smtClean="0">
                          <a:latin typeface="Cambria Math"/>
                          <a:ea typeface="Cambria Math"/>
                        </a:rPr>
                        <m:t>≤</m:t>
                      </m:r>
                      <m:r>
                        <a:rPr lang="en-US" b="0" i="1" smtClean="0">
                          <a:latin typeface="Cambria Math"/>
                          <a:ea typeface="Cambria Math"/>
                        </a:rPr>
                        <m:t>𝑥</m:t>
                      </m:r>
                      <m:r>
                        <a:rPr lang="en-US" b="0" i="1" smtClean="0">
                          <a:latin typeface="Cambria Math"/>
                          <a:ea typeface="Cambria Math"/>
                        </a:rPr>
                        <m:t>1</m:t>
                      </m:r>
                    </m:oMath>
                    <m:oMath xmlns:m="http://schemas.openxmlformats.org/officeDocument/2006/math">
                      <m:r>
                        <a:rPr lang="en-US" b="0" i="1" smtClean="0">
                          <a:latin typeface="Cambria Math"/>
                          <a:ea typeface="Cambria Math"/>
                        </a:rPr>
                        <m:t>𝜇</m:t>
                      </m:r>
                      <m:d>
                        <m:dPr>
                          <m:ctrlPr>
                            <a:rPr lang="en-US" b="0" i="1" smtClean="0">
                              <a:latin typeface="Cambria Math"/>
                              <a:ea typeface="Cambria Math"/>
                            </a:rPr>
                          </m:ctrlPr>
                        </m:dPr>
                        <m:e>
                          <m:r>
                            <a:rPr lang="en-US" b="0" i="1" smtClean="0">
                              <a:latin typeface="Cambria Math"/>
                              <a:ea typeface="Cambria Math"/>
                            </a:rPr>
                            <m:t>𝑥</m:t>
                          </m:r>
                        </m:e>
                      </m:d>
                      <m:r>
                        <a:rPr lang="en-US" b="0" i="1" smtClean="0">
                          <a:latin typeface="Cambria Math"/>
                          <a:ea typeface="Cambria Math"/>
                        </a:rPr>
                        <m:t>=</m:t>
                      </m:r>
                      <m:r>
                        <a:rPr lang="en-US" b="0" i="1" smtClean="0">
                          <a:latin typeface="Cambria Math"/>
                          <a:ea typeface="Cambria Math"/>
                        </a:rPr>
                        <m:t>𝜇</m:t>
                      </m:r>
                      <m:d>
                        <m:dPr>
                          <m:ctrlPr>
                            <a:rPr lang="en-US" b="0" i="1" smtClean="0">
                              <a:latin typeface="Cambria Math"/>
                              <a:ea typeface="Cambria Math"/>
                            </a:rPr>
                          </m:ctrlPr>
                        </m:dPr>
                        <m:e>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𝑖</m:t>
                              </m:r>
                            </m:sub>
                          </m:sSub>
                        </m:e>
                      </m:d>
                      <m:r>
                        <a:rPr lang="en-US" b="0" i="1" smtClean="0">
                          <a:latin typeface="Cambria Math"/>
                          <a:ea typeface="Cambria Math"/>
                        </a:rPr>
                        <m:t>+</m:t>
                      </m:r>
                      <m:f>
                        <m:fPr>
                          <m:ctrlPr>
                            <a:rPr lang="en-US" b="0" i="1" smtClean="0">
                              <a:latin typeface="Cambria Math"/>
                              <a:ea typeface="Cambria Math"/>
                            </a:rPr>
                          </m:ctrlPr>
                        </m:fPr>
                        <m:num>
                          <m:r>
                            <a:rPr lang="en-US" b="0" i="1" smtClean="0">
                              <a:latin typeface="Cambria Math"/>
                              <a:ea typeface="Cambria Math"/>
                            </a:rPr>
                            <m:t>𝜇</m:t>
                          </m:r>
                          <m:d>
                            <m:dPr>
                              <m:ctrlPr>
                                <a:rPr lang="en-US" b="0" i="1" smtClean="0">
                                  <a:latin typeface="Cambria Math"/>
                                  <a:ea typeface="Cambria Math"/>
                                </a:rPr>
                              </m:ctrlPr>
                            </m:dPr>
                            <m:e>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𝑖</m:t>
                                  </m:r>
                                  <m:r>
                                    <a:rPr lang="en-US" b="0" i="1" smtClean="0">
                                      <a:latin typeface="Cambria Math"/>
                                      <a:ea typeface="Cambria Math"/>
                                    </a:rPr>
                                    <m:t>+1</m:t>
                                  </m:r>
                                </m:sub>
                              </m:sSub>
                            </m:e>
                          </m:d>
                          <m:r>
                            <a:rPr lang="en-US" b="0" i="1" smtClean="0">
                              <a:latin typeface="Cambria Math"/>
                              <a:ea typeface="Cambria Math"/>
                            </a:rPr>
                            <m:t>−</m:t>
                          </m:r>
                          <m:r>
                            <a:rPr lang="en-US" b="0" i="1" smtClean="0">
                              <a:latin typeface="Cambria Math"/>
                              <a:ea typeface="Cambria Math"/>
                            </a:rPr>
                            <m:t>𝜇</m:t>
                          </m:r>
                          <m:r>
                            <a:rPr lang="en-US" b="0" i="1" smtClean="0">
                              <a:latin typeface="Cambria Math"/>
                              <a:ea typeface="Cambria Math"/>
                            </a:rPr>
                            <m:t>(</m:t>
                          </m:r>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𝑖</m:t>
                              </m:r>
                            </m:sub>
                          </m:sSub>
                          <m:r>
                            <a:rPr lang="en-US" b="0" i="1" smtClean="0">
                              <a:latin typeface="Cambria Math"/>
                              <a:ea typeface="Cambria Math"/>
                            </a:rPr>
                            <m:t>)</m:t>
                          </m:r>
                        </m:num>
                        <m:den>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𝑖</m:t>
                              </m:r>
                              <m:r>
                                <a:rPr lang="en-US" b="0" i="1" smtClean="0">
                                  <a:latin typeface="Cambria Math"/>
                                  <a:ea typeface="Cambria Math"/>
                                </a:rPr>
                                <m:t>+1</m:t>
                              </m:r>
                            </m:sub>
                          </m:sSub>
                          <m:r>
                            <a:rPr lang="en-US" b="0" i="1" smtClean="0">
                              <a:latin typeface="Cambria Math"/>
                              <a:ea typeface="Cambria Math"/>
                            </a:rPr>
                            <m:t>−</m:t>
                          </m:r>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𝑖</m:t>
                              </m:r>
                            </m:sub>
                          </m:sSub>
                        </m:den>
                      </m:f>
                      <m:d>
                        <m:dPr>
                          <m:ctrlPr>
                            <a:rPr lang="en-US" b="0" i="1" smtClean="0">
                              <a:latin typeface="Cambria Math"/>
                              <a:ea typeface="Cambria Math"/>
                            </a:rPr>
                          </m:ctrlPr>
                        </m:dPr>
                        <m:e>
                          <m:r>
                            <a:rPr lang="en-US" b="0" i="1" smtClean="0">
                              <a:latin typeface="Cambria Math"/>
                              <a:ea typeface="Cambria Math"/>
                            </a:rPr>
                            <m:t>𝑥</m:t>
                          </m:r>
                          <m:r>
                            <a:rPr lang="en-US" b="0" i="1" smtClean="0">
                              <a:latin typeface="Cambria Math"/>
                              <a:ea typeface="Cambria Math"/>
                            </a:rPr>
                            <m:t>−</m:t>
                          </m:r>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𝑖</m:t>
                              </m:r>
                            </m:sub>
                          </m:sSub>
                        </m:e>
                      </m:d>
                      <m:r>
                        <a:rPr lang="en-US" b="0" i="1" smtClean="0">
                          <a:latin typeface="Cambria Math"/>
                          <a:ea typeface="Cambria Math"/>
                        </a:rPr>
                        <m:t>, </m:t>
                      </m:r>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𝑖</m:t>
                          </m:r>
                        </m:sub>
                      </m:sSub>
                      <m:r>
                        <a:rPr lang="en-US" b="0" i="1" smtClean="0">
                          <a:latin typeface="Cambria Math"/>
                          <a:ea typeface="Cambria Math"/>
                        </a:rPr>
                        <m:t>&lt;</m:t>
                      </m:r>
                      <m:r>
                        <a:rPr lang="en-US" b="0" i="1" smtClean="0">
                          <a:latin typeface="Cambria Math"/>
                          <a:ea typeface="Cambria Math"/>
                        </a:rPr>
                        <m:t>𝑥</m:t>
                      </m:r>
                      <m:r>
                        <a:rPr lang="en-US" b="0" i="1" smtClean="0">
                          <a:latin typeface="Cambria Math"/>
                          <a:ea typeface="Cambria Math"/>
                        </a:rPr>
                        <m:t>≤</m:t>
                      </m:r>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𝑖</m:t>
                          </m:r>
                          <m:r>
                            <a:rPr lang="en-US" b="0" i="1" smtClean="0">
                              <a:latin typeface="Cambria Math"/>
                              <a:ea typeface="Cambria Math"/>
                            </a:rPr>
                            <m:t>+1</m:t>
                          </m:r>
                        </m:sub>
                      </m:sSub>
                    </m:oMath>
                    <m:oMath xmlns:m="http://schemas.openxmlformats.org/officeDocument/2006/math">
                      <m:r>
                        <a:rPr lang="en-US" i="1" smtClean="0">
                          <a:latin typeface="Cambria Math"/>
                          <a:ea typeface="Cambria Math"/>
                        </a:rPr>
                        <m:t>𝜇</m:t>
                      </m:r>
                      <m:d>
                        <m:dPr>
                          <m:ctrlPr>
                            <a:rPr lang="en-US" b="0" i="1" smtClean="0">
                              <a:latin typeface="Cambria Math"/>
                              <a:ea typeface="Cambria Math"/>
                            </a:rPr>
                          </m:ctrlPr>
                        </m:dPr>
                        <m:e>
                          <m:r>
                            <a:rPr lang="en-US" b="0" i="1" smtClean="0">
                              <a:latin typeface="Cambria Math"/>
                              <a:ea typeface="Cambria Math"/>
                            </a:rPr>
                            <m:t>𝑥</m:t>
                          </m:r>
                        </m:e>
                      </m:d>
                      <m:r>
                        <a:rPr lang="en-US" b="0" i="1" smtClean="0">
                          <a:latin typeface="Cambria Math"/>
                          <a:ea typeface="Cambria Math"/>
                        </a:rPr>
                        <m:t>=</m:t>
                      </m:r>
                      <m:r>
                        <a:rPr lang="en-US" b="0" i="1" smtClean="0">
                          <a:latin typeface="Cambria Math"/>
                          <a:ea typeface="Cambria Math"/>
                        </a:rPr>
                        <m:t>𝜇</m:t>
                      </m:r>
                      <m:d>
                        <m:dPr>
                          <m:ctrlPr>
                            <a:rPr lang="en-US" b="0" i="1" smtClean="0">
                              <a:latin typeface="Cambria Math"/>
                              <a:ea typeface="Cambria Math"/>
                            </a:rPr>
                          </m:ctrlPr>
                        </m:dPr>
                        <m:e>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𝑛</m:t>
                              </m:r>
                            </m:sub>
                          </m:sSub>
                        </m:e>
                      </m:d>
                      <m:r>
                        <a:rPr lang="en-US" b="0" i="0" smtClean="0">
                          <a:latin typeface="Cambria Math"/>
                          <a:ea typeface="Cambria Math"/>
                        </a:rPr>
                        <m:t>,    </m:t>
                      </m:r>
                      <m:sSub>
                        <m:sSubPr>
                          <m:ctrlPr>
                            <a:rPr lang="en-US" b="0" i="1" smtClean="0">
                              <a:latin typeface="Cambria Math"/>
                              <a:ea typeface="Cambria Math"/>
                            </a:rPr>
                          </m:ctrlPr>
                        </m:sSubPr>
                        <m:e>
                          <m:r>
                            <a:rPr lang="en-US" b="0" i="1" smtClean="0">
                              <a:latin typeface="Cambria Math"/>
                              <a:ea typeface="Cambria Math"/>
                            </a:rPr>
                            <m:t>𝑥</m:t>
                          </m:r>
                        </m:e>
                        <m:sub>
                          <m:r>
                            <a:rPr lang="en-US" b="0" i="1" smtClean="0">
                              <a:latin typeface="Cambria Math"/>
                              <a:ea typeface="Cambria Math"/>
                            </a:rPr>
                            <m:t>𝑛</m:t>
                          </m:r>
                        </m:sub>
                      </m:sSub>
                      <m:r>
                        <a:rPr lang="en-US" b="0" i="1" smtClean="0">
                          <a:latin typeface="Cambria Math"/>
                          <a:ea typeface="Cambria Math"/>
                        </a:rPr>
                        <m:t>&lt;</m:t>
                      </m:r>
                      <m:r>
                        <a:rPr lang="en-US" b="0" i="1" smtClean="0">
                          <a:latin typeface="Cambria Math"/>
                          <a:ea typeface="Cambria Math"/>
                        </a:rPr>
                        <m:t>𝑥</m:t>
                      </m:r>
                    </m:oMath>
                  </m:oMathPara>
                </a14:m>
                <a:endParaRPr lang="bg-B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889" t="-1111"/>
                </a:stretch>
              </a:blipFill>
            </p:spPr>
            <p:txBody>
              <a:bodyPr/>
              <a:lstStyle/>
              <a:p>
                <a:r>
                  <a:rPr lang="bg-BG">
                    <a:noFill/>
                  </a:rPr>
                  <a:t> </a:t>
                </a:r>
              </a:p>
            </p:txBody>
          </p:sp>
        </mc:Fallback>
      </mc:AlternateContent>
    </p:spTree>
    <p:extLst>
      <p:ext uri="{BB962C8B-B14F-4D97-AF65-F5344CB8AC3E}">
        <p14:creationId xmlns:p14="http://schemas.microsoft.com/office/powerpoint/2010/main" val="25186090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Singleton Representation</a:t>
            </a:r>
            <a:endParaRPr lang="bg-BG" dirty="0"/>
          </a:p>
        </p:txBody>
      </p:sp>
      <p:sp>
        <p:nvSpPr>
          <p:cNvPr id="3" name="Content Placeholder 2"/>
          <p:cNvSpPr>
            <a:spLocks noGrp="1"/>
          </p:cNvSpPr>
          <p:nvPr>
            <p:ph idx="1"/>
          </p:nvPr>
        </p:nvSpPr>
        <p:spPr/>
        <p:txBody>
          <a:bodyPr/>
          <a:lstStyle/>
          <a:p>
            <a:pPr marL="0" indent="0">
              <a:buNone/>
            </a:pPr>
            <a:r>
              <a:rPr lang="en-US" dirty="0"/>
              <a:t>Example 14</a:t>
            </a:r>
          </a:p>
          <a:p>
            <a:pPr marL="0" indent="0">
              <a:buNone/>
            </a:pPr>
            <a:r>
              <a:rPr lang="da-DK" b="1" dirty="0"/>
              <a:t>Let U = {x | 0 </a:t>
            </a:r>
            <a:r>
              <a:rPr lang="da-DK" dirty="0"/>
              <a:t>£ </a:t>
            </a:r>
            <a:r>
              <a:rPr lang="da-DK" b="1" dirty="0"/>
              <a:t>x </a:t>
            </a:r>
            <a:r>
              <a:rPr lang="da-DK" dirty="0"/>
              <a:t>£ </a:t>
            </a:r>
            <a:r>
              <a:rPr lang="da-DK" b="1" dirty="0"/>
              <a:t>9}</a:t>
            </a:r>
          </a:p>
          <a:p>
            <a:pPr marL="0" indent="0">
              <a:buNone/>
            </a:pPr>
            <a:r>
              <a:rPr lang="en-US" b="1" dirty="0"/>
              <a:t>We may then define a fuzzy set “few” as follows</a:t>
            </a:r>
          </a:p>
          <a:p>
            <a:pPr marL="0" indent="0">
              <a:buNone/>
            </a:pPr>
            <a:r>
              <a:rPr lang="en-US" dirty="0"/>
              <a:t>m</a:t>
            </a:r>
            <a:r>
              <a:rPr lang="en-US" b="1" dirty="0"/>
              <a:t>(0) = 0, </a:t>
            </a:r>
            <a:r>
              <a:rPr lang="en-US" dirty="0"/>
              <a:t>m</a:t>
            </a:r>
            <a:r>
              <a:rPr lang="en-US" b="1" dirty="0"/>
              <a:t>(1) = 0, </a:t>
            </a:r>
            <a:r>
              <a:rPr lang="en-US" dirty="0"/>
              <a:t>m</a:t>
            </a:r>
            <a:r>
              <a:rPr lang="en-US" b="1" dirty="0"/>
              <a:t>(2) = 0.3, </a:t>
            </a:r>
            <a:r>
              <a:rPr lang="en-US" dirty="0"/>
              <a:t>m</a:t>
            </a:r>
            <a:r>
              <a:rPr lang="en-US" b="1" dirty="0"/>
              <a:t>(3) = 0.9,</a:t>
            </a:r>
          </a:p>
          <a:p>
            <a:pPr marL="0" indent="0">
              <a:buNone/>
            </a:pPr>
            <a:r>
              <a:rPr lang="en-US" dirty="0"/>
              <a:t>m</a:t>
            </a:r>
            <a:r>
              <a:rPr lang="en-US" b="1" dirty="0"/>
              <a:t>(4) = 1, </a:t>
            </a:r>
            <a:r>
              <a:rPr lang="en-US" dirty="0"/>
              <a:t>m</a:t>
            </a:r>
            <a:r>
              <a:rPr lang="en-US" b="1" dirty="0"/>
              <a:t>(5) = 0.8, </a:t>
            </a:r>
            <a:r>
              <a:rPr lang="en-US" dirty="0"/>
              <a:t>m</a:t>
            </a:r>
            <a:r>
              <a:rPr lang="en-US" b="1" dirty="0"/>
              <a:t>(6) = 0.5, </a:t>
            </a:r>
            <a:r>
              <a:rPr lang="en-US" dirty="0"/>
              <a:t>m</a:t>
            </a:r>
            <a:r>
              <a:rPr lang="en-US" b="1" dirty="0"/>
              <a:t>(7) = 0,</a:t>
            </a:r>
          </a:p>
          <a:p>
            <a:pPr marL="0" indent="0">
              <a:buNone/>
            </a:pPr>
            <a:r>
              <a:rPr lang="en-US" dirty="0"/>
              <a:t>m</a:t>
            </a:r>
            <a:r>
              <a:rPr lang="en-US" b="1" dirty="0"/>
              <a:t>(8) = 0, </a:t>
            </a:r>
            <a:r>
              <a:rPr lang="en-US" dirty="0"/>
              <a:t>m</a:t>
            </a:r>
            <a:r>
              <a:rPr lang="en-US" b="1" dirty="0"/>
              <a:t>(9) = 0</a:t>
            </a:r>
          </a:p>
          <a:p>
            <a:pPr marL="0" indent="0">
              <a:buNone/>
            </a:pPr>
            <a:r>
              <a:rPr lang="en-US" b="1" dirty="0"/>
              <a:t>One can represent this fuzzy set by the following list of singletons</a:t>
            </a:r>
          </a:p>
          <a:p>
            <a:pPr marL="0" indent="0">
              <a:buNone/>
            </a:pPr>
            <a:r>
              <a:rPr lang="bg-BG" b="1" dirty="0"/>
              <a:t>(1 0) (2 0.3) (3 0.9) (4 1) (5 0.8) (6 0.5) (7 0)</a:t>
            </a:r>
            <a:endParaRPr lang="bg-BG" dirty="0"/>
          </a:p>
        </p:txBody>
      </p:sp>
    </p:spTree>
    <p:extLst>
      <p:ext uri="{BB962C8B-B14F-4D97-AF65-F5344CB8AC3E}">
        <p14:creationId xmlns:p14="http://schemas.microsoft.com/office/powerpoint/2010/main" val="240965467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Singleton Representation</a:t>
            </a:r>
            <a:endParaRPr lang="bg-BG" dirty="0"/>
          </a:p>
        </p:txBody>
      </p:sp>
      <p:sp>
        <p:nvSpPr>
          <p:cNvPr id="3" name="Content Placeholder 2"/>
          <p:cNvSpPr>
            <a:spLocks noGrp="1"/>
          </p:cNvSpPr>
          <p:nvPr>
            <p:ph idx="1"/>
          </p:nvPr>
        </p:nvSpPr>
        <p:spPr/>
        <p:txBody>
          <a:bodyPr/>
          <a:lstStyle/>
          <a:p>
            <a:r>
              <a:rPr lang="en-US" b="1" dirty="0"/>
              <a:t>One can also show this set graphically as in Figure </a:t>
            </a:r>
            <a:r>
              <a:rPr lang="en-US" b="1" dirty="0" smtClean="0"/>
              <a:t>below: </a:t>
            </a:r>
            <a:r>
              <a:rPr lang="en-US" b="1" dirty="0"/>
              <a:t>Fuzzy Set of </a:t>
            </a:r>
            <a:r>
              <a:rPr lang="en-US" b="1" dirty="0" smtClean="0"/>
              <a:t>group </a:t>
            </a:r>
            <a:r>
              <a:rPr lang="en-US" b="1" i="1" dirty="0" smtClean="0"/>
              <a:t>few</a:t>
            </a:r>
            <a:r>
              <a:rPr lang="en-US" b="1" dirty="0"/>
              <a:t>.</a:t>
            </a:r>
            <a:endParaRPr lang="bg-BG"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427719"/>
            <a:ext cx="6405340" cy="2521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158095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Singleton Representation</a:t>
            </a:r>
            <a:endParaRPr lang="bg-BG" dirty="0"/>
          </a:p>
        </p:txBody>
      </p:sp>
      <p:sp>
        <p:nvSpPr>
          <p:cNvPr id="3" name="Content Placeholder 2"/>
          <p:cNvSpPr>
            <a:spLocks noGrp="1"/>
          </p:cNvSpPr>
          <p:nvPr>
            <p:ph idx="1"/>
          </p:nvPr>
        </p:nvSpPr>
        <p:spPr/>
        <p:txBody>
          <a:bodyPr>
            <a:normAutofit fontScale="92500" lnSpcReduction="10000"/>
          </a:bodyPr>
          <a:lstStyle/>
          <a:p>
            <a:r>
              <a:rPr lang="en-US" b="1" dirty="0"/>
              <a:t>In </a:t>
            </a:r>
            <a:r>
              <a:rPr lang="en-US" b="1" dirty="0" err="1"/>
              <a:t>FuzzyCLIPS</a:t>
            </a:r>
            <a:r>
              <a:rPr lang="en-US" b="1" dirty="0"/>
              <a:t> one can define a linguistic variable </a:t>
            </a:r>
            <a:r>
              <a:rPr lang="en-US" b="1" i="1" dirty="0"/>
              <a:t>group </a:t>
            </a:r>
            <a:r>
              <a:rPr lang="en-US" b="1" dirty="0"/>
              <a:t>that has a </a:t>
            </a:r>
            <a:r>
              <a:rPr lang="en-US" b="1" dirty="0" smtClean="0"/>
              <a:t>universe of </a:t>
            </a:r>
            <a:r>
              <a:rPr lang="en-US" b="1" dirty="0"/>
              <a:t>discourse from 0 to 9 (units unspecified) and the primary term </a:t>
            </a:r>
            <a:r>
              <a:rPr lang="en-US" b="1" i="1" dirty="0"/>
              <a:t>few </a:t>
            </a:r>
            <a:r>
              <a:rPr lang="en-US" b="1" dirty="0" smtClean="0"/>
              <a:t>as follows</a:t>
            </a:r>
            <a:r>
              <a:rPr lang="en-US" b="1" dirty="0"/>
              <a:t>:</a:t>
            </a:r>
          </a:p>
          <a:p>
            <a:pPr marL="0" indent="0">
              <a:buNone/>
            </a:pPr>
            <a:r>
              <a:rPr lang="en-US" b="1" dirty="0"/>
              <a:t>(</a:t>
            </a:r>
            <a:r>
              <a:rPr lang="en-US" b="1" dirty="0" err="1"/>
              <a:t>deftemplate</a:t>
            </a:r>
            <a:r>
              <a:rPr lang="en-US" b="1" dirty="0"/>
              <a:t> group ;a linguistic variable declaration</a:t>
            </a:r>
          </a:p>
          <a:p>
            <a:pPr marL="0" indent="0">
              <a:buNone/>
            </a:pPr>
            <a:r>
              <a:rPr lang="en-US" b="1" dirty="0" smtClean="0"/>
              <a:t>	0 </a:t>
            </a:r>
            <a:r>
              <a:rPr lang="en-US" b="1" dirty="0"/>
              <a:t>9 ;universe of discourse limits (no units)</a:t>
            </a:r>
          </a:p>
          <a:p>
            <a:pPr marL="0" indent="0">
              <a:buNone/>
            </a:pPr>
            <a:r>
              <a:rPr lang="en-US" b="1" dirty="0" smtClean="0"/>
              <a:t>	( </a:t>
            </a:r>
            <a:r>
              <a:rPr lang="en-US" b="1" dirty="0"/>
              <a:t>;start of primary term declarations</a:t>
            </a:r>
          </a:p>
          <a:p>
            <a:pPr marL="365760" lvl="1" indent="0">
              <a:buNone/>
            </a:pPr>
            <a:r>
              <a:rPr lang="en-US" b="1" dirty="0" smtClean="0"/>
              <a:t>	; </a:t>
            </a:r>
            <a:r>
              <a:rPr lang="en-US" b="1" dirty="0"/>
              <a:t>a primary term </a:t>
            </a:r>
            <a:r>
              <a:rPr lang="en-US" i="1" dirty="0"/>
              <a:t>few </a:t>
            </a:r>
            <a:r>
              <a:rPr lang="en-US" b="1" dirty="0"/>
              <a:t>described in singleton notation</a:t>
            </a:r>
          </a:p>
          <a:p>
            <a:pPr marL="0" indent="0">
              <a:buNone/>
            </a:pPr>
            <a:r>
              <a:rPr lang="en-US" b="1" dirty="0" smtClean="0"/>
              <a:t>	(</a:t>
            </a:r>
            <a:r>
              <a:rPr lang="en-US" b="1" dirty="0"/>
              <a:t>few (1 0) (2 0.3) (3 0.9) (4 1) (5 0.8) (6 0.5) (7 0))</a:t>
            </a:r>
          </a:p>
          <a:p>
            <a:pPr marL="0" indent="0">
              <a:buNone/>
            </a:pPr>
            <a:r>
              <a:rPr lang="en-US" b="1" dirty="0" smtClean="0"/>
              <a:t>	) </a:t>
            </a:r>
            <a:r>
              <a:rPr lang="en-US" b="1" dirty="0"/>
              <a:t>;end of primary term declarations</a:t>
            </a:r>
          </a:p>
          <a:p>
            <a:pPr marL="0" indent="0">
              <a:buNone/>
            </a:pPr>
            <a:r>
              <a:rPr lang="en-US" b="1" dirty="0"/>
              <a:t>) ;end of fuzzy </a:t>
            </a:r>
            <a:r>
              <a:rPr lang="en-US" b="1" dirty="0" err="1"/>
              <a:t>deftemplate</a:t>
            </a:r>
            <a:endParaRPr lang="bg-BG" dirty="0"/>
          </a:p>
        </p:txBody>
      </p:sp>
    </p:spTree>
    <p:extLst>
      <p:ext uri="{BB962C8B-B14F-4D97-AF65-F5344CB8AC3E}">
        <p14:creationId xmlns:p14="http://schemas.microsoft.com/office/powerpoint/2010/main" val="277196109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Singleton Representation</a:t>
            </a:r>
            <a:endParaRPr lang="bg-BG" dirty="0"/>
          </a:p>
        </p:txBody>
      </p:sp>
      <p:sp>
        <p:nvSpPr>
          <p:cNvPr id="3" name="Content Placeholder 2"/>
          <p:cNvSpPr>
            <a:spLocks noGrp="1"/>
          </p:cNvSpPr>
          <p:nvPr>
            <p:ph idx="1"/>
          </p:nvPr>
        </p:nvSpPr>
        <p:spPr/>
        <p:txBody>
          <a:bodyPr>
            <a:normAutofit fontScale="92500" lnSpcReduction="10000"/>
          </a:bodyPr>
          <a:lstStyle/>
          <a:p>
            <a:r>
              <a:rPr lang="en-US" dirty="0"/>
              <a:t>Note that it is possible for consecutive x values to be the same. This describes a crisp boundary in the fuzzy </a:t>
            </a:r>
            <a:r>
              <a:rPr lang="en-US" dirty="0" smtClean="0"/>
              <a:t>set (</a:t>
            </a:r>
            <a:r>
              <a:rPr lang="en-US" dirty="0"/>
              <a:t>vertical line). If more than three points have the same value then only three will be kept (the fourth will </a:t>
            </a:r>
            <a:r>
              <a:rPr lang="en-US" dirty="0" smtClean="0"/>
              <a:t>always replace </a:t>
            </a:r>
            <a:r>
              <a:rPr lang="en-US" dirty="0"/>
              <a:t>the third). If two points have exactly the same x and y values then one of them will be discarded. </a:t>
            </a:r>
            <a:r>
              <a:rPr lang="en-US" dirty="0" smtClean="0"/>
              <a:t>Consider the </a:t>
            </a:r>
            <a:r>
              <a:rPr lang="en-US" dirty="0"/>
              <a:t>following two examples of fuzzy sets with crisp boundaries.</a:t>
            </a:r>
          </a:p>
          <a:p>
            <a:r>
              <a:rPr lang="en-US" dirty="0"/>
              <a:t>Example 15</a:t>
            </a:r>
          </a:p>
          <a:p>
            <a:pPr marL="0" indent="0">
              <a:buNone/>
            </a:pPr>
            <a:r>
              <a:rPr lang="en-US" b="1" dirty="0"/>
              <a:t>The singleton set described as</a:t>
            </a:r>
          </a:p>
          <a:p>
            <a:pPr marL="0" indent="0">
              <a:buNone/>
            </a:pPr>
            <a:r>
              <a:rPr lang="en-US" b="1" dirty="0" smtClean="0"/>
              <a:t>	(</a:t>
            </a:r>
            <a:r>
              <a:rPr lang="en-US" b="1" dirty="0"/>
              <a:t>three (3 0) (3 1) (3 0))</a:t>
            </a:r>
          </a:p>
          <a:p>
            <a:pPr marL="0" indent="0">
              <a:buNone/>
            </a:pPr>
            <a:r>
              <a:rPr lang="en-US" b="1" dirty="0"/>
              <a:t>might represent the crisp concept 3 as a fuzzy set.</a:t>
            </a:r>
            <a:endParaRPr lang="bg-BG" dirty="0"/>
          </a:p>
        </p:txBody>
      </p:sp>
    </p:spTree>
    <p:extLst>
      <p:ext uri="{BB962C8B-B14F-4D97-AF65-F5344CB8AC3E}">
        <p14:creationId xmlns:p14="http://schemas.microsoft.com/office/powerpoint/2010/main" val="41072883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Singleton Representation</a:t>
            </a:r>
            <a:endParaRPr lang="bg-BG" dirty="0"/>
          </a:p>
        </p:txBody>
      </p:sp>
      <p:sp>
        <p:nvSpPr>
          <p:cNvPr id="3" name="Content Placeholder 2"/>
          <p:cNvSpPr>
            <a:spLocks noGrp="1"/>
          </p:cNvSpPr>
          <p:nvPr>
            <p:ph idx="1"/>
          </p:nvPr>
        </p:nvSpPr>
        <p:spPr/>
        <p:txBody>
          <a:bodyPr/>
          <a:lstStyle/>
          <a:p>
            <a:pPr marL="0" indent="0">
              <a:buNone/>
            </a:pPr>
            <a:r>
              <a:rPr lang="en-US" dirty="0"/>
              <a:t>Example 16</a:t>
            </a:r>
          </a:p>
          <a:p>
            <a:pPr marL="0" indent="0">
              <a:buNone/>
            </a:pPr>
            <a:r>
              <a:rPr lang="en-US" b="1" dirty="0"/>
              <a:t>Another more complex (and probably unrealistic) set might be defined with </a:t>
            </a:r>
            <a:r>
              <a:rPr lang="en-US" b="1" dirty="0" smtClean="0"/>
              <a:t>the following </a:t>
            </a:r>
            <a:r>
              <a:rPr lang="en-US" b="1" dirty="0"/>
              <a:t>set of singleton values</a:t>
            </a:r>
          </a:p>
          <a:p>
            <a:pPr marL="365760" lvl="1" indent="0">
              <a:buNone/>
            </a:pPr>
            <a:r>
              <a:rPr lang="de-DE" b="1" dirty="0"/>
              <a:t>(weird (1 0) (1 1) (1 0) (3 0) (4 .25)</a:t>
            </a:r>
          </a:p>
          <a:p>
            <a:pPr marL="365760" lvl="1" indent="0">
              <a:buNone/>
            </a:pPr>
            <a:r>
              <a:rPr lang="bg-BG" b="1" dirty="0"/>
              <a:t>(4 1) (4 .4) (4 .5) (6 1) (8 0) )</a:t>
            </a:r>
          </a:p>
          <a:p>
            <a:pPr marL="0" indent="0">
              <a:buNone/>
            </a:pPr>
            <a:endParaRPr lang="en-US" b="1" dirty="0" smtClean="0"/>
          </a:p>
          <a:p>
            <a:pPr marL="0" indent="0">
              <a:buNone/>
            </a:pPr>
            <a:r>
              <a:rPr lang="en-US" b="1" dirty="0" smtClean="0"/>
              <a:t>Note </a:t>
            </a:r>
            <a:r>
              <a:rPr lang="en-US" b="1" dirty="0"/>
              <a:t>that in this case the point (4 .4) is discarded.</a:t>
            </a:r>
            <a:endParaRPr lang="bg-BG" dirty="0"/>
          </a:p>
        </p:txBody>
      </p:sp>
    </p:spTree>
    <p:extLst>
      <p:ext uri="{BB962C8B-B14F-4D97-AF65-F5344CB8AC3E}">
        <p14:creationId xmlns:p14="http://schemas.microsoft.com/office/powerpoint/2010/main" val="267943793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Standard Function Representation</a:t>
            </a:r>
            <a:endParaRPr lang="bg-BG" dirty="0"/>
          </a:p>
        </p:txBody>
      </p:sp>
      <p:sp>
        <p:nvSpPr>
          <p:cNvPr id="3" name="Content Placeholder 2"/>
          <p:cNvSpPr>
            <a:spLocks noGrp="1"/>
          </p:cNvSpPr>
          <p:nvPr>
            <p:ph idx="1"/>
          </p:nvPr>
        </p:nvSpPr>
        <p:spPr/>
        <p:txBody>
          <a:bodyPr/>
          <a:lstStyle/>
          <a:p>
            <a:r>
              <a:rPr lang="en-US" dirty="0"/>
              <a:t>Frequently, it is useful to describe a membership function using one of a set of standard functions S, P, or Z.</a:t>
            </a:r>
          </a:p>
          <a:p>
            <a:r>
              <a:rPr lang="en-US" dirty="0"/>
              <a:t>Parameters of these functions can be chosen, depending on applications. These functions are defined as follows </a:t>
            </a:r>
            <a:r>
              <a:rPr lang="en-US" dirty="0" smtClean="0"/>
              <a:t>and are </a:t>
            </a:r>
            <a:r>
              <a:rPr lang="en-US" dirty="0"/>
              <a:t>shown graphically </a:t>
            </a:r>
            <a:r>
              <a:rPr lang="en-US" dirty="0" smtClean="0"/>
              <a:t>in next slides.</a:t>
            </a:r>
            <a:endParaRPr lang="bg-BG" dirty="0"/>
          </a:p>
        </p:txBody>
      </p:sp>
    </p:spTree>
    <p:extLst>
      <p:ext uri="{BB962C8B-B14F-4D97-AF65-F5344CB8AC3E}">
        <p14:creationId xmlns:p14="http://schemas.microsoft.com/office/powerpoint/2010/main" val="147589307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Standard Function Representation</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935480"/>
                <a:ext cx="5122912" cy="4389120"/>
              </a:xfrm>
            </p:spPr>
            <p:txBody>
              <a:bodyPr>
                <a:normAutofit fontScale="92500" lnSpcReduction="10000"/>
              </a:bodyPr>
              <a:lstStyle/>
              <a:p>
                <a:pPr marL="0" indent="0">
                  <a:buNone/>
                </a:pPr>
                <a:r>
                  <a:rPr lang="en-US" dirty="0" smtClean="0"/>
                  <a:t>S function</a:t>
                </a:r>
              </a:p>
              <a:p>
                <a:pPr marL="0" indent="0">
                  <a:buNone/>
                </a:pPr>
                <a:endParaRPr lang="en-US" dirty="0" smtClean="0"/>
              </a:p>
              <a:p>
                <a:pPr marL="0" indent="0">
                  <a:buNone/>
                </a:pPr>
                <a14:m>
                  <m:oMathPara xmlns:m="http://schemas.openxmlformats.org/officeDocument/2006/math">
                    <m:oMathParaPr>
                      <m:jc m:val="left"/>
                    </m:oMathParaPr>
                    <m:oMath xmlns:m="http://schemas.openxmlformats.org/officeDocument/2006/math">
                      <m:r>
                        <a:rPr lang="en-US" b="0" i="1" smtClean="0">
                          <a:latin typeface="Cambria Math"/>
                        </a:rPr>
                        <m:t>𝑆</m:t>
                      </m:r>
                      <m:d>
                        <m:dPr>
                          <m:ctrlPr>
                            <a:rPr lang="en-US" b="0" i="1" smtClean="0">
                              <a:latin typeface="Cambria Math"/>
                            </a:rPr>
                          </m:ctrlPr>
                        </m:dPr>
                        <m:e>
                          <m:r>
                            <a:rPr lang="en-US" b="0" i="1" smtClean="0">
                              <a:latin typeface="Cambria Math"/>
                            </a:rPr>
                            <m:t>𝑢</m:t>
                          </m:r>
                          <m:r>
                            <a:rPr lang="en-US" b="0" i="1" smtClean="0">
                              <a:latin typeface="Cambria Math"/>
                            </a:rPr>
                            <m:t>,</m:t>
                          </m:r>
                          <m:r>
                            <a:rPr lang="en-US" b="0" i="1" smtClean="0">
                              <a:latin typeface="Cambria Math"/>
                            </a:rPr>
                            <m:t>𝑎</m:t>
                          </m:r>
                          <m:r>
                            <a:rPr lang="en-US" b="0" i="1" smtClean="0">
                              <a:latin typeface="Cambria Math"/>
                            </a:rPr>
                            <m:t>,</m:t>
                          </m:r>
                          <m:r>
                            <a:rPr lang="en-US" b="0" i="1" smtClean="0">
                              <a:latin typeface="Cambria Math"/>
                            </a:rPr>
                            <m:t>𝑐</m:t>
                          </m:r>
                        </m:e>
                      </m:d>
                      <m:r>
                        <a:rPr lang="en-US" b="0" i="1" smtClean="0">
                          <a:latin typeface="Cambria Math"/>
                        </a:rPr>
                        <m:t>=0, </m:t>
                      </m:r>
                      <m:r>
                        <a:rPr lang="en-US" b="0" i="1" smtClean="0">
                          <a:latin typeface="Cambria Math"/>
                        </a:rPr>
                        <m:t>𝑢</m:t>
                      </m:r>
                      <m:r>
                        <a:rPr lang="en-US" b="0" i="1" smtClean="0">
                          <a:latin typeface="Cambria Math"/>
                        </a:rPr>
                        <m:t>≤</m:t>
                      </m:r>
                      <m:r>
                        <a:rPr lang="en-US" b="0" i="1" smtClean="0">
                          <a:latin typeface="Cambria Math"/>
                        </a:rPr>
                        <m:t>𝑎</m:t>
                      </m:r>
                      <m:r>
                        <a:rPr lang="en-US" b="0" i="1" smtClean="0">
                          <a:latin typeface="Cambria Math"/>
                        </a:rPr>
                        <m:t> </m:t>
                      </m:r>
                      <m:r>
                        <a:rPr lang="en-US" b="0" i="1" smtClean="0">
                          <a:latin typeface="Cambria Math"/>
                        </a:rPr>
                        <m:t>𝑢</m:t>
                      </m:r>
                      <m:r>
                        <a:rPr lang="en-US" b="0" i="1" smtClean="0">
                          <a:latin typeface="Cambria Math"/>
                          <a:ea typeface="Cambria Math"/>
                        </a:rPr>
                        <m:t>∈</m:t>
                      </m:r>
                      <m:r>
                        <a:rPr lang="en-US" b="0" i="1" smtClean="0">
                          <a:latin typeface="Cambria Math"/>
                          <a:ea typeface="Cambria Math"/>
                        </a:rPr>
                        <m:t>𝑈</m:t>
                      </m:r>
                    </m:oMath>
                  </m:oMathPara>
                </a14:m>
                <a:endParaRPr lang="en-US" b="0" dirty="0" smtClean="0">
                  <a:ea typeface="Cambria Math"/>
                </a:endParaRPr>
              </a:p>
              <a:p>
                <a:pPr marL="0" indent="0">
                  <a:buNone/>
                </a:pPr>
                <a:r>
                  <a:rPr lang="en-US" b="0" dirty="0" smtClean="0">
                    <a:ea typeface="Cambria Math"/>
                  </a:rPr>
                  <a:t/>
                </a:r>
                <a:br>
                  <a:rPr lang="en-US" b="0" dirty="0" smtClean="0">
                    <a:ea typeface="Cambria Math"/>
                  </a:rPr>
                </a:br>
                <a14:m>
                  <m:oMathPara xmlns:m="http://schemas.openxmlformats.org/officeDocument/2006/math">
                    <m:oMathParaPr>
                      <m:jc m:val="left"/>
                    </m:oMathParaPr>
                    <m:oMath xmlns:m="http://schemas.openxmlformats.org/officeDocument/2006/math">
                      <m:r>
                        <a:rPr lang="en-US" b="0" i="1" smtClean="0">
                          <a:latin typeface="Cambria Math"/>
                          <a:ea typeface="Cambria Math"/>
                        </a:rPr>
                        <m:t>𝑆</m:t>
                      </m:r>
                      <m:d>
                        <m:dPr>
                          <m:ctrlPr>
                            <a:rPr lang="en-US" b="0" i="1" smtClean="0">
                              <a:latin typeface="Cambria Math"/>
                              <a:ea typeface="Cambria Math"/>
                            </a:rPr>
                          </m:ctrlPr>
                        </m:dPr>
                        <m:e>
                          <m:r>
                            <a:rPr lang="en-US" b="0" i="1" smtClean="0">
                              <a:latin typeface="Cambria Math"/>
                              <a:ea typeface="Cambria Math"/>
                            </a:rPr>
                            <m:t>𝑢</m:t>
                          </m:r>
                          <m:r>
                            <a:rPr lang="en-US" b="0" i="1" smtClean="0">
                              <a:latin typeface="Cambria Math"/>
                              <a:ea typeface="Cambria Math"/>
                            </a:rPr>
                            <m:t>,</m:t>
                          </m:r>
                          <m:r>
                            <a:rPr lang="en-US" b="0" i="1" smtClean="0">
                              <a:latin typeface="Cambria Math"/>
                              <a:ea typeface="Cambria Math"/>
                            </a:rPr>
                            <m:t>𝑎</m:t>
                          </m:r>
                          <m:r>
                            <a:rPr lang="en-US" b="0" i="1" smtClean="0">
                              <a:latin typeface="Cambria Math"/>
                              <a:ea typeface="Cambria Math"/>
                            </a:rPr>
                            <m:t>,</m:t>
                          </m:r>
                          <m:r>
                            <a:rPr lang="en-US" b="0" i="1" smtClean="0">
                              <a:latin typeface="Cambria Math"/>
                              <a:ea typeface="Cambria Math"/>
                            </a:rPr>
                            <m:t>𝑐</m:t>
                          </m:r>
                        </m:e>
                      </m:d>
                      <m:r>
                        <a:rPr lang="en-US" b="0" i="1" smtClean="0">
                          <a:latin typeface="Cambria Math"/>
                          <a:ea typeface="Cambria Math"/>
                        </a:rPr>
                        <m:t>=2</m:t>
                      </m:r>
                      <m:d>
                        <m:dPr>
                          <m:ctrlPr>
                            <a:rPr lang="en-US" b="0" i="1" smtClean="0">
                              <a:latin typeface="Cambria Math"/>
                              <a:ea typeface="Cambria Math"/>
                            </a:rPr>
                          </m:ctrlPr>
                        </m:dPr>
                        <m:e>
                          <m:f>
                            <m:fPr>
                              <m:ctrlPr>
                                <a:rPr lang="en-US" b="0" i="1" smtClean="0">
                                  <a:latin typeface="Cambria Math"/>
                                  <a:ea typeface="Cambria Math"/>
                                </a:rPr>
                              </m:ctrlPr>
                            </m:fPr>
                            <m:num>
                              <m:r>
                                <a:rPr lang="en-US" b="0" i="1" smtClean="0">
                                  <a:latin typeface="Cambria Math"/>
                                  <a:ea typeface="Cambria Math"/>
                                </a:rPr>
                                <m:t>𝑢</m:t>
                              </m:r>
                              <m:r>
                                <a:rPr lang="en-US" b="0" i="1" smtClean="0">
                                  <a:latin typeface="Cambria Math"/>
                                  <a:ea typeface="Cambria Math"/>
                                </a:rPr>
                                <m:t>−</m:t>
                              </m:r>
                              <m:r>
                                <a:rPr lang="en-US" b="0" i="1" smtClean="0">
                                  <a:latin typeface="Cambria Math"/>
                                  <a:ea typeface="Cambria Math"/>
                                </a:rPr>
                                <m:t>𝑎</m:t>
                              </m:r>
                            </m:num>
                            <m:den>
                              <m:r>
                                <a:rPr lang="en-US" b="0" i="1" smtClean="0">
                                  <a:latin typeface="Cambria Math"/>
                                  <a:ea typeface="Cambria Math"/>
                                </a:rPr>
                                <m:t>𝑐</m:t>
                              </m:r>
                              <m:r>
                                <a:rPr lang="en-US" b="0" i="1" smtClean="0">
                                  <a:latin typeface="Cambria Math"/>
                                  <a:ea typeface="Cambria Math"/>
                                </a:rPr>
                                <m:t>−</m:t>
                              </m:r>
                              <m:r>
                                <a:rPr lang="en-US" b="0" i="1" smtClean="0">
                                  <a:latin typeface="Cambria Math"/>
                                  <a:ea typeface="Cambria Math"/>
                                </a:rPr>
                                <m:t>𝑎</m:t>
                              </m:r>
                            </m:den>
                          </m:f>
                        </m:e>
                      </m:d>
                      <m:r>
                        <a:rPr lang="en-US" b="0" i="1" baseline="70000" smtClean="0">
                          <a:latin typeface="Cambria Math"/>
                          <a:ea typeface="Cambria Math"/>
                        </a:rPr>
                        <m:t>2</m:t>
                      </m:r>
                      <m:r>
                        <a:rPr lang="en-US" b="0" i="1" smtClean="0">
                          <a:latin typeface="Cambria Math"/>
                          <a:ea typeface="Cambria Math"/>
                        </a:rPr>
                        <m:t>, </m:t>
                      </m:r>
                      <m:r>
                        <a:rPr lang="en-US" b="0" i="1" smtClean="0">
                          <a:latin typeface="Cambria Math"/>
                          <a:ea typeface="Cambria Math"/>
                        </a:rPr>
                        <m:t>𝑎</m:t>
                      </m:r>
                      <m:r>
                        <a:rPr lang="en-US" b="0" i="1" smtClean="0">
                          <a:latin typeface="Cambria Math"/>
                          <a:ea typeface="Cambria Math"/>
                        </a:rPr>
                        <m:t>&lt;</m:t>
                      </m:r>
                      <m:r>
                        <a:rPr lang="en-US" b="0" i="1" smtClean="0">
                          <a:latin typeface="Cambria Math"/>
                          <a:ea typeface="Cambria Math"/>
                        </a:rPr>
                        <m:t>𝑢</m:t>
                      </m:r>
                      <m:r>
                        <a:rPr lang="en-US" b="0" i="1" smtClean="0">
                          <a:latin typeface="Cambria Math"/>
                          <a:ea typeface="Cambria Math"/>
                        </a:rPr>
                        <m:t>≤</m:t>
                      </m:r>
                      <m:f>
                        <m:fPr>
                          <m:ctrlPr>
                            <a:rPr lang="en-US" b="0" i="1" smtClean="0">
                              <a:latin typeface="Cambria Math"/>
                              <a:ea typeface="Cambria Math"/>
                            </a:rPr>
                          </m:ctrlPr>
                        </m:fPr>
                        <m:num>
                          <m:r>
                            <a:rPr lang="en-US" b="0" i="1" smtClean="0">
                              <a:latin typeface="Cambria Math"/>
                              <a:ea typeface="Cambria Math"/>
                            </a:rPr>
                            <m:t>𝑎</m:t>
                          </m:r>
                          <m:r>
                            <a:rPr lang="en-US" b="0" i="1" smtClean="0">
                              <a:latin typeface="Cambria Math"/>
                              <a:ea typeface="Cambria Math"/>
                            </a:rPr>
                            <m:t>+</m:t>
                          </m:r>
                          <m:r>
                            <a:rPr lang="en-US" b="0" i="1" smtClean="0">
                              <a:latin typeface="Cambria Math"/>
                              <a:ea typeface="Cambria Math"/>
                            </a:rPr>
                            <m:t>𝑐</m:t>
                          </m:r>
                        </m:num>
                        <m:den>
                          <m:r>
                            <a:rPr lang="en-US" b="0" i="1" smtClean="0">
                              <a:latin typeface="Cambria Math"/>
                              <a:ea typeface="Cambria Math"/>
                            </a:rPr>
                            <m:t>2</m:t>
                          </m:r>
                        </m:den>
                      </m:f>
                    </m:oMath>
                  </m:oMathPara>
                </a14:m>
                <a:endParaRPr lang="en-US" b="0" dirty="0" smtClean="0">
                  <a:ea typeface="Cambria Math"/>
                </a:endParaRPr>
              </a:p>
              <a:p>
                <a:pPr marL="0" indent="0">
                  <a:buNone/>
                </a:pPr>
                <a:r>
                  <a:rPr lang="en-US" b="0" dirty="0" smtClean="0">
                    <a:ea typeface="Cambria Math"/>
                  </a:rPr>
                  <a:t/>
                </a:r>
                <a:br>
                  <a:rPr lang="en-US" b="0" dirty="0" smtClean="0">
                    <a:ea typeface="Cambria Math"/>
                  </a:rPr>
                </a:br>
                <a14:m>
                  <m:oMathPara xmlns:m="http://schemas.openxmlformats.org/officeDocument/2006/math">
                    <m:oMathParaPr>
                      <m:jc m:val="left"/>
                    </m:oMathParaPr>
                    <m:oMath xmlns:m="http://schemas.openxmlformats.org/officeDocument/2006/math">
                      <m:r>
                        <a:rPr lang="en-US" b="0" i="1" smtClean="0">
                          <a:latin typeface="Cambria Math"/>
                          <a:ea typeface="Cambria Math"/>
                        </a:rPr>
                        <m:t>𝑆</m:t>
                      </m:r>
                      <m:d>
                        <m:dPr>
                          <m:ctrlPr>
                            <a:rPr lang="en-US" b="0" i="1" smtClean="0">
                              <a:latin typeface="Cambria Math"/>
                              <a:ea typeface="Cambria Math"/>
                            </a:rPr>
                          </m:ctrlPr>
                        </m:dPr>
                        <m:e>
                          <m:r>
                            <a:rPr lang="en-US" b="0" i="1" smtClean="0">
                              <a:latin typeface="Cambria Math"/>
                              <a:ea typeface="Cambria Math"/>
                            </a:rPr>
                            <m:t>𝑢</m:t>
                          </m:r>
                          <m:r>
                            <a:rPr lang="en-US" b="0" i="1" smtClean="0">
                              <a:latin typeface="Cambria Math"/>
                              <a:ea typeface="Cambria Math"/>
                            </a:rPr>
                            <m:t>,</m:t>
                          </m:r>
                          <m:r>
                            <a:rPr lang="en-US" b="0" i="1" smtClean="0">
                              <a:latin typeface="Cambria Math"/>
                              <a:ea typeface="Cambria Math"/>
                            </a:rPr>
                            <m:t>𝑎</m:t>
                          </m:r>
                          <m:r>
                            <a:rPr lang="en-US" b="0" i="1" smtClean="0">
                              <a:latin typeface="Cambria Math"/>
                              <a:ea typeface="Cambria Math"/>
                            </a:rPr>
                            <m:t>,</m:t>
                          </m:r>
                          <m:r>
                            <a:rPr lang="en-US" b="0" i="1" smtClean="0">
                              <a:latin typeface="Cambria Math"/>
                              <a:ea typeface="Cambria Math"/>
                            </a:rPr>
                            <m:t>𝑐</m:t>
                          </m:r>
                        </m:e>
                      </m:d>
                      <m:r>
                        <a:rPr lang="en-US" b="0" i="1" smtClean="0">
                          <a:latin typeface="Cambria Math"/>
                          <a:ea typeface="Cambria Math"/>
                        </a:rPr>
                        <m:t>=1−</m:t>
                      </m:r>
                      <m:d>
                        <m:dPr>
                          <m:ctrlPr>
                            <a:rPr lang="en-US" b="0" i="1" smtClean="0">
                              <a:latin typeface="Cambria Math"/>
                              <a:ea typeface="Cambria Math"/>
                            </a:rPr>
                          </m:ctrlPr>
                        </m:dPr>
                        <m:e>
                          <m:f>
                            <m:fPr>
                              <m:ctrlPr>
                                <a:rPr lang="en-US" b="0" i="1" smtClean="0">
                                  <a:latin typeface="Cambria Math"/>
                                  <a:ea typeface="Cambria Math"/>
                                </a:rPr>
                              </m:ctrlPr>
                            </m:fPr>
                            <m:num>
                              <m:r>
                                <a:rPr lang="en-US" b="0" i="1" smtClean="0">
                                  <a:latin typeface="Cambria Math"/>
                                  <a:ea typeface="Cambria Math"/>
                                </a:rPr>
                                <m:t>𝑐</m:t>
                              </m:r>
                              <m:r>
                                <a:rPr lang="en-US" b="0" i="1" smtClean="0">
                                  <a:latin typeface="Cambria Math"/>
                                  <a:ea typeface="Cambria Math"/>
                                </a:rPr>
                                <m:t>−</m:t>
                              </m:r>
                              <m:r>
                                <a:rPr lang="en-US" b="0" i="1" smtClean="0">
                                  <a:latin typeface="Cambria Math"/>
                                  <a:ea typeface="Cambria Math"/>
                                </a:rPr>
                                <m:t>𝑢</m:t>
                              </m:r>
                            </m:num>
                            <m:den>
                              <m:r>
                                <a:rPr lang="en-US" b="0" i="1" smtClean="0">
                                  <a:latin typeface="Cambria Math"/>
                                  <a:ea typeface="Cambria Math"/>
                                </a:rPr>
                                <m:t>𝑐</m:t>
                              </m:r>
                              <m:r>
                                <a:rPr lang="en-US" b="0" i="1" smtClean="0">
                                  <a:latin typeface="Cambria Math"/>
                                  <a:ea typeface="Cambria Math"/>
                                </a:rPr>
                                <m:t>−</m:t>
                              </m:r>
                              <m:r>
                                <a:rPr lang="en-US" b="0" i="1" smtClean="0">
                                  <a:latin typeface="Cambria Math"/>
                                  <a:ea typeface="Cambria Math"/>
                                </a:rPr>
                                <m:t>𝑎</m:t>
                              </m:r>
                            </m:den>
                          </m:f>
                        </m:e>
                      </m:d>
                      <m:r>
                        <a:rPr lang="en-US" b="0" i="1" baseline="70000" smtClean="0">
                          <a:latin typeface="Cambria Math"/>
                          <a:ea typeface="Cambria Math"/>
                        </a:rPr>
                        <m:t>2</m:t>
                      </m:r>
                      <m:r>
                        <a:rPr lang="en-US" b="0" i="1" smtClean="0">
                          <a:latin typeface="Cambria Math"/>
                          <a:ea typeface="Cambria Math"/>
                        </a:rPr>
                        <m:t>, </m:t>
                      </m:r>
                      <m:f>
                        <m:fPr>
                          <m:ctrlPr>
                            <a:rPr lang="en-US" b="0" i="1" smtClean="0">
                              <a:latin typeface="Cambria Math"/>
                              <a:ea typeface="Cambria Math"/>
                            </a:rPr>
                          </m:ctrlPr>
                        </m:fPr>
                        <m:num>
                          <m:r>
                            <a:rPr lang="en-US" b="0" i="1" smtClean="0">
                              <a:latin typeface="Cambria Math"/>
                              <a:ea typeface="Cambria Math"/>
                            </a:rPr>
                            <m:t>𝑎</m:t>
                          </m:r>
                          <m:r>
                            <a:rPr lang="en-US" b="0" i="1" smtClean="0">
                              <a:latin typeface="Cambria Math"/>
                              <a:ea typeface="Cambria Math"/>
                            </a:rPr>
                            <m:t>+</m:t>
                          </m:r>
                          <m:r>
                            <a:rPr lang="en-US" b="0" i="1" smtClean="0">
                              <a:latin typeface="Cambria Math"/>
                              <a:ea typeface="Cambria Math"/>
                            </a:rPr>
                            <m:t>𝑐</m:t>
                          </m:r>
                        </m:num>
                        <m:den>
                          <m:r>
                            <a:rPr lang="en-US" b="0" i="1" smtClean="0">
                              <a:latin typeface="Cambria Math"/>
                              <a:ea typeface="Cambria Math"/>
                            </a:rPr>
                            <m:t>2</m:t>
                          </m:r>
                        </m:den>
                      </m:f>
                      <m:r>
                        <a:rPr lang="en-US" b="0" i="1" smtClean="0">
                          <a:latin typeface="Cambria Math"/>
                          <a:ea typeface="Cambria Math"/>
                        </a:rPr>
                        <m:t>&lt;</m:t>
                      </m:r>
                      <m:r>
                        <a:rPr lang="en-US" b="0" i="1" smtClean="0">
                          <a:latin typeface="Cambria Math"/>
                          <a:ea typeface="Cambria Math"/>
                        </a:rPr>
                        <m:t>𝑢</m:t>
                      </m:r>
                      <m:r>
                        <a:rPr lang="en-US" b="0" i="1" smtClean="0">
                          <a:latin typeface="Cambria Math"/>
                          <a:ea typeface="Cambria Math"/>
                        </a:rPr>
                        <m:t>≤</m:t>
                      </m:r>
                      <m:r>
                        <a:rPr lang="en-US" b="0" i="1" smtClean="0">
                          <a:latin typeface="Cambria Math"/>
                          <a:ea typeface="Cambria Math"/>
                        </a:rPr>
                        <m:t>𝑐</m:t>
                      </m:r>
                    </m:oMath>
                  </m:oMathPara>
                </a14:m>
                <a:endParaRPr lang="en-US" b="0" dirty="0" smtClean="0">
                  <a:ea typeface="Cambria Math"/>
                </a:endParaRPr>
              </a:p>
              <a:p>
                <a:pPr marL="0" indent="0">
                  <a:buNone/>
                </a:pPr>
                <a:r>
                  <a:rPr lang="en-US" b="0" dirty="0" smtClean="0">
                    <a:ea typeface="Cambria Math"/>
                  </a:rPr>
                  <a:t/>
                </a:r>
                <a:br>
                  <a:rPr lang="en-US" b="0" dirty="0" smtClean="0">
                    <a:ea typeface="Cambria Math"/>
                  </a:rPr>
                </a:br>
                <a14:m>
                  <m:oMathPara xmlns:m="http://schemas.openxmlformats.org/officeDocument/2006/math">
                    <m:oMathParaPr>
                      <m:jc m:val="left"/>
                    </m:oMathParaPr>
                    <m:oMath xmlns:m="http://schemas.openxmlformats.org/officeDocument/2006/math">
                      <m:r>
                        <a:rPr lang="en-US" b="0" i="1" smtClean="0">
                          <a:latin typeface="Cambria Math"/>
                          <a:ea typeface="Cambria Math"/>
                        </a:rPr>
                        <m:t>𝑆</m:t>
                      </m:r>
                      <m:d>
                        <m:dPr>
                          <m:ctrlPr>
                            <a:rPr lang="en-US" b="0" i="1" smtClean="0">
                              <a:latin typeface="Cambria Math"/>
                              <a:ea typeface="Cambria Math"/>
                            </a:rPr>
                          </m:ctrlPr>
                        </m:dPr>
                        <m:e>
                          <m:r>
                            <a:rPr lang="en-US" b="0" i="1" smtClean="0">
                              <a:latin typeface="Cambria Math"/>
                              <a:ea typeface="Cambria Math"/>
                            </a:rPr>
                            <m:t>𝑢</m:t>
                          </m:r>
                          <m:r>
                            <a:rPr lang="en-US" b="0" i="1" smtClean="0">
                              <a:latin typeface="Cambria Math"/>
                              <a:ea typeface="Cambria Math"/>
                            </a:rPr>
                            <m:t>,</m:t>
                          </m:r>
                          <m:r>
                            <a:rPr lang="en-US" b="0" i="1" smtClean="0">
                              <a:latin typeface="Cambria Math"/>
                              <a:ea typeface="Cambria Math"/>
                            </a:rPr>
                            <m:t>𝑎</m:t>
                          </m:r>
                          <m:r>
                            <a:rPr lang="en-US" b="0" i="1" smtClean="0">
                              <a:latin typeface="Cambria Math"/>
                              <a:ea typeface="Cambria Math"/>
                            </a:rPr>
                            <m:t>,</m:t>
                          </m:r>
                          <m:r>
                            <a:rPr lang="en-US" b="0" i="1" smtClean="0">
                              <a:latin typeface="Cambria Math"/>
                              <a:ea typeface="Cambria Math"/>
                            </a:rPr>
                            <m:t>𝑐</m:t>
                          </m:r>
                        </m:e>
                      </m:d>
                      <m:r>
                        <a:rPr lang="en-US" b="0" i="1" smtClean="0">
                          <a:latin typeface="Cambria Math"/>
                          <a:ea typeface="Cambria Math"/>
                        </a:rPr>
                        <m:t>=1, </m:t>
                      </m:r>
                      <m:r>
                        <a:rPr lang="en-US" b="0" i="1" smtClean="0">
                          <a:latin typeface="Cambria Math"/>
                          <a:ea typeface="Cambria Math"/>
                        </a:rPr>
                        <m:t>𝑐</m:t>
                      </m:r>
                      <m:r>
                        <a:rPr lang="en-US" b="0" i="1" smtClean="0">
                          <a:latin typeface="Cambria Math"/>
                          <a:ea typeface="Cambria Math"/>
                        </a:rPr>
                        <m:t>&lt;</m:t>
                      </m:r>
                      <m:r>
                        <a:rPr lang="en-US" b="0" i="1" smtClean="0">
                          <a:latin typeface="Cambria Math"/>
                          <a:ea typeface="Cambria Math"/>
                        </a:rPr>
                        <m:t>𝑢</m:t>
                      </m:r>
                    </m:oMath>
                  </m:oMathPara>
                </a14:m>
                <a:endParaRPr lang="en-US" b="0" dirty="0" smtClean="0">
                  <a:ea typeface="Cambria Math"/>
                </a:endParaRPr>
              </a:p>
              <a:p>
                <a:pPr marL="0" indent="0">
                  <a:buNone/>
                </a:pPr>
                <a:endParaRPr lang="bg-B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935480"/>
                <a:ext cx="5122912" cy="4389120"/>
              </a:xfrm>
              <a:blipFill rotWithShape="1">
                <a:blip r:embed="rId2"/>
                <a:stretch>
                  <a:fillRect l="-1786" t="-1944"/>
                </a:stretch>
              </a:blipFill>
            </p:spPr>
            <p:txBody>
              <a:bodyPr/>
              <a:lstStyle/>
              <a:p>
                <a:r>
                  <a:rPr lang="bg-BG">
                    <a:noFill/>
                  </a:rPr>
                  <a:t> </a:t>
                </a:r>
              </a:p>
            </p:txBody>
          </p:sp>
        </mc:Fallback>
      </mc:AlternateContent>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1735" y="4581128"/>
            <a:ext cx="3612265"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770321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Standard Function Representation</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935480"/>
                <a:ext cx="8435280" cy="4389120"/>
              </a:xfrm>
            </p:spPr>
            <p:txBody>
              <a:bodyPr>
                <a:normAutofit/>
              </a:bodyPr>
              <a:lstStyle/>
              <a:p>
                <a:pPr marL="0" indent="0" algn="ctr">
                  <a:buNone/>
                </a:pPr>
                <a:r>
                  <a:rPr lang="en-US" dirty="0" smtClean="0"/>
                  <a:t>Z function</a:t>
                </a:r>
              </a:p>
              <a:p>
                <a:pPr marL="0" indent="0">
                  <a:buNone/>
                </a:pPr>
                <a:endParaRPr lang="en-US" dirty="0" smtClean="0"/>
              </a:p>
              <a:p>
                <a:pPr marL="0" indent="0">
                  <a:buNone/>
                </a:pPr>
                <a14:m>
                  <m:oMathPara xmlns:m="http://schemas.openxmlformats.org/officeDocument/2006/math">
                    <m:oMathParaPr>
                      <m:jc m:val="center"/>
                    </m:oMathParaPr>
                    <m:oMath xmlns:m="http://schemas.openxmlformats.org/officeDocument/2006/math">
                      <m:r>
                        <a:rPr lang="en-US" b="0" i="1" smtClean="0">
                          <a:latin typeface="Cambria Math"/>
                        </a:rPr>
                        <m:t>𝑍</m:t>
                      </m:r>
                      <m:d>
                        <m:dPr>
                          <m:ctrlPr>
                            <a:rPr lang="en-US" b="0" i="1" smtClean="0">
                              <a:latin typeface="Cambria Math"/>
                            </a:rPr>
                          </m:ctrlPr>
                        </m:dPr>
                        <m:e>
                          <m:r>
                            <a:rPr lang="en-US" b="0" i="1" smtClean="0">
                              <a:latin typeface="Cambria Math"/>
                            </a:rPr>
                            <m:t>𝑢</m:t>
                          </m:r>
                          <m:r>
                            <a:rPr lang="en-US" b="0" i="1" smtClean="0">
                              <a:latin typeface="Cambria Math"/>
                            </a:rPr>
                            <m:t>,</m:t>
                          </m:r>
                          <m:r>
                            <a:rPr lang="en-US" b="0" i="1" smtClean="0">
                              <a:latin typeface="Cambria Math"/>
                            </a:rPr>
                            <m:t>𝑎</m:t>
                          </m:r>
                          <m:r>
                            <a:rPr lang="en-US" b="0" i="1" smtClean="0">
                              <a:latin typeface="Cambria Math"/>
                            </a:rPr>
                            <m:t>,</m:t>
                          </m:r>
                          <m:r>
                            <a:rPr lang="en-US" b="0" i="1" smtClean="0">
                              <a:latin typeface="Cambria Math"/>
                            </a:rPr>
                            <m:t>𝑐</m:t>
                          </m:r>
                        </m:e>
                      </m:d>
                      <m:r>
                        <a:rPr lang="en-US" b="0" i="1" smtClean="0">
                          <a:latin typeface="Cambria Math"/>
                        </a:rPr>
                        <m:t>=1−</m:t>
                      </m:r>
                      <m:r>
                        <a:rPr lang="en-US" b="0" i="1" smtClean="0">
                          <a:latin typeface="Cambria Math"/>
                        </a:rPr>
                        <m:t>𝑆</m:t>
                      </m:r>
                      <m:r>
                        <a:rPr lang="en-US" b="0" i="1" smtClean="0">
                          <a:latin typeface="Cambria Math"/>
                        </a:rPr>
                        <m:t>(</m:t>
                      </m:r>
                      <m:r>
                        <a:rPr lang="en-US" b="0" i="1" smtClean="0">
                          <a:latin typeface="Cambria Math"/>
                        </a:rPr>
                        <m:t>𝑢</m:t>
                      </m:r>
                      <m:r>
                        <a:rPr lang="en-US" b="0" i="1" smtClean="0">
                          <a:latin typeface="Cambria Math"/>
                        </a:rPr>
                        <m:t>,</m:t>
                      </m:r>
                      <m:r>
                        <a:rPr lang="en-US" b="0" i="1" smtClean="0">
                          <a:latin typeface="Cambria Math"/>
                        </a:rPr>
                        <m:t>𝑎</m:t>
                      </m:r>
                      <m:r>
                        <a:rPr lang="en-US" b="0" i="1" smtClean="0">
                          <a:latin typeface="Cambria Math"/>
                        </a:rPr>
                        <m:t>,</m:t>
                      </m:r>
                      <m:r>
                        <a:rPr lang="en-US" b="0" i="1" smtClean="0">
                          <a:latin typeface="Cambria Math"/>
                        </a:rPr>
                        <m:t>𝑐</m:t>
                      </m:r>
                      <m:r>
                        <a:rPr lang="en-US" b="0" i="1" smtClean="0">
                          <a:latin typeface="Cambria Math"/>
                        </a:rPr>
                        <m:t>)</m:t>
                      </m:r>
                    </m:oMath>
                  </m:oMathPara>
                </a14:m>
                <a:r>
                  <a:rPr lang="en-US" b="0" dirty="0" smtClean="0">
                    <a:ea typeface="Cambria Math"/>
                  </a:rPr>
                  <a:t/>
                </a:r>
                <a:br>
                  <a:rPr lang="en-US" b="0" dirty="0" smtClean="0">
                    <a:ea typeface="Cambria Math"/>
                  </a:rPr>
                </a:br>
                <a:endParaRPr lang="en-US" b="0" dirty="0" smtClean="0">
                  <a:ea typeface="Cambria Math"/>
                </a:endParaRPr>
              </a:p>
              <a:p>
                <a:pPr marL="0" indent="0">
                  <a:buNone/>
                </a:pPr>
                <a:endParaRPr lang="bg-B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935480"/>
                <a:ext cx="8435280" cy="4389120"/>
              </a:xfrm>
              <a:blipFill rotWithShape="1">
                <a:blip r:embed="rId2"/>
                <a:stretch>
                  <a:fillRect t="-1111"/>
                </a:stretch>
              </a:blipFill>
            </p:spPr>
            <p:txBody>
              <a:bodyPr/>
              <a:lstStyle/>
              <a:p>
                <a:r>
                  <a:rPr lang="bg-BG">
                    <a:noFill/>
                  </a:rPr>
                  <a:t> </a:t>
                </a:r>
              </a:p>
            </p:txBody>
          </p:sp>
        </mc:Fallback>
      </mc:AlternateContent>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3356992"/>
            <a:ext cx="5544616" cy="2957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250937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Standard Function Representation</a:t>
            </a:r>
            <a:endParaRPr lang="bg-BG"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935480"/>
                <a:ext cx="8435280" cy="4389120"/>
              </a:xfrm>
            </p:spPr>
            <p:txBody>
              <a:bodyPr>
                <a:normAutofit/>
              </a:bodyPr>
              <a:lstStyle/>
              <a:p>
                <a:pPr marL="0" indent="0" algn="ctr">
                  <a:buNone/>
                </a:pPr>
                <a:r>
                  <a:rPr lang="en-US" dirty="0" smtClean="0"/>
                  <a:t>∏ function</a:t>
                </a:r>
              </a:p>
              <a:p>
                <a:pPr marL="0" indent="0">
                  <a:buNone/>
                </a:pPr>
                <a:endParaRPr lang="en-US" dirty="0" smtClean="0"/>
              </a:p>
              <a:p>
                <a:pPr marL="0" indent="0">
                  <a:buNone/>
                </a:pPr>
                <a14:m>
                  <m:oMathPara xmlns:m="http://schemas.openxmlformats.org/officeDocument/2006/math">
                    <m:oMathParaPr>
                      <m:jc m:val="center"/>
                    </m:oMathParaPr>
                    <m:oMath xmlns:m="http://schemas.openxmlformats.org/officeDocument/2006/math">
                      <m:r>
                        <a:rPr lang="en-US" b="0" i="1" smtClean="0">
                          <a:latin typeface="Cambria Math"/>
                        </a:rPr>
                        <m:t>∏</m:t>
                      </m:r>
                      <m:d>
                        <m:dPr>
                          <m:ctrlPr>
                            <a:rPr lang="en-US" b="0" i="1" smtClean="0">
                              <a:latin typeface="Cambria Math"/>
                            </a:rPr>
                          </m:ctrlPr>
                        </m:dPr>
                        <m:e>
                          <m:r>
                            <a:rPr lang="en-US" b="0" i="1" smtClean="0">
                              <a:latin typeface="Cambria Math"/>
                            </a:rPr>
                            <m:t>𝑢</m:t>
                          </m:r>
                          <m:r>
                            <a:rPr lang="en-US" b="0" i="1" smtClean="0">
                              <a:latin typeface="Cambria Math"/>
                            </a:rPr>
                            <m:t>,</m:t>
                          </m:r>
                          <m:r>
                            <a:rPr lang="en-US" b="0" i="1" smtClean="0">
                              <a:latin typeface="Cambria Math"/>
                            </a:rPr>
                            <m:t>𝑑</m:t>
                          </m:r>
                          <m:r>
                            <a:rPr lang="en-US" b="0" i="1" smtClean="0">
                              <a:latin typeface="Cambria Math"/>
                            </a:rPr>
                            <m:t>,</m:t>
                          </m:r>
                          <m:r>
                            <a:rPr lang="en-US" b="0" i="1" smtClean="0">
                              <a:latin typeface="Cambria Math"/>
                            </a:rPr>
                            <m:t>𝑏</m:t>
                          </m:r>
                        </m:e>
                      </m:d>
                      <m:r>
                        <a:rPr lang="en-US" b="0" i="1" smtClean="0">
                          <a:latin typeface="Cambria Math"/>
                        </a:rPr>
                        <m:t>=</m:t>
                      </m:r>
                      <m:r>
                        <a:rPr lang="en-US" b="0" i="1" smtClean="0">
                          <a:latin typeface="Cambria Math"/>
                        </a:rPr>
                        <m:t>𝑆</m:t>
                      </m:r>
                      <m:d>
                        <m:dPr>
                          <m:ctrlPr>
                            <a:rPr lang="en-US" b="0" i="1" smtClean="0">
                              <a:latin typeface="Cambria Math"/>
                            </a:rPr>
                          </m:ctrlPr>
                        </m:dPr>
                        <m:e>
                          <m:r>
                            <a:rPr lang="en-US" b="0" i="1" smtClean="0">
                              <a:latin typeface="Cambria Math"/>
                            </a:rPr>
                            <m:t>𝑢</m:t>
                          </m:r>
                          <m:r>
                            <a:rPr lang="en-US" b="0" i="1" smtClean="0">
                              <a:latin typeface="Cambria Math"/>
                            </a:rPr>
                            <m:t>,</m:t>
                          </m:r>
                          <m:r>
                            <a:rPr lang="en-US" b="0" i="1" smtClean="0">
                              <a:latin typeface="Cambria Math"/>
                            </a:rPr>
                            <m:t>𝑏</m:t>
                          </m:r>
                          <m:r>
                            <a:rPr lang="en-US" b="0" i="1" smtClean="0">
                              <a:latin typeface="Cambria Math"/>
                            </a:rPr>
                            <m:t>−</m:t>
                          </m:r>
                          <m:r>
                            <a:rPr lang="en-US" b="0" i="1" smtClean="0">
                              <a:latin typeface="Cambria Math"/>
                            </a:rPr>
                            <m:t>𝑑</m:t>
                          </m:r>
                          <m:r>
                            <a:rPr lang="en-US" b="0" i="1" smtClean="0">
                              <a:latin typeface="Cambria Math"/>
                            </a:rPr>
                            <m:t>,</m:t>
                          </m:r>
                          <m:r>
                            <a:rPr lang="en-US" b="0" i="1" smtClean="0">
                              <a:latin typeface="Cambria Math"/>
                            </a:rPr>
                            <m:t>𝑑</m:t>
                          </m:r>
                        </m:e>
                      </m:d>
                      <m:r>
                        <a:rPr lang="en-US" b="0" i="1" smtClean="0">
                          <a:latin typeface="Cambria Math"/>
                        </a:rPr>
                        <m:t>, </m:t>
                      </m:r>
                      <m:r>
                        <a:rPr lang="en-US" b="0" i="1" smtClean="0">
                          <a:latin typeface="Cambria Math"/>
                        </a:rPr>
                        <m:t>𝑢</m:t>
                      </m:r>
                      <m:r>
                        <a:rPr lang="en-US" b="0" i="1" smtClean="0">
                          <a:latin typeface="Cambria Math"/>
                        </a:rPr>
                        <m:t>≤</m:t>
                      </m:r>
                      <m:r>
                        <a:rPr lang="en-US" b="0" i="1" smtClean="0">
                          <a:latin typeface="Cambria Math"/>
                        </a:rPr>
                        <m:t>𝑏</m:t>
                      </m:r>
                    </m:oMath>
                  </m:oMathPara>
                </a14:m>
                <a:endParaRPr lang="en-US" b="0" dirty="0" smtClean="0"/>
              </a:p>
              <a:p>
                <a:pPr marL="0" indent="0">
                  <a:buNone/>
                </a:pPr>
                <a:r>
                  <a:rPr lang="en-US" b="0" dirty="0" smtClean="0"/>
                  <a:t/>
                </a:r>
                <a:br>
                  <a:rPr lang="en-US" b="0" dirty="0" smtClean="0"/>
                </a:br>
                <a14:m>
                  <m:oMathPara xmlns:m="http://schemas.openxmlformats.org/officeDocument/2006/math">
                    <m:oMathParaPr>
                      <m:jc m:val="center"/>
                    </m:oMathParaPr>
                    <m:oMath xmlns:m="http://schemas.openxmlformats.org/officeDocument/2006/math">
                      <m:r>
                        <a:rPr lang="en-US" b="0" i="1" smtClean="0">
                          <a:latin typeface="Cambria Math"/>
                        </a:rPr>
                        <m:t>∏</m:t>
                      </m:r>
                      <m:d>
                        <m:dPr>
                          <m:ctrlPr>
                            <a:rPr lang="en-US" b="0" i="1" smtClean="0">
                              <a:latin typeface="Cambria Math"/>
                            </a:rPr>
                          </m:ctrlPr>
                        </m:dPr>
                        <m:e>
                          <m:r>
                            <a:rPr lang="en-US" b="0" i="1" smtClean="0">
                              <a:latin typeface="Cambria Math"/>
                            </a:rPr>
                            <m:t>𝑢</m:t>
                          </m:r>
                          <m:r>
                            <a:rPr lang="en-US" b="0" i="1" smtClean="0">
                              <a:latin typeface="Cambria Math"/>
                            </a:rPr>
                            <m:t>,</m:t>
                          </m:r>
                          <m:r>
                            <a:rPr lang="en-US" b="0" i="1" smtClean="0">
                              <a:latin typeface="Cambria Math"/>
                            </a:rPr>
                            <m:t>𝑑</m:t>
                          </m:r>
                          <m:r>
                            <a:rPr lang="en-US" b="0" i="1" smtClean="0">
                              <a:latin typeface="Cambria Math"/>
                            </a:rPr>
                            <m:t>,</m:t>
                          </m:r>
                          <m:r>
                            <a:rPr lang="en-US" b="0" i="1" smtClean="0">
                              <a:latin typeface="Cambria Math"/>
                            </a:rPr>
                            <m:t>𝑏</m:t>
                          </m:r>
                        </m:e>
                      </m:d>
                      <m:r>
                        <a:rPr lang="en-US" b="0" i="1" smtClean="0">
                          <a:latin typeface="Cambria Math"/>
                        </a:rPr>
                        <m:t>=</m:t>
                      </m:r>
                      <m:r>
                        <a:rPr lang="en-US" b="0" i="1" smtClean="0">
                          <a:latin typeface="Cambria Math"/>
                        </a:rPr>
                        <m:t>𝑍</m:t>
                      </m:r>
                      <m:d>
                        <m:dPr>
                          <m:ctrlPr>
                            <a:rPr lang="en-US" b="0" i="1" smtClean="0">
                              <a:latin typeface="Cambria Math"/>
                            </a:rPr>
                          </m:ctrlPr>
                        </m:dPr>
                        <m:e>
                          <m:r>
                            <a:rPr lang="en-US" b="0" i="1" smtClean="0">
                              <a:latin typeface="Cambria Math"/>
                            </a:rPr>
                            <m:t>𝑢</m:t>
                          </m:r>
                          <m:r>
                            <a:rPr lang="en-US" b="0" i="1" smtClean="0">
                              <a:latin typeface="Cambria Math"/>
                            </a:rPr>
                            <m:t>,</m:t>
                          </m:r>
                          <m:r>
                            <a:rPr lang="en-US" b="0" i="1" smtClean="0">
                              <a:latin typeface="Cambria Math"/>
                            </a:rPr>
                            <m:t>𝑏</m:t>
                          </m:r>
                          <m:r>
                            <a:rPr lang="en-US" b="0" i="1" smtClean="0">
                              <a:latin typeface="Cambria Math"/>
                            </a:rPr>
                            <m:t>,</m:t>
                          </m:r>
                          <m:r>
                            <a:rPr lang="en-US" b="0" i="1" smtClean="0">
                              <a:latin typeface="Cambria Math"/>
                            </a:rPr>
                            <m:t>𝑏</m:t>
                          </m:r>
                          <m:r>
                            <a:rPr lang="en-US" b="0" i="1" smtClean="0">
                              <a:latin typeface="Cambria Math"/>
                            </a:rPr>
                            <m:t>+</m:t>
                          </m:r>
                          <m:r>
                            <a:rPr lang="en-US" b="0" i="1" smtClean="0">
                              <a:latin typeface="Cambria Math"/>
                            </a:rPr>
                            <m:t>𝑑</m:t>
                          </m:r>
                        </m:e>
                      </m:d>
                      <m:r>
                        <a:rPr lang="en-US" b="0" i="1" smtClean="0">
                          <a:latin typeface="Cambria Math"/>
                        </a:rPr>
                        <m:t>, </m:t>
                      </m:r>
                      <m:r>
                        <a:rPr lang="en-US" b="0" i="1" smtClean="0">
                          <a:latin typeface="Cambria Math"/>
                        </a:rPr>
                        <m:t>𝑏</m:t>
                      </m:r>
                      <m:r>
                        <a:rPr lang="en-US" b="0" i="1" smtClean="0">
                          <a:latin typeface="Cambria Math"/>
                        </a:rPr>
                        <m:t>&lt;</m:t>
                      </m:r>
                      <m:r>
                        <a:rPr lang="en-US" b="0" i="1" smtClean="0">
                          <a:latin typeface="Cambria Math"/>
                        </a:rPr>
                        <m:t>𝑢</m:t>
                      </m:r>
                    </m:oMath>
                  </m:oMathPara>
                </a14:m>
                <a:r>
                  <a:rPr lang="en-US" b="0" dirty="0" smtClean="0">
                    <a:ea typeface="Cambria Math"/>
                  </a:rPr>
                  <a:t/>
                </a:r>
                <a:br>
                  <a:rPr lang="en-US" b="0" dirty="0" smtClean="0">
                    <a:ea typeface="Cambria Math"/>
                  </a:rPr>
                </a:br>
                <a:endParaRPr lang="en-US" b="0" dirty="0" smtClean="0">
                  <a:ea typeface="Cambria Math"/>
                </a:endParaRPr>
              </a:p>
              <a:p>
                <a:pPr marL="0" indent="0">
                  <a:buNone/>
                </a:pPr>
                <a:endParaRPr lang="bg-BG"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935480"/>
                <a:ext cx="8435280" cy="4389120"/>
              </a:xfrm>
              <a:blipFill rotWithShape="1">
                <a:blip r:embed="rId2"/>
                <a:stretch>
                  <a:fillRect t="-1111"/>
                </a:stretch>
              </a:blipFill>
            </p:spPr>
            <p:txBody>
              <a:bodyPr/>
              <a:lstStyle/>
              <a:p>
                <a:r>
                  <a:rPr lang="bg-BG">
                    <a:noFill/>
                  </a:rPr>
                  <a:t> </a:t>
                </a:r>
              </a:p>
            </p:txBody>
          </p:sp>
        </mc:Fallback>
      </mc:AlternateContent>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4412970"/>
            <a:ext cx="3960440" cy="24450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212226"/>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1347</TotalTime>
  <Words>9214</Words>
  <Application>Microsoft Office PowerPoint</Application>
  <PresentationFormat>On-screen Show (4:3)</PresentationFormat>
  <Paragraphs>886</Paragraphs>
  <Slides>134</Slides>
  <Notes>0</Notes>
  <HiddenSlides>0</HiddenSlides>
  <MMClips>0</MMClips>
  <ScaleCrop>false</ScaleCrop>
  <HeadingPairs>
    <vt:vector size="4" baseType="variant">
      <vt:variant>
        <vt:lpstr>Theme</vt:lpstr>
      </vt:variant>
      <vt:variant>
        <vt:i4>1</vt:i4>
      </vt:variant>
      <vt:variant>
        <vt:lpstr>Slide Titles</vt:lpstr>
      </vt:variant>
      <vt:variant>
        <vt:i4>134</vt:i4>
      </vt:variant>
    </vt:vector>
  </HeadingPairs>
  <TitlesOfParts>
    <vt:vector size="135" baseType="lpstr">
      <vt:lpstr>Flow</vt:lpstr>
      <vt:lpstr>Control, Monitoring, Diagnosis, and Planning</vt:lpstr>
      <vt:lpstr>Fuzzy Control</vt:lpstr>
      <vt:lpstr>Fuzzy Control</vt:lpstr>
      <vt:lpstr>Fuzzy Control</vt:lpstr>
      <vt:lpstr>Fuzzy Control</vt:lpstr>
      <vt:lpstr>Fuzzy Control</vt:lpstr>
      <vt:lpstr>Fuzzy Control</vt:lpstr>
      <vt:lpstr>Fuzzy Control</vt:lpstr>
      <vt:lpstr>Fuzzy Control</vt:lpstr>
      <vt:lpstr>Fuzzy Control</vt:lpstr>
      <vt:lpstr>Monitoring</vt:lpstr>
      <vt:lpstr>Diagnosis</vt:lpstr>
      <vt:lpstr>Diagnosis</vt:lpstr>
      <vt:lpstr>Diagnosis</vt:lpstr>
      <vt:lpstr>Planning</vt:lpstr>
      <vt:lpstr>Planning</vt:lpstr>
      <vt:lpstr>Optimization and Decision Making</vt:lpstr>
      <vt:lpstr>Optimization</vt:lpstr>
      <vt:lpstr>Decision Making</vt:lpstr>
      <vt:lpstr>Decision Making</vt:lpstr>
      <vt:lpstr>Decision Making</vt:lpstr>
      <vt:lpstr>Group Decision Making</vt:lpstr>
      <vt:lpstr>Group Decision Making</vt:lpstr>
      <vt:lpstr>Group Decision Making</vt:lpstr>
      <vt:lpstr>Group Decision Making</vt:lpstr>
      <vt:lpstr>Group Decision Making</vt:lpstr>
      <vt:lpstr>MATLAB Fuzzy Toolbox</vt:lpstr>
      <vt:lpstr>Introduction</vt:lpstr>
      <vt:lpstr>Introduction</vt:lpstr>
      <vt:lpstr>Working with the Fuzzy Logic Toolbox</vt:lpstr>
      <vt:lpstr>Building a Fuzzy Inference System</vt:lpstr>
      <vt:lpstr>Building a Fuzzy Inference System</vt:lpstr>
      <vt:lpstr>Building a Fuzzy Inference System</vt:lpstr>
      <vt:lpstr>Modeling Using Fuzzy Logic</vt:lpstr>
      <vt:lpstr>Modeling Using Fuzzy Logic</vt:lpstr>
      <vt:lpstr>Modeling Using Fuzzy Logic</vt:lpstr>
      <vt:lpstr>Simulating and Deploying Fuzzy Inference Systems</vt:lpstr>
      <vt:lpstr>FuzzyCLIPS</vt:lpstr>
      <vt:lpstr>Introduction</vt:lpstr>
      <vt:lpstr>Introduction</vt:lpstr>
      <vt:lpstr>Fuzzy Facts in FuzzyCLIPS</vt:lpstr>
      <vt:lpstr>Fuzzy Facts in FuzzyCLIPS</vt:lpstr>
      <vt:lpstr>Fuzzy Facts in FuzzyCLIPS</vt:lpstr>
      <vt:lpstr>Fuzzy Facts in FuzzyCLIPS</vt:lpstr>
      <vt:lpstr>Uncertainty</vt:lpstr>
      <vt:lpstr>Uncertainty</vt:lpstr>
      <vt:lpstr>Uncertainty</vt:lpstr>
      <vt:lpstr>Uncertainty</vt:lpstr>
      <vt:lpstr>Inference Techniques</vt:lpstr>
      <vt:lpstr>Inference Techniques Simple Rules</vt:lpstr>
      <vt:lpstr>Inference Techniques Simple Rules</vt:lpstr>
      <vt:lpstr>CRISP_ Simple Rule</vt:lpstr>
      <vt:lpstr>CRISP_ Simple Rule</vt:lpstr>
      <vt:lpstr>FUZZY_CRISP Simple Rule</vt:lpstr>
      <vt:lpstr>FUZZY_CRISP Simple Rule</vt:lpstr>
      <vt:lpstr>FUZZY_CRISP Simple Rule</vt:lpstr>
      <vt:lpstr>FUZZY_CRISP Simple Rule</vt:lpstr>
      <vt:lpstr>FUZZY_CRISP Simple Rule</vt:lpstr>
      <vt:lpstr>FUZZY_CRISP Simple Rule</vt:lpstr>
      <vt:lpstr>FUZZY_FUZZY Simple Rule</vt:lpstr>
      <vt:lpstr>FUZZY_FUZZY Simple Rule</vt:lpstr>
      <vt:lpstr>FUZZY_FUZZY Simple Rule</vt:lpstr>
      <vt:lpstr>FUZZY_FUZZY Simple Rule</vt:lpstr>
      <vt:lpstr>Complex Rules Multiple Consequents</vt:lpstr>
      <vt:lpstr>Multiple Antecedents</vt:lpstr>
      <vt:lpstr>Multiple Antecedents</vt:lpstr>
      <vt:lpstr>Multiple Antecedents</vt:lpstr>
      <vt:lpstr>Multiple Antecedents</vt:lpstr>
      <vt:lpstr>Threshold Certainty Factors</vt:lpstr>
      <vt:lpstr>Threshold Certainty Factors</vt:lpstr>
      <vt:lpstr>Threshold Certainty Factors</vt:lpstr>
      <vt:lpstr>Threshold Certainty Factors</vt:lpstr>
      <vt:lpstr>Threshold Certainty Factors</vt:lpstr>
      <vt:lpstr>Threshold Certainty Factors</vt:lpstr>
      <vt:lpstr>Certainty Factors in Assert Statements</vt:lpstr>
      <vt:lpstr>Certainty Factors in Assert Statements</vt:lpstr>
      <vt:lpstr>Certainty Factors in Assert Statements</vt:lpstr>
      <vt:lpstr>Defuzzification</vt:lpstr>
      <vt:lpstr>Centre of Gravity Algorithm</vt:lpstr>
      <vt:lpstr>Mean of Maxima Algorithm</vt:lpstr>
      <vt:lpstr>Defuzzification</vt:lpstr>
      <vt:lpstr>Defuzzification</vt:lpstr>
      <vt:lpstr>Defuzzification</vt:lpstr>
      <vt:lpstr>Using the FuzzyCLIPS Extensions</vt:lpstr>
      <vt:lpstr>Defining Fuzzy Variables in Deftemplate Constructs</vt:lpstr>
      <vt:lpstr>Defining Fuzzy Variables in Deftemplate Constructs</vt:lpstr>
      <vt:lpstr>Primary Terms</vt:lpstr>
      <vt:lpstr>Singleton Representation</vt:lpstr>
      <vt:lpstr>Singleton Representation</vt:lpstr>
      <vt:lpstr>Singleton Representation</vt:lpstr>
      <vt:lpstr>Singleton Representation</vt:lpstr>
      <vt:lpstr>Singleton Representation</vt:lpstr>
      <vt:lpstr>Singleton Representation</vt:lpstr>
      <vt:lpstr>Singleton Representation</vt:lpstr>
      <vt:lpstr>Singleton Representation</vt:lpstr>
      <vt:lpstr>Standard Function Representation</vt:lpstr>
      <vt:lpstr>Standard Function Representation</vt:lpstr>
      <vt:lpstr>Standard Function Representation</vt:lpstr>
      <vt:lpstr>Standard Function Representation</vt:lpstr>
      <vt:lpstr>Standard Function Representation</vt:lpstr>
      <vt:lpstr>Standard Function Representation</vt:lpstr>
      <vt:lpstr>Linguistic Expression Representation</vt:lpstr>
      <vt:lpstr>Standard Deftemplate Definitions with Fuzzy Slots (fields)</vt:lpstr>
      <vt:lpstr>Standard Deftemplate Definitions with Fuzzy Slots (fields)</vt:lpstr>
      <vt:lpstr>Standard Deftemplate Definitions with Fuzzy Slots (fields)</vt:lpstr>
      <vt:lpstr>Modifiers (Hedges) and Linguistic Expressions</vt:lpstr>
      <vt:lpstr>Modifiers (Hedges) and Linguistic Expressions </vt:lpstr>
      <vt:lpstr>Modifiers (Hedges) and Linguistic Expressions </vt:lpstr>
      <vt:lpstr>Modifiers (Hedges) and Linguistic Expressions </vt:lpstr>
      <vt:lpstr>User Defined Modifiers</vt:lpstr>
      <vt:lpstr>User Defined Modifiers</vt:lpstr>
      <vt:lpstr>User Defined Modifiers</vt:lpstr>
      <vt:lpstr>User Defined Modifiers</vt:lpstr>
      <vt:lpstr>Linguistic Expressions</vt:lpstr>
      <vt:lpstr>Linguistic Expressions</vt:lpstr>
      <vt:lpstr>Linguistic Expressions</vt:lpstr>
      <vt:lpstr>Using Fuzzy Variables in LHS Patterns</vt:lpstr>
      <vt:lpstr>Using Fuzzy Variables in LHS Patterns</vt:lpstr>
      <vt:lpstr>Using Fuzzy Variables in LHS Patterns</vt:lpstr>
      <vt:lpstr>Using Fuzzy Variables in LHS Patterns</vt:lpstr>
      <vt:lpstr>Using Fuzzy Variables in LHS Patterns</vt:lpstr>
      <vt:lpstr>Using Fuzzy Variables in Deffacts Constructs</vt:lpstr>
      <vt:lpstr>Using Fuzzy Variables in Deffacts Constructs</vt:lpstr>
      <vt:lpstr>Using Fuzzy Variables in Deffacts Constructs</vt:lpstr>
      <vt:lpstr>Using Fuzzy Variables in Assert Statements</vt:lpstr>
      <vt:lpstr>Using Fuzzy Variables in Assert Statements</vt:lpstr>
      <vt:lpstr>Using Fuzzy Variables in Assert Statements</vt:lpstr>
      <vt:lpstr>Using Fuzzy Variables in Assert Statements</vt:lpstr>
      <vt:lpstr>Using Fuzzy Variables in Assert Statements</vt:lpstr>
      <vt:lpstr>Using Fuzzy Variables in Assert Statements</vt:lpstr>
      <vt:lpstr>Using Fuzzy Variables in Assert Statements</vt:lpstr>
      <vt:lpstr>Using Fuzzy Variables in Assert Statements</vt:lpstr>
      <vt:lpstr>Certainty Factors of Rules</vt:lpstr>
      <vt:lpstr>Certainty Factors of Rules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Fuzzy Sets &amp; Logic</dc:title>
  <dc:creator>USER</dc:creator>
  <cp:lastModifiedBy>USER</cp:lastModifiedBy>
  <cp:revision>235</cp:revision>
  <dcterms:created xsi:type="dcterms:W3CDTF">2011-08-16T06:29:47Z</dcterms:created>
  <dcterms:modified xsi:type="dcterms:W3CDTF">2011-08-28T07:50:36Z</dcterms:modified>
</cp:coreProperties>
</file>