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2" r:id="rId13"/>
    <p:sldId id="273" r:id="rId14"/>
    <p:sldId id="271" r:id="rId15"/>
    <p:sldId id="275" r:id="rId16"/>
    <p:sldId id="274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90" r:id="rId31"/>
    <p:sldId id="291" r:id="rId32"/>
    <p:sldId id="289" r:id="rId33"/>
    <p:sldId id="292" r:id="rId34"/>
    <p:sldId id="293" r:id="rId35"/>
    <p:sldId id="294" r:id="rId36"/>
    <p:sldId id="296" r:id="rId37"/>
    <p:sldId id="297" r:id="rId38"/>
    <p:sldId id="298" r:id="rId39"/>
    <p:sldId id="295" r:id="rId40"/>
    <p:sldId id="300" r:id="rId41"/>
    <p:sldId id="299" r:id="rId42"/>
    <p:sldId id="301" r:id="rId43"/>
    <p:sldId id="303" r:id="rId44"/>
    <p:sldId id="302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3" r:id="rId55"/>
    <p:sldId id="314" r:id="rId56"/>
    <p:sldId id="315" r:id="rId57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2D3D07-E1C1-4F8F-B802-F4E4DB528758}" type="datetimeFigureOut">
              <a:rPr lang="bg-BG" smtClean="0"/>
              <a:t>21.8.2011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2256280"/>
          </a:xfrm>
        </p:spPr>
        <p:txBody>
          <a:bodyPr/>
          <a:lstStyle/>
          <a:p>
            <a:r>
              <a:rPr lang="en-US" b="0" dirty="0"/>
              <a:t>Fuzzy Rules, Fuzzy Inference Methods, Fuzzification and Defuzzification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530352" y="3501008"/>
            <a:ext cx="7772400" cy="713368"/>
          </a:xfrm>
        </p:spPr>
        <p:txBody>
          <a:bodyPr/>
          <a:lstStyle/>
          <a:p>
            <a:r>
              <a:rPr lang="en-US" dirty="0" smtClean="0"/>
              <a:t>Lecture </a:t>
            </a:r>
            <a:r>
              <a:rPr lang="en-US" dirty="0" smtClean="0"/>
              <a:t>6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82674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accent1"/>
                </a:solidFill>
              </a:rPr>
              <a:t>Fuzzy rules with confidence degrees: </a:t>
            </a:r>
            <a:r>
              <a:rPr lang="en-US" dirty="0"/>
              <a:t>Apart from the simple form of </a:t>
            </a:r>
            <a:r>
              <a:rPr lang="en-US" dirty="0" err="1"/>
              <a:t>Zadeh-Mamdani's</a:t>
            </a:r>
            <a:r>
              <a:rPr lang="en-US" dirty="0"/>
              <a:t> fuzzy </a:t>
            </a:r>
            <a:r>
              <a:rPr lang="en-US" dirty="0" smtClean="0"/>
              <a:t>rules described </a:t>
            </a:r>
            <a:r>
              <a:rPr lang="en-US" dirty="0"/>
              <a:t>above, fuzzy rules having coefficients of uncertainty have often been used in practice. A </a:t>
            </a:r>
            <a:r>
              <a:rPr lang="en-US" dirty="0" smtClean="0"/>
              <a:t>fuzzy rule </a:t>
            </a:r>
            <a:r>
              <a:rPr lang="en-US" dirty="0"/>
              <a:t>that contains a confidence factor of the validity of the conclusion has the form of: if x is A, then y </a:t>
            </a:r>
            <a:r>
              <a:rPr lang="en-US" dirty="0" smtClean="0"/>
              <a:t>is B </a:t>
            </a:r>
            <a:r>
              <a:rPr lang="en-US" dirty="0"/>
              <a:t>(with a CF).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211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i="1" dirty="0" smtClean="0"/>
              <a:t>Example</a:t>
            </a:r>
            <a:endParaRPr lang="en-US" i="1" dirty="0"/>
          </a:p>
          <a:p>
            <a:pPr marL="0" indent="0">
              <a:buNone/>
            </a:pPr>
            <a:r>
              <a:rPr lang="en-US" i="1" dirty="0" smtClean="0">
                <a:solidFill>
                  <a:schemeClr val="accent1"/>
                </a:solidFill>
              </a:rPr>
              <a:t>IF </a:t>
            </a:r>
            <a:r>
              <a:rPr lang="en-US" i="1" dirty="0">
                <a:solidFill>
                  <a:schemeClr val="accent1"/>
                </a:solidFill>
              </a:rPr>
              <a:t>(current economic situation is good) and</a:t>
            </a:r>
          </a:p>
          <a:p>
            <a:pPr marL="0" indent="0">
              <a:buNone/>
            </a:pPr>
            <a:r>
              <a:rPr lang="en-US" i="1" dirty="0">
                <a:solidFill>
                  <a:schemeClr val="accent1"/>
                </a:solidFill>
              </a:rPr>
              <a:t>(current political situation is good) and</a:t>
            </a:r>
          </a:p>
          <a:p>
            <a:pPr marL="0" indent="0">
              <a:buNone/>
            </a:pPr>
            <a:r>
              <a:rPr lang="en-US" i="1" dirty="0">
                <a:solidFill>
                  <a:schemeClr val="accent1"/>
                </a:solidFill>
              </a:rPr>
              <a:t>(the predicted value for tomorrow is up),</a:t>
            </a:r>
          </a:p>
          <a:p>
            <a:pPr marL="0" indent="0">
              <a:buNone/>
            </a:pPr>
            <a:r>
              <a:rPr lang="en-US" i="1" dirty="0">
                <a:solidFill>
                  <a:schemeClr val="accent1"/>
                </a:solidFill>
              </a:rPr>
              <a:t>THEN (action—buy) (CF = 0.9</a:t>
            </a:r>
            <a:r>
              <a:rPr lang="en-US" i="1" dirty="0" smtClean="0">
                <a:solidFill>
                  <a:schemeClr val="accent1"/>
                </a:solidFill>
              </a:rPr>
              <a:t>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Fuzzy </a:t>
            </a:r>
            <a:r>
              <a:rPr lang="en-US" dirty="0"/>
              <a:t>facts may have certainty factors attached to them, which show how certain is the fact. For example, a fuzzy set for the variable "current economic situation" can be assigned a certainty factor CF = 0.8. Fuzzy sets and certainty factors are processed differently.</a:t>
            </a:r>
            <a:endParaRPr lang="bg-BG" dirty="0"/>
          </a:p>
          <a:p>
            <a:pPr marL="0" indent="0">
              <a:buNone/>
            </a:pPr>
            <a:endParaRPr lang="bg-BG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59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Takagi-</a:t>
            </a:r>
            <a:r>
              <a:rPr lang="en-US" i="1" dirty="0" err="1">
                <a:solidFill>
                  <a:schemeClr val="accent1"/>
                </a:solidFill>
              </a:rPr>
              <a:t>Sugeno's</a:t>
            </a:r>
            <a:r>
              <a:rPr lang="en-US" i="1" dirty="0">
                <a:solidFill>
                  <a:schemeClr val="accent1"/>
                </a:solidFill>
              </a:rPr>
              <a:t> fuzzy rules: </a:t>
            </a:r>
            <a:r>
              <a:rPr lang="en-US" dirty="0"/>
              <a:t>Another type of fuzzy rule was introduced by Takagi and </a:t>
            </a:r>
            <a:r>
              <a:rPr lang="en-US" dirty="0" err="1" smtClean="0"/>
              <a:t>Sugeno</a:t>
            </a:r>
            <a:r>
              <a:rPr lang="en-US" dirty="0" smtClean="0"/>
              <a:t> (</a:t>
            </a:r>
            <a:r>
              <a:rPr lang="en-US" dirty="0"/>
              <a:t>1985). A function is used in the consequent part:</a:t>
            </a:r>
          </a:p>
          <a:p>
            <a:r>
              <a:rPr lang="en-US" dirty="0"/>
              <a:t>Rule i: IF x is Ai and y is Bi, THEN z is f</a:t>
            </a:r>
            <a:r>
              <a:rPr lang="en-US" baseline="-25000" dirty="0"/>
              <a:t>i</a:t>
            </a:r>
            <a:r>
              <a:rPr lang="en-US" dirty="0"/>
              <a:t>(x, y)</a:t>
            </a:r>
          </a:p>
          <a:p>
            <a:r>
              <a:rPr lang="en-US" dirty="0"/>
              <a:t>If the function is linear, the rule takes the following form:</a:t>
            </a:r>
          </a:p>
          <a:p>
            <a:r>
              <a:rPr lang="en-US" dirty="0"/>
              <a:t>Rule i: IF x</a:t>
            </a:r>
            <a:r>
              <a:rPr lang="en-US" baseline="-25000" dirty="0"/>
              <a:t>1</a:t>
            </a:r>
            <a:r>
              <a:rPr lang="en-US" dirty="0"/>
              <a:t> is A1, i and x</a:t>
            </a:r>
            <a:r>
              <a:rPr lang="en-US" baseline="-25000" dirty="0"/>
              <a:t>2</a:t>
            </a:r>
            <a:r>
              <a:rPr lang="en-US" dirty="0"/>
              <a:t> is A2, i and. . . </a:t>
            </a:r>
            <a:r>
              <a:rPr lang="en-US" dirty="0" err="1"/>
              <a:t>x</a:t>
            </a:r>
            <a:r>
              <a:rPr lang="en-US" baseline="-25000" dirty="0" err="1"/>
              <a:t>m</a:t>
            </a:r>
            <a:r>
              <a:rPr lang="en-US" dirty="0"/>
              <a:t> is Am, i, THEN z = C</a:t>
            </a:r>
            <a:r>
              <a:rPr lang="en-US" baseline="-25000" dirty="0"/>
              <a:t>0,i</a:t>
            </a:r>
            <a:r>
              <a:rPr lang="en-US" dirty="0"/>
              <a:t> + C</a:t>
            </a:r>
            <a:r>
              <a:rPr lang="en-US" baseline="-25000" dirty="0"/>
              <a:t>1,i</a:t>
            </a:r>
            <a:r>
              <a:rPr lang="en-US" dirty="0"/>
              <a:t>·· x</a:t>
            </a:r>
            <a:r>
              <a:rPr lang="en-US" baseline="-25000" dirty="0"/>
              <a:t>1</a:t>
            </a:r>
            <a:r>
              <a:rPr lang="en-US" dirty="0"/>
              <a:t> + ··· + </a:t>
            </a:r>
            <a:r>
              <a:rPr lang="en-US" dirty="0" err="1"/>
              <a:t>C</a:t>
            </a:r>
            <a:r>
              <a:rPr lang="en-US" baseline="-25000" dirty="0" err="1"/>
              <a:t>m,i</a:t>
            </a:r>
            <a:r>
              <a:rPr lang="en-US" dirty="0"/>
              <a:t> · </a:t>
            </a:r>
            <a:r>
              <a:rPr lang="en-US" dirty="0" err="1"/>
              <a:t>x</a:t>
            </a:r>
            <a:r>
              <a:rPr lang="en-US" baseline="-25000" dirty="0" err="1"/>
              <a:t>m</a:t>
            </a:r>
            <a:endParaRPr lang="en-US" baseline="-25000" dirty="0"/>
          </a:p>
          <a:p>
            <a:r>
              <a:rPr lang="en-US" i="1" dirty="0"/>
              <a:t>Example</a:t>
            </a:r>
            <a:r>
              <a:rPr lang="en-US" dirty="0"/>
              <a:t> IF x is A and y is B, THEN z = 5x -2y + 3. These kind of fuzzy rules are very useful </a:t>
            </a:r>
            <a:r>
              <a:rPr lang="en-US" dirty="0" smtClean="0"/>
              <a:t>especially for </a:t>
            </a:r>
            <a:r>
              <a:rPr lang="en-US" dirty="0"/>
              <a:t>function approximation.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8049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Gradual fuzzy rules: </a:t>
            </a:r>
            <a:r>
              <a:rPr lang="en-US" dirty="0"/>
              <a:t>These are rules of the </a:t>
            </a:r>
            <a:r>
              <a:rPr lang="en-US" dirty="0" err="1"/>
              <a:t>Zadeh-Mamdani</a:t>
            </a:r>
            <a:r>
              <a:rPr lang="en-US" dirty="0"/>
              <a:t> type, but instead of using </a:t>
            </a:r>
            <a:r>
              <a:rPr lang="en-US" dirty="0" smtClean="0"/>
              <a:t>fuzzy values </a:t>
            </a:r>
            <a:r>
              <a:rPr lang="en-US" dirty="0"/>
              <a:t>for the fuzzy variables in the rule, they </a:t>
            </a:r>
            <a:r>
              <a:rPr lang="en-US" dirty="0" smtClean="0"/>
              <a:t>use fuzzy </a:t>
            </a:r>
            <a:r>
              <a:rPr lang="en-US" dirty="0"/>
              <a:t>representation of gradual properties, for example, "the more a tomato is red, the more it is ripe."</a:t>
            </a:r>
          </a:p>
          <a:p>
            <a:r>
              <a:rPr lang="en-US" dirty="0"/>
              <a:t>By using gradual rules, one can reduce significantly the overall number of rules still covering the </a:t>
            </a:r>
            <a:r>
              <a:rPr lang="en-US" dirty="0" smtClean="0"/>
              <a:t>whole input </a:t>
            </a:r>
            <a:r>
              <a:rPr lang="en-US" dirty="0"/>
              <a:t>space. These kind of rules are very useful for modeling social, political, and economic systems.</a:t>
            </a:r>
          </a:p>
          <a:p>
            <a:r>
              <a:rPr lang="en-US" i="1" dirty="0"/>
              <a:t>Example</a:t>
            </a:r>
            <a:r>
              <a:rPr lang="en-US" dirty="0"/>
              <a:t> The higher the FF (federal funds), the higher the U.S. short-term interest rate.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29182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i="1" dirty="0" smtClean="0">
              <a:solidFill>
                <a:schemeClr val="accent1"/>
              </a:solidFill>
            </a:endParaRPr>
          </a:p>
          <a:p>
            <a:r>
              <a:rPr lang="en-US" i="1" dirty="0" smtClean="0">
                <a:solidFill>
                  <a:schemeClr val="accent1"/>
                </a:solidFill>
              </a:rPr>
              <a:t>Generalized </a:t>
            </a:r>
            <a:r>
              <a:rPr lang="en-US" i="1" dirty="0">
                <a:solidFill>
                  <a:schemeClr val="accent1"/>
                </a:solidFill>
              </a:rPr>
              <a:t>production rules </a:t>
            </a:r>
            <a:r>
              <a:rPr lang="en-US" dirty="0"/>
              <a:t>with degrees of importance, noise tolerance, and sensitivity factors</a:t>
            </a:r>
            <a:r>
              <a:rPr lang="en-US" dirty="0" smtClean="0"/>
              <a:t>. Very </a:t>
            </a:r>
            <a:r>
              <a:rPr lang="en-US" dirty="0"/>
              <a:t>often the condition elements (the fuzzy propositions) in the antecedent part of the rule are </a:t>
            </a:r>
            <a:r>
              <a:rPr lang="en-US" dirty="0" smtClean="0"/>
              <a:t>not equally </a:t>
            </a:r>
            <a:r>
              <a:rPr lang="en-US" dirty="0"/>
              <a:t>important for the rule to infer an output value.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7892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example, one symptom might be five </a:t>
            </a:r>
            <a:r>
              <a:rPr lang="en-US" dirty="0" smtClean="0"/>
              <a:t>times more </a:t>
            </a:r>
            <a:r>
              <a:rPr lang="en-US" dirty="0"/>
              <a:t>important than another, but the latter still has to be considered for tuning the diagnosis decision</a:t>
            </a:r>
            <a:r>
              <a:rPr lang="en-US" dirty="0" smtClean="0"/>
              <a:t>. Relative </a:t>
            </a:r>
            <a:r>
              <a:rPr lang="en-US" dirty="0"/>
              <a:t>coefficients of importance </a:t>
            </a:r>
            <a:r>
              <a:rPr lang="en-US" dirty="0" err="1"/>
              <a:t>DIi</a:t>
            </a:r>
            <a:r>
              <a:rPr lang="en-US" dirty="0"/>
              <a:t> of the condition elements in the antecedents, </a:t>
            </a:r>
            <a:r>
              <a:rPr lang="en-US" i="1" dirty="0">
                <a:solidFill>
                  <a:schemeClr val="accent1"/>
                </a:solidFill>
              </a:rPr>
              <a:t>noise </a:t>
            </a:r>
            <a:r>
              <a:rPr lang="en-US" i="1" dirty="0" smtClean="0">
                <a:solidFill>
                  <a:schemeClr val="accent1"/>
                </a:solidFill>
              </a:rPr>
              <a:t>tolerance </a:t>
            </a:r>
            <a:r>
              <a:rPr lang="en-US" dirty="0" smtClean="0"/>
              <a:t>(</a:t>
            </a:r>
            <a:r>
              <a:rPr lang="en-US" dirty="0"/>
              <a:t>NT) coefficients and </a:t>
            </a:r>
            <a:r>
              <a:rPr lang="en-US" i="1" dirty="0">
                <a:solidFill>
                  <a:schemeClr val="accent1"/>
                </a:solidFill>
              </a:rPr>
              <a:t>sensitivity factor </a:t>
            </a:r>
            <a:r>
              <a:rPr lang="en-US" dirty="0"/>
              <a:t>(SF) coefficient, have been introduced in the </a:t>
            </a:r>
            <a:r>
              <a:rPr lang="en-US" dirty="0" smtClean="0"/>
              <a:t>generalized production </a:t>
            </a:r>
            <a:r>
              <a:rPr lang="en-US" dirty="0"/>
              <a:t>rules in addition to the confidence factors (CF) already discussed (</a:t>
            </a:r>
            <a:r>
              <a:rPr lang="en-US" dirty="0" err="1"/>
              <a:t>Kasabov</a:t>
            </a:r>
            <a:r>
              <a:rPr lang="en-US" dirty="0"/>
              <a:t> and </a:t>
            </a:r>
            <a:r>
              <a:rPr lang="en-US" dirty="0" err="1" smtClean="0"/>
              <a:t>Shishkov</a:t>
            </a:r>
            <a:r>
              <a:rPr lang="en-US" dirty="0" smtClean="0"/>
              <a:t> 1993</a:t>
            </a:r>
            <a:r>
              <a:rPr lang="en-US" dirty="0"/>
              <a:t>, </a:t>
            </a:r>
            <a:r>
              <a:rPr lang="en-US" dirty="0" err="1"/>
              <a:t>Kasabov</a:t>
            </a:r>
            <a:r>
              <a:rPr lang="en-US" dirty="0"/>
              <a:t> 1994).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14145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solidFill>
                  <a:schemeClr val="accent1"/>
                </a:solidFill>
              </a:rPr>
              <a:t>IF C1(DI1) and C2(DI2) and. . . </a:t>
            </a:r>
            <a:r>
              <a:rPr lang="en-US" b="1" dirty="0" err="1">
                <a:solidFill>
                  <a:schemeClr val="accent1"/>
                </a:solidFill>
              </a:rPr>
              <a:t>Cn</a:t>
            </a:r>
            <a:r>
              <a:rPr lang="en-US" b="1" dirty="0">
                <a:solidFill>
                  <a:schemeClr val="accent1"/>
                </a:solidFill>
              </a:rPr>
              <a:t>(</a:t>
            </a:r>
            <a:r>
              <a:rPr lang="en-US" b="1" dirty="0" err="1">
                <a:solidFill>
                  <a:schemeClr val="accent1"/>
                </a:solidFill>
              </a:rPr>
              <a:t>DIn</a:t>
            </a:r>
            <a:r>
              <a:rPr lang="en-US" b="1" dirty="0">
                <a:solidFill>
                  <a:schemeClr val="accent1"/>
                </a:solidFill>
              </a:rPr>
              <a:t>), </a:t>
            </a:r>
            <a:r>
              <a:rPr lang="en-US" b="1" dirty="0" smtClean="0">
                <a:solidFill>
                  <a:schemeClr val="accent1"/>
                </a:solidFill>
              </a:rPr>
              <a:t/>
            </a:r>
            <a:br>
              <a:rPr lang="en-US" b="1" dirty="0" smtClean="0">
                <a:solidFill>
                  <a:schemeClr val="accent1"/>
                </a:solidFill>
              </a:rPr>
            </a:br>
            <a:r>
              <a:rPr lang="en-US" b="1" dirty="0" smtClean="0">
                <a:solidFill>
                  <a:schemeClr val="accent1"/>
                </a:solidFill>
              </a:rPr>
              <a:t>THEN </a:t>
            </a:r>
            <a:r>
              <a:rPr lang="en-US" b="1" dirty="0">
                <a:solidFill>
                  <a:schemeClr val="accent1"/>
                </a:solidFill>
              </a:rPr>
              <a:t>A1, A2, . . . , </a:t>
            </a:r>
            <a:r>
              <a:rPr lang="en-US" b="1" dirty="0" err="1">
                <a:solidFill>
                  <a:schemeClr val="accent1"/>
                </a:solidFill>
              </a:rPr>
              <a:t>Ak</a:t>
            </a:r>
            <a:r>
              <a:rPr lang="en-US" b="1" dirty="0">
                <a:solidFill>
                  <a:schemeClr val="accent1"/>
                </a:solidFill>
              </a:rPr>
              <a:t> (NT, SF, CF)</a:t>
            </a:r>
          </a:p>
          <a:p>
            <a:pPr marL="0" indent="0">
              <a:buNone/>
            </a:pPr>
            <a:r>
              <a:rPr lang="en-US" dirty="0"/>
              <a:t>where the condition elements </a:t>
            </a:r>
            <a:r>
              <a:rPr lang="en-US" dirty="0" err="1"/>
              <a:t>Ci</a:t>
            </a:r>
            <a:r>
              <a:rPr lang="en-US" dirty="0"/>
              <a:t> are either fuzzy or exact propositions of the form (x is A) and 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t</a:t>
            </a:r>
            <a:r>
              <a:rPr lang="en-US" dirty="0" smtClean="0"/>
              <a:t>he actions </a:t>
            </a:r>
            <a:r>
              <a:rPr lang="en-US" dirty="0" err="1"/>
              <a:t>Aj</a:t>
            </a:r>
            <a:r>
              <a:rPr lang="en-US" dirty="0"/>
              <a:t> are either </a:t>
            </a:r>
            <a:r>
              <a:rPr lang="en-US" i="1" dirty="0"/>
              <a:t>insert</a:t>
            </a:r>
            <a:r>
              <a:rPr lang="en-US" dirty="0"/>
              <a:t> or </a:t>
            </a:r>
            <a:r>
              <a:rPr lang="en-US" i="1" dirty="0"/>
              <a:t>delete</a:t>
            </a:r>
            <a:r>
              <a:rPr lang="en-US" dirty="0"/>
              <a:t> fuzzy or </a:t>
            </a:r>
            <a:r>
              <a:rPr lang="en-US" i="1" dirty="0"/>
              <a:t>exact</a:t>
            </a:r>
            <a:r>
              <a:rPr lang="en-US" dirty="0"/>
              <a:t> facts.</a:t>
            </a:r>
          </a:p>
          <a:p>
            <a:r>
              <a:rPr lang="en-US" i="1" dirty="0"/>
              <a:t>Example</a:t>
            </a:r>
            <a:r>
              <a:rPr lang="en-US" dirty="0"/>
              <a:t> IF M1 is High (2) and M2 is Medium (5) and M3 is High (1), THEN D1 is High and D2 is </a:t>
            </a:r>
            <a:r>
              <a:rPr lang="en-US" dirty="0" smtClean="0"/>
              <a:t>No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/>
              <a:t>0.7, 1, 0.9), where M1, M2 and M3 are manifestations, and D1 and D2 are diagnoses.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4652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Generalized production rules </a:t>
            </a:r>
            <a:r>
              <a:rPr lang="en-US" dirty="0"/>
              <a:t>with variables (</a:t>
            </a:r>
            <a:r>
              <a:rPr lang="en-US" dirty="0" err="1"/>
              <a:t>Kasabov</a:t>
            </a:r>
            <a:r>
              <a:rPr lang="en-US" dirty="0"/>
              <a:t> 1994). This is an option in the </a:t>
            </a:r>
            <a:r>
              <a:rPr lang="en-US" dirty="0" smtClean="0"/>
              <a:t>generalized production </a:t>
            </a:r>
            <a:r>
              <a:rPr lang="en-US" dirty="0"/>
              <a:t>rules described above, where a fuzzy proposition can have a variable in the place of the </a:t>
            </a:r>
            <a:r>
              <a:rPr lang="en-US" dirty="0" smtClean="0"/>
              <a:t>fuzzy value</a:t>
            </a:r>
            <a:r>
              <a:rPr lang="en-US" dirty="0"/>
              <a:t>.</a:t>
            </a:r>
          </a:p>
          <a:p>
            <a:r>
              <a:rPr lang="en-US" i="1" dirty="0"/>
              <a:t>Example</a:t>
            </a:r>
            <a:r>
              <a:rPr lang="en-US" dirty="0"/>
              <a:t> The following rule shows that whatever the index values for today and yesterday are, </a:t>
            </a:r>
            <a:r>
              <a:rPr lang="en-US" dirty="0" smtClean="0"/>
              <a:t>the former </a:t>
            </a:r>
            <a:r>
              <a:rPr lang="en-US" dirty="0"/>
              <a:t>being twice as important as the latter, the same value will keep tomorrow with a certainty of 0.8</a:t>
            </a:r>
            <a:r>
              <a:rPr lang="en-US" dirty="0" smtClean="0"/>
              <a:t>. The </a:t>
            </a:r>
            <a:r>
              <a:rPr lang="en-US" dirty="0"/>
              <a:t>variable is represented by the letter V and its possible values (not shown here) could be "low</a:t>
            </a:r>
            <a:r>
              <a:rPr lang="en-US" dirty="0" smtClean="0"/>
              <a:t>,“ "</a:t>
            </a:r>
            <a:r>
              <a:rPr lang="en-US" dirty="0"/>
              <a:t>medium," ''high." </a:t>
            </a:r>
            <a:endParaRPr lang="en-US" dirty="0" smtClean="0"/>
          </a:p>
          <a:p>
            <a:r>
              <a:rPr lang="en-US" i="1" dirty="0" smtClean="0"/>
              <a:t>For </a:t>
            </a:r>
            <a:r>
              <a:rPr lang="en-US" i="1" dirty="0"/>
              <a:t>example</a:t>
            </a:r>
            <a:r>
              <a:rPr lang="en-US" dirty="0"/>
              <a:t>, IF (the index yesterday is V) (DI = 1) and (the index today is V) (DI </a:t>
            </a:r>
            <a:r>
              <a:rPr lang="en-US" dirty="0" smtClean="0"/>
              <a:t>= 2</a:t>
            </a:r>
            <a:r>
              <a:rPr lang="en-US" dirty="0"/>
              <a:t>), THEN (the index tomorrow will be V) (CF = 0.8).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3555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>
                <a:solidFill>
                  <a:schemeClr val="accent1"/>
                </a:solidFill>
              </a:rPr>
              <a:t>A </a:t>
            </a:r>
            <a:r>
              <a:rPr lang="en-US" i="1" dirty="0">
                <a:solidFill>
                  <a:schemeClr val="accent1"/>
                </a:solidFill>
              </a:rPr>
              <a:t>process of </a:t>
            </a:r>
            <a:r>
              <a:rPr lang="en-US" i="1" dirty="0" smtClean="0">
                <a:solidFill>
                  <a:schemeClr val="accent1"/>
                </a:solidFill>
              </a:rPr>
              <a:t>matching:</a:t>
            </a:r>
            <a:r>
              <a:rPr lang="en-US" dirty="0" smtClean="0"/>
              <a:t> </a:t>
            </a:r>
            <a:r>
              <a:rPr lang="en-US" dirty="0"/>
              <a:t>This is matching in a </a:t>
            </a:r>
            <a:r>
              <a:rPr lang="en-US" dirty="0" smtClean="0"/>
              <a:t>wider sense</a:t>
            </a:r>
            <a:r>
              <a:rPr lang="en-US" dirty="0"/>
              <a:t>, that is, matching a domain space with a solution space.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a matching in a narrower sense too</a:t>
            </a:r>
            <a:r>
              <a:rPr lang="en-US" dirty="0" smtClean="0"/>
              <a:t>, that </a:t>
            </a:r>
            <a:r>
              <a:rPr lang="en-US" dirty="0"/>
              <a:t>is, matching a new fact, for example X', with a set of rules </a:t>
            </a:r>
            <a:r>
              <a:rPr lang="en-US" dirty="0" err="1"/>
              <a:t>Ri</a:t>
            </a:r>
            <a:r>
              <a:rPr lang="en-US" dirty="0"/>
              <a:t> (i = 1,2, . . .,n) and inferring a </a:t>
            </a:r>
            <a:r>
              <a:rPr lang="en-US" dirty="0" smtClean="0"/>
              <a:t>solution Y</a:t>
            </a:r>
            <a:r>
              <a:rPr lang="en-US" dirty="0"/>
              <a:t>', the whole inference process being a chain of such matches. We saw that matching in the symbolic </a:t>
            </a:r>
            <a:r>
              <a:rPr lang="en-US" dirty="0" smtClean="0"/>
              <a:t>AI systems </a:t>
            </a:r>
            <a:r>
              <a:rPr lang="en-US" dirty="0"/>
              <a:t>(e.g., production systems) is an </a:t>
            </a:r>
            <a:r>
              <a:rPr lang="en-US" b="1" dirty="0">
                <a:solidFill>
                  <a:schemeClr val="accent1"/>
                </a:solidFill>
              </a:rPr>
              <a:t>exact matching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9845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In the case of the modus ponens law, </a:t>
            </a:r>
            <a:r>
              <a:rPr lang="en-US" dirty="0" smtClean="0"/>
              <a:t>for instance</a:t>
            </a:r>
            <a:r>
              <a:rPr lang="en-US" dirty="0"/>
              <a:t>, if we have X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Y, and X is present, exactly Y will be inferred.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But </a:t>
            </a:r>
            <a:r>
              <a:rPr lang="en-US" dirty="0"/>
              <a:t>in fuzzy representation </a:t>
            </a:r>
            <a:r>
              <a:rPr lang="en-US" dirty="0" smtClean="0"/>
              <a:t>we may </a:t>
            </a:r>
            <a:r>
              <a:rPr lang="en-US" dirty="0"/>
              <a:t>not have exact values for the input variables. Some fuzzy input value X' is supplied instead. </a:t>
            </a:r>
            <a:endParaRPr lang="en-US" dirty="0" smtClean="0"/>
          </a:p>
          <a:p>
            <a:r>
              <a:rPr lang="en-US" dirty="0" smtClean="0"/>
              <a:t>What, then</a:t>
            </a:r>
            <a:r>
              <a:rPr lang="en-US" dirty="0"/>
              <a:t>, will the inferred result for Y' be?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X' and X are similar, will Y and Y' be similar as well, and </a:t>
            </a:r>
            <a:r>
              <a:rPr lang="en-US" dirty="0" smtClean="0"/>
              <a:t>how much </a:t>
            </a:r>
            <a:r>
              <a:rPr lang="en-US" dirty="0"/>
              <a:t>similar?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a special case, if X' = X, will Y' = Y?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011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fuzzy system consists of three parts: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1) fuzzy input and output variables and their fuzzy values;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2</a:t>
            </a:r>
            <a:r>
              <a:rPr lang="en-US" dirty="0" smtClean="0"/>
              <a:t>) fuzzy </a:t>
            </a:r>
            <a:r>
              <a:rPr lang="en-US" dirty="0"/>
              <a:t>rules;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3) fuzzy inference methods, which may include </a:t>
            </a:r>
            <a:r>
              <a:rPr lang="en-US" dirty="0" err="1"/>
              <a:t>fuzzification</a:t>
            </a:r>
            <a:r>
              <a:rPr lang="en-US" dirty="0"/>
              <a:t> and </a:t>
            </a:r>
            <a:r>
              <a:rPr lang="en-US" dirty="0" err="1"/>
              <a:t>defuzzification</a:t>
            </a:r>
            <a:r>
              <a:rPr lang="en-US" dirty="0"/>
              <a:t>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first part </a:t>
            </a:r>
            <a:r>
              <a:rPr lang="en-US" dirty="0"/>
              <a:t>was discussed in the previous </a:t>
            </a:r>
            <a:r>
              <a:rPr lang="en-US" dirty="0" smtClean="0"/>
              <a:t>lecture. </a:t>
            </a:r>
            <a:r>
              <a:rPr lang="en-US" dirty="0"/>
              <a:t>The last two are discussed here.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483917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refer here to </a:t>
            </a:r>
            <a:r>
              <a:rPr lang="en-US" i="1" dirty="0">
                <a:solidFill>
                  <a:schemeClr val="accent1"/>
                </a:solidFill>
              </a:rPr>
              <a:t>fuzzy inference </a:t>
            </a:r>
            <a:r>
              <a:rPr lang="en-US" dirty="0"/>
              <a:t>as an inference method that uses fuzzy implication relations, </a:t>
            </a:r>
            <a:r>
              <a:rPr lang="en-US" dirty="0" smtClean="0"/>
              <a:t>fuzzy composition </a:t>
            </a:r>
            <a:r>
              <a:rPr lang="en-US" dirty="0"/>
              <a:t>operators, and an operator to link the fuzzy rules. The inference process results in </a:t>
            </a:r>
            <a:r>
              <a:rPr lang="en-US" dirty="0" smtClean="0"/>
              <a:t>inferring new </a:t>
            </a:r>
            <a:r>
              <a:rPr lang="en-US" dirty="0"/>
              <a:t>facts based on the fuzzy rules and the input information supplied</a:t>
            </a:r>
            <a:r>
              <a:rPr lang="en-US" dirty="0" smtClean="0"/>
              <a:t>.</a:t>
            </a:r>
          </a:p>
          <a:p>
            <a:r>
              <a:rPr lang="en-US" dirty="0"/>
              <a:t>Different reasoning strategies over fuzzy rules are possible. Most of them use either the </a:t>
            </a:r>
            <a:r>
              <a:rPr lang="en-US" i="1" dirty="0" smtClean="0">
                <a:solidFill>
                  <a:schemeClr val="accent1"/>
                </a:solidFill>
              </a:rPr>
              <a:t>generalized modus </a:t>
            </a:r>
            <a:r>
              <a:rPr lang="en-US" i="1" dirty="0">
                <a:solidFill>
                  <a:schemeClr val="accent1"/>
                </a:solidFill>
              </a:rPr>
              <a:t>ponens rule</a:t>
            </a:r>
            <a:r>
              <a:rPr lang="en-US" dirty="0"/>
              <a:t> or the generalized </a:t>
            </a:r>
            <a:r>
              <a:rPr lang="en-US" i="1" dirty="0">
                <a:solidFill>
                  <a:schemeClr val="accent1"/>
                </a:solidFill>
              </a:rPr>
              <a:t>modus </a:t>
            </a:r>
            <a:r>
              <a:rPr lang="en-US" i="1" dirty="0" err="1">
                <a:solidFill>
                  <a:schemeClr val="accent1"/>
                </a:solidFill>
              </a:rPr>
              <a:t>tolens</a:t>
            </a:r>
            <a:r>
              <a:rPr lang="en-US" i="1" dirty="0">
                <a:solidFill>
                  <a:schemeClr val="accent1"/>
                </a:solidFill>
              </a:rPr>
              <a:t> inference rule</a:t>
            </a:r>
            <a:endParaRPr lang="bg-BG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86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generalized </a:t>
            </a:r>
            <a:r>
              <a:rPr lang="en-US" dirty="0" smtClean="0"/>
              <a:t>modus ponens </a:t>
            </a:r>
            <a:r>
              <a:rPr lang="en-US" dirty="0"/>
              <a:t>inference law applied over a simple fuzzy rule can be expressed as follows: (IF x is A, THEN y </a:t>
            </a:r>
            <a:r>
              <a:rPr lang="en-US" dirty="0" smtClean="0"/>
              <a:t>is B</a:t>
            </a:r>
            <a:r>
              <a:rPr lang="en-US" dirty="0"/>
              <a:t>) and (x is A'), then (y is B') should be inferred.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compositional rule of </a:t>
            </a:r>
            <a:r>
              <a:rPr lang="en-US" dirty="0" smtClean="0"/>
              <a:t>inference is </a:t>
            </a:r>
            <a:r>
              <a:rPr lang="en-US" dirty="0"/>
              <a:t>one way to implement the generalized modus ponens law:</a:t>
            </a:r>
          </a:p>
          <a:p>
            <a:pPr marL="0" indent="0" algn="ctr">
              <a:buNone/>
            </a:pPr>
            <a:r>
              <a:rPr lang="pt-BR" dirty="0"/>
              <a:t>B' = </a:t>
            </a:r>
            <a:r>
              <a:rPr lang="pt-BR" dirty="0" smtClean="0"/>
              <a:t>A' </a:t>
            </a:r>
            <a:r>
              <a:rPr lang="pt-BR" dirty="0" smtClean="0">
                <a:latin typeface="Cambria Math"/>
                <a:ea typeface="Cambria Math"/>
              </a:rPr>
              <a:t>¤</a:t>
            </a:r>
            <a:r>
              <a:rPr lang="pt-BR" dirty="0" smtClean="0"/>
              <a:t> </a:t>
            </a:r>
            <a:r>
              <a:rPr lang="pt-BR" dirty="0"/>
              <a:t>(A </a:t>
            </a:r>
            <a:r>
              <a:rPr lang="pt-BR" dirty="0" smtClean="0">
                <a:latin typeface="Cambria Math"/>
                <a:ea typeface="Cambria Math"/>
              </a:rPr>
              <a:t>→</a:t>
            </a:r>
            <a:r>
              <a:rPr lang="pt-BR" dirty="0" smtClean="0"/>
              <a:t> </a:t>
            </a:r>
            <a:r>
              <a:rPr lang="pt-BR" dirty="0"/>
              <a:t>B) = </a:t>
            </a:r>
            <a:r>
              <a:rPr lang="pt-BR" dirty="0" smtClean="0"/>
              <a:t>A' </a:t>
            </a:r>
            <a:r>
              <a:rPr lang="pt-BR" dirty="0" smtClean="0">
                <a:latin typeface="Cambria Math"/>
                <a:ea typeface="Cambria Math"/>
              </a:rPr>
              <a:t>¤</a:t>
            </a:r>
            <a:r>
              <a:rPr lang="pt-BR" dirty="0" smtClean="0"/>
              <a:t> </a:t>
            </a:r>
            <a:r>
              <a:rPr lang="pt-BR" dirty="0"/>
              <a:t>Rab,</a:t>
            </a:r>
          </a:p>
          <a:p>
            <a:pPr marL="365760" lvl="1" indent="0">
              <a:buNone/>
            </a:pPr>
            <a:r>
              <a:rPr lang="en-US" dirty="0"/>
              <a:t>where </a:t>
            </a:r>
            <a:r>
              <a:rPr lang="en-US" dirty="0" smtClean="0">
                <a:latin typeface="Cambria Math"/>
                <a:ea typeface="Cambria Math"/>
              </a:rPr>
              <a:t>¤</a:t>
            </a:r>
            <a:r>
              <a:rPr lang="en-US" dirty="0" smtClean="0"/>
              <a:t> is </a:t>
            </a:r>
            <a:r>
              <a:rPr lang="en-US" dirty="0"/>
              <a:t>a compositional operator, and </a:t>
            </a:r>
            <a:r>
              <a:rPr lang="en-US" dirty="0" err="1"/>
              <a:t>Rab</a:t>
            </a:r>
            <a:r>
              <a:rPr lang="en-US" dirty="0"/>
              <a:t> is a fuzzy relational matrix representing the </a:t>
            </a:r>
            <a:r>
              <a:rPr lang="en-US" dirty="0" smtClean="0"/>
              <a:t>implication relation </a:t>
            </a:r>
            <a:r>
              <a:rPr lang="en-US" dirty="0"/>
              <a:t>between the fuzzy concepts A and B.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7147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fuzzy inference method combines the results Bi' for the output fuzzy variable y inferred by all </a:t>
            </a:r>
            <a:r>
              <a:rPr lang="en-US" dirty="0" smtClean="0"/>
              <a:t>the fuzzy </a:t>
            </a:r>
            <a:r>
              <a:rPr lang="en-US" dirty="0"/>
              <a:t>rules for a given set of input facts. In a fuzzy production system, which performs cycles </a:t>
            </a:r>
            <a:r>
              <a:rPr lang="en-US" dirty="0" smtClean="0"/>
              <a:t>of inference</a:t>
            </a:r>
            <a:r>
              <a:rPr lang="en-US" dirty="0"/>
              <a:t>, all the </a:t>
            </a:r>
            <a:r>
              <a:rPr lang="en-US" dirty="0" smtClean="0"/>
              <a:t>fuzzy </a:t>
            </a:r>
            <a:r>
              <a:rPr lang="en-US" dirty="0"/>
              <a:t>rules are fired at every cycle and they all contribute to the final result.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5826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Some of the main </a:t>
            </a:r>
            <a:r>
              <a:rPr lang="en-US" dirty="0" smtClean="0"/>
              <a:t>else-links between </a:t>
            </a:r>
            <a:r>
              <a:rPr lang="en-US" dirty="0"/>
              <a:t>fuzzy rules are:</a:t>
            </a:r>
          </a:p>
          <a:p>
            <a:r>
              <a:rPr lang="en-US" i="1" dirty="0" smtClean="0">
                <a:solidFill>
                  <a:schemeClr val="accent1"/>
                </a:solidFill>
              </a:rPr>
              <a:t>OR-link</a:t>
            </a:r>
            <a:r>
              <a:rPr lang="en-US" i="1" dirty="0">
                <a:solidFill>
                  <a:schemeClr val="accent1"/>
                </a:solidFill>
              </a:rPr>
              <a:t>:</a:t>
            </a:r>
            <a:r>
              <a:rPr lang="en-US" dirty="0"/>
              <a:t> The results obtained by the different rules are "OR-</a:t>
            </a:r>
            <a:r>
              <a:rPr lang="en-US" dirty="0" err="1"/>
              <a:t>ed</a:t>
            </a:r>
            <a:r>
              <a:rPr lang="en-US" dirty="0"/>
              <a:t>" in a monotonic fashion, so </a:t>
            </a:r>
            <a:r>
              <a:rPr lang="en-US" dirty="0" smtClean="0"/>
              <a:t>the more </a:t>
            </a:r>
            <a:r>
              <a:rPr lang="en-US" dirty="0"/>
              <a:t>that is inferred by any of the rules, the higher the resulting degree of the membership function </a:t>
            </a:r>
            <a:r>
              <a:rPr lang="en-US" dirty="0" smtClean="0"/>
              <a:t>for B</a:t>
            </a:r>
            <a:r>
              <a:rPr lang="en-US" dirty="0"/>
              <a:t>'. MAX operation is applied to achieve this operation</a:t>
            </a:r>
            <a:r>
              <a:rPr lang="en-US" dirty="0" smtClean="0"/>
              <a:t>.</a:t>
            </a:r>
          </a:p>
          <a:p>
            <a:r>
              <a:rPr lang="en-US" i="1" dirty="0">
                <a:solidFill>
                  <a:schemeClr val="accent1"/>
                </a:solidFill>
              </a:rPr>
              <a:t>AND-link:</a:t>
            </a:r>
            <a:r>
              <a:rPr lang="en-US" dirty="0"/>
              <a:t> The final result is obtained after a MIN operation over the corresponding values of </a:t>
            </a:r>
            <a:r>
              <a:rPr lang="en-US" dirty="0" smtClean="0"/>
              <a:t>the inferred </a:t>
            </a:r>
            <a:r>
              <a:rPr lang="en-US" dirty="0"/>
              <a:t>by all the rules or fuzzy membership functions.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9874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i="1" dirty="0" smtClean="0">
                    <a:solidFill>
                      <a:schemeClr val="accent1"/>
                    </a:solidFill>
                  </a:rPr>
                  <a:t>Truth qualification-link: </a:t>
                </a:r>
                <a:r>
                  <a:rPr lang="en-US" dirty="0"/>
                  <a:t>A coefficient Ti' is calculated for the inferred fuzzy set Bi' by every </a:t>
                </a:r>
                <a:r>
                  <a:rPr lang="en-US" dirty="0" smtClean="0"/>
                  <a:t>rule </a:t>
                </a:r>
                <a:r>
                  <a:rPr lang="en-US" dirty="0" err="1" smtClean="0"/>
                  <a:t>Ri</a:t>
                </a:r>
                <a:r>
                  <a:rPr lang="en-US" dirty="0"/>
                  <a:t>. The result obtained by a rule </a:t>
                </a:r>
                <a:r>
                  <a:rPr lang="en-US" dirty="0" err="1"/>
                  <a:t>Rj</a:t>
                </a:r>
                <a:r>
                  <a:rPr lang="en-US" dirty="0"/>
                  <a:t> with the maximum coefficient is taken as a final result</a:t>
                </a:r>
                <a:r>
                  <a:rPr lang="en-US" dirty="0" smtClean="0"/>
                  <a:t>:</a:t>
                </a:r>
              </a:p>
              <a:p>
                <a:pPr marL="0" indent="0" algn="ctr">
                  <a:buNone/>
                </a:pPr>
                <a:endParaRPr lang="en-US" i="1" dirty="0" smtClean="0">
                  <a:latin typeface="Cambria Math"/>
                </a:endParaRP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bg-BG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𝑗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</a:rPr>
                        <m:t>𝑀𝐴𝑋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,       </m:t>
                      </m:r>
                      <m:r>
                        <a:rPr lang="en-US" b="0" i="1" smtClean="0">
                          <a:latin typeface="Cambria Math"/>
                        </a:rPr>
                        <m:t>𝑖</m:t>
                      </m:r>
                      <m:r>
                        <a:rPr lang="en-US" b="0" i="1" smtClean="0">
                          <a:latin typeface="Cambria Math"/>
                        </a:rPr>
                        <m:t>=1, 2, …, </m:t>
                      </m:r>
                      <m:r>
                        <a:rPr lang="en-US" b="0" i="1" smtClean="0">
                          <a:latin typeface="Cambria Math"/>
                        </a:rPr>
                        <m:t>𝑛</m:t>
                      </m:r>
                    </m:oMath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𝑖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sSubSup>
                                <m:sSubSup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en-US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</m:e>
                                <m:sub/>
                                <m: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bSup>
                            </m:sub>
                          </m:sSub>
                        </m:e>
                      </m:nary>
                      <m:r>
                        <a:rPr lang="en-US" b="0" i="1" smtClean="0">
                          <a:latin typeface="Cambria Math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</a:rPr>
                        <m:t>𝑣</m:t>
                      </m:r>
                      <m:r>
                        <a:rPr lang="en-US" b="0" i="1" smtClean="0">
                          <a:latin typeface="Cambria Math"/>
                        </a:rPr>
                        <m:t>)/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𝐵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𝑣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</a:rPr>
                            <m:t>,  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𝑓𝑜𝑟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𝑎𝑙𝑙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𝜖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𝑉</m:t>
                          </m:r>
                        </m:e>
                      </m:nary>
                    </m:oMath>
                  </m:oMathPara>
                </a14:m>
                <a:endParaRPr lang="en-US" b="0" dirty="0" smtClean="0"/>
              </a:p>
              <a:p>
                <a:pPr marL="0" indent="0" algn="ctr">
                  <a:buNone/>
                </a:pPr>
                <a:endParaRPr lang="en-US" b="0" dirty="0" smtClean="0"/>
              </a:p>
              <a:p>
                <a:pPr marL="0" indent="0" algn="ctr">
                  <a:buNone/>
                </a:pPr>
                <a:endParaRPr lang="bg-BG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111" r="-1926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1886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i="1" dirty="0" smtClean="0">
                    <a:solidFill>
                      <a:schemeClr val="accent1"/>
                    </a:solidFill>
                  </a:rPr>
                  <a:t>Additive link:</a:t>
                </a:r>
                <a:r>
                  <a:rPr lang="en-US" dirty="0"/>
                  <a:t> The fuzzy results Bi' inferred by the rules </a:t>
                </a:r>
                <a:r>
                  <a:rPr lang="en-US" dirty="0" err="1"/>
                  <a:t>Ri</a:t>
                </a:r>
                <a:r>
                  <a:rPr lang="en-US" dirty="0"/>
                  <a:t> are added after being multiplied </a:t>
                </a:r>
                <a:r>
                  <a:rPr lang="en-US" dirty="0" smtClean="0"/>
                  <a:t>to weighting </a:t>
                </a:r>
                <a:r>
                  <a:rPr lang="en-US" dirty="0"/>
                  <a:t>coefficients: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/>
                              <a:ea typeface="Cambria Math"/>
                            </a:rPr>
                            <m:t>𝜇</m:t>
                          </m:r>
                        </m:e>
                        <m:sub>
                          <m:sSup>
                            <m:sSupPr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𝐵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′</m:t>
                              </m:r>
                            </m:sup>
                          </m:sSup>
                        </m:sub>
                      </m:sSub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𝐵</m:t>
                                  </m:r>
                                  <m:r>
                                    <a:rPr lang="en-US" b="0" i="1" baseline="-25000" smtClean="0">
                                      <a:latin typeface="Cambria Math"/>
                                    </a:rPr>
                                    <m:t>𝑖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,  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𝑓𝑜𝑟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=1, 2, …, 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𝑛</m:t>
                          </m:r>
                        </m:e>
                      </m:nary>
                    </m:oMath>
                  </m:oMathPara>
                </a14:m>
                <a:endParaRPr lang="en-US" dirty="0" smtClean="0"/>
              </a:p>
              <a:p>
                <a:endParaRPr lang="en-US" dirty="0"/>
              </a:p>
              <a:p>
                <a:r>
                  <a:rPr lang="en-US" dirty="0" smtClean="0"/>
                  <a:t>The </a:t>
                </a:r>
                <a:r>
                  <a:rPr lang="en-US" dirty="0"/>
                  <a:t>selection of the "else-link" depends on the context in which the rules are written.</a:t>
                </a:r>
                <a:endParaRPr lang="bg-BG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111" r="-1481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340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We have described so far a fuzzy inference method as a triple Fi = (I, C, L), where I is an </a:t>
            </a:r>
            <a:r>
              <a:rPr lang="en-US" dirty="0" smtClean="0"/>
              <a:t>implication relation</a:t>
            </a:r>
            <a:r>
              <a:rPr lang="en-US" dirty="0"/>
              <a:t>, C is one of the possible composition operators, and L is one of the possible "else-links." </a:t>
            </a:r>
            <a:r>
              <a:rPr lang="en-US" dirty="0" smtClean="0"/>
              <a:t>The general </a:t>
            </a:r>
            <a:r>
              <a:rPr lang="en-US" dirty="0"/>
              <a:t>inference method discussed above is applicable not only when the number of condition </a:t>
            </a:r>
            <a:r>
              <a:rPr lang="en-US" dirty="0" smtClean="0"/>
              <a:t>elements in </a:t>
            </a:r>
            <a:r>
              <a:rPr lang="en-US" dirty="0"/>
              <a:t>the antecedent part of the fuzzy rules is </a:t>
            </a:r>
            <a:r>
              <a:rPr lang="en-US" dirty="0" smtClean="0"/>
              <a:t>one, </a:t>
            </a:r>
            <a:r>
              <a:rPr lang="en-US" dirty="0"/>
              <a:t>but in the general case too:</a:t>
            </a:r>
          </a:p>
          <a:p>
            <a:pPr marL="0" indent="0" algn="ctr">
              <a:buNone/>
            </a:pPr>
            <a:r>
              <a:rPr lang="en-US" i="1" dirty="0"/>
              <a:t>Rule i:</a:t>
            </a:r>
            <a:r>
              <a:rPr lang="en-US" dirty="0"/>
              <a:t> IF x</a:t>
            </a:r>
            <a:r>
              <a:rPr lang="en-US" baseline="-25000" dirty="0"/>
              <a:t>1</a:t>
            </a:r>
            <a:r>
              <a:rPr lang="en-US" dirty="0"/>
              <a:t> is A1i and x</a:t>
            </a:r>
            <a:r>
              <a:rPr lang="en-US" baseline="-25000" dirty="0"/>
              <a:t>2</a:t>
            </a:r>
            <a:r>
              <a:rPr lang="en-US" dirty="0"/>
              <a:t> is A2i . . . and </a:t>
            </a:r>
            <a:r>
              <a:rPr lang="en-US" dirty="0" err="1"/>
              <a:t>x</a:t>
            </a:r>
            <a:r>
              <a:rPr lang="en-US" baseline="-25000" dirty="0" err="1"/>
              <a:t>k</a:t>
            </a:r>
            <a:r>
              <a:rPr lang="en-US" dirty="0"/>
              <a:t> is Aki</a:t>
            </a:r>
            <a:r>
              <a:rPr lang="en-US" dirty="0" smtClean="0"/>
              <a:t>, </a:t>
            </a:r>
          </a:p>
          <a:p>
            <a:pPr marL="0" indent="0" algn="ctr">
              <a:buNone/>
            </a:pPr>
            <a:r>
              <a:rPr lang="en-US" dirty="0" smtClean="0"/>
              <a:t>THEN </a:t>
            </a:r>
            <a:r>
              <a:rPr lang="en-US" dirty="0"/>
              <a:t>y is Bi (i =1, . . . ,n)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6346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this case the </a:t>
            </a:r>
            <a:r>
              <a:rPr lang="en-US" dirty="0" err="1"/>
              <a:t>decompositional</a:t>
            </a:r>
            <a:r>
              <a:rPr lang="en-US" dirty="0"/>
              <a:t> inference (also called the </a:t>
            </a:r>
            <a:r>
              <a:rPr lang="en-US" dirty="0" err="1"/>
              <a:t>decompositional</a:t>
            </a:r>
            <a:r>
              <a:rPr lang="en-US" dirty="0"/>
              <a:t> rule of inference) can </a:t>
            </a:r>
            <a:r>
              <a:rPr lang="en-US" dirty="0" smtClean="0"/>
              <a:t>be applied</a:t>
            </a:r>
            <a:r>
              <a:rPr lang="en-US" dirty="0"/>
              <a:t>. It is based on the assumption that a rule of k condition elements is decomposed into </a:t>
            </a:r>
            <a:r>
              <a:rPr lang="en-US" dirty="0" smtClean="0"/>
              <a:t>k implications </a:t>
            </a:r>
            <a:br>
              <a:rPr lang="en-US" dirty="0" smtClean="0"/>
            </a:br>
            <a:r>
              <a:rPr lang="en-US" dirty="0" err="1" smtClean="0">
                <a:solidFill>
                  <a:schemeClr val="accent1"/>
                </a:solidFill>
              </a:rPr>
              <a:t>Aji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Cambria Math"/>
                <a:ea typeface="Cambria Math"/>
              </a:rPr>
              <a:t>→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>
                <a:solidFill>
                  <a:schemeClr val="accent1"/>
                </a:solidFill>
              </a:rPr>
              <a:t>Bi (for j = 1,2,. . . ,k). </a:t>
            </a:r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Each </a:t>
            </a:r>
            <a:r>
              <a:rPr lang="en-US" dirty="0"/>
              <a:t>implication is used separately to infer a value for Bi' </a:t>
            </a:r>
            <a:r>
              <a:rPr lang="en-US" dirty="0" smtClean="0"/>
              <a:t>by applying </a:t>
            </a:r>
            <a:r>
              <a:rPr lang="en-US" dirty="0"/>
              <a:t>the compositional rule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solidFill>
                  <a:schemeClr val="accent1"/>
                </a:solidFill>
              </a:rPr>
              <a:t>Bi</a:t>
            </a:r>
            <a:r>
              <a:rPr lang="en-US" dirty="0">
                <a:solidFill>
                  <a:schemeClr val="accent1"/>
                </a:solidFill>
              </a:rPr>
              <a:t>' = </a:t>
            </a:r>
            <a:r>
              <a:rPr lang="en-US" dirty="0" err="1" smtClean="0">
                <a:solidFill>
                  <a:schemeClr val="accent1"/>
                </a:solidFill>
              </a:rPr>
              <a:t>Aji</a:t>
            </a:r>
            <a:r>
              <a:rPr lang="en-US" dirty="0" smtClean="0">
                <a:solidFill>
                  <a:schemeClr val="accent1"/>
                </a:solidFill>
              </a:rPr>
              <a:t>' </a:t>
            </a:r>
            <a:r>
              <a:rPr lang="en-US" dirty="0" smtClean="0">
                <a:solidFill>
                  <a:schemeClr val="accent1"/>
                </a:solidFill>
                <a:latin typeface="Cambria Math"/>
                <a:ea typeface="Cambria Math"/>
              </a:rPr>
              <a:t>¤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>
                <a:solidFill>
                  <a:schemeClr val="accent1"/>
                </a:solidFill>
              </a:rPr>
              <a:t>(</a:t>
            </a:r>
            <a:r>
              <a:rPr lang="en-US" dirty="0" err="1">
                <a:solidFill>
                  <a:schemeClr val="accent1"/>
                </a:solidFill>
              </a:rPr>
              <a:t>Aji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 smtClean="0">
                <a:solidFill>
                  <a:schemeClr val="accent1"/>
                </a:solidFill>
                <a:latin typeface="Cambria Math"/>
                <a:ea typeface="Cambria Math"/>
              </a:rPr>
              <a:t>→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>
                <a:solidFill>
                  <a:schemeClr val="accent1"/>
                </a:solidFill>
              </a:rPr>
              <a:t>Bi), (for j = 1,2,. . . . ,k). </a:t>
            </a:r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The </a:t>
            </a:r>
            <a:r>
              <a:rPr lang="en-US" dirty="0"/>
              <a:t>values Bi' </a:t>
            </a:r>
            <a:r>
              <a:rPr lang="en-US" dirty="0" smtClean="0"/>
              <a:t>are aggregated </a:t>
            </a:r>
            <a:r>
              <a:rPr lang="en-US" dirty="0"/>
              <a:t>by one of the aggregation </a:t>
            </a:r>
            <a:r>
              <a:rPr lang="en-US" dirty="0" smtClean="0"/>
              <a:t>operators</a:t>
            </a:r>
            <a:r>
              <a:rPr lang="en-US" dirty="0"/>
              <a:t> (usually AND, OR).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7550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5910" y="1916832"/>
            <a:ext cx="2890665" cy="443484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dirty="0" err="1"/>
              <a:t>decompositional</a:t>
            </a:r>
            <a:r>
              <a:rPr lang="en-US" dirty="0"/>
              <a:t> fuzzy inference method is illustrated in figure </a:t>
            </a:r>
            <a:r>
              <a:rPr lang="en-US" dirty="0" smtClean="0"/>
              <a:t>on </a:t>
            </a:r>
            <a:r>
              <a:rPr lang="en-US" dirty="0"/>
              <a:t>the </a:t>
            </a:r>
            <a:r>
              <a:rPr lang="en-US" dirty="0" smtClean="0"/>
              <a:t>set of </a:t>
            </a:r>
            <a:r>
              <a:rPr lang="en-US" dirty="0"/>
              <a:t>the following two rules:</a:t>
            </a:r>
          </a:p>
          <a:p>
            <a:pPr marL="0" indent="0">
              <a:buNone/>
            </a:pPr>
            <a:r>
              <a:rPr lang="en-US" i="1" dirty="0">
                <a:solidFill>
                  <a:schemeClr val="accent1"/>
                </a:solidFill>
              </a:rPr>
              <a:t>Rule 1: </a:t>
            </a:r>
            <a:r>
              <a:rPr lang="en-US" dirty="0"/>
              <a:t>IF x1 is A1,1 and x2 is A1,2 THEN y is B1</a:t>
            </a:r>
          </a:p>
          <a:p>
            <a:pPr marL="0" indent="0">
              <a:buNone/>
            </a:pPr>
            <a:r>
              <a:rPr lang="en-US" i="1" dirty="0">
                <a:solidFill>
                  <a:schemeClr val="accent1"/>
                </a:solidFill>
              </a:rPr>
              <a:t>Rule 2: </a:t>
            </a:r>
            <a:r>
              <a:rPr lang="en-US" dirty="0"/>
              <a:t>IF x1 is A2,1 and x2 is A2,2 THEN y is B2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endParaRPr lang="bg-BG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323" y="1916832"/>
            <a:ext cx="603885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557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Before </a:t>
            </a:r>
            <a:r>
              <a:rPr lang="en-US" dirty="0"/>
              <a:t>applying the fuzzy rules for an inference procedure, input values for the input variables must </a:t>
            </a:r>
            <a:r>
              <a:rPr lang="en-US" dirty="0" smtClean="0"/>
              <a:t>be entered</a:t>
            </a:r>
            <a:r>
              <a:rPr lang="en-US" dirty="0"/>
              <a:t>. The input values entered and the output values produced can be of two types: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514350" indent="-514350">
              <a:buAutoNum type="arabicParenBoth"/>
            </a:pPr>
            <a:r>
              <a:rPr lang="en-US" dirty="0" smtClean="0"/>
              <a:t>fuzzy </a:t>
            </a:r>
            <a:r>
              <a:rPr lang="en-US" dirty="0"/>
              <a:t>values</a:t>
            </a:r>
            <a:r>
              <a:rPr lang="en-US" dirty="0" smtClean="0"/>
              <a:t>, and </a:t>
            </a:r>
          </a:p>
          <a:p>
            <a:pPr marL="514350" indent="-514350">
              <a:buAutoNum type="arabicParenBoth"/>
            </a:pPr>
            <a:r>
              <a:rPr lang="en-US" dirty="0" smtClean="0"/>
              <a:t>real </a:t>
            </a:r>
            <a:r>
              <a:rPr lang="en-US" dirty="0"/>
              <a:t>values. 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1056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Several types of fuzzy rules have been used for fuzzy knowledge engineering so far:</a:t>
            </a:r>
          </a:p>
          <a:p>
            <a:pPr marL="0" indent="0">
              <a:buNone/>
            </a:pPr>
            <a:r>
              <a:rPr lang="en-US" dirty="0" err="1"/>
              <a:t>Zadeh-Mamdani's</a:t>
            </a:r>
            <a:r>
              <a:rPr lang="en-US" dirty="0"/>
              <a:t> fuzzy rules:</a:t>
            </a:r>
          </a:p>
          <a:p>
            <a:pPr marL="0" indent="0" algn="ctr">
              <a:buNone/>
            </a:pPr>
            <a:r>
              <a:rPr lang="en-US" b="1" dirty="0">
                <a:solidFill>
                  <a:schemeClr val="accent1"/>
                </a:solidFill>
              </a:rPr>
              <a:t>IF x is A, THEN y is B,</a:t>
            </a:r>
          </a:p>
          <a:p>
            <a:pPr marL="0" indent="0">
              <a:buNone/>
            </a:pPr>
            <a:r>
              <a:rPr lang="en-US" dirty="0"/>
              <a:t>where (x is A) and (y is B) are two fuzzy propositions;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x </a:t>
            </a:r>
            <a:r>
              <a:rPr lang="en-US" dirty="0"/>
              <a:t>and y are fuzzy variables defined over </a:t>
            </a:r>
            <a:r>
              <a:rPr lang="en-US" dirty="0" smtClean="0"/>
              <a:t>universes of </a:t>
            </a:r>
            <a:r>
              <a:rPr lang="en-US" dirty="0"/>
              <a:t>discourse U and V respectively;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and </a:t>
            </a:r>
            <a:r>
              <a:rPr lang="en-US" dirty="0"/>
              <a:t>A and B are fuzzy sets defined by their fuzzy </a:t>
            </a:r>
            <a:r>
              <a:rPr lang="en-US" dirty="0" smtClean="0"/>
              <a:t>membership functions </a:t>
            </a:r>
            <a:r>
              <a:rPr lang="en-US" dirty="0" err="1"/>
              <a:t>μ</a:t>
            </a:r>
            <a:r>
              <a:rPr lang="en-US" baseline="-25000" dirty="0" err="1"/>
              <a:t>A</a:t>
            </a:r>
            <a:r>
              <a:rPr lang="en-US" dirty="0"/>
              <a:t>,: U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[0, 1] and </a:t>
            </a:r>
            <a:r>
              <a:rPr lang="en-US" dirty="0" err="1"/>
              <a:t>μ</a:t>
            </a:r>
            <a:r>
              <a:rPr lang="en-US" baseline="-25000" dirty="0" err="1"/>
              <a:t>B</a:t>
            </a:r>
            <a:r>
              <a:rPr lang="en-US" dirty="0"/>
              <a:t>: V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[0, 1].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625249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i="1" dirty="0" smtClean="0"/>
          </a:p>
          <a:p>
            <a:r>
              <a:rPr lang="en-US" i="1" dirty="0" smtClean="0"/>
              <a:t>Example</a:t>
            </a:r>
            <a:r>
              <a:rPr lang="en-US" dirty="0"/>
              <a:t>: The Bank Loan </a:t>
            </a:r>
            <a:r>
              <a:rPr lang="en-US" dirty="0" smtClean="0"/>
              <a:t>Case </a:t>
            </a:r>
            <a:r>
              <a:rPr lang="en-US" dirty="0"/>
              <a:t>The two rules for solving the problem and the membership functions </a:t>
            </a:r>
            <a:r>
              <a:rPr lang="en-US" dirty="0" smtClean="0"/>
              <a:t>of fuzzy </a:t>
            </a:r>
            <a:r>
              <a:rPr lang="en-US" dirty="0"/>
              <a:t>values were given above. A bank loan applicant can be represented either by three </a:t>
            </a:r>
            <a:r>
              <a:rPr lang="en-US" dirty="0" smtClean="0"/>
              <a:t>membership functions </a:t>
            </a:r>
            <a:r>
              <a:rPr lang="en-US" dirty="0"/>
              <a:t>for the three fuzzy input variables </a:t>
            </a:r>
            <a:r>
              <a:rPr lang="en-US" dirty="0" err="1"/>
              <a:t>Cscore</a:t>
            </a:r>
            <a:r>
              <a:rPr lang="en-US" dirty="0"/>
              <a:t>, </a:t>
            </a:r>
            <a:r>
              <a:rPr lang="en-US" dirty="0" err="1"/>
              <a:t>Cratio</a:t>
            </a:r>
            <a:r>
              <a:rPr lang="en-US" dirty="0"/>
              <a:t>, and </a:t>
            </a:r>
            <a:r>
              <a:rPr lang="en-US" dirty="0" err="1"/>
              <a:t>Ccredit</a:t>
            </a:r>
            <a:r>
              <a:rPr lang="en-US" dirty="0"/>
              <a:t>, or by three real numbers</a:t>
            </a:r>
            <a:r>
              <a:rPr lang="en-US" dirty="0" smtClean="0"/>
              <a:t>, </a:t>
            </a:r>
            <a:r>
              <a:rPr lang="en-US" dirty="0" err="1" smtClean="0"/>
              <a:t>Cscore</a:t>
            </a:r>
            <a:r>
              <a:rPr lang="en-US" dirty="0"/>
              <a:t>, </a:t>
            </a:r>
            <a:r>
              <a:rPr lang="en-US" dirty="0" err="1"/>
              <a:t>Cratio</a:t>
            </a:r>
            <a:r>
              <a:rPr lang="en-US" dirty="0"/>
              <a:t>, and </a:t>
            </a:r>
            <a:r>
              <a:rPr lang="en-US" dirty="0" err="1"/>
              <a:t>Ccredit</a:t>
            </a:r>
            <a:r>
              <a:rPr lang="en-US" dirty="0"/>
              <a:t>, which are exact and </a:t>
            </a:r>
            <a:r>
              <a:rPr lang="en-US" dirty="0" err="1" smtClean="0"/>
              <a:t>nonfuzzy</a:t>
            </a:r>
            <a:r>
              <a:rPr lang="en-US" dirty="0" smtClean="0"/>
              <a:t> </a:t>
            </a:r>
            <a:r>
              <a:rPr lang="en-US" dirty="0"/>
              <a:t>input values.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01118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latter case is shown in the next section. The inferred fuzzy value for the </a:t>
            </a:r>
            <a:r>
              <a:rPr lang="en-US" dirty="0" smtClean="0"/>
              <a:t>output variable </a:t>
            </a:r>
            <a:r>
              <a:rPr lang="en-US" dirty="0"/>
              <a:t>Decision when </a:t>
            </a:r>
            <a:r>
              <a:rPr lang="en-US" dirty="0" err="1" smtClean="0"/>
              <a:t>Mamdami</a:t>
            </a:r>
            <a:r>
              <a:rPr lang="en-US" dirty="0" smtClean="0"/>
              <a:t> </a:t>
            </a:r>
            <a:r>
              <a:rPr lang="en-US" dirty="0"/>
              <a:t>implication, MAX-MIN composition, and AND-link between the rules </a:t>
            </a:r>
            <a:r>
              <a:rPr lang="en-US" dirty="0" smtClean="0"/>
              <a:t>are used </a:t>
            </a:r>
            <a:r>
              <a:rPr lang="en-US" dirty="0"/>
              <a:t>for a set of input fuzzy values describing an applicant for a loan (or a group of applicants) </a:t>
            </a:r>
            <a:r>
              <a:rPr lang="en-US" dirty="0" smtClean="0"/>
              <a:t>is graphically </a:t>
            </a:r>
            <a:r>
              <a:rPr lang="en-US" dirty="0"/>
              <a:t>shown in figure </a:t>
            </a:r>
            <a:r>
              <a:rPr lang="en-US" dirty="0" smtClean="0"/>
              <a:t>on next slide </a:t>
            </a:r>
            <a:r>
              <a:rPr lang="en-US" dirty="0"/>
              <a:t>as produced in a </a:t>
            </a:r>
            <a:r>
              <a:rPr lang="en-US" dirty="0" smtClean="0"/>
              <a:t>MATLAB.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5315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24" y="1824013"/>
            <a:ext cx="5503887" cy="4531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45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Having in mind the variety of different possible combinations between implications, compositions, </a:t>
            </a:r>
            <a:r>
              <a:rPr lang="en-US" dirty="0" smtClean="0"/>
              <a:t>and link </a:t>
            </a:r>
            <a:r>
              <a:rPr lang="en-US" dirty="0"/>
              <a:t>operators, the difficulties in choosing the appropriate inference strategy for a given task, </a:t>
            </a:r>
            <a:r>
              <a:rPr lang="en-US" dirty="0" smtClean="0"/>
              <a:t>especially in </a:t>
            </a:r>
            <a:r>
              <a:rPr lang="en-US" dirty="0"/>
              <a:t>a changing environment, are unavoidable. </a:t>
            </a:r>
            <a:endParaRPr lang="en-US" dirty="0" smtClean="0"/>
          </a:p>
          <a:p>
            <a:r>
              <a:rPr lang="en-US" dirty="0" smtClean="0"/>
              <a:t>Of </a:t>
            </a:r>
            <a:r>
              <a:rPr lang="en-US" dirty="0"/>
              <a:t>course, some of the combinations are not </a:t>
            </a:r>
            <a:r>
              <a:rPr lang="en-US" dirty="0" smtClean="0"/>
              <a:t>applicable according </a:t>
            </a:r>
            <a:r>
              <a:rPr lang="en-US" dirty="0"/>
              <a:t>to the context of the fuzzy rules. It has </a:t>
            </a:r>
            <a:r>
              <a:rPr lang="en-US" dirty="0" smtClean="0"/>
              <a:t>been </a:t>
            </a:r>
            <a:r>
              <a:rPr lang="en-US" dirty="0"/>
              <a:t>suggested by several authors that the AND else-link be used for fuzzy production systems.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7706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Lim </a:t>
            </a:r>
            <a:r>
              <a:rPr lang="en-US" dirty="0" smtClean="0"/>
              <a:t>and </a:t>
            </a:r>
            <a:r>
              <a:rPr lang="en-US" dirty="0" err="1" smtClean="0"/>
              <a:t>Takefuji</a:t>
            </a:r>
            <a:r>
              <a:rPr lang="en-US" dirty="0" smtClean="0"/>
              <a:t> </a:t>
            </a:r>
            <a:r>
              <a:rPr lang="en-US" dirty="0"/>
              <a:t>(1990) considered </a:t>
            </a:r>
            <a:r>
              <a:rPr lang="en-US" dirty="0" err="1"/>
              <a:t>Rc</a:t>
            </a:r>
            <a:r>
              <a:rPr lang="en-US" dirty="0"/>
              <a:t>, </a:t>
            </a:r>
            <a:r>
              <a:rPr lang="en-US" dirty="0" err="1"/>
              <a:t>Rsg</a:t>
            </a:r>
            <a:r>
              <a:rPr lang="en-US" dirty="0"/>
              <a:t>, </a:t>
            </a:r>
            <a:r>
              <a:rPr lang="en-US" dirty="0" err="1"/>
              <a:t>Rgg</a:t>
            </a:r>
            <a:r>
              <a:rPr lang="en-US" dirty="0"/>
              <a:t>, </a:t>
            </a:r>
            <a:r>
              <a:rPr lang="en-US" dirty="0" err="1"/>
              <a:t>Rgs</a:t>
            </a:r>
            <a:r>
              <a:rPr lang="en-US" dirty="0"/>
              <a:t>, and </a:t>
            </a:r>
            <a:r>
              <a:rPr lang="en-US" dirty="0" err="1"/>
              <a:t>Rss</a:t>
            </a:r>
            <a:r>
              <a:rPr lang="en-US" dirty="0"/>
              <a:t> as reasonably suitable implication operators </a:t>
            </a:r>
            <a:r>
              <a:rPr lang="en-US" dirty="0" smtClean="0"/>
              <a:t>for fuzzy </a:t>
            </a:r>
            <a:r>
              <a:rPr lang="en-US" dirty="0"/>
              <a:t>production systems. They use </a:t>
            </a:r>
            <a:r>
              <a:rPr lang="en-US" dirty="0" err="1"/>
              <a:t>Rsg</a:t>
            </a:r>
            <a:r>
              <a:rPr lang="en-US" dirty="0"/>
              <a:t>, MAX-MIN composition, and AND-link in their </a:t>
            </a:r>
            <a:r>
              <a:rPr lang="en-US" dirty="0" smtClean="0"/>
              <a:t>hardware implementation</a:t>
            </a:r>
            <a:r>
              <a:rPr lang="en-US" dirty="0"/>
              <a:t>, while in </a:t>
            </a:r>
            <a:r>
              <a:rPr lang="en-US" dirty="0" err="1"/>
              <a:t>Togai</a:t>
            </a:r>
            <a:r>
              <a:rPr lang="en-US" dirty="0"/>
              <a:t> and Watanabe's hardware implementation of a fuzzy inference </a:t>
            </a:r>
            <a:r>
              <a:rPr lang="en-US" dirty="0" smtClean="0"/>
              <a:t>engine (</a:t>
            </a:r>
            <a:r>
              <a:rPr lang="en-US" dirty="0" err="1"/>
              <a:t>Togai</a:t>
            </a:r>
            <a:r>
              <a:rPr lang="en-US" dirty="0"/>
              <a:t> and Watanabe 1986) </a:t>
            </a:r>
            <a:r>
              <a:rPr lang="en-US" dirty="0" err="1"/>
              <a:t>Rc</a:t>
            </a:r>
            <a:r>
              <a:rPr lang="en-US" dirty="0"/>
              <a:t> was assumed.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has been suggested in some research papers that </a:t>
            </a:r>
            <a:r>
              <a:rPr lang="en-US" dirty="0" smtClean="0"/>
              <a:t>the MAX-MIN </a:t>
            </a:r>
            <a:r>
              <a:rPr lang="en-US" dirty="0"/>
              <a:t>composition operator is quite satisfactory for fuzzy production systems.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8084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use of </a:t>
            </a:r>
            <a:r>
              <a:rPr lang="en-US" dirty="0" smtClean="0"/>
              <a:t>different implications </a:t>
            </a:r>
            <a:r>
              <a:rPr lang="en-US" dirty="0"/>
              <a:t>with the MAX-MIN composition operator and the AND-link is illustrated over a set </a:t>
            </a:r>
            <a:r>
              <a:rPr lang="en-US" dirty="0" smtClean="0"/>
              <a:t>of input </a:t>
            </a:r>
            <a:r>
              <a:rPr lang="en-US" dirty="0"/>
              <a:t>data for three cases shown in figure </a:t>
            </a:r>
            <a:r>
              <a:rPr lang="en-US" dirty="0" smtClean="0"/>
              <a:t>below. </a:t>
            </a:r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17032"/>
            <a:ext cx="692556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375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resulting decision fuzzy sets (decision vectors</a:t>
            </a:r>
            <a:r>
              <a:rPr lang="en-US" dirty="0" smtClean="0"/>
              <a:t>) obtained </a:t>
            </a:r>
            <a:r>
              <a:rPr lang="en-US" dirty="0"/>
              <a:t>by using different implication operators are shown in figure </a:t>
            </a:r>
            <a:r>
              <a:rPr lang="en-US" dirty="0" smtClean="0"/>
              <a:t>below. </a:t>
            </a:r>
            <a:endParaRPr lang="bg-BG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573016"/>
            <a:ext cx="8346963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125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Inference Methods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Analysis </a:t>
            </a:r>
            <a:r>
              <a:rPr lang="en-US" dirty="0"/>
              <a:t>of the results </a:t>
            </a:r>
            <a:r>
              <a:rPr lang="en-US" dirty="0" smtClean="0"/>
              <a:t>shows that </a:t>
            </a:r>
          </a:p>
          <a:p>
            <a:pPr lvl="1"/>
            <a:r>
              <a:rPr lang="en-US" dirty="0" err="1" smtClean="0"/>
              <a:t>Rc</a:t>
            </a:r>
            <a:r>
              <a:rPr lang="en-US" dirty="0" smtClean="0"/>
              <a:t> </a:t>
            </a:r>
            <a:r>
              <a:rPr lang="en-US" dirty="0"/>
              <a:t>does not infer appropriate results for case 1 and case 2; </a:t>
            </a:r>
            <a:endParaRPr lang="en-US" dirty="0" smtClean="0"/>
          </a:p>
          <a:p>
            <a:pPr lvl="1"/>
            <a:r>
              <a:rPr lang="en-US" dirty="0" err="1" smtClean="0"/>
              <a:t>Rs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err="1"/>
              <a:t>Rg</a:t>
            </a:r>
            <a:r>
              <a:rPr lang="en-US" dirty="0"/>
              <a:t> do not work </a:t>
            </a:r>
            <a:r>
              <a:rPr lang="en-US" dirty="0" smtClean="0"/>
              <a:t>properly </a:t>
            </a:r>
            <a:r>
              <a:rPr lang="en-US" dirty="0"/>
              <a:t>for case 3; 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remaining four implication operators, </a:t>
            </a:r>
            <a:r>
              <a:rPr lang="en-US" dirty="0" err="1"/>
              <a:t>Rgs</a:t>
            </a:r>
            <a:r>
              <a:rPr lang="en-US" dirty="0"/>
              <a:t>, </a:t>
            </a:r>
            <a:r>
              <a:rPr lang="en-US" dirty="0" err="1"/>
              <a:t>Rgg</a:t>
            </a:r>
            <a:r>
              <a:rPr lang="en-US" dirty="0"/>
              <a:t>, </a:t>
            </a:r>
            <a:r>
              <a:rPr lang="en-US" dirty="0" err="1"/>
              <a:t>Rsg</a:t>
            </a:r>
            <a:r>
              <a:rPr lang="en-US" dirty="0"/>
              <a:t>, and </a:t>
            </a:r>
            <a:r>
              <a:rPr lang="en-US" dirty="0" err="1"/>
              <a:t>Rss</a:t>
            </a:r>
            <a:r>
              <a:rPr lang="en-US" dirty="0"/>
              <a:t>, perform </a:t>
            </a:r>
            <a:r>
              <a:rPr lang="en-US" dirty="0" err="1"/>
              <a:t>reasonally</a:t>
            </a:r>
            <a:r>
              <a:rPr lang="en-US" dirty="0"/>
              <a:t> well</a:t>
            </a:r>
            <a:r>
              <a:rPr lang="en-US" dirty="0" smtClean="0"/>
              <a:t>, but </a:t>
            </a:r>
            <a:r>
              <a:rPr lang="en-US" dirty="0"/>
              <a:t>preference may be given to </a:t>
            </a:r>
            <a:r>
              <a:rPr lang="en-US" dirty="0" err="1"/>
              <a:t>Rss</a:t>
            </a:r>
            <a:r>
              <a:rPr lang="en-US" dirty="0"/>
              <a:t> or </a:t>
            </a:r>
            <a:r>
              <a:rPr lang="en-US" dirty="0" err="1"/>
              <a:t>Rgs</a:t>
            </a:r>
            <a:r>
              <a:rPr lang="en-US" dirty="0"/>
              <a:t> which infer most accurately what is supposed to be </a:t>
            </a:r>
            <a:r>
              <a:rPr lang="en-US" dirty="0" smtClean="0"/>
              <a:t>inferred according </a:t>
            </a:r>
            <a:r>
              <a:rPr lang="en-US" dirty="0"/>
              <a:t>to the fuzzy rules.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is not surprising because they satisfy the most important properties </a:t>
            </a:r>
            <a:r>
              <a:rPr lang="en-US" dirty="0" smtClean="0"/>
              <a:t>for a </a:t>
            </a:r>
            <a:r>
              <a:rPr lang="en-US" dirty="0"/>
              <a:t>fuzzy production system inference (laws</a:t>
            </a:r>
            <a:r>
              <a:rPr lang="en-US" dirty="0" smtClean="0"/>
              <a:t>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772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Fuzzification, Rule Evaluation, Defuzzification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Lecture 7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979257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Fuzzification</a:t>
            </a:r>
            <a:r>
              <a:rPr lang="en-US" dirty="0"/>
              <a:t>, Rule Evaluation, </a:t>
            </a:r>
            <a:r>
              <a:rPr lang="en-US" dirty="0" err="1"/>
              <a:t>Defuzzification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When the input data are crisp and the output values are expected to be crisp too, then the "</a:t>
            </a:r>
            <a:r>
              <a:rPr lang="en-US" dirty="0" err="1"/>
              <a:t>fuzzification</a:t>
            </a:r>
            <a:r>
              <a:rPr lang="en-US" dirty="0" smtClean="0"/>
              <a:t>, rule </a:t>
            </a:r>
            <a:r>
              <a:rPr lang="en-US" dirty="0"/>
              <a:t>evaluation, </a:t>
            </a:r>
            <a:r>
              <a:rPr lang="en-US" dirty="0" err="1"/>
              <a:t>defuzzification</a:t>
            </a:r>
            <a:r>
              <a:rPr lang="en-US" dirty="0"/>
              <a:t>" inference method is </a:t>
            </a:r>
            <a:r>
              <a:rPr lang="en-US" dirty="0" smtClean="0"/>
              <a:t>applied </a:t>
            </a:r>
            <a:r>
              <a:rPr lang="en-US" dirty="0"/>
              <a:t>over fuzzy rules of the type 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>
                <a:solidFill>
                  <a:schemeClr val="accent1"/>
                </a:solidFill>
              </a:rPr>
              <a:t>IF </a:t>
            </a:r>
            <a:r>
              <a:rPr lang="en-US" b="1" dirty="0">
                <a:solidFill>
                  <a:schemeClr val="accent1"/>
                </a:solidFill>
              </a:rPr>
              <a:t>x</a:t>
            </a:r>
            <a:r>
              <a:rPr lang="en-US" b="1" baseline="-25000" dirty="0">
                <a:solidFill>
                  <a:schemeClr val="accent1"/>
                </a:solidFill>
              </a:rPr>
              <a:t>1</a:t>
            </a:r>
            <a:r>
              <a:rPr lang="en-US" b="1" dirty="0">
                <a:solidFill>
                  <a:schemeClr val="accent1"/>
                </a:solidFill>
              </a:rPr>
              <a:t> is </a:t>
            </a:r>
            <a:r>
              <a:rPr lang="en-US" b="1" dirty="0" smtClean="0">
                <a:solidFill>
                  <a:schemeClr val="accent1"/>
                </a:solidFill>
              </a:rPr>
              <a:t>A1 and </a:t>
            </a:r>
            <a:r>
              <a:rPr lang="en-US" b="1" dirty="0">
                <a:solidFill>
                  <a:schemeClr val="accent1"/>
                </a:solidFill>
              </a:rPr>
              <a:t>x</a:t>
            </a:r>
            <a:r>
              <a:rPr lang="en-US" b="1" baseline="-25000" dirty="0">
                <a:solidFill>
                  <a:schemeClr val="accent1"/>
                </a:solidFill>
              </a:rPr>
              <a:t>2</a:t>
            </a:r>
            <a:r>
              <a:rPr lang="en-US" b="1" dirty="0">
                <a:solidFill>
                  <a:schemeClr val="accent1"/>
                </a:solidFill>
              </a:rPr>
              <a:t> is A2, THEN y is B.</a:t>
            </a:r>
          </a:p>
          <a:p>
            <a:r>
              <a:rPr lang="en-US" i="1" dirty="0" err="1">
                <a:solidFill>
                  <a:schemeClr val="accent1"/>
                </a:solidFill>
              </a:rPr>
              <a:t>Fuzzification</a:t>
            </a:r>
            <a:r>
              <a:rPr lang="en-US" dirty="0"/>
              <a:t> is the process of finding the membership degrees μ</a:t>
            </a:r>
            <a:r>
              <a:rPr lang="en-US" baseline="-25000" dirty="0"/>
              <a:t>A1</a:t>
            </a:r>
            <a:r>
              <a:rPr lang="en-US" dirty="0"/>
              <a:t>(x'</a:t>
            </a:r>
            <a:r>
              <a:rPr lang="en-US" baseline="-25000" dirty="0"/>
              <a:t>1</a:t>
            </a:r>
            <a:r>
              <a:rPr lang="en-US" dirty="0"/>
              <a:t>) and μ</a:t>
            </a:r>
            <a:r>
              <a:rPr lang="en-US" baseline="-25000" dirty="0"/>
              <a:t>A2</a:t>
            </a:r>
            <a:r>
              <a:rPr lang="en-US" dirty="0"/>
              <a:t>(x'</a:t>
            </a:r>
            <a:r>
              <a:rPr lang="en-US" baseline="-25000" dirty="0"/>
              <a:t>2</a:t>
            </a:r>
            <a:r>
              <a:rPr lang="en-US" dirty="0"/>
              <a:t>) to which input </a:t>
            </a:r>
            <a:r>
              <a:rPr lang="en-US" dirty="0" smtClean="0"/>
              <a:t>data x'</a:t>
            </a:r>
            <a:r>
              <a:rPr lang="en-US" baseline="-25000" dirty="0" smtClean="0"/>
              <a:t>1</a:t>
            </a:r>
            <a:r>
              <a:rPr lang="en-US" dirty="0" smtClean="0"/>
              <a:t> </a:t>
            </a:r>
            <a:r>
              <a:rPr lang="en-US" dirty="0"/>
              <a:t>and x'</a:t>
            </a:r>
            <a:r>
              <a:rPr lang="en-US" baseline="-25000" dirty="0"/>
              <a:t>2</a:t>
            </a:r>
            <a:r>
              <a:rPr lang="en-US" dirty="0"/>
              <a:t> belong to the fuzzy sets A1 and A2 in the antecedent part of a fuzzy rule.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4657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generalized form of the fuzzy rule is the following: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sz="2800" b="1" dirty="0" smtClean="0">
                <a:solidFill>
                  <a:schemeClr val="accent1"/>
                </a:solidFill>
              </a:rPr>
              <a:t>IF </a:t>
            </a:r>
            <a:r>
              <a:rPr lang="en-US" sz="2800" b="1" dirty="0">
                <a:solidFill>
                  <a:schemeClr val="accent1"/>
                </a:solidFill>
              </a:rPr>
              <a:t>x1 is A AND x2 is A2 AND . . . AND </a:t>
            </a:r>
            <a:r>
              <a:rPr lang="en-US" sz="2800" b="1" dirty="0" err="1">
                <a:solidFill>
                  <a:schemeClr val="accent1"/>
                </a:solidFill>
              </a:rPr>
              <a:t>xk</a:t>
            </a:r>
            <a:r>
              <a:rPr lang="en-US" sz="2800" b="1" dirty="0">
                <a:solidFill>
                  <a:schemeClr val="accent1"/>
                </a:solidFill>
              </a:rPr>
              <a:t> is </a:t>
            </a:r>
            <a:r>
              <a:rPr lang="en-US" sz="2800" b="1" dirty="0" err="1">
                <a:solidFill>
                  <a:schemeClr val="accent1"/>
                </a:solidFill>
              </a:rPr>
              <a:t>Ak</a:t>
            </a:r>
            <a:r>
              <a:rPr lang="en-US" sz="2800" b="1" dirty="0">
                <a:solidFill>
                  <a:schemeClr val="accent1"/>
                </a:solidFill>
              </a:rPr>
              <a:t>, THEN y is B,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where </a:t>
            </a:r>
            <a:r>
              <a:rPr lang="en-US" dirty="0"/>
              <a:t>x</a:t>
            </a:r>
            <a:r>
              <a:rPr lang="en-US" baseline="-25000" dirty="0"/>
              <a:t>l</a:t>
            </a:r>
            <a:r>
              <a:rPr lang="en-US" dirty="0"/>
              <a:t>, x</a:t>
            </a:r>
            <a:r>
              <a:rPr lang="en-US" baseline="-25000" dirty="0"/>
              <a:t>2</a:t>
            </a:r>
            <a:r>
              <a:rPr lang="en-US" dirty="0"/>
              <a:t>, . . ., </a:t>
            </a:r>
            <a:r>
              <a:rPr lang="en-US" dirty="0" err="1"/>
              <a:t>x</a:t>
            </a:r>
            <a:r>
              <a:rPr lang="en-US" baseline="-25000" dirty="0" err="1"/>
              <a:t>k</a:t>
            </a:r>
            <a:r>
              <a:rPr lang="en-US" dirty="0"/>
              <a:t>, y are fuzzy variables (attributes) over different universes of discourse Ux</a:t>
            </a:r>
            <a:r>
              <a:rPr lang="en-US" baseline="-25000" dirty="0"/>
              <a:t>1</a:t>
            </a:r>
            <a:r>
              <a:rPr lang="en-US" dirty="0" smtClean="0"/>
              <a:t>, Ux</a:t>
            </a:r>
            <a:r>
              <a:rPr lang="en-US" baseline="-25000" dirty="0" smtClean="0"/>
              <a:t>2</a:t>
            </a:r>
            <a:r>
              <a:rPr lang="en-US" dirty="0"/>
              <a:t>, . . ,</a:t>
            </a:r>
            <a:r>
              <a:rPr lang="en-US" dirty="0" err="1"/>
              <a:t>Ux</a:t>
            </a:r>
            <a:r>
              <a:rPr lang="en-US" baseline="-25000" dirty="0" err="1"/>
              <a:t>k</a:t>
            </a:r>
            <a:r>
              <a:rPr lang="en-US" dirty="0"/>
              <a:t>, </a:t>
            </a:r>
            <a:r>
              <a:rPr lang="en-US" dirty="0" err="1"/>
              <a:t>U</a:t>
            </a:r>
            <a:r>
              <a:rPr lang="en-US" baseline="-25000" dirty="0" err="1"/>
              <a:t>y</a:t>
            </a:r>
            <a:r>
              <a:rPr lang="en-US" dirty="0"/>
              <a:t> and A</a:t>
            </a:r>
            <a:r>
              <a:rPr lang="en-US" baseline="-25000" dirty="0"/>
              <a:t>1</a:t>
            </a:r>
            <a:r>
              <a:rPr lang="en-US" dirty="0"/>
              <a:t>, A</a:t>
            </a:r>
            <a:r>
              <a:rPr lang="en-US" baseline="-25000" dirty="0"/>
              <a:t>2</a:t>
            </a:r>
            <a:r>
              <a:rPr lang="en-US" dirty="0"/>
              <a:t>,. . ., </a:t>
            </a:r>
            <a:r>
              <a:rPr lang="en-US" dirty="0" err="1"/>
              <a:t>A</a:t>
            </a:r>
            <a:r>
              <a:rPr lang="en-US" baseline="-25000" dirty="0" err="1"/>
              <a:t>k</a:t>
            </a:r>
            <a:r>
              <a:rPr lang="en-US" dirty="0"/>
              <a:t>, B are their possible fuzzy values over the same universes.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729682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Fuzzification</a:t>
            </a:r>
            <a:r>
              <a:rPr lang="en-US" dirty="0"/>
              <a:t>, Rule Evaluation, </a:t>
            </a:r>
            <a:r>
              <a:rPr lang="en-US" dirty="0" err="1"/>
              <a:t>Defuzzification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Through </a:t>
            </a:r>
            <a:r>
              <a:rPr lang="en-US" dirty="0" err="1"/>
              <a:t>fuzzification</a:t>
            </a:r>
            <a:r>
              <a:rPr lang="en-US" dirty="0"/>
              <a:t> the degrees to </a:t>
            </a:r>
            <a:r>
              <a:rPr lang="en-US" dirty="0" smtClean="0"/>
              <a:t>which input </a:t>
            </a:r>
            <a:r>
              <a:rPr lang="en-US" dirty="0"/>
              <a:t>data match the condition elements in a rule are calculated.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/>
              <a:t>fuzzy input data are used, such </a:t>
            </a:r>
            <a:r>
              <a:rPr lang="en-US" dirty="0" smtClean="0"/>
              <a:t>a degree </a:t>
            </a:r>
            <a:r>
              <a:rPr lang="en-US" dirty="0"/>
              <a:t>can be represented by the similarity between the input membership function and the </a:t>
            </a:r>
            <a:r>
              <a:rPr lang="en-US" dirty="0" smtClean="0"/>
              <a:t>condition element </a:t>
            </a:r>
            <a:r>
              <a:rPr lang="en-US" dirty="0"/>
              <a:t>as discussed in </a:t>
            </a:r>
            <a:r>
              <a:rPr lang="en-US" dirty="0" smtClean="0"/>
              <a:t>lecture 5. </a:t>
            </a:r>
            <a:r>
              <a:rPr lang="en-US" dirty="0"/>
              <a:t>A similarity measure is a single number.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7063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Fuzzification</a:t>
            </a:r>
            <a:r>
              <a:rPr lang="en-US" dirty="0"/>
              <a:t>, Rule Evaluation, </a:t>
            </a:r>
            <a:r>
              <a:rPr lang="en-US" dirty="0" err="1"/>
              <a:t>Defuzzification</a:t>
            </a:r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Rule evaluation takes place after the </a:t>
                </a:r>
                <a:r>
                  <a:rPr lang="en-US" dirty="0" err="1">
                    <a:latin typeface="Cambria Math" pitchFamily="18" charset="0"/>
                    <a:ea typeface="Cambria Math" pitchFamily="18" charset="0"/>
                  </a:rPr>
                  <a:t>fuzzification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 procedure. It deals with single values of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membership degrees μ</a:t>
                </a:r>
                <a:r>
                  <a:rPr lang="en-US" baseline="-25000" dirty="0" smtClean="0">
                    <a:latin typeface="Cambria Math" pitchFamily="18" charset="0"/>
                    <a:ea typeface="Cambria Math" pitchFamily="18" charset="0"/>
                  </a:rPr>
                  <a:t>A1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(x</a:t>
                </a:r>
                <a:r>
                  <a:rPr lang="en-US" baseline="-25000" dirty="0">
                    <a:latin typeface="Cambria Math" pitchFamily="18" charset="0"/>
                    <a:ea typeface="Cambria Math" pitchFamily="18" charset="0"/>
                  </a:rPr>
                  <a:t>1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')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and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μ</a:t>
                </a:r>
                <a:r>
                  <a:rPr lang="en-US" baseline="-25000" dirty="0" smtClean="0">
                    <a:latin typeface="Cambria Math" pitchFamily="18" charset="0"/>
                    <a:ea typeface="Cambria Math" pitchFamily="18" charset="0"/>
                  </a:rPr>
                  <a:t>A2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(x</a:t>
                </a:r>
                <a:r>
                  <a:rPr lang="en-US" baseline="-25000" dirty="0">
                    <a:latin typeface="Cambria Math" pitchFamily="18" charset="0"/>
                    <a:ea typeface="Cambria Math" pitchFamily="18" charset="0"/>
                  </a:rPr>
                  <a:t>2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')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and produces output membership function B'. There are two major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methods which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can be applied to the rule above:</a:t>
                </a:r>
              </a:p>
              <a:p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Min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inference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𝐵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𝑚𝑖𝑛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𝐴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en-US" b="0" i="1" baseline="-25000" smtClean="0"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𝐴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𝑥</m:t>
                                  </m:r>
                                  <m:r>
                                    <a:rPr lang="en-US" b="0" i="1" baseline="-25000" smtClean="0"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′</m:t>
                                  </m:r>
                                </m:sup>
                              </m:sSup>
                            </m:e>
                          </m:d>
                        </m:e>
                      </m:d>
                    </m:oMath>
                  </m:oMathPara>
                </a14:m>
                <a:endParaRPr lang="en-US" dirty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Product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inference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>
                              <a:latin typeface="Cambria Math"/>
                              <a:ea typeface="Cambria Math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  <a:ea typeface="Cambria Math" pitchFamily="18" charset="0"/>
                            </a:rPr>
                            <m:t>𝐵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  <a:ea typeface="Cambria Math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i="1">
                          <a:latin typeface="Cambria Math"/>
                          <a:ea typeface="Cambria Math" pitchFamily="18" charset="0"/>
                        </a:rPr>
                        <m:t>=</m:t>
                      </m:r>
                      <m:r>
                        <a:rPr lang="en-US" i="1">
                          <a:latin typeface="Cambria Math"/>
                          <a:ea typeface="Cambria Math" pitchFamily="18" charset="0"/>
                        </a:rPr>
                        <m:t>𝐵</m:t>
                      </m:r>
                      <m:r>
                        <a:rPr lang="en-US" i="1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𝜇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𝐴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i="1" baseline="-25000"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  <m:r>
                        <a:rPr lang="en-US" i="1" smtClean="0"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𝜇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𝐴</m:t>
                          </m:r>
                          <m:r>
                            <a:rPr lang="en-US" i="1">
                              <a:latin typeface="Cambria Math"/>
                              <a:ea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/>
                                  <a:ea typeface="Cambria Math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𝑥</m:t>
                              </m:r>
                              <m:r>
                                <a:rPr lang="en-US" i="1" baseline="-25000"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i="1">
                                  <a:latin typeface="Cambria Math"/>
                                  <a:ea typeface="Cambria Math"/>
                                </a:rPr>
                                <m:t>′</m:t>
                              </m:r>
                            </m:sup>
                          </m:sSup>
                        </m:e>
                      </m:d>
                    </m:oMath>
                  </m:oMathPara>
                </a14:m>
                <a:endParaRPr lang="en-US" dirty="0">
                  <a:latin typeface="Cambria Math" pitchFamily="18" charset="0"/>
                  <a:ea typeface="Cambria Math" pitchFamily="18" charset="0"/>
                </a:endParaRPr>
              </a:p>
              <a:p>
                <a:pPr marL="0" indent="0">
                  <a:buNone/>
                </a:pP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where · denotes algebraic multiplication.</a:t>
                </a:r>
                <a:endParaRPr lang="bg-BG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250" r="-1407" b="-1111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423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Fuzzification</a:t>
            </a:r>
            <a:r>
              <a:rPr lang="en-US" dirty="0"/>
              <a:t>, Rule Evaluation, </a:t>
            </a:r>
            <a:r>
              <a:rPr lang="en-US" dirty="0" err="1"/>
              <a:t>Defuzzification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In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general aggregation operators must be used within a fuzzy rule with more than one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condition elements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to aggregate the matching results of new facts across the condition elements. Two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general extensions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of the operators AND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and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OR, called </a:t>
            </a:r>
            <a:r>
              <a:rPr lang="en-US" i="1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T-norms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and </a:t>
            </a:r>
            <a:r>
              <a:rPr lang="en-US" i="1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T-</a:t>
            </a:r>
            <a:r>
              <a:rPr lang="en-US" i="1" dirty="0" err="1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conorms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were introduced by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Dubois and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Prade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(1985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).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48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Fuzzification</a:t>
            </a:r>
            <a:r>
              <a:rPr lang="en-US" dirty="0"/>
              <a:t>, Rule Evaluation, </a:t>
            </a:r>
            <a:r>
              <a:rPr lang="en-US" dirty="0" err="1"/>
              <a:t>Defuzzification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A </a:t>
            </a:r>
            <a:r>
              <a:rPr lang="en-US" i="1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T-norm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is a binary mapping T: [0, 1] x [0, 1]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→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[0, 1], which has the following properties:</a:t>
            </a:r>
          </a:p>
          <a:p>
            <a:pPr lvl="1"/>
            <a:r>
              <a:rPr lang="en-US" dirty="0" err="1">
                <a:latin typeface="Cambria Math" pitchFamily="18" charset="0"/>
                <a:ea typeface="Cambria Math" pitchFamily="18" charset="0"/>
              </a:rPr>
              <a:t>commutativity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associativity, monotonicity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pPr lvl="1"/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A boundary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condition is held: T(a,1) = a. The following T-norm operators have been used in practice: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T(a, b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 = min{a, b};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T(a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b) = a * b (product);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T(a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b) = max{0, a + b - 1}.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2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Fuzzification</a:t>
            </a:r>
            <a:r>
              <a:rPr lang="en-US" dirty="0"/>
              <a:t>, Rule Evaluation, </a:t>
            </a:r>
            <a:r>
              <a:rPr lang="en-US" dirty="0" err="1"/>
              <a:t>Defuzzification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A </a:t>
            </a:r>
            <a:r>
              <a:rPr lang="en-US" i="1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T-</a:t>
            </a:r>
            <a:r>
              <a:rPr lang="en-US" i="1" dirty="0" err="1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conorm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S(a, b) differs from a T-norm in that it has the property of S(a, 0) = 0 instead of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the boundary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property of the T-norms. Widely used T-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conorms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are </a:t>
            </a:r>
          </a:p>
          <a:p>
            <a:pPr marL="0" indent="0" algn="ctr">
              <a:buNone/>
            </a:pP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S(a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b) = max{a, b};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S(a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b) = a + b -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ab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;</a:t>
            </a:r>
          </a:p>
          <a:p>
            <a:pPr marL="0" indent="0" algn="ctr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S(a, b) = min{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l,a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+ b}.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521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Fuzzification</a:t>
            </a:r>
            <a:r>
              <a:rPr lang="en-US" dirty="0"/>
              <a:t>, Rule Evaluation, </a:t>
            </a:r>
            <a:r>
              <a:rPr lang="en-US" dirty="0" err="1"/>
              <a:t>Defuzzification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more fuzzy rules are activated simultaneously, for example: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Rule 1: IF x is A1, 1 and x</a:t>
            </a:r>
            <a:r>
              <a:rPr lang="en-US" baseline="-25000" dirty="0">
                <a:solidFill>
                  <a:schemeClr val="accent1"/>
                </a:solidFill>
              </a:rPr>
              <a:t>2</a:t>
            </a:r>
            <a:r>
              <a:rPr lang="en-US" dirty="0">
                <a:solidFill>
                  <a:schemeClr val="accent1"/>
                </a:solidFill>
              </a:rPr>
              <a:t> is A1,2, THEN y is B1, and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Rule 2: IF x is A2, 1 and x</a:t>
            </a:r>
            <a:r>
              <a:rPr lang="en-US" baseline="-25000" dirty="0">
                <a:solidFill>
                  <a:schemeClr val="accent1"/>
                </a:solidFill>
              </a:rPr>
              <a:t>2</a:t>
            </a:r>
            <a:r>
              <a:rPr lang="en-US" dirty="0">
                <a:solidFill>
                  <a:schemeClr val="accent1"/>
                </a:solidFill>
              </a:rPr>
              <a:t> is A2,2, THEN y is B2,</a:t>
            </a:r>
          </a:p>
          <a:p>
            <a:r>
              <a:rPr lang="en-US" dirty="0"/>
              <a:t>the inferred fuzzy sets B1' and B2' can be added algebraically after being multiplied to a </a:t>
            </a:r>
            <a:r>
              <a:rPr lang="en-US" dirty="0" smtClean="0"/>
              <a:t>weighting factor </a:t>
            </a:r>
            <a:r>
              <a:rPr lang="en-US" dirty="0"/>
              <a:t>(additive system), or MAX-values of the corresponding membership degrees B1'(v) and B2'(v</a:t>
            </a:r>
            <a:r>
              <a:rPr lang="en-US" dirty="0" smtClean="0"/>
              <a:t>), for </a:t>
            </a:r>
            <a:r>
              <a:rPr lang="en-US" dirty="0"/>
              <a:t>v </a:t>
            </a:r>
            <a:r>
              <a:rPr lang="en-US" dirty="0" smtClean="0">
                <a:latin typeface="Cambria Math"/>
                <a:ea typeface="Cambria Math"/>
              </a:rPr>
              <a:t>∊</a:t>
            </a:r>
            <a:r>
              <a:rPr lang="en-US" dirty="0" smtClean="0"/>
              <a:t> </a:t>
            </a:r>
            <a:r>
              <a:rPr lang="en-US" dirty="0"/>
              <a:t>V are taken.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7822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Fuzzification</a:t>
            </a:r>
            <a:r>
              <a:rPr lang="en-US" dirty="0"/>
              <a:t>, Rule Evaluation, </a:t>
            </a:r>
            <a:r>
              <a:rPr lang="en-US" dirty="0" err="1"/>
              <a:t>Defuzzification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i="1" dirty="0" smtClean="0">
              <a:solidFill>
                <a:schemeClr val="accent1"/>
              </a:solidFill>
            </a:endParaRPr>
          </a:p>
          <a:p>
            <a:r>
              <a:rPr lang="en-US" i="1" dirty="0" err="1" smtClean="0">
                <a:solidFill>
                  <a:schemeClr val="accent1"/>
                </a:solidFill>
              </a:rPr>
              <a:t>Defuzzification</a:t>
            </a:r>
            <a:r>
              <a:rPr lang="en-US" dirty="0" smtClean="0"/>
              <a:t> </a:t>
            </a:r>
            <a:r>
              <a:rPr lang="en-US" dirty="0"/>
              <a:t>is the process of calculating a single-output numerical value for a fuzzy output </a:t>
            </a:r>
            <a:r>
              <a:rPr lang="en-US" dirty="0" smtClean="0"/>
              <a:t>variable on </a:t>
            </a:r>
            <a:r>
              <a:rPr lang="en-US" dirty="0"/>
              <a:t>the basis of the inferred resulting membership function for this variable. Two methods </a:t>
            </a:r>
            <a:r>
              <a:rPr lang="en-US" dirty="0" smtClean="0"/>
              <a:t>for </a:t>
            </a:r>
            <a:r>
              <a:rPr lang="en-US" dirty="0" err="1" smtClean="0"/>
              <a:t>defuzzification</a:t>
            </a:r>
            <a:r>
              <a:rPr lang="en-US" dirty="0" smtClean="0"/>
              <a:t> </a:t>
            </a:r>
            <a:r>
              <a:rPr lang="en-US" dirty="0"/>
              <a:t>are widely used: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337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Fuzzification</a:t>
            </a:r>
            <a:r>
              <a:rPr lang="en-US" dirty="0"/>
              <a:t>, Rule Evaluation, </a:t>
            </a:r>
            <a:r>
              <a:rPr lang="en-US" dirty="0" err="1"/>
              <a:t>Defuzzification</a:t>
            </a:r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514350" indent="-514350">
                  <a:buAutoNum type="arabicPeriod"/>
                </a:pPr>
                <a:r>
                  <a:rPr lang="en-US" dirty="0" smtClean="0"/>
                  <a:t>The </a:t>
                </a:r>
                <a:r>
                  <a:rPr lang="en-US" dirty="0">
                    <a:solidFill>
                      <a:schemeClr val="accent1"/>
                    </a:solidFill>
                  </a:rPr>
                  <a:t>center-of-gravity method (COG)</a:t>
                </a:r>
                <a:r>
                  <a:rPr lang="en-US" dirty="0"/>
                  <a:t>. This method finds the geometrical </a:t>
                </a:r>
                <a:r>
                  <a:rPr lang="en-US" dirty="0" err="1"/>
                  <a:t>centre</a:t>
                </a:r>
                <a:r>
                  <a:rPr lang="en-US" dirty="0"/>
                  <a:t> y' in the universe V </a:t>
                </a:r>
                <a:r>
                  <a:rPr lang="en-US" dirty="0" smtClean="0"/>
                  <a:t>of an </a:t>
                </a:r>
                <a:r>
                  <a:rPr lang="en-US" dirty="0"/>
                  <a:t>output variable y, which center "balances" the inferred membership function B' as a fuzzy value for y</a:t>
                </a:r>
                <a:r>
                  <a:rPr lang="en-US" dirty="0" smtClean="0"/>
                  <a:t>. The </a:t>
                </a:r>
                <a:r>
                  <a:rPr lang="en-US" dirty="0"/>
                  <a:t>following formula is used</a:t>
                </a:r>
                <a:r>
                  <a:rPr lang="en-US" dirty="0" smtClean="0"/>
                  <a:t>: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bg-BG" i="1" smtClean="0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𝑦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𝐵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′</m:t>
                                  </m:r>
                                </m:sup>
                              </m:sSup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)∙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𝑣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/</m:t>
                          </m:r>
                          <m:nary>
                            <m:naryPr>
                              <m:chr m:val="∑"/>
                              <m:subHide m:val="on"/>
                              <m:supHide m:val="on"/>
                              <m:ctrlP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𝜇</m:t>
                                  </m:r>
                                </m:e>
                                <m:sub>
                                  <m:sSup>
                                    <m:sSupPr>
                                      <m:ctrlP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𝐵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/>
                                          <a:ea typeface="Cambria Math"/>
                                        </a:rPr>
                                        <m:t>′</m:t>
                                      </m:r>
                                    </m:sup>
                                  </m:sSup>
                                </m:sub>
                              </m:sSub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𝑣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)</m:t>
                              </m:r>
                            </m:e>
                          </m:nary>
                        </m:e>
                      </m:nary>
                    </m:oMath>
                  </m:oMathPara>
                </a14:m>
                <a:endParaRPr lang="bg-BG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185" t="-1111" r="-185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43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Fuzzification</a:t>
            </a:r>
            <a:r>
              <a:rPr lang="en-US" dirty="0"/>
              <a:t>, Rule Evaluation, </a:t>
            </a:r>
            <a:r>
              <a:rPr lang="en-US" dirty="0" err="1"/>
              <a:t>Defuzzification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The </a:t>
            </a:r>
            <a:r>
              <a:rPr lang="en-US" dirty="0">
                <a:solidFill>
                  <a:schemeClr val="accent1"/>
                </a:solidFill>
              </a:rPr>
              <a:t>mean-of-maxima method (MOM)</a:t>
            </a:r>
            <a:r>
              <a:rPr lang="en-US" dirty="0"/>
              <a:t>. This method finds the value y' for the output variable y </a:t>
            </a:r>
            <a:r>
              <a:rPr lang="en-US" dirty="0" smtClean="0"/>
              <a:t>which has </a:t>
            </a:r>
            <a:r>
              <a:rPr lang="en-US" dirty="0"/>
              <a:t>maximum membership degree according to the fuzzy membership function B'; if there is more </a:t>
            </a:r>
            <a:r>
              <a:rPr lang="en-US" dirty="0" smtClean="0"/>
              <a:t>than one </a:t>
            </a:r>
            <a:r>
              <a:rPr lang="en-US" dirty="0"/>
              <a:t>value which has maximum degree, then the mean of them is taken as shown in figure </a:t>
            </a:r>
            <a:r>
              <a:rPr lang="en-US" dirty="0" smtClean="0"/>
              <a:t>on next slide.</a:t>
            </a:r>
          </a:p>
          <a:p>
            <a:pPr marL="0" indent="0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15510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Fuzzification</a:t>
            </a:r>
            <a:r>
              <a:rPr lang="en-US" dirty="0"/>
              <a:t>, Rule Evaluation, </a:t>
            </a:r>
            <a:r>
              <a:rPr lang="en-US" dirty="0" err="1"/>
              <a:t>Defuzzification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Methods of </a:t>
            </a:r>
            <a:r>
              <a:rPr lang="en-US" dirty="0" err="1"/>
              <a:t>defuzzification</a:t>
            </a:r>
            <a:r>
              <a:rPr lang="en-US" dirty="0"/>
              <a:t>: the </a:t>
            </a:r>
            <a:r>
              <a:rPr lang="en-US" dirty="0" smtClean="0"/>
              <a:t>center-</a:t>
            </a:r>
            <a:r>
              <a:rPr lang="en-US" dirty="0" err="1" smtClean="0"/>
              <a:t>ofgravity</a:t>
            </a:r>
            <a:r>
              <a:rPr lang="en-US" dirty="0" smtClean="0"/>
              <a:t> method </a:t>
            </a:r>
            <a:r>
              <a:rPr lang="en-US" dirty="0"/>
              <a:t>(COG), and the </a:t>
            </a:r>
            <a:r>
              <a:rPr lang="en-US" dirty="0" smtClean="0"/>
              <a:t>mean-of-maxima </a:t>
            </a:r>
            <a:r>
              <a:rPr lang="en-US" dirty="0"/>
              <a:t>method (MOM) applied over </a:t>
            </a:r>
            <a:r>
              <a:rPr lang="en-US" dirty="0" smtClean="0"/>
              <a:t>the same </a:t>
            </a:r>
            <a:r>
              <a:rPr lang="en-US" dirty="0"/>
              <a:t>membership function for a fuzzy </a:t>
            </a:r>
            <a:r>
              <a:rPr lang="en-US" dirty="0" smtClean="0"/>
              <a:t>output variable </a:t>
            </a:r>
            <a:r>
              <a:rPr lang="en-US" dirty="0"/>
              <a:t>y. They calculate different </a:t>
            </a:r>
            <a:r>
              <a:rPr lang="en-US" dirty="0" smtClean="0"/>
              <a:t>crisp output </a:t>
            </a:r>
            <a:r>
              <a:rPr lang="en-US" dirty="0"/>
              <a:t>values.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bg-BG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503" y="1556792"/>
            <a:ext cx="4248497" cy="3765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848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set </a:t>
            </a:r>
            <a:r>
              <a:rPr lang="en-US" dirty="0" smtClean="0"/>
              <a:t>of fuzzy </a:t>
            </a:r>
            <a:r>
              <a:rPr lang="en-US" dirty="0"/>
              <a:t>rules has the following form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i="1" dirty="0"/>
              <a:t>Rule 1: </a:t>
            </a:r>
            <a:r>
              <a:rPr lang="en-US" b="1" dirty="0">
                <a:solidFill>
                  <a:schemeClr val="accent1"/>
                </a:solidFill>
              </a:rPr>
              <a:t>IF x1 is Al, 1 AND x2 is A2, 1 AND . . . AND </a:t>
            </a:r>
            <a:r>
              <a:rPr lang="en-US" b="1" dirty="0" err="1">
                <a:solidFill>
                  <a:schemeClr val="accent1"/>
                </a:solidFill>
              </a:rPr>
              <a:t>xk</a:t>
            </a:r>
            <a:r>
              <a:rPr lang="en-US" b="1" dirty="0">
                <a:solidFill>
                  <a:schemeClr val="accent1"/>
                </a:solidFill>
              </a:rPr>
              <a:t> is </a:t>
            </a:r>
            <a:r>
              <a:rPr lang="en-US" b="1" dirty="0" err="1">
                <a:solidFill>
                  <a:schemeClr val="accent1"/>
                </a:solidFill>
              </a:rPr>
              <a:t>Ak</a:t>
            </a:r>
            <a:r>
              <a:rPr lang="en-US" b="1" dirty="0">
                <a:solidFill>
                  <a:schemeClr val="accent1"/>
                </a:solidFill>
              </a:rPr>
              <a:t>, 1, THEN y is B1, ELSE</a:t>
            </a:r>
          </a:p>
          <a:p>
            <a:pPr marL="0" indent="0">
              <a:buNone/>
            </a:pPr>
            <a:r>
              <a:rPr lang="en-US" i="1" dirty="0"/>
              <a:t>Rule 2: </a:t>
            </a:r>
            <a:r>
              <a:rPr lang="en-US" b="1" dirty="0">
                <a:solidFill>
                  <a:schemeClr val="accent1"/>
                </a:solidFill>
              </a:rPr>
              <a:t>IF x1 is A1,2 AND x2 is A2,2 AND . . . AND </a:t>
            </a:r>
            <a:r>
              <a:rPr lang="en-US" b="1" dirty="0" err="1">
                <a:solidFill>
                  <a:schemeClr val="accent1"/>
                </a:solidFill>
              </a:rPr>
              <a:t>xk</a:t>
            </a:r>
            <a:r>
              <a:rPr lang="en-US" b="1" dirty="0">
                <a:solidFill>
                  <a:schemeClr val="accent1"/>
                </a:solidFill>
              </a:rPr>
              <a:t> is </a:t>
            </a:r>
            <a:r>
              <a:rPr lang="en-US" b="1" dirty="0" err="1">
                <a:solidFill>
                  <a:schemeClr val="accent1"/>
                </a:solidFill>
              </a:rPr>
              <a:t>Ak</a:t>
            </a:r>
            <a:r>
              <a:rPr lang="en-US" b="1" dirty="0">
                <a:solidFill>
                  <a:schemeClr val="accent1"/>
                </a:solidFill>
              </a:rPr>
              <a:t>, 2, THEN y is B2, ELSE</a:t>
            </a:r>
          </a:p>
          <a:p>
            <a:pPr marL="0" indent="0">
              <a:buNone/>
            </a:pPr>
            <a:r>
              <a:rPr lang="bg-BG" dirty="0"/>
              <a:t>. . .</a:t>
            </a:r>
          </a:p>
          <a:p>
            <a:pPr marL="0" indent="0">
              <a:buNone/>
            </a:pPr>
            <a:r>
              <a:rPr lang="en-US" i="1" dirty="0"/>
              <a:t>Rule n:</a:t>
            </a:r>
            <a:r>
              <a:rPr lang="en-US" dirty="0"/>
              <a:t> </a:t>
            </a:r>
            <a:r>
              <a:rPr lang="en-US" b="1" dirty="0">
                <a:solidFill>
                  <a:schemeClr val="accent1"/>
                </a:solidFill>
              </a:rPr>
              <a:t>IF x1 is Al, n AND x2 is A2, n AND . . . AND </a:t>
            </a:r>
            <a:r>
              <a:rPr lang="en-US" b="1" dirty="0" err="1">
                <a:solidFill>
                  <a:schemeClr val="accent1"/>
                </a:solidFill>
              </a:rPr>
              <a:t>xk</a:t>
            </a:r>
            <a:r>
              <a:rPr lang="en-US" b="1" dirty="0">
                <a:solidFill>
                  <a:schemeClr val="accent1"/>
                </a:solidFill>
              </a:rPr>
              <a:t> is </a:t>
            </a:r>
            <a:r>
              <a:rPr lang="en-US" b="1" dirty="0" err="1">
                <a:solidFill>
                  <a:schemeClr val="accent1"/>
                </a:solidFill>
              </a:rPr>
              <a:t>Ak</a:t>
            </a:r>
            <a:r>
              <a:rPr lang="en-US" b="1" dirty="0">
                <a:solidFill>
                  <a:schemeClr val="accent1"/>
                </a:solidFill>
              </a:rPr>
              <a:t>, n, THEN y is </a:t>
            </a:r>
            <a:r>
              <a:rPr lang="en-US" b="1" dirty="0" err="1">
                <a:solidFill>
                  <a:schemeClr val="accent1"/>
                </a:solidFill>
              </a:rPr>
              <a:t>Bn</a:t>
            </a:r>
            <a:endParaRPr lang="bg-BG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2467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Inference over Fuzzy Rules with Confidence Factors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When the fuzzy rules and the fuzzy facts have confidence factors attached to them, then in addition </a:t>
            </a:r>
            <a:r>
              <a:rPr lang="en-US" dirty="0" smtClean="0"/>
              <a:t>to the </a:t>
            </a:r>
            <a:r>
              <a:rPr lang="en-US" dirty="0"/>
              <a:t>fuzzy inference done by using one of the methods described above, confidence factors for </a:t>
            </a:r>
            <a:r>
              <a:rPr lang="en-US" dirty="0" smtClean="0"/>
              <a:t>the resulting </a:t>
            </a:r>
            <a:r>
              <a:rPr lang="en-US" dirty="0"/>
              <a:t>fuzzy facts are calculated</a:t>
            </a:r>
            <a:r>
              <a:rPr lang="en-US" dirty="0" smtClean="0"/>
              <a:t>.</a:t>
            </a:r>
          </a:p>
          <a:p>
            <a:r>
              <a:rPr lang="en-US" i="1" dirty="0"/>
              <a:t>Example</a:t>
            </a:r>
            <a:r>
              <a:rPr lang="en-US" dirty="0"/>
              <a:t> Given a fuzzy rule: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IF (current economic situation is good) and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(current political situation is good) and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(the predicted value for tomorrow is up),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THEN (action is buy) (</a:t>
            </a:r>
            <a:r>
              <a:rPr lang="en-US" dirty="0" err="1">
                <a:solidFill>
                  <a:schemeClr val="accent1"/>
                </a:solidFill>
              </a:rPr>
              <a:t>CFrule</a:t>
            </a:r>
            <a:r>
              <a:rPr lang="en-US" dirty="0">
                <a:solidFill>
                  <a:schemeClr val="accent1"/>
                </a:solidFill>
              </a:rPr>
              <a:t> = 0.9),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7639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Inference over Fuzzy Rules with Confidence Factors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which </a:t>
            </a:r>
            <a:r>
              <a:rPr lang="en-US" dirty="0"/>
              <a:t>has a fuzzy output "buy" defined by a membership function and the following fuzzy input facts:</a:t>
            </a:r>
          </a:p>
          <a:p>
            <a:pPr marL="0" indent="0">
              <a:buNone/>
            </a:pPr>
            <a:r>
              <a:rPr lang="en-US" dirty="0"/>
              <a:t>(current economic situation is A1') (CF = 0.9)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current political situation is A2') (CF = 0.8)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(the predicted </a:t>
            </a:r>
            <a:r>
              <a:rPr lang="en-US" dirty="0"/>
              <a:t>value for tomorrow is A3') (CF = 0.7),</a:t>
            </a:r>
          </a:p>
          <a:p>
            <a:pPr marL="0" indent="0">
              <a:buNone/>
            </a:pPr>
            <a:r>
              <a:rPr lang="en-US" dirty="0"/>
              <a:t>then the fuzzy value for the output variable "action" will be inferred and a certainty factor </a:t>
            </a:r>
            <a:r>
              <a:rPr lang="en-US" dirty="0" err="1"/>
              <a:t>CFres</a:t>
            </a:r>
            <a:r>
              <a:rPr lang="en-US" dirty="0"/>
              <a:t> for </a:t>
            </a:r>
            <a:r>
              <a:rPr lang="en-US" dirty="0" smtClean="0"/>
              <a:t>it will </a:t>
            </a:r>
            <a:r>
              <a:rPr lang="en-US" dirty="0"/>
              <a:t>be calculated as follows:</a:t>
            </a:r>
          </a:p>
          <a:p>
            <a:pPr marL="0" indent="0" algn="ctr">
              <a:buNone/>
            </a:pPr>
            <a:r>
              <a:rPr lang="en-US" dirty="0" err="1">
                <a:solidFill>
                  <a:schemeClr val="accent1"/>
                </a:solidFill>
              </a:rPr>
              <a:t>CFres</a:t>
            </a:r>
            <a:r>
              <a:rPr lang="en-US" dirty="0">
                <a:solidFill>
                  <a:schemeClr val="accent1"/>
                </a:solidFill>
              </a:rPr>
              <a:t> = </a:t>
            </a:r>
            <a:r>
              <a:rPr lang="en-US" dirty="0" err="1">
                <a:solidFill>
                  <a:schemeClr val="accent1"/>
                </a:solidFill>
              </a:rPr>
              <a:t>CFrule</a:t>
            </a:r>
            <a:r>
              <a:rPr lang="en-US" dirty="0">
                <a:solidFill>
                  <a:schemeClr val="accent1"/>
                </a:solidFill>
              </a:rPr>
              <a:t> min{CFA1', CFA2', CFA3'} = 0.9 × 0.7 = 0.63.</a:t>
            </a:r>
            <a:endParaRPr lang="bg-B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96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Inference over Fuzzy Rules with Confidence Factors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If the consequent part of the rule did not have a fuzzy, but a crisp output variable (buy-yes/no), then </a:t>
            </a:r>
            <a:r>
              <a:rPr lang="en-US" dirty="0" smtClean="0"/>
              <a:t>the certainty </a:t>
            </a:r>
            <a:r>
              <a:rPr lang="en-US" dirty="0"/>
              <a:t>factor for it will be calculated without a fuzzy inference to be performed, but the </a:t>
            </a:r>
            <a:r>
              <a:rPr lang="en-US" dirty="0" smtClean="0"/>
              <a:t>similarity between </a:t>
            </a:r>
            <a:r>
              <a:rPr lang="en-US" dirty="0"/>
              <a:t>the corresponding input facts A 1', A2', and A 3' and the antecedent </a:t>
            </a:r>
            <a:r>
              <a:rPr lang="en-US" dirty="0" smtClean="0"/>
              <a:t>condition </a:t>
            </a:r>
            <a:r>
              <a:rPr lang="en-US" dirty="0"/>
              <a:t>elements Al, A2, A3 evaluated, say S1, S2, S3 (based on the similarity measure described earlier). Then </a:t>
            </a:r>
            <a:r>
              <a:rPr lang="en-US" dirty="0" smtClean="0"/>
              <a:t>a certainty </a:t>
            </a:r>
            <a:r>
              <a:rPr lang="en-US" dirty="0"/>
              <a:t>factor for the crisp fact "buy" is calculated if the value "yes" for it is inferred:</a:t>
            </a:r>
          </a:p>
          <a:p>
            <a:pPr marL="0" indent="0" algn="ctr">
              <a:buNone/>
            </a:pPr>
            <a:r>
              <a:rPr lang="pt-BR" dirty="0">
                <a:solidFill>
                  <a:schemeClr val="accent1"/>
                </a:solidFill>
              </a:rPr>
              <a:t>CFres = CFrule·min{CFA1' · S1, CFA2'· ··S2,CFA3' ·×S3}</a:t>
            </a:r>
            <a:endParaRPr lang="bg-B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28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Other Methods for Fuzzy Inference: General Comments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Different inference methods may produce different results on the same rule base.</a:t>
            </a:r>
          </a:p>
          <a:p>
            <a:endParaRPr lang="en-US" dirty="0" smtClean="0"/>
          </a:p>
          <a:p>
            <a:r>
              <a:rPr lang="en-US" dirty="0" smtClean="0"/>
              <a:t>There </a:t>
            </a:r>
            <a:r>
              <a:rPr lang="en-US" dirty="0"/>
              <a:t>are other methods for fuzzy inference than those discussed above. Some of them are </a:t>
            </a:r>
            <a:r>
              <a:rPr lang="en-US" dirty="0" smtClean="0"/>
              <a:t>specifically applied </a:t>
            </a:r>
            <a:r>
              <a:rPr lang="en-US" dirty="0"/>
              <a:t>to fuzzy control systems, even though being more general (</a:t>
            </a:r>
            <a:r>
              <a:rPr lang="en-US" dirty="0" err="1"/>
              <a:t>Tereno</a:t>
            </a:r>
            <a:r>
              <a:rPr lang="en-US" dirty="0"/>
              <a:t> et al. 1992). There </a:t>
            </a:r>
            <a:r>
              <a:rPr lang="en-US" dirty="0" smtClean="0"/>
              <a:t>are methods for </a:t>
            </a:r>
            <a:r>
              <a:rPr lang="en-US" dirty="0"/>
              <a:t>reasoning over fuzzy rules which are implemented in connectionist architectures (</a:t>
            </a:r>
            <a:r>
              <a:rPr lang="en-US" dirty="0" err="1"/>
              <a:t>Kasabov</a:t>
            </a:r>
            <a:r>
              <a:rPr lang="en-US" dirty="0"/>
              <a:t>, 1994).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6772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Other Methods for Fuzzy Inference: General Comments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Fuzzy </a:t>
            </a:r>
            <a:r>
              <a:rPr lang="en-US" dirty="0"/>
              <a:t>inference methods are sometimes called methods for approximate reasoning, which </a:t>
            </a:r>
            <a:r>
              <a:rPr lang="en-US" dirty="0" smtClean="0"/>
              <a:t>represents their </a:t>
            </a:r>
            <a:r>
              <a:rPr lang="en-US" dirty="0"/>
              <a:t>inherent property for approximate reasoning and for dealing with uncertainties.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Generally speaking fuzzy </a:t>
            </a:r>
            <a:r>
              <a:rPr lang="en-US" dirty="0"/>
              <a:t>inference is based on the following: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8953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Other Methods for Fuzzy Inference: General Comments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(1) evaluating the degrees to which input data match </a:t>
            </a:r>
            <a:r>
              <a:rPr lang="en-US" dirty="0" smtClean="0"/>
              <a:t>all condition </a:t>
            </a:r>
            <a:r>
              <a:rPr lang="en-US" dirty="0"/>
              <a:t>elements in a rule;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2) aggregating these degrees over all condition elements in the </a:t>
            </a:r>
            <a:r>
              <a:rPr lang="en-US" dirty="0" smtClean="0"/>
              <a:t>antecedent part </a:t>
            </a:r>
            <a:r>
              <a:rPr lang="en-US" dirty="0"/>
              <a:t>of the rule;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3) evaluating the rules and producing output fuzzy values;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4) aggregating all </a:t>
            </a:r>
            <a:r>
              <a:rPr lang="en-US" dirty="0" smtClean="0"/>
              <a:t>the produced </a:t>
            </a:r>
            <a:r>
              <a:rPr lang="en-US" dirty="0"/>
              <a:t>for one output variable output values; and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(</a:t>
            </a:r>
            <a:r>
              <a:rPr lang="en-US" dirty="0"/>
              <a:t>5) producing final output values across all </a:t>
            </a:r>
            <a:r>
              <a:rPr lang="en-US" dirty="0" smtClean="0"/>
              <a:t>the rules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8565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Other Methods for Fuzzy Inference: General Comments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i="1" dirty="0" smtClean="0">
              <a:solidFill>
                <a:schemeClr val="accent1"/>
              </a:solidFill>
            </a:endParaRPr>
          </a:p>
          <a:p>
            <a:r>
              <a:rPr lang="en-US" i="1" dirty="0" smtClean="0">
                <a:solidFill>
                  <a:schemeClr val="accent1"/>
                </a:solidFill>
              </a:rPr>
              <a:t>Fuzzy </a:t>
            </a:r>
            <a:r>
              <a:rPr lang="en-US" i="1" dirty="0">
                <a:solidFill>
                  <a:schemeClr val="accent1"/>
                </a:solidFill>
              </a:rPr>
              <a:t>finite automatons </a:t>
            </a:r>
            <a:r>
              <a:rPr lang="en-US" dirty="0"/>
              <a:t>provide another paradigm for fuzzy inference. These are finite </a:t>
            </a:r>
            <a:r>
              <a:rPr lang="en-US" dirty="0" smtClean="0"/>
              <a:t>automatons which </a:t>
            </a:r>
            <a:r>
              <a:rPr lang="en-US" dirty="0"/>
              <a:t>can simultaneously be in several states to a certain degree.</a:t>
            </a:r>
          </a:p>
          <a:p>
            <a:endParaRPr lang="en-US" dirty="0" smtClean="0"/>
          </a:p>
          <a:p>
            <a:r>
              <a:rPr lang="en-US" dirty="0" smtClean="0"/>
              <a:t>Which </a:t>
            </a:r>
            <a:r>
              <a:rPr lang="en-US" dirty="0"/>
              <a:t>fuzzy inference method to choose for a particular application is a question to be decided by </a:t>
            </a:r>
            <a:r>
              <a:rPr lang="en-US" dirty="0" smtClean="0"/>
              <a:t>the knowledge </a:t>
            </a:r>
            <a:r>
              <a:rPr lang="en-US" dirty="0"/>
              <a:t>engineer but usually only a few well-explored and established methods are used.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28959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i="1" dirty="0"/>
              <a:t>Example</a:t>
            </a:r>
            <a:r>
              <a:rPr lang="en-US" dirty="0"/>
              <a:t>: The Bank Loan Case Decision </a:t>
            </a:r>
            <a:r>
              <a:rPr lang="en-US" dirty="0" smtClean="0"/>
              <a:t>Problem. </a:t>
            </a:r>
            <a:r>
              <a:rPr lang="en-US" dirty="0"/>
              <a:t>This is represented here as a set of two fuzzy rules:</a:t>
            </a:r>
          </a:p>
          <a:p>
            <a:pPr marL="0" indent="0">
              <a:buNone/>
            </a:pPr>
            <a:r>
              <a:rPr lang="en-US" i="1" dirty="0"/>
              <a:t>Rule 1: </a:t>
            </a:r>
            <a:r>
              <a:rPr lang="en-US" dirty="0">
                <a:solidFill>
                  <a:schemeClr val="accent1"/>
                </a:solidFill>
              </a:rPr>
              <a:t>IF (</a:t>
            </a:r>
            <a:r>
              <a:rPr lang="en-US" dirty="0" err="1">
                <a:solidFill>
                  <a:schemeClr val="accent1"/>
                </a:solidFill>
              </a:rPr>
              <a:t>CScore</a:t>
            </a:r>
            <a:r>
              <a:rPr lang="en-US" dirty="0">
                <a:solidFill>
                  <a:schemeClr val="accent1"/>
                </a:solidFill>
              </a:rPr>
              <a:t> is high) and (</a:t>
            </a:r>
            <a:r>
              <a:rPr lang="en-US" dirty="0" err="1">
                <a:solidFill>
                  <a:schemeClr val="accent1"/>
                </a:solidFill>
              </a:rPr>
              <a:t>CRatio</a:t>
            </a:r>
            <a:r>
              <a:rPr lang="en-US" dirty="0">
                <a:solidFill>
                  <a:schemeClr val="accent1"/>
                </a:solidFill>
              </a:rPr>
              <a:t> is </a:t>
            </a:r>
            <a:r>
              <a:rPr lang="en-US" dirty="0" err="1">
                <a:solidFill>
                  <a:schemeClr val="accent1"/>
                </a:solidFill>
              </a:rPr>
              <a:t>good_cr</a:t>
            </a:r>
            <a:r>
              <a:rPr lang="en-US" dirty="0">
                <a:solidFill>
                  <a:schemeClr val="accent1"/>
                </a:solidFill>
              </a:rPr>
              <a:t>) and (</a:t>
            </a:r>
            <a:r>
              <a:rPr lang="en-US" dirty="0" err="1">
                <a:solidFill>
                  <a:schemeClr val="accent1"/>
                </a:solidFill>
              </a:rPr>
              <a:t>CCredit</a:t>
            </a:r>
            <a:r>
              <a:rPr lang="en-US" dirty="0">
                <a:solidFill>
                  <a:schemeClr val="accent1"/>
                </a:solidFill>
              </a:rPr>
              <a:t> is </a:t>
            </a:r>
            <a:r>
              <a:rPr lang="en-US" dirty="0" err="1">
                <a:solidFill>
                  <a:schemeClr val="accent1"/>
                </a:solidFill>
              </a:rPr>
              <a:t>goodcc</a:t>
            </a:r>
            <a:r>
              <a:rPr lang="en-US" dirty="0">
                <a:solidFill>
                  <a:schemeClr val="accent1"/>
                </a:solidFill>
              </a:rPr>
              <a:t>), then (Decision is approve)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else</a:t>
            </a:r>
          </a:p>
          <a:p>
            <a:pPr marL="0" indent="0">
              <a:buNone/>
            </a:pPr>
            <a:r>
              <a:rPr lang="en-US" i="1" dirty="0"/>
              <a:t>Rule 2: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IF (</a:t>
            </a:r>
            <a:r>
              <a:rPr lang="en-US" dirty="0" err="1">
                <a:solidFill>
                  <a:schemeClr val="accent1"/>
                </a:solidFill>
              </a:rPr>
              <a:t>CScore</a:t>
            </a:r>
            <a:r>
              <a:rPr lang="en-US" dirty="0">
                <a:solidFill>
                  <a:schemeClr val="accent1"/>
                </a:solidFill>
              </a:rPr>
              <a:t> is low) and (</a:t>
            </a:r>
            <a:r>
              <a:rPr lang="en-US" dirty="0" err="1">
                <a:solidFill>
                  <a:schemeClr val="accent1"/>
                </a:solidFill>
              </a:rPr>
              <a:t>CRatio</a:t>
            </a:r>
            <a:r>
              <a:rPr lang="en-US" dirty="0">
                <a:solidFill>
                  <a:schemeClr val="accent1"/>
                </a:solidFill>
              </a:rPr>
              <a:t> is </a:t>
            </a:r>
            <a:r>
              <a:rPr lang="en-US" dirty="0" err="1">
                <a:solidFill>
                  <a:schemeClr val="accent1"/>
                </a:solidFill>
              </a:rPr>
              <a:t>bad_cr</a:t>
            </a:r>
            <a:r>
              <a:rPr lang="en-US" dirty="0">
                <a:solidFill>
                  <a:schemeClr val="accent1"/>
                </a:solidFill>
              </a:rPr>
              <a:t>) or (</a:t>
            </a:r>
            <a:r>
              <a:rPr lang="en-US" dirty="0" err="1">
                <a:solidFill>
                  <a:schemeClr val="accent1"/>
                </a:solidFill>
              </a:rPr>
              <a:t>CCredit</a:t>
            </a:r>
            <a:r>
              <a:rPr lang="en-US" dirty="0">
                <a:solidFill>
                  <a:schemeClr val="accent1"/>
                </a:solidFill>
              </a:rPr>
              <a:t> is </a:t>
            </a:r>
            <a:r>
              <a:rPr lang="en-US" dirty="0" err="1">
                <a:solidFill>
                  <a:schemeClr val="accent1"/>
                </a:solidFill>
              </a:rPr>
              <a:t>bad_cc</a:t>
            </a:r>
            <a:r>
              <a:rPr lang="en-US" dirty="0">
                <a:solidFill>
                  <a:schemeClr val="accent1"/>
                </a:solidFill>
              </a:rPr>
              <a:t>), then (Decision is disapprove)</a:t>
            </a:r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universes of all four fuzzy variables as well as the fuzzy values "high score," "low score</a:t>
            </a:r>
            <a:r>
              <a:rPr lang="en-US" dirty="0" smtClean="0"/>
              <a:t>,“ "</a:t>
            </a:r>
            <a:r>
              <a:rPr lang="en-US" dirty="0" err="1"/>
              <a:t>good_cc</a:t>
            </a:r>
            <a:r>
              <a:rPr lang="en-US" dirty="0"/>
              <a:t>," "</a:t>
            </a:r>
            <a:r>
              <a:rPr lang="en-US" dirty="0" err="1"/>
              <a:t>bad_cc</a:t>
            </a:r>
            <a:r>
              <a:rPr lang="en-US" dirty="0"/>
              <a:t>," ''</a:t>
            </a:r>
            <a:r>
              <a:rPr lang="en-US" dirty="0" err="1"/>
              <a:t>good_cr</a:t>
            </a:r>
            <a:r>
              <a:rPr lang="en-US" dirty="0"/>
              <a:t>," "</a:t>
            </a:r>
            <a:r>
              <a:rPr lang="en-US" dirty="0" err="1"/>
              <a:t>bad_cr</a:t>
            </a:r>
            <a:r>
              <a:rPr lang="en-US" dirty="0"/>
              <a:t>," "approve," and "disapprove" are shown in figure </a:t>
            </a:r>
            <a:r>
              <a:rPr lang="en-US" dirty="0" smtClean="0"/>
              <a:t>on next slide.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1888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3220672" cy="4434840"/>
          </a:xfrm>
        </p:spPr>
        <p:txBody>
          <a:bodyPr/>
          <a:lstStyle/>
          <a:p>
            <a:r>
              <a:rPr lang="en-US" dirty="0"/>
              <a:t>Fuzzy sets definitions for the </a:t>
            </a:r>
            <a:r>
              <a:rPr lang="en-US" dirty="0" err="1"/>
              <a:t>the</a:t>
            </a:r>
            <a:r>
              <a:rPr lang="en-US" dirty="0"/>
              <a:t> Bank Loan Decision Problem.</a:t>
            </a:r>
          </a:p>
          <a:p>
            <a:r>
              <a:rPr lang="en-US" dirty="0"/>
              <a:t>Adapted from Lim and </a:t>
            </a:r>
            <a:r>
              <a:rPr lang="en-US" dirty="0" err="1"/>
              <a:t>Takefuji</a:t>
            </a:r>
            <a:r>
              <a:rPr lang="en-US" dirty="0"/>
              <a:t>, 1990 (Copyright © IEEE 90)</a:t>
            </a:r>
            <a:endParaRPr lang="bg-B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872" y="1844824"/>
            <a:ext cx="5438775" cy="481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3149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example </a:t>
            </a:r>
            <a:r>
              <a:rPr lang="en-US" dirty="0"/>
              <a:t>is used as an experimental case study on which different inference methods are </a:t>
            </a:r>
            <a:r>
              <a:rPr lang="en-US" dirty="0" smtClean="0"/>
              <a:t>illustrated further </a:t>
            </a:r>
            <a:r>
              <a:rPr lang="en-US" dirty="0"/>
              <a:t>on. The example consists of two fuzzy rules.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Two </a:t>
            </a:r>
            <a:r>
              <a:rPr lang="en-US" dirty="0"/>
              <a:t>fuzzy values (fuzzy sets) defined by </a:t>
            </a:r>
            <a:r>
              <a:rPr lang="en-US" dirty="0" smtClean="0"/>
              <a:t>their membership </a:t>
            </a:r>
            <a:r>
              <a:rPr lang="en-US" dirty="0"/>
              <a:t>functions for each of the three fuzzy input variables take part in the rules. During the </a:t>
            </a:r>
            <a:r>
              <a:rPr lang="en-US" dirty="0" smtClean="0"/>
              <a:t>fuzzy </a:t>
            </a:r>
            <a:r>
              <a:rPr lang="en-US" dirty="0"/>
              <a:t>system design, more precise fuzzy quantization of the fuzzy variables and more rules may be </a:t>
            </a:r>
            <a:r>
              <a:rPr lang="en-US" dirty="0" smtClean="0"/>
              <a:t>required for </a:t>
            </a:r>
            <a:r>
              <a:rPr lang="en-US" dirty="0"/>
              <a:t>a better inference.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13624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general, every rule that has two condition elements in its antecedent part connected by an </a:t>
            </a:r>
            <a:r>
              <a:rPr lang="en-US" dirty="0" smtClean="0"/>
              <a:t>OR connective </a:t>
            </a:r>
            <a:r>
              <a:rPr lang="en-US" dirty="0"/>
              <a:t>can be represented by two rules, for example, the rule IF x1 is A1 or x2 is A2, THEN y is B </a:t>
            </a:r>
            <a:r>
              <a:rPr lang="en-US" dirty="0" smtClean="0"/>
              <a:t>is logically </a:t>
            </a:r>
            <a:r>
              <a:rPr lang="en-US" dirty="0"/>
              <a:t>equivalent to the following two rules: IF x1 is A1, THEN y is B and IF x2 is A2, THEN y is B.</a:t>
            </a:r>
          </a:p>
          <a:p>
            <a:r>
              <a:rPr lang="en-US" dirty="0"/>
              <a:t>This property is used in some fuzzy system realizations, which do not facilitate OR connectives.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2012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1288</TotalTime>
  <Words>4147</Words>
  <Application>Microsoft Office PowerPoint</Application>
  <PresentationFormat>On-screen Show (4:3)</PresentationFormat>
  <Paragraphs>242</Paragraphs>
  <Slides>56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57" baseType="lpstr">
      <vt:lpstr>Flow</vt:lpstr>
      <vt:lpstr>Fuzzy Rules, Fuzzy Inference Methods, Fuzzification and Defuzzification</vt:lpstr>
      <vt:lpstr>Outline</vt:lpstr>
      <vt:lpstr>Fuzzy Rules</vt:lpstr>
      <vt:lpstr>Fuzzy Rules</vt:lpstr>
      <vt:lpstr>Fuzzy Rules</vt:lpstr>
      <vt:lpstr>Fuzzy Rules</vt:lpstr>
      <vt:lpstr>Fuzzy Rules</vt:lpstr>
      <vt:lpstr>Fuzzy Rules</vt:lpstr>
      <vt:lpstr>Fuzzy Rules</vt:lpstr>
      <vt:lpstr>Fuzzy Rules</vt:lpstr>
      <vt:lpstr>Fuzzy Rules</vt:lpstr>
      <vt:lpstr>Fuzzy Rules</vt:lpstr>
      <vt:lpstr>Fuzzy Rules</vt:lpstr>
      <vt:lpstr>Fuzzy Rules</vt:lpstr>
      <vt:lpstr>Fuzzy Rules</vt:lpstr>
      <vt:lpstr>Fuzzy Rules</vt:lpstr>
      <vt:lpstr>Fuzzy Rules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Fuzzy Inference Methods</vt:lpstr>
      <vt:lpstr>Fuzzification, Rule Evaluation, Defuzzification</vt:lpstr>
      <vt:lpstr>Fuzzification, Rule Evaluation, Defuzzification</vt:lpstr>
      <vt:lpstr>Fuzzification, Rule Evaluation, Defuzzification</vt:lpstr>
      <vt:lpstr>Fuzzification, Rule Evaluation, Defuzzification</vt:lpstr>
      <vt:lpstr>Fuzzification, Rule Evaluation, Defuzzification</vt:lpstr>
      <vt:lpstr>Fuzzification, Rule Evaluation, Defuzzification</vt:lpstr>
      <vt:lpstr>Fuzzification, Rule Evaluation, Defuzzification</vt:lpstr>
      <vt:lpstr>Fuzzification, Rule Evaluation, Defuzzification</vt:lpstr>
      <vt:lpstr>Fuzzification, Rule Evaluation, Defuzzification</vt:lpstr>
      <vt:lpstr>Fuzzification, Rule Evaluation, Defuzzification</vt:lpstr>
      <vt:lpstr>Fuzzification, Rule Evaluation, Defuzzification</vt:lpstr>
      <vt:lpstr>Fuzzification, Rule Evaluation, Defuzzification</vt:lpstr>
      <vt:lpstr>Inference over Fuzzy Rules with Confidence Factors</vt:lpstr>
      <vt:lpstr>Inference over Fuzzy Rules with Confidence Factors</vt:lpstr>
      <vt:lpstr>Inference over Fuzzy Rules with Confidence Factors</vt:lpstr>
      <vt:lpstr>Other Methods for Fuzzy Inference: General Comments</vt:lpstr>
      <vt:lpstr>Other Methods for Fuzzy Inference: General Comments</vt:lpstr>
      <vt:lpstr>Other Methods for Fuzzy Inference: General Comments</vt:lpstr>
      <vt:lpstr>Other Methods for Fuzzy Inference: General Comments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Fuzzy Sets &amp; Logic</dc:title>
  <dc:creator>USER</dc:creator>
  <cp:lastModifiedBy>USER</cp:lastModifiedBy>
  <cp:revision>185</cp:revision>
  <cp:lastPrinted>2011-08-21T12:48:56Z</cp:lastPrinted>
  <dcterms:created xsi:type="dcterms:W3CDTF">2011-08-16T06:29:47Z</dcterms:created>
  <dcterms:modified xsi:type="dcterms:W3CDTF">2011-08-21T14:59:26Z</dcterms:modified>
</cp:coreProperties>
</file>