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1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62" r:id="rId11"/>
    <p:sldId id="273" r:id="rId12"/>
    <p:sldId id="270" r:id="rId13"/>
    <p:sldId id="274" r:id="rId14"/>
    <p:sldId id="271" r:id="rId15"/>
    <p:sldId id="275" r:id="rId16"/>
    <p:sldId id="272" r:id="rId17"/>
    <p:sldId id="280" r:id="rId18"/>
    <p:sldId id="276" r:id="rId19"/>
    <p:sldId id="277" r:id="rId20"/>
    <p:sldId id="278" r:id="rId21"/>
    <p:sldId id="281" r:id="rId22"/>
    <p:sldId id="282" r:id="rId23"/>
    <p:sldId id="283" r:id="rId24"/>
    <p:sldId id="279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2" r:id="rId33"/>
    <p:sldId id="291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7" r:id="rId48"/>
    <p:sldId id="306" r:id="rId49"/>
    <p:sldId id="308" r:id="rId50"/>
    <p:sldId id="309" r:id="rId51"/>
    <p:sldId id="310" r:id="rId52"/>
    <p:sldId id="311" r:id="rId53"/>
    <p:sldId id="312" r:id="rId54"/>
    <p:sldId id="313" r:id="rId55"/>
    <p:sldId id="314" r:id="rId56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2D3D07-E1C1-4F8F-B802-F4E4DB528758}" type="datetimeFigureOut">
              <a:rPr lang="bg-BG" smtClean="0"/>
              <a:t>24.8.2011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FA6DC5C-BAD2-421A-B7F1-4D6168DD2304}" type="slidenum">
              <a:rPr lang="bg-BG" smtClean="0"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Clustering-Based Methods for Learning Fuzzy Rules from Data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Lecture 10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826743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Step 3</a:t>
            </a:r>
            <a:r>
              <a:rPr lang="en-US" dirty="0"/>
              <a:t> Each instance is represented by one fuzzy rule, where the fuzzy label to which an </a:t>
            </a:r>
            <a:r>
              <a:rPr lang="en-US" dirty="0" smtClean="0"/>
              <a:t>attribute-value belongs </a:t>
            </a:r>
            <a:r>
              <a:rPr lang="en-US" dirty="0"/>
              <a:t>to the highest degree is taken. A degree for each of the rules is calculated by multiplying </a:t>
            </a:r>
            <a:r>
              <a:rPr lang="en-US" dirty="0" smtClean="0"/>
              <a:t>the membership </a:t>
            </a:r>
            <a:r>
              <a:rPr lang="en-US" dirty="0"/>
              <a:t>degrees of the condition elements by one another, by the membership degrees of </a:t>
            </a:r>
            <a:r>
              <a:rPr lang="en-US" dirty="0" smtClean="0"/>
              <a:t>the antecedent</a:t>
            </a:r>
            <a:r>
              <a:rPr lang="en-US" dirty="0"/>
              <a:t>, and also by a confidence factor for the validity of the data in that instance. We shall </a:t>
            </a:r>
            <a:r>
              <a:rPr lang="en-US" dirty="0" smtClean="0"/>
              <a:t>assume a </a:t>
            </a:r>
            <a:r>
              <a:rPr lang="en-US" dirty="0"/>
              <a:t>membership degree to which the instances belong to classes to be 1.0, and the confidence factor </a:t>
            </a:r>
            <a:r>
              <a:rPr lang="en-US" dirty="0" smtClean="0"/>
              <a:t>for each </a:t>
            </a:r>
            <a:r>
              <a:rPr lang="en-US" dirty="0"/>
              <a:t>of the examples to be equal to 0.95, that is, the data are sufficiently reliable.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096262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above </a:t>
            </a:r>
            <a:r>
              <a:rPr lang="en-US" dirty="0" smtClean="0"/>
              <a:t>example generates </a:t>
            </a:r>
            <a:r>
              <a:rPr lang="en-US" dirty="0"/>
              <a:t>the following rule: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</a:rPr>
              <a:t>Rule</a:t>
            </a:r>
            <a:r>
              <a:rPr lang="en-US" dirty="0">
                <a:solidFill>
                  <a:schemeClr val="accent1"/>
                </a:solidFill>
              </a:rPr>
              <a:t>: IF (SL is S1) AND (SW is CE) AND (PL is SE3) AND (PW is S),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THEN (Class is </a:t>
            </a:r>
            <a:r>
              <a:rPr lang="en-US" dirty="0" err="1">
                <a:solidFill>
                  <a:schemeClr val="accent1"/>
                </a:solidFill>
              </a:rPr>
              <a:t>Setosa</a:t>
            </a:r>
            <a:r>
              <a:rPr lang="en-US" dirty="0" smtClean="0">
                <a:solidFill>
                  <a:schemeClr val="accent1"/>
                </a:solidFill>
              </a:rPr>
              <a:t>)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with a degree of confidence 0.22, calculated as:</a:t>
            </a:r>
          </a:p>
          <a:p>
            <a:pPr marL="0" indent="0">
              <a:buNone/>
            </a:pPr>
            <a:r>
              <a:rPr lang="bg-BG" dirty="0"/>
              <a:t>0.7 ´ 0.6 ´ 0.55 ´ 1 ´ 1 ´ 0.95 = 0.22.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674753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Step </a:t>
            </a:r>
            <a:r>
              <a:rPr lang="en-US" b="1" dirty="0"/>
              <a:t>4</a:t>
            </a:r>
            <a:r>
              <a:rPr lang="en-US" dirty="0"/>
              <a:t> The obtained fuzzy rules are aggregated and ambiguity in rules is sorted out by using </a:t>
            </a:r>
            <a:r>
              <a:rPr lang="en-US" dirty="0" smtClean="0"/>
              <a:t>the principle </a:t>
            </a:r>
            <a:r>
              <a:rPr lang="en-US" dirty="0"/>
              <a:t>of the greater confidence factor, that is, if two rules have the same antecedents but a </a:t>
            </a:r>
            <a:r>
              <a:rPr lang="en-US" dirty="0" smtClean="0"/>
              <a:t>different consequent</a:t>
            </a:r>
            <a:r>
              <a:rPr lang="en-US" dirty="0"/>
              <a:t>, the one with the higher confidence factor is left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361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smtClean="0"/>
              <a:t>Step </a:t>
            </a:r>
            <a:r>
              <a:rPr lang="en-US" b="1" dirty="0"/>
              <a:t>5</a:t>
            </a:r>
            <a:r>
              <a:rPr lang="en-US" dirty="0"/>
              <a:t> A product fuzzy inference is used for the set of extracted fuzzy rules that is based on </a:t>
            </a:r>
            <a:r>
              <a:rPr lang="en-US" dirty="0" smtClean="0"/>
              <a:t>a multiplication </a:t>
            </a:r>
            <a:r>
              <a:rPr lang="en-US" dirty="0"/>
              <a:t>operator between the degrees </a:t>
            </a:r>
            <a:r>
              <a:rPr lang="en-US" dirty="0" smtClean="0"/>
              <a:t>of </a:t>
            </a:r>
            <a:r>
              <a:rPr lang="en-US" dirty="0"/>
              <a:t>membership to which a new instance belongs to the antecedent membership functions and the </a:t>
            </a:r>
            <a:r>
              <a:rPr lang="en-US" dirty="0" smtClean="0"/>
              <a:t>centroid </a:t>
            </a:r>
            <a:r>
              <a:rPr lang="en-US" dirty="0" err="1" smtClean="0"/>
              <a:t>defuzzification</a:t>
            </a:r>
            <a:r>
              <a:rPr lang="en-US" dirty="0" smtClean="0"/>
              <a:t> </a:t>
            </a:r>
            <a:r>
              <a:rPr lang="en-US" dirty="0"/>
              <a:t>method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296761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method described above and illustrated with the Iris data set is generally applicable to </a:t>
            </a:r>
            <a:r>
              <a:rPr lang="en-US" dirty="0" smtClean="0"/>
              <a:t>any numerical </a:t>
            </a:r>
            <a:r>
              <a:rPr lang="en-US" dirty="0"/>
              <a:t>data. It is especially effective when applied to learning fuzzy rules from chaotic </a:t>
            </a:r>
            <a:r>
              <a:rPr lang="en-US" dirty="0" smtClean="0"/>
              <a:t>time-series data </a:t>
            </a:r>
            <a:r>
              <a:rPr lang="en-US" dirty="0"/>
              <a:t>and for approximating these data.</a:t>
            </a:r>
          </a:p>
          <a:p>
            <a:r>
              <a:rPr lang="en-US" dirty="0"/>
              <a:t>The methods based on clustering bear the curse of dimensionality burden, that is, the number of </a:t>
            </a:r>
            <a:r>
              <a:rPr lang="en-US" dirty="0" smtClean="0"/>
              <a:t>rules increases </a:t>
            </a:r>
            <a:r>
              <a:rPr lang="en-US" dirty="0"/>
              <a:t>exponentially with the number of variables and number of fuzzy labels used.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22609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To </a:t>
            </a:r>
            <a:r>
              <a:rPr lang="en-US" dirty="0"/>
              <a:t>resolve </a:t>
            </a:r>
            <a:r>
              <a:rPr lang="en-US" dirty="0" smtClean="0"/>
              <a:t>this problem</a:t>
            </a:r>
            <a:r>
              <a:rPr lang="en-US" dirty="0"/>
              <a:t>, scatter (and not uniform) partitioning may be used when the whole problem space is </a:t>
            </a:r>
            <a:r>
              <a:rPr lang="en-US" dirty="0" smtClean="0"/>
              <a:t>not necessarily </a:t>
            </a:r>
            <a:r>
              <a:rPr lang="en-US" dirty="0"/>
              <a:t>uniformly covered. </a:t>
            </a:r>
            <a:endParaRPr lang="en-US" dirty="0" smtClean="0"/>
          </a:p>
          <a:p>
            <a:r>
              <a:rPr lang="en-US" dirty="0" smtClean="0"/>
              <a:t>Dynamic </a:t>
            </a:r>
            <a:r>
              <a:rPr lang="en-US" dirty="0"/>
              <a:t>partitioning may also be used when the partitioning is not </a:t>
            </a:r>
            <a:r>
              <a:rPr lang="en-US" dirty="0" smtClean="0"/>
              <a:t>fixed in </a:t>
            </a:r>
            <a:r>
              <a:rPr lang="en-US" dirty="0"/>
              <a:t>advance, but it changes iteratively with the change of the extracted rules until a satisfactory set </a:t>
            </a:r>
            <a:r>
              <a:rPr lang="en-US" dirty="0" smtClean="0"/>
              <a:t>of rules </a:t>
            </a:r>
            <a:r>
              <a:rPr lang="en-US" dirty="0"/>
              <a:t>is found.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89959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Fuzzy Rules Through Genetic Algorithms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Genetic </a:t>
            </a:r>
            <a:r>
              <a:rPr lang="en-US" dirty="0"/>
              <a:t>algorithms can be used for learning fuzzy rules from data as they can optimize the number </a:t>
            </a:r>
            <a:r>
              <a:rPr lang="en-US" dirty="0" smtClean="0"/>
              <a:t>of fuzzy </a:t>
            </a:r>
            <a:r>
              <a:rPr lang="en-US" dirty="0"/>
              <a:t>labels to be used, the number of condition elements in a rule, and the total number of fuzzy </a:t>
            </a:r>
            <a:r>
              <a:rPr lang="en-US" dirty="0" smtClean="0"/>
              <a:t>rules subject </a:t>
            </a:r>
            <a:r>
              <a:rPr lang="en-US" dirty="0"/>
              <a:t>to some constraints set in advance.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439149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Fuzzy Rules Through Genetic Algorithms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goodness criterion can be either a numerical </a:t>
            </a:r>
            <a:r>
              <a:rPr lang="en-US" dirty="0" smtClean="0"/>
              <a:t>assessment of </a:t>
            </a:r>
            <a:r>
              <a:rPr lang="en-US" dirty="0"/>
              <a:t>testing the set of rules over a part of the data set (Lim et al. 1995) or an analytical goal </a:t>
            </a:r>
            <a:r>
              <a:rPr lang="en-US" dirty="0" smtClean="0"/>
              <a:t>function (</a:t>
            </a:r>
            <a:r>
              <a:rPr lang="en-US" dirty="0" err="1"/>
              <a:t>Furuhashi</a:t>
            </a:r>
            <a:r>
              <a:rPr lang="en-US" dirty="0"/>
              <a:t> et al. 1994</a:t>
            </a:r>
            <a:r>
              <a:rPr lang="en-US" dirty="0" smtClean="0"/>
              <a:t>).</a:t>
            </a:r>
          </a:p>
          <a:p>
            <a:endParaRPr lang="en-US" dirty="0"/>
          </a:p>
          <a:p>
            <a:r>
              <a:rPr lang="en-US" dirty="0"/>
              <a:t>A chromosome is defined as a set of rules, the genes being defined differently (condition elements</a:t>
            </a:r>
            <a:r>
              <a:rPr lang="en-US" dirty="0" smtClean="0"/>
              <a:t>, membership </a:t>
            </a:r>
            <a:r>
              <a:rPr lang="en-US" dirty="0"/>
              <a:t>functions, action elements, certainty factors).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42917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Expert System Shells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fuzzy expert system shell is a tool which facilitates building and experimenting with fuzzy </a:t>
            </a:r>
            <a:r>
              <a:rPr lang="en-US" dirty="0" smtClean="0"/>
              <a:t>expert systems</a:t>
            </a:r>
            <a:r>
              <a:rPr lang="en-US" dirty="0"/>
              <a:t>. It facilitates building the main modules in a fuzzy expert system.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Examples </a:t>
            </a:r>
            <a:r>
              <a:rPr lang="en-US" dirty="0"/>
              <a:t>of such shells </a:t>
            </a:r>
            <a:r>
              <a:rPr lang="en-US" dirty="0" smtClean="0"/>
              <a:t>are TIL </a:t>
            </a:r>
            <a:r>
              <a:rPr lang="en-US" dirty="0"/>
              <a:t>Shell (1993), </a:t>
            </a:r>
            <a:r>
              <a:rPr lang="en-US" dirty="0" err="1"/>
              <a:t>FuzzyCLIPS</a:t>
            </a:r>
            <a:r>
              <a:rPr lang="en-US" dirty="0"/>
              <a:t> (1994), FLIE (fuzzy logic inference engine) which is part of a </a:t>
            </a:r>
            <a:r>
              <a:rPr lang="en-US" dirty="0" smtClean="0"/>
              <a:t>hybrid system </a:t>
            </a:r>
            <a:r>
              <a:rPr lang="en-US" dirty="0" err="1"/>
              <a:t>FuzzyCOPE</a:t>
            </a:r>
            <a:r>
              <a:rPr lang="en-US" dirty="0"/>
              <a:t> (</a:t>
            </a:r>
            <a:r>
              <a:rPr lang="en-US" dirty="0" err="1"/>
              <a:t>Kasabov</a:t>
            </a:r>
            <a:r>
              <a:rPr lang="en-US" dirty="0"/>
              <a:t> 1995b).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929162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Expert System Shells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Fuzzy </a:t>
            </a:r>
            <a:r>
              <a:rPr lang="en-US" dirty="0"/>
              <a:t>system shells facilitate experimenting with different inference methods, different types of rules</a:t>
            </a:r>
            <a:r>
              <a:rPr lang="en-US" dirty="0" smtClean="0"/>
              <a:t>, and </a:t>
            </a:r>
            <a:r>
              <a:rPr lang="en-US" dirty="0"/>
              <a:t>different membership functions, until the best fuzzy system is designed. Figure </a:t>
            </a:r>
            <a:r>
              <a:rPr lang="en-US" dirty="0" smtClean="0"/>
              <a:t>on next slide shows </a:t>
            </a:r>
            <a:r>
              <a:rPr lang="en-US" dirty="0"/>
              <a:t>the </a:t>
            </a:r>
            <a:r>
              <a:rPr lang="en-US" dirty="0" smtClean="0"/>
              <a:t>code of </a:t>
            </a:r>
            <a:r>
              <a:rPr lang="en-US" dirty="0"/>
              <a:t>a </a:t>
            </a:r>
            <a:r>
              <a:rPr lang="en-US" dirty="0" smtClean="0"/>
              <a:t>fuzzy </a:t>
            </a:r>
            <a:r>
              <a:rPr lang="en-US" dirty="0"/>
              <a:t>system for the Bank Loan case example written in the syntax of the shell </a:t>
            </a:r>
            <a:r>
              <a:rPr lang="en-US" dirty="0" smtClean="0"/>
              <a:t>FLIE.</a:t>
            </a:r>
          </a:p>
        </p:txBody>
      </p:sp>
    </p:spTree>
    <p:extLst>
      <p:ext uri="{BB962C8B-B14F-4D97-AF65-F5344CB8AC3E}">
        <p14:creationId xmlns:p14="http://schemas.microsoft.com/office/powerpoint/2010/main" val="216782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Here, two </a:t>
            </a:r>
            <a:r>
              <a:rPr lang="en-US" dirty="0" err="1"/>
              <a:t>nonconnectionist</a:t>
            </a:r>
            <a:r>
              <a:rPr lang="en-US" dirty="0"/>
              <a:t> methods for generating fuzzy rules from numerical data are explained. </a:t>
            </a:r>
            <a:r>
              <a:rPr lang="en-US" dirty="0" smtClean="0"/>
              <a:t>The methods </a:t>
            </a:r>
            <a:r>
              <a:rPr lang="en-US" dirty="0"/>
              <a:t>are illustrated on the Iris data set.</a:t>
            </a:r>
          </a:p>
          <a:p>
            <a:r>
              <a:rPr lang="en-US" dirty="0"/>
              <a:t>Many methods for extracting fuzzy rules from data are based on clustering of data into groups (clusters).</a:t>
            </a:r>
          </a:p>
          <a:p>
            <a:r>
              <a:rPr lang="en-US" dirty="0"/>
              <a:t>Algorithms for fuzzy clustering are discussed in the next </a:t>
            </a:r>
            <a:r>
              <a:rPr lang="en-US" dirty="0" smtClean="0"/>
              <a:t>slides. </a:t>
            </a:r>
            <a:r>
              <a:rPr lang="en-US" dirty="0"/>
              <a:t>These groups can later be </a:t>
            </a:r>
            <a:r>
              <a:rPr lang="en-US" dirty="0" smtClean="0"/>
              <a:t>assigned labels</a:t>
            </a:r>
            <a:r>
              <a:rPr lang="en-US" dirty="0"/>
              <a:t>. Fuzzy labels and membership functions can be defined for different sub-domains of the </a:t>
            </a:r>
            <a:r>
              <a:rPr lang="en-US" dirty="0" smtClean="0"/>
              <a:t>problem space</a:t>
            </a:r>
            <a:r>
              <a:rPr lang="en-US" dirty="0"/>
              <a:t>. The two methods presented below use different approaches.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83917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Expert System Shells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368" y="1988840"/>
            <a:ext cx="5604037" cy="468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2456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Expert System Shells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</a:t>
            </a:r>
            <a:r>
              <a:rPr lang="en-US" dirty="0"/>
              <a:t>having designed the fuzzy system, it can be compiled and linked with </a:t>
            </a:r>
            <a:r>
              <a:rPr lang="en-US" dirty="0" smtClean="0"/>
              <a:t>other programs</a:t>
            </a:r>
            <a:r>
              <a:rPr lang="en-US" dirty="0"/>
              <a:t>. The fuzzy rule base is in a simple text format, thus portable and able to run on </a:t>
            </a:r>
            <a:r>
              <a:rPr lang="en-US" dirty="0" smtClean="0"/>
              <a:t>different platforms</a:t>
            </a:r>
            <a:r>
              <a:rPr lang="en-US" dirty="0"/>
              <a:t>. A fuzzy inference can be activated as an external program from another program as </a:t>
            </a:r>
            <a:r>
              <a:rPr lang="en-US" dirty="0" smtClean="0"/>
              <a:t>shown on next slide.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7507341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Expert System Shells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i="1" dirty="0" smtClean="0"/>
          </a:p>
          <a:p>
            <a:pPr marL="0" indent="0">
              <a:buNone/>
            </a:pPr>
            <a:r>
              <a:rPr lang="en-US" i="1" dirty="0" smtClean="0"/>
              <a:t>Example </a:t>
            </a:r>
            <a:r>
              <a:rPr lang="en-US" i="1" dirty="0"/>
              <a:t>A function call</a:t>
            </a:r>
            <a:r>
              <a:rPr lang="en-US" dirty="0"/>
              <a:t>: (</a:t>
            </a:r>
            <a:r>
              <a:rPr lang="en-US" dirty="0" err="1"/>
              <a:t>dcmfuzzy</a:t>
            </a:r>
            <a:r>
              <a:rPr lang="en-US" dirty="0"/>
              <a:t> ''</a:t>
            </a:r>
            <a:r>
              <a:rPr lang="en-US" dirty="0" err="1"/>
              <a:t>loan.rul</a:t>
            </a:r>
            <a:r>
              <a:rPr lang="en-US" dirty="0"/>
              <a:t>" $?x 1 2 1), will activate a function for </a:t>
            </a:r>
            <a:r>
              <a:rPr lang="en-US" dirty="0" smtClean="0"/>
              <a:t>a </a:t>
            </a:r>
            <a:r>
              <a:rPr lang="en-US" dirty="0" err="1" smtClean="0"/>
              <a:t>decompositional</a:t>
            </a:r>
            <a:r>
              <a:rPr lang="en-US" dirty="0" smtClean="0"/>
              <a:t> </a:t>
            </a:r>
            <a:r>
              <a:rPr lang="en-US" dirty="0"/>
              <a:t>inference over fuzzy rules, in the file "</a:t>
            </a:r>
            <a:r>
              <a:rPr lang="en-US" dirty="0" err="1"/>
              <a:t>loan.rul</a:t>
            </a:r>
            <a:r>
              <a:rPr lang="en-US" dirty="0"/>
              <a:t>," when an implication </a:t>
            </a:r>
            <a:r>
              <a:rPr lang="en-US" dirty="0" smtClean="0"/>
              <a:t>operator numbered </a:t>
            </a:r>
            <a:r>
              <a:rPr lang="en-US" dirty="0"/>
              <a:t>as 1 in a list of possible operators for use, composition operator numbered by 2, and </a:t>
            </a:r>
            <a:r>
              <a:rPr lang="en-US" dirty="0" smtClean="0"/>
              <a:t>else-link operator </a:t>
            </a:r>
            <a:r>
              <a:rPr lang="en-US" dirty="0"/>
              <a:t>numbered by 1, will be used.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432381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3768448"/>
          </a:xfrm>
        </p:spPr>
        <p:txBody>
          <a:bodyPr/>
          <a:lstStyle/>
          <a:p>
            <a:r>
              <a:rPr lang="en-US" b="0" dirty="0"/>
              <a:t>Pattern Recognition and Classification, Fuzzy Clustering, Image and Speech Processing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5111249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Pattern Recognition and 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chemeClr val="accent1"/>
              </a:solidFill>
            </a:endParaRPr>
          </a:p>
          <a:p>
            <a:r>
              <a:rPr lang="en-US" dirty="0" smtClean="0">
                <a:solidFill>
                  <a:schemeClr val="accent1"/>
                </a:solidFill>
              </a:rPr>
              <a:t>Pattern </a:t>
            </a:r>
            <a:r>
              <a:rPr lang="en-US" dirty="0">
                <a:solidFill>
                  <a:schemeClr val="accent1"/>
                </a:solidFill>
              </a:rPr>
              <a:t>recognition </a:t>
            </a:r>
            <a:r>
              <a:rPr lang="en-US" dirty="0"/>
              <a:t>tasks ideally suit fuzzy theory, as patterns are very often inexact, ambiguous, </a:t>
            </a:r>
            <a:r>
              <a:rPr lang="en-US" dirty="0" smtClean="0"/>
              <a:t>or corrupted</a:t>
            </a:r>
            <a:r>
              <a:rPr lang="en-US" dirty="0"/>
              <a:t>. In the Handwritten Characters Recognition case example, described in chapter 1, the </a:t>
            </a:r>
            <a:r>
              <a:rPr lang="en-US" dirty="0" smtClean="0"/>
              <a:t>patterns to </a:t>
            </a:r>
            <a:r>
              <a:rPr lang="en-US" dirty="0"/>
              <a:t>be recognized are not well defined and are ambiguous in many cases. Fuzzy rules for </a:t>
            </a:r>
            <a:r>
              <a:rPr lang="en-US" dirty="0" smtClean="0"/>
              <a:t>handwritten character </a:t>
            </a:r>
            <a:r>
              <a:rPr lang="en-US" dirty="0"/>
              <a:t>recognition are given in </a:t>
            </a:r>
            <a:r>
              <a:rPr lang="en-US" dirty="0" err="1"/>
              <a:t>Yamakawa</a:t>
            </a:r>
            <a:r>
              <a:rPr lang="en-US" dirty="0"/>
              <a:t> (1990).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0805784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Pattern Recognition and 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Pattern recognition and classification are usually considered as very similar </a:t>
            </a:r>
            <a:r>
              <a:rPr lang="en-US" dirty="0" smtClean="0"/>
              <a:t>tasks. </a:t>
            </a:r>
            <a:r>
              <a:rPr lang="en-US" dirty="0"/>
              <a:t>Classes can be described by fuzzy classification rules, for example, the example above, or a set </a:t>
            </a:r>
            <a:r>
              <a:rPr lang="en-US" dirty="0" smtClean="0"/>
              <a:t>of examples </a:t>
            </a:r>
            <a:r>
              <a:rPr lang="en-US" dirty="0"/>
              <a:t>(data points in the problem space) from which fuzzy classification rules are extracted.</a:t>
            </a:r>
          </a:p>
          <a:p>
            <a:r>
              <a:rPr lang="en-US" dirty="0"/>
              <a:t>Fuzzy rules can be used for classification purposes when the objects to be classified are noisy, corrupted</a:t>
            </a:r>
            <a:r>
              <a:rPr lang="en-US" dirty="0" smtClean="0"/>
              <a:t>, blurry</a:t>
            </a:r>
            <a:r>
              <a:rPr lang="en-US" dirty="0"/>
              <a:t>, etc. Fuzzy rules can cope with those ambiguities. This is the case with the Blood </a:t>
            </a:r>
            <a:r>
              <a:rPr lang="en-US" dirty="0" smtClean="0"/>
              <a:t>Cells Classification Problem.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0044891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Pattern Recognition and 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Fuzzy systems</a:t>
            </a:r>
            <a:r>
              <a:rPr lang="en-US" dirty="0"/>
              <a:t>, as we have already discussed, are robust. Contradictory fuzzy rules can </a:t>
            </a:r>
            <a:r>
              <a:rPr lang="en-US" dirty="0" smtClean="0"/>
              <a:t>be accommodated </a:t>
            </a:r>
            <a:r>
              <a:rPr lang="en-US" dirty="0"/>
              <a:t>in one system, the tradeoff being achieved through the inference mechanism. </a:t>
            </a:r>
            <a:r>
              <a:rPr lang="en-US" dirty="0" smtClean="0"/>
              <a:t>This characteristic </a:t>
            </a:r>
            <a:r>
              <a:rPr lang="en-US" dirty="0"/>
              <a:t>of fuzzy systems is very important for their applications in solving classification problems.</a:t>
            </a:r>
          </a:p>
          <a:p>
            <a:r>
              <a:rPr lang="en-US" dirty="0"/>
              <a:t>Classification problems, when data examples labeled with class labels are available, have </a:t>
            </a:r>
            <a:r>
              <a:rPr lang="en-US" dirty="0" smtClean="0"/>
              <a:t>been successfully </a:t>
            </a:r>
            <a:r>
              <a:rPr lang="en-US" dirty="0"/>
              <a:t>solved by classic statistical methods, especially when the data set is unambiguous </a:t>
            </a:r>
            <a:r>
              <a:rPr lang="en-US" dirty="0" smtClean="0"/>
              <a:t>and dense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4771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Pattern Recognition and 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data set is sparse in the problem state space, the problem is rather difficult. A </a:t>
            </a:r>
            <a:r>
              <a:rPr lang="en-US" dirty="0" smtClean="0"/>
              <a:t>simple example </a:t>
            </a:r>
            <a:r>
              <a:rPr lang="en-US" dirty="0"/>
              <a:t>of 19 data instances, which belong to two classes, is shown in figure </a:t>
            </a:r>
            <a:r>
              <a:rPr lang="en-US" dirty="0" smtClean="0"/>
              <a:t>on next slide. </a:t>
            </a:r>
          </a:p>
          <a:p>
            <a:r>
              <a:rPr lang="en-US" dirty="0" smtClean="0"/>
              <a:t>The </a:t>
            </a:r>
            <a:r>
              <a:rPr lang="en-US" dirty="0"/>
              <a:t>instances </a:t>
            </a:r>
            <a:r>
              <a:rPr lang="en-US" dirty="0" smtClean="0"/>
              <a:t>are represented </a:t>
            </a:r>
            <a:r>
              <a:rPr lang="en-US" dirty="0"/>
              <a:t>by two attributes Al and A2 discretized with three fuzzy labels—"Small," "Medium," </a:t>
            </a:r>
            <a:r>
              <a:rPr lang="en-US" dirty="0" smtClean="0"/>
              <a:t>and "</a:t>
            </a:r>
            <a:r>
              <a:rPr lang="en-US" dirty="0"/>
              <a:t>Large." The following fuzzy rules can be articulated after an analysis of the data distribution.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276201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Pattern Recognition and 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039" y="1844824"/>
            <a:ext cx="5095875" cy="4562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32873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Pattern Recognition and 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confidence </a:t>
            </a:r>
            <a:r>
              <a:rPr lang="en-US" dirty="0"/>
              <a:t>factors represent the percentage of instances of a given class which fall in a </a:t>
            </a:r>
            <a:r>
              <a:rPr lang="en-US" dirty="0" smtClean="0"/>
              <a:t>particular '</a:t>
            </a:r>
            <a:r>
              <a:rPr lang="en-US" dirty="0"/>
              <a:t>'patch" of the problem space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Rule 1: IF A1 is M and A2 is S, THEN Class1 (CF = 1)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Rule 2: IF A1 is L and A2 is S, THEN Class1 (CF = 0.45)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Rule 3: IF A1 is L and A2 is S, THEN Class2 (CF = 0.55)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Rule 4: IF A1 is L and A2 is M, THEN Class2 (CF = 0.75)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Rule 5: IF A1 is L and A2 is M, THEN Class1 (CF = 0.25)</a:t>
            </a:r>
            <a:endParaRPr lang="bg-B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606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first method uses </a:t>
            </a:r>
            <a:r>
              <a:rPr lang="en-US" dirty="0" smtClean="0">
                <a:solidFill>
                  <a:schemeClr val="accent1"/>
                </a:solidFill>
              </a:rPr>
              <a:t>fuzzy quantization </a:t>
            </a:r>
            <a:r>
              <a:rPr lang="en-US" dirty="0"/>
              <a:t>(or </a:t>
            </a:r>
            <a:r>
              <a:rPr lang="en-US" dirty="0" err="1"/>
              <a:t>fuzzification</a:t>
            </a:r>
            <a:r>
              <a:rPr lang="en-US" dirty="0"/>
              <a:t>) </a:t>
            </a:r>
            <a:r>
              <a:rPr lang="en-US" dirty="0">
                <a:solidFill>
                  <a:schemeClr val="accent1"/>
                </a:solidFill>
              </a:rPr>
              <a:t>only for the purpose of inference over already extracted rules</a:t>
            </a:r>
            <a:r>
              <a:rPr lang="en-US" dirty="0"/>
              <a:t>. This </a:t>
            </a:r>
            <a:r>
              <a:rPr lang="en-US" dirty="0" smtClean="0"/>
              <a:t>means that </a:t>
            </a:r>
            <a:r>
              <a:rPr lang="en-US" dirty="0"/>
              <a:t>the rules may not change after having changed the membership functions.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second method </a:t>
            </a:r>
            <a:r>
              <a:rPr lang="en-US" dirty="0" smtClean="0"/>
              <a:t>uses </a:t>
            </a:r>
            <a:r>
              <a:rPr lang="en-US" dirty="0" err="1" smtClean="0">
                <a:solidFill>
                  <a:schemeClr val="accent1"/>
                </a:solidFill>
              </a:rPr>
              <a:t>fuzzification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>
                <a:solidFill>
                  <a:schemeClr val="accent1"/>
                </a:solidFill>
              </a:rPr>
              <a:t>during the rules extraction and the extracted rules are dependent on the chosen </a:t>
            </a:r>
            <a:r>
              <a:rPr lang="en-US" dirty="0" smtClean="0">
                <a:solidFill>
                  <a:schemeClr val="accent1"/>
                </a:solidFill>
              </a:rPr>
              <a:t>membership functions</a:t>
            </a:r>
            <a:r>
              <a:rPr lang="en-US" dirty="0">
                <a:solidFill>
                  <a:schemeClr val="accent1"/>
                </a:solidFill>
              </a:rPr>
              <a:t>.</a:t>
            </a:r>
            <a:endParaRPr lang="bg-B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9159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Pattern Recognition and 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above set of rules is ambiguous and contradictory. Rules 2 and 3 have the same antecedents, </a:t>
            </a:r>
            <a:r>
              <a:rPr lang="en-US" dirty="0" smtClean="0"/>
              <a:t>but different </a:t>
            </a:r>
            <a:r>
              <a:rPr lang="en-US" dirty="0"/>
              <a:t>consequences, which is also true for rules 4 and 5. This situation is impossible for a </a:t>
            </a:r>
            <a:r>
              <a:rPr lang="en-US" dirty="0" smtClean="0"/>
              <a:t>symbolic production </a:t>
            </a:r>
            <a:r>
              <a:rPr lang="en-US" dirty="0"/>
              <a:t>system to cope with. A fuzzy production system can infer a proper classification, as for </a:t>
            </a:r>
            <a:r>
              <a:rPr lang="en-US" dirty="0" smtClean="0"/>
              <a:t>every input </a:t>
            </a:r>
            <a:r>
              <a:rPr lang="en-US" dirty="0"/>
              <a:t>data vector all rules may fire to some degree and all of them contribute to the final solution </a:t>
            </a:r>
            <a:r>
              <a:rPr lang="en-US" dirty="0" smtClean="0"/>
              <a:t>to different </a:t>
            </a:r>
            <a:r>
              <a:rPr lang="en-US" dirty="0"/>
              <a:t>degrees.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7984603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Pattern Recognition and Classification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points </a:t>
            </a:r>
            <a:r>
              <a:rPr lang="en-US" dirty="0"/>
              <a:t>at the border between the two classes should be correctly classified by the fuzzy rules as they </a:t>
            </a:r>
            <a:r>
              <a:rPr lang="en-US" dirty="0" smtClean="0"/>
              <a:t>take support </a:t>
            </a:r>
            <a:r>
              <a:rPr lang="en-US" dirty="0"/>
              <a:t>not only from one of the contradictory rules but from a rule that has lateral fuzzy labels with it.</a:t>
            </a:r>
          </a:p>
          <a:p>
            <a:r>
              <a:rPr lang="en-US" dirty="0"/>
              <a:t>When the data examples are not labeled with the class or pattern labels, that is, when the classes </a:t>
            </a:r>
            <a:r>
              <a:rPr lang="en-US" dirty="0" smtClean="0"/>
              <a:t>they belong </a:t>
            </a:r>
            <a:r>
              <a:rPr lang="en-US" dirty="0"/>
              <a:t>to are not known, then different clustering techniques can be applied to find the groups, </a:t>
            </a:r>
            <a:r>
              <a:rPr lang="en-US" dirty="0" smtClean="0"/>
              <a:t>the clusters</a:t>
            </a:r>
            <a:r>
              <a:rPr lang="en-US" dirty="0"/>
              <a:t>, in which data examples are grouped. The clusters show the typical patterns, the similarity, </a:t>
            </a:r>
            <a:r>
              <a:rPr lang="en-US" dirty="0" smtClean="0"/>
              <a:t>and the </a:t>
            </a:r>
            <a:r>
              <a:rPr lang="en-US" dirty="0"/>
              <a:t>ambiguity in the data set. In addition to the exact </a:t>
            </a:r>
            <a:r>
              <a:rPr lang="en-US" dirty="0" smtClean="0"/>
              <a:t>clustering, </a:t>
            </a:r>
            <a:r>
              <a:rPr lang="en-US" dirty="0"/>
              <a:t>fuzzy clustering can </a:t>
            </a:r>
            <a:r>
              <a:rPr lang="en-US" dirty="0" smtClean="0"/>
              <a:t>be applied </a:t>
            </a:r>
            <a:r>
              <a:rPr lang="en-US" dirty="0"/>
              <a:t>too.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322796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Fuzzy Clustering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Lecture 11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1303285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Clustering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>
                <a:solidFill>
                  <a:schemeClr val="accent1"/>
                </a:solidFill>
              </a:rPr>
              <a:t>Fuzzy clustering </a:t>
            </a:r>
            <a:r>
              <a:rPr lang="en-US" dirty="0"/>
              <a:t>is a procedure of clustering data into possibly overlapping clusters, such that each </a:t>
            </a:r>
            <a:r>
              <a:rPr lang="en-US" dirty="0" smtClean="0"/>
              <a:t>of the </a:t>
            </a:r>
            <a:r>
              <a:rPr lang="en-US" dirty="0"/>
              <a:t>data examples may belong to each of the clusters to a certain degree. The procedure aims at </a:t>
            </a:r>
            <a:r>
              <a:rPr lang="en-US" dirty="0" smtClean="0"/>
              <a:t>finding the </a:t>
            </a:r>
            <a:r>
              <a:rPr lang="en-US" dirty="0"/>
              <a:t>cluster centers Vi (i = 1, 2, . . .,c) and the cluster membership functions </a:t>
            </a:r>
            <a:r>
              <a:rPr lang="en-US" dirty="0" err="1" smtClean="0"/>
              <a:t>μ</a:t>
            </a:r>
            <a:r>
              <a:rPr lang="en-US" baseline="-25000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which define to what degree each of the n examples belong to the </a:t>
            </a:r>
            <a:r>
              <a:rPr lang="en-US" dirty="0" err="1"/>
              <a:t>ith</a:t>
            </a:r>
            <a:r>
              <a:rPr lang="en-US" dirty="0"/>
              <a:t> cluster.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number of clusters c </a:t>
            </a:r>
            <a:r>
              <a:rPr lang="en-US" dirty="0" smtClean="0"/>
              <a:t>is either </a:t>
            </a:r>
            <a:r>
              <a:rPr lang="en-US" dirty="0"/>
              <a:t>defined a priori (supervised type of clustering) or chosen by the clustering </a:t>
            </a:r>
            <a:r>
              <a:rPr lang="en-US" dirty="0" smtClean="0"/>
              <a:t>procedure (</a:t>
            </a:r>
            <a:r>
              <a:rPr lang="en-US" dirty="0"/>
              <a:t>unsupervised type of clustering).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046947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Clustering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The result of a clustering procedure can be represented as a fuzzy relation </a:t>
                </a:r>
                <a:r>
                  <a:rPr lang="el-GR" dirty="0"/>
                  <a:t>μ</a:t>
                </a:r>
                <a:r>
                  <a:rPr lang="en-US" dirty="0" err="1"/>
                  <a:t>i,k</a:t>
                </a:r>
                <a:r>
                  <a:rPr lang="en-US" dirty="0"/>
                  <a:t>, such that</a:t>
                </a:r>
                <a:r>
                  <a:rPr lang="en-US" dirty="0" smtClean="0"/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                                 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𝑐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=1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for each k = 1, 2, . . .,n; (the total membership of an instance k to all the clusters equals 1</a:t>
                </a:r>
                <a:r>
                  <a:rPr lang="en-US" dirty="0" smtClean="0"/>
                  <a:t>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                                 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/>
                            </a:rPr>
                            <m:t>𝑘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  <a:ea typeface="Cambria Math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&gt;0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for each i = 1, 2, . . .,c (there are no empty clusters)</a:t>
                </a:r>
                <a:endParaRPr lang="bg-BG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889" t="-2083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7317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Clustering</a:t>
            </a:r>
            <a:endParaRPr lang="bg-BG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A widely used algorithm for fuzzy clustering is the C-means algorithm suggested by J. </a:t>
                </a:r>
                <a:r>
                  <a:rPr lang="en-US" dirty="0" err="1"/>
                  <a:t>Bezdek</a:t>
                </a:r>
                <a:r>
                  <a:rPr lang="en-US" dirty="0"/>
                  <a:t> </a:t>
                </a:r>
                <a:r>
                  <a:rPr lang="en-US" dirty="0" smtClean="0"/>
                  <a:t>.</a:t>
                </a:r>
              </a:p>
              <a:p>
                <a:r>
                  <a:rPr lang="en-US" dirty="0" smtClean="0"/>
                  <a:t>Its </a:t>
                </a:r>
                <a:r>
                  <a:rPr lang="en-US" dirty="0"/>
                  <a:t>simplified version is given in figure </a:t>
                </a:r>
                <a:r>
                  <a:rPr lang="en-US" dirty="0" smtClean="0"/>
                  <a:t>on next slide. </a:t>
                </a:r>
                <a:r>
                  <a:rPr lang="en-US" dirty="0"/>
                  <a:t>A validity criterion for measuring </a:t>
                </a:r>
                <a:r>
                  <a:rPr lang="en-US" dirty="0" smtClean="0"/>
                  <a:t>how well </a:t>
                </a:r>
                <a:r>
                  <a:rPr lang="en-US" dirty="0"/>
                  <a:t>a set of fuzzy clusters represents a data set can be applied. One criterion is that a function S(c</a:t>
                </a:r>
                <a:r>
                  <a:rPr lang="en-US" dirty="0" smtClean="0"/>
                  <a:t>) reaches </a:t>
                </a:r>
                <a:r>
                  <a:rPr lang="en-US" dirty="0"/>
                  <a:t>local minimum</a:t>
                </a:r>
                <a:r>
                  <a:rPr lang="en-US" dirty="0" smtClean="0"/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𝑆</m:t>
                      </m:r>
                      <m:d>
                        <m:dPr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𝑐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</m:sub>
                        <m:sup/>
                        <m:e>
                          <m:nary>
                            <m:naryPr>
                              <m:chr m:val="∑"/>
                              <m:supHide m:val="on"/>
                              <m:ctrlPr>
                                <a:rPr lang="en-US" b="0" i="1" smtClean="0">
                                  <a:latin typeface="Cambria Math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7"/>
                                </m:rPr>
                                <a:rPr lang="en-US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)</m:t>
                              </m:r>
                            </m:sub>
                            <m:sup/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/>
                                              <a:ea typeface="Cambria Math"/>
                                            </a:rPr>
                                            <m:t>𝜇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𝑖</m:t>
                                          </m:r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,</m:t>
                                          </m:r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𝑘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  <m: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b="0" i="1" smtClean="0"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/>
                                                </a:rPr>
                                                <m:t>𝑘</m:t>
                                              </m:r>
                                            </m:sub>
                                          </m:sSub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𝑉𝑖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b="0" i="1" smtClean="0"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US" b="0" i="1" smtClean="0">
                                              <a:latin typeface="Cambria Math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𝑉𝑖</m:t>
                                          </m:r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−</m:t>
                                          </m:r>
                                          <m:r>
                                            <a:rPr lang="en-US" b="0" i="1" smtClean="0">
                                              <a:latin typeface="Cambria Math"/>
                                            </a:rPr>
                                            <m:t>𝑀𝑥</m:t>
                                          </m:r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e>
                          </m:nary>
                        </m:e>
                      </m:nary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where </a:t>
                </a:r>
                <a:r>
                  <a:rPr lang="en-US" dirty="0" err="1"/>
                  <a:t>Mx</a:t>
                </a:r>
                <a:r>
                  <a:rPr lang="en-US" dirty="0"/>
                  <a:t> is the average of x.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259" t="-2083" r="-667"/>
                </a:stretch>
              </a:blipFill>
            </p:spPr>
            <p:txBody>
              <a:bodyPr/>
              <a:lstStyle/>
              <a:p>
                <a:r>
                  <a:rPr lang="bg-BG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78354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Clustering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16832"/>
            <a:ext cx="7258406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31490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Clustering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number of clusters is not defined, then the clustering </a:t>
            </a:r>
            <a:r>
              <a:rPr lang="en-US" dirty="0" smtClean="0"/>
              <a:t>procedure should </a:t>
            </a:r>
            <a:r>
              <a:rPr lang="en-US" dirty="0"/>
              <a:t>be applied until a local minimum of S(c) is found, which means that c is the optimal number </a:t>
            </a:r>
            <a:r>
              <a:rPr lang="en-US" dirty="0" smtClean="0"/>
              <a:t>of clusters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One </a:t>
            </a:r>
            <a:r>
              <a:rPr lang="en-US" dirty="0"/>
              <a:t>of the advantages of the C-mean fuzzy clustering algorithm is that it always converges to </a:t>
            </a:r>
            <a:r>
              <a:rPr lang="en-US" dirty="0" smtClean="0"/>
              <a:t>a strict </a:t>
            </a:r>
            <a:r>
              <a:rPr lang="en-US" dirty="0"/>
              <a:t>local minimum. A possible deficiency is that the shape of the clusters is ellipsoid, which may </a:t>
            </a:r>
            <a:r>
              <a:rPr lang="en-US" dirty="0" smtClean="0"/>
              <a:t>not be </a:t>
            </a:r>
            <a:r>
              <a:rPr lang="en-US" dirty="0"/>
              <a:t>the most suitable form for a particular data set.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8473609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Clustering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Fuzzy clustering is an important data analysis technique. It helps to understand better the ambiguity </a:t>
            </a:r>
            <a:r>
              <a:rPr lang="en-US" dirty="0" smtClean="0"/>
              <a:t>in data</a:t>
            </a:r>
            <a:r>
              <a:rPr lang="en-US" dirty="0"/>
              <a:t>. It can be used to direct the way other techniques for information processing are used afterward.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For example</a:t>
            </a:r>
            <a:r>
              <a:rPr lang="en-US" dirty="0"/>
              <a:t>, the structure of a neural network to be used for learning from a data set can be defined to </a:t>
            </a:r>
            <a:r>
              <a:rPr lang="en-US" dirty="0" smtClean="0"/>
              <a:t>a great </a:t>
            </a:r>
            <a:r>
              <a:rPr lang="en-US" dirty="0"/>
              <a:t>extent after knowing the optimal number of fuzzy clusters.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568098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Image Recognition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Image recognition </a:t>
            </a:r>
            <a:r>
              <a:rPr lang="en-US" dirty="0"/>
              <a:t>is an area where fuzzy representation and fuzzy reasoning can be </a:t>
            </a:r>
            <a:r>
              <a:rPr lang="en-US" dirty="0" smtClean="0"/>
              <a:t>successful applied</a:t>
            </a:r>
            <a:r>
              <a:rPr lang="en-US" dirty="0"/>
              <a:t>, mainly for two reasons: </a:t>
            </a:r>
            <a:endParaRPr lang="en-US" dirty="0" smtClean="0"/>
          </a:p>
          <a:p>
            <a:pPr marL="850392" lvl="1" indent="-457200">
              <a:buFont typeface="+mj-lt"/>
              <a:buAutoNum type="arabicPeriod"/>
            </a:pPr>
            <a:r>
              <a:rPr lang="en-US" i="1" dirty="0" smtClean="0">
                <a:solidFill>
                  <a:schemeClr val="accent1"/>
                </a:solidFill>
              </a:rPr>
              <a:t>ambiguity</a:t>
            </a:r>
            <a:r>
              <a:rPr lang="en-US" dirty="0" smtClean="0"/>
              <a:t> </a:t>
            </a:r>
            <a:r>
              <a:rPr lang="en-US" dirty="0"/>
              <a:t>in the images to be recognized; and </a:t>
            </a:r>
            <a:endParaRPr lang="en-US" dirty="0" smtClean="0"/>
          </a:p>
          <a:p>
            <a:pPr marL="850392" lvl="1" indent="-457200">
              <a:buFont typeface="+mj-lt"/>
              <a:buAutoNum type="arabicPeriod"/>
            </a:pPr>
            <a:r>
              <a:rPr lang="en-US" dirty="0" smtClean="0"/>
              <a:t>the </a:t>
            </a:r>
            <a:r>
              <a:rPr lang="en-US" dirty="0"/>
              <a:t>need for </a:t>
            </a:r>
            <a:r>
              <a:rPr lang="en-US" i="1" dirty="0" smtClean="0">
                <a:solidFill>
                  <a:schemeClr val="accent1"/>
                </a:solidFill>
              </a:rPr>
              <a:t>fast processing</a:t>
            </a:r>
            <a:r>
              <a:rPr lang="en-US" dirty="0"/>
              <a:t>, that is, complicated formulas may not be applicable for a real-time recognition; in this case </a:t>
            </a:r>
            <a:r>
              <a:rPr lang="en-US" dirty="0" smtClean="0"/>
              <a:t>a fuzzy </a:t>
            </a:r>
            <a:r>
              <a:rPr lang="en-US" dirty="0"/>
              <a:t>system may be more convenient.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141436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Method 1</a:t>
            </a:r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following steps are taken:</a:t>
            </a:r>
          </a:p>
          <a:p>
            <a:pPr marL="0" indent="0">
              <a:buNone/>
            </a:pPr>
            <a:r>
              <a:rPr lang="en-US" b="1" dirty="0"/>
              <a:t>Step I</a:t>
            </a:r>
            <a:r>
              <a:rPr lang="en-US" dirty="0"/>
              <a:t> The attributes are discretized into intervals, for example, the four Iris attributes, that is, </a:t>
            </a:r>
            <a:r>
              <a:rPr lang="en-US" dirty="0" smtClean="0"/>
              <a:t>petal length</a:t>
            </a:r>
            <a:r>
              <a:rPr lang="en-US" dirty="0"/>
              <a:t>, petal width, sepal length, and sepal width, are discretized in the example given there into 4, 3, 6</a:t>
            </a:r>
            <a:r>
              <a:rPr lang="en-US" dirty="0" smtClean="0"/>
              <a:t>, and </a:t>
            </a:r>
            <a:r>
              <a:rPr lang="en-US" dirty="0"/>
              <a:t>3 intervals respectively. The whole data set is then represented by a set of representative templates</a:t>
            </a:r>
            <a:r>
              <a:rPr lang="en-US" dirty="0" smtClean="0"/>
              <a:t>, which </a:t>
            </a:r>
            <a:r>
              <a:rPr lang="en-US" dirty="0"/>
              <a:t>is a sort of clustering. 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732542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Image Recognition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Different approaches are possible depending on the image recognition tasks, two of them being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i="1" dirty="0" smtClean="0">
                <a:solidFill>
                  <a:schemeClr val="accent1"/>
                </a:solidFill>
              </a:rPr>
              <a:t>objects </a:t>
            </a:r>
            <a:r>
              <a:rPr lang="en-US" i="1" dirty="0">
                <a:solidFill>
                  <a:schemeClr val="accent1"/>
                </a:solidFill>
              </a:rPr>
              <a:t>recognition</a:t>
            </a:r>
            <a:r>
              <a:rPr lang="en-US" dirty="0"/>
              <a:t>, that is, recognizing shape, distance, and location of objects; and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i="1" dirty="0" smtClean="0">
                <a:solidFill>
                  <a:schemeClr val="accent1"/>
                </a:solidFill>
              </a:rPr>
              <a:t>texture </a:t>
            </a:r>
            <a:r>
              <a:rPr lang="en-US" i="1" dirty="0">
                <a:solidFill>
                  <a:schemeClr val="accent1"/>
                </a:solidFill>
              </a:rPr>
              <a:t>analysis</a:t>
            </a:r>
            <a:r>
              <a:rPr lang="en-US" dirty="0" smtClean="0"/>
              <a:t>, for </a:t>
            </a:r>
            <a:r>
              <a:rPr lang="en-US" dirty="0"/>
              <a:t>example, an image X of size m ´ n pixels can be represented as a set of fuzzy sets and </a:t>
            </a:r>
            <a:r>
              <a:rPr lang="en-US" dirty="0" smtClean="0"/>
              <a:t>membership degrees </a:t>
            </a:r>
            <a:r>
              <a:rPr lang="en-US" dirty="0"/>
              <a:t>to which pixels belong to the fuzzy concepts, such as "brightness," "darkness," "edginess</a:t>
            </a:r>
            <a:r>
              <a:rPr lang="en-US" dirty="0" smtClean="0"/>
              <a:t>,“ '</a:t>
            </a:r>
            <a:r>
              <a:rPr lang="en-US" dirty="0"/>
              <a:t>'smoothness."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6484901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Image Recognition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Fuzzy methods can be used at two levels of image recognition and image processing: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i="1" dirty="0" smtClean="0">
                <a:solidFill>
                  <a:schemeClr val="accent1"/>
                </a:solidFill>
              </a:rPr>
              <a:t>low-level image </a:t>
            </a:r>
            <a:r>
              <a:rPr lang="en-US" i="1" dirty="0">
                <a:solidFill>
                  <a:schemeClr val="accent1"/>
                </a:solidFill>
              </a:rPr>
              <a:t>processing</a:t>
            </a:r>
            <a:r>
              <a:rPr lang="en-US" dirty="0"/>
              <a:t>, tasks to be performed at this level being image segmentation, boundary detection</a:t>
            </a:r>
            <a:r>
              <a:rPr lang="en-US" dirty="0" smtClean="0"/>
              <a:t>, image </a:t>
            </a:r>
            <a:r>
              <a:rPr lang="en-US" dirty="0"/>
              <a:t>enhancement, and clustering; and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i="1" dirty="0" smtClean="0">
                <a:solidFill>
                  <a:schemeClr val="accent1"/>
                </a:solidFill>
              </a:rPr>
              <a:t>high-level </a:t>
            </a:r>
            <a:r>
              <a:rPr lang="en-US" i="1" dirty="0">
                <a:solidFill>
                  <a:schemeClr val="accent1"/>
                </a:solidFill>
              </a:rPr>
              <a:t>image understanding</a:t>
            </a:r>
            <a:r>
              <a:rPr lang="en-US" dirty="0"/>
              <a:t>, which process ends </a:t>
            </a:r>
            <a:r>
              <a:rPr lang="en-US" dirty="0" smtClean="0"/>
              <a:t>up with </a:t>
            </a:r>
            <a:r>
              <a:rPr lang="en-US" dirty="0"/>
              <a:t>a symbolic description of the image.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84698984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Image Recognition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/>
              <a:t>Example</a:t>
            </a:r>
            <a:r>
              <a:rPr lang="en-US" dirty="0"/>
              <a:t> The problem is to identify the expression of a face from a photograph. First, linguistic </a:t>
            </a:r>
            <a:r>
              <a:rPr lang="en-US" dirty="0" smtClean="0"/>
              <a:t>fuzzy features </a:t>
            </a:r>
            <a:r>
              <a:rPr lang="en-US" dirty="0"/>
              <a:t>like "big eyes," "small nose," "round mouth" are extracted from a photograph of a face. In </a:t>
            </a:r>
            <a:r>
              <a:rPr lang="en-US" dirty="0" smtClean="0"/>
              <a:t>order to </a:t>
            </a:r>
            <a:r>
              <a:rPr lang="en-US" dirty="0"/>
              <a:t>extract features, some facial characteristic points are detected. According to these features </a:t>
            </a:r>
            <a:r>
              <a:rPr lang="en-US" dirty="0" smtClean="0"/>
              <a:t>another categorization </a:t>
            </a:r>
            <a:r>
              <a:rPr lang="en-US" dirty="0"/>
              <a:t>can be made which defines </a:t>
            </a:r>
            <a:r>
              <a:rPr lang="en-US" dirty="0" smtClean="0"/>
              <a:t>the </a:t>
            </a:r>
            <a:r>
              <a:rPr lang="en-US" dirty="0"/>
              <a:t>expression of the face, for example, "happy," "surprised," ''normal," based on fuzzy rules. </a:t>
            </a:r>
            <a:r>
              <a:rPr lang="en-US" dirty="0" smtClean="0"/>
              <a:t>An experimental </a:t>
            </a:r>
            <a:r>
              <a:rPr lang="en-US" dirty="0"/>
              <a:t>system was published in </a:t>
            </a:r>
            <a:r>
              <a:rPr lang="en-US" dirty="0" err="1"/>
              <a:t>Ralescu</a:t>
            </a:r>
            <a:r>
              <a:rPr lang="en-US" dirty="0"/>
              <a:t> and </a:t>
            </a:r>
            <a:r>
              <a:rPr lang="en-US" dirty="0" err="1"/>
              <a:t>Hartani</a:t>
            </a:r>
            <a:r>
              <a:rPr lang="en-US" dirty="0"/>
              <a:t> (1995).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299316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Speech and Music Signals Recognition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Fuzzy systems can be applied at different levels of the speech recognition process, that is, at a low </a:t>
            </a:r>
            <a:r>
              <a:rPr lang="en-US" dirty="0" smtClean="0"/>
              <a:t>or pattern-matching </a:t>
            </a:r>
            <a:r>
              <a:rPr lang="en-US" dirty="0"/>
              <a:t>level, at a higher or language analysis level, and at the highest level, </a:t>
            </a:r>
            <a:r>
              <a:rPr lang="en-US" dirty="0" smtClean="0"/>
              <a:t>concept understanding</a:t>
            </a:r>
            <a:r>
              <a:rPr lang="en-US" dirty="0"/>
              <a:t>, subject to the rules available. Articulating rules for speech and language processing is </a:t>
            </a:r>
            <a:r>
              <a:rPr lang="en-US" dirty="0" smtClean="0"/>
              <a:t>a difficult </a:t>
            </a:r>
            <a:r>
              <a:rPr lang="en-US" dirty="0"/>
              <a:t>task, even though there is a huge amount of literature on the subject. How to bring </a:t>
            </a:r>
            <a:r>
              <a:rPr lang="en-US" dirty="0" smtClean="0"/>
              <a:t>this knowledge </a:t>
            </a:r>
            <a:r>
              <a:rPr lang="en-US" dirty="0"/>
              <a:t>to the computers through the methods of fuzzy logic is a challenging task.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5489687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Speech and Music Signals Recognition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/>
              <a:t>Fuzzy </a:t>
            </a:r>
            <a:r>
              <a:rPr lang="en-US" dirty="0"/>
              <a:t>rules can be automatically extracted from data mapped into a feature space. </a:t>
            </a:r>
            <a:r>
              <a:rPr lang="en-US" dirty="0" smtClean="0"/>
              <a:t>If we have, for example, a mapping of spoken phoneme signals into the two-dimensional space of the first formant frequency F1 and the second formant frequency F2., than the intervals of these frequencies can be represented </a:t>
            </a:r>
            <a:r>
              <a:rPr lang="en-US" dirty="0"/>
              <a:t>by fuzzy labels in a similar manner, as shown in figure </a:t>
            </a:r>
            <a:r>
              <a:rPr lang="en-US" dirty="0" smtClean="0"/>
              <a:t>for </a:t>
            </a:r>
            <a:r>
              <a:rPr lang="en-US" dirty="0"/>
              <a:t>a classification problem.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74246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Speech and Music Signals Recognition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If five </a:t>
            </a:r>
            <a:r>
              <a:rPr lang="en-US" dirty="0"/>
              <a:t>labels are used to label consecutive intervals—VS, S, M, L, VL—then fuzzy rules can be articulated</a:t>
            </a:r>
            <a:r>
              <a:rPr lang="en-US" dirty="0" smtClean="0"/>
              <a:t>, such </a:t>
            </a:r>
            <a:r>
              <a:rPr lang="en-US" dirty="0"/>
              <a:t>as: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IF F1 is S and F2 is L, </a:t>
            </a:r>
            <a:endParaRPr lang="en-US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</a:rPr>
              <a:t>THEN </a:t>
            </a:r>
            <a:r>
              <a:rPr lang="en-US" dirty="0">
                <a:solidFill>
                  <a:schemeClr val="accent1"/>
                </a:solidFill>
              </a:rPr>
              <a:t>it is very likely that the pronounced phoneme is either /I/ in the R.P</a:t>
            </a:r>
            <a:r>
              <a:rPr lang="en-US" dirty="0" smtClean="0">
                <a:solidFill>
                  <a:schemeClr val="accent1"/>
                </a:solidFill>
              </a:rPr>
              <a:t>. English </a:t>
            </a:r>
            <a:r>
              <a:rPr lang="en-US" dirty="0">
                <a:solidFill>
                  <a:schemeClr val="accent1"/>
                </a:solidFill>
              </a:rPr>
              <a:t>or /I/ in the general Australian </a:t>
            </a:r>
            <a:r>
              <a:rPr lang="en-US" dirty="0" smtClean="0">
                <a:solidFill>
                  <a:schemeClr val="accent1"/>
                </a:solidFill>
              </a:rPr>
              <a:t>English</a:t>
            </a:r>
          </a:p>
          <a:p>
            <a:pPr marL="0" indent="0" algn="ctr">
              <a:buNone/>
            </a:pPr>
            <a:endParaRPr lang="en-US" dirty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IF F1 is M and F2 is M, </a:t>
            </a:r>
            <a:endParaRPr lang="en-US" dirty="0" smtClean="0">
              <a:solidFill>
                <a:schemeClr val="accent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accent1"/>
                </a:solidFill>
              </a:rPr>
              <a:t>THEN </a:t>
            </a:r>
            <a:r>
              <a:rPr lang="en-US" dirty="0">
                <a:solidFill>
                  <a:schemeClr val="accent1"/>
                </a:solidFill>
              </a:rPr>
              <a:t>it is very likely that the pronounced phoneme is /I/ in New </a:t>
            </a:r>
            <a:r>
              <a:rPr lang="en-US" dirty="0" smtClean="0">
                <a:solidFill>
                  <a:schemeClr val="accent1"/>
                </a:solidFill>
              </a:rPr>
              <a:t>Zealand English</a:t>
            </a:r>
            <a:endParaRPr lang="bg-BG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320802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Speech and Music Signals Recognition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spite of the existing ambiguity between different phonemes in the different English languages, </a:t>
            </a:r>
            <a:r>
              <a:rPr lang="en-US" dirty="0" smtClean="0"/>
              <a:t>a system </a:t>
            </a:r>
            <a:r>
              <a:rPr lang="en-US" dirty="0"/>
              <a:t>of fuzzy rules can deal with the problem. Such fuzzy rules can be extracted from samples </a:t>
            </a:r>
            <a:r>
              <a:rPr lang="en-US" dirty="0" smtClean="0"/>
              <a:t>of spoken </a:t>
            </a:r>
            <a:r>
              <a:rPr lang="en-US" dirty="0"/>
              <a:t>phonemes by using neural networks.</a:t>
            </a:r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problem of musical signals recognition is by nature similar to the problem of speech recognition.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646699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Fuzzy Systems for Prediction</a:t>
            </a:r>
            <a:endParaRPr lang="bg-BG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320354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Fuzzy Systems for Prediction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Complex prediction tasks, such as the Stock Market Prediction Problem, are characterized by </a:t>
            </a:r>
            <a:r>
              <a:rPr lang="en-US" dirty="0" smtClean="0"/>
              <a:t>time variability </a:t>
            </a:r>
            <a:r>
              <a:rPr lang="en-US" dirty="0"/>
              <a:t>and ambiguous </a:t>
            </a:r>
            <a:r>
              <a:rPr lang="en-US" dirty="0" smtClean="0"/>
              <a:t>information. </a:t>
            </a:r>
          </a:p>
          <a:p>
            <a:r>
              <a:rPr lang="en-US" dirty="0" smtClean="0"/>
              <a:t>They </a:t>
            </a:r>
            <a:r>
              <a:rPr lang="en-US" dirty="0"/>
              <a:t>can be solved by </a:t>
            </a:r>
            <a:r>
              <a:rPr lang="en-US" dirty="0" smtClean="0"/>
              <a:t>using different </a:t>
            </a:r>
            <a:r>
              <a:rPr lang="en-US" dirty="0"/>
              <a:t>techniques, or a combination of them, as, for example, fuzzy rules, neural network, and </a:t>
            </a:r>
            <a:r>
              <a:rPr lang="en-US" dirty="0" smtClean="0"/>
              <a:t>genetic algorithms.</a:t>
            </a:r>
          </a:p>
          <a:p>
            <a:endParaRPr lang="en-US" dirty="0"/>
          </a:p>
          <a:p>
            <a:r>
              <a:rPr lang="en-US" dirty="0"/>
              <a:t>The use of fuzzy systems is discussed here.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8239218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Rules for Solving Complex Prediction Tasks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complex prediction tasks the next values (events) to be predicted depend on many variables, </a:t>
            </a:r>
            <a:r>
              <a:rPr lang="en-US" dirty="0" smtClean="0"/>
              <a:t>usually of </a:t>
            </a:r>
            <a:r>
              <a:rPr lang="en-US" dirty="0"/>
              <a:t>different types. These tasks are usually solved in two stages: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i="1" dirty="0" smtClean="0">
                <a:solidFill>
                  <a:schemeClr val="accent1"/>
                </a:solidFill>
              </a:rPr>
              <a:t>state </a:t>
            </a:r>
            <a:r>
              <a:rPr lang="en-US" i="1" dirty="0">
                <a:solidFill>
                  <a:schemeClr val="accent1"/>
                </a:solidFill>
              </a:rPr>
              <a:t>recognition</a:t>
            </a:r>
            <a:r>
              <a:rPr lang="en-US" dirty="0"/>
              <a:t>, and </a:t>
            </a:r>
            <a:endParaRPr lang="en-US" dirty="0" smtClean="0"/>
          </a:p>
          <a:p>
            <a:pPr marL="514350" indent="-514350">
              <a:buAutoNum type="arabicParenBoth"/>
            </a:pPr>
            <a:r>
              <a:rPr lang="en-US" i="1" dirty="0" smtClean="0">
                <a:solidFill>
                  <a:schemeClr val="accent1"/>
                </a:solidFill>
              </a:rPr>
              <a:t>Scenario evaluation</a:t>
            </a:r>
            <a:r>
              <a:rPr lang="en-US" dirty="0"/>
              <a:t>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01224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b="1" dirty="0"/>
              <a:t>Step 2</a:t>
            </a:r>
            <a:r>
              <a:rPr lang="en-US" dirty="0"/>
              <a:t> The discretization intervals are represented as fuzzy intervals and membership functions </a:t>
            </a:r>
            <a:r>
              <a:rPr lang="en-US" dirty="0" smtClean="0"/>
              <a:t>are attached </a:t>
            </a:r>
            <a:r>
              <a:rPr lang="en-US" dirty="0"/>
              <a:t>to </a:t>
            </a:r>
            <a:r>
              <a:rPr lang="en-US" dirty="0" smtClean="0"/>
              <a:t>them. </a:t>
            </a:r>
            <a:r>
              <a:rPr lang="en-US" dirty="0"/>
              <a:t>The intervals are labeled, for example, SM (or S), </a:t>
            </a:r>
            <a:r>
              <a:rPr lang="en-US" dirty="0" smtClean="0"/>
              <a:t>MED (</a:t>
            </a:r>
            <a:r>
              <a:rPr lang="en-US" dirty="0"/>
              <a:t>or CE), LRG (or B</a:t>
            </a:r>
            <a:r>
              <a:rPr lang="en-US" dirty="0" smtClean="0"/>
              <a:t>).0Tthese </a:t>
            </a:r>
            <a:r>
              <a:rPr lang="en-US" dirty="0"/>
              <a:t>labels will read </a:t>
            </a:r>
            <a:r>
              <a:rPr lang="en-US" dirty="0" smtClean="0"/>
              <a:t>as follows</a:t>
            </a:r>
            <a:r>
              <a:rPr lang="en-US" dirty="0"/>
              <a:t>: sepal length—S2, S1, CE, B; sepal width-—S, CE, B; petal length—S3, S2, S1, CE, B1, B2</a:t>
            </a:r>
            <a:r>
              <a:rPr lang="en-US" dirty="0" smtClean="0"/>
              <a:t>; petal </a:t>
            </a:r>
            <a:r>
              <a:rPr lang="en-US" dirty="0"/>
              <a:t>width—S, CE, B. The fuzzy membership functions are defined as follows: triangular functions </a:t>
            </a:r>
            <a:r>
              <a:rPr lang="en-US" dirty="0" smtClean="0"/>
              <a:t>are used </a:t>
            </a:r>
            <a:r>
              <a:rPr lang="en-US" dirty="0"/>
              <a:t>for intermediate intervals and trapezoidal membership functions are used for the end intervals; </a:t>
            </a:r>
            <a:r>
              <a:rPr lang="en-US" dirty="0" smtClean="0"/>
              <a:t>the center </a:t>
            </a:r>
            <a:r>
              <a:rPr lang="en-US" dirty="0"/>
              <a:t>of a triangular membership function is placed at the </a:t>
            </a:r>
            <a:r>
              <a:rPr lang="en-US" dirty="0" smtClean="0"/>
              <a:t> center </a:t>
            </a:r>
            <a:r>
              <a:rPr lang="en-US" dirty="0"/>
              <a:t>of the interval and the other </a:t>
            </a:r>
            <a:r>
              <a:rPr lang="en-US" dirty="0" smtClean="0"/>
              <a:t>two vertexes </a:t>
            </a:r>
            <a:r>
              <a:rPr lang="en-US" dirty="0"/>
              <a:t>at the middle points of the neighboring intervals.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66003373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Rules for Solving Complex Prediction Tasks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the state recognition stage, time-series data may be used, while the scenario evaluation </a:t>
            </a:r>
            <a:r>
              <a:rPr lang="en-US" dirty="0" smtClean="0"/>
              <a:t>stage requires </a:t>
            </a:r>
            <a:r>
              <a:rPr lang="en-US" dirty="0"/>
              <a:t>expert knowledge. If we take the Stock Market Prediction example, during the first </a:t>
            </a:r>
            <a:r>
              <a:rPr lang="en-US" dirty="0" smtClean="0"/>
              <a:t>stage parameters </a:t>
            </a:r>
            <a:r>
              <a:rPr lang="en-US" dirty="0"/>
              <a:t>such as volatility and trends can be evaluated. At the next stage, fuzzy rules can be </a:t>
            </a:r>
            <a:r>
              <a:rPr lang="en-US" dirty="0" smtClean="0"/>
              <a:t>applied for </a:t>
            </a:r>
            <a:r>
              <a:rPr lang="en-US" dirty="0"/>
              <a:t>suggesting an investment decision (very short term, medium short, medium long, long, etc.).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013664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Rules for Solving Complex Prediction Tasks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Time-series prediction fuzzy rules can be learned from data. Suppose a time series of index prices, </a:t>
            </a:r>
            <a:r>
              <a:rPr lang="en-US" dirty="0" smtClean="0"/>
              <a:t>taken for </a:t>
            </a:r>
            <a:r>
              <a:rPr lang="en-US" dirty="0"/>
              <a:t>a certain period of days, is mapped into a two-dimensional space: today's price, yesterday's price.</a:t>
            </a:r>
          </a:p>
          <a:p>
            <a:r>
              <a:rPr lang="en-US" dirty="0" smtClean="0"/>
              <a:t>Fuzzy </a:t>
            </a:r>
            <a:r>
              <a:rPr lang="en-US" dirty="0"/>
              <a:t>rules, such as: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IF (today's price was medium) AND (yesterday's price was low),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THEN (tomorrow's price will be up) (0.8)</a:t>
            </a:r>
          </a:p>
          <a:p>
            <a:r>
              <a:rPr lang="en-US" dirty="0"/>
              <a:t>can be extracted by using different techniques.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1360483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Fuzzy Rules for Solving Complex Prediction Tasks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Higher-level </a:t>
            </a:r>
            <a:r>
              <a:rPr lang="en-US" dirty="0"/>
              <a:t>rules, such as: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IF (current economic situation is good) and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(current political situation is good) and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(the predicted value for tomorrow is up),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accent1"/>
                </a:solidFill>
              </a:rPr>
              <a:t>THEN (action—buy) (CF = 0.9)</a:t>
            </a:r>
          </a:p>
          <a:p>
            <a:r>
              <a:rPr lang="en-US" dirty="0"/>
              <a:t>can be applied afterward.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6809067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Gradual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Very often economic, social, or psychological behavior can be represented by gradual fuzzy </a:t>
            </a:r>
            <a:r>
              <a:rPr lang="en-US" dirty="0" smtClean="0"/>
              <a:t>rules because </a:t>
            </a:r>
            <a:r>
              <a:rPr lang="en-US" dirty="0"/>
              <a:t>of the gradual properties of the processes under consideration.</a:t>
            </a:r>
          </a:p>
          <a:p>
            <a:r>
              <a:rPr lang="en-US" i="1" dirty="0"/>
              <a:t>Example</a:t>
            </a:r>
            <a:r>
              <a:rPr lang="en-US" dirty="0"/>
              <a:t> (</a:t>
            </a:r>
            <a:r>
              <a:rPr lang="en-US" dirty="0" err="1"/>
              <a:t>Katoh</a:t>
            </a:r>
            <a:r>
              <a:rPr lang="en-US" dirty="0"/>
              <a:t> et al. 1992) The gradual fuzzy rule is: </a:t>
            </a:r>
            <a:r>
              <a:rPr lang="en-US" b="1" dirty="0">
                <a:solidFill>
                  <a:schemeClr val="accent1"/>
                </a:solidFill>
              </a:rPr>
              <a:t>"the higher the FF rate, the higher the U.S.-</a:t>
            </a:r>
            <a:r>
              <a:rPr lang="en-US" b="1" dirty="0" err="1" smtClean="0">
                <a:solidFill>
                  <a:schemeClr val="accent1"/>
                </a:solidFill>
              </a:rPr>
              <a:t>shortterm</a:t>
            </a:r>
            <a:r>
              <a:rPr lang="en-US" b="1" dirty="0" smtClean="0">
                <a:solidFill>
                  <a:schemeClr val="accent1"/>
                </a:solidFill>
              </a:rPr>
              <a:t> interest </a:t>
            </a:r>
            <a:r>
              <a:rPr lang="en-US" b="1" dirty="0">
                <a:solidFill>
                  <a:schemeClr val="accent1"/>
                </a:solidFill>
              </a:rPr>
              <a:t>rate"</a:t>
            </a:r>
            <a:r>
              <a:rPr lang="en-US" dirty="0"/>
              <a:t>. When the membership function for the state of the FF rate is known, a </a:t>
            </a:r>
            <a:r>
              <a:rPr lang="en-US" dirty="0" smtClean="0"/>
              <a:t>membership function </a:t>
            </a:r>
            <a:r>
              <a:rPr lang="en-US" dirty="0"/>
              <a:t>for the output variable can be inferred.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2858734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Gradual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Here, two different implications Ra and </a:t>
            </a:r>
            <a:r>
              <a:rPr lang="en-US" dirty="0" err="1"/>
              <a:t>Rs</a:t>
            </a:r>
            <a:r>
              <a:rPr lang="en-US" dirty="0"/>
              <a:t> are applied to inferring the </a:t>
            </a:r>
            <a:r>
              <a:rPr lang="en-US" dirty="0" smtClean="0"/>
              <a:t>fuzzy output </a:t>
            </a:r>
            <a:r>
              <a:rPr lang="en-US" dirty="0"/>
              <a:t>membership function for the "U.S. short-term interest rate" when the membership function </a:t>
            </a:r>
            <a:r>
              <a:rPr lang="en-US" dirty="0" smtClean="0"/>
              <a:t>FF1 for </a:t>
            </a:r>
            <a:r>
              <a:rPr lang="en-US" dirty="0"/>
              <a:t>the current value of the input variable "federal funds'' (FF) is known (see figure </a:t>
            </a:r>
            <a:r>
              <a:rPr lang="en-US" dirty="0" smtClean="0"/>
              <a:t>on next slide). </a:t>
            </a:r>
          </a:p>
          <a:p>
            <a:r>
              <a:rPr lang="en-US" dirty="0" smtClean="0"/>
              <a:t>The </a:t>
            </a:r>
            <a:r>
              <a:rPr lang="en-US" dirty="0" err="1" smtClean="0"/>
              <a:t>Rs</a:t>
            </a:r>
            <a:r>
              <a:rPr lang="en-US" dirty="0" smtClean="0"/>
              <a:t> implication </a:t>
            </a:r>
            <a:r>
              <a:rPr lang="en-US" dirty="0"/>
              <a:t>gives better results according to the experts' expectations.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315530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Gradual Rules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bg-BG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780928"/>
            <a:ext cx="8215889" cy="3542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75710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b="1" dirty="0"/>
              <a:t>Step 3</a:t>
            </a:r>
            <a:r>
              <a:rPr lang="en-US" dirty="0"/>
              <a:t> A representative template is directly expressible as a fuzzy rule if the intervals are substituted </a:t>
            </a:r>
            <a:r>
              <a:rPr lang="en-US" dirty="0" smtClean="0"/>
              <a:t>by their </a:t>
            </a:r>
            <a:r>
              <a:rPr lang="en-US" dirty="0"/>
              <a:t>fuzzy labels and the probability strength is used as a relative class rule strength (confidence factor</a:t>
            </a:r>
            <a:r>
              <a:rPr lang="en-US" dirty="0" smtClean="0"/>
              <a:t>), for </a:t>
            </a:r>
            <a:r>
              <a:rPr lang="en-US" dirty="0"/>
              <a:t>example: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IF (SL is S1) AND (SW is CE) AND (PL is S3) AND (PW is S),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/>
                </a:solidFill>
              </a:rPr>
              <a:t>THEN (Class is </a:t>
            </a:r>
            <a:r>
              <a:rPr lang="en-US" dirty="0" err="1">
                <a:solidFill>
                  <a:schemeClr val="accent1"/>
                </a:solidFill>
              </a:rPr>
              <a:t>Setosa</a:t>
            </a:r>
            <a:r>
              <a:rPr lang="en-US" dirty="0">
                <a:solidFill>
                  <a:schemeClr val="accent1"/>
                </a:solidFill>
              </a:rPr>
              <a:t>) (</a:t>
            </a:r>
            <a:r>
              <a:rPr lang="en-US" dirty="0" err="1">
                <a:solidFill>
                  <a:schemeClr val="accent1"/>
                </a:solidFill>
              </a:rPr>
              <a:t>rule_strength</a:t>
            </a:r>
            <a:r>
              <a:rPr lang="en-US" dirty="0">
                <a:solidFill>
                  <a:schemeClr val="accent1"/>
                </a:solidFill>
              </a:rPr>
              <a:t> is 2/3).</a:t>
            </a:r>
          </a:p>
          <a:p>
            <a:pPr marL="0" indent="0">
              <a:buNone/>
            </a:pPr>
            <a:r>
              <a:rPr lang="en-US" dirty="0"/>
              <a:t>A set of numerical data can be represented in a supervised mode (class labels are provided), or in </a:t>
            </a:r>
            <a:r>
              <a:rPr lang="en-US" dirty="0" smtClean="0"/>
              <a:t>an unsupervised </a:t>
            </a:r>
            <a:r>
              <a:rPr lang="en-US" dirty="0"/>
              <a:t>mode (no class labels are attached to data) as a set of representative templates, therefore </a:t>
            </a:r>
            <a:r>
              <a:rPr lang="en-US" dirty="0" smtClean="0"/>
              <a:t>as a </a:t>
            </a:r>
            <a:r>
              <a:rPr lang="en-US" dirty="0"/>
              <a:t>set of fuzzy rules.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517627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Step 4</a:t>
            </a:r>
            <a:r>
              <a:rPr lang="en-US" dirty="0"/>
              <a:t> Inference over the set of fuzzy rules with </a:t>
            </a:r>
            <a:r>
              <a:rPr lang="en-US" dirty="0" err="1" smtClean="0"/>
              <a:t>fuzzification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/>
              <a:t>defuzzification</a:t>
            </a:r>
            <a:r>
              <a:rPr lang="en-US" dirty="0"/>
              <a:t> is performed. </a:t>
            </a:r>
            <a:r>
              <a:rPr lang="en-US" dirty="0" smtClean="0"/>
              <a:t>The accuracy </a:t>
            </a:r>
            <a:r>
              <a:rPr lang="en-US" dirty="0"/>
              <a:t>of approximation depends on </a:t>
            </a:r>
            <a:r>
              <a:rPr lang="en-US" dirty="0" smtClean="0"/>
              <a:t>the </a:t>
            </a:r>
            <a:r>
              <a:rPr lang="en-US" dirty="0"/>
              <a:t>discretization process. Using more intervals results in better approximation in general, but using </a:t>
            </a:r>
            <a:r>
              <a:rPr lang="en-US" dirty="0" smtClean="0"/>
              <a:t>too many </a:t>
            </a:r>
            <a:r>
              <a:rPr lang="en-US" dirty="0"/>
              <a:t>of them slows down the learning and inference processes.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2936802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Method 2</a:t>
            </a:r>
          </a:p>
          <a:p>
            <a:pPr marL="0" indent="0">
              <a:buNone/>
            </a:pPr>
            <a:r>
              <a:rPr lang="en-US" dirty="0"/>
              <a:t>A similar method for learning fuzzy rules from numerical data is presented in L.-X. Wang (1994). It</a:t>
            </a:r>
          </a:p>
          <a:p>
            <a:pPr marL="0" indent="0">
              <a:buNone/>
            </a:pPr>
            <a:r>
              <a:rPr lang="en-US" dirty="0"/>
              <a:t>differs from the above mainly in the following steps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Step I</a:t>
            </a:r>
            <a:r>
              <a:rPr lang="en-US" dirty="0"/>
              <a:t> Data are first fuzzy-quantized and the </a:t>
            </a:r>
            <a:r>
              <a:rPr lang="en-US" dirty="0" err="1" smtClean="0"/>
              <a:t>embership</a:t>
            </a:r>
            <a:r>
              <a:rPr lang="en-US" dirty="0" smtClean="0"/>
              <a:t> </a:t>
            </a:r>
            <a:r>
              <a:rPr lang="en-US" dirty="0"/>
              <a:t>functions are defined.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1797287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Clustering-Based Methods for Learning Fuzzy Rules from Data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Step 2</a:t>
            </a:r>
            <a:r>
              <a:rPr lang="en-US" dirty="0"/>
              <a:t> All the data examples are </a:t>
            </a:r>
            <a:r>
              <a:rPr lang="en-US" dirty="0" err="1"/>
              <a:t>fuzzified</a:t>
            </a:r>
            <a:r>
              <a:rPr lang="en-US" dirty="0"/>
              <a:t>, for example, the instance (SL = 5.1, SW = 3.5, PL = 1.4, </a:t>
            </a:r>
            <a:r>
              <a:rPr lang="en-US" dirty="0" smtClean="0"/>
              <a:t>PW = </a:t>
            </a:r>
            <a:r>
              <a:rPr lang="en-US" dirty="0"/>
              <a:t>0.2, Class = </a:t>
            </a:r>
            <a:r>
              <a:rPr lang="en-US" dirty="0" err="1"/>
              <a:t>Setosa</a:t>
            </a:r>
            <a:r>
              <a:rPr lang="en-US" dirty="0"/>
              <a:t>) is </a:t>
            </a:r>
            <a:r>
              <a:rPr lang="en-US" dirty="0" err="1"/>
              <a:t>fuzzified</a:t>
            </a:r>
            <a:r>
              <a:rPr lang="en-US" dirty="0"/>
              <a:t> as follows: SL = 5.1 belongs to S2 to a degree of 0.3 and to S1 to </a:t>
            </a:r>
            <a:r>
              <a:rPr lang="en-US" dirty="0" smtClean="0"/>
              <a:t>a degree </a:t>
            </a:r>
            <a:r>
              <a:rPr lang="en-US" dirty="0"/>
              <a:t>of 0.7; SW = 3.5 belongs to CE to a degree of 0.6 and to B to a degree of 0.4; PL = 1.4 belongs </a:t>
            </a:r>
            <a:r>
              <a:rPr lang="en-US" dirty="0" smtClean="0"/>
              <a:t>to SE3 </a:t>
            </a:r>
            <a:r>
              <a:rPr lang="en-US" dirty="0"/>
              <a:t>to a degree of 0.55 and to S2 to a degree of 0.45; PW = 0.2 belongs to S with a degree of 1.0. </a:t>
            </a:r>
            <a:r>
              <a:rPr lang="en-US" dirty="0" smtClean="0"/>
              <a:t>The classes </a:t>
            </a:r>
            <a:r>
              <a:rPr lang="en-US" dirty="0"/>
              <a:t>can also be fuzzy-quantized by using certainty degrees if such information is available.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821483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1015</TotalTime>
  <Words>3918</Words>
  <Application>Microsoft Office PowerPoint</Application>
  <PresentationFormat>On-screen Show (4:3)</PresentationFormat>
  <Paragraphs>186</Paragraphs>
  <Slides>55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Flow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Clustering-Based Methods for Learning Fuzzy Rules from Data</vt:lpstr>
      <vt:lpstr>Learning Fuzzy Rules Through Genetic Algorithms</vt:lpstr>
      <vt:lpstr>Learning Fuzzy Rules Through Genetic Algorithms</vt:lpstr>
      <vt:lpstr>Fuzzy Expert System Shells</vt:lpstr>
      <vt:lpstr>Fuzzy Expert System Shells</vt:lpstr>
      <vt:lpstr>Fuzzy Expert System Shells</vt:lpstr>
      <vt:lpstr>Fuzzy Expert System Shells</vt:lpstr>
      <vt:lpstr>Fuzzy Expert System Shells</vt:lpstr>
      <vt:lpstr>Pattern Recognition and Classification, Fuzzy Clustering, Image and Speech Processing</vt:lpstr>
      <vt:lpstr>Pattern Recognition and Classification</vt:lpstr>
      <vt:lpstr>Pattern Recognition and Classification</vt:lpstr>
      <vt:lpstr>Pattern Recognition and Classification</vt:lpstr>
      <vt:lpstr>Pattern Recognition and Classification</vt:lpstr>
      <vt:lpstr>Pattern Recognition and Classification</vt:lpstr>
      <vt:lpstr>Pattern Recognition and Classification</vt:lpstr>
      <vt:lpstr>Pattern Recognition and Classification</vt:lpstr>
      <vt:lpstr>Pattern Recognition and Classification</vt:lpstr>
      <vt:lpstr>Fuzzy Clustering</vt:lpstr>
      <vt:lpstr>Fuzzy Clustering</vt:lpstr>
      <vt:lpstr>Fuzzy Clustering</vt:lpstr>
      <vt:lpstr>Fuzzy Clustering</vt:lpstr>
      <vt:lpstr>Fuzzy Clustering</vt:lpstr>
      <vt:lpstr>Fuzzy Clustering</vt:lpstr>
      <vt:lpstr>Fuzzy Clustering</vt:lpstr>
      <vt:lpstr>Image Recognition</vt:lpstr>
      <vt:lpstr>Image Recognition</vt:lpstr>
      <vt:lpstr>Image Recognition</vt:lpstr>
      <vt:lpstr>Image Recognition</vt:lpstr>
      <vt:lpstr>Speech and Music Signals Recognition</vt:lpstr>
      <vt:lpstr>Speech and Music Signals Recognition</vt:lpstr>
      <vt:lpstr>Speech and Music Signals Recognition</vt:lpstr>
      <vt:lpstr>Speech and Music Signals Recognition</vt:lpstr>
      <vt:lpstr>Fuzzy Systems for Prediction</vt:lpstr>
      <vt:lpstr>Fuzzy Systems for Prediction</vt:lpstr>
      <vt:lpstr>Fuzzy Rules for Solving Complex Prediction Tasks</vt:lpstr>
      <vt:lpstr>Fuzzy Rules for Solving Complex Prediction Tasks</vt:lpstr>
      <vt:lpstr>Fuzzy Rules for Solving Complex Prediction Tasks</vt:lpstr>
      <vt:lpstr>Fuzzy Rules for Solving Complex Prediction Tasks</vt:lpstr>
      <vt:lpstr>Using Gradual Rules</vt:lpstr>
      <vt:lpstr>Using Gradual Rules</vt:lpstr>
      <vt:lpstr>Using Gradual Rules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Fuzzy Sets &amp; Logic</dc:title>
  <dc:creator>USER</dc:creator>
  <cp:lastModifiedBy>USER</cp:lastModifiedBy>
  <cp:revision>189</cp:revision>
  <dcterms:created xsi:type="dcterms:W3CDTF">2011-08-16T06:29:47Z</dcterms:created>
  <dcterms:modified xsi:type="dcterms:W3CDTF">2011-08-24T14:05:45Z</dcterms:modified>
</cp:coreProperties>
</file>