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1" r:id="rId22"/>
    <p:sldId id="280" r:id="rId23"/>
    <p:sldId id="282" r:id="rId24"/>
    <p:sldId id="283" r:id="rId25"/>
    <p:sldId id="284" r:id="rId26"/>
    <p:sldId id="287" r:id="rId27"/>
    <p:sldId id="286" r:id="rId28"/>
    <p:sldId id="285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301" r:id="rId40"/>
    <p:sldId id="298" r:id="rId41"/>
    <p:sldId id="299" r:id="rId42"/>
    <p:sldId id="302" r:id="rId43"/>
    <p:sldId id="300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2D3D07-E1C1-4F8F-B802-F4E4DB528758}" type="datetimeFigureOut">
              <a:rPr lang="bg-BG" smtClean="0"/>
              <a:t>23.8.2011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9552" y="476672"/>
            <a:ext cx="7772400" cy="3336400"/>
          </a:xfrm>
        </p:spPr>
        <p:txBody>
          <a:bodyPr/>
          <a:lstStyle/>
          <a:p>
            <a:r>
              <a:rPr lang="en-US" b="0" dirty="0"/>
              <a:t>Fuzzy Systems as Universal Approximators: Interpolation of Fuzzy Rules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611560" y="3933056"/>
            <a:ext cx="7772400" cy="1509712"/>
          </a:xfrm>
        </p:spPr>
        <p:txBody>
          <a:bodyPr/>
          <a:lstStyle/>
          <a:p>
            <a:r>
              <a:rPr lang="en-US" dirty="0" smtClean="0"/>
              <a:t>Lecture 8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82674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are Universal </a:t>
            </a:r>
            <a:r>
              <a:rPr lang="en-US" dirty="0" err="1"/>
              <a:t>Approximators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Similar </a:t>
            </a:r>
            <a:r>
              <a:rPr lang="en-US" dirty="0"/>
              <a:t>theorems can be proved for other types of fuzzy inference and other membership </a:t>
            </a:r>
            <a:r>
              <a:rPr lang="en-US" dirty="0" smtClean="0"/>
              <a:t>functions (</a:t>
            </a:r>
            <a:r>
              <a:rPr lang="en-US" dirty="0"/>
              <a:t>triangular, trapezoidal). The above theorems justify the application of fuzzy logic systems to almost </a:t>
            </a:r>
            <a:r>
              <a:rPr lang="en-US" dirty="0" smtClean="0"/>
              <a:t>any nonlinear </a:t>
            </a:r>
            <a:r>
              <a:rPr lang="en-US" dirty="0"/>
              <a:t>modeling problems. They are existence theorems, that is, they proof that there exists a system</a:t>
            </a:r>
            <a:r>
              <a:rPr lang="en-US" dirty="0" smtClean="0"/>
              <a:t>, but </a:t>
            </a:r>
            <a:r>
              <a:rPr lang="en-US" dirty="0"/>
              <a:t>they do not say how to find the system.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1848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Rules Interpolation: Inference with Gradual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In previous figure two </a:t>
            </a:r>
            <a:r>
              <a:rPr lang="en-US" dirty="0"/>
              <a:t>fuzzy rules are graphically shown. They are obviously not sufficient to cover </a:t>
            </a:r>
            <a:r>
              <a:rPr lang="en-US" dirty="0" smtClean="0"/>
              <a:t>the whole </a:t>
            </a:r>
            <a:r>
              <a:rPr lang="en-US" dirty="0"/>
              <a:t>goal function. Suppose there are no more rules. Such a set of rules is called a </a:t>
            </a:r>
            <a:r>
              <a:rPr lang="en-US" dirty="0">
                <a:solidFill>
                  <a:schemeClr val="accent1"/>
                </a:solidFill>
              </a:rPr>
              <a:t>sparse rule base</a:t>
            </a:r>
            <a:r>
              <a:rPr lang="en-US" dirty="0"/>
              <a:t>. </a:t>
            </a:r>
            <a:r>
              <a:rPr lang="en-US" dirty="0" smtClean="0"/>
              <a:t>A procedure</a:t>
            </a:r>
            <a:r>
              <a:rPr lang="en-US" dirty="0"/>
              <a:t>, called </a:t>
            </a:r>
            <a:r>
              <a:rPr lang="en-US" i="1" dirty="0">
                <a:solidFill>
                  <a:schemeClr val="accent1"/>
                </a:solidFill>
              </a:rPr>
              <a:t>rule interpolation</a:t>
            </a:r>
            <a:r>
              <a:rPr lang="en-US" dirty="0"/>
              <a:t>, should be applied if we want to obtain an output value of y for </a:t>
            </a:r>
            <a:r>
              <a:rPr lang="en-US" dirty="0" smtClean="0"/>
              <a:t>any of </a:t>
            </a:r>
            <a:r>
              <a:rPr lang="en-US" dirty="0"/>
              <a:t>the input values for x.</a:t>
            </a:r>
          </a:p>
          <a:p>
            <a:pPr marL="0" indent="0">
              <a:buNone/>
            </a:pPr>
            <a:r>
              <a:rPr lang="en-US" i="1" dirty="0"/>
              <a:t>Example</a:t>
            </a:r>
            <a:r>
              <a:rPr lang="en-US" dirty="0"/>
              <a:t> The two rules: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IF a tomato is red, THEN the tomato is ripe, </a:t>
            </a:r>
            <a:r>
              <a:rPr lang="en-US" dirty="0">
                <a:solidFill>
                  <a:schemeClr val="accent1"/>
                </a:solidFill>
              </a:rPr>
              <a:t>and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IF a tomato is green, THEN the tomato is unripe</a:t>
            </a:r>
          </a:p>
          <a:p>
            <a:pPr marL="0" indent="0">
              <a:buNone/>
            </a:pPr>
            <a:r>
              <a:rPr lang="en-US" dirty="0"/>
              <a:t>are not enough to infer a conclusion if the observation does not overlap with any of the </a:t>
            </a:r>
            <a:r>
              <a:rPr lang="en-US" dirty="0" smtClean="0"/>
              <a:t>antecedent condition </a:t>
            </a:r>
            <a:r>
              <a:rPr lang="en-US" dirty="0"/>
              <a:t>elements, for example, "a tomato is yellow."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981052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Rules Interpolation: Inference with Gradual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other extreme task is that we have a large number of rules, a so called dense rule base, which </a:t>
            </a:r>
            <a:r>
              <a:rPr lang="en-US" dirty="0" smtClean="0"/>
              <a:t>covers the </a:t>
            </a:r>
            <a:r>
              <a:rPr lang="en-US" dirty="0"/>
              <a:t>goal function with redundant overlapping. </a:t>
            </a:r>
            <a:endParaRPr lang="en-US" dirty="0" smtClean="0"/>
          </a:p>
          <a:p>
            <a:r>
              <a:rPr lang="en-US" dirty="0" smtClean="0"/>
              <a:t>How </a:t>
            </a:r>
            <a:r>
              <a:rPr lang="en-US" dirty="0"/>
              <a:t>to find the minimal set of rules that is still </a:t>
            </a:r>
            <a:r>
              <a:rPr lang="en-US" dirty="0" smtClean="0"/>
              <a:t>sufficient for </a:t>
            </a:r>
            <a:r>
              <a:rPr lang="en-US" dirty="0"/>
              <a:t>an approximate reconstruction of the dense rule base?</a:t>
            </a:r>
          </a:p>
          <a:p>
            <a:r>
              <a:rPr lang="en-US" dirty="0"/>
              <a:t>Different techniques can be applied to ensure that the inference process will cover the whole </a:t>
            </a:r>
            <a:r>
              <a:rPr lang="en-US" dirty="0" smtClean="0"/>
              <a:t>problem space</a:t>
            </a:r>
            <a:r>
              <a:rPr lang="en-US" dirty="0"/>
              <a:t>. One of them is using gradual rules, introduced by Dubois and </a:t>
            </a:r>
            <a:r>
              <a:rPr lang="en-US" dirty="0" err="1"/>
              <a:t>Prade</a:t>
            </a:r>
            <a:r>
              <a:rPr lang="en-US" dirty="0"/>
              <a:t> (see </a:t>
            </a:r>
            <a:r>
              <a:rPr lang="en-US" dirty="0" err="1"/>
              <a:t>Yager</a:t>
            </a:r>
            <a:r>
              <a:rPr lang="en-US" dirty="0"/>
              <a:t> and </a:t>
            </a:r>
            <a:r>
              <a:rPr lang="en-US" dirty="0" err="1"/>
              <a:t>Zadeh</a:t>
            </a:r>
            <a:r>
              <a:rPr lang="en-US" dirty="0"/>
              <a:t> 1992).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14936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Rules Interpolation: Inference with Gradual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Gradual rules</a:t>
            </a:r>
            <a:r>
              <a:rPr lang="en-US" dirty="0"/>
              <a:t>, described briefly in a previous section, refer to gradual properties, for example, "</a:t>
            </a:r>
            <a:r>
              <a:rPr lang="en-US" dirty="0" smtClean="0"/>
              <a:t>the more </a:t>
            </a:r>
            <a:r>
              <a:rPr lang="en-US" dirty="0"/>
              <a:t>x is A, the more y is B," or "the more x is similar to A, the more y is similar to B." In order to </a:t>
            </a:r>
            <a:r>
              <a:rPr lang="en-US" dirty="0" smtClean="0"/>
              <a:t>use gradual </a:t>
            </a:r>
            <a:r>
              <a:rPr lang="en-US" dirty="0"/>
              <a:t>fuzzy rules, the fuzzy variables have to be of a gradual type (a natural full ordering exists), </a:t>
            </a:r>
            <a:r>
              <a:rPr lang="en-US" dirty="0" smtClean="0"/>
              <a:t>for example</a:t>
            </a:r>
            <a:r>
              <a:rPr lang="en-US" dirty="0"/>
              <a:t>, spatial position, speed, velocity, acceleration.</a:t>
            </a:r>
          </a:p>
          <a:p>
            <a:r>
              <a:rPr lang="en-US" dirty="0"/>
              <a:t>The results of an inference with a gradual rule "</a:t>
            </a:r>
            <a:r>
              <a:rPr lang="en-US" dirty="0">
                <a:solidFill>
                  <a:schemeClr val="accent1"/>
                </a:solidFill>
              </a:rPr>
              <a:t>the more x is A, the more y is B</a:t>
            </a:r>
            <a:r>
              <a:rPr lang="en-US" dirty="0"/>
              <a:t>" for an input value </a:t>
            </a:r>
            <a:r>
              <a:rPr lang="en-US" dirty="0" smtClean="0"/>
              <a:t> x</a:t>
            </a:r>
            <a:r>
              <a:rPr lang="en-US" dirty="0"/>
              <a:t>' </a:t>
            </a:r>
            <a:r>
              <a:rPr lang="en-US" dirty="0" smtClean="0"/>
              <a:t>is not </a:t>
            </a:r>
            <a:r>
              <a:rPr lang="en-US" dirty="0"/>
              <a:t>fuzzy, but imprecise; it is an interval </a:t>
            </a:r>
            <a:r>
              <a:rPr lang="en-US" dirty="0" smtClean="0"/>
              <a:t> y</a:t>
            </a:r>
            <a:r>
              <a:rPr lang="en-US" dirty="0"/>
              <a:t>' = </a:t>
            </a:r>
            <a:r>
              <a:rPr lang="en-US" dirty="0" err="1"/>
              <a:t>B</a:t>
            </a:r>
            <a:r>
              <a:rPr lang="en-US" baseline="-25000" dirty="0" err="1"/>
              <a:t>x</a:t>
            </a:r>
            <a:r>
              <a:rPr lang="en-US" dirty="0"/>
              <a:t> (which is the x-cut of B), where x = </a:t>
            </a:r>
            <a:r>
              <a:rPr lang="en-US" dirty="0" err="1"/>
              <a:t>μ</a:t>
            </a:r>
            <a:r>
              <a:rPr lang="en-US" baseline="-25000" dirty="0" err="1"/>
              <a:t>A</a:t>
            </a:r>
            <a:r>
              <a:rPr lang="en-US" dirty="0"/>
              <a:t>(x</a:t>
            </a:r>
            <a:r>
              <a:rPr lang="en-US" dirty="0" smtClean="0"/>
              <a:t>') (figure on next slide).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27385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Rules Interpolation: Inference with Gradual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Inference with a gradual rule "the more x is A, the more y is </a:t>
            </a:r>
            <a:r>
              <a:rPr lang="en-US" dirty="0" smtClean="0"/>
              <a:t>B“ for </a:t>
            </a:r>
            <a:r>
              <a:rPr lang="en-US" dirty="0"/>
              <a:t>a particular crisp value x' for the input variable </a:t>
            </a:r>
            <a:r>
              <a:rPr lang="en-US" dirty="0" smtClean="0"/>
              <a:t> x</a:t>
            </a:r>
            <a:r>
              <a:rPr lang="en-US" dirty="0"/>
              <a:t>. The </a:t>
            </a:r>
            <a:r>
              <a:rPr lang="en-US" dirty="0" smtClean="0"/>
              <a:t>result is </a:t>
            </a:r>
            <a:r>
              <a:rPr lang="en-US" dirty="0"/>
              <a:t>imprecise; this is the x-cut interval </a:t>
            </a:r>
            <a:r>
              <a:rPr lang="en-US" dirty="0" smtClean="0"/>
              <a:t>B</a:t>
            </a:r>
            <a:r>
              <a:rPr lang="el-GR" dirty="0" smtClean="0"/>
              <a:t>α</a:t>
            </a:r>
            <a:r>
              <a:rPr lang="en-US" dirty="0" smtClean="0"/>
              <a:t>.</a:t>
            </a: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573016"/>
            <a:ext cx="6790170" cy="273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4241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Information Retrieval and Fuzzy Databases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Databases have been well developed and established so far. The current database systems are </a:t>
            </a:r>
            <a:r>
              <a:rPr lang="en-US" dirty="0" smtClean="0"/>
              <a:t>very efficient </a:t>
            </a:r>
            <a:r>
              <a:rPr lang="en-US" dirty="0"/>
              <a:t>when storing and retrieving exact information. But when information for one attribute is fuzzy</a:t>
            </a:r>
            <a:r>
              <a:rPr lang="en-US" dirty="0" smtClean="0"/>
              <a:t>, vague </a:t>
            </a:r>
            <a:r>
              <a:rPr lang="en-US" dirty="0"/>
              <a:t>or missing, the whole data item (record) is usually not stored and information is lost. So there </a:t>
            </a:r>
            <a:r>
              <a:rPr lang="en-US" dirty="0" smtClean="0"/>
              <a:t>is an </a:t>
            </a:r>
            <a:r>
              <a:rPr lang="en-US" dirty="0"/>
              <a:t>obvious need for methods and tools which facilitate </a:t>
            </a:r>
            <a:endParaRPr lang="en-US" dirty="0" smtClean="0"/>
          </a:p>
          <a:p>
            <a:pPr marL="514350" indent="-514350">
              <a:buAutoNum type="arabicParenBoth"/>
            </a:pPr>
            <a:r>
              <a:rPr lang="en-US" dirty="0" smtClean="0"/>
              <a:t>fuzzy </a:t>
            </a:r>
            <a:r>
              <a:rPr lang="en-US" dirty="0"/>
              <a:t>data to be stored and retrieved, and </a:t>
            </a:r>
            <a:endParaRPr lang="en-US" dirty="0" smtClean="0"/>
          </a:p>
          <a:p>
            <a:pPr marL="514350" indent="-514350">
              <a:buAutoNum type="arabicParenBoth"/>
            </a:pPr>
            <a:r>
              <a:rPr lang="en-US" dirty="0"/>
              <a:t>better use of existing information through fuzzy interface for retrieving </a:t>
            </a:r>
            <a:r>
              <a:rPr lang="en-US" dirty="0" smtClean="0"/>
              <a:t>it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two requirements can be achieved by using fuzzy information retrieval </a:t>
            </a:r>
            <a:r>
              <a:rPr lang="en-US" dirty="0" smtClean="0"/>
              <a:t>methods and </a:t>
            </a:r>
            <a:r>
              <a:rPr lang="en-US" dirty="0"/>
              <a:t>fuzzy databases, the latter method currently in its infancy.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50585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Information </a:t>
            </a:r>
            <a:r>
              <a:rPr lang="en-US" dirty="0" smtClean="0"/>
              <a:t>Retrieval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accent1"/>
                </a:solidFill>
              </a:rPr>
              <a:t>Information retrieval</a:t>
            </a:r>
            <a:r>
              <a:rPr lang="en-US" dirty="0"/>
              <a:t> is considered here as a process of retrieving relevant information from </a:t>
            </a:r>
            <a:r>
              <a:rPr lang="en-US" dirty="0" smtClean="0"/>
              <a:t>an information </a:t>
            </a:r>
            <a:r>
              <a:rPr lang="en-US" dirty="0"/>
              <a:t>storage, for example, retrieving relevant documents by specifying keywords when all </a:t>
            </a:r>
            <a:r>
              <a:rPr lang="en-US" dirty="0" smtClean="0"/>
              <a:t>the documents </a:t>
            </a:r>
            <a:r>
              <a:rPr lang="en-US" dirty="0"/>
              <a:t>are stored and for each document a list of keywords is known.</a:t>
            </a:r>
          </a:p>
          <a:p>
            <a:r>
              <a:rPr lang="en-US" dirty="0"/>
              <a:t>The standard approach is to compare literally keywords, and if a document contains, say, 50% of </a:t>
            </a:r>
            <a:r>
              <a:rPr lang="en-US" dirty="0" smtClean="0"/>
              <a:t>the keywords </a:t>
            </a:r>
            <a:r>
              <a:rPr lang="en-US" dirty="0"/>
              <a:t>specified in the query, it is retrieved.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628795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Information </a:t>
            </a:r>
            <a:r>
              <a:rPr lang="en-US" dirty="0" smtClean="0"/>
              <a:t>Retrieval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problem with this approach is that if the </a:t>
            </a:r>
            <a:r>
              <a:rPr lang="en-US" dirty="0" smtClean="0"/>
              <a:t>keywords are </a:t>
            </a:r>
            <a:r>
              <a:rPr lang="en-US" dirty="0"/>
              <a:t>spelled differently or substituted by similar ones, it does not work, as it does not have </a:t>
            </a:r>
            <a:r>
              <a:rPr lang="en-US" dirty="0" smtClean="0"/>
              <a:t>information about </a:t>
            </a:r>
            <a:r>
              <a:rPr lang="en-US" dirty="0"/>
              <a:t>the </a:t>
            </a:r>
            <a:r>
              <a:rPr lang="en-US" i="1" dirty="0">
                <a:solidFill>
                  <a:schemeClr val="accent1"/>
                </a:solidFill>
              </a:rPr>
              <a:t>conceptual similarity, </a:t>
            </a:r>
            <a:r>
              <a:rPr lang="en-US" dirty="0"/>
              <a:t>or conceptual distance, between different keywords as has the librarian</a:t>
            </a:r>
            <a:r>
              <a:rPr lang="en-US" dirty="0" smtClean="0"/>
              <a:t>, who </a:t>
            </a:r>
            <a:r>
              <a:rPr lang="en-US" dirty="0"/>
              <a:t>has read these documents.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if x is a specified keyword, and a and b are two keywords</a:t>
            </a:r>
            <a:r>
              <a:rPr lang="en-US" dirty="0" smtClean="0"/>
              <a:t>, then </a:t>
            </a:r>
            <a:r>
              <a:rPr lang="en-US" dirty="0"/>
              <a:t>using </a:t>
            </a:r>
            <a:r>
              <a:rPr lang="en-US" i="1" dirty="0">
                <a:solidFill>
                  <a:schemeClr val="accent1"/>
                </a:solidFill>
              </a:rPr>
              <a:t>conceptual distances </a:t>
            </a:r>
            <a:r>
              <a:rPr lang="en-US" i="1" dirty="0" smtClean="0">
                <a:solidFill>
                  <a:schemeClr val="accent1"/>
                </a:solidFill>
              </a:rPr>
              <a:t/>
            </a:r>
            <a:br>
              <a:rPr lang="en-US" i="1" dirty="0" smtClean="0">
                <a:solidFill>
                  <a:schemeClr val="accent1"/>
                </a:solidFill>
              </a:rPr>
            </a:br>
            <a:r>
              <a:rPr lang="en-US" dirty="0" smtClean="0"/>
              <a:t>d(x</a:t>
            </a:r>
            <a:r>
              <a:rPr lang="en-US" dirty="0"/>
              <a:t>, a) and d(x, b) makes possible a comparison between them, </a:t>
            </a:r>
            <a:r>
              <a:rPr lang="en-US" dirty="0" smtClean="0"/>
              <a:t>for example</a:t>
            </a:r>
            <a:r>
              <a:rPr lang="en-US" dirty="0"/>
              <a:t>, d(x, a) &gt; d(x, b). The conceptual distance is also called </a:t>
            </a:r>
            <a:r>
              <a:rPr lang="en-US" i="1" dirty="0">
                <a:solidFill>
                  <a:schemeClr val="accent1"/>
                </a:solidFill>
              </a:rPr>
              <a:t>conceptual affinity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688801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Information </a:t>
            </a:r>
            <a:r>
              <a:rPr lang="en-US" dirty="0" smtClean="0"/>
              <a:t>Retrieval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By </a:t>
            </a:r>
            <a:r>
              <a:rPr lang="en-US" dirty="0"/>
              <a:t>using conceptual distance the keyword space can be structured in a priori knowledge space where </a:t>
            </a:r>
            <a:r>
              <a:rPr lang="en-US" dirty="0" smtClean="0"/>
              <a:t>a search </a:t>
            </a:r>
            <a:r>
              <a:rPr lang="en-US" dirty="0"/>
              <a:t>will be performed. One way to measure the affinity is based on the simultaneous appearance, </a:t>
            </a:r>
            <a:r>
              <a:rPr lang="en-US" dirty="0" smtClean="0"/>
              <a:t>or frequency </a:t>
            </a:r>
            <a:r>
              <a:rPr lang="en-US" dirty="0"/>
              <a:t>f(a, b), of two keywords a and b appearing in one document. Any query, based on a </a:t>
            </a:r>
            <a:r>
              <a:rPr lang="en-US" dirty="0" smtClean="0"/>
              <a:t>specified keyword </a:t>
            </a:r>
            <a:r>
              <a:rPr lang="en-US" dirty="0"/>
              <a:t>x, can be represented as a fuzzy set </a:t>
            </a:r>
            <a:r>
              <a:rPr lang="en-US" dirty="0" smtClean="0"/>
              <a:t>A </a:t>
            </a:r>
            <a:r>
              <a:rPr lang="en-US" dirty="0"/>
              <a:t>over this space as a universe. An example is given in figure </a:t>
            </a:r>
            <a:r>
              <a:rPr lang="en-US" dirty="0" smtClean="0"/>
              <a:t>on next slide.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77821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Information </a:t>
            </a:r>
            <a:r>
              <a:rPr lang="en-US" dirty="0" smtClean="0"/>
              <a:t>Retrieval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Defining a query by a keyword x as </a:t>
            </a:r>
            <a:r>
              <a:rPr lang="en-US" dirty="0" smtClean="0"/>
              <a:t>a fuzzy </a:t>
            </a:r>
            <a:r>
              <a:rPr lang="en-US" dirty="0"/>
              <a:t>set A over the domain of a </a:t>
            </a:r>
            <a:r>
              <a:rPr lang="en-US" dirty="0" smtClean="0"/>
              <a:t>structured and </a:t>
            </a:r>
            <a:r>
              <a:rPr lang="en-US" dirty="0"/>
              <a:t>quantized one-dimensional keyword space.</a:t>
            </a:r>
          </a:p>
          <a:p>
            <a:r>
              <a:rPr lang="en-US" dirty="0"/>
              <a:t>The difference between A and a crisp </a:t>
            </a:r>
            <a:r>
              <a:rPr lang="en-US" dirty="0" smtClean="0"/>
              <a:t>subset defined </a:t>
            </a:r>
            <a:r>
              <a:rPr lang="en-US" dirty="0"/>
              <a:t>for all the keywords between i </a:t>
            </a:r>
            <a:r>
              <a:rPr lang="en-US" dirty="0" smtClean="0"/>
              <a:t>and j </a:t>
            </a:r>
            <a:r>
              <a:rPr lang="en-US" dirty="0"/>
              <a:t>is represented by the shaded area. </a:t>
            </a:r>
            <a:r>
              <a:rPr lang="en-US" dirty="0" smtClean="0"/>
              <a:t>The degree </a:t>
            </a:r>
            <a:r>
              <a:rPr lang="en-US" dirty="0"/>
              <a:t>to which keywords b and </a:t>
            </a:r>
            <a:r>
              <a:rPr lang="en-US" dirty="0" smtClean="0"/>
              <a:t>a belong </a:t>
            </a:r>
            <a:r>
              <a:rPr lang="en-US" dirty="0"/>
              <a:t>to the concept A are also shown.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bg-BG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81213"/>
            <a:ext cx="4149114" cy="314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08270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 problem-solving </a:t>
            </a:r>
            <a:r>
              <a:rPr lang="en-US" dirty="0"/>
              <a:t>process </a:t>
            </a:r>
            <a:r>
              <a:rPr lang="en-US" dirty="0" smtClean="0"/>
              <a:t>is </a:t>
            </a:r>
            <a:r>
              <a:rPr lang="en-US" dirty="0"/>
              <a:t>represented as mapping the domain space into the </a:t>
            </a:r>
            <a:r>
              <a:rPr lang="en-US" dirty="0" smtClean="0"/>
              <a:t>solution space </a:t>
            </a:r>
            <a:r>
              <a:rPr lang="en-US" dirty="0"/>
              <a:t>through existing problem knowledge.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>
                <a:solidFill>
                  <a:schemeClr val="accent1"/>
                </a:solidFill>
              </a:rPr>
              <a:t>mapping</a:t>
            </a:r>
            <a:r>
              <a:rPr lang="en-US" dirty="0"/>
              <a:t> aims at achieving a goal function, </a:t>
            </a:r>
            <a:r>
              <a:rPr lang="en-US" dirty="0" smtClean="0"/>
              <a:t>which represents </a:t>
            </a:r>
            <a:r>
              <a:rPr lang="en-US" dirty="0"/>
              <a:t>the desired solution for given input data. The desired solutions can be defined either as a </a:t>
            </a:r>
            <a:r>
              <a:rPr lang="en-US" dirty="0" smtClean="0"/>
              <a:t>set of </a:t>
            </a:r>
            <a:r>
              <a:rPr lang="en-US" dirty="0"/>
              <a:t>''input-output" data pairs (xi, </a:t>
            </a:r>
            <a:r>
              <a:rPr lang="en-US" dirty="0" err="1"/>
              <a:t>yi</a:t>
            </a:r>
            <a:r>
              <a:rPr lang="en-US" dirty="0"/>
              <a:t>), or by expert knowledge.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former task relates to the task </a:t>
            </a:r>
            <a:r>
              <a:rPr lang="en-US" dirty="0" smtClean="0"/>
              <a:t>of </a:t>
            </a:r>
            <a:r>
              <a:rPr lang="en-US" b="1" dirty="0" smtClean="0">
                <a:solidFill>
                  <a:schemeClr val="accent1"/>
                </a:solidFill>
              </a:rPr>
              <a:t>interpolation</a:t>
            </a:r>
            <a:r>
              <a:rPr lang="en-US" dirty="0"/>
              <a:t>. Interpolation aims at finding a function y = f(x), such that it approximates to a </a:t>
            </a:r>
            <a:r>
              <a:rPr lang="en-US" dirty="0" smtClean="0"/>
              <a:t>certain level </a:t>
            </a:r>
            <a:r>
              <a:rPr lang="en-US" dirty="0"/>
              <a:t>of accuracy all the data (xi, </a:t>
            </a:r>
            <a:r>
              <a:rPr lang="en-US" dirty="0" err="1"/>
              <a:t>yi</a:t>
            </a:r>
            <a:r>
              <a:rPr lang="en-US" dirty="0"/>
              <a:t>). The function f is then used to calculate the output value y' for a </a:t>
            </a:r>
            <a:r>
              <a:rPr lang="en-US" dirty="0" smtClean="0"/>
              <a:t>new input </a:t>
            </a:r>
            <a:r>
              <a:rPr lang="en-US" dirty="0"/>
              <a:t>x' possibly not in the data set. Finding a function f is a task for the regression analysis.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8391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Information </a:t>
            </a:r>
            <a:r>
              <a:rPr lang="en-US" dirty="0" smtClean="0"/>
              <a:t>Retrieval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universe is quantized into a </a:t>
            </a:r>
            <a:r>
              <a:rPr lang="en-US" dirty="0" smtClean="0"/>
              <a:t>one dimensional, structured </a:t>
            </a:r>
            <a:r>
              <a:rPr lang="en-US" dirty="0"/>
              <a:t>keyword space. The difference and similarity between all the documents </a:t>
            </a:r>
            <a:r>
              <a:rPr lang="en-US" dirty="0" smtClean="0"/>
              <a:t>which have </a:t>
            </a:r>
            <a:r>
              <a:rPr lang="en-US" dirty="0"/>
              <a:t>all the keywords between i and j in them and the query fuzzy set can be measured as a measure </a:t>
            </a:r>
            <a:r>
              <a:rPr lang="en-US" dirty="0" smtClean="0"/>
              <a:t>of similarity </a:t>
            </a:r>
            <a:r>
              <a:rPr lang="en-US" dirty="0"/>
              <a:t>and distance between two fuzzy sets. The search can be done in an interactive mode, when </a:t>
            </a:r>
            <a:r>
              <a:rPr lang="en-US" dirty="0" smtClean="0"/>
              <a:t>the system </a:t>
            </a:r>
            <a:r>
              <a:rPr lang="en-US" dirty="0"/>
              <a:t>asks questions whether the keyword j, for example, should be included or not, thus giving </a:t>
            </a:r>
            <a:r>
              <a:rPr lang="en-US" dirty="0" smtClean="0"/>
              <a:t>the user </a:t>
            </a:r>
            <a:r>
              <a:rPr lang="en-US" dirty="0"/>
              <a:t>a chance to refine the membership function of the fuzzy set for the query.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8500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Information </a:t>
            </a:r>
            <a:r>
              <a:rPr lang="en-US" dirty="0" smtClean="0"/>
              <a:t>Retrieval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The above-described approach </a:t>
            </a:r>
            <a:r>
              <a:rPr lang="en-US" dirty="0"/>
              <a:t>is based on representing ambiguity of documents by a structured feature space of keywords.</a:t>
            </a:r>
          </a:p>
          <a:p>
            <a:r>
              <a:rPr lang="en-US" dirty="0"/>
              <a:t>After having searched in this space and having resolved ambiguities of the query, then the actual </a:t>
            </a:r>
            <a:r>
              <a:rPr lang="en-US" dirty="0" smtClean="0"/>
              <a:t>search in </a:t>
            </a:r>
            <a:r>
              <a:rPr lang="en-US" dirty="0"/>
              <a:t>the document space is performed for retrieving the relevant documents.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97999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Interfaces to Standard Databases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consider here standard relational databases. The information in a relational database is structured </a:t>
            </a:r>
            <a:r>
              <a:rPr lang="en-US" dirty="0" smtClean="0"/>
              <a:t>in relations</a:t>
            </a:r>
            <a:r>
              <a:rPr lang="en-US" dirty="0"/>
              <a:t>. A relation is a named tuple of n attributes (x1,x2, . . . ,</a:t>
            </a:r>
            <a:r>
              <a:rPr lang="en-US" dirty="0" err="1"/>
              <a:t>xn</a:t>
            </a:r>
            <a:r>
              <a:rPr lang="en-US" dirty="0"/>
              <a:t>), each of them xi having its </a:t>
            </a:r>
            <a:r>
              <a:rPr lang="en-US" dirty="0" smtClean="0"/>
              <a:t>own domain </a:t>
            </a:r>
            <a:r>
              <a:rPr lang="en-US" dirty="0"/>
              <a:t>Di (i = 1,2, . . .,n). The queries to such databases, facilitated by standard database systems</a:t>
            </a:r>
            <a:r>
              <a:rPr lang="en-US" dirty="0" smtClean="0"/>
              <a:t>, include </a:t>
            </a:r>
            <a:r>
              <a:rPr lang="en-US" dirty="0"/>
              <a:t>giving a particular value for an attribute, giving an interval, or ignoring an attribute. But if </a:t>
            </a:r>
            <a:r>
              <a:rPr lang="en-US" dirty="0" smtClean="0"/>
              <a:t>the query </a:t>
            </a:r>
            <a:r>
              <a:rPr lang="en-US" dirty="0"/>
              <a:t>values do not match exactly what is in the </a:t>
            </a:r>
            <a:r>
              <a:rPr lang="en-US" dirty="0" smtClean="0"/>
              <a:t>database</a:t>
            </a:r>
            <a:r>
              <a:rPr lang="en-US" dirty="0"/>
              <a:t>, the answer will be an empty set.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04539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Interfaces to Standard Databases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 </a:t>
            </a:r>
            <a:r>
              <a:rPr lang="en-US" i="1" dirty="0">
                <a:solidFill>
                  <a:schemeClr val="accent1"/>
                </a:solidFill>
              </a:rPr>
              <a:t>fuzzy query interface</a:t>
            </a:r>
            <a:r>
              <a:rPr lang="en-US" dirty="0"/>
              <a:t> allows giving fuzzy terms as values for the attributes, which values are </a:t>
            </a:r>
            <a:r>
              <a:rPr lang="en-US" dirty="0" smtClean="0"/>
              <a:t>not stored </a:t>
            </a:r>
            <a:r>
              <a:rPr lang="en-US" dirty="0"/>
              <a:t>in the standard database.</a:t>
            </a:r>
          </a:p>
          <a:p>
            <a:r>
              <a:rPr lang="en-US" i="1" dirty="0"/>
              <a:t>Example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A fuzzy query: Find the towns in the country which have "high" average temperature </a:t>
            </a:r>
            <a:r>
              <a:rPr lang="en-US" dirty="0" smtClean="0">
                <a:solidFill>
                  <a:schemeClr val="accent1"/>
                </a:solidFill>
              </a:rPr>
              <a:t>in August </a:t>
            </a:r>
            <a:r>
              <a:rPr lang="en-US" dirty="0">
                <a:solidFill>
                  <a:schemeClr val="accent1"/>
                </a:solidFill>
              </a:rPr>
              <a:t>and have "big" or "medium"-sized hotels.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general, a query can be formulated in fuzzy </a:t>
            </a:r>
            <a:r>
              <a:rPr lang="en-US" dirty="0" smtClean="0"/>
              <a:t>terms and </a:t>
            </a:r>
            <a:r>
              <a:rPr lang="en-US" dirty="0"/>
              <a:t>for any of the attributes a fuzzy proposition formed: xi is </a:t>
            </a:r>
            <a:r>
              <a:rPr lang="en-US" dirty="0" err="1"/>
              <a:t>Aij</a:t>
            </a:r>
            <a:r>
              <a:rPr lang="en-US" dirty="0"/>
              <a:t>. Fuzzy queries are possible to </a:t>
            </a:r>
            <a:r>
              <a:rPr lang="en-US" dirty="0" smtClean="0"/>
              <a:t>ordinary databases </a:t>
            </a:r>
            <a:r>
              <a:rPr lang="en-US" dirty="0"/>
              <a:t>if the fuzzy predicates used in the queries are represented in advance by their </a:t>
            </a:r>
            <a:r>
              <a:rPr lang="en-US" dirty="0" smtClean="0"/>
              <a:t>membership functions</a:t>
            </a:r>
            <a:r>
              <a:rPr lang="en-US" dirty="0"/>
              <a:t>. The search through a standard database is also modified according to the requirements </a:t>
            </a:r>
            <a:r>
              <a:rPr lang="en-US" dirty="0" smtClean="0"/>
              <a:t>of fuzzy </a:t>
            </a:r>
            <a:r>
              <a:rPr lang="en-US" dirty="0"/>
              <a:t>logic theory.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361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Interfaces to Standard Databases</a:t>
            </a:r>
            <a:endParaRPr lang="bg-BG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7218692"/>
              </p:ext>
            </p:extLst>
          </p:nvPr>
        </p:nvGraphicFramePr>
        <p:xfrm>
          <a:off x="395536" y="3645024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  <a:p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Age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Salary 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Experience (</a:t>
                      </a:r>
                      <a:r>
                        <a:rPr kumimoji="0" lang="en-US" sz="1800" b="0" i="0" u="none" strike="noStrike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yrs</a:t>
                      </a:r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Brown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80,000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Long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44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56,000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Smith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28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40,000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Patrick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37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50,000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19</a:t>
                      </a:r>
                      <a:endParaRPr lang="bg-BG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9552" y="2060848"/>
            <a:ext cx="80648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/>
              <a:t>Example</a:t>
            </a:r>
            <a:r>
              <a:rPr lang="en-US" sz="3200" dirty="0"/>
              <a:t> Here is a segment of an ordinary database, "Employees":</a:t>
            </a:r>
            <a:endParaRPr lang="bg-BG" sz="3200" dirty="0"/>
          </a:p>
        </p:txBody>
      </p:sp>
    </p:spTree>
    <p:extLst>
      <p:ext uri="{BB962C8B-B14F-4D97-AF65-F5344CB8AC3E}">
        <p14:creationId xmlns:p14="http://schemas.microsoft.com/office/powerpoint/2010/main" val="101373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Interfaces to Standard Databases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Let us assume that the following concepts (predicates) of the attributes </a:t>
            </a:r>
            <a:endParaRPr lang="en-US" dirty="0" smtClean="0"/>
          </a:p>
          <a:p>
            <a:pPr lvl="1"/>
            <a:r>
              <a:rPr lang="en-US" dirty="0" smtClean="0"/>
              <a:t>"</a:t>
            </a:r>
            <a:r>
              <a:rPr lang="en-US" dirty="0"/>
              <a:t>age," </a:t>
            </a:r>
            <a:endParaRPr lang="en-US" dirty="0" smtClean="0"/>
          </a:p>
          <a:p>
            <a:pPr lvl="1"/>
            <a:r>
              <a:rPr lang="en-US" dirty="0" smtClean="0"/>
              <a:t>"</a:t>
            </a:r>
            <a:r>
              <a:rPr lang="en-US" dirty="0"/>
              <a:t>experience," and </a:t>
            </a:r>
            <a:endParaRPr lang="en-US" dirty="0" smtClean="0"/>
          </a:p>
          <a:p>
            <a:pPr lvl="1"/>
            <a:r>
              <a:rPr lang="en-US" dirty="0" smtClean="0"/>
              <a:t>"salary“ </a:t>
            </a:r>
          </a:p>
          <a:p>
            <a:r>
              <a:rPr lang="en-US" dirty="0" smtClean="0"/>
              <a:t>are </a:t>
            </a:r>
            <a:r>
              <a:rPr lang="en-US" dirty="0"/>
              <a:t>defined by membership functions, as shown in figure </a:t>
            </a:r>
            <a:r>
              <a:rPr lang="en-US" dirty="0" smtClean="0"/>
              <a:t>on next slide: </a:t>
            </a:r>
          </a:p>
          <a:p>
            <a:pPr lvl="1"/>
            <a:r>
              <a:rPr lang="en-US" dirty="0" smtClean="0"/>
              <a:t>age</a:t>
            </a:r>
            <a:r>
              <a:rPr lang="en-US" dirty="0"/>
              <a:t>—''young," "middle-aged</a:t>
            </a:r>
            <a:r>
              <a:rPr lang="en-US" dirty="0" smtClean="0"/>
              <a:t>,“ "</a:t>
            </a:r>
            <a:r>
              <a:rPr lang="en-US" dirty="0"/>
              <a:t>mature"; </a:t>
            </a:r>
            <a:endParaRPr lang="en-US" dirty="0" smtClean="0"/>
          </a:p>
          <a:p>
            <a:pPr lvl="1"/>
            <a:r>
              <a:rPr lang="en-US" dirty="0" smtClean="0"/>
              <a:t>experience</a:t>
            </a:r>
            <a:r>
              <a:rPr lang="en-US" dirty="0"/>
              <a:t>—"little," "moderate," "good"; </a:t>
            </a:r>
            <a:endParaRPr lang="en-US" dirty="0" smtClean="0"/>
          </a:p>
          <a:p>
            <a:pPr lvl="1"/>
            <a:r>
              <a:rPr lang="en-US" dirty="0" smtClean="0"/>
              <a:t>salary</a:t>
            </a:r>
            <a:r>
              <a:rPr lang="en-US" dirty="0"/>
              <a:t>—"low," "about average," "high."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19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Interfaces to Standard Databases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24744"/>
            <a:ext cx="6115050" cy="517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936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Interfaces to Standard Databases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Let </a:t>
            </a:r>
            <a:r>
              <a:rPr lang="en-US" dirty="0"/>
              <a:t>us </a:t>
            </a:r>
            <a:r>
              <a:rPr lang="en-US" dirty="0" smtClean="0"/>
              <a:t>now assume </a:t>
            </a:r>
            <a:r>
              <a:rPr lang="en-US" dirty="0"/>
              <a:t>the following query: "</a:t>
            </a:r>
            <a:r>
              <a:rPr lang="en-US" dirty="0">
                <a:solidFill>
                  <a:schemeClr val="accent1"/>
                </a:solidFill>
              </a:rPr>
              <a:t>Give me the names of the employees who are 'middle-aged' AND </a:t>
            </a:r>
            <a:r>
              <a:rPr lang="en-US" dirty="0" smtClean="0">
                <a:solidFill>
                  <a:schemeClr val="accent1"/>
                </a:solidFill>
              </a:rPr>
              <a:t>have 'good </a:t>
            </a:r>
            <a:r>
              <a:rPr lang="en-US" dirty="0">
                <a:solidFill>
                  <a:schemeClr val="accent1"/>
                </a:solidFill>
              </a:rPr>
              <a:t>experience' AND have 'average salary' </a:t>
            </a:r>
            <a:r>
              <a:rPr lang="en-US" dirty="0" smtClean="0"/>
              <a:t>".</a:t>
            </a:r>
          </a:p>
          <a:p>
            <a:r>
              <a:rPr lang="en-US" dirty="0"/>
              <a:t>In order to answer such a query, all the </a:t>
            </a:r>
            <a:r>
              <a:rPr lang="en-US" dirty="0" smtClean="0"/>
              <a:t>attribute-values for </a:t>
            </a:r>
            <a:r>
              <a:rPr lang="en-US" dirty="0"/>
              <a:t>age, experience, and salary are </a:t>
            </a:r>
            <a:r>
              <a:rPr lang="en-US" dirty="0" err="1"/>
              <a:t>fuzzified</a:t>
            </a:r>
            <a:r>
              <a:rPr lang="en-US" dirty="0"/>
              <a:t> with the use of the defined membership functions. </a:t>
            </a:r>
            <a:r>
              <a:rPr lang="en-US" dirty="0" smtClean="0"/>
              <a:t>MIN operation </a:t>
            </a:r>
            <a:r>
              <a:rPr lang="en-US" dirty="0"/>
              <a:t>is applied over the membership degrees of a particular data item.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results for Long is </a:t>
            </a:r>
            <a:r>
              <a:rPr lang="en-US" dirty="0" smtClean="0"/>
              <a:t>MIN {</a:t>
            </a:r>
            <a:r>
              <a:rPr lang="en-US" dirty="0"/>
              <a:t>0.9, 0.95, 0.8} = 0.8, and for Patrick is MIN {0.85,0.89,0.87} = 0.85. Figure </a:t>
            </a:r>
            <a:r>
              <a:rPr lang="en-US" dirty="0" smtClean="0"/>
              <a:t>on next slide shows </a:t>
            </a:r>
            <a:r>
              <a:rPr lang="en-US" dirty="0"/>
              <a:t>an </a:t>
            </a:r>
            <a:r>
              <a:rPr lang="en-US" dirty="0" err="1" smtClean="0"/>
              <a:t>exampler</a:t>
            </a:r>
            <a:r>
              <a:rPr lang="en-US" dirty="0" smtClean="0"/>
              <a:t> distribution </a:t>
            </a:r>
            <a:r>
              <a:rPr lang="en-US" dirty="0"/>
              <a:t>of the degrees to which all elements from a database match a fuzzy query.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33732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Interfaces to Standard Databases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132856"/>
            <a:ext cx="761684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28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Interfaces to Standard Databases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fuzzy query to a standard database resembles matching a fuzzy rule against crisp data, which </a:t>
            </a:r>
            <a:r>
              <a:rPr lang="en-US" dirty="0" smtClean="0"/>
              <a:t>is opposite </a:t>
            </a:r>
            <a:r>
              <a:rPr lang="en-US" dirty="0"/>
              <a:t>to the fuzzy inference methods in fuzzy systems. Finding the data items which best match </a:t>
            </a:r>
            <a:r>
              <a:rPr lang="en-US" dirty="0" smtClean="0"/>
              <a:t>the "</a:t>
            </a:r>
            <a:r>
              <a:rPr lang="en-US" dirty="0"/>
              <a:t>rule of query" might be computationally expensive; therefore special methods should be applied </a:t>
            </a:r>
            <a:r>
              <a:rPr lang="en-US" dirty="0" smtClean="0"/>
              <a:t>to speed </a:t>
            </a:r>
            <a:r>
              <a:rPr lang="en-US" dirty="0"/>
              <a:t>up this process (see </a:t>
            </a:r>
            <a:r>
              <a:rPr lang="en-US" dirty="0" err="1"/>
              <a:t>Bosc</a:t>
            </a:r>
            <a:r>
              <a:rPr lang="en-US" dirty="0"/>
              <a:t> and </a:t>
            </a:r>
            <a:r>
              <a:rPr lang="en-US" dirty="0" err="1"/>
              <a:t>Kacprzyk</a:t>
            </a:r>
            <a:r>
              <a:rPr lang="en-US" dirty="0"/>
              <a:t> 1995).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7176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Can we use </a:t>
            </a:r>
            <a:r>
              <a:rPr lang="en-US" dirty="0"/>
              <a:t>a fuzzy system to approximate the data</a:t>
            </a:r>
            <a:r>
              <a:rPr lang="en-US" dirty="0" smtClean="0"/>
              <a:t>?</a:t>
            </a:r>
          </a:p>
          <a:p>
            <a:endParaRPr lang="en-US" dirty="0" smtClean="0"/>
          </a:p>
          <a:p>
            <a:r>
              <a:rPr lang="en-US" dirty="0" smtClean="0"/>
              <a:t>Can </a:t>
            </a:r>
            <a:r>
              <a:rPr lang="en-US" dirty="0"/>
              <a:t>fuzzy systems be used to achieve arbitrary complex mapping, that is, can fuzzy </a:t>
            </a:r>
            <a:r>
              <a:rPr lang="en-US" dirty="0" smtClean="0"/>
              <a:t>systems approximate </a:t>
            </a:r>
            <a:r>
              <a:rPr lang="en-US" dirty="0"/>
              <a:t>any goal function?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they can, how can it be done?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137458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</a:t>
            </a:r>
            <a:r>
              <a:rPr lang="en-US" dirty="0" smtClean="0"/>
              <a:t>Databases</a:t>
            </a:r>
            <a:endParaRPr lang="bg-B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Lecture 9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8390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Databases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Another approach to realizing fuzzy information retrieval is to build fuzzy databases, that is, </a:t>
            </a:r>
            <a:r>
              <a:rPr lang="en-US" dirty="0" smtClean="0"/>
              <a:t>databases which </a:t>
            </a:r>
            <a:r>
              <a:rPr lang="en-US" dirty="0"/>
              <a:t>contain fuzzy information. There are different approaches toward creating fuzzy databases: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fuzzy database is an extension to a relational database. The membership degrees to </a:t>
            </a:r>
            <a:r>
              <a:rPr lang="en-US" dirty="0" smtClean="0"/>
              <a:t>which the </a:t>
            </a:r>
            <a:r>
              <a:rPr lang="en-US" dirty="0"/>
              <a:t>data elements belong to the fuzzy concepts defined for every attribute are added to the database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0192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Databases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Example</a:t>
            </a:r>
            <a:r>
              <a:rPr lang="en-US" dirty="0"/>
              <a:t> An extended relation with fuzzy terms for the database used in the previous example will look like: ("name"; "age"—young, middle-aged, mature; "experience"—little, moderate, good; "salary—"low, </a:t>
            </a:r>
            <a:r>
              <a:rPr lang="en-US" dirty="0" err="1"/>
              <a:t>about_average</a:t>
            </a:r>
            <a:r>
              <a:rPr lang="en-US" dirty="0"/>
              <a:t>, high).</a:t>
            </a:r>
            <a:endParaRPr lang="bg-BG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Such </a:t>
            </a:r>
            <a:r>
              <a:rPr lang="en-US" dirty="0"/>
              <a:t>fuzzy databases can be searched through quickly and efficiently, but they are appropriate when </a:t>
            </a:r>
            <a:r>
              <a:rPr lang="en-US" dirty="0" smtClean="0"/>
              <a:t>the fuzzy </a:t>
            </a:r>
            <a:r>
              <a:rPr lang="en-US" dirty="0"/>
              <a:t>concepts used do not change frequently, as this requires change of the whole database.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508380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Databases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Possibility-distribution relational databases—facilitate entering fuzzy information when </a:t>
            </a:r>
            <a:r>
              <a:rPr lang="en-US" dirty="0" smtClean="0"/>
              <a:t>creating the </a:t>
            </a:r>
            <a:r>
              <a:rPr lang="en-US" dirty="0"/>
              <a:t>database and processing it, and when searching through the database. The domains Di for </a:t>
            </a:r>
            <a:r>
              <a:rPr lang="en-US" dirty="0" smtClean="0"/>
              <a:t>the attributes </a:t>
            </a:r>
            <a:r>
              <a:rPr lang="en-US" dirty="0"/>
              <a:t>xi include fuzzy information represented by membership functions, as well as </a:t>
            </a:r>
            <a:r>
              <a:rPr lang="en-US" dirty="0" smtClean="0"/>
              <a:t>exact information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membership function is used to represent a possibility-distribution function, for example</a:t>
            </a:r>
            <a:r>
              <a:rPr lang="en-US" dirty="0" smtClean="0"/>
              <a:t>: </a:t>
            </a:r>
            <a:br>
              <a:rPr lang="en-US" dirty="0" smtClean="0"/>
            </a:br>
            <a:r>
              <a:rPr lang="en-US" dirty="0" smtClean="0"/>
              <a:t>age </a:t>
            </a:r>
            <a:r>
              <a:rPr lang="en-US" dirty="0"/>
              <a:t>= (55,56)</a:t>
            </a:r>
            <a:r>
              <a:rPr lang="en-US" dirty="0" err="1"/>
              <a:t>poss</a:t>
            </a:r>
            <a:r>
              <a:rPr lang="en-US" dirty="0"/>
              <a:t>, that is, for the attribute age two values are equally possible; or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age = (</a:t>
            </a:r>
            <a:r>
              <a:rPr lang="en-US" dirty="0"/>
              <a:t>0.9/55,0.7/56)</a:t>
            </a:r>
            <a:r>
              <a:rPr lang="en-US" dirty="0" err="1"/>
              <a:t>poss</a:t>
            </a:r>
            <a:r>
              <a:rPr lang="en-US" dirty="0"/>
              <a:t>, but the first is more likely.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693738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Databases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 In figure </a:t>
            </a:r>
            <a:r>
              <a:rPr lang="en-US" dirty="0" smtClean="0"/>
              <a:t>below, </a:t>
            </a:r>
            <a:r>
              <a:rPr lang="en-US" dirty="0"/>
              <a:t>a simple fuzzy database is given, similar to the relational database from </a:t>
            </a:r>
            <a:r>
              <a:rPr lang="en-US" dirty="0" smtClean="0"/>
              <a:t>the previous </a:t>
            </a:r>
            <a:r>
              <a:rPr lang="en-US" dirty="0"/>
              <a:t>example. The values in some slots are not exact values, but possibility distributions instead.</a:t>
            </a:r>
            <a:endParaRPr lang="bg-BG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65503365"/>
              </p:ext>
            </p:extLst>
          </p:nvPr>
        </p:nvGraphicFramePr>
        <p:xfrm>
          <a:off x="395536" y="3645024"/>
          <a:ext cx="8229600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Name</a:t>
                      </a:r>
                    </a:p>
                    <a:p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Age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Salary 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Experience (</a:t>
                      </a:r>
                      <a:r>
                        <a:rPr kumimoji="0" lang="en-US" sz="1800" b="0" i="0" u="none" strike="noStrike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yrs</a:t>
                      </a:r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Brown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56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80,000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Long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(55,56)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average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good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Smith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young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(30,000-70,000)p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(2,3)p</a:t>
                      </a:r>
                      <a:endParaRPr lang="bg-BG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Patrick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(middle, young)p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(high, average)p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unknown</a:t>
                      </a:r>
                      <a:endParaRPr lang="bg-BG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60280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Databases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Modular fuzzy databases </a:t>
            </a:r>
            <a:r>
              <a:rPr lang="en-US" dirty="0"/>
              <a:t>(</a:t>
            </a:r>
            <a:r>
              <a:rPr lang="en-US" dirty="0" err="1"/>
              <a:t>Zemankova</a:t>
            </a:r>
            <a:r>
              <a:rPr lang="en-US" dirty="0"/>
              <a:t> and </a:t>
            </a:r>
            <a:r>
              <a:rPr lang="en-US" dirty="0" err="1"/>
              <a:t>Kandel</a:t>
            </a:r>
            <a:r>
              <a:rPr lang="en-US" dirty="0"/>
              <a:t> 1984) consist of three parts: </a:t>
            </a:r>
            <a:endParaRPr lang="en-US" dirty="0" smtClean="0"/>
          </a:p>
          <a:p>
            <a:pPr marL="514350" indent="-514350">
              <a:buAutoNum type="arabicParenBoth"/>
            </a:pPr>
            <a:r>
              <a:rPr lang="en-US" dirty="0" smtClean="0"/>
              <a:t>the </a:t>
            </a:r>
            <a:r>
              <a:rPr lang="en-US" dirty="0" smtClean="0">
                <a:solidFill>
                  <a:schemeClr val="accent1"/>
                </a:solidFill>
              </a:rPr>
              <a:t>value database</a:t>
            </a:r>
            <a:r>
              <a:rPr lang="en-US" dirty="0"/>
              <a:t>, which is the same as the possibility-distribution relational databases presented above; </a:t>
            </a:r>
            <a:endParaRPr lang="en-US" dirty="0" smtClean="0"/>
          </a:p>
          <a:p>
            <a:pPr marL="514350" indent="-514350">
              <a:buFont typeface="Wingdings 2"/>
              <a:buAutoNum type="arabicParenBoth"/>
            </a:pPr>
            <a:r>
              <a:rPr lang="en-US" dirty="0"/>
              <a:t>The </a:t>
            </a:r>
            <a:r>
              <a:rPr lang="en-US" dirty="0">
                <a:solidFill>
                  <a:schemeClr val="accent1"/>
                </a:solidFill>
              </a:rPr>
              <a:t>explanation database</a:t>
            </a:r>
            <a:r>
              <a:rPr lang="en-US" dirty="0"/>
              <a:t>, which contains the definition of the fuzzy terms, and is subject to update depending on the particular applications; and</a:t>
            </a:r>
          </a:p>
          <a:p>
            <a:pPr marL="514350" indent="-514350">
              <a:buFont typeface="Wingdings 2"/>
              <a:buAutoNum type="arabicParenBoth"/>
            </a:pPr>
            <a:r>
              <a:rPr lang="en-US" dirty="0">
                <a:solidFill>
                  <a:schemeClr val="accent1"/>
                </a:solidFill>
              </a:rPr>
              <a:t>conversion rules </a:t>
            </a:r>
            <a:r>
              <a:rPr lang="en-US" dirty="0"/>
              <a:t>for processing modifiers </a:t>
            </a:r>
            <a:r>
              <a:rPr lang="en-US" dirty="0" smtClean="0"/>
              <a:t>and qualifiers.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91726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Databases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Fuzzy object-oriented databases</a:t>
            </a:r>
            <a:r>
              <a:rPr lang="en-US" dirty="0"/>
              <a:t>, in which fuzzy properties are allowed to be defined for </a:t>
            </a:r>
            <a:r>
              <a:rPr lang="en-US" dirty="0" smtClean="0"/>
              <a:t>objects in </a:t>
            </a:r>
            <a:r>
              <a:rPr lang="en-US" dirty="0"/>
              <a:t>the database.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4650669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Conceptual Information Retrieval Through Natural Language Interfaces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Such interfaces facilitate communication between users and systems in a natural language allowing </a:t>
            </a:r>
            <a:r>
              <a:rPr lang="en-US" dirty="0" smtClean="0"/>
              <a:t>for fuzziness </a:t>
            </a:r>
            <a:r>
              <a:rPr lang="en-US" dirty="0"/>
              <a:t>and imprecision. The natural language query is transferred into a semantic representation </a:t>
            </a:r>
            <a:r>
              <a:rPr lang="en-US" dirty="0" smtClean="0"/>
              <a:t>and reasoning </a:t>
            </a:r>
            <a:r>
              <a:rPr lang="en-US" dirty="0"/>
              <a:t>is performed based on similarity between concepts. A non-fuzzy logic reasoning, </a:t>
            </a:r>
            <a:r>
              <a:rPr lang="en-US" dirty="0" smtClean="0"/>
              <a:t>fuzzy reasoning</a:t>
            </a:r>
            <a:r>
              <a:rPr lang="en-US" dirty="0"/>
              <a:t>, as well as some other types of reasoning, for example, analogy-based fuzzy reasoning, can </a:t>
            </a:r>
            <a:r>
              <a:rPr lang="en-US" dirty="0" smtClean="0"/>
              <a:t>be applied</a:t>
            </a:r>
            <a:r>
              <a:rPr lang="en-US" dirty="0"/>
              <a:t>. The difference between the last and the first two is depicted in figure </a:t>
            </a:r>
            <a:r>
              <a:rPr lang="en-US" dirty="0" smtClean="0"/>
              <a:t>on next slide.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968552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Conceptual Information Retrieval Through Natural Language Interfaces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Propositional-, fuzzy-, and analogy-based reasoning are </a:t>
            </a:r>
            <a:r>
              <a:rPr lang="en-US" dirty="0" smtClean="0"/>
              <a:t>represented by </a:t>
            </a:r>
            <a:r>
              <a:rPr lang="en-US" dirty="0"/>
              <a:t>different inference laws</a:t>
            </a:r>
            <a:endParaRPr lang="bg-BG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69915"/>
            <a:ext cx="8790937" cy="1843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66207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Conceptual Information Retrieval Through Natural Language Interfaces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In </a:t>
            </a:r>
            <a:r>
              <a:rPr lang="en-US" dirty="0" smtClean="0"/>
              <a:t>analogy-based reasoning </a:t>
            </a:r>
            <a:r>
              <a:rPr lang="en-US" dirty="0"/>
              <a:t>an analogy between the concept C given for a query and the concept A in the antecedent of </a:t>
            </a:r>
            <a:r>
              <a:rPr lang="en-US" dirty="0" smtClean="0"/>
              <a:t>the rule </a:t>
            </a:r>
            <a:r>
              <a:rPr lang="en-US" dirty="0"/>
              <a:t>is found, and a new concept, D, is inferred as a result.</a:t>
            </a:r>
          </a:p>
          <a:p>
            <a:r>
              <a:rPr lang="en-US" i="1" dirty="0"/>
              <a:t>Example</a:t>
            </a:r>
            <a:r>
              <a:rPr lang="en-US" dirty="0"/>
              <a:t> (Ozawa and Yamada 1994) Suppose a database contains information about </a:t>
            </a:r>
            <a:r>
              <a:rPr lang="en-US" dirty="0" smtClean="0"/>
              <a:t>available apartments </a:t>
            </a:r>
            <a:r>
              <a:rPr lang="en-US" dirty="0"/>
              <a:t>for rent, having an attribute "floor size."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accent1"/>
                </a:solidFill>
              </a:rPr>
              <a:t>An </a:t>
            </a:r>
            <a:r>
              <a:rPr lang="en-US" dirty="0">
                <a:solidFill>
                  <a:schemeClr val="accent1"/>
                </a:solidFill>
              </a:rPr>
              <a:t>exact query to such a database will look like: "</a:t>
            </a:r>
            <a:r>
              <a:rPr lang="en-US" dirty="0" smtClean="0">
                <a:solidFill>
                  <a:schemeClr val="accent1"/>
                </a:solidFill>
              </a:rPr>
              <a:t>an apartment </a:t>
            </a:r>
            <a:r>
              <a:rPr lang="en-US" dirty="0">
                <a:solidFill>
                  <a:schemeClr val="accent1"/>
                </a:solidFill>
              </a:rPr>
              <a:t>in which floor size is between 50 and 100 square meters." </a:t>
            </a:r>
            <a:r>
              <a:rPr lang="en-US" dirty="0" smtClean="0">
                <a:solidFill>
                  <a:schemeClr val="accent1"/>
                </a:solidFill>
              </a:rPr>
              <a:t/>
            </a:r>
            <a:br>
              <a:rPr lang="en-US" dirty="0" smtClean="0">
                <a:solidFill>
                  <a:schemeClr val="accent1"/>
                </a:solidFill>
              </a:rPr>
            </a:br>
            <a:r>
              <a:rPr lang="en-US" b="1" dirty="0" smtClean="0">
                <a:solidFill>
                  <a:schemeClr val="accent1"/>
                </a:solidFill>
              </a:rPr>
              <a:t>A </a:t>
            </a:r>
            <a:r>
              <a:rPr lang="en-US" b="1" dirty="0">
                <a:solidFill>
                  <a:schemeClr val="accent1"/>
                </a:solidFill>
              </a:rPr>
              <a:t>fuzzy query will look like: "</a:t>
            </a:r>
            <a:r>
              <a:rPr lang="en-US" b="1" dirty="0" smtClean="0">
                <a:solidFill>
                  <a:schemeClr val="accent1"/>
                </a:solidFill>
              </a:rPr>
              <a:t>an apartment </a:t>
            </a:r>
            <a:r>
              <a:rPr lang="en-US" b="1" dirty="0">
                <a:solidFill>
                  <a:schemeClr val="accent1"/>
                </a:solidFill>
              </a:rPr>
              <a:t>in which floor size is big." Conceptual query will look like: "an apartment for a big family."</a:t>
            </a:r>
            <a:endParaRPr lang="bg-BG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238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are Universal </a:t>
            </a:r>
            <a:r>
              <a:rPr lang="en-US" dirty="0" err="1"/>
              <a:t>Approximators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We describe a family of systems as universal function </a:t>
            </a:r>
            <a:r>
              <a:rPr lang="en-US" dirty="0" err="1"/>
              <a:t>approximators</a:t>
            </a:r>
            <a:r>
              <a:rPr lang="en-US" dirty="0"/>
              <a:t> if for any function there exists </a:t>
            </a:r>
            <a:r>
              <a:rPr lang="en-US" dirty="0" smtClean="0"/>
              <a:t>a system </a:t>
            </a:r>
            <a:r>
              <a:rPr lang="en-US" dirty="0"/>
              <a:t>from this family that approximates it to any degree of accuracy</a:t>
            </a:r>
            <a:r>
              <a:rPr lang="en-US" dirty="0" smtClean="0"/>
              <a:t>.</a:t>
            </a:r>
          </a:p>
          <a:p>
            <a:r>
              <a:rPr lang="en-US" dirty="0"/>
              <a:t>A fuzzy rule </a:t>
            </a:r>
            <a:r>
              <a:rPr lang="en-US" b="1" dirty="0">
                <a:solidFill>
                  <a:schemeClr val="accent1"/>
                </a:solidFill>
              </a:rPr>
              <a:t>IF x is "about xi", THEN y is "about </a:t>
            </a:r>
            <a:r>
              <a:rPr lang="en-US" b="1" dirty="0" err="1">
                <a:solidFill>
                  <a:schemeClr val="accent1"/>
                </a:solidFill>
              </a:rPr>
              <a:t>yi</a:t>
            </a:r>
            <a:r>
              <a:rPr lang="en-US" b="1" dirty="0">
                <a:solidFill>
                  <a:schemeClr val="accent1"/>
                </a:solidFill>
              </a:rPr>
              <a:t>"</a:t>
            </a:r>
            <a:r>
              <a:rPr lang="en-US" dirty="0"/>
              <a:t>, covers a ''patch" in the problem space. </a:t>
            </a:r>
            <a:r>
              <a:rPr lang="en-US" dirty="0" smtClean="0"/>
              <a:t>After </a:t>
            </a:r>
            <a:r>
              <a:rPr lang="en-US" dirty="0" err="1" smtClean="0"/>
              <a:t>fuzzification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/>
              <a:t>defuzzification</a:t>
            </a:r>
            <a:r>
              <a:rPr lang="en-US" dirty="0"/>
              <a:t>, the fuzzy rule approximates a segment of a function y(x). </a:t>
            </a:r>
            <a:endParaRPr lang="en-US" dirty="0" smtClean="0"/>
          </a:p>
          <a:p>
            <a:r>
              <a:rPr lang="en-US" dirty="0" smtClean="0"/>
              <a:t>Two examples</a:t>
            </a:r>
            <a:r>
              <a:rPr lang="en-US" dirty="0"/>
              <a:t>, one for bell-shape membership functions and one for trapezoidal and triangular </a:t>
            </a:r>
            <a:r>
              <a:rPr lang="en-US" dirty="0" smtClean="0"/>
              <a:t>membership functions</a:t>
            </a:r>
            <a:r>
              <a:rPr lang="en-US" dirty="0"/>
              <a:t>, are shown in </a:t>
            </a:r>
            <a:r>
              <a:rPr lang="en-US" dirty="0" smtClean="0"/>
              <a:t>figure on next slide.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799241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Conceptual Information Retrieval Through Natural Language Interfaces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1978, </a:t>
            </a:r>
            <a:r>
              <a:rPr lang="en-US" dirty="0" err="1"/>
              <a:t>Zadeh</a:t>
            </a:r>
            <a:r>
              <a:rPr lang="en-US" dirty="0"/>
              <a:t> developed a language called PRUF (possibility relational universal fuzzy) to </a:t>
            </a:r>
            <a:r>
              <a:rPr lang="en-US" dirty="0" smtClean="0"/>
              <a:t>evaluate possibilities </a:t>
            </a:r>
            <a:r>
              <a:rPr lang="en-US" dirty="0"/>
              <a:t>related to natural language semantics (</a:t>
            </a:r>
            <a:r>
              <a:rPr lang="en-US" dirty="0" err="1"/>
              <a:t>Zadeh</a:t>
            </a:r>
            <a:r>
              <a:rPr lang="en-US" dirty="0"/>
              <a:t> 1978b). The aim of the theory is to estimate </a:t>
            </a:r>
            <a:r>
              <a:rPr lang="en-US" dirty="0" smtClean="0"/>
              <a:t>a fuzzy </a:t>
            </a:r>
            <a:r>
              <a:rPr lang="en-US" dirty="0"/>
              <a:t>quantifier Q', if a proposition "QA is F" is known and the query is formed as "Q'A is mF</a:t>
            </a:r>
            <a:r>
              <a:rPr lang="en-US" dirty="0" smtClean="0"/>
              <a:t>.“</a:t>
            </a:r>
          </a:p>
          <a:p>
            <a:r>
              <a:rPr lang="en-US" dirty="0"/>
              <a:t>Example Known fact: "Most foreigners are tall." Conceptual query: "How many foreigners are </a:t>
            </a:r>
            <a:r>
              <a:rPr lang="en-US" dirty="0" smtClean="0"/>
              <a:t>very tall</a:t>
            </a:r>
            <a:r>
              <a:rPr lang="en-US" dirty="0"/>
              <a:t>?," where Q = most, A = foreigners, F = tall, m = very, and Q' is sought (e.g., could be "few").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094274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Conceptual Information Retrieval Through Natural Language Interfaces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/>
              <a:t>The research on fuzzy information retrieval, natural language interfaces with fuzziness, and </a:t>
            </a:r>
            <a:r>
              <a:rPr lang="en-US" dirty="0" smtClean="0"/>
              <a:t>fuzzy databases </a:t>
            </a:r>
            <a:r>
              <a:rPr lang="en-US" dirty="0"/>
              <a:t>is still finding its way. A large contribution is expected from this area to the development </a:t>
            </a:r>
            <a:r>
              <a:rPr lang="en-US" dirty="0" smtClean="0"/>
              <a:t>of intelligent </a:t>
            </a:r>
            <a:r>
              <a:rPr lang="en-US" dirty="0"/>
              <a:t>human-computer interfaces.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804884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Fuzzy Expert Systems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Fuzzy expert systems emerged as a result of applying fuzzy theory to building expert systems.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548021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fuzzy expert system is defined in the same way as an ordinary expert system, but here methods </a:t>
            </a:r>
            <a:r>
              <a:rPr lang="en-US" dirty="0" smtClean="0"/>
              <a:t>of fuzzy </a:t>
            </a:r>
            <a:r>
              <a:rPr lang="en-US" dirty="0"/>
              <a:t>logic are applied. Fuzzy expert systems use fuzzy data, fuzzy rules, and fuzzy inference, </a:t>
            </a:r>
            <a:r>
              <a:rPr lang="en-US" dirty="0" smtClean="0"/>
              <a:t>in addition </a:t>
            </a:r>
            <a:r>
              <a:rPr lang="en-US" dirty="0"/>
              <a:t>to the standard ones implemented in the ordinary expert systems. A block diagram of a </a:t>
            </a:r>
            <a:r>
              <a:rPr lang="en-US" dirty="0" smtClean="0"/>
              <a:t>fuzzy expert </a:t>
            </a:r>
            <a:r>
              <a:rPr lang="en-US" dirty="0"/>
              <a:t>system is shown in figure </a:t>
            </a:r>
            <a:r>
              <a:rPr lang="en-US" dirty="0" smtClean="0"/>
              <a:t>on next slide.</a:t>
            </a:r>
            <a:endParaRPr lang="bg-BG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General Characteristics of Fuzzy Expert Systems</a:t>
            </a:r>
            <a:endParaRPr lang="bg-BG" sz="4000" dirty="0"/>
          </a:p>
        </p:txBody>
      </p:sp>
    </p:spTree>
    <p:extLst>
      <p:ext uri="{BB962C8B-B14F-4D97-AF65-F5344CB8AC3E}">
        <p14:creationId xmlns:p14="http://schemas.microsoft.com/office/powerpoint/2010/main" val="23208456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General Characteristics of Fuzzy Expert Systems</a:t>
            </a:r>
            <a:endParaRPr lang="bg-BG" sz="40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1889867"/>
            <a:ext cx="61341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82361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</a:t>
            </a:r>
            <a:r>
              <a:rPr lang="en-US" b="1" dirty="0">
                <a:solidFill>
                  <a:schemeClr val="accent1"/>
                </a:solidFill>
              </a:rPr>
              <a:t>fuzzy rules and the membership functions </a:t>
            </a:r>
            <a:r>
              <a:rPr lang="en-US" dirty="0"/>
              <a:t>make up the system knowledge base. In general, </a:t>
            </a:r>
            <a:r>
              <a:rPr lang="en-US" dirty="0" smtClean="0"/>
              <a:t>different types </a:t>
            </a:r>
            <a:r>
              <a:rPr lang="en-US" dirty="0"/>
              <a:t>of fuzzy rules can be used in a fuzzy expert system. Some systems use production rules </a:t>
            </a:r>
            <a:r>
              <a:rPr lang="en-US" dirty="0" smtClean="0"/>
              <a:t>extended with </a:t>
            </a:r>
            <a:r>
              <a:rPr lang="en-US" dirty="0"/>
              <a:t>fuzzy variables and confidence factors. In addition to exact productions, fuzzy productions can </a:t>
            </a:r>
            <a:r>
              <a:rPr lang="en-US" dirty="0" smtClean="0"/>
              <a:t>be handled </a:t>
            </a:r>
            <a:r>
              <a:rPr lang="en-US" dirty="0"/>
              <a:t>as well, so different types of production rules can be processed depending on the type of </a:t>
            </a:r>
            <a:r>
              <a:rPr lang="en-US" dirty="0" smtClean="0"/>
              <a:t>the antecedent </a:t>
            </a:r>
            <a:r>
              <a:rPr lang="en-US" dirty="0"/>
              <a:t>and the consequent part in the rule: crisp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crisp (CF); crisp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fuzzy (CF); fuzzy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crisp (</a:t>
            </a:r>
            <a:r>
              <a:rPr lang="en-US" dirty="0"/>
              <a:t>CF); fuzzy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fuzzy (CF).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types of production rules are facilitated in </a:t>
            </a:r>
            <a:r>
              <a:rPr lang="en-US" dirty="0" err="1"/>
              <a:t>FuzzyCLIPS</a:t>
            </a:r>
            <a:r>
              <a:rPr lang="en-US" dirty="0"/>
              <a:t> (NRC </a:t>
            </a:r>
            <a:r>
              <a:rPr lang="en-US" dirty="0" smtClean="0"/>
              <a:t>Canada </a:t>
            </a:r>
            <a:r>
              <a:rPr lang="bg-BG" dirty="0" smtClean="0"/>
              <a:t>1994</a:t>
            </a:r>
            <a:r>
              <a:rPr lang="bg-BG" dirty="0"/>
              <a:t>).</a:t>
            </a:r>
            <a:endParaRPr lang="bg-BG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General Characteristics of Fuzzy Expert Systems</a:t>
            </a:r>
            <a:endParaRPr lang="bg-BG" sz="4000" dirty="0"/>
          </a:p>
        </p:txBody>
      </p:sp>
    </p:spTree>
    <p:extLst>
      <p:ext uri="{BB962C8B-B14F-4D97-AF65-F5344CB8AC3E}">
        <p14:creationId xmlns:p14="http://schemas.microsoft.com/office/powerpoint/2010/main" val="40105450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Data</a:t>
            </a:r>
            <a:r>
              <a:rPr lang="en-US" dirty="0"/>
              <a:t> can be exact or fuzzy. The database which the fuzzy inference machine refers to can contain </a:t>
            </a:r>
            <a:r>
              <a:rPr lang="en-US" dirty="0" smtClean="0"/>
              <a:t>exact data </a:t>
            </a:r>
            <a:r>
              <a:rPr lang="en-US" dirty="0"/>
              <a:t>or fuzzy data with certainty factors attached to them, for example, (</a:t>
            </a:r>
            <a:r>
              <a:rPr lang="en-US" dirty="0" err="1"/>
              <a:t>economic_situation</a:t>
            </a:r>
            <a:r>
              <a:rPr lang="en-US" dirty="0"/>
              <a:t> good CF </a:t>
            </a:r>
            <a:r>
              <a:rPr lang="en-US" dirty="0" smtClean="0"/>
              <a:t>= </a:t>
            </a:r>
            <a:r>
              <a:rPr lang="bg-BG" dirty="0" smtClean="0"/>
              <a:t>0.95</a:t>
            </a:r>
            <a:r>
              <a:rPr lang="bg-BG" dirty="0"/>
              <a:t>).</a:t>
            </a:r>
          </a:p>
          <a:p>
            <a:r>
              <a:rPr lang="en-US" dirty="0"/>
              <a:t>A </a:t>
            </a:r>
            <a:r>
              <a:rPr lang="en-US" b="1" dirty="0">
                <a:solidFill>
                  <a:schemeClr val="accent1"/>
                </a:solidFill>
              </a:rPr>
              <a:t>fuzzy inference machine </a:t>
            </a:r>
            <a:r>
              <a:rPr lang="en-US" dirty="0"/>
              <a:t>is built on the theoretical basis of fuzzy inference methods. A fuzzy </a:t>
            </a:r>
            <a:r>
              <a:rPr lang="en-US" dirty="0" smtClean="0"/>
              <a:t>inference machine</a:t>
            </a:r>
            <a:r>
              <a:rPr lang="en-US" dirty="0"/>
              <a:t>, which activates all the satisfied rules at every cycle, is different from the sequential </a:t>
            </a:r>
            <a:r>
              <a:rPr lang="en-US" dirty="0" smtClean="0"/>
              <a:t>inference in </a:t>
            </a:r>
            <a:r>
              <a:rPr lang="en-US" dirty="0"/>
              <a:t>symbolic systems, but the control and search mechanisms implemented in the latter can be </a:t>
            </a:r>
            <a:r>
              <a:rPr lang="en-US" dirty="0" smtClean="0"/>
              <a:t>used successfully </a:t>
            </a:r>
            <a:r>
              <a:rPr lang="en-US" dirty="0"/>
              <a:t>during the fuzzy reasoning process.</a:t>
            </a:r>
            <a:endParaRPr lang="bg-BG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General Characteristics of Fuzzy Expert Systems</a:t>
            </a:r>
            <a:endParaRPr lang="bg-BG" sz="4000" dirty="0"/>
          </a:p>
        </p:txBody>
      </p:sp>
    </p:spTree>
    <p:extLst>
      <p:ext uri="{BB962C8B-B14F-4D97-AF65-F5344CB8AC3E}">
        <p14:creationId xmlns:p14="http://schemas.microsoft.com/office/powerpoint/2010/main" val="39789183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significant </a:t>
            </a:r>
            <a:r>
              <a:rPr lang="en-US" dirty="0"/>
              <a:t>characteristic of fuzzy expert systems is the realization of partial match between exact </a:t>
            </a:r>
            <a:r>
              <a:rPr lang="en-US" dirty="0" smtClean="0"/>
              <a:t>or fuzzy </a:t>
            </a:r>
            <a:r>
              <a:rPr lang="en-US" dirty="0"/>
              <a:t>facts (observations, input data) and fuzzy condition elements in the antecedents of the rules. </a:t>
            </a:r>
            <a:r>
              <a:rPr lang="en-US" dirty="0" smtClean="0"/>
              <a:t>A measure </a:t>
            </a:r>
            <a:r>
              <a:rPr lang="en-US" dirty="0"/>
              <a:t>of the degree of matching is calculated for every case, that is, (fuzzy fact-fuzzy condition</a:t>
            </a:r>
            <a:r>
              <a:rPr lang="en-US" dirty="0" smtClean="0"/>
              <a:t>); (</a:t>
            </a:r>
            <a:r>
              <a:rPr lang="en-US" dirty="0"/>
              <a:t>crisp fact-fuzzy condition); (fuzzy fact—exact condition); (crisp fact—exact condition). A rule is </a:t>
            </a:r>
            <a:r>
              <a:rPr lang="en-US" dirty="0" smtClean="0"/>
              <a:t>fired only </a:t>
            </a:r>
            <a:r>
              <a:rPr lang="en-US" dirty="0"/>
              <a:t>if the matching degree of the left-hand side of the rule is greater than a predefined threshold.</a:t>
            </a:r>
            <a:endParaRPr lang="bg-BG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General Characteristics of Fuzzy Expert Systems</a:t>
            </a:r>
            <a:endParaRPr lang="bg-BG" sz="4000" dirty="0"/>
          </a:p>
        </p:txBody>
      </p:sp>
    </p:spTree>
    <p:extLst>
      <p:ext uri="{BB962C8B-B14F-4D97-AF65-F5344CB8AC3E}">
        <p14:creationId xmlns:p14="http://schemas.microsoft.com/office/powerpoint/2010/main" val="209274318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err="1">
                <a:solidFill>
                  <a:schemeClr val="accent1"/>
                </a:solidFill>
              </a:rPr>
              <a:t>Fuzzification</a:t>
            </a:r>
            <a:r>
              <a:rPr lang="en-US" b="1" dirty="0">
                <a:solidFill>
                  <a:schemeClr val="accent1"/>
                </a:solidFill>
              </a:rPr>
              <a:t> and </a:t>
            </a:r>
            <a:r>
              <a:rPr lang="en-US" b="1" dirty="0" err="1">
                <a:solidFill>
                  <a:schemeClr val="accent1"/>
                </a:solidFill>
              </a:rPr>
              <a:t>defuzzification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dirty="0"/>
              <a:t>may be used in a fuzzy expert system depending on the type </a:t>
            </a:r>
            <a:r>
              <a:rPr lang="en-US" dirty="0" smtClean="0"/>
              <a:t>of inference </a:t>
            </a:r>
            <a:r>
              <a:rPr lang="en-US" dirty="0"/>
              <a:t>machine implemented in the system.</a:t>
            </a:r>
          </a:p>
          <a:p>
            <a:r>
              <a:rPr lang="en-US" dirty="0"/>
              <a:t>The </a:t>
            </a:r>
            <a:r>
              <a:rPr lang="en-US" i="1" dirty="0">
                <a:solidFill>
                  <a:schemeClr val="accent1"/>
                </a:solidFill>
              </a:rPr>
              <a:t>interface unit </a:t>
            </a:r>
            <a:r>
              <a:rPr lang="en-US" dirty="0"/>
              <a:t>of the fuzzy expert system communicates with the user or the environment, or both</a:t>
            </a:r>
            <a:r>
              <a:rPr lang="en-US" dirty="0" smtClean="0"/>
              <a:t>, for </a:t>
            </a:r>
            <a:r>
              <a:rPr lang="en-US" dirty="0"/>
              <a:t>collecting input data and reporting output results. Fuzzy queries might be possible when the </a:t>
            </a:r>
            <a:r>
              <a:rPr lang="en-US" dirty="0" smtClean="0"/>
              <a:t>user inputs </a:t>
            </a:r>
            <a:r>
              <a:rPr lang="en-US" dirty="0"/>
              <a:t>information in fuzzy terms, for example, high temperature, severe headaches, </a:t>
            </a:r>
            <a:r>
              <a:rPr lang="en-US" dirty="0" smtClean="0"/>
              <a:t>devastating hurricane</a:t>
            </a:r>
            <a:r>
              <a:rPr lang="en-US" dirty="0"/>
              <a:t>, etc.</a:t>
            </a:r>
            <a:endParaRPr lang="bg-BG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General Characteristics of Fuzzy Expert Systems</a:t>
            </a:r>
            <a:endParaRPr lang="bg-BG" sz="4000" dirty="0"/>
          </a:p>
        </p:txBody>
      </p:sp>
    </p:spTree>
    <p:extLst>
      <p:ext uri="{BB962C8B-B14F-4D97-AF65-F5344CB8AC3E}">
        <p14:creationId xmlns:p14="http://schemas.microsoft.com/office/powerpoint/2010/main" val="23133871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i="1" dirty="0">
                <a:solidFill>
                  <a:schemeClr val="accent1"/>
                </a:solidFill>
              </a:rPr>
              <a:t>explanation module </a:t>
            </a:r>
            <a:r>
              <a:rPr lang="en-US" dirty="0"/>
              <a:t>explains the way the expert system is functioning during the inference process</a:t>
            </a:r>
            <a:r>
              <a:rPr lang="en-US" dirty="0" smtClean="0"/>
              <a:t>, or </a:t>
            </a:r>
            <a:r>
              <a:rPr lang="en-US" dirty="0"/>
              <a:t>explains how the final solution has </a:t>
            </a:r>
            <a:r>
              <a:rPr lang="en-US" dirty="0" smtClean="0"/>
              <a:t>been </a:t>
            </a:r>
            <a:r>
              <a:rPr lang="en-US" dirty="0"/>
              <a:t>reached. HOW and WHY explanations are appropriate to use.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system may use fuzzy terms </a:t>
            </a:r>
            <a:r>
              <a:rPr lang="en-US" dirty="0" smtClean="0"/>
              <a:t>for explanation </a:t>
            </a:r>
            <a:r>
              <a:rPr lang="en-US" dirty="0"/>
              <a:t>as well as exact terms and values.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General Characteristics of Fuzzy Expert Systems</a:t>
            </a:r>
            <a:endParaRPr lang="bg-BG" sz="4000" dirty="0"/>
          </a:p>
        </p:txBody>
      </p:sp>
    </p:spTree>
    <p:extLst>
      <p:ext uri="{BB962C8B-B14F-4D97-AF65-F5344CB8AC3E}">
        <p14:creationId xmlns:p14="http://schemas.microsoft.com/office/powerpoint/2010/main" val="3297644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are Universal </a:t>
            </a:r>
            <a:r>
              <a:rPr lang="en-US" dirty="0" err="1"/>
              <a:t>Approximators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A fuzzy rule IF xi, THEN </a:t>
            </a:r>
            <a:r>
              <a:rPr lang="en-US" dirty="0" err="1"/>
              <a:t>yi</a:t>
            </a:r>
            <a:r>
              <a:rPr lang="en-US" dirty="0"/>
              <a:t> covers a </a:t>
            </a:r>
            <a:r>
              <a:rPr lang="en-US" dirty="0" smtClean="0"/>
              <a:t>segment of </a:t>
            </a:r>
            <a:r>
              <a:rPr lang="en-US" dirty="0"/>
              <a:t>the goal function y(x) bounded in </a:t>
            </a:r>
            <a:r>
              <a:rPr lang="en-US" dirty="0" smtClean="0"/>
              <a:t>a "</a:t>
            </a:r>
            <a:r>
              <a:rPr lang="en-US" dirty="0"/>
              <a:t>quadrangular patch" of the problem space</a:t>
            </a:r>
            <a:r>
              <a:rPr lang="en-US" dirty="0" smtClean="0"/>
              <a:t>. The </a:t>
            </a:r>
            <a:r>
              <a:rPr lang="en-US" dirty="0"/>
              <a:t>figure illustrates the statement that </a:t>
            </a:r>
            <a:r>
              <a:rPr lang="en-US" dirty="0" smtClean="0"/>
              <a:t>by using </a:t>
            </a:r>
            <a:r>
              <a:rPr lang="en-US" dirty="0"/>
              <a:t>triangular-, trapezoidal, or </a:t>
            </a:r>
            <a:r>
              <a:rPr lang="en-US" dirty="0" smtClean="0"/>
              <a:t>p-shaped membership </a:t>
            </a:r>
            <a:r>
              <a:rPr lang="en-US" dirty="0"/>
              <a:t>functions for the </a:t>
            </a:r>
            <a:r>
              <a:rPr lang="en-US" dirty="0" smtClean="0"/>
              <a:t>fuzzy quantization </a:t>
            </a:r>
            <a:r>
              <a:rPr lang="en-US" dirty="0"/>
              <a:t>labels, any goal </a:t>
            </a:r>
            <a:r>
              <a:rPr lang="en-US" dirty="0" smtClean="0"/>
              <a:t>functions y(x</a:t>
            </a:r>
            <a:r>
              <a:rPr lang="en-US" dirty="0"/>
              <a:t>) can be approximated to </a:t>
            </a:r>
            <a:r>
              <a:rPr lang="en-US" dirty="0" smtClean="0"/>
              <a:t>any degree </a:t>
            </a:r>
            <a:r>
              <a:rPr lang="en-US" dirty="0"/>
              <a:t>of accuracy through </a:t>
            </a:r>
            <a:r>
              <a:rPr lang="en-US" dirty="0" smtClean="0"/>
              <a:t>their </a:t>
            </a:r>
            <a:r>
              <a:rPr lang="en-US" dirty="0" err="1" smtClean="0"/>
              <a:t>segmentwise</a:t>
            </a:r>
            <a:r>
              <a:rPr lang="en-US" dirty="0" smtClean="0"/>
              <a:t> </a:t>
            </a:r>
            <a:r>
              <a:rPr lang="en-US" dirty="0"/>
              <a:t>approximation.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10000"/>
          </a:bodyPr>
          <a:lstStyle/>
          <a:p>
            <a:endParaRPr lang="bg-BG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420888"/>
            <a:ext cx="4369429" cy="311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76042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/>
              <a:t>A </a:t>
            </a:r>
            <a:r>
              <a:rPr lang="en-US" i="1" dirty="0">
                <a:solidFill>
                  <a:schemeClr val="accent1"/>
                </a:solidFill>
              </a:rPr>
              <a:t>module for learning fuzzy rules </a:t>
            </a:r>
            <a:r>
              <a:rPr lang="en-US" dirty="0"/>
              <a:t>is usually optional. Learning fuzzy rules can take place either </a:t>
            </a:r>
            <a:r>
              <a:rPr lang="en-US" dirty="0" smtClean="0"/>
              <a:t>before the </a:t>
            </a:r>
            <a:r>
              <a:rPr lang="en-US" dirty="0"/>
              <a:t>inference machine starts the reasoning process, or during the fuzzy inference process. In the </a:t>
            </a:r>
            <a:r>
              <a:rPr lang="en-US" dirty="0" smtClean="0"/>
              <a:t>former case </a:t>
            </a:r>
            <a:r>
              <a:rPr lang="en-US" dirty="0"/>
              <a:t>the learning module can be built on the basis of AI machine-learning methods </a:t>
            </a:r>
            <a:r>
              <a:rPr lang="en-US" dirty="0" smtClean="0"/>
              <a:t> or </a:t>
            </a:r>
            <a:r>
              <a:rPr lang="en-US" dirty="0"/>
              <a:t>neural </a:t>
            </a:r>
            <a:r>
              <a:rPr lang="en-US" dirty="0" smtClean="0"/>
              <a:t>networks. </a:t>
            </a:r>
            <a:r>
              <a:rPr lang="en-US" dirty="0"/>
              <a:t>Fuzzy neural networks can be used to implement the </a:t>
            </a:r>
            <a:r>
              <a:rPr lang="en-US" dirty="0" smtClean="0"/>
              <a:t>latter</a:t>
            </a:r>
            <a:r>
              <a:rPr lang="en-US" dirty="0"/>
              <a:t>.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General Characteristics of Fuzzy Expert Systems</a:t>
            </a:r>
            <a:endParaRPr lang="bg-BG" sz="4000" dirty="0"/>
          </a:p>
        </p:txBody>
      </p:sp>
    </p:spTree>
    <p:extLst>
      <p:ext uri="{BB962C8B-B14F-4D97-AF65-F5344CB8AC3E}">
        <p14:creationId xmlns:p14="http://schemas.microsoft.com/office/powerpoint/2010/main" val="350508025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Systems 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following are the main phases of a fuzzy system design:</a:t>
            </a:r>
          </a:p>
          <a:p>
            <a:pPr marL="514350" indent="-514350">
              <a:buAutoNum type="arabicPeriod"/>
            </a:pPr>
            <a:r>
              <a:rPr lang="en-US" dirty="0" smtClean="0"/>
              <a:t>Identifying </a:t>
            </a:r>
            <a:r>
              <a:rPr lang="en-US" dirty="0"/>
              <a:t>the problem and choosing the type of fuzzy system which best suits the </a:t>
            </a:r>
            <a:r>
              <a:rPr lang="en-US" dirty="0" smtClean="0"/>
              <a:t>problem requirements</a:t>
            </a:r>
            <a:r>
              <a:rPr lang="en-US" dirty="0"/>
              <a:t>. A modular system can be designed consisting of several fuzzy modules linked together. </a:t>
            </a:r>
            <a:r>
              <a:rPr lang="en-US" dirty="0" smtClean="0"/>
              <a:t>A modular </a:t>
            </a:r>
            <a:r>
              <a:rPr lang="en-US" dirty="0"/>
              <a:t>approach, if applicable, may greatly simplify the design of the whole system, </a:t>
            </a:r>
            <a:r>
              <a:rPr lang="en-US" dirty="0" smtClean="0"/>
              <a:t>dramatically reduce </a:t>
            </a:r>
            <a:r>
              <a:rPr lang="en-US" dirty="0"/>
              <a:t>its complexity, and make it more comprehensible</a:t>
            </a:r>
            <a:r>
              <a:rPr lang="en-US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9642887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Systems 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Defining </a:t>
            </a:r>
            <a:r>
              <a:rPr lang="en-US" dirty="0"/>
              <a:t>the input and output variables, their fuzzy values, and their membership functions</a:t>
            </a:r>
            <a:r>
              <a:rPr lang="en-US" dirty="0" smtClean="0"/>
              <a:t>.</a:t>
            </a:r>
            <a:endParaRPr lang="en-US" dirty="0"/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Articulating </a:t>
            </a:r>
            <a:r>
              <a:rPr lang="en-US" dirty="0"/>
              <a:t>the set of heuristic fuzzy rules.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Choosing </a:t>
            </a:r>
            <a:r>
              <a:rPr lang="en-US" dirty="0"/>
              <a:t>the fuzzy inference method, </a:t>
            </a:r>
            <a:r>
              <a:rPr lang="en-US" dirty="0" err="1"/>
              <a:t>fuzzification</a:t>
            </a:r>
            <a:r>
              <a:rPr lang="en-US" dirty="0"/>
              <a:t>, and </a:t>
            </a:r>
            <a:r>
              <a:rPr lang="en-US" dirty="0" err="1"/>
              <a:t>defuzzification</a:t>
            </a:r>
            <a:r>
              <a:rPr lang="en-US" dirty="0"/>
              <a:t> methods if necessary; </a:t>
            </a:r>
            <a:r>
              <a:rPr lang="en-US" dirty="0" smtClean="0"/>
              <a:t>some experiments </a:t>
            </a:r>
            <a:r>
              <a:rPr lang="en-US" dirty="0"/>
              <a:t>may be necessary until a proper inference method is chosen.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Experimenting </a:t>
            </a:r>
            <a:r>
              <a:rPr lang="en-US" dirty="0"/>
              <a:t>with the fuzzy system prototype; drawing the goal function between input and </a:t>
            </a:r>
            <a:r>
              <a:rPr lang="en-US" dirty="0" smtClean="0"/>
              <a:t>output fuzzy </a:t>
            </a:r>
            <a:r>
              <a:rPr lang="en-US" dirty="0"/>
              <a:t>variables; changing membership functions and fuzzy rules if necessary; tuning the fuzzy system</a:t>
            </a:r>
            <a:r>
              <a:rPr lang="en-US" dirty="0" smtClean="0"/>
              <a:t>; validation </a:t>
            </a:r>
            <a:r>
              <a:rPr lang="en-US" dirty="0"/>
              <a:t>of the results.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5342062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Systems 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The main problem in building fuzzy expert systems is that of articulating the heuristic fuzzy rules </a:t>
            </a:r>
            <a:r>
              <a:rPr lang="en-US" dirty="0" smtClean="0"/>
              <a:t>and membership </a:t>
            </a:r>
            <a:r>
              <a:rPr lang="en-US" dirty="0"/>
              <a:t>functions for the fuzzy terms. Here are some methods for obtaining fuzzy rules:</a:t>
            </a:r>
          </a:p>
          <a:p>
            <a:r>
              <a:rPr lang="en-US" dirty="0" smtClean="0"/>
              <a:t>The </a:t>
            </a:r>
            <a:r>
              <a:rPr lang="en-US" dirty="0"/>
              <a:t>first is to interview an expert. Sometimes, communication between expert and </a:t>
            </a:r>
            <a:r>
              <a:rPr lang="en-US" dirty="0" smtClean="0"/>
              <a:t>interviewer can </a:t>
            </a:r>
            <a:r>
              <a:rPr lang="en-US" dirty="0"/>
              <a:t>be difficult owing to a lack of common understanding. The shape of membership functions, </a:t>
            </a:r>
            <a:r>
              <a:rPr lang="en-US" dirty="0" smtClean="0"/>
              <a:t>the number </a:t>
            </a:r>
            <a:r>
              <a:rPr lang="en-US" dirty="0"/>
              <a:t>of labels, and so forth should be defined by the expert. However, sometimes the human expert </a:t>
            </a:r>
            <a:r>
              <a:rPr lang="en-US" dirty="0" smtClean="0"/>
              <a:t>is unfamiliar </a:t>
            </a:r>
            <a:r>
              <a:rPr lang="en-US" dirty="0"/>
              <a:t>with fuzzy sets or fuzzy logic and the knowledge engineer is unfamiliar with the domain area.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463706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Systems 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second approach, as formulated by </a:t>
            </a:r>
            <a:r>
              <a:rPr lang="en-US" dirty="0" err="1"/>
              <a:t>Yamakawa</a:t>
            </a:r>
            <a:r>
              <a:rPr lang="en-US" dirty="0"/>
              <a:t> (1993), is to imagine (in the designer's </a:t>
            </a:r>
            <a:r>
              <a:rPr lang="en-US" dirty="0" smtClean="0"/>
              <a:t>own mind</a:t>
            </a:r>
            <a:r>
              <a:rPr lang="en-US" dirty="0"/>
              <a:t>) physical </a:t>
            </a:r>
            <a:r>
              <a:rPr lang="en-US" dirty="0" err="1"/>
              <a:t>behaviour</a:t>
            </a:r>
            <a:r>
              <a:rPr lang="en-US" dirty="0"/>
              <a:t> of the real system and think about the physical meaning in natural </a:t>
            </a:r>
            <a:r>
              <a:rPr lang="en-US" dirty="0" smtClean="0"/>
              <a:t>and technical </a:t>
            </a:r>
            <a:r>
              <a:rPr lang="en-US" dirty="0"/>
              <a:t>languages. The system designer has to be particularly experienced with the system in order </a:t>
            </a:r>
            <a:r>
              <a:rPr lang="en-US" dirty="0" smtClean="0"/>
              <a:t>to imagine </a:t>
            </a:r>
            <a:r>
              <a:rPr lang="en-US" dirty="0"/>
              <a:t>its </a:t>
            </a:r>
            <a:r>
              <a:rPr lang="en-US" dirty="0" err="1"/>
              <a:t>behaviour</a:t>
            </a:r>
            <a:r>
              <a:rPr lang="en-US" dirty="0"/>
              <a:t>. There is no need to explain the </a:t>
            </a:r>
            <a:r>
              <a:rPr lang="en-US" dirty="0" err="1"/>
              <a:t>behaviour</a:t>
            </a:r>
            <a:r>
              <a:rPr lang="en-US" dirty="0"/>
              <a:t> with mathematical equations, </a:t>
            </a:r>
            <a:r>
              <a:rPr lang="en-US" dirty="0" smtClean="0"/>
              <a:t>typically differential </a:t>
            </a:r>
            <a:r>
              <a:rPr lang="en-US" dirty="0"/>
              <a:t>equations. In some cases, the designer has to assign by imagination and intuition, </a:t>
            </a:r>
            <a:r>
              <a:rPr lang="en-US" dirty="0" smtClean="0"/>
              <a:t>the consequences </a:t>
            </a:r>
            <a:r>
              <a:rPr lang="en-US" dirty="0"/>
              <a:t>of the fuzzy rules which usually appear on the grid of the rule map.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2004199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Systems 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third approach is to use the methods of machine-learning, neural networks, and </a:t>
            </a:r>
            <a:r>
              <a:rPr lang="en-US" dirty="0" smtClean="0"/>
              <a:t>genetic algorithms </a:t>
            </a:r>
            <a:r>
              <a:rPr lang="en-US" dirty="0"/>
              <a:t>to learn fuzzy rules from data and to learn membership </a:t>
            </a:r>
            <a:r>
              <a:rPr lang="en-US" dirty="0" smtClean="0"/>
              <a:t>functions </a:t>
            </a:r>
            <a:r>
              <a:rPr lang="en-US" dirty="0"/>
              <a:t>if they are not given </a:t>
            </a:r>
            <a:r>
              <a:rPr lang="en-US" dirty="0" smtClean="0"/>
              <a:t>in advance.</a:t>
            </a:r>
          </a:p>
          <a:p>
            <a:endParaRPr lang="en-US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913214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Systems Design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Another problem may arise when designing a fuzzy expert system that has its fuzzy rules </a:t>
            </a:r>
            <a:r>
              <a:rPr lang="en-US" dirty="0" smtClean="0"/>
              <a:t>already articulated</a:t>
            </a:r>
            <a:r>
              <a:rPr lang="en-US" dirty="0"/>
              <a:t>, namely, the choice of inference method. For any particular fuzzy production system, </a:t>
            </a:r>
            <a:r>
              <a:rPr lang="en-US" dirty="0" smtClean="0"/>
              <a:t>several possible </a:t>
            </a:r>
            <a:r>
              <a:rPr lang="en-US" dirty="0"/>
              <a:t>inference methods have to be considered before implementing one of them. In order to </a:t>
            </a:r>
            <a:r>
              <a:rPr lang="en-US" dirty="0" smtClean="0"/>
              <a:t>facilitate the </a:t>
            </a:r>
            <a:r>
              <a:rPr lang="en-US" dirty="0"/>
              <a:t>choice of an appropriate inference method from among a set of possible ones, fuzzy expert </a:t>
            </a:r>
            <a:r>
              <a:rPr lang="en-US" dirty="0" smtClean="0"/>
              <a:t>system shells </a:t>
            </a:r>
            <a:r>
              <a:rPr lang="en-US" dirty="0"/>
              <a:t>have been developed and put into practice. Choosing the inference method depends also </a:t>
            </a:r>
            <a:r>
              <a:rPr lang="en-US"/>
              <a:t>on </a:t>
            </a:r>
            <a:r>
              <a:rPr lang="en-US" smtClean="0"/>
              <a:t>the type </a:t>
            </a:r>
            <a:r>
              <a:rPr lang="en-US" dirty="0"/>
              <a:t>of fuzzy rules used.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617019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are Universal </a:t>
            </a:r>
            <a:r>
              <a:rPr lang="en-US" dirty="0" err="1"/>
              <a:t>Approximators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By analogy to </a:t>
            </a:r>
            <a:r>
              <a:rPr lang="en-US" dirty="0" smtClean="0"/>
              <a:t>the example  given </a:t>
            </a:r>
            <a:r>
              <a:rPr lang="en-US" dirty="0"/>
              <a:t>in </a:t>
            </a:r>
            <a:r>
              <a:rPr lang="en-US" dirty="0" err="1"/>
              <a:t>Yamakawa</a:t>
            </a:r>
            <a:r>
              <a:rPr lang="en-US" dirty="0"/>
              <a:t> (1993), it is shown in figure </a:t>
            </a:r>
            <a:r>
              <a:rPr lang="en-US" dirty="0" smtClean="0"/>
              <a:t>on next slide </a:t>
            </a:r>
            <a:r>
              <a:rPr lang="en-US" dirty="0"/>
              <a:t>that a set of crisp rules can cover a set </a:t>
            </a:r>
            <a:r>
              <a:rPr lang="en-US" dirty="0" smtClean="0"/>
              <a:t>of discrete </a:t>
            </a:r>
            <a:r>
              <a:rPr lang="en-US" dirty="0"/>
              <a:t>points from a given function y(x) = (x - 1)</a:t>
            </a:r>
            <a:r>
              <a:rPr lang="en-US" baseline="30000" dirty="0"/>
              <a:t>2</a:t>
            </a:r>
            <a:r>
              <a:rPr lang="en-US" dirty="0"/>
              <a:t>, and interval rules can cover the function in </a:t>
            </a:r>
            <a:r>
              <a:rPr lang="en-US" dirty="0" smtClean="0"/>
              <a:t>a stepwise </a:t>
            </a:r>
            <a:r>
              <a:rPr lang="en-US" dirty="0"/>
              <a:t>manner. If the number of the intervals is small, the approximation is very rough. </a:t>
            </a:r>
            <a:endParaRPr lang="en-US" dirty="0" smtClean="0"/>
          </a:p>
          <a:p>
            <a:r>
              <a:rPr lang="en-US" dirty="0" smtClean="0"/>
              <a:t>We </a:t>
            </a:r>
            <a:r>
              <a:rPr lang="en-US" dirty="0"/>
              <a:t>can </a:t>
            </a:r>
            <a:r>
              <a:rPr lang="en-US" dirty="0" smtClean="0"/>
              <a:t>also see </a:t>
            </a:r>
            <a:r>
              <a:rPr lang="en-US" dirty="0"/>
              <a:t>from the figure that if the number of the rules increases infinitely, a system of exact rules </a:t>
            </a:r>
            <a:r>
              <a:rPr lang="en-US" dirty="0" smtClean="0"/>
              <a:t>can approximate </a:t>
            </a:r>
            <a:r>
              <a:rPr lang="en-US" dirty="0"/>
              <a:t>this and any other function.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5926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are Universal </a:t>
            </a:r>
            <a:r>
              <a:rPr lang="en-US" dirty="0" err="1"/>
              <a:t>Approximators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Approximating a function y = f(x) = (x - 1)</a:t>
            </a:r>
            <a:r>
              <a:rPr lang="en-US" baseline="30000" dirty="0"/>
              <a:t>2</a:t>
            </a:r>
            <a:r>
              <a:rPr lang="en-US" dirty="0" smtClean="0"/>
              <a:t>, x </a:t>
            </a:r>
            <a:r>
              <a:rPr lang="en-US" dirty="0" smtClean="0">
                <a:latin typeface="Cambria Math"/>
                <a:ea typeface="Cambria Math"/>
              </a:rPr>
              <a:t>∊</a:t>
            </a:r>
            <a:r>
              <a:rPr lang="en-US" dirty="0" smtClean="0"/>
              <a:t> </a:t>
            </a:r>
            <a:r>
              <a:rPr lang="en-US" dirty="0"/>
              <a:t>[1,4], by a set of crisp rules, a </a:t>
            </a:r>
            <a:r>
              <a:rPr lang="en-US" dirty="0" smtClean="0"/>
              <a:t>set of </a:t>
            </a:r>
            <a:r>
              <a:rPr lang="en-US" dirty="0"/>
              <a:t>interval rules, and a set of fuzzy rules.</a:t>
            </a:r>
          </a:p>
          <a:p>
            <a:r>
              <a:rPr lang="en-US" dirty="0"/>
              <a:t>The four exact rules cover only four points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The </a:t>
            </a:r>
            <a:r>
              <a:rPr lang="en-US" dirty="0"/>
              <a:t>interval rules approximate the </a:t>
            </a:r>
            <a:r>
              <a:rPr lang="en-US" dirty="0" smtClean="0"/>
              <a:t>function very </a:t>
            </a:r>
            <a:r>
              <a:rPr lang="en-US" dirty="0"/>
              <a:t>roughly as a step function. The four </a:t>
            </a:r>
            <a:r>
              <a:rPr lang="en-US" dirty="0" smtClean="0"/>
              <a:t>fuzzy rules </a:t>
            </a:r>
            <a:r>
              <a:rPr lang="en-US" dirty="0"/>
              <a:t>approximate the function precisely.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bg-BG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268759"/>
            <a:ext cx="4000500" cy="532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665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are Universal </a:t>
            </a:r>
            <a:r>
              <a:rPr lang="en-US" dirty="0" err="1"/>
              <a:t>Approximators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Unfortunately, a large number of rules are required to achieve </a:t>
            </a:r>
            <a:r>
              <a:rPr lang="en-US" dirty="0" smtClean="0"/>
              <a:t>a good </a:t>
            </a:r>
            <a:r>
              <a:rPr lang="en-US" dirty="0"/>
              <a:t>generalization, which makes this approach impractical. </a:t>
            </a:r>
            <a:endParaRPr lang="en-US" dirty="0" smtClean="0"/>
          </a:p>
          <a:p>
            <a:r>
              <a:rPr lang="en-US" dirty="0" smtClean="0"/>
              <a:t>But </a:t>
            </a:r>
            <a:r>
              <a:rPr lang="en-US" dirty="0"/>
              <a:t>a small set of fuzzy rules, </a:t>
            </a:r>
            <a:r>
              <a:rPr lang="en-US" dirty="0" smtClean="0"/>
              <a:t>with carefully </a:t>
            </a:r>
            <a:r>
              <a:rPr lang="en-US" dirty="0"/>
              <a:t>chosen membership functions of the fuzzy terms, can approximate the function. </a:t>
            </a:r>
            <a:endParaRPr lang="en-US" dirty="0" smtClean="0"/>
          </a:p>
          <a:p>
            <a:r>
              <a:rPr lang="en-US" dirty="0" smtClean="0"/>
              <a:t>As </a:t>
            </a:r>
            <a:r>
              <a:rPr lang="en-US" dirty="0"/>
              <a:t>we </a:t>
            </a:r>
            <a:r>
              <a:rPr lang="en-US" dirty="0" smtClean="0"/>
              <a:t>shall see</a:t>
            </a:r>
            <a:r>
              <a:rPr lang="en-US" dirty="0"/>
              <a:t>, fuzzy systems are universal </a:t>
            </a:r>
            <a:r>
              <a:rPr lang="en-US" dirty="0" err="1"/>
              <a:t>approximators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47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are Universal </a:t>
            </a:r>
            <a:r>
              <a:rPr lang="en-US" dirty="0" err="1"/>
              <a:t>Approximators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 smtClean="0"/>
                  <a:t>THEOREM (</a:t>
                </a:r>
                <a:r>
                  <a:rPr lang="en-US" dirty="0" err="1"/>
                  <a:t>Kosko</a:t>
                </a:r>
                <a:r>
                  <a:rPr lang="en-US" dirty="0"/>
                  <a:t> 1992) An additive fuzzy system uniformly approximates a function f: x </a:t>
                </a:r>
                <a:r>
                  <a:rPr lang="en-US" dirty="0" smtClean="0">
                    <a:latin typeface="Cambria Math"/>
                    <a:ea typeface="Cambria Math"/>
                  </a:rPr>
                  <a:t>→</a:t>
                </a:r>
                <a:r>
                  <a:rPr lang="en-US" dirty="0" smtClean="0"/>
                  <a:t> </a:t>
                </a:r>
                <a:r>
                  <a:rPr lang="en-US" dirty="0"/>
                  <a:t>y, if </a:t>
                </a:r>
                <a:r>
                  <a:rPr lang="en-US" dirty="0" smtClean="0"/>
                  <a:t>the domain </a:t>
                </a:r>
                <a:r>
                  <a:rPr lang="en-US" dirty="0"/>
                  <a:t>of x is compact (closed and bounded) and f is continuous</a:t>
                </a:r>
                <a:r>
                  <a:rPr lang="en-US" dirty="0" smtClean="0"/>
                  <a:t>.</a:t>
                </a:r>
              </a:p>
              <a:p>
                <a:r>
                  <a:rPr lang="en-US" dirty="0"/>
                  <a:t>THEOREM (Wang, 1994) For any given real continuous function f on a compact set U </a:t>
                </a:r>
                <a:r>
                  <a:rPr lang="en-US" dirty="0" smtClean="0">
                    <a:latin typeface="Cambria Math"/>
                    <a:ea typeface="Cambria Math"/>
                  </a:rPr>
                  <a:t>⊆ </a:t>
                </a:r>
                <a:r>
                  <a:rPr lang="en-US" dirty="0" err="1" smtClean="0">
                    <a:latin typeface="Algerian" pitchFamily="82" charset="0"/>
                    <a:ea typeface="Cambria Math"/>
                  </a:rPr>
                  <a:t>R</a:t>
                </a:r>
                <a:r>
                  <a:rPr lang="en-US" baseline="30000" dirty="0" err="1" smtClean="0">
                    <a:latin typeface="+mj-lt"/>
                    <a:ea typeface="Cambria Math"/>
                  </a:rPr>
                  <a:t>n</a:t>
                </a:r>
                <a:r>
                  <a:rPr lang="en-US" dirty="0" smtClean="0"/>
                  <a:t> and arbitrary </a:t>
                </a:r>
                <a:r>
                  <a:rPr lang="el-GR" dirty="0" smtClean="0">
                    <a:latin typeface="Cambria Math"/>
                    <a:ea typeface="Cambria Math"/>
                  </a:rPr>
                  <a:t>ἐ</a:t>
                </a:r>
                <a:r>
                  <a:rPr lang="en-US" dirty="0" smtClean="0"/>
                  <a:t> </a:t>
                </a:r>
                <a:r>
                  <a:rPr lang="en-US" dirty="0"/>
                  <a:t>, there exists a fuzzy logic system F with a COG </a:t>
                </a:r>
                <a:r>
                  <a:rPr lang="en-US" dirty="0" err="1"/>
                  <a:t>deffuzifier</a:t>
                </a:r>
                <a:r>
                  <a:rPr lang="en-US" dirty="0"/>
                  <a:t>, with a product inference</a:t>
                </a:r>
                <a:r>
                  <a:rPr lang="en-US" dirty="0" smtClean="0"/>
                  <a:t>, singleton </a:t>
                </a:r>
                <a:r>
                  <a:rPr lang="en-US" dirty="0" err="1"/>
                  <a:t>fuzzifier</a:t>
                </a:r>
                <a:r>
                  <a:rPr lang="en-US" dirty="0"/>
                  <a:t>, and </a:t>
                </a:r>
                <a:r>
                  <a:rPr lang="en-US" dirty="0" err="1"/>
                  <a:t>gaussian</a:t>
                </a:r>
                <a:r>
                  <a:rPr lang="en-US" dirty="0"/>
                  <a:t> membership functions </a:t>
                </a:r>
                <a:r>
                  <a:rPr lang="en-US" dirty="0" smtClean="0"/>
                  <a:t>(∏ </a:t>
                </a:r>
                <a:r>
                  <a:rPr lang="en-US" dirty="0"/>
                  <a:t>functions) such </a:t>
                </a:r>
                <a:r>
                  <a:rPr lang="en-US" dirty="0" smtClean="0"/>
                  <a:t>that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𝐹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𝑓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&lt;</m:t>
                      </m:r>
                      <m:r>
                        <a:rPr lang="el-GR" b="0" i="1" smtClean="0">
                          <a:latin typeface="Cambria Math"/>
                          <a:ea typeface="Cambria Math"/>
                        </a:rPr>
                        <m:t>ἐ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 above result can be extended to discrete functions as well.</a:t>
                </a:r>
                <a:endParaRPr lang="bg-BG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1111" r="-1704" b="-13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389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982</TotalTime>
  <Words>4266</Words>
  <Application>Microsoft Office PowerPoint</Application>
  <PresentationFormat>On-screen Show (4:3)</PresentationFormat>
  <Paragraphs>223</Paragraphs>
  <Slides>56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Flow</vt:lpstr>
      <vt:lpstr>Fuzzy Systems as Universal Approximators: Interpolation of Fuzzy Rules</vt:lpstr>
      <vt:lpstr>Outline</vt:lpstr>
      <vt:lpstr>Outline</vt:lpstr>
      <vt:lpstr>Fuzzy Systems are Universal Approximators</vt:lpstr>
      <vt:lpstr>Fuzzy Systems are Universal Approximators</vt:lpstr>
      <vt:lpstr>Fuzzy Systems are Universal Approximators</vt:lpstr>
      <vt:lpstr>Fuzzy Systems are Universal Approximators</vt:lpstr>
      <vt:lpstr>Fuzzy Systems are Universal Approximators</vt:lpstr>
      <vt:lpstr>Fuzzy Systems are Universal Approximators</vt:lpstr>
      <vt:lpstr>Fuzzy Systems are Universal Approximators</vt:lpstr>
      <vt:lpstr>Fuzzy Rules Interpolation: Inference with Gradual Rules</vt:lpstr>
      <vt:lpstr>Fuzzy Rules Interpolation: Inference with Gradual Rules</vt:lpstr>
      <vt:lpstr>Fuzzy Rules Interpolation: Inference with Gradual Rules</vt:lpstr>
      <vt:lpstr>Fuzzy Rules Interpolation: Inference with Gradual Rules</vt:lpstr>
      <vt:lpstr>Fuzzy Information Retrieval and Fuzzy Databases</vt:lpstr>
      <vt:lpstr>Fuzzy Information Retrieval</vt:lpstr>
      <vt:lpstr>Fuzzy Information Retrieval</vt:lpstr>
      <vt:lpstr>Fuzzy Information Retrieval</vt:lpstr>
      <vt:lpstr>Fuzzy Information Retrieval</vt:lpstr>
      <vt:lpstr>Fuzzy Information Retrieval</vt:lpstr>
      <vt:lpstr>Fuzzy Information Retrieval</vt:lpstr>
      <vt:lpstr>Fuzzy Interfaces to Standard Databases</vt:lpstr>
      <vt:lpstr>Fuzzy Interfaces to Standard Databases</vt:lpstr>
      <vt:lpstr>Fuzzy Interfaces to Standard Databases</vt:lpstr>
      <vt:lpstr>Fuzzy Interfaces to Standard Databases</vt:lpstr>
      <vt:lpstr>Fuzzy Interfaces to Standard Databases</vt:lpstr>
      <vt:lpstr>Fuzzy Interfaces to Standard Databases</vt:lpstr>
      <vt:lpstr>Fuzzy Interfaces to Standard Databases</vt:lpstr>
      <vt:lpstr>Fuzzy Interfaces to Standard Databases</vt:lpstr>
      <vt:lpstr>Fuzzy Databases</vt:lpstr>
      <vt:lpstr>Fuzzy Databases</vt:lpstr>
      <vt:lpstr>Fuzzy Databases</vt:lpstr>
      <vt:lpstr>Fuzzy Databases</vt:lpstr>
      <vt:lpstr>Fuzzy Databases</vt:lpstr>
      <vt:lpstr>Fuzzy Databases</vt:lpstr>
      <vt:lpstr>Fuzzy Databases</vt:lpstr>
      <vt:lpstr>Conceptual Information Retrieval Through Natural Language Interfaces</vt:lpstr>
      <vt:lpstr>Conceptual Information Retrieval Through Natural Language Interfaces</vt:lpstr>
      <vt:lpstr>Conceptual Information Retrieval Through Natural Language Interfaces</vt:lpstr>
      <vt:lpstr>Conceptual Information Retrieval Through Natural Language Interfaces</vt:lpstr>
      <vt:lpstr>Conceptual Information Retrieval Through Natural Language Interfaces</vt:lpstr>
      <vt:lpstr>Fuzzy Expert Systems</vt:lpstr>
      <vt:lpstr>General Characteristics of Fuzzy Expert Systems</vt:lpstr>
      <vt:lpstr>General Characteristics of Fuzzy Expert Systems</vt:lpstr>
      <vt:lpstr>General Characteristics of Fuzzy Expert Systems</vt:lpstr>
      <vt:lpstr>General Characteristics of Fuzzy Expert Systems</vt:lpstr>
      <vt:lpstr>General Characteristics of Fuzzy Expert Systems</vt:lpstr>
      <vt:lpstr>General Characteristics of Fuzzy Expert Systems</vt:lpstr>
      <vt:lpstr>General Characteristics of Fuzzy Expert Systems</vt:lpstr>
      <vt:lpstr>General Characteristics of Fuzzy Expert Systems</vt:lpstr>
      <vt:lpstr>Fuzzy Systems Design</vt:lpstr>
      <vt:lpstr>Fuzzy Systems Design</vt:lpstr>
      <vt:lpstr>Fuzzy Systems Design</vt:lpstr>
      <vt:lpstr>Fuzzy Systems Design</vt:lpstr>
      <vt:lpstr>Fuzzy Systems Design</vt:lpstr>
      <vt:lpstr>Fuzzy Systems Design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Fuzzy Sets &amp; Logic</dc:title>
  <dc:creator>USER</dc:creator>
  <cp:lastModifiedBy>USER</cp:lastModifiedBy>
  <cp:revision>196</cp:revision>
  <dcterms:created xsi:type="dcterms:W3CDTF">2011-08-16T06:29:47Z</dcterms:created>
  <dcterms:modified xsi:type="dcterms:W3CDTF">2011-08-23T15:48:16Z</dcterms:modified>
</cp:coreProperties>
</file>