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57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4" r:id="rId26"/>
    <p:sldId id="258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4" r:id="rId36"/>
    <p:sldId id="293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2" r:id="rId55"/>
    <p:sldId id="313" r:id="rId56"/>
    <p:sldId id="319" r:id="rId57"/>
    <p:sldId id="320" r:id="rId58"/>
    <p:sldId id="321" r:id="rId59"/>
    <p:sldId id="322" r:id="rId60"/>
    <p:sldId id="323" r:id="rId61"/>
    <p:sldId id="324" r:id="rId62"/>
    <p:sldId id="325" r:id="rId63"/>
    <p:sldId id="314" r:id="rId64"/>
    <p:sldId id="315" r:id="rId65"/>
    <p:sldId id="316" r:id="rId66"/>
    <p:sldId id="317" r:id="rId67"/>
    <p:sldId id="318" r:id="rId68"/>
    <p:sldId id="326" r:id="rId69"/>
    <p:sldId id="329" r:id="rId70"/>
    <p:sldId id="327" r:id="rId71"/>
    <p:sldId id="328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1" r:id="rId83"/>
    <p:sldId id="340" r:id="rId84"/>
    <p:sldId id="342" r:id="rId85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2D3D07-E1C1-4F8F-B802-F4E4DB528758}" type="datetimeFigureOut">
              <a:rPr lang="bg-BG" smtClean="0"/>
              <a:t>28.8.2011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dgotseva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-bisc.cs.berkeley.edu/zadeh/papers/Fuzzy%20Sets-1965.pdf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Fuzzy Sets &amp; Logic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Assoc. Prof. PhD Daniela </a:t>
            </a:r>
            <a:r>
              <a:rPr lang="en-US" dirty="0" err="1" smtClean="0"/>
              <a:t>Gotseva</a:t>
            </a:r>
            <a:endParaRPr lang="en-US" dirty="0" smtClean="0"/>
          </a:p>
          <a:p>
            <a:r>
              <a:rPr lang="en-US" dirty="0" smtClean="0">
                <a:hlinkClick r:id="rId2"/>
              </a:rPr>
              <a:t>http://dgotseva.com</a:t>
            </a:r>
            <a:r>
              <a:rPr lang="en-US" dirty="0" smtClean="0"/>
              <a:t>  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50896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Another example</a:t>
            </a:r>
            <a:br>
              <a:rPr lang="en-US" dirty="0"/>
            </a:br>
            <a:r>
              <a:rPr lang="en-US" dirty="0"/>
              <a:t>Age groups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58779"/>
            <a:ext cx="7869446" cy="4697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63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Yet another example</a:t>
            </a:r>
            <a:br>
              <a:rPr lang="en-US" dirty="0"/>
            </a:br>
            <a:r>
              <a:rPr lang="en-US" dirty="0"/>
              <a:t>Temperature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810397"/>
            <a:ext cx="5897361" cy="4928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521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Computing with Words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Lexical </a:t>
            </a:r>
            <a:r>
              <a:rPr lang="en-US" dirty="0"/>
              <a:t>Imprecision</a:t>
            </a:r>
          </a:p>
          <a:p>
            <a:r>
              <a:rPr lang="en-US" dirty="0" smtClean="0"/>
              <a:t>Linguistic </a:t>
            </a:r>
            <a:r>
              <a:rPr lang="en-US" dirty="0"/>
              <a:t>Variable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79926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Computing with Words</a:t>
            </a:r>
            <a:br>
              <a:rPr lang="en-US" dirty="0" smtClean="0"/>
            </a:br>
            <a:r>
              <a:rPr lang="en-US" dirty="0" smtClean="0"/>
              <a:t>Medical Diagnosis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Medicine is one </a:t>
            </a:r>
            <a:r>
              <a:rPr lang="en-US" dirty="0" smtClean="0"/>
              <a:t>field </a:t>
            </a:r>
            <a:r>
              <a:rPr lang="en-US" dirty="0"/>
              <a:t>in which the applicability of fuzzy </a:t>
            </a:r>
            <a:r>
              <a:rPr lang="en-US" dirty="0" smtClean="0"/>
              <a:t>set theory </a:t>
            </a:r>
            <a:r>
              <a:rPr lang="en-US" dirty="0"/>
              <a:t>(FST) was recognized quite early (mid-1970s).</a:t>
            </a:r>
          </a:p>
          <a:p>
            <a:r>
              <a:rPr lang="en-US" dirty="0"/>
              <a:t>Diagnosis of disease has frequently been the focus </a:t>
            </a:r>
            <a:r>
              <a:rPr lang="en-US" dirty="0" smtClean="0"/>
              <a:t>of application </a:t>
            </a:r>
            <a:r>
              <a:rPr lang="en-US" dirty="0"/>
              <a:t>of FST.</a:t>
            </a:r>
          </a:p>
          <a:p>
            <a:r>
              <a:rPr lang="en-US" dirty="0"/>
              <a:t>The process of classifying </a:t>
            </a:r>
            <a:r>
              <a:rPr lang="en-US" dirty="0" smtClean="0"/>
              <a:t>different </a:t>
            </a:r>
            <a:r>
              <a:rPr lang="en-US" dirty="0"/>
              <a:t>sets of symptoms under </a:t>
            </a:r>
            <a:r>
              <a:rPr lang="en-US" dirty="0" smtClean="0"/>
              <a:t>a single </a:t>
            </a:r>
            <a:r>
              <a:rPr lang="en-US" dirty="0"/>
              <a:t>name and determining appropriate therapeutic </a:t>
            </a:r>
            <a:r>
              <a:rPr lang="en-US" dirty="0" smtClean="0"/>
              <a:t>actions becomes </a:t>
            </a:r>
            <a:r>
              <a:rPr lang="en-US" dirty="0"/>
              <a:t>increasingly </a:t>
            </a:r>
            <a:r>
              <a:rPr lang="en-US" dirty="0" smtClean="0"/>
              <a:t>difficult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68890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Computing with Words</a:t>
            </a:r>
            <a:br>
              <a:rPr lang="en-US" dirty="0" smtClean="0"/>
            </a:br>
            <a:r>
              <a:rPr lang="en-US" dirty="0" smtClean="0"/>
              <a:t>Linguistic descriptions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best and most useful descriptions of diseases entities </a:t>
            </a:r>
            <a:r>
              <a:rPr lang="en-US" dirty="0" smtClean="0"/>
              <a:t>often use </a:t>
            </a:r>
            <a:r>
              <a:rPr lang="en-US" dirty="0"/>
              <a:t>linguistic terms that are irreducibly vague.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Example</a:t>
            </a:r>
            <a:r>
              <a:rPr lang="en-US" dirty="0"/>
              <a:t>: </a:t>
            </a:r>
            <a:r>
              <a:rPr lang="en-US" b="1" dirty="0" smtClean="0"/>
              <a:t>Hepatitis</a:t>
            </a:r>
          </a:p>
          <a:p>
            <a:pPr marL="0" indent="0">
              <a:buNone/>
            </a:pPr>
            <a:r>
              <a:rPr lang="en-US" dirty="0" smtClean="0"/>
              <a:t>"Total </a:t>
            </a:r>
            <a:r>
              <a:rPr lang="en-US" dirty="0"/>
              <a:t>proteins are </a:t>
            </a:r>
            <a:r>
              <a:rPr lang="en-US" b="1" dirty="0">
                <a:solidFill>
                  <a:schemeClr val="accent1"/>
                </a:solidFill>
              </a:rPr>
              <a:t>usually normal</a:t>
            </a:r>
            <a:r>
              <a:rPr lang="en-US" dirty="0"/>
              <a:t>, albumin is </a:t>
            </a:r>
            <a:r>
              <a:rPr lang="en-US" b="1" dirty="0">
                <a:solidFill>
                  <a:schemeClr val="accent1"/>
                </a:solidFill>
              </a:rPr>
              <a:t>decreased</a:t>
            </a:r>
            <a:r>
              <a:rPr lang="en-US" dirty="0" smtClean="0"/>
              <a:t>,  alpha-globulin </a:t>
            </a:r>
            <a:r>
              <a:rPr lang="en-US" dirty="0"/>
              <a:t>are </a:t>
            </a:r>
            <a:r>
              <a:rPr lang="en-US" b="1" dirty="0">
                <a:solidFill>
                  <a:schemeClr val="accent1"/>
                </a:solidFill>
              </a:rPr>
              <a:t>slightly decreased</a:t>
            </a:r>
            <a:r>
              <a:rPr lang="en-US" dirty="0"/>
              <a:t>, beta-globulins </a:t>
            </a:r>
            <a:r>
              <a:rPr lang="en-US" dirty="0" smtClean="0"/>
              <a:t>are </a:t>
            </a:r>
            <a:r>
              <a:rPr lang="en-US" b="1" dirty="0" smtClean="0">
                <a:solidFill>
                  <a:schemeClr val="accent1"/>
                </a:solidFill>
              </a:rPr>
              <a:t>slightly </a:t>
            </a:r>
            <a:r>
              <a:rPr lang="en-US" b="1" dirty="0">
                <a:solidFill>
                  <a:schemeClr val="accent1"/>
                </a:solidFill>
              </a:rPr>
              <a:t>decreased</a:t>
            </a:r>
            <a:r>
              <a:rPr lang="en-US" dirty="0"/>
              <a:t>, and gamma-globulins are </a:t>
            </a:r>
            <a:r>
              <a:rPr lang="en-US" b="1" dirty="0">
                <a:solidFill>
                  <a:schemeClr val="accent1"/>
                </a:solidFill>
              </a:rPr>
              <a:t>increased</a:t>
            </a:r>
            <a:r>
              <a:rPr lang="en-US" dirty="0"/>
              <a:t>."</a:t>
            </a:r>
          </a:p>
          <a:p>
            <a:r>
              <a:rPr lang="en-US" dirty="0"/>
              <a:t>The linguistic terms printed in </a:t>
            </a:r>
            <a:r>
              <a:rPr lang="en-US" b="1" dirty="0">
                <a:solidFill>
                  <a:schemeClr val="accent1"/>
                </a:solidFill>
              </a:rPr>
              <a:t>blue</a:t>
            </a:r>
            <a:r>
              <a:rPr lang="en-US" dirty="0"/>
              <a:t> color are inherently vague.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442944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Computing with Words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Computing with Words (CW) is a methodology in which </a:t>
            </a:r>
            <a:r>
              <a:rPr lang="en-US" dirty="0" smtClean="0"/>
              <a:t>words are </a:t>
            </a:r>
            <a:r>
              <a:rPr lang="en-US" dirty="0"/>
              <a:t>used in place of numbers for computing and reasoning.</a:t>
            </a:r>
          </a:p>
          <a:p>
            <a:r>
              <a:rPr lang="en-US" dirty="0"/>
              <a:t>CW is a necessity when the available information is </a:t>
            </a:r>
            <a:r>
              <a:rPr lang="en-US" dirty="0" smtClean="0"/>
              <a:t>too imprecise </a:t>
            </a:r>
            <a:r>
              <a:rPr lang="en-US" dirty="0"/>
              <a:t>to justify the use of numbers.</a:t>
            </a:r>
          </a:p>
          <a:p>
            <a:r>
              <a:rPr lang="en-US" dirty="0"/>
              <a:t>By allowing a certain amount of tolerance for imprecision </a:t>
            </a:r>
            <a:r>
              <a:rPr lang="en-US" dirty="0" smtClean="0"/>
              <a:t>CW can </a:t>
            </a:r>
            <a:r>
              <a:rPr lang="en-US" dirty="0"/>
              <a:t>be used to achieve tractability, robustness, low </a:t>
            </a:r>
            <a:r>
              <a:rPr lang="en-US" dirty="0" smtClean="0"/>
              <a:t>solution cost</a:t>
            </a:r>
            <a:r>
              <a:rPr lang="en-US" dirty="0"/>
              <a:t>, and better connection with reality.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34256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Fuzzy vs. probability</a:t>
            </a:r>
            <a:br>
              <a:rPr lang="en-US" sz="4400" dirty="0"/>
            </a:br>
            <a:r>
              <a:rPr lang="en-US" sz="2800" dirty="0"/>
              <a:t>Fuzzy sets theory </a:t>
            </a:r>
            <a:r>
              <a:rPr lang="en-US" sz="2800" b="1" dirty="0"/>
              <a:t>complements</a:t>
            </a:r>
            <a:r>
              <a:rPr lang="en-US" sz="2800" dirty="0"/>
              <a:t> probability theory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Patients </a:t>
            </a:r>
            <a:r>
              <a:rPr lang="en-US" dirty="0" smtClean="0"/>
              <a:t>suffering </a:t>
            </a:r>
            <a:r>
              <a:rPr lang="en-US" dirty="0"/>
              <a:t>from hepatitis show in 60% of all cases </a:t>
            </a:r>
            <a:r>
              <a:rPr lang="en-US" dirty="0" smtClean="0"/>
              <a:t>high fever</a:t>
            </a:r>
            <a:r>
              <a:rPr lang="en-US" dirty="0"/>
              <a:t>, in 45% of all cases a yellowish colored skin, and in 30</a:t>
            </a:r>
            <a:r>
              <a:rPr lang="en-US" dirty="0" smtClean="0"/>
              <a:t>% of </a:t>
            </a:r>
            <a:r>
              <a:rPr lang="en-US" dirty="0"/>
              <a:t>all cases nausea.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19327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Lotfi</a:t>
            </a:r>
            <a:r>
              <a:rPr lang="en-US" dirty="0" smtClean="0"/>
              <a:t> </a:t>
            </a:r>
            <a:r>
              <a:rPr lang="en-US" dirty="0"/>
              <a:t>A. </a:t>
            </a:r>
            <a:r>
              <a:rPr lang="en-US" dirty="0" err="1"/>
              <a:t>Zadeh</a:t>
            </a:r>
            <a:r>
              <a:rPr lang="en-US" dirty="0"/>
              <a:t/>
            </a:r>
            <a:br>
              <a:rPr lang="en-US" dirty="0"/>
            </a:br>
            <a:r>
              <a:rPr lang="en-US" sz="3600" dirty="0"/>
              <a:t>The Father of </a:t>
            </a:r>
            <a:r>
              <a:rPr lang="en-US" sz="3600" dirty="0" smtClean="0"/>
              <a:t>Fuzzy</a:t>
            </a:r>
            <a:br>
              <a:rPr lang="en-US" sz="3600" dirty="0" smtClean="0"/>
            </a:br>
            <a:endParaRPr lang="bg-BG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2" y="1700808"/>
            <a:ext cx="7458075" cy="504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362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Lotfi</a:t>
            </a:r>
            <a:r>
              <a:rPr lang="en-US" dirty="0" smtClean="0"/>
              <a:t> </a:t>
            </a:r>
            <a:r>
              <a:rPr lang="en-US" dirty="0"/>
              <a:t>A. </a:t>
            </a:r>
            <a:r>
              <a:rPr lang="en-US" dirty="0" err="1"/>
              <a:t>Zadeh</a:t>
            </a:r>
            <a:r>
              <a:rPr lang="en-US" dirty="0"/>
              <a:t/>
            </a:r>
            <a:br>
              <a:rPr lang="en-US" dirty="0"/>
            </a:br>
            <a:r>
              <a:rPr lang="en-US" sz="3600" dirty="0"/>
              <a:t>The Father of </a:t>
            </a:r>
            <a:r>
              <a:rPr lang="en-US" sz="3600" dirty="0" smtClean="0"/>
              <a:t>Fuzzy</a:t>
            </a:r>
            <a:br>
              <a:rPr lang="en-US" sz="3600" dirty="0" smtClean="0"/>
            </a:br>
            <a:endParaRPr lang="bg-BG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Aristotle</a:t>
            </a:r>
            <a:r>
              <a:rPr lang="en-US" dirty="0"/>
              <a:t> introduced the laws of thought which consisted of three </a:t>
            </a:r>
            <a:r>
              <a:rPr lang="en-US" dirty="0" smtClean="0"/>
              <a:t>fundamental laws</a:t>
            </a:r>
            <a:r>
              <a:rPr lang="en-US" dirty="0"/>
              <a:t>:</a:t>
            </a:r>
          </a:p>
          <a:p>
            <a:r>
              <a:rPr lang="en-US" dirty="0" smtClean="0"/>
              <a:t>principle </a:t>
            </a:r>
            <a:r>
              <a:rPr lang="en-US" dirty="0"/>
              <a:t>of identity</a:t>
            </a:r>
          </a:p>
          <a:p>
            <a:r>
              <a:rPr lang="en-US" dirty="0" smtClean="0"/>
              <a:t>law </a:t>
            </a:r>
            <a:r>
              <a:rPr lang="en-US" dirty="0"/>
              <a:t>of the excluded middle</a:t>
            </a:r>
          </a:p>
          <a:p>
            <a:r>
              <a:rPr lang="en-US" dirty="0" smtClean="0"/>
              <a:t>law </a:t>
            </a:r>
            <a:r>
              <a:rPr lang="en-US" dirty="0"/>
              <a:t>of contradiction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law of the excluded middle states that for all propositions p, either p or :</a:t>
            </a:r>
            <a:r>
              <a:rPr lang="en-US" dirty="0" smtClean="0"/>
              <a:t>p must </a:t>
            </a:r>
            <a:r>
              <a:rPr lang="en-US" dirty="0"/>
              <a:t>be true, there being no middle true proposition between them. In </a:t>
            </a:r>
            <a:r>
              <a:rPr lang="en-US" dirty="0" smtClean="0"/>
              <a:t>other words</a:t>
            </a:r>
            <a:r>
              <a:rPr lang="en-US" dirty="0"/>
              <a:t>, p cannot be both p and not p.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solidFill>
                  <a:schemeClr val="accent1"/>
                </a:solidFill>
              </a:rPr>
              <a:t>Plato</a:t>
            </a:r>
            <a:r>
              <a:rPr lang="en-US" dirty="0" smtClean="0"/>
              <a:t> </a:t>
            </a:r>
            <a:r>
              <a:rPr lang="en-US" dirty="0"/>
              <a:t>laid the foundation of what is now known as fuzzy logic indicating </a:t>
            </a:r>
            <a:r>
              <a:rPr lang="en-US" dirty="0" smtClean="0"/>
              <a:t>that there </a:t>
            </a:r>
            <a:r>
              <a:rPr lang="en-US" dirty="0"/>
              <a:t>was a third region beyond true and false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74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Lotfi</a:t>
            </a:r>
            <a:r>
              <a:rPr lang="en-US" dirty="0" smtClean="0"/>
              <a:t> </a:t>
            </a:r>
            <a:r>
              <a:rPr lang="en-US" dirty="0"/>
              <a:t>A. </a:t>
            </a:r>
            <a:r>
              <a:rPr lang="en-US" dirty="0" err="1"/>
              <a:t>Zadeh</a:t>
            </a:r>
            <a:r>
              <a:rPr lang="en-US" dirty="0"/>
              <a:t/>
            </a:r>
            <a:br>
              <a:rPr lang="en-US" dirty="0"/>
            </a:br>
            <a:r>
              <a:rPr lang="en-US" sz="3600" dirty="0"/>
              <a:t>The Father of </a:t>
            </a:r>
            <a:r>
              <a:rPr lang="en-US" sz="3600" dirty="0" smtClean="0"/>
              <a:t>Fuzzy</a:t>
            </a:r>
            <a:br>
              <a:rPr lang="en-US" sz="3600" dirty="0" smtClean="0"/>
            </a:br>
            <a:endParaRPr lang="bg-BG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It </a:t>
            </a:r>
            <a:r>
              <a:rPr lang="en-US" dirty="0"/>
              <a:t>was </a:t>
            </a:r>
            <a:r>
              <a:rPr lang="en-US" dirty="0">
                <a:solidFill>
                  <a:schemeClr val="accent1"/>
                </a:solidFill>
              </a:rPr>
              <a:t>Jan </a:t>
            </a:r>
            <a:r>
              <a:rPr lang="en-US" dirty="0" err="1" smtClean="0">
                <a:solidFill>
                  <a:schemeClr val="accent1"/>
                </a:solidFill>
              </a:rPr>
              <a:t>Lukasiewicz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/>
              <a:t>(in 1910) who </a:t>
            </a:r>
            <a:r>
              <a:rPr lang="en-US" dirty="0" smtClean="0"/>
              <a:t>first </a:t>
            </a:r>
            <a:r>
              <a:rPr lang="en-US" dirty="0"/>
              <a:t>proposed a systematic alternative </a:t>
            </a:r>
            <a:r>
              <a:rPr lang="en-US" dirty="0" smtClean="0"/>
              <a:t>to the </a:t>
            </a:r>
            <a:r>
              <a:rPr lang="en-US" dirty="0"/>
              <a:t>bi-valued logic of Aristotle and described the 3-valued logic, with the </a:t>
            </a:r>
            <a:r>
              <a:rPr lang="en-US" dirty="0" smtClean="0"/>
              <a:t>third value </a:t>
            </a:r>
            <a:r>
              <a:rPr lang="en-US" dirty="0"/>
              <a:t>being Possible.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err="1" smtClean="0">
                <a:solidFill>
                  <a:schemeClr val="accent1"/>
                </a:solidFill>
              </a:rPr>
              <a:t>Lotfi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err="1">
                <a:solidFill>
                  <a:schemeClr val="accent1"/>
                </a:solidFill>
              </a:rPr>
              <a:t>Zadeh</a:t>
            </a:r>
            <a:r>
              <a:rPr lang="en-US" dirty="0"/>
              <a:t>, in his theory of fuzzy logic, proposed the making of the </a:t>
            </a:r>
            <a:r>
              <a:rPr lang="en-US" dirty="0" smtClean="0"/>
              <a:t>membership function </a:t>
            </a:r>
            <a:r>
              <a:rPr lang="en-US" dirty="0"/>
              <a:t>operate over the range of real numbers [0,1]. He proposed </a:t>
            </a:r>
            <a:r>
              <a:rPr lang="en-US" dirty="0" smtClean="0"/>
              <a:t>new operations </a:t>
            </a:r>
            <a:r>
              <a:rPr lang="en-US" dirty="0"/>
              <a:t>for the calculus of logic and showed that fuzzy logic was </a:t>
            </a:r>
            <a:r>
              <a:rPr lang="en-US" dirty="0" smtClean="0"/>
              <a:t>a generalization </a:t>
            </a:r>
            <a:r>
              <a:rPr lang="en-US" dirty="0"/>
              <a:t>of classical logic.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05572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Introduction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Lecture 1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826743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Lotfi</a:t>
            </a:r>
            <a:r>
              <a:rPr lang="en-US" dirty="0" smtClean="0"/>
              <a:t> </a:t>
            </a:r>
            <a:r>
              <a:rPr lang="en-US" dirty="0"/>
              <a:t>A. </a:t>
            </a:r>
            <a:r>
              <a:rPr lang="en-US" dirty="0" err="1"/>
              <a:t>Zadeh</a:t>
            </a:r>
            <a:r>
              <a:rPr lang="en-US" dirty="0"/>
              <a:t/>
            </a:r>
            <a:br>
              <a:rPr lang="en-US" dirty="0"/>
            </a:br>
            <a:r>
              <a:rPr lang="en-US" sz="3600" dirty="0" smtClean="0"/>
              <a:t>Thinks to read</a:t>
            </a:r>
            <a:br>
              <a:rPr lang="en-US" sz="3600" dirty="0" smtClean="0"/>
            </a:br>
            <a:endParaRPr lang="bg-BG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L. A. </a:t>
            </a:r>
            <a:r>
              <a:rPr lang="en-US" dirty="0" err="1"/>
              <a:t>Zadeh</a:t>
            </a:r>
            <a:r>
              <a:rPr lang="en-US" dirty="0"/>
              <a:t>, Fuzzy sets. Information and Control, Vol. 8, pp</a:t>
            </a:r>
            <a:r>
              <a:rPr lang="en-US" dirty="0" smtClean="0"/>
              <a:t>. </a:t>
            </a:r>
            <a:r>
              <a:rPr lang="bg-BG" dirty="0" smtClean="0"/>
              <a:t>338-353</a:t>
            </a:r>
            <a:r>
              <a:rPr lang="bg-BG" dirty="0"/>
              <a:t>. (1965).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www-bisc.cs.berkeley.edu/zadeh/papers/Fuzzy%20Sets-1965.pdf</a:t>
            </a:r>
            <a:r>
              <a:rPr lang="en-US" dirty="0" smtClean="0"/>
              <a:t> </a:t>
            </a:r>
            <a:endParaRPr lang="en-US" dirty="0"/>
          </a:p>
          <a:p>
            <a:r>
              <a:rPr lang="en-US" dirty="0" smtClean="0"/>
              <a:t>L</a:t>
            </a:r>
            <a:r>
              <a:rPr lang="en-US" dirty="0"/>
              <a:t>. A. </a:t>
            </a:r>
            <a:r>
              <a:rPr lang="en-US" dirty="0" err="1"/>
              <a:t>Zadeh</a:t>
            </a:r>
            <a:r>
              <a:rPr lang="en-US" dirty="0"/>
              <a:t>, Outline of a new approach to the analysis </a:t>
            </a:r>
            <a:r>
              <a:rPr lang="en-US" dirty="0" smtClean="0"/>
              <a:t>of complex </a:t>
            </a:r>
            <a:r>
              <a:rPr lang="en-US" dirty="0"/>
              <a:t>systems and decision processes, IEEE Transactions </a:t>
            </a:r>
            <a:r>
              <a:rPr lang="en-US" dirty="0" smtClean="0"/>
              <a:t>on Systems</a:t>
            </a:r>
            <a:r>
              <a:rPr lang="en-US" dirty="0"/>
              <a:t>, Man and Cybernetics SMC-3, 28-44, 1973.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3110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Lotfi</a:t>
            </a:r>
            <a:r>
              <a:rPr lang="en-US" dirty="0" smtClean="0"/>
              <a:t> </a:t>
            </a:r>
            <a:r>
              <a:rPr lang="en-US" dirty="0"/>
              <a:t>A. </a:t>
            </a:r>
            <a:r>
              <a:rPr lang="en-US" dirty="0" err="1"/>
              <a:t>Zadeh</a:t>
            </a:r>
            <a:r>
              <a:rPr lang="en-US" dirty="0"/>
              <a:t/>
            </a:r>
            <a:br>
              <a:rPr lang="en-US" dirty="0"/>
            </a:br>
            <a:r>
              <a:rPr lang="en-US" sz="3600" dirty="0" smtClean="0"/>
              <a:t>How big is fuzzy?</a:t>
            </a:r>
            <a:br>
              <a:rPr lang="en-US" sz="3600" dirty="0" smtClean="0"/>
            </a:br>
            <a:endParaRPr lang="bg-BG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Who knows? </a:t>
            </a:r>
            <a:r>
              <a:rPr lang="en-US" dirty="0" err="1"/>
              <a:t>Zadeh</a:t>
            </a:r>
            <a:r>
              <a:rPr lang="en-US" dirty="0"/>
              <a:t> is too busy pushing forward to keep up with how far the </a:t>
            </a:r>
            <a:r>
              <a:rPr lang="en-US" dirty="0" smtClean="0"/>
              <a:t>field has expanded</a:t>
            </a:r>
            <a:r>
              <a:rPr lang="en-US" dirty="0"/>
              <a:t>. His </a:t>
            </a:r>
            <a:r>
              <a:rPr lang="en-US" dirty="0" smtClean="0"/>
              <a:t>office </a:t>
            </a:r>
            <a:r>
              <a:rPr lang="en-US" dirty="0"/>
              <a:t>in the newly constructed Computer Science Building at Berkeley </a:t>
            </a:r>
            <a:r>
              <a:rPr lang="en-US" dirty="0" smtClean="0"/>
              <a:t>is stacked door </a:t>
            </a:r>
            <a:r>
              <a:rPr lang="en-US" dirty="0"/>
              <a:t>to ceiling with reprints of articles related to Fuzzy. He believes that people </a:t>
            </a:r>
            <a:r>
              <a:rPr lang="en-US" dirty="0" smtClean="0"/>
              <a:t>are studying </a:t>
            </a:r>
            <a:r>
              <a:rPr lang="en-US" dirty="0"/>
              <a:t>this </a:t>
            </a:r>
            <a:r>
              <a:rPr lang="en-US" dirty="0" smtClean="0"/>
              <a:t>field </a:t>
            </a:r>
            <a:r>
              <a:rPr lang="en-US" dirty="0"/>
              <a:t>in every country which </a:t>
            </a:r>
            <a:r>
              <a:rPr lang="en-US" dirty="0" smtClean="0"/>
              <a:t>offers </a:t>
            </a:r>
            <a:r>
              <a:rPr lang="en-US" dirty="0"/>
              <a:t>advanced education. </a:t>
            </a:r>
            <a:r>
              <a:rPr lang="en-US" b="1" dirty="0">
                <a:solidFill>
                  <a:schemeClr val="accent1"/>
                </a:solidFill>
              </a:rPr>
              <a:t>Twelve journals </a:t>
            </a:r>
            <a:r>
              <a:rPr lang="en-US" dirty="0"/>
              <a:t>are </a:t>
            </a:r>
            <a:r>
              <a:rPr lang="en-US" dirty="0" smtClean="0"/>
              <a:t>now published </a:t>
            </a:r>
            <a:r>
              <a:rPr lang="en-US" dirty="0"/>
              <a:t>which include the word "Fuzzy" in their title. An estimated </a:t>
            </a:r>
            <a:r>
              <a:rPr lang="en-US" b="1" dirty="0">
                <a:solidFill>
                  <a:schemeClr val="accent1"/>
                </a:solidFill>
              </a:rPr>
              <a:t>15,000 articles </a:t>
            </a:r>
            <a:r>
              <a:rPr lang="en-US" dirty="0" smtClean="0"/>
              <a:t>have been </a:t>
            </a:r>
            <a:r>
              <a:rPr lang="en-US" dirty="0"/>
              <a:t>published, although it's hard to be exact as some appear in obscure journals in </a:t>
            </a:r>
            <a:r>
              <a:rPr lang="en-US" dirty="0" smtClean="0"/>
              <a:t>remote parts </a:t>
            </a:r>
            <a:r>
              <a:rPr lang="en-US" dirty="0"/>
              <a:t>of the world. An estimated 3,000 patents have been applied for and 1,000 granted. </a:t>
            </a:r>
          </a:p>
        </p:txBody>
      </p:sp>
    </p:spTree>
    <p:extLst>
      <p:ext uri="{BB962C8B-B14F-4D97-AF65-F5344CB8AC3E}">
        <p14:creationId xmlns:p14="http://schemas.microsoft.com/office/powerpoint/2010/main" val="139675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Lotfi</a:t>
            </a:r>
            <a:r>
              <a:rPr lang="en-US" dirty="0" smtClean="0"/>
              <a:t> </a:t>
            </a:r>
            <a:r>
              <a:rPr lang="en-US" dirty="0"/>
              <a:t>A. </a:t>
            </a:r>
            <a:r>
              <a:rPr lang="en-US" dirty="0" err="1"/>
              <a:t>Zadeh</a:t>
            </a:r>
            <a:r>
              <a:rPr lang="en-US" dirty="0"/>
              <a:t/>
            </a:r>
            <a:br>
              <a:rPr lang="en-US" dirty="0"/>
            </a:br>
            <a:r>
              <a:rPr lang="en-US" sz="3600" dirty="0" smtClean="0"/>
              <a:t>How big is fuzzy?</a:t>
            </a:r>
            <a:br>
              <a:rPr lang="en-US" sz="3600" dirty="0" smtClean="0"/>
            </a:br>
            <a:endParaRPr lang="bg-BG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 smtClean="0"/>
              <a:t>The Japanese</a:t>
            </a:r>
            <a:r>
              <a:rPr lang="en-US" dirty="0"/>
              <a:t>, with 2,000 scientists involved in Fuzzy Logic, have been very quick to </a:t>
            </a:r>
            <a:r>
              <a:rPr lang="en-US" dirty="0" smtClean="0"/>
              <a:t>incorporate Fuzzy </a:t>
            </a:r>
            <a:r>
              <a:rPr lang="en-US" dirty="0"/>
              <a:t>Logic in the design of consumer products, such as household appliances and electronic</a:t>
            </a:r>
          </a:p>
          <a:p>
            <a:pPr marL="0" indent="0">
              <a:buNone/>
            </a:pPr>
            <a:r>
              <a:rPr lang="en-US" dirty="0"/>
              <a:t>equipment and one company, </a:t>
            </a:r>
            <a:r>
              <a:rPr lang="en-US" dirty="0" err="1"/>
              <a:t>Mitsushita</a:t>
            </a:r>
            <a:r>
              <a:rPr lang="en-US" dirty="0"/>
              <a:t> (which sells under the name of Panasonic </a:t>
            </a:r>
            <a:r>
              <a:rPr lang="en-US" dirty="0" smtClean="0"/>
              <a:t>and Quasar</a:t>
            </a:r>
            <a:r>
              <a:rPr lang="en-US" dirty="0"/>
              <a:t>) acknowledged that in 1991-1992 alone, they had sold more than </a:t>
            </a:r>
            <a:r>
              <a:rPr lang="en-US" b="1" dirty="0">
                <a:solidFill>
                  <a:schemeClr val="accent1"/>
                </a:solidFill>
              </a:rPr>
              <a:t>1 billion </a:t>
            </a:r>
            <a:r>
              <a:rPr lang="en-US" b="1" dirty="0" smtClean="0">
                <a:solidFill>
                  <a:schemeClr val="accent1"/>
                </a:solidFill>
              </a:rPr>
              <a:t>dollars </a:t>
            </a:r>
            <a:r>
              <a:rPr lang="en-US" dirty="0" smtClean="0"/>
              <a:t>worth </a:t>
            </a:r>
            <a:r>
              <a:rPr lang="en-US" dirty="0"/>
              <a:t>of </a:t>
            </a:r>
            <a:r>
              <a:rPr lang="en-US" dirty="0" smtClean="0"/>
              <a:t> equipment </a:t>
            </a:r>
            <a:r>
              <a:rPr lang="en-US" dirty="0"/>
              <a:t>that used Fuzzy Logic. The concept is so popular there that the </a:t>
            </a:r>
            <a:r>
              <a:rPr lang="en-US" dirty="0" smtClean="0"/>
              <a:t>English word </a:t>
            </a:r>
            <a:r>
              <a:rPr lang="en-US" dirty="0"/>
              <a:t>has entered the Japanese language, though the Japanese pronounce it more like "</a:t>
            </a:r>
            <a:r>
              <a:rPr lang="en-US" dirty="0" smtClean="0"/>
              <a:t>fudgy“ than </a:t>
            </a:r>
            <a:r>
              <a:rPr lang="en-US" dirty="0"/>
              <a:t>"fuzzy".</a:t>
            </a:r>
          </a:p>
          <a:p>
            <a:pPr marL="0" indent="0" algn="r">
              <a:buNone/>
            </a:pPr>
            <a:r>
              <a:rPr lang="en-US" dirty="0"/>
              <a:t>Short Biographical Sketch,</a:t>
            </a:r>
          </a:p>
          <a:p>
            <a:pPr marL="0" indent="0" algn="r">
              <a:buNone/>
            </a:pPr>
            <a:r>
              <a:rPr lang="en-US" dirty="0"/>
              <a:t>Azerbaijan International 1994, by Betty Blair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4139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About the </a:t>
            </a:r>
            <a:r>
              <a:rPr lang="en-US" dirty="0" smtClean="0"/>
              <a:t>course</a:t>
            </a:r>
            <a:br>
              <a:rPr lang="en-US" dirty="0" smtClean="0"/>
            </a:br>
            <a:r>
              <a:rPr lang="en-US" dirty="0" smtClean="0"/>
              <a:t>Fuzzy Sets &amp;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14 </a:t>
            </a:r>
            <a:r>
              <a:rPr lang="en-US" dirty="0"/>
              <a:t>lectures </a:t>
            </a:r>
            <a:endParaRPr lang="en-US" dirty="0" smtClean="0"/>
          </a:p>
          <a:p>
            <a:r>
              <a:rPr lang="en-US" dirty="0" smtClean="0"/>
              <a:t>13 </a:t>
            </a:r>
            <a:r>
              <a:rPr lang="en-US" dirty="0" smtClean="0"/>
              <a:t>labs</a:t>
            </a:r>
          </a:p>
          <a:p>
            <a:r>
              <a:rPr lang="en-US" dirty="0" smtClean="0"/>
              <a:t>1 </a:t>
            </a:r>
            <a:r>
              <a:rPr lang="en-US" dirty="0"/>
              <a:t>small project work + </a:t>
            </a:r>
            <a:r>
              <a:rPr lang="en-US" dirty="0" smtClean="0"/>
              <a:t>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5136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will we learn in this course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en-US" dirty="0"/>
              <a:t>Fuzzy Sets &amp; Logic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dirty="0"/>
              <a:t>basics of fuzzy sets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to define fuzzy sets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to perform operations on fuzzy sets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to extend crisp concepts to fuzzy ones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to extract information from fuzzy sets</a:t>
            </a:r>
          </a:p>
          <a:p>
            <a:r>
              <a:rPr lang="en-US" dirty="0" smtClean="0"/>
              <a:t>The </a:t>
            </a:r>
            <a:r>
              <a:rPr lang="en-US" dirty="0"/>
              <a:t>very basics of fuzzy logic and fuzzy reasoning</a:t>
            </a:r>
          </a:p>
          <a:p>
            <a:r>
              <a:rPr lang="en-US" dirty="0" smtClean="0"/>
              <a:t>We </a:t>
            </a:r>
            <a:r>
              <a:rPr lang="en-US" dirty="0"/>
              <a:t>will look at some applications of fuzzy in</a:t>
            </a:r>
          </a:p>
          <a:p>
            <a:pPr lvl="1"/>
            <a:r>
              <a:rPr lang="en-US" dirty="0" smtClean="0"/>
              <a:t>Image </a:t>
            </a:r>
            <a:r>
              <a:rPr lang="en-US" dirty="0"/>
              <a:t>processing</a:t>
            </a:r>
          </a:p>
          <a:p>
            <a:pPr lvl="1"/>
            <a:r>
              <a:rPr lang="en-US" dirty="0" smtClean="0"/>
              <a:t>Control </a:t>
            </a:r>
            <a:r>
              <a:rPr lang="en-US" dirty="0"/>
              <a:t>systems</a:t>
            </a:r>
          </a:p>
          <a:p>
            <a:pPr lvl="1"/>
            <a:r>
              <a:rPr lang="en-US" dirty="0" smtClean="0"/>
              <a:t>Machine </a:t>
            </a:r>
            <a:r>
              <a:rPr lang="en-US" dirty="0"/>
              <a:t>intelligence / expert systems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955739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Project work</a:t>
            </a:r>
            <a:br>
              <a:rPr lang="en-US" dirty="0"/>
            </a:br>
            <a:r>
              <a:rPr lang="en-US" sz="4400" dirty="0"/>
              <a:t>Apply fuzzy in your own </a:t>
            </a:r>
            <a:r>
              <a:rPr lang="en-US" sz="4400" dirty="0" smtClean="0"/>
              <a:t>work</a:t>
            </a:r>
            <a:endParaRPr lang="bg-BG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Groups </a:t>
            </a:r>
            <a:r>
              <a:rPr lang="en-US" dirty="0"/>
              <a:t>of two</a:t>
            </a:r>
          </a:p>
          <a:p>
            <a:r>
              <a:rPr lang="en-US" dirty="0" smtClean="0"/>
              <a:t>Compare </a:t>
            </a:r>
            <a:r>
              <a:rPr lang="en-US" dirty="0"/>
              <a:t>with traditional (crisp)</a:t>
            </a:r>
          </a:p>
          <a:p>
            <a:r>
              <a:rPr lang="en-US" dirty="0" smtClean="0"/>
              <a:t>15 </a:t>
            </a:r>
            <a:r>
              <a:rPr lang="en-US" dirty="0"/>
              <a:t>min. presentation </a:t>
            </a:r>
            <a:r>
              <a:rPr lang="en-US" dirty="0" smtClean="0"/>
              <a:t>(14</a:t>
            </a:r>
            <a:r>
              <a:rPr lang="en-US" baseline="30000" dirty="0" smtClean="0"/>
              <a:t>th</a:t>
            </a:r>
            <a:r>
              <a:rPr lang="en-US" dirty="0" smtClean="0"/>
              <a:t> week of the semester)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912150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Course Literature</a:t>
            </a:r>
            <a:br>
              <a:rPr lang="en-US" dirty="0"/>
            </a:br>
            <a:r>
              <a:rPr lang="en-US" dirty="0"/>
              <a:t>The </a:t>
            </a:r>
            <a:r>
              <a:rPr lang="en-US" dirty="0" smtClean="0"/>
              <a:t>books</a:t>
            </a:r>
            <a:endParaRPr lang="bg-B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Nikola K. </a:t>
            </a:r>
            <a:r>
              <a:rPr lang="en-US" dirty="0" err="1" smtClean="0"/>
              <a:t>Kasabov</a:t>
            </a:r>
            <a:r>
              <a:rPr lang="en-US" dirty="0" smtClean="0"/>
              <a:t>, </a:t>
            </a:r>
            <a:r>
              <a:rPr lang="en-US" b="1" dirty="0"/>
              <a:t>Foundations of Neural Networks, Fuzzy Systems, </a:t>
            </a:r>
            <a:r>
              <a:rPr lang="en-US" b="1" dirty="0" smtClean="0"/>
              <a:t>and Knowledge Engineering</a:t>
            </a:r>
            <a:r>
              <a:rPr lang="en-US" dirty="0" smtClean="0"/>
              <a:t>, </a:t>
            </a:r>
            <a:r>
              <a:rPr lang="en-US" dirty="0"/>
              <a:t>A Bradford </a:t>
            </a:r>
            <a:r>
              <a:rPr lang="en-US" dirty="0" smtClean="0"/>
              <a:t>Book, The </a:t>
            </a:r>
            <a:r>
              <a:rPr lang="en-US" dirty="0"/>
              <a:t>MIT </a:t>
            </a:r>
            <a:r>
              <a:rPr lang="en-US" dirty="0" smtClean="0"/>
              <a:t>Press, Cambridge</a:t>
            </a:r>
            <a:r>
              <a:rPr lang="en-US" dirty="0"/>
              <a:t>, </a:t>
            </a:r>
            <a:r>
              <a:rPr lang="en-US" dirty="0" smtClean="0"/>
              <a:t>Massachusetts, London</a:t>
            </a:r>
            <a:r>
              <a:rPr lang="en-US" dirty="0"/>
              <a:t>, </a:t>
            </a:r>
            <a:r>
              <a:rPr lang="en-US" dirty="0" smtClean="0"/>
              <a:t>England, 1998.</a:t>
            </a:r>
          </a:p>
          <a:p>
            <a:endParaRPr lang="en-US" i="1" dirty="0" smtClean="0"/>
          </a:p>
          <a:p>
            <a:r>
              <a:rPr lang="en-US" i="1" dirty="0" err="1" smtClean="0"/>
              <a:t>Valluru</a:t>
            </a:r>
            <a:r>
              <a:rPr lang="en-US" i="1" dirty="0" smtClean="0"/>
              <a:t> </a:t>
            </a:r>
            <a:r>
              <a:rPr lang="en-US" i="1" dirty="0"/>
              <a:t>B. </a:t>
            </a:r>
            <a:r>
              <a:rPr lang="en-US" i="1" dirty="0" err="1" smtClean="0"/>
              <a:t>Rao</a:t>
            </a:r>
            <a:r>
              <a:rPr lang="en-US" i="1" dirty="0" smtClean="0"/>
              <a:t>, </a:t>
            </a:r>
            <a:r>
              <a:rPr lang="en-US" b="1" dirty="0"/>
              <a:t>C++ Neural Networks and Fuzzy </a:t>
            </a:r>
            <a:r>
              <a:rPr lang="en-US" b="1" dirty="0" smtClean="0"/>
              <a:t>Logic, </a:t>
            </a:r>
            <a:r>
              <a:rPr lang="en-US" dirty="0"/>
              <a:t>M&amp;T Books, IDG Books Worldwide, Inc</a:t>
            </a:r>
            <a:r>
              <a:rPr lang="en-US" dirty="0" smtClean="0"/>
              <a:t>., 1995.</a:t>
            </a:r>
          </a:p>
          <a:p>
            <a:endParaRPr lang="en-US" b="1" dirty="0" smtClean="0"/>
          </a:p>
          <a:p>
            <a:r>
              <a:rPr lang="en-US" b="1" dirty="0" smtClean="0"/>
              <a:t>Fuzzy Logic &amp; Semantic Web</a:t>
            </a:r>
            <a:r>
              <a:rPr lang="en-US" dirty="0" smtClean="0"/>
              <a:t>, Elsevier, 2005.</a:t>
            </a:r>
          </a:p>
        </p:txBody>
      </p:sp>
    </p:spTree>
    <p:extLst>
      <p:ext uri="{BB962C8B-B14F-4D97-AF65-F5344CB8AC3E}">
        <p14:creationId xmlns:p14="http://schemas.microsoft.com/office/powerpoint/2010/main" val="1589884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for Knowledge Engineering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way to represent inexact data and knowledge, closer to humanlike thinking, is to use fuzzy </a:t>
            </a:r>
            <a:r>
              <a:rPr lang="en-US" dirty="0" smtClean="0"/>
              <a:t>rules instead </a:t>
            </a:r>
            <a:r>
              <a:rPr lang="en-US" dirty="0"/>
              <a:t>of exact rules when representing knowledge</a:t>
            </a:r>
            <a:r>
              <a:rPr lang="en-US" dirty="0" smtClean="0"/>
              <a:t>.</a:t>
            </a:r>
            <a:endParaRPr lang="en-US" dirty="0"/>
          </a:p>
          <a:p>
            <a:r>
              <a:rPr lang="en-US" dirty="0"/>
              <a:t>Fuzzy systems are rule-based expert systems based on fuzzy rules and fuzzy inference. </a:t>
            </a:r>
            <a:endParaRPr lang="en-US" dirty="0" smtClean="0"/>
          </a:p>
          <a:p>
            <a:r>
              <a:rPr lang="en-US" dirty="0" smtClean="0"/>
              <a:t>Fuzzy rules represent </a:t>
            </a:r>
            <a:r>
              <a:rPr lang="en-US" dirty="0"/>
              <a:t>in a straightforward way "commonsense" knowledge and skills, or knowledge that is subjective</a:t>
            </a:r>
            <a:r>
              <a:rPr lang="en-US" dirty="0" smtClean="0"/>
              <a:t>, ambiguous</a:t>
            </a:r>
            <a:r>
              <a:rPr lang="en-US" dirty="0"/>
              <a:t>, vague, or contradictory.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602246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for Knowledge Engineering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many applications of fuzzy logic on the market now. These include control of </a:t>
            </a:r>
            <a:r>
              <a:rPr lang="en-US" dirty="0" smtClean="0"/>
              <a:t>automatic washing </a:t>
            </a:r>
            <a:r>
              <a:rPr lang="en-US" dirty="0"/>
              <a:t>machines, automatic camera focusing, control of transmission systems in new models of cars</a:t>
            </a:r>
            <a:r>
              <a:rPr lang="en-US" dirty="0" smtClean="0"/>
              <a:t>, automatic </a:t>
            </a:r>
            <a:r>
              <a:rPr lang="en-US" dirty="0"/>
              <a:t>landing systems for aircraft, automatic helicopter control, automatic air-conditioning systems</a:t>
            </a:r>
            <a:r>
              <a:rPr lang="en-US" dirty="0" smtClean="0"/>
              <a:t>, automatic </a:t>
            </a:r>
            <a:r>
              <a:rPr lang="en-US" dirty="0"/>
              <a:t>control of cement kilns, automatic control of subways, fuzzy decision making, fuzzy databases</a:t>
            </a:r>
            <a:r>
              <a:rPr lang="en-US" dirty="0" smtClean="0"/>
              <a:t>, etc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10437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for Knowledge Engineering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most distinguishing property of fuzzy logic is that it deals with fuzzy propositions, that is</a:t>
            </a:r>
            <a:r>
              <a:rPr lang="en-US" dirty="0" smtClean="0"/>
              <a:t>, propositions </a:t>
            </a:r>
            <a:r>
              <a:rPr lang="en-US" dirty="0"/>
              <a:t>which contain fuzzy variables and fuzzy values, for example, "the temperature is high," "</a:t>
            </a:r>
            <a:r>
              <a:rPr lang="en-US" dirty="0" smtClean="0"/>
              <a:t>the height </a:t>
            </a:r>
            <a:r>
              <a:rPr lang="en-US" dirty="0"/>
              <a:t>is short." The truth values for fuzzy propositions are not TRUE/FALSE only, as is the case </a:t>
            </a:r>
            <a:r>
              <a:rPr lang="en-US" dirty="0" smtClean="0"/>
              <a:t>in propositional </a:t>
            </a:r>
            <a:r>
              <a:rPr lang="en-US" dirty="0" err="1"/>
              <a:t>boolean</a:t>
            </a:r>
            <a:r>
              <a:rPr lang="en-US" dirty="0"/>
              <a:t> logic, but include all the grayness between two extreme values.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99386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 fuzzy set?</a:t>
            </a:r>
          </a:p>
          <a:p>
            <a:r>
              <a:rPr lang="en-US" dirty="0" smtClean="0"/>
              <a:t>What </a:t>
            </a:r>
            <a:r>
              <a:rPr lang="en-US" dirty="0"/>
              <a:t>can fuzzy sets and fuzzy techniques be used for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r>
              <a:rPr lang="en-US" dirty="0" smtClean="0"/>
              <a:t>About </a:t>
            </a:r>
            <a:r>
              <a:rPr lang="en-US" dirty="0"/>
              <a:t>the course</a:t>
            </a:r>
          </a:p>
          <a:p>
            <a:pPr lvl="1"/>
            <a:r>
              <a:rPr lang="en-US" dirty="0" smtClean="0"/>
              <a:t>What </a:t>
            </a:r>
            <a:r>
              <a:rPr lang="en-US" dirty="0"/>
              <a:t>will we learn in this course?</a:t>
            </a:r>
          </a:p>
          <a:p>
            <a:pPr lvl="1"/>
            <a:r>
              <a:rPr lang="en-US" dirty="0" smtClean="0"/>
              <a:t>Schedule</a:t>
            </a:r>
            <a:r>
              <a:rPr lang="en-US" dirty="0"/>
              <a:t>, exercises, project, exam...</a:t>
            </a:r>
          </a:p>
          <a:p>
            <a:r>
              <a:rPr lang="en-US" dirty="0" smtClean="0"/>
              <a:t>Fuzzy </a:t>
            </a:r>
            <a:r>
              <a:rPr lang="en-US" dirty="0"/>
              <a:t>sets: Basic types, notions and concepts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8391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for Knowledge Engineering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dirty="0"/>
              <a:t>fuzzy system is defined by three main components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Fuzzy </a:t>
            </a:r>
            <a:r>
              <a:rPr lang="en-US" dirty="0"/>
              <a:t>input and output variables, defined by their fuzzy values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</a:t>
            </a:r>
            <a:r>
              <a:rPr lang="en-US" dirty="0"/>
              <a:t>set of fuzzy rules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Fuzzy </a:t>
            </a:r>
            <a:r>
              <a:rPr lang="en-US" dirty="0"/>
              <a:t>inference mechanism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944843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for Knowledge Engineering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Fuzzy </a:t>
            </a:r>
            <a:r>
              <a:rPr lang="en-US" dirty="0"/>
              <a:t>rules deal with fuzzy values as, for example, "high," "cold," "very low," etc. Those fuzzy </a:t>
            </a:r>
            <a:r>
              <a:rPr lang="en-US" dirty="0" smtClean="0"/>
              <a:t>concepts are </a:t>
            </a:r>
            <a:r>
              <a:rPr lang="en-US" dirty="0"/>
              <a:t>usually represented by their membership functions. A membership function shows the extent to </a:t>
            </a:r>
            <a:r>
              <a:rPr lang="en-US" dirty="0" smtClean="0"/>
              <a:t>which a </a:t>
            </a:r>
            <a:r>
              <a:rPr lang="en-US" dirty="0"/>
              <a:t>value from a domain (also called universe) is included in a fuzzy </a:t>
            </a:r>
            <a:r>
              <a:rPr lang="en-US" dirty="0" smtClean="0"/>
              <a:t>concept.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043415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for Knowledge Engineering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i="1" dirty="0"/>
              <a:t>Case example</a:t>
            </a:r>
            <a:r>
              <a:rPr lang="en-US" dirty="0"/>
              <a:t>. The Smoker and the Risk of Cancer Problem A fuzzy rule defines the degree of risk </a:t>
            </a:r>
            <a:r>
              <a:rPr lang="en-US" dirty="0" smtClean="0"/>
              <a:t>of cancer </a:t>
            </a:r>
            <a:r>
              <a:rPr lang="en-US" dirty="0"/>
              <a:t>depending on the type of smoker </a:t>
            </a:r>
            <a:r>
              <a:rPr lang="en-US" dirty="0" smtClean="0"/>
              <a:t>. </a:t>
            </a:r>
            <a:r>
              <a:rPr lang="en-US" dirty="0"/>
              <a:t>The problem is how to infer the risk of cancer </a:t>
            </a:r>
            <a:r>
              <a:rPr lang="en-US" dirty="0" smtClean="0"/>
              <a:t>for another </a:t>
            </a:r>
            <a:r>
              <a:rPr lang="en-US" dirty="0"/>
              <a:t>type of smoker, for example, a "moderate smoker," having the above rule only</a:t>
            </a:r>
            <a:r>
              <a:rPr lang="en-US" dirty="0" smtClean="0"/>
              <a:t>.</a:t>
            </a:r>
          </a:p>
          <a:p>
            <a:r>
              <a:rPr lang="en-US" dirty="0"/>
              <a:t>In order to solve the above and many other principally similar but much more complex problems, </a:t>
            </a:r>
            <a:r>
              <a:rPr lang="en-US" dirty="0" smtClean="0"/>
              <a:t>one needs </a:t>
            </a:r>
            <a:r>
              <a:rPr lang="en-US" dirty="0"/>
              <a:t>to apply an approximate reasoning method. Fuzzy inference methods based on fuzzy logic can </a:t>
            </a:r>
            <a:r>
              <a:rPr lang="en-US" dirty="0" smtClean="0"/>
              <a:t>be used </a:t>
            </a:r>
            <a:r>
              <a:rPr lang="en-US" dirty="0"/>
              <a:t>successfully. Fuzzy inference takes inputs, applies fuzzy rules, and </a:t>
            </a:r>
            <a:r>
              <a:rPr lang="en-US" dirty="0" smtClean="0"/>
              <a:t>pro</a:t>
            </a:r>
            <a:r>
              <a:rPr lang="en-US" dirty="0"/>
              <a:t>duces outputs.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20760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for Knowledge Engineering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640" y="2029094"/>
            <a:ext cx="7531921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861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Systems for Knowledge Engineering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Inputs to a fuzzy system can be either exact, crisp values (e.g., 7), or fuzzy values (e.g</a:t>
            </a:r>
            <a:r>
              <a:rPr lang="en-US" dirty="0" smtClean="0"/>
              <a:t>., "</a:t>
            </a:r>
            <a:r>
              <a:rPr lang="en-US" dirty="0"/>
              <a:t>moderate"). Output values from a fuzzy system can be fuzzy, for example, a whole membership </a:t>
            </a:r>
            <a:r>
              <a:rPr lang="en-US" dirty="0" smtClean="0"/>
              <a:t>function for </a:t>
            </a:r>
            <a:r>
              <a:rPr lang="en-US" dirty="0"/>
              <a:t>the inferred fuzzy value; or exact (crisp), for example, a single value is produced on the output. </a:t>
            </a:r>
            <a:r>
              <a:rPr lang="en-US" dirty="0" smtClean="0"/>
              <a:t>The process </a:t>
            </a:r>
            <a:r>
              <a:rPr lang="en-US" dirty="0"/>
              <a:t>of transforming an output membership function into a single value is called </a:t>
            </a:r>
            <a:r>
              <a:rPr lang="en-US" dirty="0" err="1"/>
              <a:t>defuzzification</a:t>
            </a:r>
            <a:r>
              <a:rPr lang="en-US" dirty="0"/>
              <a:t>.</a:t>
            </a:r>
          </a:p>
          <a:p>
            <a:r>
              <a:rPr lang="en-US" dirty="0"/>
              <a:t>The secret for the success of fuzzy systems is that they are easy to implement, easy to maintain, easy </a:t>
            </a:r>
            <a:r>
              <a:rPr lang="en-US" dirty="0" smtClean="0"/>
              <a:t>to understand</a:t>
            </a:r>
            <a:r>
              <a:rPr lang="en-US" dirty="0"/>
              <a:t>, robust, and cheap.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3445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 and Fuzzy Operations</a:t>
            </a:r>
            <a:endParaRPr lang="bg-BG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Lectures 2&amp;3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610888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notion of a fuzzy set was introduced first by </a:t>
            </a:r>
            <a:r>
              <a:rPr lang="en-US" dirty="0" err="1"/>
              <a:t>Lotfi</a:t>
            </a:r>
            <a:r>
              <a:rPr lang="en-US" dirty="0"/>
              <a:t> </a:t>
            </a:r>
            <a:r>
              <a:rPr lang="en-US" dirty="0" err="1"/>
              <a:t>Zadeh</a:t>
            </a:r>
            <a:r>
              <a:rPr lang="en-US" dirty="0"/>
              <a:t> in 1965, who later developed many of </a:t>
            </a:r>
            <a:r>
              <a:rPr lang="en-US" dirty="0" smtClean="0"/>
              <a:t>the methods </a:t>
            </a:r>
            <a:r>
              <a:rPr lang="en-US" dirty="0"/>
              <a:t>of fuzzy logic based on this simple notion. It took a couple of decades for the rationale of </a:t>
            </a:r>
            <a:r>
              <a:rPr lang="en-US" dirty="0" smtClean="0"/>
              <a:t>fuzzy sets </a:t>
            </a:r>
            <a:r>
              <a:rPr lang="en-US" dirty="0"/>
              <a:t>to be understood and applied by other scientists.</a:t>
            </a:r>
          </a:p>
          <a:p>
            <a:r>
              <a:rPr lang="en-US" dirty="0"/>
              <a:t>The traditional way of representing elements u of a set A is through the characteristic function:</a:t>
            </a:r>
          </a:p>
          <a:p>
            <a:r>
              <a:rPr lang="en-US" dirty="0" err="1"/>
              <a:t>μA</a:t>
            </a:r>
            <a:r>
              <a:rPr lang="en-US" dirty="0"/>
              <a:t>(u) = 1, if u is an element of the set A, and</a:t>
            </a:r>
          </a:p>
          <a:p>
            <a:r>
              <a:rPr lang="en-US" dirty="0" err="1"/>
              <a:t>μA</a:t>
            </a:r>
            <a:r>
              <a:rPr lang="en-US" dirty="0"/>
              <a:t>(u) = 0, if u is not an element of the set A,</a:t>
            </a:r>
          </a:p>
          <a:p>
            <a:r>
              <a:rPr lang="en-US" dirty="0"/>
              <a:t>that is, an object either belongs or does not belong to a given set.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0805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fuzzy sets an object can belong to a set partially. The degree of membership is defined through </a:t>
            </a:r>
            <a:r>
              <a:rPr lang="en-US" dirty="0" smtClean="0"/>
              <a:t>a generalized </a:t>
            </a:r>
            <a:r>
              <a:rPr lang="en-US" dirty="0"/>
              <a:t>characteristic function called membership function:</a:t>
            </a:r>
          </a:p>
          <a:p>
            <a:r>
              <a:rPr lang="el-GR" dirty="0"/>
              <a:t>μ</a:t>
            </a:r>
            <a:r>
              <a:rPr lang="en-US" dirty="0"/>
              <a:t>A(u): U </a:t>
            </a:r>
            <a:r>
              <a:rPr lang="en-US" dirty="0" smtClean="0">
                <a:latin typeface="Century Gothic"/>
                <a:ea typeface="Cambria Math"/>
              </a:rPr>
              <a:t>→</a:t>
            </a:r>
            <a:r>
              <a:rPr lang="en-US" dirty="0" smtClean="0"/>
              <a:t> </a:t>
            </a:r>
            <a:r>
              <a:rPr lang="en-US" dirty="0"/>
              <a:t>[0,1]</a:t>
            </a:r>
          </a:p>
          <a:p>
            <a:r>
              <a:rPr lang="en-US" dirty="0"/>
              <a:t>where U is called the universe, and A is a fuzzy subset of U.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9140363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values of the membership function are real numbers in the interval [0, 1], where 0 means that </a:t>
            </a:r>
            <a:r>
              <a:rPr lang="en-US" dirty="0" smtClean="0"/>
              <a:t>the object </a:t>
            </a:r>
            <a:r>
              <a:rPr lang="en-US" dirty="0"/>
              <a:t>is not a member of the set and 1 means that it belongs entirely. Each value of the function </a:t>
            </a:r>
            <a:r>
              <a:rPr lang="en-US" dirty="0" smtClean="0"/>
              <a:t>is called </a:t>
            </a:r>
            <a:r>
              <a:rPr lang="en-US" dirty="0"/>
              <a:t>a membership degree. One way of defining a membership function is through an analog function.</a:t>
            </a:r>
          </a:p>
          <a:p>
            <a:r>
              <a:rPr lang="en-US" dirty="0"/>
              <a:t>Figure </a:t>
            </a:r>
            <a:r>
              <a:rPr lang="en-US" dirty="0" smtClean="0"/>
              <a:t>on next slide </a:t>
            </a:r>
            <a:r>
              <a:rPr lang="en-US" dirty="0"/>
              <a:t>shows three membership functions representing three fuzzy sets labeled as ''short</a:t>
            </a:r>
            <a:r>
              <a:rPr lang="en-US" dirty="0" smtClean="0"/>
              <a:t>,“ "</a:t>
            </a:r>
            <a:r>
              <a:rPr lang="en-US" dirty="0"/>
              <a:t>medium," and "tall," all of them being fuzzy values of a variable "height." As we can see, the value </a:t>
            </a:r>
            <a:r>
              <a:rPr lang="en-US" dirty="0" smtClean="0"/>
              <a:t>170 cm </a:t>
            </a:r>
            <a:r>
              <a:rPr lang="en-US" dirty="0"/>
              <a:t>belongs to the fuzzy set "medium" to a degree of 0.2 and at the same time to the set "tall" to a </a:t>
            </a:r>
            <a:r>
              <a:rPr lang="en-US" dirty="0" smtClean="0"/>
              <a:t>degree of </a:t>
            </a:r>
            <a:r>
              <a:rPr lang="en-US" dirty="0"/>
              <a:t>0.7.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2494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Membership functions representing three </a:t>
            </a:r>
            <a:r>
              <a:rPr lang="en-US" dirty="0" smtClean="0"/>
              <a:t>fuzzy sets </a:t>
            </a:r>
            <a:r>
              <a:rPr lang="en-US" dirty="0"/>
              <a:t>for the variable "height."</a:t>
            </a:r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733" y="2996952"/>
            <a:ext cx="6085089" cy="3763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85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fuzzy set?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Btw., what is a set? </a:t>
            </a:r>
            <a:r>
              <a:rPr lang="en-US" dirty="0" smtClean="0"/>
              <a:t>		... </a:t>
            </a:r>
            <a:r>
              <a:rPr lang="en-US" dirty="0"/>
              <a:t>to be an element..."</a:t>
            </a:r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>
                <a:solidFill>
                  <a:schemeClr val="accent1"/>
                </a:solidFill>
              </a:rPr>
              <a:t>set</a:t>
            </a:r>
            <a:r>
              <a:rPr lang="en-US" dirty="0"/>
              <a:t> is a collection of its </a:t>
            </a:r>
            <a:r>
              <a:rPr lang="en-US" dirty="0">
                <a:solidFill>
                  <a:schemeClr val="accent1"/>
                </a:solidFill>
              </a:rPr>
              <a:t>members</a:t>
            </a:r>
            <a:r>
              <a:rPr lang="en-US" dirty="0"/>
              <a:t>.</a:t>
            </a:r>
          </a:p>
          <a:p>
            <a:pPr marL="1463040" lvl="5" indent="0">
              <a:buNone/>
            </a:pPr>
            <a:endParaRPr lang="en-US" sz="2800" dirty="0" smtClean="0"/>
          </a:p>
          <a:p>
            <a:pPr marL="1463040" lvl="5" indent="0">
              <a:buNone/>
            </a:pPr>
            <a:r>
              <a:rPr lang="en-US" sz="2800" dirty="0" smtClean="0"/>
              <a:t>The </a:t>
            </a:r>
            <a:r>
              <a:rPr lang="en-US" sz="2800" dirty="0"/>
              <a:t>notion of </a:t>
            </a:r>
            <a:r>
              <a:rPr lang="en-US" sz="2800" b="1" dirty="0">
                <a:solidFill>
                  <a:schemeClr val="accent1"/>
                </a:solidFill>
              </a:rPr>
              <a:t>fuzzy</a:t>
            </a:r>
            <a:r>
              <a:rPr lang="en-US" sz="2800" dirty="0">
                <a:solidFill>
                  <a:schemeClr val="accent1"/>
                </a:solidFill>
              </a:rPr>
              <a:t> sets </a:t>
            </a:r>
            <a:r>
              <a:rPr lang="en-US" sz="2800" dirty="0"/>
              <a:t>is an extension</a:t>
            </a:r>
          </a:p>
          <a:p>
            <a:pPr marL="1463040" lvl="5" indent="0">
              <a:buNone/>
            </a:pPr>
            <a:r>
              <a:rPr lang="en-US" sz="2800" dirty="0"/>
              <a:t>of the most fundamental property of sets.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Fuzzy </a:t>
            </a:r>
            <a:r>
              <a:rPr lang="en-US" dirty="0"/>
              <a:t>sets allows a grading of </a:t>
            </a:r>
            <a:r>
              <a:rPr lang="en-US" dirty="0">
                <a:solidFill>
                  <a:schemeClr val="accent1"/>
                </a:solidFill>
              </a:rPr>
              <a:t>to what extent</a:t>
            </a:r>
          </a:p>
          <a:p>
            <a:pPr marL="0" indent="0">
              <a:buNone/>
            </a:pPr>
            <a:r>
              <a:rPr lang="en-US" dirty="0"/>
              <a:t>an </a:t>
            </a:r>
            <a:r>
              <a:rPr lang="en-US" dirty="0">
                <a:solidFill>
                  <a:schemeClr val="accent1"/>
                </a:solidFill>
              </a:rPr>
              <a:t>element</a:t>
            </a:r>
            <a:r>
              <a:rPr lang="en-US" dirty="0"/>
              <a:t> of a set </a:t>
            </a:r>
            <a:r>
              <a:rPr lang="en-US" dirty="0">
                <a:solidFill>
                  <a:schemeClr val="accent1"/>
                </a:solidFill>
              </a:rPr>
              <a:t>belongs</a:t>
            </a:r>
            <a:r>
              <a:rPr lang="en-US" dirty="0"/>
              <a:t> to that </a:t>
            </a:r>
            <a:r>
              <a:rPr lang="en-US" dirty="0" smtClean="0"/>
              <a:t>specific </a:t>
            </a:r>
            <a:r>
              <a:rPr lang="en-US" dirty="0"/>
              <a:t>set.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4100337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 smtClean="0"/>
                  <a:t>If the universe is discrete, a membership function can be defined by a finite set in the following way:</a:t>
                </a:r>
              </a:p>
              <a:p>
                <a:pPr marL="0" indent="0" algn="ctr">
                  <a:buNone/>
                </a:pPr>
                <a:r>
                  <a:rPr lang="es-ES" dirty="0"/>
                  <a:t>A = μ(u1)/u1 + μ(u2)/u2 + . . . + μ(un)/un,</a:t>
                </a:r>
              </a:p>
              <a:p>
                <a:r>
                  <a:rPr lang="en-US" dirty="0"/>
                  <a:t>or </a:t>
                </a:r>
                <a:r>
                  <a:rPr lang="en-US" dirty="0" smtClean="0"/>
                  <a:t>simply 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𝐴</m:t>
                      </m:r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type m:val="lin"/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  <a:ea typeface="Cambria Math"/>
                                    </a:rPr>
                                    <m:t>𝜇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𝑢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dirty="0" smtClean="0"/>
                  <a:t>where </a:t>
                </a:r>
                <a:r>
                  <a:rPr lang="en-US" dirty="0"/>
                  <a:t>the symbol / separates the membership degrees μ(</a:t>
                </a:r>
                <a:r>
                  <a:rPr lang="en-US" dirty="0" err="1"/>
                  <a:t>ui</a:t>
                </a:r>
                <a:r>
                  <a:rPr lang="en-US" dirty="0"/>
                  <a:t>) from the elements of the universe </a:t>
                </a:r>
                <a:r>
                  <a:rPr lang="en-US" dirty="0" err="1"/>
                  <a:t>ui</a:t>
                </a:r>
                <a:r>
                  <a:rPr lang="en-US" dirty="0"/>
                  <a:t> </a:t>
                </a:r>
                <a:r>
                  <a:rPr lang="en-US" dirty="0" smtClean="0">
                    <a:latin typeface="Cambria Math"/>
                    <a:ea typeface="Cambria Math"/>
                  </a:rPr>
                  <a:t>∈</a:t>
                </a:r>
                <a:r>
                  <a:rPr lang="en-US" dirty="0" smtClean="0"/>
                  <a:t> </a:t>
                </a:r>
                <a:r>
                  <a:rPr lang="en-US" dirty="0"/>
                  <a:t>U</a:t>
                </a:r>
                <a:r>
                  <a:rPr lang="en-US" dirty="0" smtClean="0"/>
                  <a:t>, and </a:t>
                </a:r>
                <a:r>
                  <a:rPr lang="en-US" dirty="0"/>
                  <a:t>+ stands for union. In a simpler form, a fuzzy set is represented as a sequence of </a:t>
                </a:r>
                <a:r>
                  <a:rPr lang="en-US" dirty="0" smtClean="0"/>
                  <a:t>membership degree/value </a:t>
                </a:r>
                <a:r>
                  <a:rPr lang="en-US" dirty="0"/>
                  <a:t>pairs: (0/150, 0.3/160, 0.68/170, 0.9/180, 1/190, 1/250).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741" t="-1944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014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Venn </a:t>
            </a:r>
            <a:r>
              <a:rPr lang="en-US" dirty="0" smtClean="0"/>
              <a:t>diagrams are not appropriate </a:t>
            </a:r>
            <a:r>
              <a:rPr lang="en-US" dirty="0"/>
              <a:t>for representing fuzzy sets. The principle difference between an ordinary, crisp set and </a:t>
            </a:r>
            <a:r>
              <a:rPr lang="en-US" dirty="0" smtClean="0"/>
              <a:t>a fuzzy </a:t>
            </a:r>
            <a:r>
              <a:rPr lang="en-US" dirty="0"/>
              <a:t>set is illustrated by the graphical representation shown in figure </a:t>
            </a:r>
            <a:r>
              <a:rPr lang="en-US" dirty="0" smtClean="0"/>
              <a:t>on next slide. </a:t>
            </a:r>
          </a:p>
          <a:p>
            <a:r>
              <a:rPr lang="en-US" dirty="0" smtClean="0"/>
              <a:t>Crisp </a:t>
            </a:r>
            <a:r>
              <a:rPr lang="en-US" dirty="0"/>
              <a:t>sets use "clear cut" </a:t>
            </a:r>
            <a:r>
              <a:rPr lang="en-US" dirty="0" smtClean="0"/>
              <a:t>on the </a:t>
            </a:r>
            <a:r>
              <a:rPr lang="en-US" dirty="0"/>
              <a:t>boundaries. Fuzzy sets use grades. The membership degree to which two values, for example, </a:t>
            </a:r>
            <a:r>
              <a:rPr lang="en-US" dirty="0" smtClean="0"/>
              <a:t>14.999 and </a:t>
            </a:r>
            <a:r>
              <a:rPr lang="en-US" dirty="0"/>
              <a:t>15.001, belong to the fuzzy set "medium" are very close to each other, which represents </a:t>
            </a:r>
            <a:r>
              <a:rPr lang="en-US" dirty="0" smtClean="0"/>
              <a:t>their closeness </a:t>
            </a:r>
            <a:r>
              <a:rPr lang="en-US" dirty="0"/>
              <a:t>in the universe, but because of the crisp border between the crisp sets "cool" and ''medium</a:t>
            </a:r>
            <a:r>
              <a:rPr lang="en-US" dirty="0" smtClean="0"/>
              <a:t>,“ the </a:t>
            </a:r>
            <a:r>
              <a:rPr lang="en-US" dirty="0"/>
              <a:t>two values are associated with different crisp sets.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33524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Representing crisp and fuzzy sets </a:t>
            </a:r>
            <a:r>
              <a:rPr lang="en-US" dirty="0" smtClean="0"/>
              <a:t>as subsets </a:t>
            </a:r>
            <a:r>
              <a:rPr lang="en-US" dirty="0"/>
              <a:t>of a domain (universe) U</a:t>
            </a:r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189" y="2924944"/>
            <a:ext cx="4340684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8759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/>
              <a:t>Some basic notions of fuzzy sets are defined below:</a:t>
            </a:r>
          </a:p>
          <a:p>
            <a:r>
              <a:rPr lang="en-US" dirty="0" smtClean="0"/>
              <a:t>A </a:t>
            </a:r>
            <a:r>
              <a:rPr lang="en-US" dirty="0">
                <a:solidFill>
                  <a:schemeClr val="accent1"/>
                </a:solidFill>
              </a:rPr>
              <a:t>support of a fuzzy se</a:t>
            </a:r>
            <a:r>
              <a:rPr lang="en-US" dirty="0"/>
              <a:t>t A is the subset of the universe U, each element of which has </a:t>
            </a:r>
            <a:r>
              <a:rPr lang="en-US" dirty="0" smtClean="0"/>
              <a:t>a membership </a:t>
            </a:r>
            <a:r>
              <a:rPr lang="en-US" dirty="0"/>
              <a:t>degree to A different from zero (figure </a:t>
            </a:r>
            <a:r>
              <a:rPr lang="en-US" dirty="0" smtClean="0"/>
              <a:t>below):</a:t>
            </a:r>
            <a:endParaRPr lang="en-US" dirty="0"/>
          </a:p>
          <a:p>
            <a:r>
              <a:rPr lang="pl-PL" dirty="0">
                <a:latin typeface="Cambria Math" pitchFamily="18" charset="0"/>
                <a:ea typeface="Cambria Math" pitchFamily="18" charset="0"/>
              </a:rPr>
              <a:t>supp(A) = {u|u </a:t>
            </a:r>
            <a:r>
              <a:rPr lang="pl-PL" dirty="0" smtClean="0">
                <a:latin typeface="Cambria Math" pitchFamily="18" charset="0"/>
                <a:ea typeface="Cambria Math" pitchFamily="18" charset="0"/>
              </a:rPr>
              <a:t>∈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U, μA(u) &gt; 0</a:t>
            </a:r>
            <a:r>
              <a:rPr lang="pl-PL" dirty="0" smtClean="0">
                <a:latin typeface="Cambria Math" pitchFamily="18" charset="0"/>
                <a:ea typeface="Cambria Math" pitchFamily="18" charset="0"/>
              </a:rPr>
              <a:t>}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/>
              <a:t>For example, the support of </a:t>
            </a:r>
            <a:r>
              <a:rPr lang="en-US" dirty="0" smtClean="0"/>
              <a:t>the</a:t>
            </a:r>
            <a:br>
              <a:rPr lang="en-US" dirty="0" smtClean="0"/>
            </a:br>
            <a:r>
              <a:rPr lang="en-US" dirty="0" smtClean="0"/>
              <a:t>fuzzy </a:t>
            </a:r>
            <a:r>
              <a:rPr lang="en-US" dirty="0"/>
              <a:t>set "medium temperature"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is </a:t>
            </a:r>
            <a:r>
              <a:rPr lang="en-US" dirty="0"/>
              <a:t>the interval (10,30) on the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Celsius scale</a:t>
            </a:r>
            <a:r>
              <a:rPr lang="en-US" dirty="0"/>
              <a:t>. A fuzzy set A can </a:t>
            </a:r>
            <a:r>
              <a:rPr lang="en-US" dirty="0" smtClean="0"/>
              <a:t>be</a:t>
            </a:r>
            <a:br>
              <a:rPr lang="en-US" dirty="0" smtClean="0"/>
            </a:br>
            <a:r>
              <a:rPr lang="en-US" dirty="0" smtClean="0"/>
              <a:t>formulated </a:t>
            </a:r>
            <a:r>
              <a:rPr lang="en-US" dirty="0"/>
              <a:t>entirely by its support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smtClean="0"/>
              <a:t>that is: A </a:t>
            </a:r>
            <a:r>
              <a:rPr lang="en-US" dirty="0"/>
              <a:t>= {</a:t>
            </a:r>
            <a:r>
              <a:rPr lang="el-GR" dirty="0"/>
              <a:t>μ</a:t>
            </a:r>
            <a:r>
              <a:rPr lang="en-US" dirty="0"/>
              <a:t>A(u)/</a:t>
            </a:r>
            <a:r>
              <a:rPr lang="en-US" dirty="0" err="1"/>
              <a:t>u|u</a:t>
            </a:r>
            <a:r>
              <a:rPr lang="en-US" dirty="0"/>
              <a:t>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∈</a:t>
            </a:r>
            <a:r>
              <a:rPr lang="en-US" dirty="0" smtClean="0"/>
              <a:t> </a:t>
            </a:r>
            <a:r>
              <a:rPr lang="en-US" dirty="0" err="1"/>
              <a:t>supp</a:t>
            </a:r>
            <a:r>
              <a:rPr lang="en-US" dirty="0"/>
              <a:t>(A)}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791" y="3501008"/>
            <a:ext cx="3349301" cy="2807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107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>
                    <a:solidFill>
                      <a:schemeClr val="accent1"/>
                    </a:solidFill>
                  </a:rPr>
                  <a:t>Cardinality</a:t>
                </a:r>
                <a:r>
                  <a:rPr lang="en-US" dirty="0" smtClean="0"/>
                  <a:t> of an ordinary, crisp set is defined as the number of the elements in the set, but cardinality </a:t>
                </a:r>
                <a:r>
                  <a:rPr lang="en-US" dirty="0"/>
                  <a:t>of a fuzzy set M(A) is defined as follows</a:t>
                </a:r>
                <a:r>
                  <a:rPr lang="en-US" dirty="0" smtClean="0"/>
                  <a:t>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𝑀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𝐴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𝐴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𝑢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</a:rPr>
                            <m:t>,            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∈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𝑈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dirty="0" smtClean="0">
                    <a:solidFill>
                      <a:schemeClr val="accent1"/>
                    </a:solidFill>
                  </a:rPr>
                  <a:t>Power </a:t>
                </a:r>
                <a:r>
                  <a:rPr lang="en-US" dirty="0">
                    <a:solidFill>
                      <a:schemeClr val="accent1"/>
                    </a:solidFill>
                  </a:rPr>
                  <a:t>set </a:t>
                </a:r>
                <a:r>
                  <a:rPr lang="en-US" dirty="0"/>
                  <a:t>of A is called the set of all fuzzy subsets of A</a:t>
                </a:r>
                <a:r>
                  <a:rPr lang="en-US" dirty="0" smtClean="0"/>
                  <a:t>.</a:t>
                </a:r>
              </a:p>
              <a:p>
                <a:r>
                  <a:rPr lang="en-US" dirty="0"/>
                  <a:t>A fuzzy set A is called a </a:t>
                </a:r>
                <a:r>
                  <a:rPr lang="en-US" dirty="0">
                    <a:solidFill>
                      <a:schemeClr val="accent1"/>
                    </a:solidFill>
                  </a:rPr>
                  <a:t>normal fuzzy set </a:t>
                </a:r>
                <a:r>
                  <a:rPr lang="en-US" dirty="0"/>
                  <a:t>if its membership function has a grade of 1 at least </a:t>
                </a:r>
                <a:r>
                  <a:rPr lang="en-US" dirty="0" smtClean="0"/>
                  <a:t>for one </a:t>
                </a:r>
                <a:r>
                  <a:rPr lang="en-US" dirty="0"/>
                  <a:t>value from the universe U.</a:t>
                </a:r>
                <a:endParaRPr lang="bg-BG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111" r="-519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8090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Every fuzzy set A can be represented by its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x-cut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which can be defined as </a:t>
            </a:r>
            <a:r>
              <a:rPr lang="en-US" i="1" dirty="0">
                <a:latin typeface="Cambria Math" pitchFamily="18" charset="0"/>
                <a:ea typeface="Cambria Math" pitchFamily="18" charset="0"/>
              </a:rPr>
              <a:t>weak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or </a:t>
            </a:r>
            <a:r>
              <a:rPr lang="en-US" i="1" dirty="0">
                <a:latin typeface="Cambria Math" pitchFamily="18" charset="0"/>
                <a:ea typeface="Cambria Math" pitchFamily="18" charset="0"/>
              </a:rPr>
              <a:t>strong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(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figure below).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The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x-cut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of a fuzzy set A is a subset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of the universe U which consists of values that belong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to the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fuzzy set A with a membership degree greater (weak cut), or greater or equal (strong cut) than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 given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value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br>
              <a:rPr lang="en-US" dirty="0" smtClean="0">
                <a:latin typeface="Cambria Math" pitchFamily="18" charset="0"/>
                <a:ea typeface="Cambria Math" pitchFamily="18" charset="0"/>
              </a:rPr>
            </a:br>
            <a:r>
              <a:rPr lang="en-US" dirty="0" smtClean="0">
                <a:latin typeface="Cambria Math" pitchFamily="18" charset="0"/>
                <a:ea typeface="Cambria Math" pitchFamily="18" charset="0"/>
              </a:rPr>
              <a:t>x ∈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[0, 1].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824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An interesting property of fuzzy sets, introduced by </a:t>
            </a:r>
            <a:r>
              <a:rPr lang="en-US" dirty="0" err="1"/>
              <a:t>Kosko</a:t>
            </a:r>
            <a:r>
              <a:rPr lang="en-US" dirty="0"/>
              <a:t> (1992), was called </a:t>
            </a:r>
            <a:r>
              <a:rPr lang="en-US" dirty="0" smtClean="0"/>
              <a:t>subset hood</a:t>
            </a:r>
            <a:r>
              <a:rPr lang="en-US" dirty="0"/>
              <a:t>. </a:t>
            </a:r>
            <a:r>
              <a:rPr lang="en-US" dirty="0" smtClean="0"/>
              <a:t>It measures </a:t>
            </a:r>
            <a:r>
              <a:rPr lang="en-US" dirty="0"/>
              <a:t>not the degree to which a fuzzy set belongs to the universe, but the other way round, </a:t>
            </a:r>
            <a:r>
              <a:rPr lang="en-US" dirty="0" smtClean="0"/>
              <a:t>the degree </a:t>
            </a:r>
            <a:r>
              <a:rPr lang="en-US" dirty="0"/>
              <a:t>to which the whole universe U belongs to any of its fuzzy subsets. Thus, everything is </a:t>
            </a:r>
            <a:r>
              <a:rPr lang="en-US" dirty="0" smtClean="0"/>
              <a:t>subjective and </a:t>
            </a:r>
            <a:r>
              <a:rPr lang="en-US" dirty="0"/>
              <a:t>depends on the viewpoint.</a:t>
            </a:r>
          </a:p>
          <a:p>
            <a:r>
              <a:rPr lang="en-US" dirty="0"/>
              <a:t>Fuzzy set theory can be considered as an extension of ordinary set theory. Operations similar to the </a:t>
            </a:r>
            <a:r>
              <a:rPr lang="en-US" dirty="0" smtClean="0"/>
              <a:t>well known ordinary </a:t>
            </a:r>
            <a:r>
              <a:rPr lang="en-US" dirty="0"/>
              <a:t>set operations have been introduced for fuzzy </a:t>
            </a:r>
            <a:r>
              <a:rPr lang="en-US" dirty="0" smtClean="0"/>
              <a:t>sets.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7574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Ordinary (crisp) sets are a special case of fuzzy sets, when two membership degrees only, 0 and 1, </a:t>
            </a:r>
            <a:r>
              <a:rPr lang="en-US" dirty="0" smtClean="0"/>
              <a:t>are used</a:t>
            </a:r>
            <a:r>
              <a:rPr lang="en-US" dirty="0"/>
              <a:t>, and crisp borders between the sets are defined. All definitions, proofs, and theorems that apply </a:t>
            </a:r>
            <a:r>
              <a:rPr lang="en-US" dirty="0" smtClean="0"/>
              <a:t>to fuzzy </a:t>
            </a:r>
            <a:r>
              <a:rPr lang="en-US" dirty="0"/>
              <a:t>sets must also be valid in the case when the fuzziness becomes zero, that is, when the fuzzy </a:t>
            </a:r>
            <a:r>
              <a:rPr lang="en-US" dirty="0" smtClean="0"/>
              <a:t>set turns </a:t>
            </a:r>
            <a:r>
              <a:rPr lang="en-US" dirty="0"/>
              <a:t>into an ordinary one.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92665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 shall now look at some fuzzy operators. An analog-function representation of membership </a:t>
            </a:r>
            <a:r>
              <a:rPr lang="en-US" dirty="0" smtClean="0"/>
              <a:t>functions is </a:t>
            </a:r>
            <a:r>
              <a:rPr lang="en-US" dirty="0"/>
              <a:t>used in figure </a:t>
            </a:r>
            <a:r>
              <a:rPr lang="en-US" dirty="0" smtClean="0"/>
              <a:t>below </a:t>
            </a:r>
            <a:r>
              <a:rPr lang="en-US" dirty="0"/>
              <a:t>to represent some operations with fuzzy sets. The following operations over </a:t>
            </a:r>
            <a:r>
              <a:rPr lang="en-US" dirty="0" smtClean="0"/>
              <a:t>two fuzzy </a:t>
            </a:r>
            <a:r>
              <a:rPr lang="en-US" dirty="0"/>
              <a:t>sets A and B defined over the same universe U are the most common in fuzzy theory:</a:t>
            </a:r>
            <a:endParaRPr lang="bg-B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67" y="4365104"/>
            <a:ext cx="896716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324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Union, A </a:t>
            </a:r>
            <a:r>
              <a:rPr lang="it-IT" dirty="0">
                <a:latin typeface="Cambria Math" pitchFamily="18" charset="0"/>
                <a:ea typeface="Cambria Math" pitchFamily="18" charset="0"/>
              </a:rPr>
              <a:t>∪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B:</a:t>
            </a:r>
          </a:p>
          <a:p>
            <a:pPr marL="0" indent="0" algn="ctr">
              <a:buNone/>
            </a:pP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 smtClean="0">
                <a:latin typeface="Cambria Math" pitchFamily="18" charset="0"/>
                <a:ea typeface="Cambria Math" pitchFamily="18" charset="0"/>
              </a:rPr>
              <a:t>AUB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(u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 =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∨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 smtClean="0">
                <a:latin typeface="Cambria Math" pitchFamily="18" charset="0"/>
                <a:ea typeface="Cambria Math" pitchFamily="18" charset="0"/>
              </a:rPr>
              <a:t>B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(u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),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	</a:t>
            </a: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all u from U, where ∨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means MAX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Intersection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∩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B:</a:t>
            </a:r>
          </a:p>
          <a:p>
            <a:pPr marL="0" indent="0" algn="ctr">
              <a:buNone/>
            </a:pP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 smtClean="0">
                <a:latin typeface="Cambria Math" pitchFamily="18" charset="0"/>
                <a:ea typeface="Cambria Math" pitchFamily="18" charset="0"/>
              </a:rPr>
              <a:t>A∩B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(u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 =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∧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all u from U, where ∧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means MIN;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De Morgan's laws are valid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for intersection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and union.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519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fuzzy set?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Let us observe a (crisp) reference set (our universe)</a:t>
            </a:r>
          </a:p>
          <a:p>
            <a:pPr marL="0" indent="0" algn="ctr">
              <a:buNone/>
            </a:pPr>
            <a:r>
              <a:rPr lang="en-US" dirty="0"/>
              <a:t>X = </a:t>
            </a:r>
            <a:r>
              <a:rPr lang="en-US" dirty="0" smtClean="0"/>
              <a:t>{1, 2</a:t>
            </a:r>
            <a:r>
              <a:rPr lang="en-US" dirty="0"/>
              <a:t>,</a:t>
            </a:r>
            <a:r>
              <a:rPr lang="en-US" dirty="0" smtClean="0"/>
              <a:t> 3, 4, 5, 6, 7, 8, 9, 10}.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Let us form:</a:t>
            </a:r>
          </a:p>
          <a:p>
            <a:pPr marL="0" indent="0">
              <a:buNone/>
            </a:pPr>
            <a:r>
              <a:rPr lang="en-US" dirty="0"/>
              <a:t>The (crisp) subset C of X, C = {</a:t>
            </a:r>
            <a:r>
              <a:rPr lang="en-US" dirty="0" smtClean="0"/>
              <a:t>x </a:t>
            </a:r>
            <a:r>
              <a:rPr lang="en-US" dirty="0"/>
              <a:t>|</a:t>
            </a:r>
            <a:r>
              <a:rPr lang="en-US" dirty="0" smtClean="0"/>
              <a:t> </a:t>
            </a:r>
            <a:r>
              <a:rPr lang="en-US" dirty="0"/>
              <a:t>3 &lt; x &lt; </a:t>
            </a:r>
            <a:r>
              <a:rPr lang="en-US" dirty="0" smtClean="0"/>
              <a:t>8}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C = </a:t>
            </a:r>
            <a:r>
              <a:rPr lang="en-US" dirty="0" smtClean="0"/>
              <a:t>{4</a:t>
            </a:r>
            <a:r>
              <a:rPr lang="en-US" dirty="0"/>
              <a:t>,</a:t>
            </a:r>
            <a:r>
              <a:rPr lang="en-US" dirty="0" smtClean="0"/>
              <a:t> 5, 6</a:t>
            </a:r>
            <a:r>
              <a:rPr lang="en-US" dirty="0"/>
              <a:t>,</a:t>
            </a:r>
            <a:r>
              <a:rPr lang="en-US" dirty="0" smtClean="0"/>
              <a:t> 7}</a:t>
            </a:r>
            <a:endParaRPr lang="en-US" dirty="0"/>
          </a:p>
          <a:p>
            <a:pPr marL="0" indent="0" algn="r">
              <a:buNone/>
            </a:pPr>
            <a:r>
              <a:rPr lang="en-US" dirty="0"/>
              <a:t>(Easy! "Yes, or no" ...)</a:t>
            </a:r>
          </a:p>
          <a:p>
            <a:pPr marL="0" indent="0">
              <a:buNone/>
            </a:pPr>
            <a:r>
              <a:rPr lang="en-US" dirty="0"/>
              <a:t>The set F of </a:t>
            </a:r>
            <a:r>
              <a:rPr lang="en-US" dirty="0">
                <a:solidFill>
                  <a:schemeClr val="accent1"/>
                </a:solidFill>
              </a:rPr>
              <a:t>big</a:t>
            </a:r>
            <a:r>
              <a:rPr lang="en-US" dirty="0"/>
              <a:t> numbers in X</a:t>
            </a:r>
          </a:p>
          <a:p>
            <a:pPr marL="0" indent="0" algn="ctr">
              <a:buNone/>
            </a:pPr>
            <a:r>
              <a:rPr lang="en-US" dirty="0"/>
              <a:t>F = </a:t>
            </a:r>
            <a:r>
              <a:rPr lang="en-US" dirty="0" smtClean="0"/>
              <a:t>{10</a:t>
            </a:r>
            <a:r>
              <a:rPr lang="en-US" dirty="0"/>
              <a:t>,</a:t>
            </a:r>
            <a:r>
              <a:rPr lang="en-US" dirty="0" smtClean="0"/>
              <a:t> 9, 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</a:rPr>
              <a:t>8, 7, 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6, 5</a:t>
            </a:r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,</a:t>
            </a:r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4, 3, 2, 1</a:t>
            </a:r>
            <a:r>
              <a:rPr lang="en-US" dirty="0" smtClean="0"/>
              <a:t>}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(Yes or no? ... More like graded ... )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9367629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Equality, A = B:</a:t>
            </a:r>
          </a:p>
          <a:p>
            <a:pPr marL="0" indent="0" algn="ctr">
              <a:buNone/>
            </a:pPr>
            <a:r>
              <a:rPr lang="pl-PL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 = 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B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pl-PL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all u from U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Set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complement,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notA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smtClean="0">
                <a:latin typeface="Cambria Math"/>
                <a:ea typeface="Cambria Math"/>
              </a:rPr>
              <a:t>¬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:</a:t>
            </a:r>
          </a:p>
          <a:p>
            <a:pPr marL="0" indent="0" algn="ctr">
              <a:buNone/>
            </a:pPr>
            <a:r>
              <a:rPr lang="pl-PL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notA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 = 1 - 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pl-PL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all u from U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Concentration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CON(A):</a:t>
            </a:r>
          </a:p>
          <a:p>
            <a:pPr marL="0" indent="0" algn="ctr">
              <a:buNone/>
            </a:pP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CON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(A)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 = (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(u))</a:t>
            </a:r>
            <a:r>
              <a:rPr lang="en-US" baseline="30000" dirty="0">
                <a:latin typeface="Cambria Math" pitchFamily="18" charset="0"/>
                <a:ea typeface="Cambria Math" pitchFamily="18" charset="0"/>
              </a:rPr>
              <a:t>2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all u from U; this operation is used as a linguistic modifier "very"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027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Dilation, DIL(A):</a:t>
            </a:r>
          </a:p>
          <a:p>
            <a:pPr marL="0" indent="0" algn="ctr">
              <a:buNone/>
            </a:pP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DIL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(A)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 = (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(u))</a:t>
            </a:r>
            <a:r>
              <a:rPr lang="en-US" baseline="30000" dirty="0">
                <a:latin typeface="Cambria Math" pitchFamily="18" charset="0"/>
                <a:ea typeface="Cambria Math" pitchFamily="18" charset="0"/>
              </a:rPr>
              <a:t>0.5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all u from U; this operation is used as a linguistic modifier "more or less."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Subset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⊆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B:</a:t>
            </a:r>
          </a:p>
          <a:p>
            <a:pPr marL="0" indent="0" algn="ctr">
              <a:buNone/>
            </a:pPr>
            <a:r>
              <a:rPr lang="pl-PL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 </a:t>
            </a:r>
            <a:r>
              <a:rPr lang="pl-PL" dirty="0" smtClean="0">
                <a:latin typeface="Cambria Math" pitchFamily="18" charset="0"/>
                <a:ea typeface="Cambria Math" pitchFamily="18" charset="0"/>
              </a:rPr>
              <a:t>≤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B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pl-PL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all u from U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Algebraic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product,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 ×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B:</a:t>
            </a:r>
          </a:p>
          <a:p>
            <a:pPr marL="0" indent="0" algn="ctr">
              <a:buNone/>
            </a:pPr>
            <a:r>
              <a:rPr lang="pl-PL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AB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(μ) = 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 · 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B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pl-PL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all u from U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36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Bounded sum:</a:t>
            </a:r>
          </a:p>
          <a:p>
            <a:pPr marL="0" indent="0" algn="ctr">
              <a:buNone/>
            </a:pPr>
            <a:r>
              <a:rPr lang="pl-PL" dirty="0">
                <a:latin typeface="Cambria Math" pitchFamily="18" charset="0"/>
                <a:ea typeface="Cambria Math" pitchFamily="18" charset="0"/>
              </a:rPr>
              <a:t>max{1,μ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 + 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B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(u)},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pl-PL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all u from U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Bounded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difference, 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/-/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B:</a:t>
            </a:r>
          </a:p>
          <a:p>
            <a:pPr marL="0" indent="0" algn="ctr">
              <a:buNone/>
            </a:pPr>
            <a:r>
              <a:rPr lang="pl-PL" dirty="0" smtClean="0">
                <a:latin typeface="Cambria Math" pitchFamily="18" charset="0"/>
                <a:ea typeface="Cambria Math" pitchFamily="18" charset="0"/>
              </a:rPr>
              <a:t>μ</a:t>
            </a:r>
            <a:r>
              <a:rPr lang="pl-PL" baseline="-25000" dirty="0" smtClean="0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|</a:t>
            </a:r>
            <a:r>
              <a:rPr lang="pl-PL" baseline="-25000" dirty="0" smtClean="0">
                <a:latin typeface="Cambria Math" pitchFamily="18" charset="0"/>
                <a:ea typeface="Cambria Math" pitchFamily="18" charset="0"/>
              </a:rPr>
              <a:t>-</a:t>
            </a:r>
            <a:r>
              <a:rPr lang="en-US" baseline="-25000" dirty="0" smtClean="0">
                <a:latin typeface="Cambria Math" pitchFamily="18" charset="0"/>
                <a:ea typeface="Cambria Math" pitchFamily="18" charset="0"/>
              </a:rPr>
              <a:t>|</a:t>
            </a:r>
            <a:r>
              <a:rPr lang="pl-PL" baseline="-25000" dirty="0" smtClean="0">
                <a:latin typeface="Cambria Math" pitchFamily="18" charset="0"/>
                <a:ea typeface="Cambria Math" pitchFamily="18" charset="0"/>
              </a:rPr>
              <a:t>B</a:t>
            </a:r>
            <a:r>
              <a:rPr lang="pl-PL" dirty="0" smtClean="0">
                <a:latin typeface="Cambria Math" pitchFamily="18" charset="0"/>
                <a:ea typeface="Cambria Math" pitchFamily="18" charset="0"/>
              </a:rPr>
              <a:t>(u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) = min{0,μ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 - 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B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(u)},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pl-PL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all u from U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Bounded product:</a:t>
            </a:r>
          </a:p>
          <a:p>
            <a:pPr marL="0" indent="0" algn="ctr">
              <a:buNone/>
            </a:pPr>
            <a:r>
              <a:rPr lang="pl-PL" dirty="0">
                <a:latin typeface="Cambria Math" pitchFamily="18" charset="0"/>
                <a:ea typeface="Cambria Math" pitchFamily="18" charset="0"/>
              </a:rPr>
              <a:t>max{0, 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 + 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B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 - 1},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pl-PL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all u from U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980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Normalization NORM(A):</a:t>
            </a:r>
          </a:p>
          <a:p>
            <a:pPr marL="0" indent="0" algn="ctr">
              <a:buNone/>
            </a:pPr>
            <a:r>
              <a:rPr lang="pl-PL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NORM(A)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 = 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(u)/MAX {μ</a:t>
            </a:r>
            <a:r>
              <a:rPr lang="pl-PL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(u)},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pl-PL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pl-PL" dirty="0">
                <a:latin typeface="Cambria Math" pitchFamily="18" charset="0"/>
                <a:ea typeface="Cambria Math" pitchFamily="18" charset="0"/>
              </a:rPr>
              <a:t>all u from U</a:t>
            </a: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Algebraic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sum:</a:t>
            </a:r>
          </a:p>
          <a:p>
            <a:pPr marL="0" indent="0" algn="ctr">
              <a:buNone/>
            </a:pP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A+B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 =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 +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all u from U;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De Morgan laws are valid for the algebraic sum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and difference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50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The operations over fuzzy sets have some properties, for example, they are associative, commutative</a:t>
            </a:r>
            <a:r>
              <a:rPr lang="en-US" dirty="0" smtClean="0"/>
              <a:t>, and </a:t>
            </a:r>
            <a:r>
              <a:rPr lang="en-US" dirty="0"/>
              <a:t>distributive, that is,</a:t>
            </a:r>
          </a:p>
          <a:p>
            <a:r>
              <a:rPr lang="en-US" dirty="0" smtClean="0"/>
              <a:t>Associative</a:t>
            </a:r>
            <a:r>
              <a:rPr lang="en-US" dirty="0"/>
              <a:t>: (a * b) * c = a * (b * c)</a:t>
            </a:r>
          </a:p>
          <a:p>
            <a:r>
              <a:rPr lang="en-US" dirty="0"/>
              <a:t>Commutative: a * b = b * a (not valid for the bounded difference)</a:t>
            </a:r>
          </a:p>
          <a:p>
            <a:r>
              <a:rPr lang="en-US" dirty="0"/>
              <a:t>Distributive: a * (b </a:t>
            </a:r>
            <a:r>
              <a:rPr lang="en-US" dirty="0" smtClean="0"/>
              <a:t>¤ c</a:t>
            </a:r>
            <a:r>
              <a:rPr lang="en-US" dirty="0"/>
              <a:t>) = (</a:t>
            </a:r>
            <a:r>
              <a:rPr lang="en-US" dirty="0" smtClean="0"/>
              <a:t>a </a:t>
            </a:r>
            <a:r>
              <a:rPr lang="en-US" dirty="0"/>
              <a:t>¤</a:t>
            </a:r>
            <a:r>
              <a:rPr lang="en-US" dirty="0" smtClean="0"/>
              <a:t> </a:t>
            </a:r>
            <a:r>
              <a:rPr lang="en-US" dirty="0"/>
              <a:t>b) * (</a:t>
            </a:r>
            <a:r>
              <a:rPr lang="en-US" dirty="0" smtClean="0"/>
              <a:t>a </a:t>
            </a:r>
            <a:r>
              <a:rPr lang="en-US" dirty="0"/>
              <a:t>¤</a:t>
            </a:r>
            <a:r>
              <a:rPr lang="en-US" dirty="0" smtClean="0"/>
              <a:t> </a:t>
            </a:r>
            <a:r>
              <a:rPr lang="en-US" dirty="0"/>
              <a:t>c)</a:t>
            </a:r>
          </a:p>
          <a:p>
            <a:pPr marL="0" indent="0">
              <a:buNone/>
            </a:pPr>
            <a:r>
              <a:rPr lang="en-US" dirty="0" smtClean="0"/>
              <a:t>where </a:t>
            </a:r>
            <a:r>
              <a:rPr lang="en-US" dirty="0"/>
              <a:t>* </a:t>
            </a:r>
            <a:r>
              <a:rPr lang="en-US" dirty="0" smtClean="0"/>
              <a:t>and </a:t>
            </a:r>
            <a:r>
              <a:rPr lang="en-US" dirty="0"/>
              <a:t>¤</a:t>
            </a:r>
            <a:r>
              <a:rPr lang="en-US" dirty="0" smtClean="0"/>
              <a:t> </a:t>
            </a:r>
            <a:r>
              <a:rPr lang="en-US" dirty="0"/>
              <a:t>denote any operations from those listed above.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83305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An interesting and most distinguishing property for fuzzy sets, when compared with ordinary sets, is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that fuzzy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sets break the law of the excluded middle and the law of contradiction, so the following may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be true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:</a:t>
            </a:r>
          </a:p>
          <a:p>
            <a:r>
              <a:rPr lang="it-IT" dirty="0">
                <a:latin typeface="Cambria Math" pitchFamily="18" charset="0"/>
                <a:ea typeface="Cambria Math" pitchFamily="18" charset="0"/>
              </a:rPr>
              <a:t>A ∪</a:t>
            </a:r>
            <a:r>
              <a:rPr lang="it-IT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 smtClean="0">
                <a:latin typeface="Cambria Math"/>
                <a:ea typeface="Cambria Math"/>
              </a:rPr>
              <a:t>¬</a:t>
            </a:r>
            <a:r>
              <a:rPr lang="it-IT" dirty="0" smtClean="0">
                <a:latin typeface="Cambria Math" pitchFamily="18" charset="0"/>
                <a:ea typeface="Cambria Math" pitchFamily="18" charset="0"/>
              </a:rPr>
              <a:t>A ≠ </a:t>
            </a:r>
            <a:r>
              <a:rPr lang="it-IT" dirty="0">
                <a:latin typeface="Cambria Math" pitchFamily="18" charset="0"/>
                <a:ea typeface="Cambria Math" pitchFamily="18" charset="0"/>
              </a:rPr>
              <a:t>U</a:t>
            </a:r>
          </a:p>
          <a:p>
            <a:r>
              <a:rPr lang="pt-BR" dirty="0">
                <a:latin typeface="Cambria Math" pitchFamily="18" charset="0"/>
                <a:ea typeface="Cambria Math" pitchFamily="18" charset="0"/>
              </a:rPr>
              <a:t>A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∩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A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≠ ∅</a:t>
            </a:r>
            <a:endParaRPr lang="pt-BR" dirty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So the union of a fuzzy set A and its complement A should not necessarily give the whole universe U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. And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the intersection between the two is not necessarily equal to the empty set.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64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Possibility and Necessity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As a general concept to represent a measure of uncertainty of a event (or a set) E,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Zadeh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Sugeno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Dubois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and </a:t>
            </a:r>
            <a:r>
              <a:rPr lang="en-US" dirty="0" err="1" smtClean="0">
                <a:latin typeface="Cambria Math" pitchFamily="18" charset="0"/>
                <a:ea typeface="Cambria Math" pitchFamily="18" charset="0"/>
              </a:rPr>
              <a:t>Prade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and others (see Dubois and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Prade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1988) developed a so-called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confidence parameter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—g(E):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0 ≤ g(E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 ≤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1, 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⊆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U,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where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E is an event from a domain U of all possible events.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When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an event is sure, it implies g(E) = 1.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implication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in the other way is not necessarily true, for example, if g(E) = 1 it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does not mean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that E is a sure event.</a:t>
            </a:r>
          </a:p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If an event is impossible, it implies g(E) = 0, but not the other way around.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38665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Possibility and Necessity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Possibility</a:t>
            </a:r>
            <a:r>
              <a:rPr lang="en-US" dirty="0"/>
              <a:t> is the degree to which an expert considers a hypothesis H to be feasible or simply possible. </a:t>
            </a:r>
            <a:endParaRPr lang="en-US" dirty="0" smtClean="0"/>
          </a:p>
          <a:p>
            <a:r>
              <a:rPr lang="en-US" dirty="0" smtClean="0"/>
              <a:t>A possibility </a:t>
            </a:r>
            <a:r>
              <a:rPr lang="en-US" dirty="0"/>
              <a:t>of an event A and the possibility of its complement event A are weakly connected, in contrast to </a:t>
            </a:r>
            <a:r>
              <a:rPr lang="en-US" dirty="0" smtClean="0"/>
              <a:t>their probabilities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>
                <a:solidFill>
                  <a:schemeClr val="accent1"/>
                </a:solidFill>
              </a:rPr>
              <a:t>Possibility </a:t>
            </a:r>
            <a:r>
              <a:rPr lang="en-US" dirty="0">
                <a:solidFill>
                  <a:schemeClr val="accent1"/>
                </a:solidFill>
              </a:rPr>
              <a:t>is </a:t>
            </a:r>
            <a:r>
              <a:rPr lang="en-US" dirty="0" err="1">
                <a:solidFill>
                  <a:schemeClr val="accent1"/>
                </a:solidFill>
              </a:rPr>
              <a:t>nonstatistical</a:t>
            </a:r>
            <a:r>
              <a:rPr lang="en-US" dirty="0">
                <a:solidFill>
                  <a:schemeClr val="accent1"/>
                </a:solidFill>
              </a:rPr>
              <a:t>, while probability is statistical. </a:t>
            </a:r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/>
              <a:t>Possibility </a:t>
            </a:r>
            <a:r>
              <a:rPr lang="en-US" dirty="0"/>
              <a:t>is capacity or capability. </a:t>
            </a:r>
            <a:r>
              <a:rPr lang="en-US" dirty="0" smtClean="0"/>
              <a:t>It refers </a:t>
            </a:r>
            <a:r>
              <a:rPr lang="en-US" dirty="0"/>
              <a:t>to allowed values, rather than to frequencies.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7471128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Possibility and Necessity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i="1" dirty="0">
                <a:latin typeface="Cambria Math" pitchFamily="18" charset="0"/>
                <a:ea typeface="Cambria Math" pitchFamily="18" charset="0"/>
              </a:rPr>
              <a:t>Example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The possibility that soccer team A will win against team B is 0.8, but the possibility that it won't win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is </a:t>
            </a:r>
            <a:r>
              <a:rPr lang="bg-BG" dirty="0" smtClean="0">
                <a:latin typeface="Cambria Math" pitchFamily="18" charset="0"/>
                <a:ea typeface="Cambria Math" pitchFamily="18" charset="0"/>
              </a:rPr>
              <a:t>0.4.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i="1" dirty="0">
                <a:latin typeface="Cambria Math" pitchFamily="18" charset="0"/>
                <a:ea typeface="Cambria Math" pitchFamily="18" charset="0"/>
              </a:rPr>
              <a:t>Example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The possibility of getting 2 after having thrown a die could be 1, but the probability ideally is 1/6.</a:t>
            </a:r>
          </a:p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The following axioms are valid for the confidence parameter g:</a:t>
            </a:r>
          </a:p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A1. g is monotonic with respect to inclusion, that is,</a:t>
            </a: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	E1 ⊆ E2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⇒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g(E1)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≤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g(E2),</a:t>
            </a:r>
          </a:p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A2.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	∍A,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 ⊆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U, g(A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∪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B)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≥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max(g(a),g(b))</a:t>
            </a:r>
          </a:p>
          <a:p>
            <a:pPr marL="0" indent="0">
              <a:buNone/>
            </a:pPr>
            <a:r>
              <a:rPr lang="pt-BR" dirty="0">
                <a:latin typeface="Cambria Math" pitchFamily="18" charset="0"/>
                <a:ea typeface="Cambria Math" pitchFamily="18" charset="0"/>
              </a:rPr>
              <a:t>A3.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	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∀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A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, B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⊆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D, g(A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∩ B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)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≤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min(g(A), g(B))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19267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Possibility and Necessity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There is a measure for the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confidence parameters of A and B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that makes the axiom 2 an equality, and this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measure is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called possibility:</a:t>
            </a:r>
          </a:p>
          <a:p>
            <a:pPr marL="0" indent="0" algn="ctr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∀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A, B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⊆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U, ∏(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∪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B)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= max(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∏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(A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), ∏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(B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))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  <a:p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function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∏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takes values in [0, 1] and is defined as follows:</a:t>
            </a:r>
          </a:p>
          <a:p>
            <a:pPr marL="0" indent="0" algn="ctr">
              <a:buNone/>
            </a:pPr>
            <a:r>
              <a:rPr lang="pt-BR" dirty="0" smtClean="0">
                <a:latin typeface="Cambria Math" pitchFamily="18" charset="0"/>
                <a:ea typeface="Cambria Math" pitchFamily="18" charset="0"/>
              </a:rPr>
              <a:t>∏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A) = 1, if A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∩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≠ ∅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and the event E ⊆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U is considered to be sure;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∏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A) = 0 otherwise.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431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fuzzy?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Precision is not truth.</a:t>
            </a:r>
          </a:p>
          <a:p>
            <a:pPr marL="0" indent="0" algn="r">
              <a:buNone/>
            </a:pPr>
            <a:r>
              <a:rPr lang="en-US" dirty="0"/>
              <a:t>- Henri Matisse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So </a:t>
            </a:r>
            <a:r>
              <a:rPr lang="en-US" dirty="0"/>
              <a:t>far as the laws of mathematics refer to reality, they are not</a:t>
            </a:r>
          </a:p>
          <a:p>
            <a:pPr marL="0" indent="0">
              <a:buNone/>
            </a:pPr>
            <a:r>
              <a:rPr lang="en-US" dirty="0"/>
              <a:t>certain. And so far as they are certain, they do not refer to</a:t>
            </a:r>
          </a:p>
          <a:p>
            <a:pPr marL="0" indent="0">
              <a:buNone/>
            </a:pPr>
            <a:r>
              <a:rPr lang="en-US" dirty="0"/>
              <a:t>reality.</a:t>
            </a:r>
          </a:p>
          <a:p>
            <a:pPr marL="0" indent="0" algn="r">
              <a:buNone/>
            </a:pPr>
            <a:r>
              <a:rPr lang="en-US" dirty="0"/>
              <a:t>- Albert Einstein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As </a:t>
            </a:r>
            <a:r>
              <a:rPr lang="en-US" dirty="0"/>
              <a:t>complexity rises, precise statements lose meaning and</a:t>
            </a:r>
          </a:p>
          <a:p>
            <a:pPr marL="0" indent="0">
              <a:buNone/>
            </a:pPr>
            <a:r>
              <a:rPr lang="en-US" dirty="0"/>
              <a:t>meaningful statements lose precision.</a:t>
            </a:r>
          </a:p>
          <a:p>
            <a:pPr marL="0" indent="0" algn="r">
              <a:buNone/>
            </a:pPr>
            <a:r>
              <a:rPr lang="en-US" dirty="0"/>
              <a:t>- </a:t>
            </a:r>
            <a:r>
              <a:rPr lang="en-US" dirty="0" err="1" smtClean="0"/>
              <a:t>Lotfi</a:t>
            </a:r>
            <a:r>
              <a:rPr lang="en-US" dirty="0" smtClean="0"/>
              <a:t> </a:t>
            </a:r>
            <a:r>
              <a:rPr lang="en-US" dirty="0" err="1"/>
              <a:t>Zadeh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9029359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Possibility and Necessity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event A and its complement </a:t>
            </a:r>
            <a:r>
              <a:rPr lang="en-US" dirty="0" smtClean="0">
                <a:latin typeface="Cambria Math"/>
                <a:ea typeface="Cambria Math"/>
              </a:rPr>
              <a:t>¬</a:t>
            </a:r>
            <a:r>
              <a:rPr lang="en-US" dirty="0" smtClean="0"/>
              <a:t>A </a:t>
            </a:r>
            <a:r>
              <a:rPr lang="en-US" dirty="0"/>
              <a:t>are </a:t>
            </a:r>
            <a:r>
              <a:rPr lang="en-US" dirty="0">
                <a:solidFill>
                  <a:schemeClr val="accent1"/>
                </a:solidFill>
              </a:rPr>
              <a:t>weakly connected</a:t>
            </a:r>
            <a:r>
              <a:rPr lang="en-US" dirty="0"/>
              <a:t>:</a:t>
            </a:r>
          </a:p>
          <a:p>
            <a:pPr marL="0" indent="0" algn="ctr">
              <a:buNone/>
            </a:pPr>
            <a:r>
              <a:rPr lang="en-US" dirty="0"/>
              <a:t>MAX</a:t>
            </a:r>
            <a:r>
              <a:rPr lang="en-US" dirty="0" smtClean="0"/>
              <a:t>{∏(</a:t>
            </a:r>
            <a:r>
              <a:rPr lang="en-US" dirty="0"/>
              <a:t>A), ∏</a:t>
            </a:r>
            <a:r>
              <a:rPr lang="en-US" dirty="0" smtClean="0"/>
              <a:t>(</a:t>
            </a:r>
            <a:r>
              <a:rPr lang="en-US" dirty="0" smtClean="0">
                <a:latin typeface="Cambria Math"/>
                <a:ea typeface="Cambria Math"/>
              </a:rPr>
              <a:t>¬</a:t>
            </a:r>
            <a:r>
              <a:rPr lang="en-US" dirty="0" smtClean="0"/>
              <a:t>A</a:t>
            </a:r>
            <a:r>
              <a:rPr lang="en-US" dirty="0"/>
              <a:t>)} = 1</a:t>
            </a:r>
          </a:p>
          <a:p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/>
              <a:t>is also a measure N that makes axiom 3 an equality, which is called </a:t>
            </a:r>
            <a:r>
              <a:rPr lang="en-US" dirty="0">
                <a:solidFill>
                  <a:schemeClr val="accent1"/>
                </a:solidFill>
              </a:rPr>
              <a:t>necessity</a:t>
            </a:r>
            <a:r>
              <a:rPr lang="en-US" dirty="0"/>
              <a:t>:</a:t>
            </a:r>
          </a:p>
          <a:p>
            <a:pPr marL="0" indent="0" algn="ctr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∀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A, B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⊆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 U,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N(A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∩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B) =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min(N(A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), </a:t>
            </a:r>
            <a:r>
              <a:rPr lang="pt-BR" dirty="0" smtClean="0">
                <a:latin typeface="Cambria Math" pitchFamily="18" charset="0"/>
                <a:ea typeface="Cambria Math" pitchFamily="18" charset="0"/>
              </a:rPr>
              <a:t>N(B</a:t>
            </a:r>
            <a:r>
              <a:rPr lang="pt-BR" dirty="0">
                <a:latin typeface="Cambria Math" pitchFamily="18" charset="0"/>
                <a:ea typeface="Cambria Math" pitchFamily="18" charset="0"/>
              </a:rPr>
              <a:t>))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  <a:p>
            <a:pPr marL="0" indent="0" algn="ctr">
              <a:buNone/>
            </a:pP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2277954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Possibility and Necessity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The function U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→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[0, 1], such that 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→ ∏(E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), is called a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possibility distribution function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. The following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formulas are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true for the above-defined terms (see also Neapolitan, 1989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):</a:t>
            </a:r>
          </a:p>
          <a:p>
            <a:endParaRPr lang="en-US" dirty="0">
              <a:latin typeface="Cambria Math" pitchFamily="18" charset="0"/>
              <a:ea typeface="Cambria Math" pitchFamily="18" charset="0"/>
            </a:endParaRPr>
          </a:p>
          <a:p>
            <a:pPr marL="365760" lvl="1" indent="0">
              <a:buNone/>
            </a:pPr>
            <a:r>
              <a:rPr lang="pt-BR" sz="2600" dirty="0">
                <a:latin typeface="Cambria Math" pitchFamily="18" charset="0"/>
                <a:ea typeface="Cambria Math" pitchFamily="18" charset="0"/>
              </a:rPr>
              <a:t>A4. </a:t>
            </a:r>
            <a:r>
              <a:rPr lang="en-US" sz="2600" dirty="0">
                <a:latin typeface="Cambria Math" pitchFamily="18" charset="0"/>
                <a:ea typeface="Cambria Math" pitchFamily="18" charset="0"/>
              </a:rPr>
              <a:t>∏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A) = 1 - 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N(¬A)</a:t>
            </a:r>
            <a:endParaRPr lang="pt-BR" sz="2600" dirty="0">
              <a:latin typeface="Cambria Math" pitchFamily="18" charset="0"/>
              <a:ea typeface="Cambria Math" pitchFamily="18" charset="0"/>
            </a:endParaRPr>
          </a:p>
          <a:p>
            <a:pPr marL="365760" lvl="1" indent="0">
              <a:buNone/>
            </a:pPr>
            <a:r>
              <a:rPr lang="pt-BR" sz="2600" dirty="0">
                <a:latin typeface="Cambria Math" pitchFamily="18" charset="0"/>
                <a:ea typeface="Cambria Math" pitchFamily="18" charset="0"/>
              </a:rPr>
              <a:t>A5. min(N(A),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N(¬A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))= 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pt-BR" sz="2600" dirty="0">
              <a:latin typeface="Cambria Math" pitchFamily="18" charset="0"/>
              <a:ea typeface="Cambria Math" pitchFamily="18" charset="0"/>
            </a:endParaRPr>
          </a:p>
          <a:p>
            <a:pPr marL="365760" lvl="1" indent="0">
              <a:buNone/>
            </a:pPr>
            <a:r>
              <a:rPr lang="pt-BR" sz="2600" dirty="0">
                <a:latin typeface="Cambria Math" pitchFamily="18" charset="0"/>
                <a:ea typeface="Cambria Math" pitchFamily="18" charset="0"/>
              </a:rPr>
              <a:t>A6. ∀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A 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⊆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U, </a:t>
            </a:r>
            <a:r>
              <a:rPr lang="en-US" sz="2600" dirty="0">
                <a:latin typeface="Cambria Math" pitchFamily="18" charset="0"/>
                <a:ea typeface="Cambria Math" pitchFamily="18" charset="0"/>
              </a:rPr>
              <a:t>∏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A) 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≥ 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N(A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)</a:t>
            </a:r>
            <a:endParaRPr lang="pt-BR" sz="2600" dirty="0">
              <a:latin typeface="Cambria Math" pitchFamily="18" charset="0"/>
              <a:ea typeface="Cambria Math" pitchFamily="18" charset="0"/>
            </a:endParaRPr>
          </a:p>
          <a:p>
            <a:pPr marL="365760" lvl="1" indent="0">
              <a:buNone/>
            </a:pPr>
            <a:r>
              <a:rPr lang="pt-BR" sz="2600" dirty="0">
                <a:latin typeface="Cambria Math" pitchFamily="18" charset="0"/>
                <a:ea typeface="Cambria Math" pitchFamily="18" charset="0"/>
              </a:rPr>
              <a:t>A7. N(A) &gt; 0 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⇒ </a:t>
            </a:r>
            <a:r>
              <a:rPr lang="en-US" sz="2600" dirty="0">
                <a:latin typeface="Cambria Math" pitchFamily="18" charset="0"/>
                <a:ea typeface="Cambria Math" pitchFamily="18" charset="0"/>
              </a:rPr>
              <a:t>∏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A) = 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1</a:t>
            </a:r>
            <a:endParaRPr lang="pt-BR" sz="2600" dirty="0">
              <a:latin typeface="Cambria Math" pitchFamily="18" charset="0"/>
              <a:ea typeface="Cambria Math" pitchFamily="18" charset="0"/>
            </a:endParaRPr>
          </a:p>
          <a:p>
            <a:pPr marL="365760" lvl="1" indent="0">
              <a:buNone/>
            </a:pPr>
            <a:r>
              <a:rPr lang="pt-BR" sz="2600" dirty="0">
                <a:latin typeface="Cambria Math" pitchFamily="18" charset="0"/>
                <a:ea typeface="Cambria Math" pitchFamily="18" charset="0"/>
              </a:rPr>
              <a:t>A8. </a:t>
            </a:r>
            <a:r>
              <a:rPr lang="en-US" sz="2600" dirty="0">
                <a:latin typeface="Cambria Math" pitchFamily="18" charset="0"/>
                <a:ea typeface="Cambria Math" pitchFamily="18" charset="0"/>
              </a:rPr>
              <a:t>∏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A) &lt; 1 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⇒ N(A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) = 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0</a:t>
            </a:r>
            <a:endParaRPr lang="pt-BR" sz="2600" dirty="0">
              <a:latin typeface="Cambria Math" pitchFamily="18" charset="0"/>
              <a:ea typeface="Cambria Math" pitchFamily="18" charset="0"/>
            </a:endParaRPr>
          </a:p>
          <a:p>
            <a:pPr marL="365760" lvl="1" indent="0">
              <a:buNone/>
            </a:pPr>
            <a:r>
              <a:rPr lang="pt-BR" sz="2600" dirty="0">
                <a:latin typeface="Cambria Math" pitchFamily="18" charset="0"/>
                <a:ea typeface="Cambria Math" pitchFamily="18" charset="0"/>
              </a:rPr>
              <a:t>A9. </a:t>
            </a:r>
            <a:r>
              <a:rPr lang="en-US" sz="2600" dirty="0">
                <a:latin typeface="Cambria Math" pitchFamily="18" charset="0"/>
                <a:ea typeface="Cambria Math" pitchFamily="18" charset="0"/>
              </a:rPr>
              <a:t>∏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A)</a:t>
            </a:r>
            <a:r>
              <a:rPr lang="pt-BR" sz="2600" i="1" dirty="0">
                <a:latin typeface="Cambria Math" pitchFamily="18" charset="0"/>
                <a:ea typeface="Cambria Math" pitchFamily="18" charset="0"/>
              </a:rPr>
              <a:t>+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en-US" sz="2600" dirty="0">
                <a:latin typeface="Cambria Math" pitchFamily="18" charset="0"/>
                <a:ea typeface="Cambria Math" pitchFamily="18" charset="0"/>
              </a:rPr>
              <a:t>∏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(¬A) 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≥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 1</a:t>
            </a:r>
            <a:endParaRPr lang="pt-BR" sz="2600" dirty="0">
              <a:latin typeface="Cambria Math" pitchFamily="18" charset="0"/>
              <a:ea typeface="Cambria Math" pitchFamily="18" charset="0"/>
            </a:endParaRPr>
          </a:p>
          <a:p>
            <a:pPr marL="365760" lvl="1" indent="0">
              <a:buNone/>
            </a:pPr>
            <a:r>
              <a:rPr lang="pt-BR" sz="2600" dirty="0">
                <a:latin typeface="Cambria Math" pitchFamily="18" charset="0"/>
                <a:ea typeface="Cambria Math" pitchFamily="18" charset="0"/>
              </a:rPr>
              <a:t>A10. N(A)</a:t>
            </a:r>
            <a:r>
              <a:rPr lang="pt-BR" sz="2600" i="1" dirty="0">
                <a:latin typeface="Cambria Math" pitchFamily="18" charset="0"/>
                <a:ea typeface="Cambria Math" pitchFamily="18" charset="0"/>
              </a:rPr>
              <a:t>+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 </a:t>
            </a:r>
            <a:r>
              <a:rPr lang="pt-BR" sz="2600" dirty="0" smtClean="0">
                <a:latin typeface="Cambria Math" pitchFamily="18" charset="0"/>
                <a:ea typeface="Cambria Math" pitchFamily="18" charset="0"/>
              </a:rPr>
              <a:t>N(¬A) ≤ </a:t>
            </a:r>
            <a:r>
              <a:rPr lang="pt-BR" sz="2600" dirty="0">
                <a:latin typeface="Cambria Math" pitchFamily="18" charset="0"/>
                <a:ea typeface="Cambria Math" pitchFamily="18" charset="0"/>
              </a:rPr>
              <a:t>1</a:t>
            </a:r>
            <a:endParaRPr lang="bg-BG" sz="2600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83664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Possibility and Necessity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It can be shown that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credibility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Cr is equivalent to necessity N and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plausibility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Pl to possibility P </a:t>
            </a:r>
            <a:r>
              <a:rPr lang="en-US" i="1" dirty="0">
                <a:latin typeface="Cambria Math" pitchFamily="18" charset="0"/>
                <a:ea typeface="Cambria Math" pitchFamily="18" charset="0"/>
              </a:rPr>
              <a:t>if and only if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focal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elements, defined in the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Dempster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-Shafer theory, form a nested sequence of sets (Dubois and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Prade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1988).</a:t>
            </a:r>
          </a:p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And something more, if the focal elements are elementary, then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∀A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Cr(A) = Pl(A) = p(A).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A </a:t>
            </a:r>
            <a:r>
              <a:rPr lang="en-US" dirty="0" smtClean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possibility distribution </a:t>
            </a:r>
            <a:r>
              <a:rPr lang="en-US" dirty="0">
                <a:solidFill>
                  <a:schemeClr val="accent1"/>
                </a:solidFill>
                <a:latin typeface="Cambria Math" pitchFamily="18" charset="0"/>
                <a:ea typeface="Cambria Math" pitchFamily="18" charset="0"/>
              </a:rPr>
              <a:t>functio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n can be induced from fuzzy membership function. From a given fuzzy set A, 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possibility function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can be obtained provided the fuzzy set is normalized, that is,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∃u ∊ U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 = 1, where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 err="1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is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membership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function of A.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7853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Measuring the ambiguity (the fuzziness) of a fuzzy set is an interesting issue.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Kosko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(1986)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suggested that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the fuzziness of a fuzzy set is measured by its entropy:</a:t>
            </a:r>
          </a:p>
          <a:p>
            <a:r>
              <a:rPr lang="it-IT" dirty="0">
                <a:latin typeface="Cambria Math" pitchFamily="18" charset="0"/>
                <a:ea typeface="Cambria Math" pitchFamily="18" charset="0"/>
              </a:rPr>
              <a:t>E(A) = M(A </a:t>
            </a:r>
            <a:r>
              <a:rPr lang="it-IT" dirty="0" smtClean="0">
                <a:latin typeface="Cambria Math" pitchFamily="18" charset="0"/>
                <a:ea typeface="Cambria Math" pitchFamily="18" charset="0"/>
              </a:rPr>
              <a:t>∩ </a:t>
            </a:r>
            <a:r>
              <a:rPr lang="en-US" dirty="0" smtClean="0">
                <a:latin typeface="Cambria Math"/>
                <a:ea typeface="Cambria Math"/>
              </a:rPr>
              <a:t>¬</a:t>
            </a:r>
            <a:r>
              <a:rPr lang="it-IT" dirty="0" smtClean="0">
                <a:latin typeface="Cambria Math" pitchFamily="18" charset="0"/>
                <a:ea typeface="Cambria Math" pitchFamily="18" charset="0"/>
              </a:rPr>
              <a:t>A</a:t>
            </a:r>
            <a:r>
              <a:rPr lang="it-IT" dirty="0">
                <a:latin typeface="Cambria Math" pitchFamily="18" charset="0"/>
                <a:ea typeface="Cambria Math" pitchFamily="18" charset="0"/>
              </a:rPr>
              <a:t>)/M(A </a:t>
            </a:r>
            <a:r>
              <a:rPr lang="it-IT" dirty="0" smtClean="0">
                <a:latin typeface="Cambria Math" pitchFamily="18" charset="0"/>
                <a:ea typeface="Cambria Math" pitchFamily="18" charset="0"/>
              </a:rPr>
              <a:t>∪ </a:t>
            </a:r>
            <a:r>
              <a:rPr lang="en-US" dirty="0" smtClean="0">
                <a:latin typeface="Cambria Math"/>
                <a:ea typeface="Cambria Math"/>
              </a:rPr>
              <a:t>¬</a:t>
            </a:r>
            <a:r>
              <a:rPr lang="it-IT" dirty="0" smtClean="0">
                <a:latin typeface="Cambria Math" pitchFamily="18" charset="0"/>
                <a:ea typeface="Cambria Math" pitchFamily="18" charset="0"/>
              </a:rPr>
              <a:t>A</a:t>
            </a:r>
            <a:r>
              <a:rPr lang="it-IT" dirty="0">
                <a:latin typeface="Cambria Math" pitchFamily="18" charset="0"/>
                <a:ea typeface="Cambria Math" pitchFamily="18" charset="0"/>
              </a:rPr>
              <a:t>)</a:t>
            </a:r>
          </a:p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where M denotes the cardinality.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greater the entropy, the greater the fuzziness. Crisp sets have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an entropy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of 0. This simple definition opens the doors for applying fuzzy sets to real problems as it is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well known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that an entropy of 0 is rather too idealistic 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case.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58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Another formula for measuring the entropy of a fuzzy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set A is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: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itchFamily="18" charset="0"/>
                        <a:ea typeface="Cambria Math" pitchFamily="18" charset="0"/>
                      </a:rPr>
                      <m:t>𝐸</m:t>
                    </m:r>
                    <m:d>
                      <m:dPr>
                        <m:ctrlPr>
                          <a:rPr lang="en-US" sz="2400" b="0" i="1" smtClean="0">
                            <a:latin typeface="Cambria Math"/>
                            <a:ea typeface="Cambria Math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itchFamily="18" charset="0"/>
                            <a:ea typeface="Cambria Math" pitchFamily="18" charset="0"/>
                          </a:rPr>
                          <m:t>𝐴</m:t>
                        </m:r>
                      </m:e>
                    </m:d>
                    <m:r>
                      <a:rPr lang="en-US" sz="2400" b="0" i="1" smtClean="0">
                        <a:latin typeface="Cambria Math" pitchFamily="18" charset="0"/>
                        <a:ea typeface="Cambria Math" pitchFamily="18" charset="0"/>
                      </a:rPr>
                      <m:t>=−</m:t>
                    </m:r>
                    <m:r>
                      <a:rPr lang="en-US" sz="2400" b="0" i="1" smtClean="0">
                        <a:latin typeface="Cambria Math" pitchFamily="18" charset="0"/>
                        <a:ea typeface="Cambria Math" pitchFamily="18" charset="0"/>
                      </a:rPr>
                      <m:t>𝑘</m:t>
                    </m:r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sz="2400" b="0" i="1" smtClean="0">
                            <a:latin typeface="Cambria Math"/>
                            <a:ea typeface="Cambria Math" pitchFamily="18" charset="0"/>
                          </a:rPr>
                        </m:ctrlPr>
                      </m:naryPr>
                      <m:sub/>
                      <m:sup/>
                      <m:e>
                        <m:d>
                          <m:dPr>
                            <m:begChr m:val="{"/>
                            <m:endChr m:val="}"/>
                            <m:ctrlPr>
                              <a:rPr lang="en-US" sz="2400" b="0" i="1" smtClean="0">
                                <a:latin typeface="Cambria Math"/>
                                <a:ea typeface="Cambria Math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sz="2400" b="0" i="1" smtClean="0">
                                <a:latin typeface="Cambria Math" pitchFamily="18" charset="0"/>
                                <a:ea typeface="Cambria Math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400" b="0" i="1" smtClean="0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b="0" i="1" smtClean="0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400" b="0" i="1" smtClean="0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sz="2400" b="0" i="1" smtClean="0">
                                <a:latin typeface="Cambria Math" pitchFamily="18" charset="0"/>
                                <a:ea typeface="Cambria Math" pitchFamily="18" charset="0"/>
                              </a:rPr>
                              <m:t>)∙</m:t>
                            </m:r>
                            <m:func>
                              <m:funcPr>
                                <m:ctrlPr>
                                  <a:rPr lang="en-US" sz="2400" b="0" i="1" smtClean="0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 b="0" i="0" smtClean="0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log</m:t>
                                </m:r>
                              </m:fName>
                              <m:e>
                                <m:sSub>
                                  <m:sSubPr>
                                    <m:ctrlPr>
                                      <a:rPr lang="en-US" sz="2400" b="0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b="0" i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sz="2400" b="0" i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2400" b="0" i="1" smtClean="0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b="0" i="1" smtClean="0">
                                            <a:latin typeface="Cambria Math"/>
                                            <a:ea typeface="Cambria Math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b="0" i="1" smtClean="0">
                                            <a:latin typeface="Cambria Math" pitchFamily="18" charset="0"/>
                                            <a:ea typeface="Cambria Math" pitchFamily="18" charset="0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en-US" sz="2400" b="0" i="1" smtClean="0">
                                            <a:latin typeface="Cambria Math" pitchFamily="18" charset="0"/>
                                            <a:ea typeface="Cambria Math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d>
                                <m:r>
                                  <a:rPr lang="en-US" sz="2400" b="0" i="1" smtClean="0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+</m:t>
                                </m:r>
                              </m:e>
                            </m:func>
                            <m:sSub>
                              <m:sSubPr>
                                <m:ctrlPr>
                                  <a:rPr lang="en-US" sz="2400" i="1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US" sz="2400" i="1" smtClean="0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¬</m:t>
                                </m:r>
                                <m:r>
                                  <a:rPr lang="en-US" sz="2400" i="1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𝐴</m:t>
                                </m:r>
                              </m:sub>
                            </m:sSub>
                            <m:r>
                              <a:rPr lang="en-US" sz="2400" i="1">
                                <a:latin typeface="Cambria Math" pitchFamily="18" charset="0"/>
                                <a:ea typeface="Cambria Math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en-US" sz="2400" i="1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400" i="1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𝑢</m:t>
                                </m:r>
                              </m:e>
                              <m:sub>
                                <m:r>
                                  <a:rPr lang="en-US" sz="2400" i="1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sz="2400" i="1">
                                <a:latin typeface="Cambria Math" pitchFamily="18" charset="0"/>
                                <a:ea typeface="Cambria Math" pitchFamily="18" charset="0"/>
                              </a:rPr>
                              <m:t>)</m:t>
                            </m:r>
                            <m:r>
                              <a:rPr lang="en-US" sz="2400" i="1" smtClean="0">
                                <a:latin typeface="Cambria Math" pitchFamily="18" charset="0"/>
                                <a:ea typeface="Cambria Math" pitchFamily="18" charset="0"/>
                              </a:rPr>
                              <m:t>∙</m:t>
                            </m:r>
                            <m:func>
                              <m:funcPr>
                                <m:ctrlPr>
                                  <a:rPr lang="en-US" sz="2400" i="1">
                                    <a:latin typeface="Cambria Math"/>
                                    <a:ea typeface="Cambria Math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400">
                                    <a:latin typeface="Cambria Math" pitchFamily="18" charset="0"/>
                                    <a:ea typeface="Cambria Math" pitchFamily="18" charset="0"/>
                                  </a:rPr>
                                  <m:t>log</m:t>
                                </m:r>
                              </m:fName>
                              <m:e>
                                <m:sSub>
                                  <m:sSubPr>
                                    <m:ctrlPr>
                                      <a:rPr lang="en-US" sz="2400" i="1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400" i="1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US" sz="2400" i="1" smtClean="0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¬</m:t>
                                    </m:r>
                                    <m:r>
                                      <a:rPr lang="en-US" sz="2400" i="1">
                                        <a:latin typeface="Cambria Math" pitchFamily="18" charset="0"/>
                                        <a:ea typeface="Cambria Math" pitchFamily="18" charset="0"/>
                                      </a:rPr>
                                      <m:t>𝐴</m:t>
                                    </m:r>
                                  </m:sub>
                                </m:sSub>
                                <m:d>
                                  <m:dPr>
                                    <m:ctrlPr>
                                      <a:rPr lang="en-US" sz="2400" i="1">
                                        <a:latin typeface="Cambria Math"/>
                                        <a:ea typeface="Cambria Math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sz="2400" i="1">
                                            <a:latin typeface="Cambria Math"/>
                                            <a:ea typeface="Cambria Math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400" i="1">
                                            <a:latin typeface="Cambria Math" pitchFamily="18" charset="0"/>
                                            <a:ea typeface="Cambria Math" pitchFamily="18" charset="0"/>
                                          </a:rPr>
                                          <m:t>𝑢</m:t>
                                        </m:r>
                                      </m:e>
                                      <m:sub>
                                        <m:r>
                                          <a:rPr lang="en-US" sz="2400" i="1">
                                            <a:latin typeface="Cambria Math" pitchFamily="18" charset="0"/>
                                            <a:ea typeface="Cambria Math" pitchFamily="18" charset="0"/>
                                          </a:rPr>
                                          <m:t>𝑖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func>
                          </m:e>
                        </m:d>
                      </m:e>
                    </m:nary>
                  </m:oMath>
                </a14:m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,</a:t>
                </a:r>
              </a:p>
              <a:p>
                <a:pPr marL="0" indent="0">
                  <a:buNone/>
                </a:pP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For all u ∈ U.</a:t>
                </a:r>
              </a:p>
              <a:p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where: k &gt; 0 is a constant.</a:t>
                </a:r>
              </a:p>
              <a:p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Different metric parameters have been introduced to measure similarity and distance between fuzzy sets.</a:t>
                </a:r>
              </a:p>
              <a:p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One graphical approach is shown in figure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on next slide.</a:t>
                </a:r>
                <a:endParaRPr lang="bg-BG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125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1529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Showing graphically one way of measuring similarity and </a:t>
            </a:r>
            <a:r>
              <a:rPr lang="en-US" dirty="0" smtClean="0"/>
              <a:t>distance between </a:t>
            </a:r>
            <a:r>
              <a:rPr lang="en-US" dirty="0"/>
              <a:t>fuzzy sets (a) and (b). The black area </a:t>
            </a:r>
            <a:r>
              <a:rPr lang="en-US" dirty="0" smtClean="0"/>
              <a:t>represents quantitatively </a:t>
            </a:r>
            <a:r>
              <a:rPr lang="en-US" dirty="0"/>
              <a:t>the measure.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56992"/>
            <a:ext cx="6657649" cy="2961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9458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Similarity S between two fuzzy sets A and B (which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is also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 measure of how much B matches A) can be measured by calculating possibilities P and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necessities N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as shown below and illustrated in figure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on next slide:</a:t>
            </a:r>
          </a:p>
          <a:p>
            <a:pPr marL="0" indent="0" algn="ctr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S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= P(A/B), if N(A/B) &gt; 0.5</a:t>
            </a:r>
          </a:p>
          <a:p>
            <a:pPr marL="0" indent="0" algn="ctr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S = (N(A/B)) + 0.5) * P(A/B),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otherwise</a:t>
            </a:r>
          </a:p>
          <a:p>
            <a:pPr marL="0" indent="0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where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P(A/B) = max{min{</a:t>
            </a:r>
            <a:r>
              <a:rPr lang="el-GR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(u),</a:t>
            </a:r>
            <a:r>
              <a:rPr lang="el-GR" dirty="0">
                <a:latin typeface="Cambria Math" pitchFamily="18" charset="0"/>
                <a:ea typeface="Cambria Math" pitchFamily="18" charset="0"/>
              </a:rPr>
              <a:t>μ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(u)}}, for all u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∊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U; N(A/B) = 1 -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P(¬A/B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874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Operations with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3221712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</a:t>
            </a:r>
            <a:r>
              <a:rPr lang="en-US" dirty="0" smtClean="0"/>
              <a:t>above complicated</a:t>
            </a:r>
            <a:r>
              <a:rPr lang="en-US" dirty="0"/>
              <a:t>, but it is really simple to implement, as illustrated in </a:t>
            </a:r>
            <a:r>
              <a:rPr lang="en-US" dirty="0" smtClean="0"/>
              <a:t>this figure. </a:t>
            </a:r>
            <a:r>
              <a:rPr lang="en-US" dirty="0"/>
              <a:t>For </a:t>
            </a:r>
            <a:r>
              <a:rPr lang="en-US" dirty="0" smtClean="0"/>
              <a:t>the example </a:t>
            </a:r>
            <a:r>
              <a:rPr lang="en-US" dirty="0"/>
              <a:t>there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N(A/B</a:t>
            </a:r>
            <a:r>
              <a:rPr lang="en-US" dirty="0"/>
              <a:t>) = 0.2, and S = (0.2 + 0.5) · 0.8 = 0.56.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above method is widely used in </a:t>
            </a:r>
            <a:r>
              <a:rPr lang="en-US" dirty="0" smtClean="0"/>
              <a:t>fuzzy expert </a:t>
            </a:r>
            <a:r>
              <a:rPr lang="en-US" dirty="0"/>
              <a:t>systems for calculating the degree to which an </a:t>
            </a:r>
            <a:r>
              <a:rPr lang="en-US" dirty="0" smtClean="0"/>
              <a:t> observation </a:t>
            </a:r>
            <a:r>
              <a:rPr lang="en-US" dirty="0"/>
              <a:t>(B) matches a condition element (A) </a:t>
            </a:r>
            <a:r>
              <a:rPr lang="en-US" dirty="0" smtClean="0"/>
              <a:t>in a </a:t>
            </a:r>
            <a:r>
              <a:rPr lang="en-US" dirty="0"/>
              <a:t>fuzzy rule.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525"/>
            <a:ext cx="3486150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283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Geometrical Representation of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Cambria Math" pitchFamily="18" charset="0"/>
                <a:ea typeface="Cambria Math" pitchFamily="18" charset="0"/>
              </a:rPr>
              <a:t>A geometrical interpretation of fuzzy sets as middle points in a hypercube is introduced by </a:t>
            </a:r>
            <a:r>
              <a:rPr lang="en-US" dirty="0" err="1">
                <a:latin typeface="Cambria Math" pitchFamily="18" charset="0"/>
                <a:ea typeface="Cambria Math" pitchFamily="18" charset="0"/>
              </a:rPr>
              <a:t>Kosko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 in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his monograph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Neural Networks and Fuzzy Systems (1992).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r>
              <a:rPr lang="en-US" dirty="0" smtClean="0">
                <a:latin typeface="Cambria Math" pitchFamily="18" charset="0"/>
                <a:ea typeface="Cambria Math" pitchFamily="18" charset="0"/>
              </a:rPr>
              <a:t>The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fuzzy power set of the universe U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= {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u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l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,u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2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,. . ., u</a:t>
            </a:r>
            <a:r>
              <a:rPr lang="en-US" baseline="-25000" dirty="0">
                <a:latin typeface="Cambria Math" pitchFamily="18" charset="0"/>
                <a:ea typeface="Cambria Math" pitchFamily="18" charset="0"/>
              </a:rPr>
              <a:t>n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} is an n-dimensional hypercube in this representation. This idea is illustrated in figure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on next slide, where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the concept of "heavy smoker," being defined as (0/0, 0.8/6, 1/10), is shown for the case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example of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the Smoker and the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Risk </a:t>
            </a:r>
            <a:r>
              <a:rPr lang="en-US" dirty="0"/>
              <a:t>of </a:t>
            </a:r>
            <a:r>
              <a:rPr lang="en-US" dirty="0" smtClean="0"/>
              <a:t>Cancer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14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Geometrical Representation of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340768"/>
            <a:ext cx="5544616" cy="5363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706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fuzzy set?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Fuzzy is not just another name for probability.</a:t>
            </a:r>
          </a:p>
          <a:p>
            <a:pPr marL="365760" lvl="1" indent="0">
              <a:buNone/>
            </a:pPr>
            <a:r>
              <a:rPr lang="en-US" dirty="0"/>
              <a:t>The number 10 is </a:t>
            </a:r>
            <a:r>
              <a:rPr lang="en-US" u="sng" dirty="0"/>
              <a:t>not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probably</a:t>
            </a:r>
            <a:r>
              <a:rPr lang="en-US" dirty="0"/>
              <a:t> big!</a:t>
            </a:r>
          </a:p>
          <a:p>
            <a:pPr marL="365760" lvl="1" indent="0">
              <a:buNone/>
            </a:pPr>
            <a:r>
              <a:rPr lang="en-US" dirty="0"/>
              <a:t>...and number 2 is </a:t>
            </a:r>
            <a:r>
              <a:rPr lang="en-US" u="sng" dirty="0"/>
              <a:t>not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probably</a:t>
            </a:r>
            <a:r>
              <a:rPr lang="en-US" dirty="0"/>
              <a:t> not big.</a:t>
            </a:r>
          </a:p>
          <a:p>
            <a:endParaRPr lang="en-US" dirty="0" smtClean="0"/>
          </a:p>
          <a:p>
            <a:pPr marL="0" indent="0" algn="ctr">
              <a:buNone/>
            </a:pPr>
            <a:r>
              <a:rPr lang="en-US" dirty="0" smtClean="0"/>
              <a:t>Uncertainty </a:t>
            </a:r>
            <a:r>
              <a:rPr lang="en-US" dirty="0"/>
              <a:t>is a consequence of</a:t>
            </a:r>
          </a:p>
          <a:p>
            <a:pPr marL="0" indent="0" algn="ctr">
              <a:buNone/>
            </a:pPr>
            <a:r>
              <a:rPr lang="en-US" dirty="0"/>
              <a:t>non-sharp boundaries between the notions/objects,</a:t>
            </a:r>
          </a:p>
          <a:p>
            <a:pPr marL="0" indent="0" algn="ctr">
              <a:buNone/>
            </a:pPr>
            <a:r>
              <a:rPr lang="en-US" dirty="0"/>
              <a:t>and not caused by lack of information.</a:t>
            </a:r>
          </a:p>
          <a:p>
            <a:endParaRPr lang="en-US" dirty="0" smtClean="0"/>
          </a:p>
          <a:p>
            <a:r>
              <a:rPr lang="en-US" dirty="0" smtClean="0"/>
              <a:t>Statistical </a:t>
            </a:r>
            <a:r>
              <a:rPr lang="en-US" dirty="0"/>
              <a:t>models deal with random events and outcomes;</a:t>
            </a:r>
          </a:p>
          <a:p>
            <a:r>
              <a:rPr lang="en-US" dirty="0"/>
              <a:t>fuzzy models attempt to capture and quantify </a:t>
            </a:r>
            <a:r>
              <a:rPr lang="en-US" dirty="0" smtClean="0"/>
              <a:t>nonrandom imprecision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6664597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Geometrical Representation of Fuzzy Sets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small discrete universe U = {0, 6, 10} of the number of cigarettes a person may smoke </a:t>
            </a:r>
            <a:r>
              <a:rPr lang="en-US" dirty="0" smtClean="0"/>
              <a:t>a day </a:t>
            </a:r>
            <a:r>
              <a:rPr lang="en-US" dirty="0"/>
              <a:t>on average has been used. </a:t>
            </a:r>
            <a:endParaRPr lang="en-US" dirty="0" smtClean="0"/>
          </a:p>
          <a:p>
            <a:r>
              <a:rPr lang="en-US" dirty="0" smtClean="0"/>
              <a:t>Any </a:t>
            </a:r>
            <a:r>
              <a:rPr lang="en-US" dirty="0"/>
              <a:t>crisp subset of U is represented by a vertex on a coordinate axis. </a:t>
            </a:r>
            <a:r>
              <a:rPr lang="en-US" dirty="0" smtClean="0"/>
              <a:t>A fuzzy </a:t>
            </a:r>
            <a:r>
              <a:rPr lang="en-US" dirty="0"/>
              <a:t>subset of U is represented by a point in three-dimensional space.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more fuzzy a fuzzy set is</a:t>
            </a:r>
            <a:r>
              <a:rPr lang="en-US" dirty="0" smtClean="0"/>
              <a:t>, the </a:t>
            </a:r>
            <a:r>
              <a:rPr lang="en-US" dirty="0"/>
              <a:t>deeper inside the cube is its corresponding point. The fuzziest subset, the set with the </a:t>
            </a:r>
            <a:r>
              <a:rPr lang="en-US" dirty="0" smtClean="0"/>
              <a:t>highest entropy</a:t>
            </a:r>
            <a:r>
              <a:rPr lang="en-US" dirty="0"/>
              <a:t>, is the center point. This is the set defined as (0.5/0, 0.5/6, 0.5/10).</a:t>
            </a:r>
            <a:endParaRPr lang="bg-BG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386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Fuzziness and Probability; Conceptualizing in Fuzzy </a:t>
            </a:r>
            <a:r>
              <a:rPr lang="en-US" dirty="0" smtClean="0"/>
              <a:t>Terms</a:t>
            </a:r>
            <a:endParaRPr lang="bg-BG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Extension Principle</a:t>
            </a:r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92861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probability theory an event u </a:t>
            </a:r>
            <a:r>
              <a:rPr lang="en-US" dirty="0" smtClean="0">
                <a:latin typeface="Cambria Math"/>
                <a:ea typeface="Cambria Math"/>
              </a:rPr>
              <a:t>∊</a:t>
            </a:r>
            <a:r>
              <a:rPr lang="en-US" dirty="0" smtClean="0"/>
              <a:t> </a:t>
            </a:r>
            <a:r>
              <a:rPr lang="en-US" dirty="0"/>
              <a:t>U either happens or not and its probability p(u) represents the </a:t>
            </a:r>
            <a:r>
              <a:rPr lang="en-US" dirty="0" smtClean="0"/>
              <a:t>chance for </a:t>
            </a:r>
            <a:r>
              <a:rPr lang="en-US" dirty="0"/>
              <a:t>the event to happen, that is, the chances that a random variable x takes a value u.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probability p(u</a:t>
            </a:r>
            <a:r>
              <a:rPr lang="en-US" dirty="0" smtClean="0"/>
              <a:t>) can </a:t>
            </a:r>
            <a:r>
              <a:rPr lang="en-US" dirty="0"/>
              <a:t>be represented by the ratio between the number of experiments of a series when u happens and </a:t>
            </a:r>
            <a:r>
              <a:rPr lang="en-US" dirty="0" smtClean="0"/>
              <a:t>the total </a:t>
            </a:r>
            <a:r>
              <a:rPr lang="en-US" dirty="0"/>
              <a:t>number of </a:t>
            </a:r>
            <a:r>
              <a:rPr lang="en-US" dirty="0" smtClean="0"/>
              <a:t>experiments. </a:t>
            </a:r>
          </a:p>
          <a:p>
            <a:r>
              <a:rPr lang="en-US" dirty="0" smtClean="0"/>
              <a:t>For </a:t>
            </a:r>
            <a:r>
              <a:rPr lang="en-US" dirty="0"/>
              <a:t>example, the probability that it will rain on August </a:t>
            </a:r>
            <a:r>
              <a:rPr lang="en-US" dirty="0" smtClean="0"/>
              <a:t>22 is </a:t>
            </a:r>
            <a:r>
              <a:rPr lang="en-US" dirty="0"/>
              <a:t>0.73, because 73 out of 100 days on this date were recorded for the last 100 years as rainy days.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3607160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probability </a:t>
            </a:r>
            <a:r>
              <a:rPr lang="en-US" dirty="0"/>
              <a:t>density function P(x) gives the probability of each of the possible values of a </a:t>
            </a:r>
            <a:r>
              <a:rPr lang="en-US" dirty="0" smtClean="0"/>
              <a:t>random variable </a:t>
            </a:r>
            <a:r>
              <a:rPr lang="en-US" dirty="0"/>
              <a:t>x (events u </a:t>
            </a:r>
            <a:r>
              <a:rPr lang="en-US" dirty="0" smtClean="0">
                <a:latin typeface="Cambria Math"/>
                <a:ea typeface="Cambria Math"/>
              </a:rPr>
              <a:t>∊</a:t>
            </a:r>
            <a:r>
              <a:rPr lang="en-US" dirty="0" smtClean="0"/>
              <a:t> </a:t>
            </a:r>
            <a:r>
              <a:rPr lang="en-US" dirty="0"/>
              <a:t>U). </a:t>
            </a:r>
            <a:endParaRPr lang="en-US" dirty="0" smtClean="0"/>
          </a:p>
          <a:p>
            <a:r>
              <a:rPr lang="en-US" dirty="0" smtClean="0"/>
              <a:t>But </a:t>
            </a:r>
            <a:r>
              <a:rPr lang="en-US" dirty="0"/>
              <a:t>August 22 comes and it is not quite clear whether it is "rainy" or not. </a:t>
            </a:r>
            <a:r>
              <a:rPr lang="en-US" dirty="0" smtClean="0"/>
              <a:t>The notion </a:t>
            </a:r>
            <a:r>
              <a:rPr lang="en-US" dirty="0"/>
              <a:t>of rainy can be represented as a fuzzy set A on the universe of the rainfall and represented by </a:t>
            </a:r>
            <a:r>
              <a:rPr lang="en-US" dirty="0" smtClean="0"/>
              <a:t>its membership </a:t>
            </a:r>
            <a:r>
              <a:rPr lang="en-US" dirty="0"/>
              <a:t>function </a:t>
            </a:r>
            <a:r>
              <a:rPr lang="en-US" dirty="0" err="1"/>
              <a:t>μ</a:t>
            </a:r>
            <a:r>
              <a:rPr lang="en-US" baseline="-25000" dirty="0" err="1"/>
              <a:t>A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general, a membership coefficient </a:t>
            </a:r>
            <a:r>
              <a:rPr lang="en-US" dirty="0" err="1"/>
              <a:t>μ</a:t>
            </a:r>
            <a:r>
              <a:rPr lang="en-US" baseline="-25000" dirty="0" err="1"/>
              <a:t>A</a:t>
            </a:r>
            <a:r>
              <a:rPr lang="en-US" dirty="0"/>
              <a:t>(u) measures the grade to which </a:t>
            </a:r>
            <a:r>
              <a:rPr lang="en-US" dirty="0" smtClean="0"/>
              <a:t>an event </a:t>
            </a:r>
            <a:r>
              <a:rPr lang="en-US" dirty="0"/>
              <a:t>u, which has already happened, is a member of the concept labeled as A.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3050269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The membership </a:t>
            </a:r>
            <a:r>
              <a:rPr lang="en-US" dirty="0" smtClean="0"/>
              <a:t>function represents </a:t>
            </a:r>
            <a:r>
              <a:rPr lang="en-US" dirty="0"/>
              <a:t>the degree to which the total set U (every element from U) is contained in the subset A. </a:t>
            </a:r>
            <a:endParaRPr lang="en-US" dirty="0" smtClean="0"/>
          </a:p>
          <a:p>
            <a:r>
              <a:rPr lang="en-US" dirty="0" smtClean="0"/>
              <a:t>For example</a:t>
            </a:r>
            <a:r>
              <a:rPr lang="en-US" dirty="0"/>
              <a:t>, August 22 was a rainy day to a degree of 0.6. So the probability density function P(x) is </a:t>
            </a:r>
            <a:r>
              <a:rPr lang="en-US" dirty="0" smtClean="0"/>
              <a:t>a completely </a:t>
            </a:r>
            <a:r>
              <a:rPr lang="en-US" dirty="0"/>
              <a:t>different concept from the membership function of a fuzzy set A. </a:t>
            </a:r>
            <a:endParaRPr lang="en-US" dirty="0" smtClean="0"/>
          </a:p>
          <a:p>
            <a:r>
              <a:rPr lang="en-US" dirty="0" smtClean="0"/>
              <a:t>Another </a:t>
            </a:r>
            <a:r>
              <a:rPr lang="en-US" dirty="0"/>
              <a:t>example, </a:t>
            </a:r>
            <a:r>
              <a:rPr lang="en-US" dirty="0" smtClean="0"/>
              <a:t>given below</a:t>
            </a:r>
            <a:r>
              <a:rPr lang="en-US" dirty="0"/>
              <a:t>, is a classic example—throwing a dice. Figure </a:t>
            </a:r>
            <a:r>
              <a:rPr lang="en-US" dirty="0" smtClean="0"/>
              <a:t>on next slide </a:t>
            </a:r>
            <a:r>
              <a:rPr lang="en-US" dirty="0"/>
              <a:t>shows in tabular and graphical form </a:t>
            </a:r>
            <a:r>
              <a:rPr lang="en-US" dirty="0" smtClean="0"/>
              <a:t>the probability density </a:t>
            </a:r>
            <a:r>
              <a:rPr lang="en-US" dirty="0"/>
              <a:t>function of the random number achieved after each throw, and the membership function that the </a:t>
            </a:r>
            <a:r>
              <a:rPr lang="en-US" dirty="0" smtClean="0"/>
              <a:t>number is </a:t>
            </a:r>
            <a:r>
              <a:rPr lang="en-US" dirty="0"/>
              <a:t>"small."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1763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Probability density function for throwing dice and the </a:t>
            </a:r>
            <a:r>
              <a:rPr lang="en-US" dirty="0" smtClean="0"/>
              <a:t>membership functions </a:t>
            </a:r>
            <a:r>
              <a:rPr lang="en-US" dirty="0"/>
              <a:t>of the concepts "Small," "Medium," "Big.''</a:t>
            </a:r>
            <a:endParaRPr lang="bg-B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075" y="2780928"/>
            <a:ext cx="5876925" cy="369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815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the above example two events can be distinguished—a crisp event, achieving a number of 2, and </a:t>
            </a:r>
            <a:r>
              <a:rPr lang="en-US" dirty="0" smtClean="0"/>
              <a:t>a fuzzy </a:t>
            </a:r>
            <a:r>
              <a:rPr lang="en-US" dirty="0"/>
              <a:t>event, achieving a "small" number. </a:t>
            </a:r>
            <a:endParaRPr lang="en-US" dirty="0" smtClean="0"/>
          </a:p>
          <a:p>
            <a:r>
              <a:rPr lang="en-US" dirty="0" smtClean="0"/>
              <a:t>One </a:t>
            </a:r>
            <a:r>
              <a:rPr lang="en-US" dirty="0"/>
              <a:t>can calculate the probability for a crisp event,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p(x </a:t>
            </a:r>
            <a:r>
              <a:rPr lang="en-US" dirty="0"/>
              <a:t>= 2) </a:t>
            </a:r>
            <a:r>
              <a:rPr lang="en-US" dirty="0" smtClean="0"/>
              <a:t>= 1/6</a:t>
            </a:r>
            <a:r>
              <a:rPr lang="en-US" dirty="0"/>
              <a:t>, but it is also possible to calculate the probability p(A) of a fuzzy event, the probability that a </a:t>
            </a:r>
            <a:r>
              <a:rPr lang="en-US" dirty="0" smtClean="0"/>
              <a:t>small number </a:t>
            </a:r>
            <a:r>
              <a:rPr lang="en-US" dirty="0"/>
              <a:t>will be achieved, p(x = "small").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43057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In general, a probability of a fuzzy event is calculated as: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𝐴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)/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𝑛</m:t>
                          </m:r>
                        </m:e>
                      </m:nary>
                    </m:oMath>
                  </m:oMathPara>
                </a14:m>
                <a:endParaRPr lang="en-US" dirty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for uniformly distributed variable x having n discrete values,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and 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𝐴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𝐴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)∙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𝑝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for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the general case.</a:t>
                </a:r>
              </a:p>
              <a:p>
                <a:r>
                  <a:rPr lang="en-US" i="1" dirty="0">
                    <a:latin typeface="Cambria Math" pitchFamily="18" charset="0"/>
                    <a:ea typeface="Cambria Math" pitchFamily="18" charset="0"/>
                  </a:rPr>
                  <a:t>Example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 For the membership functions shown in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previous figure,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we calculate:</a:t>
                </a:r>
              </a:p>
              <a:p>
                <a:pPr marL="0" indent="0" algn="ctr">
                  <a:buNone/>
                </a:pP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p(x = "small") = 1.5/6; </a:t>
                </a: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marL="0" indent="0" algn="ctr">
                  <a:buNone/>
                </a:pP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p(x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= "medium") = 2/6; </a:t>
                </a: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marL="0" indent="0" algn="ctr">
                  <a:buNone/>
                </a:pP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p(x 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= "big") =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2.5/6</a:t>
                </a:r>
                <a:endParaRPr lang="en-US" dirty="0">
                  <a:latin typeface="Cambria Math" pitchFamily="18" charset="0"/>
                  <a:ea typeface="Cambria Math" pitchFamily="18" charset="0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593" t="-2361" r="-163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3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Probabilities of fuzzy events have same properties as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probabilities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of crisp events. </a:t>
            </a: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For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example, if 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and B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are two fuzzy events, then the following is held:</a:t>
            </a:r>
          </a:p>
          <a:p>
            <a:pPr marL="0" indent="0">
              <a:buNone/>
            </a:pPr>
            <a:endParaRPr lang="en-US" dirty="0" smtClean="0">
              <a:latin typeface="Cambria Math" pitchFamily="18" charset="0"/>
              <a:ea typeface="Cambria Math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Cambria Math" pitchFamily="18" charset="0"/>
                <a:ea typeface="Cambria Math" pitchFamily="18" charset="0"/>
              </a:rPr>
              <a:t>(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1) if A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⊆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B, p(A)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≤ 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p(B)</a:t>
            </a:r>
          </a:p>
          <a:p>
            <a:pPr marL="0" indent="0">
              <a:buNone/>
            </a:pPr>
            <a:r>
              <a:rPr lang="en-US" dirty="0">
                <a:latin typeface="Cambria Math" pitchFamily="18" charset="0"/>
                <a:ea typeface="Cambria Math" pitchFamily="18" charset="0"/>
              </a:rPr>
              <a:t>(2) </a:t>
            </a:r>
            <a:r>
              <a:rPr lang="en-US" dirty="0" smtClean="0">
                <a:latin typeface="Cambria Math" pitchFamily="18" charset="0"/>
                <a:ea typeface="Cambria Math" pitchFamily="18" charset="0"/>
              </a:rPr>
              <a:t>p(¬A</a:t>
            </a:r>
            <a:r>
              <a:rPr lang="en-US" dirty="0">
                <a:latin typeface="Cambria Math" pitchFamily="18" charset="0"/>
                <a:ea typeface="Cambria Math" pitchFamily="18" charset="0"/>
              </a:rPr>
              <a:t>) = - p(A)</a:t>
            </a:r>
          </a:p>
          <a:p>
            <a:pPr marL="0" indent="0">
              <a:buNone/>
            </a:pPr>
            <a:r>
              <a:rPr lang="it-IT" dirty="0">
                <a:latin typeface="Cambria Math" pitchFamily="18" charset="0"/>
                <a:ea typeface="Cambria Math" pitchFamily="18" charset="0"/>
              </a:rPr>
              <a:t>(3) p(A </a:t>
            </a:r>
            <a:r>
              <a:rPr lang="it-IT" dirty="0" smtClean="0">
                <a:latin typeface="Cambria Math" pitchFamily="18" charset="0"/>
                <a:ea typeface="Cambria Math" pitchFamily="18" charset="0"/>
              </a:rPr>
              <a:t>∪ </a:t>
            </a:r>
            <a:r>
              <a:rPr lang="it-IT" dirty="0">
                <a:latin typeface="Cambria Math" pitchFamily="18" charset="0"/>
                <a:ea typeface="Cambria Math" pitchFamily="18" charset="0"/>
              </a:rPr>
              <a:t>B) = p(A) + p(B) - p(A </a:t>
            </a:r>
            <a:r>
              <a:rPr lang="it-IT" dirty="0" smtClean="0">
                <a:latin typeface="Cambria Math" pitchFamily="18" charset="0"/>
                <a:ea typeface="Cambria Math" pitchFamily="18" charset="0"/>
              </a:rPr>
              <a:t>∩ </a:t>
            </a:r>
            <a:r>
              <a:rPr lang="it-IT" dirty="0">
                <a:latin typeface="Cambria Math" pitchFamily="18" charset="0"/>
                <a:ea typeface="Cambria Math" pitchFamily="18" charset="0"/>
              </a:rPr>
              <a:t>B)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85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Is it true that probabilities are only "about future events" and "fuzziness" is only "about something </a:t>
            </a:r>
            <a:r>
              <a:rPr lang="en-US" dirty="0" smtClean="0"/>
              <a:t>that has </a:t>
            </a:r>
            <a:r>
              <a:rPr lang="en-US" dirty="0"/>
              <a:t>happened?" Definitely not.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conditional probability for a crisp event may represent the </a:t>
            </a:r>
            <a:r>
              <a:rPr lang="en-US" dirty="0" smtClean="0"/>
              <a:t>probability of </a:t>
            </a:r>
            <a:r>
              <a:rPr lang="en-US" dirty="0"/>
              <a:t>an event happening at moment t based on the probabilities of events which have happened </a:t>
            </a:r>
            <a:r>
              <a:rPr lang="en-US" dirty="0" smtClean="0"/>
              <a:t>at moments </a:t>
            </a:r>
            <a:r>
              <a:rPr lang="en-US" dirty="0"/>
              <a:t>(t - 1) and (t - 2) and the events that will (or have) happen(</a:t>
            </a:r>
            <a:r>
              <a:rPr lang="en-US" dirty="0" err="1"/>
              <a:t>ed</a:t>
            </a:r>
            <a:r>
              <a:rPr lang="en-US" dirty="0"/>
              <a:t>) at the next moments, (t + 1) </a:t>
            </a:r>
            <a:r>
              <a:rPr lang="en-US" dirty="0" smtClean="0"/>
              <a:t>and (</a:t>
            </a:r>
            <a:r>
              <a:rPr lang="en-US" dirty="0"/>
              <a:t>t + 2), for example.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807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is a fuzzy set?</a:t>
            </a:r>
            <a:br>
              <a:rPr lang="en-US" dirty="0" smtClean="0"/>
            </a:br>
            <a:r>
              <a:rPr lang="en-US" dirty="0"/>
              <a:t>Randomness vs. Fuzziness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Randomness refers to an event that may or may not occur.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Randomness: frequency of car accidents</a:t>
            </a:r>
            <a:r>
              <a:rPr lang="en-US" dirty="0"/>
              <a:t>.</a:t>
            </a:r>
          </a:p>
          <a:p>
            <a:endParaRPr lang="en-US" dirty="0" smtClean="0"/>
          </a:p>
          <a:p>
            <a:r>
              <a:rPr lang="en-US" dirty="0" smtClean="0"/>
              <a:t>Fuzziness </a:t>
            </a:r>
            <a:r>
              <a:rPr lang="en-US" dirty="0"/>
              <a:t>refers to the boundary of a set that is not precise.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Fuzziness: seriousness of a car accident.</a:t>
            </a:r>
          </a:p>
          <a:p>
            <a:pPr marL="0" indent="0" algn="r">
              <a:buNone/>
            </a:pPr>
            <a:r>
              <a:rPr lang="en-US" dirty="0"/>
              <a:t>Prof. George J. </a:t>
            </a:r>
            <a:r>
              <a:rPr lang="en-US" dirty="0" err="1"/>
              <a:t>Klir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6201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This is the philosophy behind the time-delay networks and the so-called </a:t>
            </a:r>
            <a:r>
              <a:rPr lang="en-US" dirty="0" smtClean="0"/>
              <a:t>delayed decision </a:t>
            </a:r>
            <a:r>
              <a:rPr lang="en-US" dirty="0"/>
              <a:t>making approach. The idea is to wait until future events happen and decide what has </a:t>
            </a:r>
            <a:r>
              <a:rPr lang="en-US" dirty="0" smtClean="0"/>
              <a:t>happened at </a:t>
            </a:r>
            <a:r>
              <a:rPr lang="en-US" dirty="0"/>
              <a:t>a previous moment in time.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the probability that a phoneme is pronounced at the </a:t>
            </a:r>
            <a:r>
              <a:rPr lang="en-US" dirty="0" smtClean="0"/>
              <a:t>moment t </a:t>
            </a:r>
            <a:r>
              <a:rPr lang="en-US" dirty="0"/>
              <a:t>depends on the probability of some other phonemes being pronounced at the moments (t - 1), (t - 2</a:t>
            </a:r>
            <a:r>
              <a:rPr lang="en-US" dirty="0" smtClean="0"/>
              <a:t>) and </a:t>
            </a:r>
            <a:r>
              <a:rPr lang="en-US" dirty="0"/>
              <a:t>also pronounced next at moments (t + 1) and (t + 2).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reason is that when a person talks he </a:t>
            </a:r>
            <a:r>
              <a:rPr lang="en-US" dirty="0" smtClean="0"/>
              <a:t>or she </a:t>
            </a:r>
            <a:r>
              <a:rPr lang="en-US" dirty="0"/>
              <a:t>has in mind the whole word or a whole sentence before starting to articulate the sounds.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60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conditional probability of fuzzy events is defined in the same way as the conditional probability </a:t>
            </a:r>
            <a:r>
              <a:rPr lang="en-US" dirty="0" smtClean="0"/>
              <a:t>of crisp </a:t>
            </a:r>
            <a:r>
              <a:rPr lang="en-US" dirty="0"/>
              <a:t>events.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p(A/B) denotes the conditional probability for the fuzzy event A to happen </a:t>
            </a:r>
            <a:r>
              <a:rPr lang="en-US" dirty="0" smtClean="0"/>
              <a:t>if the </a:t>
            </a:r>
            <a:r>
              <a:rPr lang="en-US" dirty="0"/>
              <a:t>fuzzy event B has happened. So fuzziness can also be used to represent future events either </a:t>
            </a:r>
            <a:r>
              <a:rPr lang="en-US" dirty="0" smtClean="0"/>
              <a:t>by calculating </a:t>
            </a:r>
            <a:r>
              <a:rPr lang="en-US" dirty="0"/>
              <a:t>the probability for </a:t>
            </a:r>
            <a:r>
              <a:rPr lang="en-US" dirty="0" smtClean="0"/>
              <a:t>the </a:t>
            </a:r>
            <a:r>
              <a:rPr lang="en-US" dirty="0"/>
              <a:t>fuzzy events or by applying existing knowledge, for example</a:t>
            </a:r>
            <a:r>
              <a:rPr lang="en-US" dirty="0" smtClean="0"/>
              <a:t>, </a:t>
            </a:r>
            <a:r>
              <a:rPr lang="en-US" dirty="0" smtClean="0">
                <a:solidFill>
                  <a:schemeClr val="accent1"/>
                </a:solidFill>
              </a:rPr>
              <a:t>"</a:t>
            </a:r>
            <a:r>
              <a:rPr lang="en-US" dirty="0">
                <a:solidFill>
                  <a:schemeClr val="accent1"/>
                </a:solidFill>
              </a:rPr>
              <a:t>tomorrow's value for the stock index will be high, if today's value is moderate, and yesterday's </a:t>
            </a:r>
            <a:r>
              <a:rPr lang="en-US" dirty="0" smtClean="0">
                <a:solidFill>
                  <a:schemeClr val="accent1"/>
                </a:solidFill>
              </a:rPr>
              <a:t>value was </a:t>
            </a:r>
            <a:r>
              <a:rPr lang="en-US" dirty="0">
                <a:solidFill>
                  <a:schemeClr val="accent1"/>
                </a:solidFill>
              </a:rPr>
              <a:t>low."</a:t>
            </a:r>
            <a:endParaRPr lang="en-US" dirty="0">
              <a:solidFill>
                <a:schemeClr val="accent1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55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By analogy to calculating the entropy of fuzzy sets, we can calculate the probabilistic entropy of a fuzzy set: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𝐸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𝑝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  <m:t>𝐴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=</m:t>
                      </m:r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b="0" i="1" smtClean="0">
                              <a:latin typeface="Cambria Math"/>
                              <a:ea typeface="Cambria Math" pitchFamily="18" charset="0"/>
                            </a:rPr>
                          </m:ctrlPr>
                        </m:naryPr>
                        <m:sub/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𝐴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 pitchFamily="18" charset="0"/>
                                </a:rPr>
                                <m:t>𝑢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</m:e>
                      </m:nary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𝑝</m:t>
                      </m:r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𝑢</m:t>
                      </m:r>
                      <m:r>
                        <a:rPr lang="en-US" b="0" i="1" smtClean="0">
                          <a:latin typeface="Cambria Math"/>
                          <a:ea typeface="Cambria Math" pitchFamily="18" charset="0"/>
                        </a:rPr>
                        <m:t>)∙</m:t>
                      </m:r>
                      <m:func>
                        <m:funcPr>
                          <m:ctrlPr>
                            <a:rPr lang="en-US" b="0" i="1" smtClean="0">
                              <a:latin typeface="Cambria Math"/>
                              <a:ea typeface="Cambria Math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/>
                              <a:ea typeface="Cambria Math"/>
                            </a:rPr>
                            <m:t>log</m:t>
                          </m:r>
                        </m:fName>
                        <m:e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𝑝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/>
                              <a:ea typeface="Cambria Math"/>
                            </a:rPr>
                            <m:t>))</m:t>
                          </m:r>
                        </m:e>
                      </m:func>
                    </m:oMath>
                  </m:oMathPara>
                </a14:m>
                <a:endParaRPr lang="en-US" dirty="0">
                  <a:latin typeface="Cambria Math" pitchFamily="18" charset="0"/>
                  <a:ea typeface="Cambria Math" pitchFamily="18" charset="0"/>
                </a:endParaRPr>
              </a:p>
              <a:p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and also the entropy for the occurrence of the fuzzy event A:</a:t>
                </a:r>
              </a:p>
              <a:p>
                <a:pPr marL="0" indent="0" algn="ctr">
                  <a:buNone/>
                </a:pPr>
                <a:endParaRPr lang="en-US" dirty="0" smtClean="0">
                  <a:latin typeface="Cambria Math" pitchFamily="18" charset="0"/>
                  <a:ea typeface="Cambria Math" pitchFamily="18" charset="0"/>
                </a:endParaRPr>
              </a:p>
              <a:p>
                <a:pPr marL="0" indent="0" algn="ctr">
                  <a:buNone/>
                </a:pP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E(A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) = -p(A) · log p(A) -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p(¬A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) · log </a:t>
                </a:r>
                <a:r>
                  <a:rPr lang="en-US" dirty="0" smtClean="0">
                    <a:latin typeface="Cambria Math" pitchFamily="18" charset="0"/>
                    <a:ea typeface="Cambria Math" pitchFamily="18" charset="0"/>
                  </a:rPr>
                  <a:t>p(¬A</a:t>
                </a:r>
                <a:r>
                  <a:rPr lang="en-US" dirty="0">
                    <a:latin typeface="Cambria Math" pitchFamily="18" charset="0"/>
                    <a:ea typeface="Cambria Math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1250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749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Probabilities can be attached to fuzzy terms. And fuzzy terms can be attached to probabilities too. In </a:t>
            </a:r>
            <a:r>
              <a:rPr lang="en-US" dirty="0" smtClean="0"/>
              <a:t>fact every </a:t>
            </a:r>
            <a:r>
              <a:rPr lang="en-US" dirty="0"/>
              <a:t>probability p can be considered as "about p" as in reality future events never happen exactly </a:t>
            </a:r>
            <a:r>
              <a:rPr lang="en-US" dirty="0" smtClean="0"/>
              <a:t>as defined </a:t>
            </a:r>
            <a:r>
              <a:rPr lang="en-US" dirty="0"/>
              <a:t>by their probability to happen.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the probability of having a rainy day </a:t>
            </a:r>
            <a:r>
              <a:rPr lang="en-US" dirty="0" smtClean="0"/>
              <a:t>tomorrow might </a:t>
            </a:r>
            <a:r>
              <a:rPr lang="en-US" dirty="0"/>
              <a:t>have been calculated very precisely to be 0.70135. But a fuzzy number "about 0.7" may </a:t>
            </a:r>
            <a:r>
              <a:rPr lang="en-US" dirty="0" smtClean="0"/>
              <a:t>better represent </a:t>
            </a:r>
            <a:r>
              <a:rPr lang="en-US" dirty="0"/>
              <a:t>the chances of having a rainy day tomorrow. </a:t>
            </a:r>
            <a:endParaRPr lang="en-US" dirty="0" smtClean="0"/>
          </a:p>
          <a:p>
            <a:r>
              <a:rPr lang="en-US" dirty="0" smtClean="0"/>
              <a:t>Fuzzy </a:t>
            </a:r>
            <a:r>
              <a:rPr lang="en-US" dirty="0"/>
              <a:t>probability theory is discussed in D</a:t>
            </a:r>
            <a:r>
              <a:rPr lang="en-US" dirty="0" smtClean="0"/>
              <a:t>. </a:t>
            </a:r>
            <a:r>
              <a:rPr lang="en-US" dirty="0" err="1" smtClean="0"/>
              <a:t>Ralescu</a:t>
            </a:r>
            <a:r>
              <a:rPr lang="en-US" dirty="0" smtClean="0"/>
              <a:t> </a:t>
            </a:r>
            <a:r>
              <a:rPr lang="en-US" dirty="0"/>
              <a:t>(1995).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66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Fuzziness and Probability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mtClean="0"/>
          </a:p>
          <a:p>
            <a:r>
              <a:rPr lang="en-US" smtClean="0"/>
              <a:t>The </a:t>
            </a:r>
            <a:r>
              <a:rPr lang="en-US" dirty="0"/>
              <a:t>life-and-death phenomenon might be an example is worth investigating from the point of view </a:t>
            </a:r>
            <a:r>
              <a:rPr lang="en-US" dirty="0" smtClean="0"/>
              <a:t>of probability</a:t>
            </a:r>
            <a:r>
              <a:rPr lang="en-US" dirty="0"/>
              <a:t>, fuzziness, probability for fuzzy events, and entropy of occurrence.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there is </a:t>
            </a:r>
            <a:r>
              <a:rPr lang="en-US" dirty="0" smtClean="0"/>
              <a:t>a probability </a:t>
            </a:r>
            <a:r>
              <a:rPr lang="en-US" dirty="0"/>
              <a:t>that every single person will die at a certain time, but when this moment comes, there is </a:t>
            </a:r>
            <a:r>
              <a:rPr lang="en-US" dirty="0" smtClean="0"/>
              <a:t>a state </a:t>
            </a:r>
            <a:r>
              <a:rPr lang="en-US" dirty="0"/>
              <a:t>of the brain which is between the two states.</a:t>
            </a:r>
            <a:endParaRPr lang="en-US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589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 example</a:t>
            </a:r>
            <a:br>
              <a:rPr lang="en-US" dirty="0"/>
            </a:br>
            <a:r>
              <a:rPr lang="en-US" dirty="0"/>
              <a:t>A fuzzy set of tall men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44" y="1916832"/>
            <a:ext cx="9014092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867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766</TotalTime>
  <Words>5759</Words>
  <Application>Microsoft Office PowerPoint</Application>
  <PresentationFormat>On-screen Show (4:3)</PresentationFormat>
  <Paragraphs>412</Paragraphs>
  <Slides>84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5" baseType="lpstr">
      <vt:lpstr>Flow</vt:lpstr>
      <vt:lpstr>Fuzzy Sets &amp; Logic</vt:lpstr>
      <vt:lpstr>Introduction</vt:lpstr>
      <vt:lpstr>Outline</vt:lpstr>
      <vt:lpstr>What is a fuzzy set?</vt:lpstr>
      <vt:lpstr>What is a fuzzy set?</vt:lpstr>
      <vt:lpstr>Why fuzzy?</vt:lpstr>
      <vt:lpstr>What is a fuzzy set?</vt:lpstr>
      <vt:lpstr>What is a fuzzy set? Randomness vs. Fuzziness</vt:lpstr>
      <vt:lpstr>An example A fuzzy set of tall men</vt:lpstr>
      <vt:lpstr>Another example Age groups</vt:lpstr>
      <vt:lpstr>Yet another example Temperature</vt:lpstr>
      <vt:lpstr>Computing with Words</vt:lpstr>
      <vt:lpstr>Computing with Words Medical Diagnosis</vt:lpstr>
      <vt:lpstr>Computing with Words Linguistic descriptions</vt:lpstr>
      <vt:lpstr>Computing with Words</vt:lpstr>
      <vt:lpstr>Fuzzy vs. probability Fuzzy sets theory complements probability theory</vt:lpstr>
      <vt:lpstr>Lotfi A. Zadeh The Father of Fuzzy </vt:lpstr>
      <vt:lpstr>Lotfi A. Zadeh The Father of Fuzzy </vt:lpstr>
      <vt:lpstr>Lotfi A. Zadeh The Father of Fuzzy </vt:lpstr>
      <vt:lpstr>Lotfi A. Zadeh Thinks to read </vt:lpstr>
      <vt:lpstr>Lotfi A. Zadeh How big is fuzzy? </vt:lpstr>
      <vt:lpstr>Lotfi A. Zadeh How big is fuzzy? </vt:lpstr>
      <vt:lpstr>About the course Fuzzy Sets &amp; Logic</vt:lpstr>
      <vt:lpstr>What will we learn in this course? Fuzzy Sets &amp; Logic</vt:lpstr>
      <vt:lpstr>Project work Apply fuzzy in your own work</vt:lpstr>
      <vt:lpstr>Course Literature The books</vt:lpstr>
      <vt:lpstr>Fuzzy Systems for Knowledge Engineering</vt:lpstr>
      <vt:lpstr>Fuzzy Systems for Knowledge Engineering</vt:lpstr>
      <vt:lpstr>Fuzzy Systems for Knowledge Engineering</vt:lpstr>
      <vt:lpstr>Fuzzy Systems for Knowledge Engineering</vt:lpstr>
      <vt:lpstr>Fuzzy Systems for Knowledge Engineering</vt:lpstr>
      <vt:lpstr>Fuzzy Systems for Knowledge Engineering</vt:lpstr>
      <vt:lpstr>Fuzzy Systems for Knowledge Engineering</vt:lpstr>
      <vt:lpstr>Fuzzy Systems for Knowledge Engineering</vt:lpstr>
      <vt:lpstr>Fuzzy Set and Fuzzy Operations</vt:lpstr>
      <vt:lpstr>Fuzzy Sets</vt:lpstr>
      <vt:lpstr>Fuzzy Sets</vt:lpstr>
      <vt:lpstr>Fuzzy Sets</vt:lpstr>
      <vt:lpstr>Fuzzy Sets</vt:lpstr>
      <vt:lpstr>Fuzzy Sets</vt:lpstr>
      <vt:lpstr>Fuzzy Sets</vt:lpstr>
      <vt:lpstr>Fuzzy Sets</vt:lpstr>
      <vt:lpstr>Fuzzy Sets</vt:lpstr>
      <vt:lpstr>Fuzzy Sets</vt:lpstr>
      <vt:lpstr>Fuzzy Sets</vt:lpstr>
      <vt:lpstr>Fuzzy Sets</vt:lpstr>
      <vt:lpstr>Operations with Fuzzy Sets</vt:lpstr>
      <vt:lpstr>Operations with Fuzzy Sets</vt:lpstr>
      <vt:lpstr>Operations with Fuzzy Sets</vt:lpstr>
      <vt:lpstr>Operations with Fuzzy Sets</vt:lpstr>
      <vt:lpstr>Operations with Fuzzy Sets</vt:lpstr>
      <vt:lpstr>Operations with Fuzzy Sets</vt:lpstr>
      <vt:lpstr>Operations with Fuzzy Sets</vt:lpstr>
      <vt:lpstr>Operations with Fuzzy Sets</vt:lpstr>
      <vt:lpstr>Operations with Fuzzy Sets</vt:lpstr>
      <vt:lpstr>Possibility and Necessity</vt:lpstr>
      <vt:lpstr>Possibility and Necessity</vt:lpstr>
      <vt:lpstr>Possibility and Necessity</vt:lpstr>
      <vt:lpstr>Possibility and Necessity</vt:lpstr>
      <vt:lpstr>Possibility and Necessity</vt:lpstr>
      <vt:lpstr>Possibility and Necessity</vt:lpstr>
      <vt:lpstr>Possibility and Necessity</vt:lpstr>
      <vt:lpstr>Operations with Fuzzy Sets</vt:lpstr>
      <vt:lpstr>Operations with Fuzzy Sets</vt:lpstr>
      <vt:lpstr>Operations with Fuzzy Sets</vt:lpstr>
      <vt:lpstr>Operations with Fuzzy Sets</vt:lpstr>
      <vt:lpstr>Operations with Fuzzy Sets</vt:lpstr>
      <vt:lpstr>Geometrical Representation of Fuzzy Sets</vt:lpstr>
      <vt:lpstr>Geometrical Representation of Fuzzy Sets</vt:lpstr>
      <vt:lpstr>Geometrical Representation of Fuzzy Sets</vt:lpstr>
      <vt:lpstr>Fuzziness and Probability; Conceptualizing in Fuzzy Terms</vt:lpstr>
      <vt:lpstr>Fuzziness and Probability</vt:lpstr>
      <vt:lpstr>Fuzziness and Probability</vt:lpstr>
      <vt:lpstr>Fuzziness and Probability</vt:lpstr>
      <vt:lpstr>Fuzziness and Probability</vt:lpstr>
      <vt:lpstr>Fuzziness and Probability</vt:lpstr>
      <vt:lpstr>Fuzziness and Probability</vt:lpstr>
      <vt:lpstr>Fuzziness and Probability</vt:lpstr>
      <vt:lpstr>Fuzziness and Probability</vt:lpstr>
      <vt:lpstr>Fuzziness and Probability</vt:lpstr>
      <vt:lpstr>Fuzziness and Probability</vt:lpstr>
      <vt:lpstr>Fuzziness and Probability</vt:lpstr>
      <vt:lpstr>Fuzziness and Probability</vt:lpstr>
      <vt:lpstr>Fuzziness and Probability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Fuzzy Sets &amp; Logic</dc:title>
  <dc:creator>USER</dc:creator>
  <cp:lastModifiedBy>USER</cp:lastModifiedBy>
  <cp:revision>146</cp:revision>
  <dcterms:created xsi:type="dcterms:W3CDTF">2011-08-16T06:29:47Z</dcterms:created>
  <dcterms:modified xsi:type="dcterms:W3CDTF">2011-08-28T10:53:51Z</dcterms:modified>
</cp:coreProperties>
</file>