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62" r:id="rId4"/>
    <p:sldId id="263" r:id="rId5"/>
    <p:sldId id="264" r:id="rId6"/>
    <p:sldId id="265" r:id="rId7"/>
    <p:sldId id="268" r:id="rId8"/>
    <p:sldId id="276" r:id="rId9"/>
    <p:sldId id="277" r:id="rId10"/>
    <p:sldId id="278" r:id="rId11"/>
    <p:sldId id="266" r:id="rId12"/>
    <p:sldId id="267" r:id="rId13"/>
    <p:sldId id="269" r:id="rId14"/>
    <p:sldId id="270" r:id="rId15"/>
    <p:sldId id="271" r:id="rId16"/>
    <p:sldId id="272" r:id="rId17"/>
    <p:sldId id="275" r:id="rId18"/>
    <p:sldId id="273" r:id="rId19"/>
    <p:sldId id="274" r:id="rId20"/>
    <p:sldId id="279" r:id="rId21"/>
    <p:sldId id="280" r:id="rId22"/>
    <p:sldId id="281" r:id="rId23"/>
    <p:sldId id="282" r:id="rId24"/>
    <p:sldId id="283" r:id="rId25"/>
    <p:sldId id="285" r:id="rId26"/>
    <p:sldId id="284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1" r:id="rId42"/>
    <p:sldId id="300" r:id="rId43"/>
    <p:sldId id="302" r:id="rId44"/>
    <p:sldId id="303" r:id="rId45"/>
    <p:sldId id="304" r:id="rId46"/>
    <p:sldId id="305" r:id="rId47"/>
    <p:sldId id="306" r:id="rId48"/>
    <p:sldId id="308" r:id="rId49"/>
    <p:sldId id="307" r:id="rId50"/>
    <p:sldId id="309" r:id="rId51"/>
    <p:sldId id="310" r:id="rId52"/>
    <p:sldId id="311" r:id="rId53"/>
    <p:sldId id="312" r:id="rId54"/>
    <p:sldId id="313" r:id="rId55"/>
    <p:sldId id="314" r:id="rId56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2D3D07-E1C1-4F8F-B802-F4E4DB528758}" type="datetimeFigureOut">
              <a:rPr lang="bg-BG" smtClean="0"/>
              <a:t>20.8.2011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Conceptualizing in Fuzzy Terms; The Extension Principle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Lecture 4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82674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Fuzzy predicates (labels) defined as triangular, uniformly </a:t>
            </a:r>
            <a:r>
              <a:rPr lang="en-US" dirty="0" smtClean="0"/>
              <a:t>distributed membership </a:t>
            </a:r>
            <a:r>
              <a:rPr lang="en-US" dirty="0"/>
              <a:t>functions for the Iris data attributes and classes. </a:t>
            </a:r>
            <a:r>
              <a:rPr lang="en-US" dirty="0" smtClean="0"/>
              <a:t>(B) Five labels </a:t>
            </a:r>
            <a:r>
              <a:rPr lang="en-US" dirty="0"/>
              <a:t>used.</a:t>
            </a:r>
            <a:endParaRPr lang="en-US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121729"/>
            <a:ext cx="6561802" cy="374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466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Trapezoidal or S-function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(sigmoid function):</a:t>
            </a:r>
          </a:p>
          <a:p>
            <a:pPr marL="0" indent="0">
              <a:buNone/>
            </a:pP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S(u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)= 0, u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≤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a,</a:t>
            </a:r>
          </a:p>
          <a:p>
            <a:pPr marL="0" indent="0">
              <a:buNone/>
            </a:pPr>
            <a:r>
              <a:rPr lang="pl-PL" dirty="0">
                <a:latin typeface="Cambria Math" pitchFamily="18" charset="0"/>
                <a:ea typeface="Cambria Math" pitchFamily="18" charset="0"/>
              </a:rPr>
              <a:t>S(u) = </a:t>
            </a:r>
            <a:r>
              <a:rPr lang="pl-PL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((u - a)/(c - a))2, a &lt; u </a:t>
            </a:r>
            <a:r>
              <a:rPr lang="pl-PL" dirty="0" smtClean="0">
                <a:latin typeface="Cambria Math" pitchFamily="18" charset="0"/>
                <a:ea typeface="Cambria Math" pitchFamily="18" charset="0"/>
              </a:rPr>
              <a:t>≤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b,</a:t>
            </a:r>
          </a:p>
          <a:p>
            <a:pPr marL="0" indent="0">
              <a:buNone/>
            </a:pPr>
            <a:r>
              <a:rPr lang="pl-PL" dirty="0">
                <a:latin typeface="Cambria Math" pitchFamily="18" charset="0"/>
                <a:ea typeface="Cambria Math" pitchFamily="18" charset="0"/>
              </a:rPr>
              <a:t>S(u) = 1 - 2((u - a)/(c - a))2, b &lt; u </a:t>
            </a:r>
            <a:r>
              <a:rPr lang="pl-PL" dirty="0" smtClean="0">
                <a:latin typeface="Cambria Math" pitchFamily="18" charset="0"/>
                <a:ea typeface="Cambria Math" pitchFamily="18" charset="0"/>
              </a:rPr>
              <a:t>≤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c,</a:t>
            </a:r>
          </a:p>
          <a:p>
            <a:pPr marL="0" indent="0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S(u)= 1, u &gt; c.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54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Z-function:</a:t>
            </a: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Z(u) = 1 – S(u)</a:t>
            </a:r>
          </a:p>
          <a:p>
            <a:pPr marL="0" indent="0">
              <a:buNone/>
            </a:pP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∏-function:</a:t>
            </a: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∏(u) = S(u),		u ≤ b  </a:t>
            </a:r>
            <a:r>
              <a:rPr lang="en-US" sz="2000" dirty="0" smtClean="0">
                <a:latin typeface="Cambria Math" pitchFamily="18" charset="0"/>
                <a:ea typeface="Cambria Math" pitchFamily="18" charset="0"/>
              </a:rPr>
              <a:t>(here b is used instead of c used above)</a:t>
            </a:r>
          </a:p>
          <a:p>
            <a:pPr marL="0" indent="0">
              <a:buNone/>
            </a:pPr>
            <a:r>
              <a:rPr lang="bg-BG" dirty="0" smtClean="0">
                <a:latin typeface="Cambria Math" pitchFamily="18" charset="0"/>
                <a:ea typeface="Cambria Math" pitchFamily="18" charset="0"/>
              </a:rPr>
              <a:t>∏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(u) = Z(u),		u &gt; b</a:t>
            </a:r>
          </a:p>
          <a:p>
            <a:pPr marL="0" indent="0">
              <a:buNone/>
            </a:pP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/>
              <a:t>Two parameters must be defined for the quantization procedure: (1) the number of fuzzy labels, and (2</a:t>
            </a:r>
            <a:r>
              <a:rPr lang="en-US" dirty="0" smtClean="0"/>
              <a:t>) the </a:t>
            </a:r>
            <a:r>
              <a:rPr lang="en-US" dirty="0"/>
              <a:t>form of the membership functions for each of the fuzzy labels.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32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Choosing the number and the form of all the fuzzy labels that represent a fuzzy variable is a </a:t>
            </a:r>
            <a:r>
              <a:rPr lang="en-US" dirty="0" smtClean="0"/>
              <a:t>crucial point </a:t>
            </a:r>
            <a:r>
              <a:rPr lang="en-US" dirty="0"/>
              <a:t>for a fuzzy system. Are "Low" and "High" fuzzy labels sufficient to represent the fuzzy </a:t>
            </a:r>
            <a:r>
              <a:rPr lang="en-US" dirty="0" smtClean="0"/>
              <a:t>variable "</a:t>
            </a:r>
            <a:r>
              <a:rPr lang="en-US" dirty="0"/>
              <a:t>Score,'' or do we need a third one, say "Medium," or are even more fuzzy labels needed? </a:t>
            </a:r>
            <a:endParaRPr lang="en-US" dirty="0" smtClean="0"/>
          </a:p>
          <a:p>
            <a:r>
              <a:rPr lang="en-US" dirty="0" smtClean="0"/>
              <a:t>How </a:t>
            </a:r>
            <a:r>
              <a:rPr lang="en-US" dirty="0"/>
              <a:t>do </a:t>
            </a:r>
            <a:r>
              <a:rPr lang="en-US" dirty="0" smtClean="0"/>
              <a:t>we place </a:t>
            </a:r>
            <a:r>
              <a:rPr lang="en-US" dirty="0"/>
              <a:t>the standard labels on the universe U if this information is not provided by an expert? </a:t>
            </a:r>
            <a:endParaRPr lang="en-US" dirty="0" smtClean="0"/>
          </a:p>
          <a:p>
            <a:r>
              <a:rPr lang="en-US" dirty="0" smtClean="0"/>
              <a:t>To answer the </a:t>
            </a:r>
            <a:r>
              <a:rPr lang="en-US" dirty="0"/>
              <a:t>latter, </a:t>
            </a:r>
            <a:r>
              <a:rPr lang="en-US" dirty="0" err="1"/>
              <a:t>Kosko</a:t>
            </a:r>
            <a:r>
              <a:rPr lang="en-US" dirty="0"/>
              <a:t> (1992) uses a heuristic rule to choose how much the neighboring labels should overlap</a:t>
            </a:r>
            <a:r>
              <a:rPr lang="en-US" dirty="0" smtClean="0"/>
              <a:t>, which </a:t>
            </a:r>
            <a:r>
              <a:rPr lang="en-US" dirty="0"/>
              <a:t>is about 25%. But this is very much a subjective choice.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49454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we have defined the fuzzy-quantizing labels, for </a:t>
            </a:r>
            <a:r>
              <a:rPr lang="en-US" dirty="0" err="1"/>
              <a:t>example,"small</a:t>
            </a:r>
            <a:r>
              <a:rPr lang="en-US" dirty="0"/>
              <a:t>," "medium," or "large," we </a:t>
            </a:r>
            <a:r>
              <a:rPr lang="en-US" dirty="0" smtClean="0"/>
              <a:t>can represent </a:t>
            </a:r>
            <a:r>
              <a:rPr lang="en-US" dirty="0"/>
              <a:t>any particular data item as a set of membership degrees to the fuzzy labels. </a:t>
            </a:r>
            <a:endParaRPr lang="en-US" dirty="0" smtClean="0"/>
          </a:p>
          <a:p>
            <a:r>
              <a:rPr lang="en-US" dirty="0" smtClean="0"/>
              <a:t>Do </a:t>
            </a:r>
            <a:r>
              <a:rPr lang="en-US" dirty="0"/>
              <a:t>we </a:t>
            </a:r>
            <a:r>
              <a:rPr lang="en-US" dirty="0" smtClean="0"/>
              <a:t>lose information </a:t>
            </a:r>
            <a:r>
              <a:rPr lang="en-US" dirty="0"/>
              <a:t>when representing raw data through fuzzy labels? Fuzzy discretization does not lead to </a:t>
            </a:r>
            <a:r>
              <a:rPr lang="en-US" dirty="0" smtClean="0"/>
              <a:t>loss of </a:t>
            </a:r>
            <a:r>
              <a:rPr lang="en-US" dirty="0"/>
              <a:t>information if the fuzzy labels are correctly chosen (this is not the case with interval discretization).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09375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can be experimented </a:t>
            </a:r>
            <a:r>
              <a:rPr lang="en-US" dirty="0" smtClean="0"/>
              <a:t>with </a:t>
            </a:r>
            <a:r>
              <a:rPr lang="en-US" dirty="0"/>
              <a:t>the Iris case example. An attribute-value is </a:t>
            </a:r>
            <a:r>
              <a:rPr lang="en-US" dirty="0" smtClean="0"/>
              <a:t>uniquely represented </a:t>
            </a:r>
            <a:r>
              <a:rPr lang="en-US" dirty="0"/>
              <a:t>by the membership coefficients obtained from the membership functions for the </a:t>
            </a:r>
            <a:r>
              <a:rPr lang="en-US" dirty="0" smtClean="0"/>
              <a:t>fuzzy labels</a:t>
            </a:r>
            <a:r>
              <a:rPr lang="en-US" dirty="0"/>
              <a:t>. This process is called </a:t>
            </a:r>
            <a:r>
              <a:rPr lang="en-US" dirty="0" err="1">
                <a:solidFill>
                  <a:schemeClr val="accent1"/>
                </a:solidFill>
              </a:rPr>
              <a:t>fuzzification</a:t>
            </a:r>
            <a:r>
              <a:rPr lang="en-US" dirty="0"/>
              <a:t>, or </a:t>
            </a:r>
            <a:r>
              <a:rPr lang="en-US" dirty="0" err="1">
                <a:solidFill>
                  <a:schemeClr val="accent1"/>
                </a:solidFill>
              </a:rPr>
              <a:t>fuzzifying</a:t>
            </a:r>
            <a:r>
              <a:rPr lang="en-US" dirty="0" smtClean="0"/>
              <a:t>.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91884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Fuzzy values defined by standard membership functions have some useful properties when used in </a:t>
            </a:r>
            <a:r>
              <a:rPr lang="en-US" dirty="0" smtClean="0"/>
              <a:t>fuzzy rules</a:t>
            </a:r>
            <a:r>
              <a:rPr lang="en-US" dirty="0"/>
              <a:t>, for example, the rules approximate the goal function as explained further on. </a:t>
            </a:r>
            <a:endParaRPr lang="en-US" dirty="0" smtClean="0"/>
          </a:p>
          <a:p>
            <a:r>
              <a:rPr lang="en-US" dirty="0" smtClean="0"/>
              <a:t>Choosing </a:t>
            </a:r>
            <a:r>
              <a:rPr lang="en-US" dirty="0"/>
              <a:t>a </a:t>
            </a:r>
            <a:r>
              <a:rPr lang="en-US" dirty="0" smtClean="0"/>
              <a:t>standard type </a:t>
            </a:r>
            <a:r>
              <a:rPr lang="en-US" dirty="0"/>
              <a:t>of membership function, when not given or known a priori, resembles choosing the </a:t>
            </a:r>
            <a:r>
              <a:rPr lang="en-US" dirty="0" err="1" smtClean="0"/>
              <a:t>gaussian</a:t>
            </a:r>
            <a:r>
              <a:rPr lang="en-US" dirty="0" smtClean="0"/>
              <a:t> probability </a:t>
            </a:r>
            <a:r>
              <a:rPr lang="en-US" dirty="0"/>
              <a:t>distribution for the conditional probability in the </a:t>
            </a:r>
            <a:r>
              <a:rPr lang="en-US" dirty="0" err="1"/>
              <a:t>Bayes's</a:t>
            </a:r>
            <a:r>
              <a:rPr lang="en-US" dirty="0"/>
              <a:t> theorem.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1796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good example of fuzzy-quantizing of a quantitative variable is the representation of natural or </a:t>
            </a:r>
            <a:r>
              <a:rPr lang="en-US" dirty="0" smtClean="0"/>
              <a:t>real number </a:t>
            </a:r>
            <a:r>
              <a:rPr lang="en-US" dirty="0"/>
              <a:t>variables as fuzzy numbers.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fuzzy number represents the </a:t>
            </a:r>
            <a:r>
              <a:rPr lang="en-US" dirty="0" err="1"/>
              <a:t>approximateness</a:t>
            </a:r>
            <a:r>
              <a:rPr lang="en-US" dirty="0"/>
              <a:t> of a natural (real</a:t>
            </a:r>
            <a:r>
              <a:rPr lang="en-US" dirty="0" smtClean="0"/>
              <a:t>) number</a:t>
            </a:r>
            <a:r>
              <a:rPr lang="en-US" dirty="0"/>
              <a:t>, for example, "about 600," represented graphically in figure </a:t>
            </a:r>
            <a:r>
              <a:rPr lang="en-US" dirty="0" smtClean="0"/>
              <a:t>below.</a:t>
            </a:r>
            <a:endParaRPr lang="bg-BG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09120"/>
            <a:ext cx="293370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1441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Fuzzy </a:t>
            </a:r>
            <a:r>
              <a:rPr lang="en-US" dirty="0"/>
              <a:t>numbers can be manipulated in fuzzy theory as they are represented by fuzzy sets. Operations over </a:t>
            </a:r>
            <a:r>
              <a:rPr lang="en-US" dirty="0" smtClean="0"/>
              <a:t>fuzzy numbers</a:t>
            </a:r>
            <a:r>
              <a:rPr lang="en-US" dirty="0"/>
              <a:t>, such as addition, subtraction, etc., are also possible. Some of them are similar to the </a:t>
            </a:r>
            <a:r>
              <a:rPr lang="en-US" dirty="0" smtClean="0"/>
              <a:t>operations with </a:t>
            </a:r>
            <a:r>
              <a:rPr lang="en-US" dirty="0"/>
              <a:t>exact numbers</a:t>
            </a:r>
            <a:r>
              <a:rPr lang="en-US" dirty="0" smtClean="0"/>
              <a:t>.</a:t>
            </a:r>
          </a:p>
          <a:p>
            <a:r>
              <a:rPr lang="en-US" dirty="0"/>
              <a:t>For example, if A and B are fuzzy numbers defined by their membership </a:t>
            </a:r>
            <a:r>
              <a:rPr lang="en-US" dirty="0" smtClean="0"/>
              <a:t>functions </a:t>
            </a:r>
            <a:r>
              <a:rPr lang="en-US" dirty="0" err="1" smtClean="0"/>
              <a:t>μ</a:t>
            </a:r>
            <a:r>
              <a:rPr lang="en-US" baseline="-25000" dirty="0" err="1" smtClean="0"/>
              <a:t>A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err="1"/>
              <a:t>μ</a:t>
            </a:r>
            <a:r>
              <a:rPr lang="en-US" baseline="-25000" dirty="0" err="1"/>
              <a:t>B</a:t>
            </a:r>
            <a:r>
              <a:rPr lang="en-US" dirty="0"/>
              <a:t> respectively, then their sum is simply defined by:</a:t>
            </a:r>
          </a:p>
          <a:p>
            <a:pPr marL="0" indent="0" algn="ctr">
              <a:buNone/>
            </a:pPr>
            <a:r>
              <a:rPr lang="en-US" dirty="0" err="1"/>
              <a:t>μ</a:t>
            </a:r>
            <a:r>
              <a:rPr lang="en-US" baseline="-25000" dirty="0" err="1"/>
              <a:t>C</a:t>
            </a:r>
            <a:r>
              <a:rPr lang="en-US" dirty="0"/>
              <a:t> = </a:t>
            </a:r>
            <a:r>
              <a:rPr lang="en-US" dirty="0" err="1"/>
              <a:t>μ</a:t>
            </a:r>
            <a:r>
              <a:rPr lang="en-US" baseline="-25000" dirty="0" err="1"/>
              <a:t>A</a:t>
            </a:r>
            <a:r>
              <a:rPr lang="en-US" dirty="0"/>
              <a:t> + </a:t>
            </a:r>
            <a:r>
              <a:rPr lang="en-US" dirty="0" err="1"/>
              <a:t>μ</a:t>
            </a:r>
            <a:r>
              <a:rPr lang="en-US" baseline="-25000" dirty="0" err="1"/>
              <a:t>B</a:t>
            </a:r>
            <a:r>
              <a:rPr lang="en-US" dirty="0"/>
              <a:t>, where + is an algebraic summation.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3387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Fuzzy quantization is possible not only on numerical variables but also on qualitative variables </a:t>
            </a:r>
            <a:r>
              <a:rPr lang="en-US" dirty="0" smtClean="0"/>
              <a:t>like "</a:t>
            </a:r>
            <a:r>
              <a:rPr lang="en-US" dirty="0"/>
              <a:t>truthfulness of events." Fuzzy qualifiers give a fuzzy evaluation of the truthfulness of an event. </a:t>
            </a:r>
            <a:r>
              <a:rPr lang="en-US" dirty="0" smtClean="0"/>
              <a:t>Typical fuzzy </a:t>
            </a:r>
            <a:r>
              <a:rPr lang="en-US" dirty="0"/>
              <a:t>qualifiers are "very true," "more or less true," and ''not true," Fuzzy qualifiers can be </a:t>
            </a:r>
            <a:r>
              <a:rPr lang="en-US" dirty="0" smtClean="0"/>
              <a:t>represented on </a:t>
            </a:r>
            <a:r>
              <a:rPr lang="en-US" dirty="0"/>
              <a:t>the scale of truthfulness by fuzzy membership functions, as shown in </a:t>
            </a:r>
            <a:r>
              <a:rPr lang="en-US" dirty="0" smtClean="0"/>
              <a:t>figure on next slide.</a:t>
            </a:r>
          </a:p>
          <a:p>
            <a:r>
              <a:rPr lang="en-US" dirty="0"/>
              <a:t>The classic certainty factors used in MYCIN and in many other expert systems may be represented </a:t>
            </a:r>
            <a:r>
              <a:rPr lang="en-US" dirty="0" smtClean="0"/>
              <a:t>as single-value </a:t>
            </a:r>
            <a:r>
              <a:rPr lang="en-US" dirty="0"/>
              <a:t>membership functions over the universe of all possible certainties between 0 and 1.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6393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One of the most important steps toward using fuzzy logic and fuzzy systems for problem-solving </a:t>
            </a:r>
            <a:r>
              <a:rPr lang="en-US" dirty="0" smtClean="0"/>
              <a:t>is representing </a:t>
            </a:r>
            <a:r>
              <a:rPr lang="en-US" dirty="0"/>
              <a:t>the problem in fuzzy terms. This process is called conceptualization in fuzzy terms. </a:t>
            </a:r>
            <a:endParaRPr lang="en-US" dirty="0" smtClean="0"/>
          </a:p>
          <a:p>
            <a:r>
              <a:rPr lang="en-US" dirty="0" smtClean="0"/>
              <a:t>We often </a:t>
            </a:r>
            <a:r>
              <a:rPr lang="en-US" dirty="0"/>
              <a:t>use linguistic terms in the process of identification and specification of a problem, or in the </a:t>
            </a:r>
            <a:r>
              <a:rPr lang="en-US" dirty="0" smtClean="0"/>
              <a:t>process of </a:t>
            </a:r>
            <a:r>
              <a:rPr lang="en-US" dirty="0"/>
              <a:t>articulating heuristic rules</a:t>
            </a:r>
            <a:r>
              <a:rPr lang="en-US" dirty="0" smtClean="0"/>
              <a:t>.</a:t>
            </a:r>
          </a:p>
          <a:p>
            <a:r>
              <a:rPr lang="en-US" dirty="0" smtClean="0"/>
              <a:t>For example </a:t>
            </a:r>
            <a:r>
              <a:rPr lang="en-US" dirty="0"/>
              <a:t>we </a:t>
            </a:r>
            <a:r>
              <a:rPr lang="en-US" dirty="0" smtClean="0"/>
              <a:t>note </a:t>
            </a:r>
            <a:r>
              <a:rPr lang="en-US" dirty="0"/>
              <a:t>the use of the following linguistic terms: higher, lower, very strong, slowly, </a:t>
            </a:r>
            <a:r>
              <a:rPr lang="en-US" dirty="0" smtClean="0"/>
              <a:t>much dependent </a:t>
            </a:r>
            <a:r>
              <a:rPr lang="en-US" dirty="0"/>
              <a:t>and less dependent, high, low, good, bad, and many others. All of these are fuzzy </a:t>
            </a:r>
            <a:r>
              <a:rPr lang="en-US" dirty="0" smtClean="0"/>
              <a:t>concepts representable </a:t>
            </a:r>
            <a:r>
              <a:rPr lang="en-US" dirty="0"/>
              <a:t>as fuzzy sets.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483917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Representing truthfulness (certainty</a:t>
            </a:r>
            <a:r>
              <a:rPr lang="en-US" dirty="0" smtClean="0"/>
              <a:t>) of </a:t>
            </a:r>
            <a:r>
              <a:rPr lang="en-US" dirty="0"/>
              <a:t>events as fuzzy sets over the [0, 1</a:t>
            </a:r>
            <a:r>
              <a:rPr lang="en-US" dirty="0" smtClean="0"/>
              <a:t>] domain</a:t>
            </a:r>
            <a:r>
              <a:rPr lang="en-US" dirty="0"/>
              <a:t>.</a:t>
            </a:r>
            <a:endParaRPr lang="bg-BG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06183"/>
            <a:ext cx="4988865" cy="3440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160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Extension Principle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A useful principle, called the extension principle, defines how any single real value, or function, or set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, can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be represented by a corresponding fuzzy membership function, that is, how it can be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fuzzified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. If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we have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 function f: X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→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Y between two crisp sets X and Y, and we know the membership function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of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a subset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⊆ X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we can obtain the fuzzy representation of f(A) in Y through the following formula:</a:t>
            </a:r>
          </a:p>
          <a:p>
            <a:r>
              <a:rPr lang="el-GR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f(A)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(f(x)) = </a:t>
            </a:r>
            <a:r>
              <a:rPr lang="el-GR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(x)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652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Extension Principle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latin typeface="Cambria Math" pitchFamily="18" charset="0"/>
                <a:ea typeface="Cambria Math" pitchFamily="18" charset="0"/>
              </a:rPr>
              <a:t>Example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Given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f(x) = (x - 1)</a:t>
            </a:r>
            <a:r>
              <a:rPr lang="en-US" baseline="30000" dirty="0">
                <a:latin typeface="Cambria Math" pitchFamily="18" charset="0"/>
                <a:ea typeface="Cambria Math" pitchFamily="18" charset="0"/>
              </a:rPr>
              <a:t>2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and the fuzzy set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en-US" dirty="0" smtClean="0">
                <a:latin typeface="Cambria Math" pitchFamily="18" charset="0"/>
                <a:ea typeface="Cambria Math" pitchFamily="18" charset="0"/>
              </a:rPr>
            </a:br>
            <a:r>
              <a:rPr lang="en-US" dirty="0" smtClean="0">
                <a:latin typeface="Cambria Math" pitchFamily="18" charset="0"/>
                <a:ea typeface="Cambria Math" pitchFamily="18" charset="0"/>
              </a:rPr>
              <a:t>A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= "about 2" = (0.5/1, 1/2, 0.5/3, 0/4) as shown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in figure below,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the membership function of the fuzzy set f ("about 2") can be calculated as shown in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the same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figure for x </a:t>
            </a:r>
            <a:r>
              <a:rPr lang="en-US" dirty="0" smtClean="0">
                <a:latin typeface="Cambria Math"/>
                <a:ea typeface="Cambria Math"/>
              </a:rPr>
              <a:t>∊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[1,4].</a:t>
            </a:r>
          </a:p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The extension principle allows for fuzzy quantization and makes possible many fuzzy logic applications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.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909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Extension Principle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An illustration of the extension principle </a:t>
            </a:r>
            <a:r>
              <a:rPr lang="en-US" sz="2000" dirty="0" smtClean="0"/>
              <a:t>in fuzzy </a:t>
            </a:r>
            <a:r>
              <a:rPr lang="en-US" sz="2000" dirty="0"/>
              <a:t>theory: an example of </a:t>
            </a:r>
            <a:r>
              <a:rPr lang="en-US" sz="2000" dirty="0" smtClean="0"/>
              <a:t>transforming a </a:t>
            </a:r>
            <a:r>
              <a:rPr lang="en-US" sz="2000" dirty="0"/>
              <a:t>fuzzy set "x is about 2" into a fuzzy </a:t>
            </a:r>
            <a:r>
              <a:rPr lang="en-US" sz="2000" dirty="0" smtClean="0"/>
              <a:t>set "</a:t>
            </a:r>
            <a:r>
              <a:rPr lang="en-US" sz="2000" dirty="0"/>
              <a:t>f(x is about 2)" for </a:t>
            </a:r>
            <a:r>
              <a:rPr lang="en-US" sz="2000" dirty="0" smtClean="0"/>
              <a:t>f(x</a:t>
            </a:r>
            <a:r>
              <a:rPr lang="en-US" sz="2000" dirty="0"/>
              <a:t>) = (x - 1)2x Î [1,4].</a:t>
            </a:r>
            <a:endParaRPr lang="bg-BG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780928"/>
            <a:ext cx="4171950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5589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Extension Principle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i="1" dirty="0" smtClean="0"/>
          </a:p>
          <a:p>
            <a:r>
              <a:rPr lang="en-US" i="1" dirty="0" smtClean="0"/>
              <a:t>For </a:t>
            </a:r>
            <a:r>
              <a:rPr lang="en-US" i="1" dirty="0"/>
              <a:t>example</a:t>
            </a:r>
            <a:r>
              <a:rPr lang="en-US" dirty="0"/>
              <a:t>, if we have a set of </a:t>
            </a:r>
            <a:r>
              <a:rPr lang="en-US" dirty="0" smtClean="0"/>
              <a:t>patients X </a:t>
            </a:r>
            <a:r>
              <a:rPr lang="en-US" dirty="0"/>
              <a:t>checked for risk of cancer and classified into risk groups which form a set Y, we have a function f: </a:t>
            </a:r>
            <a:r>
              <a:rPr lang="en-US" dirty="0" smtClean="0"/>
              <a:t>X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Y. Applying the extension principle we can obtain the membership function for the risk of cancer </a:t>
            </a:r>
            <a:r>
              <a:rPr lang="en-US" dirty="0" smtClean="0"/>
              <a:t>of different </a:t>
            </a:r>
            <a:r>
              <a:rPr lang="en-US" dirty="0"/>
              <a:t>fuzzy subsets A </a:t>
            </a:r>
            <a:r>
              <a:rPr lang="en-US" dirty="0" smtClean="0">
                <a:latin typeface="Cambria Math"/>
                <a:ea typeface="Cambria Math"/>
              </a:rPr>
              <a:t>⊆</a:t>
            </a:r>
            <a:r>
              <a:rPr lang="en-US" dirty="0" smtClean="0"/>
              <a:t> </a:t>
            </a:r>
            <a:r>
              <a:rPr lang="en-US" dirty="0"/>
              <a:t>X, for example, "hard smokers," "overweight people," etc.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4303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0" dirty="0"/>
              <a:t>Fuzzy Relations and Fuzzy Implications; Fuzzy Propositions and Fuzzy Logic</a:t>
            </a:r>
            <a:endParaRPr lang="bg-BG" sz="4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Lecture 5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161856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Fuzzy</a:t>
            </a:r>
            <a:r>
              <a:rPr lang="fr-FR" dirty="0"/>
              <a:t> Relations, </a:t>
            </a:r>
            <a:r>
              <a:rPr lang="fr-FR" dirty="0" err="1"/>
              <a:t>Fuzzy</a:t>
            </a:r>
            <a:r>
              <a:rPr lang="fr-FR" dirty="0"/>
              <a:t> Implications, </a:t>
            </a:r>
            <a:r>
              <a:rPr lang="fr-FR" dirty="0" err="1"/>
              <a:t>Fuzzy</a:t>
            </a:r>
            <a:r>
              <a:rPr lang="fr-FR" dirty="0"/>
              <a:t> Composition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Fuzzy </a:t>
            </a:r>
            <a:r>
              <a:rPr lang="en-US" dirty="0"/>
              <a:t>relations make it possible to represent ambiguous relationships like "the grades of the third- </a:t>
            </a:r>
            <a:r>
              <a:rPr lang="en-US" dirty="0" smtClean="0"/>
              <a:t>and second-year </a:t>
            </a:r>
            <a:r>
              <a:rPr lang="en-US" dirty="0"/>
              <a:t>classes are similar," or "team A performed slightly better than team B," or ''the more fat </a:t>
            </a:r>
            <a:r>
              <a:rPr lang="en-US" dirty="0" smtClean="0"/>
              <a:t>you eat</a:t>
            </a:r>
            <a:r>
              <a:rPr lang="en-US" dirty="0"/>
              <a:t>, the higher the risk of heart attack." Fuzzy relations link two fuzzy sets in a predefined manner.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919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Fuzzy</a:t>
            </a:r>
            <a:r>
              <a:rPr lang="fr-FR" dirty="0"/>
              <a:t> Relations, </a:t>
            </a:r>
            <a:r>
              <a:rPr lang="fr-FR" dirty="0" err="1"/>
              <a:t>Fuzzy</a:t>
            </a:r>
            <a:r>
              <a:rPr lang="fr-FR" dirty="0"/>
              <a:t> Implications, </a:t>
            </a:r>
            <a:r>
              <a:rPr lang="fr-FR" dirty="0" err="1"/>
              <a:t>Fuzzy</a:t>
            </a:r>
            <a:r>
              <a:rPr lang="fr-FR" dirty="0"/>
              <a:t> Composition</a:t>
            </a:r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If A is a fuzzy set defined over a universe U, and B is a fuzzy set defined over a universe V, then a fuzzy relation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R(A, B) is any fuzzy set defined on the cross-product universe U x V = {(u, v)/u </a:t>
                </a:r>
                <a:r>
                  <a:rPr lang="en-US" dirty="0" smtClean="0">
                    <a:latin typeface="Cambria Math"/>
                    <a:ea typeface="Cambria Math"/>
                  </a:rPr>
                  <a:t>∊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U, v </a:t>
                </a:r>
                <a:r>
                  <a:rPr lang="en-US" dirty="0" smtClean="0">
                    <a:latin typeface="Cambria Math"/>
                    <a:ea typeface="Cambria Math"/>
                  </a:rPr>
                  <a:t>∊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V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}. </a:t>
                </a:r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A fuzzy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relation is characterized by its membership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function: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bg-BG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sSubPr>
                        <m:e>
                          <m:r>
                            <a:rPr lang="bg-BG" i="1" smtClean="0">
                              <a:latin typeface="Cambria Math"/>
                              <a:ea typeface="Cambria Math"/>
                            </a:rPr>
                            <m:t>𝜇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𝑅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𝑣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)</m:t>
                          </m:r>
                        </m:sub>
                      </m:sSub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:</m:t>
                      </m:r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𝑈</m:t>
                      </m:r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1" smtClean="0">
                          <a:latin typeface="Cambria Math"/>
                          <a:ea typeface="Cambria Math"/>
                        </a:rPr>
                        <m:t>x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𝑉</m:t>
                      </m:r>
                      <m:r>
                        <a:rPr lang="en-US" b="0" i="1" smtClean="0">
                          <a:latin typeface="Cambria Math"/>
                          <a:ea typeface="Cambria Math"/>
                        </a:rPr>
                        <m:t> → 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0,1</m:t>
                          </m:r>
                        </m:e>
                      </m:d>
                    </m:oMath>
                  </m:oMathPara>
                </a14:m>
                <a:endParaRPr lang="bg-BG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25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6646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Fuzzy</a:t>
            </a:r>
            <a:r>
              <a:rPr lang="fr-FR" dirty="0"/>
              <a:t> Relations, </a:t>
            </a:r>
            <a:r>
              <a:rPr lang="fr-FR" dirty="0" err="1"/>
              <a:t>Fuzzy</a:t>
            </a:r>
            <a:r>
              <a:rPr lang="fr-FR" dirty="0"/>
              <a:t> Implications, </a:t>
            </a:r>
            <a:r>
              <a:rPr lang="fr-FR" dirty="0" err="1"/>
              <a:t>Fuzzy</a:t>
            </a:r>
            <a:r>
              <a:rPr lang="fr-FR" dirty="0"/>
              <a:t> Composition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latin typeface="Cambria Math" pitchFamily="18" charset="0"/>
                <a:ea typeface="Cambria Math" pitchFamily="18" charset="0"/>
              </a:rPr>
              <a:t>Example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A direct product of A and B may be defined as: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AxB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=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˄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B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(v).</a:t>
            </a:r>
          </a:p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A very important fuzzy relation is the fuzzy implication, denoted as 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⇒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B. In fuzzy logic there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are different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ways to define an implication, which is in contrast to propositional logic where the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implication is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defined by a single truth-table. There are 15 different implications studied by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Mizumoto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and Zimmermann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(1982). Some of them are shown in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figure on next slide.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863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Fuzzy</a:t>
            </a:r>
            <a:r>
              <a:rPr lang="fr-FR" dirty="0"/>
              <a:t> Relations, </a:t>
            </a:r>
            <a:r>
              <a:rPr lang="fr-FR" dirty="0" err="1"/>
              <a:t>Fuzzy</a:t>
            </a:r>
            <a:r>
              <a:rPr lang="fr-FR" dirty="0"/>
              <a:t> Implications, </a:t>
            </a:r>
            <a:r>
              <a:rPr lang="fr-FR" dirty="0" err="1"/>
              <a:t>Fuzzy</a:t>
            </a:r>
            <a:r>
              <a:rPr lang="fr-FR" dirty="0"/>
              <a:t> Composition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Implication relations R: A→B over the universe U x V, u ∊ U, v ∊ V.</a:t>
            </a:r>
          </a:p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Several useful fuzzy implications. The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following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short denotations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are used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: u instead of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(u); v instead of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μB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(v);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"˄"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is minimum;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"˅“ is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maximum; "+" is algebraic summation; ''-" is algebraic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substraction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bg-BG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988840"/>
            <a:ext cx="4049613" cy="4274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341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We shall use the term </a:t>
            </a:r>
            <a:r>
              <a:rPr lang="en-US" dirty="0">
                <a:solidFill>
                  <a:schemeClr val="accent1"/>
                </a:solidFill>
              </a:rPr>
              <a:t>linguistic variable </a:t>
            </a:r>
            <a:r>
              <a:rPr lang="en-US" dirty="0"/>
              <a:t>to denote a variable which takes fuzzy values and has </a:t>
            </a:r>
            <a:r>
              <a:rPr lang="en-US" dirty="0" smtClean="0"/>
              <a:t>a linguistic </a:t>
            </a:r>
            <a:r>
              <a:rPr lang="en-US" dirty="0"/>
              <a:t>meaning.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linguistic variable is "velocity" if it takes as values: "low," "moderate," or "high</a:t>
            </a:r>
            <a:r>
              <a:rPr lang="en-US" dirty="0" smtClean="0"/>
              <a:t>,“ for </a:t>
            </a:r>
            <a:r>
              <a:rPr lang="en-US" dirty="0"/>
              <a:t>example. A linguistic variable is the variable ''Score" if it takes the values "high" and "low."</a:t>
            </a:r>
          </a:p>
          <a:p>
            <a:r>
              <a:rPr lang="en-US" dirty="0"/>
              <a:t>Linguistic values, also called </a:t>
            </a:r>
            <a:r>
              <a:rPr lang="en-US" dirty="0">
                <a:solidFill>
                  <a:schemeClr val="accent1"/>
                </a:solidFill>
              </a:rPr>
              <a:t>fuzzy labels</a:t>
            </a:r>
            <a:r>
              <a:rPr lang="en-US" dirty="0"/>
              <a:t>, </a:t>
            </a:r>
            <a:r>
              <a:rPr lang="en-US" dirty="0">
                <a:solidFill>
                  <a:schemeClr val="accent1"/>
                </a:solidFill>
              </a:rPr>
              <a:t>fuzzy predicates</a:t>
            </a:r>
            <a:r>
              <a:rPr lang="en-US" dirty="0"/>
              <a:t> or </a:t>
            </a:r>
            <a:r>
              <a:rPr lang="en-US" dirty="0">
                <a:solidFill>
                  <a:schemeClr val="accent1"/>
                </a:solidFill>
              </a:rPr>
              <a:t>fuzzy concepts</a:t>
            </a:r>
            <a:r>
              <a:rPr lang="en-US" dirty="0"/>
              <a:t>, have </a:t>
            </a:r>
            <a:r>
              <a:rPr lang="en-US" dirty="0" smtClean="0"/>
              <a:t>semantic meaning and </a:t>
            </a:r>
            <a:r>
              <a:rPr lang="en-US" dirty="0"/>
              <a:t>can be expressed numerically by their membership functions.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996397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Fuzzy</a:t>
            </a:r>
            <a:r>
              <a:rPr lang="fr-FR" dirty="0"/>
              <a:t> Relations, </a:t>
            </a:r>
            <a:r>
              <a:rPr lang="fr-FR" dirty="0" err="1"/>
              <a:t>Fuzzy</a:t>
            </a:r>
            <a:r>
              <a:rPr lang="fr-FR" dirty="0"/>
              <a:t> Implications, </a:t>
            </a:r>
            <a:r>
              <a:rPr lang="fr-FR" dirty="0" err="1"/>
              <a:t>Fuzzy</a:t>
            </a:r>
            <a:r>
              <a:rPr lang="fr-FR" dirty="0"/>
              <a:t> Composition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first two implications from </a:t>
            </a:r>
            <a:r>
              <a:rPr lang="en-US" dirty="0" smtClean="0"/>
              <a:t>previous figure  were </a:t>
            </a:r>
            <a:r>
              <a:rPr lang="en-US" dirty="0"/>
              <a:t>introduced by </a:t>
            </a:r>
            <a:r>
              <a:rPr lang="en-US" dirty="0" err="1"/>
              <a:t>Zadeh</a:t>
            </a:r>
            <a:r>
              <a:rPr lang="en-US" dirty="0"/>
              <a:t> (1971), the third one, </a:t>
            </a:r>
            <a:r>
              <a:rPr lang="en-US" dirty="0" err="1"/>
              <a:t>Rc</a:t>
            </a:r>
            <a:r>
              <a:rPr lang="en-US" dirty="0"/>
              <a:t>, was introduced by </a:t>
            </a:r>
            <a:r>
              <a:rPr lang="en-US" dirty="0" err="1"/>
              <a:t>Mamdani</a:t>
            </a:r>
            <a:r>
              <a:rPr lang="en-US" dirty="0"/>
              <a:t> (1977). The </a:t>
            </a:r>
            <a:r>
              <a:rPr lang="en-US" dirty="0" smtClean="0"/>
              <a:t>rest of </a:t>
            </a:r>
            <a:r>
              <a:rPr lang="en-US" dirty="0"/>
              <a:t>the implications were experimented on by </a:t>
            </a:r>
            <a:r>
              <a:rPr lang="en-US" dirty="0" err="1"/>
              <a:t>Mizumoto</a:t>
            </a:r>
            <a:r>
              <a:rPr lang="en-US" dirty="0"/>
              <a:t> and Zimmermann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A fuzzy relation can be represented by a matrix or a fuzzy graph. The </a:t>
            </a:r>
            <a:r>
              <a:rPr lang="en-US" dirty="0" err="1"/>
              <a:t>Rc</a:t>
            </a:r>
            <a:r>
              <a:rPr lang="en-US" dirty="0"/>
              <a:t> implication relation "</a:t>
            </a:r>
            <a:r>
              <a:rPr lang="en-US" dirty="0" smtClean="0"/>
              <a:t>heavy smoker</a:t>
            </a:r>
            <a:r>
              <a:rPr lang="en-US" dirty="0"/>
              <a:t>"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"high risk of cancer" is represented in a matrix form in </a:t>
            </a:r>
            <a:r>
              <a:rPr lang="en-US" dirty="0" smtClean="0"/>
              <a:t>figure on next slide.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548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76672"/>
            <a:ext cx="7120698" cy="638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424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Fuzzy</a:t>
            </a:r>
            <a:r>
              <a:rPr lang="fr-FR" dirty="0"/>
              <a:t> Relations, </a:t>
            </a:r>
            <a:r>
              <a:rPr lang="fr-FR" dirty="0" err="1"/>
              <a:t>Fuzzy</a:t>
            </a:r>
            <a:r>
              <a:rPr lang="fr-FR" dirty="0"/>
              <a:t> Implications, </a:t>
            </a:r>
            <a:r>
              <a:rPr lang="fr-FR" dirty="0" err="1"/>
              <a:t>Fuzzy</a:t>
            </a:r>
            <a:r>
              <a:rPr lang="fr-FR" dirty="0"/>
              <a:t> Composition</a:t>
            </a:r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A composition relation or simply composition of fuzzy relations R1(A, B) and R2(B, C) is a relation R(A, C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) obtained after applying relations R1 and R2 one after another.</a:t>
                </a:r>
              </a:p>
              <a:p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A typical composition is the MAX-MIN composition (</a:t>
                </a:r>
                <a:r>
                  <a:rPr lang="en-US" dirty="0" err="1">
                    <a:latin typeface="Cambria Math" pitchFamily="18" charset="0"/>
                    <a:ea typeface="Cambria Math" pitchFamily="18" charset="0"/>
                  </a:rPr>
                  <a:t>Zadeh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 1965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):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itchFamily="18" charset="0"/>
                          <a:ea typeface="Cambria Math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𝐴</m:t>
                          </m:r>
                          <m: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𝐶</m:t>
                          </m:r>
                        </m:e>
                      </m:d>
                      <m:r>
                        <a:rPr lang="en-US" b="0" i="1" smtClean="0">
                          <a:latin typeface="Cambria Math" pitchFamily="18" charset="0"/>
                          <a:ea typeface="Cambria Math" pitchFamily="18" charset="0"/>
                        </a:rPr>
                        <m:t>: </m:t>
                      </m:r>
                      <m:sSub>
                        <m:sSubPr>
                          <m:ctrlP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𝑅</m:t>
                          </m:r>
                          <m: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itchFamily="18" charset="0"/>
                              <a:ea typeface="Cambria Math" pitchFamily="18" charset="0"/>
                            </a:rPr>
                            <m:t>)</m:t>
                          </m:r>
                        </m:sub>
                      </m:sSub>
                      <m:r>
                        <a:rPr lang="en-US" b="0" i="1" smtClean="0">
                          <a:latin typeface="Cambria Math" pitchFamily="18" charset="0"/>
                          <a:ea typeface="Cambria Math" pitchFamily="18" charset="0"/>
                        </a:rPr>
                        <m:t>=˅</m:t>
                      </m:r>
                      <m:d>
                        <m:dPr>
                          <m:begChr m:val="{"/>
                          <m:endChr m:val="}"/>
                          <m:ctrlP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𝑅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𝑎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𝑏</m:t>
                              </m:r>
                            </m:e>
                          </m:d>
                          <m:r>
                            <a:rPr lang="en-US" i="1">
                              <a:latin typeface="Cambria Math"/>
                              <a:ea typeface="Cambria Math" pitchFamily="18" charset="0"/>
                            </a:rPr>
                            <m:t>˄</m:t>
                          </m:r>
                          <m:sSub>
                            <m:sSubPr>
                              <m:ctrlPr>
                                <a:rPr lang="en-US" i="1" smtClean="0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𝑅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𝑏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)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Cambria Math" pitchFamily="18" charset="0"/>
                  <a:ea typeface="Cambria Math" pitchFamily="18" charset="0"/>
                </a:endParaRPr>
              </a:p>
              <a:p>
                <a:pPr marL="0" indent="0">
                  <a:buNone/>
                </a:pPr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 marL="0" indent="0">
                  <a:buNone/>
                </a:pP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where ˅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denotes MAX and </a:t>
                </a:r>
                <a:r>
                  <a:rPr lang="en-US" dirty="0" smtClean="0">
                    <a:latin typeface="Cambria Math"/>
                    <a:ea typeface="Cambria Math"/>
                  </a:rPr>
                  <a:t>˄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denotes MIN, a </a:t>
                </a:r>
                <a:r>
                  <a:rPr lang="en-US" dirty="0" smtClean="0">
                    <a:latin typeface="Cambria Math"/>
                    <a:ea typeface="Cambria Math"/>
                  </a:rPr>
                  <a:t>∊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A, b </a:t>
                </a:r>
                <a:r>
                  <a:rPr lang="en-US" dirty="0" smtClean="0">
                    <a:latin typeface="Cambria Math"/>
                    <a:ea typeface="Cambria Math"/>
                  </a:rPr>
                  <a:t>∊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B,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/>
                </a:r>
                <a:br>
                  <a:rPr lang="en-US" dirty="0" smtClean="0">
                    <a:latin typeface="Cambria Math" pitchFamily="18" charset="0"/>
                    <a:ea typeface="Cambria Math" pitchFamily="18" charset="0"/>
                  </a:rPr>
                </a:b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c </a:t>
                </a:r>
                <a:r>
                  <a:rPr lang="en-US" dirty="0" smtClean="0">
                    <a:latin typeface="Cambria Math"/>
                    <a:ea typeface="Cambria Math"/>
                  </a:rPr>
                  <a:t>∊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C.</a:t>
                </a:r>
                <a:endParaRPr lang="bg-BG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250" r="-148" b="-1944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7725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Fuzzy</a:t>
            </a:r>
            <a:r>
              <a:rPr lang="fr-FR" dirty="0"/>
              <a:t> Relations, </a:t>
            </a:r>
            <a:r>
              <a:rPr lang="fr-FR" dirty="0" err="1"/>
              <a:t>Fuzzy</a:t>
            </a:r>
            <a:r>
              <a:rPr lang="fr-FR" dirty="0"/>
              <a:t> Implications, </a:t>
            </a:r>
            <a:r>
              <a:rPr lang="fr-FR" dirty="0" err="1"/>
              <a:t>Fuzzy</a:t>
            </a:r>
            <a:r>
              <a:rPr lang="fr-FR" dirty="0"/>
              <a:t> Composition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Figure on next slide </a:t>
            </a:r>
            <a:r>
              <a:rPr lang="en-US" dirty="0"/>
              <a:t>shows the MAX-MIN composition applied over the membership function of "</a:t>
            </a:r>
            <a:r>
              <a:rPr lang="en-US" dirty="0" smtClean="0"/>
              <a:t>moderate smoker</a:t>
            </a:r>
            <a:r>
              <a:rPr lang="en-US" dirty="0"/>
              <a:t>" and the implication </a:t>
            </a:r>
            <a:r>
              <a:rPr lang="en-US" dirty="0" err="1"/>
              <a:t>Rc</a:t>
            </a:r>
            <a:r>
              <a:rPr lang="en-US" dirty="0"/>
              <a:t> "heavy smoker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high risk."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inferred fuzzy set is the </a:t>
            </a:r>
            <a:r>
              <a:rPr lang="en-US" dirty="0" smtClean="0"/>
              <a:t>membership function </a:t>
            </a:r>
            <a:r>
              <a:rPr lang="en-US" dirty="0"/>
              <a:t>representing the risk of cancer for the class of "moderate smokers."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05299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Fuzzy</a:t>
            </a:r>
            <a:r>
              <a:rPr lang="fr-FR" dirty="0"/>
              <a:t> Relations, </a:t>
            </a:r>
            <a:r>
              <a:rPr lang="fr-FR" dirty="0" err="1"/>
              <a:t>Fuzzy</a:t>
            </a:r>
            <a:r>
              <a:rPr lang="fr-FR" dirty="0"/>
              <a:t> Implications, </a:t>
            </a:r>
            <a:r>
              <a:rPr lang="fr-FR" dirty="0" err="1"/>
              <a:t>Fuzzy</a:t>
            </a:r>
            <a:r>
              <a:rPr lang="fr-FR" dirty="0"/>
              <a:t> Composition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5904656" cy="4488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05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Fuzzy</a:t>
            </a:r>
            <a:r>
              <a:rPr lang="fr-FR" dirty="0"/>
              <a:t> Relations, </a:t>
            </a:r>
            <a:r>
              <a:rPr lang="fr-FR" dirty="0" err="1"/>
              <a:t>Fuzzy</a:t>
            </a:r>
            <a:r>
              <a:rPr lang="fr-FR" dirty="0"/>
              <a:t> Implications, </a:t>
            </a:r>
            <a:r>
              <a:rPr lang="fr-FR" dirty="0" err="1"/>
              <a:t>Fuzzy</a:t>
            </a:r>
            <a:r>
              <a:rPr lang="fr-FR" dirty="0"/>
              <a:t> Composition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Two other </a:t>
            </a:r>
            <a:r>
              <a:rPr lang="en-US" dirty="0" smtClean="0"/>
              <a:t>composition operators </a:t>
            </a:r>
            <a:r>
              <a:rPr lang="en-US" dirty="0"/>
              <a:t>have been successfully applied to fuzzy reasoning, the three composition operators </a:t>
            </a:r>
            <a:r>
              <a:rPr lang="en-US" dirty="0" smtClean="0"/>
              <a:t>being shown </a:t>
            </a:r>
            <a:r>
              <a:rPr lang="en-US" dirty="0"/>
              <a:t>in figure </a:t>
            </a:r>
            <a:r>
              <a:rPr lang="en-US" dirty="0" smtClean="0"/>
              <a:t>on next slide. </a:t>
            </a:r>
          </a:p>
          <a:p>
            <a:r>
              <a:rPr lang="en-US" dirty="0" smtClean="0"/>
              <a:t>A </a:t>
            </a:r>
            <a:r>
              <a:rPr lang="en-US" dirty="0"/>
              <a:t>composition and an implication make possible fuzzy inference, as they are </a:t>
            </a:r>
            <a:r>
              <a:rPr lang="en-US" dirty="0" smtClean="0"/>
              <a:t>the "</a:t>
            </a:r>
            <a:r>
              <a:rPr lang="en-US" dirty="0"/>
              <a:t>ingredients" of the so-called compositional inference law: </a:t>
            </a:r>
            <a:r>
              <a:rPr lang="en-US" dirty="0" smtClean="0"/>
              <a:t>given </a:t>
            </a:r>
            <a:r>
              <a:rPr lang="en-US" dirty="0"/>
              <a:t>an implication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R</a:t>
            </a:r>
            <a:r>
              <a:rPr lang="en-US" dirty="0"/>
              <a:t>: A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B, and a composition o, a fuzzy value B' can be inferred when a fuzzy value A' </a:t>
            </a:r>
            <a:r>
              <a:rPr lang="en-US" dirty="0" smtClean="0"/>
              <a:t>is known</a:t>
            </a:r>
            <a:r>
              <a:rPr lang="en-US" dirty="0"/>
              <a:t>:</a:t>
            </a:r>
          </a:p>
          <a:p>
            <a:pPr marL="0" indent="0" algn="ctr">
              <a:buNone/>
            </a:pPr>
            <a:r>
              <a:rPr lang="en-US" dirty="0"/>
              <a:t>B' = A</a:t>
            </a:r>
            <a:r>
              <a:rPr lang="en-US" dirty="0" smtClean="0"/>
              <a:t>'</a:t>
            </a:r>
            <a:r>
              <a:rPr lang="en-US" dirty="0" smtClean="0">
                <a:latin typeface="Cambria Math"/>
                <a:ea typeface="Cambria Math"/>
              </a:rPr>
              <a:t>¤</a:t>
            </a:r>
            <a:r>
              <a:rPr lang="en-US" dirty="0" smtClean="0"/>
              <a:t> </a:t>
            </a:r>
            <a:r>
              <a:rPr lang="en-US" dirty="0"/>
              <a:t>R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8420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Fuzzy</a:t>
            </a:r>
            <a:r>
              <a:rPr lang="fr-FR" dirty="0"/>
              <a:t> Relations, </a:t>
            </a:r>
            <a:r>
              <a:rPr lang="fr-FR" dirty="0" err="1"/>
              <a:t>Fuzzy</a:t>
            </a:r>
            <a:r>
              <a:rPr lang="fr-FR" dirty="0"/>
              <a:t> Implications, </a:t>
            </a:r>
            <a:r>
              <a:rPr lang="fr-FR" dirty="0" err="1"/>
              <a:t>Fuzzy</a:t>
            </a:r>
            <a:r>
              <a:rPr lang="fr-FR" dirty="0"/>
              <a:t> Composition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Fuzzy compositions; here (a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b) denotes membership degrees of </a:t>
            </a:r>
            <a:r>
              <a:rPr lang="en-US" dirty="0" smtClean="0"/>
              <a:t>the values </a:t>
            </a:r>
            <a:r>
              <a:rPr lang="en-US" dirty="0"/>
              <a:t>from the cross-product U </a:t>
            </a:r>
            <a:r>
              <a:rPr lang="en-US" dirty="0" smtClean="0"/>
              <a:t>x </a:t>
            </a:r>
            <a:r>
              <a:rPr lang="en-US" dirty="0"/>
              <a:t>V; </a:t>
            </a:r>
            <a:r>
              <a:rPr lang="en-US" dirty="0" smtClean="0">
                <a:latin typeface="Cambria Math"/>
                <a:ea typeface="Cambria Math"/>
              </a:rPr>
              <a:t>˄</a:t>
            </a:r>
            <a:r>
              <a:rPr lang="en-US" dirty="0" smtClean="0"/>
              <a:t> </a:t>
            </a:r>
            <a:r>
              <a:rPr lang="en-US" dirty="0"/>
              <a:t>denotes minimum, and </a:t>
            </a:r>
            <a:r>
              <a:rPr lang="en-US" dirty="0" smtClean="0">
                <a:latin typeface="Cambria Math"/>
                <a:ea typeface="Cambria Math"/>
              </a:rPr>
              <a:t>˅</a:t>
            </a:r>
            <a:r>
              <a:rPr lang="en-US" dirty="0" smtClean="0"/>
              <a:t> denotes maximum</a:t>
            </a:r>
            <a:r>
              <a:rPr lang="en-US" dirty="0"/>
              <a:t>; b', a' are membership degrees of corresponding </a:t>
            </a:r>
            <a:r>
              <a:rPr lang="en-US" dirty="0" smtClean="0"/>
              <a:t>values from </a:t>
            </a:r>
            <a:r>
              <a:rPr lang="en-US" dirty="0"/>
              <a:t>U and V; + is algebraic summation; - is algebraic subtraction.</a:t>
            </a:r>
            <a:endParaRPr lang="bg-BG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790665"/>
            <a:ext cx="5400600" cy="17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060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Properties of Fuzzy Relations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Fuzzy relations have different properties. Let R represent a relation on the cross-product universe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en-US" dirty="0" smtClean="0">
                <a:latin typeface="Cambria Math" pitchFamily="18" charset="0"/>
                <a:ea typeface="Cambria Math" pitchFamily="18" charset="0"/>
              </a:rPr>
            </a:br>
            <a:r>
              <a:rPr lang="en-US" dirty="0" smtClean="0">
                <a:latin typeface="Cambria Math" pitchFamily="18" charset="0"/>
                <a:ea typeface="Cambria Math" pitchFamily="18" charset="0"/>
              </a:rPr>
              <a:t>U x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V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. Then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the following properties may be held for R (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Terano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et al. 1992):</a:t>
            </a:r>
          </a:p>
          <a:p>
            <a:pPr marL="0" indent="0">
              <a:buNone/>
            </a:pPr>
            <a:r>
              <a:rPr lang="es-ES" dirty="0">
                <a:latin typeface="Cambria Math" pitchFamily="18" charset="0"/>
                <a:ea typeface="Cambria Math" pitchFamily="18" charset="0"/>
              </a:rPr>
              <a:t>(1) </a:t>
            </a:r>
            <a:r>
              <a:rPr lang="es-ES" dirty="0" err="1">
                <a:latin typeface="Cambria Math" pitchFamily="18" charset="0"/>
                <a:ea typeface="Cambria Math" pitchFamily="18" charset="0"/>
              </a:rPr>
              <a:t>Reflexiveness</a:t>
            </a:r>
            <a:r>
              <a:rPr lang="es-ES" dirty="0">
                <a:latin typeface="Cambria Math" pitchFamily="18" charset="0"/>
                <a:ea typeface="Cambria Math" pitchFamily="18" charset="0"/>
              </a:rPr>
              <a:t>: </a:t>
            </a:r>
            <a:r>
              <a:rPr lang="es-E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s-ES" baseline="-25000" dirty="0" err="1">
                <a:latin typeface="Cambria Math" pitchFamily="18" charset="0"/>
                <a:ea typeface="Cambria Math" pitchFamily="18" charset="0"/>
              </a:rPr>
              <a:t>R</a:t>
            </a:r>
            <a:r>
              <a:rPr lang="es-ES" dirty="0">
                <a:latin typeface="Cambria Math" pitchFamily="18" charset="0"/>
                <a:ea typeface="Cambria Math" pitchFamily="18" charset="0"/>
              </a:rPr>
              <a:t>(u, u) = 1</a:t>
            </a:r>
          </a:p>
          <a:p>
            <a:pPr marL="0" indent="0">
              <a:buNone/>
            </a:pPr>
            <a:r>
              <a:rPr lang="es-ES" dirty="0">
                <a:latin typeface="Cambria Math" pitchFamily="18" charset="0"/>
                <a:ea typeface="Cambria Math" pitchFamily="18" charset="0"/>
              </a:rPr>
              <a:t>(2) </a:t>
            </a:r>
            <a:r>
              <a:rPr lang="es-ES" dirty="0" err="1">
                <a:latin typeface="Cambria Math" pitchFamily="18" charset="0"/>
                <a:ea typeface="Cambria Math" pitchFamily="18" charset="0"/>
              </a:rPr>
              <a:t>Irreflexiveness</a:t>
            </a:r>
            <a:r>
              <a:rPr lang="es-ES" dirty="0">
                <a:latin typeface="Cambria Math" pitchFamily="18" charset="0"/>
                <a:ea typeface="Cambria Math" pitchFamily="18" charset="0"/>
              </a:rPr>
              <a:t>: </a:t>
            </a:r>
            <a:r>
              <a:rPr lang="es-E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s-ES" baseline="-25000" dirty="0" err="1">
                <a:latin typeface="Cambria Math" pitchFamily="18" charset="0"/>
                <a:ea typeface="Cambria Math" pitchFamily="18" charset="0"/>
              </a:rPr>
              <a:t>R</a:t>
            </a:r>
            <a:r>
              <a:rPr lang="es-ES" dirty="0">
                <a:latin typeface="Cambria Math" pitchFamily="18" charset="0"/>
                <a:ea typeface="Cambria Math" pitchFamily="18" charset="0"/>
              </a:rPr>
              <a:t>(u, u) = </a:t>
            </a:r>
            <a:r>
              <a:rPr lang="es-ES" dirty="0" smtClean="0">
                <a:latin typeface="Cambria Math" pitchFamily="18" charset="0"/>
                <a:ea typeface="Cambria Math" pitchFamily="18" charset="0"/>
              </a:rPr>
              <a:t>0</a:t>
            </a:r>
          </a:p>
          <a:p>
            <a:pPr marL="0" indent="0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(3) Symmetry: </a:t>
            </a:r>
            <a:r>
              <a:rPr lang="el-GR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R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u,v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 = </a:t>
            </a:r>
            <a:r>
              <a:rPr lang="el-GR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R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v,u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</a:t>
            </a:r>
          </a:p>
          <a:p>
            <a:pPr marL="0" indent="0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(4) Transitivity: </a:t>
            </a:r>
            <a:r>
              <a:rPr lang="en-US" dirty="0" smtClean="0">
                <a:latin typeface="Cambria Math"/>
                <a:ea typeface="Cambria Math"/>
              </a:rPr>
              <a:t>˅</a:t>
            </a:r>
            <a:r>
              <a:rPr lang="en-US" baseline="-25000" dirty="0" smtClean="0">
                <a:latin typeface="Cambria Math" pitchFamily="18" charset="0"/>
                <a:ea typeface="Cambria Math" pitchFamily="18" charset="0"/>
              </a:rPr>
              <a:t>v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{</a:t>
            </a:r>
            <a:r>
              <a:rPr lang="el-GR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R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u,v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 </a:t>
            </a:r>
            <a:r>
              <a:rPr lang="en-US" dirty="0" smtClean="0">
                <a:latin typeface="Cambria Math"/>
                <a:ea typeface="Cambria Math"/>
              </a:rPr>
              <a:t>˄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l-GR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R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v,p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)} </a:t>
            </a:r>
            <a:r>
              <a:rPr lang="en-US" dirty="0" smtClean="0">
                <a:latin typeface="Cambria Math"/>
                <a:ea typeface="Cambria Math"/>
              </a:rPr>
              <a:t>≤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l-GR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R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u,p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), for each v </a:t>
            </a:r>
            <a:r>
              <a:rPr lang="en-US" dirty="0" smtClean="0">
                <a:latin typeface="Cambria Math"/>
                <a:ea typeface="Cambria Math"/>
              </a:rPr>
              <a:t>∊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V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00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Properties of Fuzzy Relations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Based on the above properties, some other relations are defined in (</a:t>
            </a:r>
            <a:r>
              <a:rPr lang="en-US" dirty="0" err="1"/>
              <a:t>Terano</a:t>
            </a:r>
            <a:r>
              <a:rPr lang="en-US" dirty="0"/>
              <a:t> et al. 1992):</a:t>
            </a:r>
          </a:p>
          <a:p>
            <a:r>
              <a:rPr lang="en-US" dirty="0" smtClean="0"/>
              <a:t>Similarity </a:t>
            </a:r>
            <a:r>
              <a:rPr lang="en-US" dirty="0"/>
              <a:t>relation, for which </a:t>
            </a:r>
            <a:r>
              <a:rPr lang="en-US" dirty="0" err="1"/>
              <a:t>reflexiveness</a:t>
            </a:r>
            <a:r>
              <a:rPr lang="en-US" dirty="0"/>
              <a:t>, symmetry, and transitivity are held</a:t>
            </a:r>
          </a:p>
          <a:p>
            <a:r>
              <a:rPr lang="en-US" dirty="0" smtClean="0"/>
              <a:t>Resemblance </a:t>
            </a:r>
            <a:r>
              <a:rPr lang="en-US" dirty="0"/>
              <a:t>relation, for which </a:t>
            </a:r>
            <a:r>
              <a:rPr lang="en-US" dirty="0" err="1"/>
              <a:t>reflexiveness</a:t>
            </a:r>
            <a:r>
              <a:rPr lang="en-US" dirty="0"/>
              <a:t> and symmetry are held Different combinations </a:t>
            </a:r>
            <a:r>
              <a:rPr lang="en-US" dirty="0" smtClean="0"/>
              <a:t>of an </a:t>
            </a:r>
            <a:r>
              <a:rPr lang="en-US" dirty="0"/>
              <a:t>implication and a composition can be compared based on different inference properties, for example</a:t>
            </a:r>
            <a:r>
              <a:rPr lang="en-US" dirty="0" smtClean="0"/>
              <a:t>, whether </a:t>
            </a:r>
            <a:r>
              <a:rPr lang="en-US" dirty="0"/>
              <a:t>they satisfy or not two of the inference rules of propositional logic, syllogism </a:t>
            </a:r>
            <a:r>
              <a:rPr lang="en-US" dirty="0" smtClean="0"/>
              <a:t>and contrapositive</a:t>
            </a:r>
            <a:r>
              <a:rPr lang="en-US" dirty="0"/>
              <a:t>: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655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Properties of Fuzzy Relations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→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 and B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→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C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∴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→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C (syllogism)</a:t>
            </a:r>
          </a:p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→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∴ ¬B → ¬A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(contrapositive)</a:t>
            </a:r>
          </a:p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The following implications satisfy these two laws, when a MAX-MIN composition is used (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Mitzumoto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and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Zimmerman 1982):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/>
            </a:r>
            <a:br>
              <a:rPr lang="en-US" dirty="0" smtClean="0">
                <a:latin typeface="Cambria Math" pitchFamily="18" charset="0"/>
                <a:ea typeface="Cambria Math" pitchFamily="18" charset="0"/>
              </a:rPr>
            </a:br>
            <a:r>
              <a:rPr lang="en-US" dirty="0" smtClean="0">
                <a:latin typeface="Cambria Math" pitchFamily="18" charset="0"/>
                <a:ea typeface="Cambria Math" pitchFamily="18" charset="0"/>
              </a:rPr>
              <a:t>Syllogism—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Rc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Rs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Rg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Rgs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Rgg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Rsg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Rss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; Contrapositive—Ra,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Rb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Rs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Rss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.</a:t>
            </a:r>
          </a:p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This gives some hint to how different implications can be used for inference.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622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example a fuzzy variable "</a:t>
            </a:r>
            <a:r>
              <a:rPr lang="en-US" dirty="0" smtClean="0"/>
              <a:t>Score“ may </a:t>
            </a:r>
            <a:r>
              <a:rPr lang="en-US" dirty="0"/>
              <a:t>have as a universe all the numbers between 150 and 200. Linguistic variables can be </a:t>
            </a:r>
            <a:r>
              <a:rPr lang="en-US" i="1" dirty="0">
                <a:solidFill>
                  <a:schemeClr val="accent1"/>
                </a:solidFill>
              </a:rPr>
              <a:t>Quantitative</a:t>
            </a:r>
            <a:r>
              <a:rPr lang="en-US" dirty="0" smtClean="0"/>
              <a:t>, for </a:t>
            </a:r>
            <a:r>
              <a:rPr lang="en-US" dirty="0"/>
              <a:t>example, "temperature" (low, high); time (early, late); spatial location (around the corner); </a:t>
            </a:r>
            <a:r>
              <a:rPr lang="en-US" dirty="0" smtClean="0"/>
              <a:t>or </a:t>
            </a:r>
            <a:r>
              <a:rPr lang="en-US" i="1" dirty="0" smtClean="0">
                <a:solidFill>
                  <a:schemeClr val="accent1"/>
                </a:solidFill>
              </a:rPr>
              <a:t>Qualitative</a:t>
            </a:r>
            <a:r>
              <a:rPr lang="en-US" dirty="0"/>
              <a:t>, for example, "truth," "certainty," "belief." The process of representing a linguistic </a:t>
            </a:r>
            <a:r>
              <a:rPr lang="en-US" dirty="0" smtClean="0"/>
              <a:t>variable into </a:t>
            </a:r>
            <a:r>
              <a:rPr lang="en-US" dirty="0"/>
              <a:t>a set of linguistic values is called </a:t>
            </a:r>
            <a:r>
              <a:rPr lang="en-US" dirty="0">
                <a:solidFill>
                  <a:schemeClr val="accent1"/>
                </a:solidFill>
              </a:rPr>
              <a:t>fuzzy quantization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329388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Properties of Fuzzy Relations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order to achieve a fuzzy inference that satisfies predefined laws, we have to choose not only </a:t>
            </a:r>
            <a:r>
              <a:rPr lang="en-US" dirty="0" smtClean="0"/>
              <a:t>which implication </a:t>
            </a:r>
            <a:r>
              <a:rPr lang="en-US" dirty="0"/>
              <a:t>to use but also which composition. If, for example, the laws of syllogism and </a:t>
            </a:r>
            <a:r>
              <a:rPr lang="en-US" dirty="0" smtClean="0"/>
              <a:t>contrapositive have </a:t>
            </a:r>
            <a:r>
              <a:rPr lang="en-US" dirty="0"/>
              <a:t>to be satisfied for a given application and they are not satisfied for a preliminary </a:t>
            </a:r>
            <a:r>
              <a:rPr lang="en-US" dirty="0" smtClean="0"/>
              <a:t>chosen implication </a:t>
            </a:r>
            <a:r>
              <a:rPr lang="en-US" dirty="0"/>
              <a:t>and a composition, then another composition may be tried.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9228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Fuzzy Graphs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Fuzzy graphs are graphs which have membership degrees attached to their edges. A fuzzy graph may be</a:t>
            </a:r>
          </a:p>
          <a:p>
            <a:r>
              <a:rPr lang="en-US" dirty="0"/>
              <a:t>used to represent a fuzzy relation.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558122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biggest restriction in classic propositional and predicate logic is the fact that the propositions </a:t>
            </a:r>
            <a:r>
              <a:rPr lang="en-US" dirty="0" smtClean="0"/>
              <a:t>can have </a:t>
            </a:r>
            <a:r>
              <a:rPr lang="en-US" dirty="0"/>
              <a:t>their truth-values as either True or False. This restriction has its assets as well as its drawbacks.</a:t>
            </a:r>
          </a:p>
          <a:p>
            <a:r>
              <a:rPr lang="en-US" dirty="0"/>
              <a:t>The main asset is that the decision obtained is exact and precise. The main drawback, however, is that </a:t>
            </a:r>
            <a:r>
              <a:rPr lang="en-US" dirty="0" smtClean="0"/>
              <a:t>it cannot </a:t>
            </a:r>
            <a:r>
              <a:rPr lang="en-US" dirty="0"/>
              <a:t>reflect the enormous diversity of the real world, which is analog and not digital.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truth </a:t>
            </a:r>
            <a:r>
              <a:rPr lang="en-US" dirty="0" smtClean="0"/>
              <a:t>value of </a:t>
            </a:r>
            <a:r>
              <a:rPr lang="en-US" dirty="0"/>
              <a:t>a proposition in classic logic cannot be unknown, for example.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972586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order to overcome this limitation of classic logic, multivalued logic has been developed. The truth </a:t>
            </a:r>
            <a:r>
              <a:rPr lang="en-US" dirty="0" smtClean="0"/>
              <a:t>of a </a:t>
            </a:r>
            <a:r>
              <a:rPr lang="en-US" dirty="0"/>
              <a:t>proposition is represented by a set T of n possible truth-values, when n-valued logic is considered. </a:t>
            </a:r>
            <a:endParaRPr lang="en-US" dirty="0" smtClean="0"/>
          </a:p>
          <a:p>
            <a:r>
              <a:rPr lang="en-US" dirty="0" smtClean="0"/>
              <a:t>For the </a:t>
            </a:r>
            <a:r>
              <a:rPr lang="en-US" dirty="0"/>
              <a:t>three-valued logic, T = {0,0.5,1}. There are a huge number of theories, formulated on the basis of </a:t>
            </a:r>
            <a:r>
              <a:rPr lang="en-US" dirty="0" smtClean="0"/>
              <a:t>the multivalued </a:t>
            </a:r>
            <a:r>
              <a:rPr lang="en-US" dirty="0"/>
              <a:t>nature of truth. </a:t>
            </a:r>
            <a:endParaRPr lang="en-US" dirty="0" smtClean="0"/>
          </a:p>
          <a:p>
            <a:r>
              <a:rPr lang="en-US" dirty="0" smtClean="0"/>
              <a:t>Fuzzy </a:t>
            </a:r>
            <a:r>
              <a:rPr lang="en-US" dirty="0"/>
              <a:t>logic can be considered an extension of the multivalued </a:t>
            </a:r>
            <a:r>
              <a:rPr lang="en-US" dirty="0" smtClean="0"/>
              <a:t>logic developed </a:t>
            </a:r>
            <a:r>
              <a:rPr lang="en-US" dirty="0"/>
              <a:t>by </a:t>
            </a:r>
            <a:r>
              <a:rPr lang="en-US" dirty="0" err="1" smtClean="0"/>
              <a:t>Lukasiewicz</a:t>
            </a:r>
            <a:r>
              <a:rPr lang="en-US" dirty="0" smtClean="0"/>
              <a:t> </a:t>
            </a:r>
            <a:r>
              <a:rPr lang="en-US" dirty="0"/>
              <a:t>in 1930.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907497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The main operators in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Lukasiewicz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multivalued logic for calculating the truth-value of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complex propositions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having the truth-values for elementary ones are as follows:</a:t>
            </a:r>
          </a:p>
          <a:p>
            <a:pPr marL="0" indent="0" algn="ctr">
              <a:buNone/>
            </a:pPr>
            <a:r>
              <a:rPr lang="pt-BR" dirty="0" smtClean="0">
                <a:latin typeface="Cambria Math" pitchFamily="18" charset="0"/>
                <a:ea typeface="Cambria Math" pitchFamily="18" charset="0"/>
              </a:rPr>
              <a:t>¬A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=- A; A </a:t>
            </a:r>
            <a:r>
              <a:rPr lang="pt-BR" dirty="0" smtClean="0">
                <a:latin typeface="Cambria Math"/>
                <a:ea typeface="Cambria Math"/>
              </a:rPr>
              <a:t>˄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B = min{A,B}; A </a:t>
            </a:r>
            <a:r>
              <a:rPr lang="pt-BR" dirty="0" smtClean="0">
                <a:latin typeface="Cambria Math"/>
                <a:ea typeface="Cambria Math"/>
              </a:rPr>
              <a:t>˅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B = max{A,B};</a:t>
            </a:r>
          </a:p>
          <a:p>
            <a:pPr marL="0" indent="0" algn="ctr">
              <a:buNone/>
            </a:pPr>
            <a:r>
              <a:rPr lang="pt-BR" dirty="0">
                <a:latin typeface="Cambria Math" pitchFamily="18" charset="0"/>
                <a:ea typeface="Cambria Math" pitchFamily="18" charset="0"/>
              </a:rPr>
              <a:t>A </a:t>
            </a:r>
            <a:r>
              <a:rPr lang="pt-BR" dirty="0" smtClean="0">
                <a:latin typeface="Cambria Math"/>
                <a:ea typeface="Cambria Math"/>
              </a:rPr>
              <a:t>→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B = min{1,1 + A - B}</a:t>
            </a:r>
          </a:p>
          <a:p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Fuzzy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logic operates with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fuzzy propositions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fuzzy connectives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and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fuzzy rules (or laws)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of inference.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35750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>
                <a:solidFill>
                  <a:schemeClr val="accent1"/>
                </a:solidFill>
              </a:rPr>
              <a:t>Fuzzy propositions </a:t>
            </a:r>
            <a:r>
              <a:rPr lang="en-US" dirty="0"/>
              <a:t>are propositions which contain fuzzy variables with their fuzzy values. The </a:t>
            </a:r>
            <a:r>
              <a:rPr lang="en-US" dirty="0" smtClean="0"/>
              <a:t>truth value </a:t>
            </a:r>
            <a:r>
              <a:rPr lang="en-US" dirty="0"/>
              <a:t>of a fuzzy proposition "X is A" is given by the membership function </a:t>
            </a:r>
            <a:r>
              <a:rPr lang="en-US" dirty="0" err="1"/>
              <a:t>μ</a:t>
            </a:r>
            <a:r>
              <a:rPr lang="en-US" baseline="-25000" dirty="0" err="1"/>
              <a:t>A</a:t>
            </a:r>
            <a:r>
              <a:rPr lang="en-US" dirty="0"/>
              <a:t>.</a:t>
            </a:r>
          </a:p>
          <a:p>
            <a:endParaRPr lang="en-US" i="1" dirty="0" smtClean="0"/>
          </a:p>
          <a:p>
            <a:r>
              <a:rPr lang="en-US" i="1" dirty="0" smtClean="0"/>
              <a:t>Examples</a:t>
            </a:r>
            <a:r>
              <a:rPr lang="en-US" dirty="0" smtClean="0"/>
              <a:t> </a:t>
            </a:r>
            <a:r>
              <a:rPr lang="en-US" dirty="0"/>
              <a:t>A person is a "heavy smoker."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temperature is "high."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speed is "moderate."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300290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Fuzzy propositions are no more true or false only, but they have grayness of truth defined by the </a:t>
            </a:r>
            <a:r>
              <a:rPr lang="en-US" dirty="0" smtClean="0"/>
              <a:t>fuzzy values </a:t>
            </a:r>
            <a:r>
              <a:rPr lang="en-US" dirty="0"/>
              <a:t>in them. In propositional logic every proposition is either true or false, nothing in between. </a:t>
            </a:r>
            <a:r>
              <a:rPr lang="en-US" dirty="0" smtClean="0"/>
              <a:t>The fuzzy </a:t>
            </a:r>
            <a:r>
              <a:rPr lang="en-US" dirty="0"/>
              <a:t>connectives are the same as in propositional logic, but here applied differently (figure </a:t>
            </a:r>
            <a:r>
              <a:rPr lang="en-US" dirty="0" smtClean="0"/>
              <a:t>on next slide). </a:t>
            </a:r>
          </a:p>
          <a:p>
            <a:r>
              <a:rPr lang="en-US" dirty="0" smtClean="0"/>
              <a:t>The truth-values </a:t>
            </a:r>
            <a:r>
              <a:rPr lang="en-US" dirty="0"/>
              <a:t>of the complex propositions are defined by the fuzzy membership function calculated </a:t>
            </a:r>
            <a:r>
              <a:rPr lang="en-US" dirty="0" smtClean="0"/>
              <a:t>by using </a:t>
            </a:r>
            <a:r>
              <a:rPr lang="en-US" dirty="0"/>
              <a:t>MIN and MAX operations and complement.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833377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Fuzzy logic </a:t>
            </a:r>
            <a:r>
              <a:rPr lang="en-US" dirty="0" smtClean="0"/>
              <a:t>connectives AND</a:t>
            </a:r>
            <a:r>
              <a:rPr lang="en-US" dirty="0"/>
              <a:t>, OR, NOT </a:t>
            </a:r>
            <a:r>
              <a:rPr lang="en-US" dirty="0" smtClean="0"/>
              <a:t>illustrated over </a:t>
            </a:r>
            <a:r>
              <a:rPr lang="en-US" dirty="0"/>
              <a:t>two fuzzy </a:t>
            </a:r>
            <a:r>
              <a:rPr lang="en-US" dirty="0" smtClean="0"/>
              <a:t>propositions A </a:t>
            </a:r>
            <a:r>
              <a:rPr lang="en-US" dirty="0"/>
              <a:t>and B.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"</a:t>
            </a:r>
            <a:r>
              <a:rPr lang="en-US" dirty="0" smtClean="0">
                <a:latin typeface="Cambria Math"/>
                <a:ea typeface="Cambria Math"/>
              </a:rPr>
              <a:t>˄</a:t>
            </a:r>
            <a:r>
              <a:rPr lang="en-US" dirty="0" smtClean="0"/>
              <a:t>" </a:t>
            </a:r>
            <a:r>
              <a:rPr lang="en-US" dirty="0"/>
              <a:t>denotes min</a:t>
            </a:r>
            <a:r>
              <a:rPr lang="en-US" dirty="0" smtClean="0"/>
              <a:t>; "</a:t>
            </a:r>
            <a:r>
              <a:rPr lang="en-US" dirty="0" smtClean="0">
                <a:latin typeface="Cambria Math"/>
                <a:ea typeface="Cambria Math"/>
              </a:rPr>
              <a:t>˅</a:t>
            </a:r>
            <a:r>
              <a:rPr lang="en-US" dirty="0" smtClean="0"/>
              <a:t>" </a:t>
            </a:r>
            <a:r>
              <a:rPr lang="en-US" dirty="0"/>
              <a:t>denotes max; </a:t>
            </a:r>
            <a:r>
              <a:rPr lang="en-US" dirty="0" smtClean="0"/>
              <a:t>and </a:t>
            </a:r>
            <a:br>
              <a:rPr lang="en-US" dirty="0" smtClean="0"/>
            </a:br>
            <a:r>
              <a:rPr lang="en-US" dirty="0" smtClean="0"/>
              <a:t>"-" </a:t>
            </a:r>
            <a:r>
              <a:rPr lang="en-US" dirty="0"/>
              <a:t>denotes </a:t>
            </a:r>
            <a:r>
              <a:rPr lang="en-US" dirty="0" smtClean="0"/>
              <a:t>algebraic </a:t>
            </a:r>
            <a:r>
              <a:rPr lang="en-US" dirty="0" err="1" smtClean="0"/>
              <a:t>substraction</a:t>
            </a:r>
            <a:r>
              <a:rPr lang="en-US" dirty="0"/>
              <a:t>.</a:t>
            </a:r>
            <a:endParaRPr lang="bg-BG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7171" y="4221088"/>
            <a:ext cx="3091834" cy="1466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2849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Fuzzy </a:t>
            </a:r>
            <a:r>
              <a:rPr lang="en-US" dirty="0"/>
              <a:t>propositions may include </a:t>
            </a:r>
            <a:r>
              <a:rPr lang="en-US" dirty="0">
                <a:solidFill>
                  <a:schemeClr val="accent1"/>
                </a:solidFill>
              </a:rPr>
              <a:t>modifiers</a:t>
            </a:r>
            <a:r>
              <a:rPr lang="en-US" dirty="0"/>
              <a:t>, also called </a:t>
            </a:r>
            <a:r>
              <a:rPr lang="en-US" dirty="0">
                <a:solidFill>
                  <a:schemeClr val="accent1"/>
                </a:solidFill>
              </a:rPr>
              <a:t>hedges</a:t>
            </a:r>
            <a:r>
              <a:rPr lang="en-US" dirty="0"/>
              <a:t>. The general form of a fuzzy </a:t>
            </a:r>
            <a:r>
              <a:rPr lang="en-US" dirty="0" smtClean="0"/>
              <a:t>proposition with </a:t>
            </a:r>
            <a:r>
              <a:rPr lang="en-US" dirty="0"/>
              <a:t>a modifier is X is </a:t>
            </a:r>
            <a:r>
              <a:rPr lang="en-US" i="1" dirty="0"/>
              <a:t>mA</a:t>
            </a:r>
            <a:r>
              <a:rPr lang="en-US" dirty="0"/>
              <a:t>. The negation "not" can be viewed as a </a:t>
            </a:r>
            <a:r>
              <a:rPr lang="en-US" i="1" dirty="0"/>
              <a:t>modifier</a:t>
            </a:r>
            <a:r>
              <a:rPr lang="en-US" dirty="0"/>
              <a:t>. Other modifiers are 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very </a:t>
            </a:r>
            <a:r>
              <a:rPr lang="en-US" dirty="0"/>
              <a:t>A</a:t>
            </a:r>
            <a:r>
              <a:rPr lang="en-US" dirty="0" smtClean="0"/>
              <a:t>, denoted </a:t>
            </a:r>
            <a:r>
              <a:rPr lang="en-US" dirty="0"/>
              <a:t>as A</a:t>
            </a:r>
            <a:r>
              <a:rPr lang="en-US" baseline="30000" dirty="0"/>
              <a:t>2</a:t>
            </a:r>
            <a:r>
              <a:rPr lang="en-US" dirty="0"/>
              <a:t> (concentration); </a:t>
            </a:r>
            <a:endParaRPr lang="en-US" dirty="0" smtClean="0"/>
          </a:p>
          <a:p>
            <a:pPr lvl="1"/>
            <a:r>
              <a:rPr lang="en-US" dirty="0" smtClean="0"/>
              <a:t>more </a:t>
            </a:r>
            <a:r>
              <a:rPr lang="en-US" dirty="0"/>
              <a:t>or less A, denoted as A½ (dilation).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864411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most used laws of inference in fuzzy logic are given for two fuzzy propositions A and B</a:t>
            </a:r>
            <a:r>
              <a:rPr lang="en-US" dirty="0" smtClean="0"/>
              <a:t>:</a:t>
            </a:r>
          </a:p>
          <a:p>
            <a:endParaRPr lang="en-US" dirty="0" smtClean="0"/>
          </a:p>
          <a:p>
            <a:r>
              <a:rPr lang="en-US" dirty="0" smtClean="0"/>
              <a:t>Generalized </a:t>
            </a:r>
            <a:r>
              <a:rPr lang="en-US" dirty="0"/>
              <a:t>modus ponens:</a:t>
            </a:r>
          </a:p>
          <a:p>
            <a:pPr marL="0" indent="0">
              <a:buNone/>
            </a:pPr>
            <a:r>
              <a:rPr lang="en-US" dirty="0"/>
              <a:t>A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B and A' </a:t>
            </a:r>
            <a:r>
              <a:rPr lang="en-US" dirty="0" smtClean="0">
                <a:latin typeface="Cambria Math"/>
                <a:ea typeface="Cambria Math"/>
              </a:rPr>
              <a:t>∴</a:t>
            </a:r>
            <a:r>
              <a:rPr lang="en-US" dirty="0" smtClean="0"/>
              <a:t> </a:t>
            </a:r>
            <a:r>
              <a:rPr lang="en-US" dirty="0"/>
              <a:t>B', where B' = </a:t>
            </a:r>
            <a:r>
              <a:rPr lang="en-US" dirty="0" smtClean="0"/>
              <a:t>A' </a:t>
            </a:r>
            <a:r>
              <a:rPr lang="en-US" dirty="0" smtClean="0">
                <a:latin typeface="Cambria Math"/>
                <a:ea typeface="Cambria Math"/>
              </a:rPr>
              <a:t>¤</a:t>
            </a:r>
            <a:r>
              <a:rPr lang="en-US" dirty="0" smtClean="0"/>
              <a:t> </a:t>
            </a:r>
            <a:r>
              <a:rPr lang="en-US" dirty="0"/>
              <a:t>(A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B)</a:t>
            </a:r>
          </a:p>
          <a:p>
            <a:endParaRPr lang="en-US" dirty="0" smtClean="0"/>
          </a:p>
          <a:p>
            <a:r>
              <a:rPr lang="en-US" dirty="0" smtClean="0"/>
              <a:t>Generalized </a:t>
            </a:r>
            <a:r>
              <a:rPr lang="en-US" dirty="0"/>
              <a:t>modus </a:t>
            </a:r>
            <a:r>
              <a:rPr lang="en-US" dirty="0" err="1"/>
              <a:t>tolens</a:t>
            </a:r>
            <a:r>
              <a:rPr lang="en-US" dirty="0"/>
              <a:t> (law of the contrapositive):</a:t>
            </a:r>
          </a:p>
          <a:p>
            <a:pPr marL="0" indent="0">
              <a:buNone/>
            </a:pPr>
            <a:r>
              <a:rPr lang="en-US" dirty="0"/>
              <a:t>A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B and B' </a:t>
            </a:r>
            <a:r>
              <a:rPr lang="en-US" dirty="0" smtClean="0">
                <a:latin typeface="Cambria Math"/>
                <a:ea typeface="Cambria Math"/>
              </a:rPr>
              <a:t>∴</a:t>
            </a:r>
            <a:r>
              <a:rPr lang="en-US" dirty="0" smtClean="0"/>
              <a:t> </a:t>
            </a:r>
            <a:r>
              <a:rPr lang="en-US" dirty="0"/>
              <a:t>A', where A' = (A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B</a:t>
            </a:r>
            <a:r>
              <a:rPr lang="en-US" dirty="0" smtClean="0"/>
              <a:t>) </a:t>
            </a:r>
            <a:r>
              <a:rPr lang="en-US" dirty="0" smtClean="0">
                <a:latin typeface="Cambria Math"/>
                <a:ea typeface="Cambria Math"/>
              </a:rPr>
              <a:t>¤</a:t>
            </a:r>
            <a:r>
              <a:rPr lang="en-US" dirty="0" smtClean="0"/>
              <a:t> </a:t>
            </a:r>
            <a:r>
              <a:rPr lang="en-US" dirty="0"/>
              <a:t>B'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35951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many cases a linguistic variable can be quantized into some linguistic labels that can be </a:t>
            </a:r>
            <a:r>
              <a:rPr lang="en-US" dirty="0" smtClean="0"/>
              <a:t>represented by </a:t>
            </a:r>
            <a:r>
              <a:rPr lang="en-US" dirty="0"/>
              <a:t>standard functional representations. Standard types of fuzzy membership functions are </a:t>
            </a:r>
            <a:r>
              <a:rPr lang="en-US" dirty="0" smtClean="0"/>
              <a:t>given graphically </a:t>
            </a:r>
            <a:r>
              <a:rPr lang="en-US" dirty="0"/>
              <a:t>in </a:t>
            </a:r>
            <a:r>
              <a:rPr lang="en-US" dirty="0" smtClean="0"/>
              <a:t>figure below:</a:t>
            </a: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3573016"/>
            <a:ext cx="4733503" cy="312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80513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Transitive law (law of syllogism):</a:t>
            </a:r>
          </a:p>
          <a:p>
            <a:pPr marL="0" indent="0">
              <a:buNone/>
            </a:pPr>
            <a:r>
              <a:rPr lang="en-US" dirty="0"/>
              <a:t>A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B and B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C </a:t>
            </a:r>
            <a:r>
              <a:rPr lang="en-US" dirty="0" smtClean="0">
                <a:latin typeface="Cambria Math"/>
                <a:ea typeface="Cambria Math"/>
              </a:rPr>
              <a:t>∴</a:t>
            </a:r>
            <a:r>
              <a:rPr lang="en-US" dirty="0" smtClean="0"/>
              <a:t> </a:t>
            </a:r>
            <a:r>
              <a:rPr lang="en-US" dirty="0"/>
              <a:t>A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C</a:t>
            </a:r>
          </a:p>
          <a:p>
            <a:endParaRPr lang="en-US" dirty="0" smtClean="0"/>
          </a:p>
          <a:p>
            <a:r>
              <a:rPr lang="en-US" dirty="0" err="1" smtClean="0"/>
              <a:t>DeMorgan's</a:t>
            </a:r>
            <a:r>
              <a:rPr lang="en-US" dirty="0" smtClean="0"/>
              <a:t> </a:t>
            </a:r>
            <a:r>
              <a:rPr lang="en-US" dirty="0"/>
              <a:t>laws:</a:t>
            </a:r>
          </a:p>
          <a:p>
            <a:pPr marL="0" indent="0">
              <a:buNone/>
            </a:pPr>
            <a:r>
              <a:rPr lang="pt-BR" dirty="0" smtClean="0"/>
              <a:t>¬(</a:t>
            </a:r>
            <a:r>
              <a:rPr lang="pt-BR" dirty="0"/>
              <a:t>A </a:t>
            </a:r>
            <a:r>
              <a:rPr lang="pt-BR" dirty="0" smtClean="0">
                <a:latin typeface="Cambria Math"/>
                <a:ea typeface="Cambria Math"/>
              </a:rPr>
              <a:t>˄</a:t>
            </a:r>
            <a:r>
              <a:rPr lang="pt-BR" dirty="0" smtClean="0"/>
              <a:t> </a:t>
            </a:r>
            <a:r>
              <a:rPr lang="pt-BR" dirty="0"/>
              <a:t>B) = </a:t>
            </a:r>
            <a:r>
              <a:rPr lang="pt-BR" dirty="0"/>
              <a:t>¬</a:t>
            </a:r>
            <a:r>
              <a:rPr lang="pt-BR" dirty="0" smtClean="0"/>
              <a:t>A </a:t>
            </a:r>
            <a:r>
              <a:rPr lang="pt-BR" dirty="0" smtClean="0">
                <a:latin typeface="Cambria Math"/>
                <a:ea typeface="Cambria Math"/>
              </a:rPr>
              <a:t>˅</a:t>
            </a:r>
            <a:r>
              <a:rPr lang="pt-BR" dirty="0" smtClean="0"/>
              <a:t> </a:t>
            </a:r>
            <a:r>
              <a:rPr lang="pt-BR" dirty="0"/>
              <a:t>¬</a:t>
            </a:r>
            <a:r>
              <a:rPr lang="pt-BR" dirty="0" smtClean="0"/>
              <a:t>B</a:t>
            </a:r>
            <a:endParaRPr lang="pt-BR" dirty="0"/>
          </a:p>
          <a:p>
            <a:pPr marL="0" indent="0">
              <a:buNone/>
            </a:pPr>
            <a:r>
              <a:rPr lang="pt-BR" dirty="0"/>
              <a:t>¬</a:t>
            </a:r>
            <a:r>
              <a:rPr lang="pt-BR" dirty="0" smtClean="0"/>
              <a:t>(</a:t>
            </a:r>
            <a:r>
              <a:rPr lang="pt-BR" dirty="0"/>
              <a:t>A </a:t>
            </a:r>
            <a:r>
              <a:rPr lang="pt-BR" dirty="0">
                <a:latin typeface="Cambria Math"/>
                <a:ea typeface="Cambria Math"/>
              </a:rPr>
              <a:t>˅</a:t>
            </a:r>
            <a:r>
              <a:rPr lang="pt-BR" dirty="0" smtClean="0"/>
              <a:t> </a:t>
            </a:r>
            <a:r>
              <a:rPr lang="pt-BR" dirty="0"/>
              <a:t>B) = </a:t>
            </a:r>
            <a:r>
              <a:rPr lang="pt-BR" dirty="0"/>
              <a:t>¬</a:t>
            </a:r>
            <a:r>
              <a:rPr lang="pt-BR" dirty="0" smtClean="0"/>
              <a:t>A </a:t>
            </a:r>
            <a:r>
              <a:rPr lang="pt-BR" dirty="0">
                <a:latin typeface="Cambria Math"/>
                <a:ea typeface="Cambria Math"/>
              </a:rPr>
              <a:t>˄</a:t>
            </a:r>
            <a:r>
              <a:rPr lang="pt-BR" dirty="0" smtClean="0"/>
              <a:t> </a:t>
            </a:r>
            <a:r>
              <a:rPr lang="pt-BR" dirty="0"/>
              <a:t>¬</a:t>
            </a:r>
            <a:r>
              <a:rPr lang="pt-BR" dirty="0" smtClean="0"/>
              <a:t>B</a:t>
            </a:r>
            <a:endParaRPr lang="pt-BR" dirty="0"/>
          </a:p>
          <a:p>
            <a:endParaRPr lang="en-US" dirty="0" smtClean="0"/>
          </a:p>
          <a:p>
            <a:r>
              <a:rPr lang="en-US" dirty="0" smtClean="0"/>
              <a:t>Other </a:t>
            </a:r>
            <a:r>
              <a:rPr lang="en-US" dirty="0"/>
              <a:t>laws for fuzzy inference are given in </a:t>
            </a:r>
            <a:r>
              <a:rPr lang="en-US" dirty="0" err="1"/>
              <a:t>Yager</a:t>
            </a:r>
            <a:r>
              <a:rPr lang="en-US" dirty="0"/>
              <a:t> and </a:t>
            </a:r>
            <a:r>
              <a:rPr lang="en-US" dirty="0" err="1"/>
              <a:t>Zadeh</a:t>
            </a:r>
            <a:r>
              <a:rPr lang="en-US" dirty="0"/>
              <a:t> (1992).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8358987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combination of an implication operator and a composition operator is the key to realizing a </a:t>
            </a:r>
            <a:r>
              <a:rPr lang="en-US" dirty="0" smtClean="0"/>
              <a:t>proper fuzzy </a:t>
            </a:r>
            <a:r>
              <a:rPr lang="en-US" dirty="0"/>
              <a:t>inference mechanism. For example, it can be easily shown that if we use Ra and </a:t>
            </a:r>
            <a:r>
              <a:rPr lang="en-US" dirty="0" smtClean="0"/>
              <a:t>MAX-MIN composition</a:t>
            </a:r>
            <a:r>
              <a:rPr lang="en-US" dirty="0"/>
              <a:t>, the </a:t>
            </a:r>
            <a:r>
              <a:rPr lang="en-US" i="1" dirty="0">
                <a:solidFill>
                  <a:schemeClr val="accent1"/>
                </a:solidFill>
              </a:rPr>
              <a:t>exact modus ponens law </a:t>
            </a:r>
            <a:r>
              <a:rPr lang="en-US" dirty="0"/>
              <a:t>(when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</a:t>
            </a:r>
            <a:r>
              <a:rPr lang="en-US" dirty="0"/>
              <a:t>' = A, then B' = B) is not satisfied, that is, the </a:t>
            </a:r>
            <a:r>
              <a:rPr lang="en-US" dirty="0" smtClean="0"/>
              <a:t>inferred value </a:t>
            </a:r>
            <a:r>
              <a:rPr lang="en-US" dirty="0"/>
              <a:t>(membership function) is not </a:t>
            </a:r>
            <a:r>
              <a:rPr lang="en-US" dirty="0" err="1"/>
              <a:t>μ</a:t>
            </a:r>
            <a:r>
              <a:rPr lang="en-US" baseline="-25000" dirty="0" err="1"/>
              <a:t>B</a:t>
            </a:r>
            <a:r>
              <a:rPr lang="en-US" dirty="0"/>
              <a:t>, but for example, (1 + </a:t>
            </a:r>
            <a:r>
              <a:rPr lang="en-US" dirty="0" err="1"/>
              <a:t>μ</a:t>
            </a:r>
            <a:r>
              <a:rPr lang="en-US" baseline="-25000" dirty="0" err="1"/>
              <a:t>B</a:t>
            </a:r>
            <a:r>
              <a:rPr lang="en-US" dirty="0"/>
              <a:t>)/2.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452901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any of the other </a:t>
            </a:r>
            <a:r>
              <a:rPr lang="en-US" dirty="0" smtClean="0"/>
              <a:t>composition operators </a:t>
            </a:r>
            <a:r>
              <a:rPr lang="en-US" dirty="0"/>
              <a:t>are applied, the modus ponens law is satisfied. In order to </a:t>
            </a:r>
            <a:r>
              <a:rPr lang="en-US" dirty="0" smtClean="0"/>
              <a:t>realize </a:t>
            </a:r>
            <a:r>
              <a:rPr lang="en-US" dirty="0"/>
              <a:t>a humanlike fuzzy reasoning</a:t>
            </a:r>
            <a:r>
              <a:rPr lang="en-US" dirty="0" smtClean="0"/>
              <a:t>, we </a:t>
            </a:r>
            <a:r>
              <a:rPr lang="en-US" dirty="0"/>
              <a:t>may want that the system not only satisfies the exact modus ponens law, but should </a:t>
            </a:r>
            <a:r>
              <a:rPr lang="en-US" dirty="0" smtClean="0"/>
              <a:t>infer:</a:t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"</a:t>
            </a:r>
            <a:r>
              <a:rPr lang="en-US" dirty="0"/>
              <a:t>Very B" </a:t>
            </a:r>
            <a:r>
              <a:rPr lang="en-US" dirty="0" smtClean="0"/>
              <a:t>if "</a:t>
            </a:r>
            <a:r>
              <a:rPr lang="en-US" dirty="0"/>
              <a:t>Very A" is the input,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"</a:t>
            </a:r>
            <a:r>
              <a:rPr lang="en-US" dirty="0"/>
              <a:t>More or less B," if the input is "More or less A,'' etc.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923885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thorough investigation </a:t>
            </a:r>
            <a:r>
              <a:rPr lang="en-US" dirty="0" smtClean="0"/>
              <a:t>of the </a:t>
            </a:r>
            <a:r>
              <a:rPr lang="en-US" dirty="0"/>
              <a:t>properties of different implication relations has been done by </a:t>
            </a:r>
            <a:r>
              <a:rPr lang="en-US" dirty="0" err="1"/>
              <a:t>Mizumoto</a:t>
            </a:r>
            <a:r>
              <a:rPr lang="en-US" dirty="0"/>
              <a:t> and Zimmermann (1982).</a:t>
            </a:r>
          </a:p>
          <a:p>
            <a:r>
              <a:rPr lang="en-US" dirty="0"/>
              <a:t>Figure </a:t>
            </a:r>
            <a:r>
              <a:rPr lang="en-US" dirty="0" smtClean="0"/>
              <a:t>on next slide </a:t>
            </a:r>
            <a:r>
              <a:rPr lang="en-US" dirty="0"/>
              <a:t>shows for which of the implications the following laws of inference are held: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B, </a:t>
            </a:r>
            <a:r>
              <a:rPr lang="en-US" dirty="0" smtClean="0"/>
              <a:t>modus ponens</a:t>
            </a:r>
            <a:r>
              <a:rPr lang="en-US" dirty="0"/>
              <a:t>, very A </a:t>
            </a:r>
            <a:r>
              <a:rPr lang="en-US" dirty="0" smtClean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very B; very A </a:t>
            </a:r>
            <a:r>
              <a:rPr lang="en-US" dirty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B; more or less A </a:t>
            </a:r>
            <a:r>
              <a:rPr lang="en-US" dirty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more or less B; more or less A </a:t>
            </a:r>
            <a:r>
              <a:rPr lang="en-US" dirty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B; not A </a:t>
            </a:r>
            <a:r>
              <a:rPr lang="en-US" dirty="0" smtClean="0">
                <a:latin typeface="Cambria Math"/>
                <a:ea typeface="Cambria Math"/>
              </a:rPr>
              <a:t>→ </a:t>
            </a:r>
            <a:r>
              <a:rPr lang="en-US" dirty="0" smtClean="0"/>
              <a:t>unknown</a:t>
            </a:r>
            <a:r>
              <a:rPr lang="en-US" dirty="0"/>
              <a:t>; not A </a:t>
            </a:r>
            <a:r>
              <a:rPr lang="en-US" dirty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not B; not B </a:t>
            </a:r>
            <a:r>
              <a:rPr lang="en-US" dirty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not A (modus </a:t>
            </a:r>
            <a:r>
              <a:rPr lang="en-US" dirty="0" err="1"/>
              <a:t>tolens</a:t>
            </a:r>
            <a:r>
              <a:rPr lang="en-US" dirty="0"/>
              <a:t>); not very B </a:t>
            </a:r>
            <a:r>
              <a:rPr lang="en-US" dirty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not very A; not more or less B </a:t>
            </a:r>
            <a:r>
              <a:rPr lang="en-US" dirty="0" smtClean="0">
                <a:latin typeface="Cambria Math"/>
                <a:ea typeface="Cambria Math"/>
              </a:rPr>
              <a:t>→ </a:t>
            </a:r>
            <a:r>
              <a:rPr lang="en-US" dirty="0" smtClean="0"/>
              <a:t>not </a:t>
            </a:r>
            <a:r>
              <a:rPr lang="en-US" dirty="0"/>
              <a:t>more or less A; B </a:t>
            </a:r>
            <a:r>
              <a:rPr lang="en-US" dirty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unknown; B </a:t>
            </a:r>
            <a:r>
              <a:rPr lang="en-US" dirty="0">
                <a:latin typeface="Cambria Math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A.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5271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441"/>
            <a:ext cx="5578177" cy="6669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27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Propositions and Fuzzy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Why are the above properties so important? Suppose we had a rule "IF an apple is red, THEN the </a:t>
            </a:r>
            <a:r>
              <a:rPr lang="en-US" dirty="0" smtClean="0"/>
              <a:t>apple is </a:t>
            </a:r>
            <a:r>
              <a:rPr lang="en-US" dirty="0"/>
              <a:t>ripe." Depending on the chosen implication and its properties, different conclusions can be </a:t>
            </a:r>
            <a:r>
              <a:rPr lang="en-US" dirty="0" smtClean="0"/>
              <a:t>inferred for </a:t>
            </a:r>
            <a:r>
              <a:rPr lang="en-US" dirty="0"/>
              <a:t>one and the same input, for example, "the apple is very red," "the apple is more or less red," etc. </a:t>
            </a:r>
            <a:endParaRPr lang="en-US" dirty="0" smtClean="0"/>
          </a:p>
          <a:p>
            <a:r>
              <a:rPr lang="en-US" dirty="0" smtClean="0"/>
              <a:t>As we </a:t>
            </a:r>
            <a:r>
              <a:rPr lang="en-US" dirty="0"/>
              <a:t>could see, some of the implications do not obey the strict modus ponens law, so even if we had </a:t>
            </a:r>
            <a:r>
              <a:rPr lang="en-US" dirty="0" smtClean="0"/>
              <a:t>an input </a:t>
            </a:r>
            <a:r>
              <a:rPr lang="en-US" dirty="0"/>
              <a:t>"the apple is red" there will be another value inferred for the ripeness and not the value "ripe</a:t>
            </a:r>
            <a:r>
              <a:rPr lang="en-US" dirty="0" smtClean="0"/>
              <a:t>,“ whatever </a:t>
            </a:r>
            <a:r>
              <a:rPr lang="en-US" dirty="0"/>
              <a:t>the fuzzy definition of this concept is.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57457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The following are the most favored in fuzzy expert systems design:</a:t>
            </a:r>
          </a:p>
          <a:p>
            <a:pPr marL="0" indent="0">
              <a:buNone/>
            </a:pP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Single-valued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or singleton, for example, u = b, where b is a scalar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value.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508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Triangular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: μ(u) = 1 - |u - b|/|b - a|; if triangular membership functions </a:t>
                </a:r>
                <a:r>
                  <a:rPr lang="en-US" dirty="0" err="1">
                    <a:latin typeface="Cambria Math" pitchFamily="18" charset="0"/>
                    <a:ea typeface="Cambria Math" pitchFamily="18" charset="0"/>
                  </a:rPr>
                  <a:t>μ</a:t>
                </a:r>
                <a:r>
                  <a:rPr lang="en-US" baseline="-25000" dirty="0" err="1">
                    <a:latin typeface="Cambria Math" pitchFamily="18" charset="0"/>
                    <a:ea typeface="Cambria Math" pitchFamily="18" charset="0"/>
                  </a:rPr>
                  <a:t>i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, i = 1, 2, . . .,l,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which represent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a fuzzy variable, are uniformly distributed over the universe U, then this representation has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the following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interesting property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limLoc m:val="subSup"/>
                          <m:supHide m:val="on"/>
                          <m:ctrlPr>
                            <a:rPr lang="bg-BG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9"/>
                            </m:rP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)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bg-BG" i="1" smtClean="0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sSubPr>
                            <m:e>
                              <m:r>
                                <a:rPr lang="bg-BG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𝑢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=1,       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𝑓𝑜𝑟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𝑎𝑛𝑦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𝜖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𝑈</m:t>
                          </m:r>
                        </m:e>
                      </m:nary>
                    </m:oMath>
                  </m:oMathPara>
                </a14:m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dirty="0"/>
                  <a:t>and for each value u from the universe U at most two membership degrees to which u belongs to </a:t>
                </a:r>
                <a:r>
                  <a:rPr lang="en-US" dirty="0" smtClean="0"/>
                  <a:t>all membership </a:t>
                </a:r>
                <a:r>
                  <a:rPr lang="en-US" dirty="0"/>
                  <a:t>functions </a:t>
                </a:r>
                <a:r>
                  <a:rPr lang="en-US" dirty="0" err="1"/>
                  <a:t>μi</a:t>
                </a:r>
                <a:r>
                  <a:rPr lang="en-US" dirty="0"/>
                  <a:t>, i= 1, 2, . . ., l, are not equal to zero. </a:t>
                </a:r>
                <a:endParaRPr lang="bg-BG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2222" r="-1852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16932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Examples </a:t>
            </a:r>
            <a:r>
              <a:rPr lang="en-US" dirty="0"/>
              <a:t>of such representation are </a:t>
            </a:r>
            <a:r>
              <a:rPr lang="en-US" dirty="0" smtClean="0"/>
              <a:t>given in </a:t>
            </a:r>
            <a:r>
              <a:rPr lang="en-US" dirty="0"/>
              <a:t>figures </a:t>
            </a:r>
            <a:r>
              <a:rPr lang="en-US" dirty="0" smtClean="0"/>
              <a:t>on next 2 slides (A</a:t>
            </a:r>
            <a:r>
              <a:rPr lang="en-US" dirty="0"/>
              <a:t>) and (B) where the Iris attributes and class variables are fuzzy-quantized by using l = </a:t>
            </a:r>
            <a:r>
              <a:rPr lang="en-US" dirty="0" smtClean="0"/>
              <a:t>3 fuzzy </a:t>
            </a:r>
            <a:r>
              <a:rPr lang="en-US" dirty="0"/>
              <a:t>labels and l = 5 fuzzy labels respectively.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62186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Conceptualizing in Fuzzy Terms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988840"/>
            <a:ext cx="8229600" cy="4389120"/>
          </a:xfrm>
        </p:spPr>
        <p:txBody>
          <a:bodyPr>
            <a:normAutofit/>
          </a:bodyPr>
          <a:lstStyle/>
          <a:p>
            <a:r>
              <a:rPr lang="en-US" sz="2400" dirty="0"/>
              <a:t>Fuzzy predicates (labels) defined as triangular, </a:t>
            </a:r>
            <a:r>
              <a:rPr lang="en-US" sz="2400" dirty="0" smtClean="0"/>
              <a:t>uniformly distributed membership </a:t>
            </a:r>
            <a:r>
              <a:rPr lang="en-US" sz="2400" dirty="0"/>
              <a:t>functions for the Iris data attributes and classes. (A) </a:t>
            </a:r>
            <a:r>
              <a:rPr lang="en-US" sz="2400" dirty="0" smtClean="0"/>
              <a:t>Three labels </a:t>
            </a:r>
            <a:r>
              <a:rPr lang="en-US" sz="2400" dirty="0"/>
              <a:t>used.</a:t>
            </a:r>
            <a:endParaRPr lang="en-US" sz="24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249960"/>
            <a:ext cx="643071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738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1133</TotalTime>
  <Words>3420</Words>
  <Application>Microsoft Office PowerPoint</Application>
  <PresentationFormat>On-screen Show (4:3)</PresentationFormat>
  <Paragraphs>198</Paragraphs>
  <Slides>55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Flow</vt:lpstr>
      <vt:lpstr>Conceptualizing in Fuzzy Terms; The Extension Principle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Conceptualizing in Fuzzy Terms</vt:lpstr>
      <vt:lpstr>The Extension Principle</vt:lpstr>
      <vt:lpstr>The Extension Principle</vt:lpstr>
      <vt:lpstr>The Extension Principle</vt:lpstr>
      <vt:lpstr>The Extension Principle</vt:lpstr>
      <vt:lpstr>Fuzzy Relations and Fuzzy Implications; Fuzzy Propositions and Fuzzy Logic</vt:lpstr>
      <vt:lpstr>Fuzzy Relations, Fuzzy Implications, Fuzzy Composition</vt:lpstr>
      <vt:lpstr>Fuzzy Relations, Fuzzy Implications, Fuzzy Composition</vt:lpstr>
      <vt:lpstr>Fuzzy Relations, Fuzzy Implications, Fuzzy Composition</vt:lpstr>
      <vt:lpstr>Fuzzy Relations, Fuzzy Implications, Fuzzy Composition</vt:lpstr>
      <vt:lpstr>Fuzzy Relations, Fuzzy Implications, Fuzzy Composition</vt:lpstr>
      <vt:lpstr>PowerPoint Presentation</vt:lpstr>
      <vt:lpstr>Fuzzy Relations, Fuzzy Implications, Fuzzy Composition</vt:lpstr>
      <vt:lpstr>Fuzzy Relations, Fuzzy Implications, Fuzzy Composition</vt:lpstr>
      <vt:lpstr>Fuzzy Relations, Fuzzy Implications, Fuzzy Composition</vt:lpstr>
      <vt:lpstr>Fuzzy Relations, Fuzzy Implications, Fuzzy Composition</vt:lpstr>
      <vt:lpstr>Fuzzy Relations, Fuzzy Implications, Fuzzy Composition</vt:lpstr>
      <vt:lpstr>Properties of Fuzzy Relations</vt:lpstr>
      <vt:lpstr>Properties of Fuzzy Relations</vt:lpstr>
      <vt:lpstr>Properties of Fuzzy Relations</vt:lpstr>
      <vt:lpstr>Properties of Fuzzy Relations</vt:lpstr>
      <vt:lpstr>Fuzzy Graphs</vt:lpstr>
      <vt:lpstr>Fuzzy Propositions and Fuzzy Logic</vt:lpstr>
      <vt:lpstr>Fuzzy Propositions and Fuzzy Logic</vt:lpstr>
      <vt:lpstr>Fuzzy Propositions and Fuzzy Logic</vt:lpstr>
      <vt:lpstr>Fuzzy Propositions and Fuzzy Logic</vt:lpstr>
      <vt:lpstr>Fuzzy Propositions and Fuzzy Logic</vt:lpstr>
      <vt:lpstr>Fuzzy Propositions and Fuzzy Logic</vt:lpstr>
      <vt:lpstr>Fuzzy Propositions and Fuzzy Logic</vt:lpstr>
      <vt:lpstr>Fuzzy Propositions and Fuzzy Logic</vt:lpstr>
      <vt:lpstr>Fuzzy Propositions and Fuzzy Logic</vt:lpstr>
      <vt:lpstr>Fuzzy Propositions and Fuzzy Logic</vt:lpstr>
      <vt:lpstr>Fuzzy Propositions and Fuzzy Logic</vt:lpstr>
      <vt:lpstr>Fuzzy Propositions and Fuzzy Logic</vt:lpstr>
      <vt:lpstr>PowerPoint Presentation</vt:lpstr>
      <vt:lpstr>Fuzzy Propositions and Fuzzy Logic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Fuzzy Sets &amp; Logic</dc:title>
  <dc:creator>USER</dc:creator>
  <cp:lastModifiedBy>USER</cp:lastModifiedBy>
  <cp:revision>201</cp:revision>
  <dcterms:created xsi:type="dcterms:W3CDTF">2011-08-16T06:29:47Z</dcterms:created>
  <dcterms:modified xsi:type="dcterms:W3CDTF">2011-08-20T15:18:39Z</dcterms:modified>
</cp:coreProperties>
</file>