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258" r:id="rId3"/>
    <p:sldId id="259" r:id="rId4"/>
    <p:sldId id="274" r:id="rId5"/>
    <p:sldId id="275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276" r:id="rId18"/>
    <p:sldId id="277" r:id="rId19"/>
    <p:sldId id="278" r:id="rId20"/>
    <p:sldId id="257" r:id="rId21"/>
    <p:sldId id="260" r:id="rId22"/>
    <p:sldId id="261" r:id="rId23"/>
    <p:sldId id="262" r:id="rId24"/>
    <p:sldId id="263" r:id="rId25"/>
    <p:sldId id="264" r:id="rId26"/>
    <p:sldId id="265" r:id="rId27"/>
    <p:sldId id="266" r:id="rId28"/>
    <p:sldId id="267" r:id="rId29"/>
    <p:sldId id="268" r:id="rId30"/>
    <p:sldId id="269" r:id="rId31"/>
    <p:sldId id="270" r:id="rId32"/>
    <p:sldId id="271" r:id="rId33"/>
    <p:sldId id="272" r:id="rId34"/>
    <p:sldId id="273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315" r:id="rId44"/>
    <p:sldId id="288" r:id="rId45"/>
    <p:sldId id="316" r:id="rId46"/>
    <p:sldId id="289" r:id="rId47"/>
    <p:sldId id="290" r:id="rId48"/>
    <p:sldId id="291" r:id="rId49"/>
    <p:sldId id="292" r:id="rId50"/>
    <p:sldId id="293" r:id="rId51"/>
    <p:sldId id="317" r:id="rId52"/>
    <p:sldId id="294" r:id="rId53"/>
    <p:sldId id="295" r:id="rId54"/>
    <p:sldId id="296" r:id="rId55"/>
    <p:sldId id="300" r:id="rId56"/>
    <p:sldId id="297" r:id="rId57"/>
    <p:sldId id="318" r:id="rId58"/>
    <p:sldId id="299" r:id="rId59"/>
    <p:sldId id="301" r:id="rId60"/>
    <p:sldId id="302" r:id="rId61"/>
    <p:sldId id="303" r:id="rId62"/>
    <p:sldId id="319" r:id="rId63"/>
    <p:sldId id="320" r:id="rId64"/>
    <p:sldId id="321" r:id="rId65"/>
    <p:sldId id="322" r:id="rId66"/>
    <p:sldId id="323" r:id="rId67"/>
    <p:sldId id="324" r:id="rId68"/>
    <p:sldId id="325" r:id="rId69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00CC"/>
    <a:srgbClr val="FF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A97571-8FF2-4913-B4D3-00E65F5BFDE4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1F053D-2267-403C-A1A3-A31F37AD69EB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0440AE-E6C9-4BE9-B62B-332D03B1D583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734F62-0A76-4165-9D19-4E4B697A596A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994640-6795-44E1-AF72-BC552E011666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9AF641-E3BA-461A-B79A-6B58018D5488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FBA2B3-189E-452F-8AEB-3F42CF1AB5EE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D6E588-1956-4C74-89FB-F5A9D533250E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D15D97-EB91-4304-A686-C2A59EAF639D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141553-1F2F-4CF8-9FF9-229940F17048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F10B35-4705-47FC-9ED1-34AC07EE280D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32BA1DD-ACE8-4C8D-BD77-330B4B812217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dgotseva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Development of UNIX based Software</a:t>
            </a:r>
            <a:endParaRPr lang="bg-BG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Assoc. Prof. PhD Daniela </a:t>
            </a:r>
            <a:r>
              <a:rPr lang="en-US" dirty="0" err="1" smtClean="0"/>
              <a:t>Gotseva</a:t>
            </a:r>
            <a:endParaRPr lang="bg-BG" dirty="0" smtClean="0"/>
          </a:p>
          <a:p>
            <a:pPr eaLnBrk="1" hangingPunct="1"/>
            <a:r>
              <a:rPr lang="en-US" dirty="0" smtClean="0">
                <a:hlinkClick r:id="rId2"/>
              </a:rPr>
              <a:t>http://dgotseva.com</a:t>
            </a:r>
            <a:r>
              <a:rPr lang="en-US" dirty="0" smtClean="0"/>
              <a:t> </a:t>
            </a:r>
            <a:endParaRPr lang="bg-BG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GNU = Gnu is Not Unix</a:t>
            </a:r>
          </a:p>
          <a:p>
            <a:r>
              <a:rPr lang="en-US" dirty="0"/>
              <a:t>Movement in the 80s to build a free OS</a:t>
            </a:r>
          </a:p>
          <a:p>
            <a:r>
              <a:rPr lang="en-US" dirty="0"/>
              <a:t>Created many very popular tools</a:t>
            </a:r>
          </a:p>
          <a:p>
            <a:r>
              <a:rPr lang="en-US" dirty="0"/>
              <a:t>Unix like but uses no Unix code</a:t>
            </a:r>
          </a:p>
          <a:p>
            <a:pPr marL="0" indent="0">
              <a:buNone/>
            </a:pPr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GNU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98008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Like BSD, GNU/Linux has a variety of </a:t>
            </a:r>
            <a:r>
              <a:rPr lang="en-US" sz="2400" dirty="0" err="1"/>
              <a:t>avors</a:t>
            </a:r>
            <a:r>
              <a:rPr lang="en-US" sz="2400" dirty="0"/>
              <a:t> </a:t>
            </a:r>
            <a:r>
              <a:rPr lang="en-US" sz="2400" dirty="0" smtClean="0"/>
              <a:t>called "</a:t>
            </a:r>
            <a:r>
              <a:rPr lang="en-US" sz="2400" dirty="0"/>
              <a:t>distributions." These versions generally have </a:t>
            </a:r>
            <a:r>
              <a:rPr lang="en-US" sz="2400" dirty="0" err="1"/>
              <a:t>dierent</a:t>
            </a:r>
            <a:r>
              <a:rPr lang="en-US" sz="2400" dirty="0"/>
              <a:t> design </a:t>
            </a:r>
            <a:r>
              <a:rPr lang="en-US" sz="2400" dirty="0" smtClean="0"/>
              <a:t>goals (</a:t>
            </a:r>
            <a:r>
              <a:rPr lang="en-US" sz="2400" dirty="0"/>
              <a:t>security, speed, desktop use) and package a unique set of </a:t>
            </a:r>
            <a:r>
              <a:rPr lang="en-US" sz="2400" dirty="0" smtClean="0"/>
              <a:t>tools with </a:t>
            </a:r>
            <a:r>
              <a:rPr lang="en-US" sz="2400" dirty="0"/>
              <a:t>the kernel to achieve them.</a:t>
            </a:r>
          </a:p>
          <a:p>
            <a:r>
              <a:rPr lang="en-US" sz="2400" dirty="0"/>
              <a:t>Hundreds of </a:t>
            </a:r>
            <a:r>
              <a:rPr lang="en-US" sz="2400" dirty="0" err="1"/>
              <a:t>distrubtions</a:t>
            </a:r>
            <a:endParaRPr lang="en-US" sz="2400" dirty="0"/>
          </a:p>
          <a:p>
            <a:pPr lvl="1"/>
            <a:r>
              <a:rPr lang="en-US" sz="1900" dirty="0"/>
              <a:t>Popular distributions include </a:t>
            </a:r>
            <a:r>
              <a:rPr lang="en-US" sz="1900" dirty="0" err="1"/>
              <a:t>RedHat</a:t>
            </a:r>
            <a:r>
              <a:rPr lang="en-US" sz="1900" dirty="0"/>
              <a:t>, Ubuntu, </a:t>
            </a:r>
            <a:r>
              <a:rPr lang="en-US" sz="1900" dirty="0" err="1"/>
              <a:t>SuSE</a:t>
            </a:r>
            <a:r>
              <a:rPr lang="en-US" sz="1900" dirty="0"/>
              <a:t>,</a:t>
            </a:r>
          </a:p>
          <a:p>
            <a:pPr lvl="1"/>
            <a:r>
              <a:rPr lang="en-US" sz="1900" dirty="0" err="1"/>
              <a:t>Slackware</a:t>
            </a:r>
            <a:r>
              <a:rPr lang="en-US" sz="1900" dirty="0"/>
              <a:t>, Gentoo</a:t>
            </a:r>
          </a:p>
          <a:p>
            <a:pPr lvl="1"/>
            <a:r>
              <a:rPr lang="en-US" sz="1900" dirty="0"/>
              <a:t>Saying "GNU/Linux" every time is tedious, so we will just refer </a:t>
            </a:r>
            <a:r>
              <a:rPr lang="en-US" sz="1900" dirty="0" smtClean="0"/>
              <a:t>to the </a:t>
            </a:r>
            <a:r>
              <a:rPr lang="en-US" sz="1900" dirty="0"/>
              <a:t>entire system as "Linux."</a:t>
            </a:r>
            <a:endParaRPr lang="bg-BG" sz="19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GNU/Linux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57084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built using a BSD-based </a:t>
            </a:r>
            <a:r>
              <a:rPr lang="en-US" dirty="0" err="1"/>
              <a:t>kernal</a:t>
            </a:r>
            <a:r>
              <a:rPr lang="en-US" dirty="0"/>
              <a:t> which was renamed "Darwin"</a:t>
            </a:r>
          </a:p>
          <a:p>
            <a:r>
              <a:rPr lang="en-US" dirty="0"/>
              <a:t>Arguably the most popular desktop version of UNIX</a:t>
            </a:r>
          </a:p>
          <a:p>
            <a:r>
              <a:rPr lang="en-US" dirty="0"/>
              <a:t>A pretty, easy to use experience built on a powerful frame</a:t>
            </a:r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Apple OSX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70855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Pros</a:t>
            </a:r>
          </a:p>
          <a:p>
            <a:r>
              <a:rPr lang="en-US" dirty="0"/>
              <a:t>Reliable and very secure</a:t>
            </a:r>
          </a:p>
          <a:p>
            <a:r>
              <a:rPr lang="en-US" dirty="0"/>
              <a:t>Usable on almost anything that uses electricity</a:t>
            </a:r>
          </a:p>
          <a:p>
            <a:r>
              <a:rPr lang="en-US" dirty="0"/>
              <a:t>Most </a:t>
            </a:r>
            <a:r>
              <a:rPr lang="en-US" dirty="0" err="1"/>
              <a:t>exible</a:t>
            </a:r>
            <a:r>
              <a:rPr lang="en-US" dirty="0"/>
              <a:t> license</a:t>
            </a:r>
          </a:p>
          <a:p>
            <a:r>
              <a:rPr lang="en-US" dirty="0"/>
              <a:t>Free!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Cons</a:t>
            </a:r>
            <a:endParaRPr lang="en-US" dirty="0"/>
          </a:p>
          <a:p>
            <a:r>
              <a:rPr lang="en-US" dirty="0"/>
              <a:t>Least </a:t>
            </a:r>
            <a:r>
              <a:rPr lang="en-US" dirty="0" err="1"/>
              <a:t>cmmunity</a:t>
            </a:r>
            <a:r>
              <a:rPr lang="en-US" dirty="0"/>
              <a:t>/professional support</a:t>
            </a:r>
          </a:p>
          <a:p>
            <a:r>
              <a:rPr lang="en-US" dirty="0"/>
              <a:t>Many </a:t>
            </a:r>
            <a:r>
              <a:rPr lang="en-US" dirty="0" err="1"/>
              <a:t>avors</a:t>
            </a:r>
            <a:r>
              <a:rPr lang="en-US" dirty="0"/>
              <a:t> to choose from</a:t>
            </a:r>
          </a:p>
          <a:p>
            <a:r>
              <a:rPr lang="en-US" dirty="0"/>
              <a:t>You thought Linux was for nerdy outsiders?!</a:t>
            </a:r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Advantages/Disadvantages: BSD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56004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Pros</a:t>
            </a:r>
          </a:p>
          <a:p>
            <a:r>
              <a:rPr lang="en-US" dirty="0"/>
              <a:t>Built </a:t>
            </a:r>
            <a:r>
              <a:rPr lang="en-US" dirty="0" err="1"/>
              <a:t>specically</a:t>
            </a:r>
            <a:r>
              <a:rPr lang="en-US" dirty="0"/>
              <a:t> for the hardware it runs on</a:t>
            </a:r>
          </a:p>
          <a:p>
            <a:r>
              <a:rPr lang="en-US" dirty="0"/>
              <a:t>Scales really well as system size/load increases</a:t>
            </a:r>
          </a:p>
          <a:p>
            <a:r>
              <a:rPr lang="en-US" dirty="0"/>
              <a:t>Lots of support from Sun as well as the community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Cons</a:t>
            </a:r>
            <a:endParaRPr lang="en-US" dirty="0"/>
          </a:p>
          <a:p>
            <a:r>
              <a:rPr lang="en-US" dirty="0"/>
              <a:t>You are paying for Sun's support and </a:t>
            </a:r>
            <a:r>
              <a:rPr lang="en-US" dirty="0" smtClean="0"/>
              <a:t>probably the </a:t>
            </a:r>
            <a:r>
              <a:rPr lang="en-US" dirty="0"/>
              <a:t>hardware</a:t>
            </a:r>
          </a:p>
          <a:p>
            <a:r>
              <a:rPr lang="en-US" dirty="0"/>
              <a:t>Primarily for server use, not </a:t>
            </a:r>
            <a:r>
              <a:rPr lang="en-US" dirty="0" smtClean="0"/>
              <a:t>super desktop-friendly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Advantages/Disadvantages: Solaris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79139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Pros</a:t>
            </a:r>
          </a:p>
          <a:p>
            <a:r>
              <a:rPr lang="en-US" dirty="0"/>
              <a:t>Huge community support base</a:t>
            </a:r>
          </a:p>
          <a:p>
            <a:r>
              <a:rPr lang="en-US" dirty="0"/>
              <a:t>Free (unless you want professional support)</a:t>
            </a:r>
          </a:p>
          <a:p>
            <a:r>
              <a:rPr lang="en-US" dirty="0"/>
              <a:t>Free software to do almost anything</a:t>
            </a:r>
          </a:p>
          <a:p>
            <a:r>
              <a:rPr lang="en-US" dirty="0"/>
              <a:t>"wine" allows you to run almost any windows program (</a:t>
            </a:r>
            <a:r>
              <a:rPr lang="en-US" dirty="0" smtClean="0"/>
              <a:t>even </a:t>
            </a:r>
            <a:r>
              <a:rPr lang="en-US" dirty="0" err="1" smtClean="0"/>
              <a:t>WoW</a:t>
            </a:r>
            <a:r>
              <a:rPr lang="en-US" dirty="0" smtClean="0"/>
              <a:t> </a:t>
            </a:r>
            <a:r>
              <a:rPr lang="en-US" dirty="0"/>
              <a:t>if you are into that sort of thing)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Cons</a:t>
            </a:r>
            <a:endParaRPr lang="en-US" dirty="0"/>
          </a:p>
          <a:p>
            <a:r>
              <a:rPr lang="en-US" dirty="0"/>
              <a:t>Dizzying array of distribution choices</a:t>
            </a:r>
          </a:p>
          <a:p>
            <a:r>
              <a:rPr lang="en-US" dirty="0"/>
              <a:t>Lacks some widely-used software (</a:t>
            </a:r>
            <a:r>
              <a:rPr lang="en-US" dirty="0" err="1"/>
              <a:t>Oce</a:t>
            </a:r>
            <a:r>
              <a:rPr lang="en-US" dirty="0" smtClean="0"/>
              <a:t>, Photoshop </a:t>
            </a:r>
            <a:r>
              <a:rPr lang="en-US" dirty="0" err="1"/>
              <a:t>etc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Advantages/Disadvantages: Linux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511531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Pros</a:t>
            </a:r>
          </a:p>
          <a:p>
            <a:r>
              <a:rPr lang="en-US" dirty="0"/>
              <a:t>User friendly and just works</a:t>
            </a:r>
          </a:p>
          <a:p>
            <a:r>
              <a:rPr lang="en-US" dirty="0"/>
              <a:t>Fully-featured GUI with a powerful terminal</a:t>
            </a:r>
          </a:p>
          <a:p>
            <a:r>
              <a:rPr lang="en-US" dirty="0"/>
              <a:t>Supports most of the software the others lack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Cons</a:t>
            </a:r>
            <a:endParaRPr lang="en-US" dirty="0"/>
          </a:p>
          <a:p>
            <a:r>
              <a:rPr lang="en-US" dirty="0" err="1"/>
              <a:t>Denitely</a:t>
            </a:r>
            <a:r>
              <a:rPr lang="en-US" dirty="0"/>
              <a:t> paying for this one!</a:t>
            </a:r>
          </a:p>
          <a:p>
            <a:r>
              <a:rPr lang="en-US" dirty="0"/>
              <a:t>Closed-source, not as </a:t>
            </a:r>
            <a:r>
              <a:rPr lang="en-US" dirty="0" err="1"/>
              <a:t>exible</a:t>
            </a:r>
            <a:r>
              <a:rPr lang="en-US" dirty="0"/>
              <a:t> as Linux</a:t>
            </a:r>
          </a:p>
          <a:p>
            <a:r>
              <a:rPr lang="en-US" dirty="0"/>
              <a:t>Only runs on hardware purchased from </a:t>
            </a:r>
            <a:r>
              <a:rPr lang="en-US" dirty="0" smtClean="0"/>
              <a:t>Apple (</a:t>
            </a:r>
            <a:r>
              <a:rPr lang="en-US" dirty="0"/>
              <a:t>without breaching the EULA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Advantages/Disadvantages: OSX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85486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 shell is a program that allows the user to interact with the </a:t>
            </a:r>
            <a:r>
              <a:rPr lang="en-US" dirty="0" smtClean="0"/>
              <a:t>UNIX system</a:t>
            </a:r>
            <a:r>
              <a:rPr lang="en-US" dirty="0"/>
              <a:t>:</a:t>
            </a:r>
          </a:p>
          <a:p>
            <a:r>
              <a:rPr lang="en-US" dirty="0"/>
              <a:t>read user's input and parses it</a:t>
            </a:r>
          </a:p>
          <a:p>
            <a:r>
              <a:rPr lang="en-US" dirty="0"/>
              <a:t>evaluates special characters</a:t>
            </a:r>
          </a:p>
          <a:p>
            <a:r>
              <a:rPr lang="en-US" dirty="0"/>
              <a:t>setup pipes, redirections, and background processing</a:t>
            </a:r>
          </a:p>
          <a:p>
            <a:r>
              <a:rPr lang="en-US" dirty="0" smtClean="0"/>
              <a:t>find </a:t>
            </a:r>
            <a:r>
              <a:rPr lang="en-US" dirty="0"/>
              <a:t>and setup programs for execution</a:t>
            </a:r>
            <a:endParaRPr lang="bg-BG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UNIX shells</a:t>
            </a:r>
            <a:endParaRPr lang="bg-BG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There are primarily two "families" of </a:t>
            </a:r>
            <a:r>
              <a:rPr lang="en-US" dirty="0" err="1"/>
              <a:t>unix</a:t>
            </a:r>
            <a:r>
              <a:rPr lang="en-US" dirty="0"/>
              <a:t> shells:</a:t>
            </a:r>
          </a:p>
          <a:p>
            <a:r>
              <a:rPr lang="en-US" dirty="0"/>
              <a:t>Bourne shell (AT&amp;T) </a:t>
            </a:r>
            <a:r>
              <a:rPr lang="en-US" dirty="0" err="1"/>
              <a:t>sh</a:t>
            </a:r>
            <a:r>
              <a:rPr lang="en-US" dirty="0"/>
              <a:t> ) </a:t>
            </a:r>
            <a:r>
              <a:rPr lang="en-US" dirty="0" err="1"/>
              <a:t>ksh</a:t>
            </a:r>
            <a:r>
              <a:rPr lang="en-US" dirty="0"/>
              <a:t> ) bash</a:t>
            </a:r>
          </a:p>
          <a:p>
            <a:r>
              <a:rPr lang="en-US" dirty="0"/>
              <a:t>C shell (Berkley) </a:t>
            </a:r>
            <a:r>
              <a:rPr lang="en-US" dirty="0" err="1"/>
              <a:t>csh</a:t>
            </a:r>
            <a:r>
              <a:rPr lang="en-US" dirty="0"/>
              <a:t> ) </a:t>
            </a:r>
            <a:r>
              <a:rPr lang="en-US" dirty="0" err="1" smtClean="0"/>
              <a:t>tcsh</a:t>
            </a:r>
            <a:endParaRPr lang="en-US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UNIX shells</a:t>
            </a:r>
            <a:endParaRPr lang="bg-BG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eaLnBrk="1" hangingPunct="1">
              <a:lnSpc>
                <a:spcPct val="90000"/>
              </a:lnSpc>
            </a:pPr>
            <a:r>
              <a:rPr lang="bg-BG" sz="2400" dirty="0" smtClean="0"/>
              <a:t>cygwin: Linux-like environment for Windows (http://www.cygwin.com/)</a:t>
            </a:r>
          </a:p>
          <a:p>
            <a:pPr lvl="1" eaLnBrk="1" hangingPunct="1">
              <a:lnSpc>
                <a:spcPct val="90000"/>
              </a:lnSpc>
            </a:pPr>
            <a:r>
              <a:rPr lang="bg-BG" sz="2400" dirty="0" smtClean="0"/>
              <a:t>wubi: Ubuntu Linux installer for windows. </a:t>
            </a:r>
            <a:r>
              <a:rPr lang="en-US" sz="2400" dirty="0" smtClean="0"/>
              <a:t>It allows </a:t>
            </a:r>
            <a:r>
              <a:rPr lang="bg-BG" sz="2400" dirty="0" smtClean="0"/>
              <a:t>dual boot: windows </a:t>
            </a:r>
            <a:r>
              <a:rPr lang="en-US" sz="2400" dirty="0" smtClean="0"/>
              <a:t>and</a:t>
            </a:r>
            <a:r>
              <a:rPr lang="bg-BG" sz="2400" dirty="0" smtClean="0"/>
              <a:t> ubuntu </a:t>
            </a:r>
            <a:r>
              <a:rPr lang="en-US" sz="2400" dirty="0" smtClean="0"/>
              <a:t>without </a:t>
            </a:r>
            <a:r>
              <a:rPr lang="bg-BG" sz="2400" dirty="0" smtClean="0"/>
              <a:t>repartitioning (http://wubi-installer.org/)</a:t>
            </a:r>
          </a:p>
          <a:p>
            <a:pPr lvl="1" eaLnBrk="1" hangingPunct="1">
              <a:lnSpc>
                <a:spcPct val="90000"/>
              </a:lnSpc>
            </a:pPr>
            <a:r>
              <a:rPr lang="bg-BG" sz="2400" dirty="0" smtClean="0"/>
              <a:t>any linux live cd (http://www.livecdlist.com)</a:t>
            </a:r>
          </a:p>
          <a:p>
            <a:pPr lvl="1" eaLnBrk="1" hangingPunct="1">
              <a:lnSpc>
                <a:spcPct val="90000"/>
              </a:lnSpc>
            </a:pPr>
            <a:r>
              <a:rPr lang="bg-BG" sz="2400" dirty="0" smtClean="0"/>
              <a:t>Linux </a:t>
            </a:r>
            <a:r>
              <a:rPr lang="en-US" sz="2400" dirty="0" smtClean="0"/>
              <a:t>on flash</a:t>
            </a:r>
            <a:r>
              <a:rPr lang="bg-BG" sz="2400" dirty="0" smtClean="0"/>
              <a:t>! (http://www.pendrivelinux.com/)</a:t>
            </a:r>
          </a:p>
          <a:p>
            <a:pPr lvl="1" eaLnBrk="1" hangingPunct="1">
              <a:lnSpc>
                <a:spcPct val="90000"/>
              </a:lnSpc>
            </a:pPr>
            <a:r>
              <a:rPr lang="bg-BG" sz="2400" dirty="0" smtClean="0"/>
              <a:t>VMWare: </a:t>
            </a:r>
            <a:r>
              <a:rPr lang="en-US" sz="2400" dirty="0" smtClean="0"/>
              <a:t>this is virtual OS!</a:t>
            </a:r>
            <a:endParaRPr lang="bg-BG" sz="2400" dirty="0" smtClean="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How to work under Windows?</a:t>
            </a:r>
            <a:endParaRPr lang="bg-BG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</a:t>
            </a:r>
            <a:endParaRPr lang="bg-BG" dirty="0" smtClean="0"/>
          </a:p>
        </p:txBody>
      </p:sp>
      <p:sp>
        <p:nvSpPr>
          <p:cNvPr id="4099" name="Rectangle 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Lectures 1 &amp; 2</a:t>
            </a:r>
            <a:endParaRPr lang="bg-BG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Unlike windows, UNIX has a single global "root" directory </a:t>
            </a:r>
            <a:r>
              <a:rPr lang="en-US" dirty="0" smtClean="0"/>
              <a:t>/ (</a:t>
            </a:r>
            <a:r>
              <a:rPr lang="en-US" dirty="0"/>
              <a:t>instead of </a:t>
            </a:r>
            <a:r>
              <a:rPr lang="en-US" dirty="0" err="1"/>
              <a:t>of</a:t>
            </a:r>
            <a:r>
              <a:rPr lang="en-US" dirty="0"/>
              <a:t> a root directory for each disk/volume)</a:t>
            </a:r>
          </a:p>
          <a:p>
            <a:r>
              <a:rPr lang="en-US" dirty="0"/>
              <a:t>All </a:t>
            </a:r>
            <a:r>
              <a:rPr lang="en-US" dirty="0" err="1" smtClean="0"/>
              <a:t>filles</a:t>
            </a:r>
            <a:r>
              <a:rPr lang="en-US" dirty="0" smtClean="0"/>
              <a:t> </a:t>
            </a:r>
            <a:r>
              <a:rPr lang="en-US" dirty="0"/>
              <a:t>and directories are case sensitive</a:t>
            </a:r>
          </a:p>
          <a:p>
            <a:pPr lvl="1"/>
            <a:r>
              <a:rPr lang="en-US" dirty="0"/>
              <a:t>hello.txt != </a:t>
            </a:r>
            <a:r>
              <a:rPr lang="en-US" dirty="0" err="1"/>
              <a:t>hEllO.tXt</a:t>
            </a:r>
            <a:endParaRPr lang="en-US" dirty="0"/>
          </a:p>
          <a:p>
            <a:r>
              <a:rPr lang="en-US" dirty="0"/>
              <a:t>Directories are </a:t>
            </a:r>
            <a:r>
              <a:rPr lang="en-US" dirty="0" err="1"/>
              <a:t>seperated</a:t>
            </a:r>
            <a:r>
              <a:rPr lang="en-US" dirty="0"/>
              <a:t> by / instead of \ in windows</a:t>
            </a:r>
          </a:p>
          <a:p>
            <a:pPr lvl="1"/>
            <a:r>
              <a:rPr lang="en-US" dirty="0"/>
              <a:t>UNIX: /</a:t>
            </a:r>
            <a:r>
              <a:rPr lang="en-US" dirty="0" smtClean="0"/>
              <a:t>home/</a:t>
            </a:r>
            <a:r>
              <a:rPr lang="en-US" dirty="0" err="1" smtClean="0"/>
              <a:t>dgoceva</a:t>
            </a:r>
            <a:r>
              <a:rPr lang="en-US" dirty="0" smtClean="0"/>
              <a:t>/Documents/Lecture2</a:t>
            </a:r>
            <a:r>
              <a:rPr lang="en-US" dirty="0"/>
              <a:t>/</a:t>
            </a:r>
          </a:p>
          <a:p>
            <a:pPr lvl="1"/>
            <a:r>
              <a:rPr lang="en-US" dirty="0"/>
              <a:t>Windows: D:\Documents\cs2042\2009\Lecture2\</a:t>
            </a:r>
          </a:p>
          <a:p>
            <a:r>
              <a:rPr lang="en-US" dirty="0"/>
              <a:t>"Hidden" </a:t>
            </a:r>
            <a:r>
              <a:rPr lang="en-US" dirty="0" smtClean="0"/>
              <a:t>files </a:t>
            </a:r>
            <a:r>
              <a:rPr lang="en-US" dirty="0"/>
              <a:t>begin with ".": .gimp</a:t>
            </a:r>
          </a:p>
          <a:p>
            <a:r>
              <a:rPr lang="en-US" dirty="0"/>
              <a:t>Lets look at directories in my root directory</a:t>
            </a:r>
            <a:endParaRPr lang="bg-BG" sz="2400" dirty="0" smtClean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UNIX</a:t>
            </a:r>
            <a:r>
              <a:rPr lang="bg-BG" dirty="0" smtClean="0"/>
              <a:t> </a:t>
            </a:r>
            <a:r>
              <a:rPr lang="en-US" dirty="0" smtClean="0"/>
              <a:t>File System</a:t>
            </a:r>
            <a:endParaRPr lang="bg-B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/>
              <a:t>/</a:t>
            </a:r>
            <a:r>
              <a:rPr lang="en-US" sz="2800" dirty="0" err="1"/>
              <a:t>dev</a:t>
            </a:r>
            <a:r>
              <a:rPr lang="en-US" sz="2800" dirty="0"/>
              <a:t>: Hardware devices can be accessed here - usually </a:t>
            </a:r>
            <a:r>
              <a:rPr lang="en-US" sz="2800" dirty="0" smtClean="0"/>
              <a:t>you </a:t>
            </a:r>
            <a:r>
              <a:rPr lang="en-US" sz="2800" dirty="0" err="1" smtClean="0"/>
              <a:t>dont</a:t>
            </a:r>
            <a:r>
              <a:rPr lang="en-US" sz="2800" dirty="0" smtClean="0"/>
              <a:t> </a:t>
            </a:r>
            <a:r>
              <a:rPr lang="en-US" sz="2800" dirty="0"/>
              <a:t>mess with this </a:t>
            </a:r>
            <a:r>
              <a:rPr lang="en-US" sz="2800" dirty="0" smtClean="0"/>
              <a:t>stuff.</a:t>
            </a:r>
            <a:endParaRPr lang="en-US" sz="2800" dirty="0"/>
          </a:p>
          <a:p>
            <a:r>
              <a:rPr lang="en-US" sz="2800" dirty="0"/>
              <a:t>/lib: Stores libraries, along with /</a:t>
            </a:r>
            <a:r>
              <a:rPr lang="en-US" sz="2800" dirty="0" err="1"/>
              <a:t>usr</a:t>
            </a:r>
            <a:r>
              <a:rPr lang="en-US" sz="2800" dirty="0"/>
              <a:t>/lib, /</a:t>
            </a:r>
            <a:r>
              <a:rPr lang="en-US" sz="2800" dirty="0" err="1"/>
              <a:t>usr</a:t>
            </a:r>
            <a:r>
              <a:rPr lang="en-US" sz="2800" dirty="0"/>
              <a:t>/local/lib, etc.</a:t>
            </a:r>
          </a:p>
          <a:p>
            <a:r>
              <a:rPr lang="en-US" sz="2800" dirty="0"/>
              <a:t>/</a:t>
            </a:r>
            <a:r>
              <a:rPr lang="en-US" sz="2800" dirty="0" err="1"/>
              <a:t>mnt</a:t>
            </a:r>
            <a:r>
              <a:rPr lang="en-US" sz="2800" dirty="0"/>
              <a:t>: Frequently used to mount disk drives</a:t>
            </a:r>
          </a:p>
          <a:p>
            <a:r>
              <a:rPr lang="en-US" sz="2800" dirty="0"/>
              <a:t>/</a:t>
            </a:r>
            <a:r>
              <a:rPr lang="en-US" sz="2800" dirty="0" err="1"/>
              <a:t>usr</a:t>
            </a:r>
            <a:r>
              <a:rPr lang="en-US" sz="2800" dirty="0"/>
              <a:t>: Mostly user-installed programs and their related </a:t>
            </a:r>
            <a:r>
              <a:rPr lang="en-US" sz="2800" dirty="0" smtClean="0"/>
              <a:t>files</a:t>
            </a:r>
            <a:endParaRPr lang="en-US" sz="2800" dirty="0"/>
          </a:p>
          <a:p>
            <a:r>
              <a:rPr lang="en-US" sz="2800" dirty="0"/>
              <a:t>/</a:t>
            </a:r>
            <a:r>
              <a:rPr lang="en-US" sz="2800" dirty="0" err="1"/>
              <a:t>etc</a:t>
            </a:r>
            <a:r>
              <a:rPr lang="en-US" sz="2800" dirty="0"/>
              <a:t>: System-wide </a:t>
            </a:r>
            <a:r>
              <a:rPr lang="en-US" sz="2800" dirty="0" smtClean="0"/>
              <a:t>settings</a:t>
            </a:r>
            <a:endParaRPr lang="en-US" sz="2800" dirty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UNIX</a:t>
            </a:r>
            <a:r>
              <a:rPr lang="bg-BG" dirty="0" smtClean="0"/>
              <a:t> </a:t>
            </a:r>
            <a:r>
              <a:rPr lang="en-US" dirty="0" smtClean="0"/>
              <a:t>File System</a:t>
            </a:r>
            <a:endParaRPr lang="bg-BG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Programs are usually installed in one of the "binaries" directories:</a:t>
            </a:r>
          </a:p>
          <a:p>
            <a:r>
              <a:rPr lang="en-US" dirty="0"/>
              <a:t>/bin: System programs</a:t>
            </a:r>
          </a:p>
          <a:p>
            <a:r>
              <a:rPr lang="en-US" dirty="0"/>
              <a:t>/</a:t>
            </a:r>
            <a:r>
              <a:rPr lang="en-US" dirty="0" err="1"/>
              <a:t>usr</a:t>
            </a:r>
            <a:r>
              <a:rPr lang="en-US" dirty="0"/>
              <a:t>/bin: Most user programs</a:t>
            </a:r>
          </a:p>
          <a:p>
            <a:r>
              <a:rPr lang="en-US" dirty="0"/>
              <a:t>/</a:t>
            </a:r>
            <a:r>
              <a:rPr lang="en-US" dirty="0" err="1"/>
              <a:t>usr</a:t>
            </a:r>
            <a:r>
              <a:rPr lang="en-US" dirty="0"/>
              <a:t>/local/bin: A few other user programs</a:t>
            </a:r>
            <a:endParaRPr lang="bg-BG" dirty="0" smtClean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800" dirty="0" smtClean="0"/>
              <a:t>Where are program files</a:t>
            </a:r>
            <a:r>
              <a:rPr lang="bg-BG" sz="3800" dirty="0" smtClean="0"/>
              <a:t>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Your les can be found in your home directory, usually located at</a:t>
            </a:r>
          </a:p>
          <a:p>
            <a:pPr marL="0" indent="0" algn="ctr">
              <a:buNone/>
            </a:pPr>
            <a:r>
              <a:rPr lang="en-US" dirty="0"/>
              <a:t>/home/username</a:t>
            </a:r>
          </a:p>
          <a:p>
            <a:pPr marL="0" indent="0">
              <a:buNone/>
            </a:pPr>
            <a:r>
              <a:rPr lang="en-US" dirty="0"/>
              <a:t>Your home directory can also be access using the special character</a:t>
            </a:r>
          </a:p>
          <a:p>
            <a:pPr marL="0" indent="0" algn="ctr">
              <a:buNone/>
            </a:pPr>
            <a:r>
              <a:rPr lang="en-US" dirty="0" smtClean="0"/>
              <a:t>~</a:t>
            </a:r>
            <a:endParaRPr lang="bg-BG" dirty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Where is my stuff</a:t>
            </a:r>
            <a:r>
              <a:rPr lang="bg-BG" dirty="0" smtClean="0"/>
              <a:t>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shells default to using the current path in their prompt. </a:t>
            </a:r>
            <a:r>
              <a:rPr lang="en-US" dirty="0" smtClean="0"/>
              <a:t>If not</a:t>
            </a:r>
            <a:r>
              <a:rPr lang="en-US" dirty="0"/>
              <a:t>...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Print </a:t>
            </a:r>
            <a:r>
              <a:rPr lang="en-US" dirty="0"/>
              <a:t>Working Directory</a:t>
            </a:r>
          </a:p>
          <a:p>
            <a:pPr marL="0" indent="0">
              <a:buNone/>
            </a:pPr>
            <a:r>
              <a:rPr lang="en-US" dirty="0" err="1"/>
              <a:t>pwd</a:t>
            </a:r>
            <a:endParaRPr lang="en-US" dirty="0"/>
          </a:p>
          <a:p>
            <a:r>
              <a:rPr lang="en-US" dirty="0"/>
              <a:t>Prints the full path of the current directory</a:t>
            </a:r>
          </a:p>
          <a:p>
            <a:r>
              <a:rPr lang="en-US" dirty="0"/>
              <a:t>Handy on minimalist systems when you get lost</a:t>
            </a:r>
            <a:endParaRPr lang="bg-BG" dirty="0" smtClean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Where am I now</a:t>
            </a:r>
            <a:r>
              <a:rPr lang="bg-BG" dirty="0" smtClean="0"/>
              <a:t>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Before we try going somewhere else, lets see what is in the </a:t>
            </a:r>
            <a:r>
              <a:rPr lang="en-US" dirty="0" smtClean="0"/>
              <a:t>current directory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list command</a:t>
            </a:r>
          </a:p>
          <a:p>
            <a:pPr marL="0" indent="0">
              <a:buNone/>
            </a:pPr>
            <a:r>
              <a:rPr lang="en-US" dirty="0" err="1"/>
              <a:t>ls</a:t>
            </a:r>
            <a:r>
              <a:rPr lang="en-US" dirty="0"/>
              <a:t> [flags] [file]</a:t>
            </a:r>
          </a:p>
          <a:p>
            <a:r>
              <a:rPr lang="en-US" dirty="0" err="1"/>
              <a:t>Lits</a:t>
            </a:r>
            <a:r>
              <a:rPr lang="en-US" dirty="0"/>
              <a:t> directory contents (including subdirectories)</a:t>
            </a:r>
          </a:p>
          <a:p>
            <a:r>
              <a:rPr lang="en-US" dirty="0"/>
              <a:t>Works like the </a:t>
            </a:r>
            <a:r>
              <a:rPr lang="en-US" dirty="0" err="1"/>
              <a:t>dir</a:t>
            </a:r>
            <a:r>
              <a:rPr lang="en-US" dirty="0"/>
              <a:t> command from DOS</a:t>
            </a:r>
          </a:p>
          <a:p>
            <a:r>
              <a:rPr lang="en-US" dirty="0"/>
              <a:t>The -l </a:t>
            </a:r>
            <a:r>
              <a:rPr lang="en-US" dirty="0" smtClean="0"/>
              <a:t>flag </a:t>
            </a:r>
            <a:r>
              <a:rPr lang="en-US" dirty="0"/>
              <a:t>lists detailed le/directory </a:t>
            </a:r>
            <a:r>
              <a:rPr lang="en-US" dirty="0" smtClean="0"/>
              <a:t>information</a:t>
            </a:r>
            <a:endParaRPr lang="bg-BG" dirty="0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What’s here</a:t>
            </a:r>
            <a:r>
              <a:rPr lang="bg-BG" dirty="0" smtClean="0"/>
              <a:t>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bg-BG" dirty="0" smtClean="0"/>
              <a:t>cd [directory name]</a:t>
            </a:r>
          </a:p>
          <a:p>
            <a:r>
              <a:rPr lang="en-US" dirty="0" smtClean="0"/>
              <a:t>changes </a:t>
            </a:r>
            <a:r>
              <a:rPr lang="en-US" dirty="0"/>
              <a:t>directory to [directory name]</a:t>
            </a:r>
          </a:p>
          <a:p>
            <a:r>
              <a:rPr lang="en-US" dirty="0"/>
              <a:t>If not given a destination defaults to the user's home </a:t>
            </a:r>
            <a:r>
              <a:rPr lang="en-US" dirty="0" smtClean="0"/>
              <a:t>directory takes </a:t>
            </a:r>
            <a:r>
              <a:rPr lang="en-US" dirty="0"/>
              <a:t>both absolute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/>
              <a:t>cd </a:t>
            </a:r>
            <a:r>
              <a:rPr lang="en-US" dirty="0" smtClean="0"/>
              <a:t>/home/</a:t>
            </a:r>
            <a:r>
              <a:rPr lang="en-US" dirty="0" err="1" smtClean="0"/>
              <a:t>dgoceva</a:t>
            </a:r>
            <a:r>
              <a:rPr lang="en-US" dirty="0" smtClean="0"/>
              <a:t>/Lectures) </a:t>
            </a:r>
            <a:r>
              <a:rPr lang="en-US" dirty="0"/>
              <a:t>and </a:t>
            </a:r>
            <a:r>
              <a:rPr lang="en-US" dirty="0" smtClean="0"/>
              <a:t>relative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/>
              <a:t>cd </a:t>
            </a:r>
            <a:r>
              <a:rPr lang="en-US" dirty="0" smtClean="0"/>
              <a:t>Lectures) </a:t>
            </a:r>
            <a:r>
              <a:rPr lang="en-US" dirty="0"/>
              <a:t>paths.</a:t>
            </a:r>
            <a:endParaRPr lang="bg-BG" dirty="0" smtClean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Change directory</a:t>
            </a:r>
            <a:endParaRPr lang="bg-BG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Absolute path</a:t>
            </a:r>
          </a:p>
          <a:p>
            <a:r>
              <a:rPr lang="en-US" dirty="0"/>
              <a:t>location of a </a:t>
            </a:r>
            <a:r>
              <a:rPr lang="en-US" dirty="0" smtClean="0"/>
              <a:t>file </a:t>
            </a:r>
            <a:r>
              <a:rPr lang="en-US" dirty="0"/>
              <a:t>or folder starting at /</a:t>
            </a:r>
          </a:p>
          <a:p>
            <a:pPr marL="0" indent="0">
              <a:buNone/>
            </a:pPr>
            <a:r>
              <a:rPr lang="en-US" dirty="0"/>
              <a:t>Relative Path</a:t>
            </a:r>
          </a:p>
          <a:p>
            <a:r>
              <a:rPr lang="en-US" dirty="0"/>
              <a:t>location of a </a:t>
            </a:r>
            <a:r>
              <a:rPr lang="en-US" dirty="0" smtClean="0"/>
              <a:t>file </a:t>
            </a:r>
            <a:r>
              <a:rPr lang="en-US" dirty="0"/>
              <a:t>or folder beginning at the current directory</a:t>
            </a:r>
            <a:endParaRPr lang="bg-BG" dirty="0" smtClean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Paths</a:t>
            </a:r>
            <a:endParaRPr lang="bg-BG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bg-BG" sz="2800" dirty="0" smtClean="0"/>
              <a:t>Shortcuts:</a:t>
            </a:r>
          </a:p>
          <a:p>
            <a:pPr lvl="1" eaLnBrk="1" hangingPunct="1"/>
            <a:r>
              <a:rPr lang="en-US" sz="2400" dirty="0" smtClean="0"/>
              <a:t>~</a:t>
            </a:r>
            <a:r>
              <a:rPr lang="bg-BG" sz="2400" dirty="0" smtClean="0"/>
              <a:t> - </a:t>
            </a:r>
            <a:r>
              <a:rPr lang="en-US" sz="2400" dirty="0" smtClean="0"/>
              <a:t>current </a:t>
            </a:r>
            <a:r>
              <a:rPr lang="bg-BG" sz="2400" dirty="0" smtClean="0"/>
              <a:t>user's home directory</a:t>
            </a:r>
          </a:p>
          <a:p>
            <a:pPr lvl="1" eaLnBrk="1" hangingPunct="1"/>
            <a:r>
              <a:rPr lang="bg-BG" sz="2400" dirty="0" smtClean="0"/>
              <a:t>. - the current directory (is useful I promise!)</a:t>
            </a:r>
          </a:p>
          <a:p>
            <a:pPr lvl="1" eaLnBrk="1" hangingPunct="1"/>
            <a:r>
              <a:rPr lang="bg-BG" sz="2400" dirty="0" smtClean="0"/>
              <a:t>.. - the parent directory of the current directory</a:t>
            </a:r>
          </a:p>
          <a:p>
            <a:pPr eaLnBrk="1" hangingPunct="1"/>
            <a:r>
              <a:rPr lang="bg-BG" sz="2800" dirty="0" smtClean="0"/>
              <a:t>Example</a:t>
            </a:r>
          </a:p>
          <a:p>
            <a:pPr lvl="1" eaLnBrk="1" hangingPunct="1"/>
            <a:r>
              <a:rPr lang="en-US" sz="2400" dirty="0" smtClean="0"/>
              <a:t>If we start in </a:t>
            </a:r>
            <a:r>
              <a:rPr lang="bg-BG" sz="2400" dirty="0" smtClean="0"/>
              <a:t>/usr/local/src, </a:t>
            </a:r>
            <a:r>
              <a:rPr lang="en-US" sz="2400" dirty="0" smtClean="0"/>
              <a:t>then</a:t>
            </a:r>
            <a:endParaRPr lang="bg-BG" sz="2400" dirty="0" smtClean="0"/>
          </a:p>
          <a:p>
            <a:pPr lvl="2" eaLnBrk="1" hangingPunct="1"/>
            <a:r>
              <a:rPr lang="bg-BG" sz="2000" dirty="0" smtClean="0"/>
              <a:t>cd 	</a:t>
            </a:r>
            <a:r>
              <a:rPr lang="bg-BG" sz="2000" dirty="0" smtClean="0">
                <a:cs typeface="Arial" charset="0"/>
              </a:rPr>
              <a:t>→	</a:t>
            </a:r>
            <a:r>
              <a:rPr lang="bg-BG" sz="2000" dirty="0" smtClean="0"/>
              <a:t> /home/</a:t>
            </a:r>
            <a:r>
              <a:rPr lang="en-US" sz="2000" dirty="0" err="1" smtClean="0"/>
              <a:t>dgoceva</a:t>
            </a:r>
            <a:endParaRPr lang="bg-BG" sz="2000" dirty="0" smtClean="0"/>
          </a:p>
          <a:p>
            <a:pPr lvl="2" eaLnBrk="1" hangingPunct="1"/>
            <a:r>
              <a:rPr lang="bg-BG" sz="2000" dirty="0" smtClean="0"/>
              <a:t>cd . </a:t>
            </a:r>
            <a:r>
              <a:rPr lang="en-US" sz="2000" dirty="0" smtClean="0"/>
              <a:t>	</a:t>
            </a:r>
            <a:r>
              <a:rPr lang="en-US" sz="2000" dirty="0" smtClean="0">
                <a:cs typeface="Arial" charset="0"/>
              </a:rPr>
              <a:t>→	</a:t>
            </a:r>
            <a:r>
              <a:rPr lang="bg-BG" sz="2000" dirty="0" smtClean="0"/>
              <a:t> /usr/local/src</a:t>
            </a:r>
          </a:p>
          <a:p>
            <a:pPr lvl="2" eaLnBrk="1" hangingPunct="1"/>
            <a:r>
              <a:rPr lang="bg-BG" sz="2000" dirty="0" smtClean="0"/>
              <a:t>cd .. </a:t>
            </a:r>
            <a:r>
              <a:rPr lang="en-US" sz="2000" dirty="0" smtClean="0"/>
              <a:t>	</a:t>
            </a:r>
            <a:r>
              <a:rPr lang="en-US" sz="2000" dirty="0" smtClean="0">
                <a:cs typeface="Arial" charset="0"/>
              </a:rPr>
              <a:t>→	</a:t>
            </a:r>
            <a:r>
              <a:rPr lang="bg-BG" sz="2000" dirty="0" smtClean="0"/>
              <a:t> /usr/local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smtClean="0"/>
              <a:t>Relative Path Shortcuts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00" dirty="0"/>
              <a:t>The easiest way to create an </a:t>
            </a:r>
            <a:r>
              <a:rPr lang="en-US" sz="2800" dirty="0" smtClean="0"/>
              <a:t>empty file </a:t>
            </a:r>
            <a:r>
              <a:rPr lang="en-US" sz="2800" dirty="0"/>
              <a:t>is touch</a:t>
            </a:r>
          </a:p>
          <a:p>
            <a:pPr marL="0" indent="0">
              <a:buNone/>
            </a:pPr>
            <a:r>
              <a:rPr lang="en-US" sz="2800" dirty="0"/>
              <a:t>Using touch</a:t>
            </a:r>
          </a:p>
          <a:p>
            <a:pPr marL="0" indent="0">
              <a:buNone/>
            </a:pPr>
            <a:r>
              <a:rPr lang="en-US" sz="2800" dirty="0"/>
              <a:t>touch [flags] &lt;file&gt;</a:t>
            </a:r>
          </a:p>
          <a:p>
            <a:r>
              <a:rPr lang="en-US" sz="2800" dirty="0" smtClean="0"/>
              <a:t>Adjust </a:t>
            </a:r>
            <a:r>
              <a:rPr lang="en-US" sz="2800" dirty="0"/>
              <a:t>the timestamp of the </a:t>
            </a:r>
            <a:r>
              <a:rPr lang="en-US" sz="2800" dirty="0" smtClean="0"/>
              <a:t>specified file</a:t>
            </a:r>
            <a:endParaRPr lang="en-US" sz="2800" dirty="0"/>
          </a:p>
          <a:p>
            <a:r>
              <a:rPr lang="en-US" sz="2800" dirty="0"/>
              <a:t>With no </a:t>
            </a:r>
            <a:r>
              <a:rPr lang="en-US" sz="2800" dirty="0" err="1"/>
              <a:t>ags</a:t>
            </a:r>
            <a:r>
              <a:rPr lang="en-US" sz="2800" dirty="0"/>
              <a:t> uses the current date/time</a:t>
            </a:r>
          </a:p>
          <a:p>
            <a:r>
              <a:rPr lang="en-US" sz="2800" dirty="0"/>
              <a:t>If the </a:t>
            </a:r>
            <a:r>
              <a:rPr lang="en-US" sz="2800" dirty="0" smtClean="0"/>
              <a:t>file </a:t>
            </a:r>
            <a:r>
              <a:rPr lang="en-US" sz="2800" dirty="0"/>
              <a:t>does not exist, touch creates it</a:t>
            </a:r>
          </a:p>
          <a:p>
            <a:r>
              <a:rPr lang="en-US" sz="2800" dirty="0"/>
              <a:t>File extensions (.exe, .txt, </a:t>
            </a:r>
            <a:r>
              <a:rPr lang="en-US" sz="2800" dirty="0" smtClean="0"/>
              <a:t>etc.) </a:t>
            </a:r>
            <a:r>
              <a:rPr lang="en-US" sz="2800" dirty="0"/>
              <a:t>often don't matter in UNIX. </a:t>
            </a:r>
            <a:r>
              <a:rPr lang="en-US" sz="2800" dirty="0" smtClean="0"/>
              <a:t>Using touch </a:t>
            </a:r>
            <a:r>
              <a:rPr lang="en-US" sz="2800" dirty="0"/>
              <a:t>to create a </a:t>
            </a:r>
            <a:r>
              <a:rPr lang="en-US" sz="2800" dirty="0" smtClean="0"/>
              <a:t>file </a:t>
            </a:r>
            <a:r>
              <a:rPr lang="en-US" sz="2800" dirty="0"/>
              <a:t>results in a blank plain-text </a:t>
            </a:r>
            <a:r>
              <a:rPr lang="en-US" sz="2800" dirty="0" smtClean="0"/>
              <a:t>file </a:t>
            </a:r>
            <a:r>
              <a:rPr lang="en-US" sz="2800" dirty="0"/>
              <a:t>(so you </a:t>
            </a:r>
            <a:r>
              <a:rPr lang="en-US" sz="2800" dirty="0" smtClean="0"/>
              <a:t>don't need </a:t>
            </a:r>
            <a:r>
              <a:rPr lang="en-US" sz="2800" dirty="0"/>
              <a:t>to add .txt to it). </a:t>
            </a:r>
            <a:endParaRPr lang="en-US" sz="2800" dirty="0" smtClean="0"/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Creating a New File</a:t>
            </a:r>
            <a:endParaRPr lang="bg-BG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Overall Goal: Gain an understanding of the Unix </a:t>
            </a:r>
            <a:r>
              <a:rPr lang="en-US" dirty="0" smtClean="0"/>
              <a:t>environment and </a:t>
            </a:r>
            <a:r>
              <a:rPr lang="en-US" dirty="0"/>
              <a:t>simple </a:t>
            </a:r>
            <a:r>
              <a:rPr lang="en-US" dirty="0" smtClean="0"/>
              <a:t>C programs</a:t>
            </a:r>
            <a:endParaRPr 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Goals of the course</a:t>
            </a:r>
            <a:endParaRPr lang="bg-BG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Make </a:t>
            </a:r>
            <a:r>
              <a:rPr lang="en-US" dirty="0"/>
              <a:t>Directory</a:t>
            </a:r>
          </a:p>
          <a:p>
            <a:pPr marL="0" indent="0">
              <a:buNone/>
            </a:pPr>
            <a:r>
              <a:rPr lang="en-US" dirty="0" err="1"/>
              <a:t>mkdir</a:t>
            </a:r>
            <a:r>
              <a:rPr lang="en-US" dirty="0"/>
              <a:t> [flags] &lt;directory&gt;</a:t>
            </a:r>
          </a:p>
          <a:p>
            <a:r>
              <a:rPr lang="en-US" dirty="0"/>
              <a:t>Makes a new directory with the </a:t>
            </a:r>
            <a:r>
              <a:rPr lang="en-US" dirty="0" smtClean="0"/>
              <a:t>specified </a:t>
            </a:r>
            <a:r>
              <a:rPr lang="en-US" dirty="0"/>
              <a:t>names</a:t>
            </a:r>
          </a:p>
          <a:p>
            <a:r>
              <a:rPr lang="en-US" dirty="0"/>
              <a:t>Can use relative/absolute paths to make directories </a:t>
            </a:r>
            <a:r>
              <a:rPr lang="en-US" dirty="0" smtClean="0"/>
              <a:t>outside the </a:t>
            </a:r>
            <a:r>
              <a:rPr lang="en-US" dirty="0"/>
              <a:t>current directory. </a:t>
            </a:r>
            <a:endParaRPr lang="en-US" dirty="0" smtClean="0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Creating a New Directory</a:t>
            </a:r>
            <a:endParaRPr lang="bg-BG" dirty="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800" dirty="0"/>
              <a:t>Unlike in window, once you delete a </a:t>
            </a:r>
            <a:r>
              <a:rPr lang="en-US" sz="2800" dirty="0" smtClean="0"/>
              <a:t>file </a:t>
            </a:r>
            <a:r>
              <a:rPr lang="en-US" sz="2800" dirty="0"/>
              <a:t>(from the command line</a:t>
            </a:r>
            <a:r>
              <a:rPr lang="en-US" sz="2800" dirty="0" smtClean="0"/>
              <a:t>) there </a:t>
            </a:r>
            <a:r>
              <a:rPr lang="en-US" sz="2800" dirty="0"/>
              <a:t>is no easy way to recover the </a:t>
            </a:r>
            <a:r>
              <a:rPr lang="en-US" sz="2800" dirty="0" smtClean="0"/>
              <a:t>file</a:t>
            </a:r>
            <a:r>
              <a:rPr lang="en-US" sz="2800" dirty="0"/>
              <a:t>.</a:t>
            </a:r>
          </a:p>
          <a:p>
            <a:pPr marL="0" indent="0">
              <a:buNone/>
            </a:pPr>
            <a:r>
              <a:rPr lang="en-US" sz="2800" dirty="0"/>
              <a:t>Remove File</a:t>
            </a:r>
          </a:p>
          <a:p>
            <a:pPr marL="0" indent="0">
              <a:buNone/>
            </a:pPr>
            <a:r>
              <a:rPr lang="en-US" sz="2800" dirty="0" err="1"/>
              <a:t>rm</a:t>
            </a:r>
            <a:r>
              <a:rPr lang="en-US" sz="2800" dirty="0"/>
              <a:t> [flags] &lt;filename&gt;</a:t>
            </a:r>
          </a:p>
          <a:p>
            <a:r>
              <a:rPr lang="en-US" sz="2800" dirty="0"/>
              <a:t>Removes the </a:t>
            </a:r>
            <a:r>
              <a:rPr lang="en-US" sz="2800" dirty="0" smtClean="0"/>
              <a:t>file </a:t>
            </a:r>
            <a:r>
              <a:rPr lang="en-US" sz="2800" dirty="0"/>
              <a:t>called &lt;</a:t>
            </a:r>
            <a:r>
              <a:rPr lang="en-US" sz="2800" dirty="0" err="1"/>
              <a:t>lename</a:t>
            </a:r>
            <a:r>
              <a:rPr lang="en-US" sz="2800" dirty="0"/>
              <a:t>&gt;</a:t>
            </a:r>
          </a:p>
          <a:p>
            <a:r>
              <a:rPr lang="en-US" sz="2800" dirty="0"/>
              <a:t>Using wildcards (more on this later) you can remove </a:t>
            </a:r>
            <a:r>
              <a:rPr lang="en-US" sz="2800" dirty="0" smtClean="0"/>
              <a:t>multiple files</a:t>
            </a:r>
            <a:endParaRPr lang="en-US" sz="2800" dirty="0"/>
          </a:p>
          <a:p>
            <a:pPr lvl="1"/>
            <a:r>
              <a:rPr lang="en-US" sz="2600" dirty="0" err="1"/>
              <a:t>rm</a:t>
            </a:r>
            <a:r>
              <a:rPr lang="en-US" sz="2600" dirty="0"/>
              <a:t> * - removes every </a:t>
            </a:r>
            <a:r>
              <a:rPr lang="en-US" sz="2600" dirty="0" smtClean="0"/>
              <a:t>file </a:t>
            </a:r>
            <a:r>
              <a:rPr lang="en-US" sz="2600" dirty="0"/>
              <a:t>in the current directory</a:t>
            </a:r>
          </a:p>
          <a:p>
            <a:pPr lvl="1"/>
            <a:r>
              <a:rPr lang="en-US" sz="2600" dirty="0" err="1"/>
              <a:t>rm</a:t>
            </a:r>
            <a:r>
              <a:rPr lang="en-US" sz="2600" dirty="0"/>
              <a:t> *.jpg - removes every .jpg </a:t>
            </a:r>
            <a:r>
              <a:rPr lang="en-US" sz="2600" dirty="0" smtClean="0"/>
              <a:t>file </a:t>
            </a:r>
            <a:r>
              <a:rPr lang="en-US" sz="2600" dirty="0"/>
              <a:t>in the current directory</a:t>
            </a:r>
          </a:p>
          <a:p>
            <a:pPr lvl="1"/>
            <a:r>
              <a:rPr lang="en-US" sz="2600" dirty="0" err="1"/>
              <a:t>rm</a:t>
            </a:r>
            <a:r>
              <a:rPr lang="en-US" sz="2600" dirty="0"/>
              <a:t> -i filename - prompt before </a:t>
            </a:r>
            <a:r>
              <a:rPr lang="en-US" sz="2600" dirty="0" smtClean="0"/>
              <a:t>deletion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File Deletion</a:t>
            </a:r>
            <a:endParaRPr lang="bg-BG" dirty="0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By default, </a:t>
            </a:r>
            <a:r>
              <a:rPr lang="en-US" dirty="0" err="1"/>
              <a:t>rm</a:t>
            </a:r>
            <a:r>
              <a:rPr lang="en-US" dirty="0"/>
              <a:t> cannot remove directories. Instead we use...</a:t>
            </a:r>
          </a:p>
          <a:p>
            <a:pPr marL="0" indent="0">
              <a:buNone/>
            </a:pPr>
            <a:r>
              <a:rPr lang="en-US" dirty="0"/>
              <a:t>Remove Directory</a:t>
            </a:r>
          </a:p>
          <a:p>
            <a:pPr marL="0" indent="0">
              <a:buNone/>
            </a:pPr>
            <a:r>
              <a:rPr lang="en-US" dirty="0" err="1"/>
              <a:t>rmdir</a:t>
            </a:r>
            <a:r>
              <a:rPr lang="en-US" dirty="0"/>
              <a:t> [flags] &lt;directory&gt;</a:t>
            </a:r>
          </a:p>
          <a:p>
            <a:r>
              <a:rPr lang="en-US" dirty="0"/>
              <a:t>Removes a empty directory</a:t>
            </a:r>
          </a:p>
          <a:p>
            <a:r>
              <a:rPr lang="en-US" dirty="0"/>
              <a:t>Throws an error if the directory is not empty.</a:t>
            </a:r>
          </a:p>
          <a:p>
            <a:r>
              <a:rPr lang="en-US" dirty="0"/>
              <a:t>To delete a directory and all its subdirectories, we pass </a:t>
            </a:r>
            <a:r>
              <a:rPr lang="en-US" dirty="0" err="1"/>
              <a:t>rm</a:t>
            </a:r>
            <a:r>
              <a:rPr lang="en-US" dirty="0"/>
              <a:t> the </a:t>
            </a:r>
            <a:r>
              <a:rPr lang="en-US" dirty="0" smtClean="0"/>
              <a:t>flag  -</a:t>
            </a:r>
            <a:r>
              <a:rPr lang="en-US" dirty="0"/>
              <a:t>r (for recursive)</a:t>
            </a:r>
          </a:p>
          <a:p>
            <a:pPr marL="0" indent="0" algn="ctr">
              <a:buNone/>
            </a:pPr>
            <a:r>
              <a:rPr lang="en-US" dirty="0" err="1"/>
              <a:t>rm</a:t>
            </a:r>
            <a:r>
              <a:rPr lang="en-US" dirty="0"/>
              <a:t> -r /</a:t>
            </a:r>
            <a:r>
              <a:rPr lang="en-US" dirty="0" smtClean="0"/>
              <a:t>home/</a:t>
            </a:r>
            <a:r>
              <a:rPr lang="en-US" dirty="0" err="1" smtClean="0"/>
              <a:t>dgoceva</a:t>
            </a:r>
            <a:r>
              <a:rPr lang="en-US" dirty="0" smtClean="0"/>
              <a:t>/</a:t>
            </a:r>
            <a:r>
              <a:rPr lang="en-US" dirty="0" err="1" smtClean="0"/>
              <a:t>oldstuff</a:t>
            </a:r>
            <a:endParaRPr lang="bg-BG" dirty="0" smtClean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Deleting Directories</a:t>
            </a:r>
            <a:endParaRPr lang="bg-BG" dirty="0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bg-BG" sz="2800" dirty="0" smtClean="0"/>
              <a:t>cp [flags] &lt;file&gt; &lt;destination&gt;</a:t>
            </a:r>
          </a:p>
          <a:p>
            <a:r>
              <a:rPr lang="en-US" sz="2800" dirty="0"/>
              <a:t>Copies a </a:t>
            </a:r>
            <a:r>
              <a:rPr lang="en-US" sz="2800" dirty="0" smtClean="0"/>
              <a:t>file </a:t>
            </a:r>
            <a:r>
              <a:rPr lang="en-US" sz="2800" dirty="0"/>
              <a:t>from one location to another</a:t>
            </a:r>
          </a:p>
          <a:p>
            <a:r>
              <a:rPr lang="en-US" sz="2800" dirty="0"/>
              <a:t>To copy multiple </a:t>
            </a:r>
            <a:r>
              <a:rPr lang="en-US" sz="2800" dirty="0" smtClean="0"/>
              <a:t>files </a:t>
            </a:r>
            <a:r>
              <a:rPr lang="en-US" sz="2800" dirty="0"/>
              <a:t>you can use wildcards (such as *)</a:t>
            </a:r>
          </a:p>
          <a:p>
            <a:r>
              <a:rPr lang="en-US" sz="2800" dirty="0"/>
              <a:t>To copy a complete directory </a:t>
            </a:r>
            <a:r>
              <a:rPr lang="en-US" sz="2800" dirty="0" smtClean="0"/>
              <a:t>use</a:t>
            </a:r>
          </a:p>
          <a:p>
            <a:pPr marL="0" indent="0" algn="ctr">
              <a:buNone/>
            </a:pPr>
            <a:r>
              <a:rPr lang="bg-BG" sz="2800" dirty="0" smtClean="0"/>
              <a:t>cp -r &lt;src&gt; &lt;dest&gt;</a:t>
            </a:r>
          </a:p>
          <a:p>
            <a:r>
              <a:rPr lang="en-US" sz="2800" dirty="0"/>
              <a:t>Example:</a:t>
            </a:r>
          </a:p>
          <a:p>
            <a:pPr marL="0" indent="0">
              <a:buNone/>
            </a:pPr>
            <a:r>
              <a:rPr lang="en-US" sz="2800" dirty="0" err="1"/>
              <a:t>cp</a:t>
            </a:r>
            <a:r>
              <a:rPr lang="en-US" sz="2800" dirty="0"/>
              <a:t> *.mp3 /Music/ - copies all .mp3 </a:t>
            </a:r>
            <a:r>
              <a:rPr lang="en-US" sz="2800" dirty="0" smtClean="0"/>
              <a:t>files </a:t>
            </a:r>
            <a:r>
              <a:rPr lang="en-US" sz="2800" dirty="0"/>
              <a:t>from the </a:t>
            </a:r>
            <a:r>
              <a:rPr lang="en-US" sz="2800" dirty="0" smtClean="0"/>
              <a:t>current directory </a:t>
            </a:r>
            <a:r>
              <a:rPr lang="en-US" sz="2800" dirty="0"/>
              <a:t>to /home/&lt;username&gt;/Music/</a:t>
            </a:r>
            <a:endParaRPr lang="bg-BG" sz="2400" dirty="0" smtClean="0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Copy file</a:t>
            </a:r>
            <a:endParaRPr lang="bg-BG" dirty="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Unlike </a:t>
            </a:r>
            <a:r>
              <a:rPr lang="en-US" dirty="0" err="1"/>
              <a:t>cp</a:t>
            </a:r>
            <a:r>
              <a:rPr lang="en-US" dirty="0"/>
              <a:t>, the move command automatically </a:t>
            </a:r>
            <a:r>
              <a:rPr lang="en-US" dirty="0" err="1"/>
              <a:t>recures</a:t>
            </a:r>
            <a:r>
              <a:rPr lang="en-US" dirty="0"/>
              <a:t> for directories</a:t>
            </a:r>
          </a:p>
          <a:p>
            <a:pPr marL="0" indent="0">
              <a:buNone/>
            </a:pPr>
            <a:r>
              <a:rPr lang="en-US" dirty="0"/>
              <a:t>Move</a:t>
            </a:r>
          </a:p>
          <a:p>
            <a:pPr marL="0" indent="0">
              <a:buNone/>
            </a:pPr>
            <a:r>
              <a:rPr lang="en-US" dirty="0"/>
              <a:t>mv [flags] &lt;source&gt; &lt;destination&gt;</a:t>
            </a:r>
          </a:p>
          <a:p>
            <a:r>
              <a:rPr lang="en-US" dirty="0"/>
              <a:t>Moves a </a:t>
            </a:r>
            <a:r>
              <a:rPr lang="en-US" dirty="0" smtClean="0"/>
              <a:t>file </a:t>
            </a:r>
            <a:r>
              <a:rPr lang="en-US" dirty="0"/>
              <a:t>or directory from one place to another</a:t>
            </a:r>
          </a:p>
          <a:p>
            <a:r>
              <a:rPr lang="en-US" dirty="0"/>
              <a:t>Also used for renaming, just move from &lt;</a:t>
            </a:r>
            <a:r>
              <a:rPr lang="en-US" dirty="0" err="1"/>
              <a:t>oldname</a:t>
            </a:r>
            <a:r>
              <a:rPr lang="en-US" dirty="0"/>
              <a:t>&gt; </a:t>
            </a:r>
            <a:r>
              <a:rPr lang="en-US" dirty="0" smtClean="0"/>
              <a:t>to &lt;</a:t>
            </a:r>
            <a:r>
              <a:rPr lang="en-US" dirty="0" err="1"/>
              <a:t>newname</a:t>
            </a:r>
            <a:r>
              <a:rPr lang="en-US" dirty="0"/>
              <a:t>&gt;</a:t>
            </a:r>
            <a:endParaRPr lang="bg-BG" dirty="0" smtClean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Move Files</a:t>
            </a:r>
            <a:endParaRPr lang="bg-BG" dirty="0" smtClean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When you type a command into the command prompt, </a:t>
            </a:r>
            <a:r>
              <a:rPr lang="en-US" dirty="0" smtClean="0"/>
              <a:t>the Shell </a:t>
            </a:r>
            <a:r>
              <a:rPr lang="en-US" dirty="0"/>
              <a:t>looks in the system's PATH for an executable with </a:t>
            </a:r>
            <a:r>
              <a:rPr lang="en-US" dirty="0" smtClean="0"/>
              <a:t>that name</a:t>
            </a:r>
            <a:endParaRPr lang="en-US" dirty="0"/>
          </a:p>
          <a:p>
            <a:r>
              <a:rPr lang="en-US" dirty="0"/>
              <a:t>For instance, when you type </a:t>
            </a:r>
            <a:r>
              <a:rPr lang="en-US" dirty="0" err="1"/>
              <a:t>ls</a:t>
            </a:r>
            <a:r>
              <a:rPr lang="en-US" dirty="0"/>
              <a:t>, the shell looks in /bin </a:t>
            </a:r>
            <a:r>
              <a:rPr lang="en-US" dirty="0" smtClean="0"/>
              <a:t>and finds </a:t>
            </a:r>
            <a:r>
              <a:rPr lang="en-US" dirty="0"/>
              <a:t>the program </a:t>
            </a:r>
            <a:r>
              <a:rPr lang="en-US" dirty="0" err="1"/>
              <a:t>ls</a:t>
            </a:r>
            <a:r>
              <a:rPr lang="en-US" dirty="0"/>
              <a:t> and executes it</a:t>
            </a:r>
          </a:p>
          <a:p>
            <a:r>
              <a:rPr lang="en-US" dirty="0"/>
              <a:t>To execute a program that is not in the PATH we must </a:t>
            </a:r>
            <a:r>
              <a:rPr lang="en-US" dirty="0" smtClean="0"/>
              <a:t>type the </a:t>
            </a:r>
            <a:r>
              <a:rPr lang="en-US" dirty="0"/>
              <a:t>full path to the program, ex:</a:t>
            </a:r>
          </a:p>
          <a:p>
            <a:pPr lvl="1"/>
            <a:r>
              <a:rPr lang="en-US" dirty="0"/>
              <a:t>/</a:t>
            </a:r>
            <a:r>
              <a:rPr lang="en-US" dirty="0" smtClean="0"/>
              <a:t>home/user/program1</a:t>
            </a:r>
            <a:endParaRPr lang="en-US" dirty="0"/>
          </a:p>
          <a:p>
            <a:r>
              <a:rPr lang="en-US" dirty="0"/>
              <a:t>If the program is in the current directory, we have to </a:t>
            </a:r>
            <a:r>
              <a:rPr lang="en-US" dirty="0" smtClean="0"/>
              <a:t>specify that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./program1</a:t>
            </a:r>
            <a:endParaRPr lang="bg-BG" sz="2200" dirty="0" smtClean="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smtClean="0"/>
              <a:t>PATH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Most commands take </a:t>
            </a:r>
            <a:r>
              <a:rPr lang="en-US" dirty="0" smtClean="0"/>
              <a:t>flags </a:t>
            </a:r>
            <a:r>
              <a:rPr lang="en-US" dirty="0"/>
              <a:t>(also called options). These </a:t>
            </a:r>
            <a:r>
              <a:rPr lang="en-US" dirty="0" smtClean="0"/>
              <a:t>usually come </a:t>
            </a:r>
            <a:r>
              <a:rPr lang="en-US" dirty="0"/>
              <a:t>before any targets and begin with a -.</a:t>
            </a:r>
          </a:p>
          <a:p>
            <a:r>
              <a:rPr lang="en-US" dirty="0"/>
              <a:t>One Option - </a:t>
            </a:r>
            <a:r>
              <a:rPr lang="en-US" dirty="0" err="1"/>
              <a:t>ls</a:t>
            </a:r>
            <a:r>
              <a:rPr lang="en-US" dirty="0"/>
              <a:t> -l</a:t>
            </a:r>
          </a:p>
          <a:p>
            <a:r>
              <a:rPr lang="en-US" dirty="0"/>
              <a:t>Two Options - </a:t>
            </a:r>
            <a:r>
              <a:rPr lang="en-US" dirty="0" err="1"/>
              <a:t>ls</a:t>
            </a:r>
            <a:r>
              <a:rPr lang="en-US" dirty="0"/>
              <a:t> -l -Q</a:t>
            </a:r>
          </a:p>
          <a:p>
            <a:r>
              <a:rPr lang="en-US" dirty="0"/>
              <a:t>Two Options -</a:t>
            </a:r>
            <a:r>
              <a:rPr lang="en-US" dirty="0" err="1"/>
              <a:t>ls</a:t>
            </a:r>
            <a:r>
              <a:rPr lang="en-US" dirty="0"/>
              <a:t> -</a:t>
            </a:r>
            <a:r>
              <a:rPr lang="en-US" dirty="0" err="1"/>
              <a:t>lQ</a:t>
            </a:r>
            <a:endParaRPr lang="en-US" dirty="0"/>
          </a:p>
          <a:p>
            <a:r>
              <a:rPr lang="en-US" dirty="0"/>
              <a:t>Applies options left to right</a:t>
            </a:r>
          </a:p>
          <a:p>
            <a:pPr lvl="1"/>
            <a:r>
              <a:rPr lang="en-US" dirty="0" err="1"/>
              <a:t>rm</a:t>
            </a:r>
            <a:r>
              <a:rPr lang="en-US" dirty="0"/>
              <a:t> </a:t>
            </a:r>
            <a:r>
              <a:rPr lang="en-US" dirty="0" smtClean="0"/>
              <a:t>-fi file =&gt; prompts</a:t>
            </a:r>
            <a:endParaRPr lang="en-US" dirty="0"/>
          </a:p>
          <a:p>
            <a:pPr lvl="1"/>
            <a:r>
              <a:rPr lang="en-US" dirty="0" err="1"/>
              <a:t>rm</a:t>
            </a:r>
            <a:r>
              <a:rPr lang="en-US" dirty="0"/>
              <a:t> -if </a:t>
            </a:r>
            <a:r>
              <a:rPr lang="en-US" dirty="0" smtClean="0"/>
              <a:t>file =&gt; does </a:t>
            </a:r>
            <a:r>
              <a:rPr lang="en-US" dirty="0"/>
              <a:t>not </a:t>
            </a:r>
            <a:r>
              <a:rPr lang="en-US" dirty="0" smtClean="0"/>
              <a:t>prompt</a:t>
            </a:r>
            <a:endParaRPr lang="en-US" dirty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Flags</a:t>
            </a:r>
            <a:endParaRPr lang="bg-BG" dirty="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bg-BG" sz="2800" dirty="0" smtClean="0"/>
              <a:t>man &lt;command_name&gt;</a:t>
            </a:r>
          </a:p>
          <a:p>
            <a:r>
              <a:rPr lang="en-US" sz="2800" dirty="0"/>
              <a:t>Brings up the manual page (</a:t>
            </a:r>
            <a:r>
              <a:rPr lang="en-US" sz="2800" dirty="0" err="1"/>
              <a:t>manpage</a:t>
            </a:r>
            <a:r>
              <a:rPr lang="en-US" sz="2800" dirty="0"/>
              <a:t>) for the </a:t>
            </a:r>
            <a:r>
              <a:rPr lang="en-US" sz="2800" dirty="0" smtClean="0"/>
              <a:t>selected command</a:t>
            </a:r>
            <a:endParaRPr lang="en-US" sz="2800" dirty="0"/>
          </a:p>
          <a:p>
            <a:r>
              <a:rPr lang="en-US" sz="2800" dirty="0"/>
              <a:t>Unlike </a:t>
            </a:r>
            <a:r>
              <a:rPr lang="en-US" sz="2800" dirty="0" err="1"/>
              <a:t>google</a:t>
            </a:r>
            <a:r>
              <a:rPr lang="en-US" sz="2800" dirty="0"/>
              <a:t> results, </a:t>
            </a:r>
            <a:r>
              <a:rPr lang="en-US" sz="2800" dirty="0" err="1"/>
              <a:t>manpages</a:t>
            </a:r>
            <a:r>
              <a:rPr lang="en-US" sz="2800" dirty="0"/>
              <a:t> are </a:t>
            </a:r>
            <a:r>
              <a:rPr lang="en-US" sz="2800" dirty="0" smtClean="0"/>
              <a:t>system-specific</a:t>
            </a:r>
            <a:endParaRPr lang="en-US" sz="2800" dirty="0"/>
          </a:p>
          <a:p>
            <a:r>
              <a:rPr lang="en-US" sz="2800" dirty="0"/>
              <a:t>Gives a pretty comprehensive list of all </a:t>
            </a:r>
            <a:r>
              <a:rPr lang="en-US" sz="2800" dirty="0" smtClean="0"/>
              <a:t>possible options/parameters</a:t>
            </a:r>
            <a:endParaRPr lang="en-US" sz="2800" dirty="0"/>
          </a:p>
          <a:p>
            <a:r>
              <a:rPr lang="en-US" sz="2800" dirty="0"/>
              <a:t>Use /&lt;keyword&gt; to perform a keyword search in a </a:t>
            </a:r>
            <a:r>
              <a:rPr lang="en-US" sz="2800" dirty="0" err="1"/>
              <a:t>manpage</a:t>
            </a:r>
            <a:endParaRPr lang="en-US" sz="2800" dirty="0"/>
          </a:p>
          <a:p>
            <a:r>
              <a:rPr lang="en-US" sz="2800" dirty="0"/>
              <a:t>The n-key jumps to successive search results</a:t>
            </a:r>
            <a:endParaRPr lang="bg-BG" sz="2800" dirty="0" smtClean="0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Help for commands</a:t>
            </a:r>
            <a:endParaRPr lang="bg-BG" dirty="0" smtClean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Unix was designed to allow multiple people to use the </a:t>
            </a:r>
            <a:r>
              <a:rPr lang="en-US" dirty="0" smtClean="0"/>
              <a:t>same machine </a:t>
            </a:r>
            <a:r>
              <a:rPr lang="en-US" dirty="0"/>
              <a:t>at once. This raises some security issues - How do we </a:t>
            </a:r>
            <a:r>
              <a:rPr lang="en-US" dirty="0" smtClean="0"/>
              <a:t>keep our </a:t>
            </a:r>
            <a:r>
              <a:rPr lang="en-US" dirty="0"/>
              <a:t>coworkers from reading our email, browsing our documents </a:t>
            </a:r>
            <a:r>
              <a:rPr lang="en-US" dirty="0" smtClean="0"/>
              <a:t>and changing/deleting </a:t>
            </a:r>
            <a:r>
              <a:rPr lang="en-US" dirty="0"/>
              <a:t>programs and les while I'm using them?</a:t>
            </a:r>
          </a:p>
          <a:p>
            <a:r>
              <a:rPr lang="en-US" dirty="0"/>
              <a:t>Access to </a:t>
            </a:r>
            <a:r>
              <a:rPr lang="en-US" dirty="0" smtClean="0"/>
              <a:t>files </a:t>
            </a:r>
            <a:r>
              <a:rPr lang="en-US" dirty="0"/>
              <a:t>depends on the users account</a:t>
            </a:r>
          </a:p>
          <a:p>
            <a:r>
              <a:rPr lang="en-US" dirty="0"/>
              <a:t>All </a:t>
            </a:r>
            <a:r>
              <a:rPr lang="en-US" dirty="0" smtClean="0"/>
              <a:t>accounts </a:t>
            </a:r>
            <a:r>
              <a:rPr lang="en-US" dirty="0"/>
              <a:t>are presided over by the </a:t>
            </a:r>
            <a:r>
              <a:rPr lang="en-US" dirty="0" err="1"/>
              <a:t>Superuser</a:t>
            </a:r>
            <a:r>
              <a:rPr lang="en-US" dirty="0"/>
              <a:t>, or "</a:t>
            </a:r>
            <a:r>
              <a:rPr lang="en-US" dirty="0" smtClean="0"/>
              <a:t>root“ account</a:t>
            </a:r>
            <a:endParaRPr lang="en-US" dirty="0"/>
          </a:p>
          <a:p>
            <a:r>
              <a:rPr lang="en-US" dirty="0"/>
              <a:t>Each user has absolute control over any les he/she owns</a:t>
            </a:r>
            <a:r>
              <a:rPr lang="en-US" dirty="0" smtClean="0"/>
              <a:t>, which </a:t>
            </a:r>
            <a:r>
              <a:rPr lang="en-US" dirty="0"/>
              <a:t>can only be </a:t>
            </a:r>
            <a:r>
              <a:rPr lang="en-US" dirty="0" smtClean="0"/>
              <a:t>superseded </a:t>
            </a:r>
            <a:r>
              <a:rPr lang="en-US" dirty="0"/>
              <a:t>by root.</a:t>
            </a:r>
            <a:endParaRPr lang="bg-BG" sz="2000" dirty="0" smtClean="0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Users and Groups</a:t>
            </a:r>
            <a:endParaRPr lang="bg-BG" dirty="0" smtClean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800" dirty="0"/>
              <a:t>Files can also be assigned to groups of users, allowing reading</a:t>
            </a:r>
            <a:r>
              <a:rPr lang="en-US" sz="2800" dirty="0" smtClean="0"/>
              <a:t>, modifications </a:t>
            </a:r>
            <a:r>
              <a:rPr lang="en-US" sz="2800" dirty="0"/>
              <a:t>and/or execution to be restricted to a subset of users</a:t>
            </a:r>
          </a:p>
          <a:p>
            <a:pPr marL="0" indent="0">
              <a:buNone/>
            </a:pPr>
            <a:r>
              <a:rPr lang="en-US" sz="2800" dirty="0"/>
              <a:t>Example:</a:t>
            </a:r>
          </a:p>
          <a:p>
            <a:r>
              <a:rPr lang="en-US" sz="2800" dirty="0"/>
              <a:t>If each member of this class had an account on the same server, </a:t>
            </a:r>
            <a:r>
              <a:rPr lang="en-US" sz="2800" dirty="0" smtClean="0"/>
              <a:t>it would </a:t>
            </a:r>
            <a:r>
              <a:rPr lang="en-US" sz="2800" dirty="0"/>
              <a:t>be wise to keep your assignments private (user based</a:t>
            </a:r>
            <a:r>
              <a:rPr lang="en-US" sz="2800" dirty="0" smtClean="0"/>
              <a:t>). However</a:t>
            </a:r>
            <a:r>
              <a:rPr lang="en-US" sz="2800" dirty="0"/>
              <a:t>, if we had a class wiki hosted on the server, it would </a:t>
            </a:r>
            <a:r>
              <a:rPr lang="en-US" sz="2800" dirty="0" smtClean="0"/>
              <a:t>be advantageous </a:t>
            </a:r>
            <a:r>
              <a:rPr lang="en-US" sz="2800" dirty="0"/>
              <a:t>to allow everyone in the class to edit it, but no </a:t>
            </a:r>
            <a:r>
              <a:rPr lang="en-US" sz="2800" dirty="0" smtClean="0"/>
              <a:t>one outside </a:t>
            </a:r>
            <a:r>
              <a:rPr lang="en-US" sz="2800" dirty="0"/>
              <a:t>of the class.</a:t>
            </a:r>
            <a:endParaRPr lang="bg-BG" sz="2400" dirty="0" smtClean="0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Groups</a:t>
            </a:r>
            <a:endParaRPr lang="bg-BG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of the </a:t>
            </a:r>
            <a:r>
              <a:rPr lang="en-US" dirty="0" err="1"/>
              <a:t>rst</a:t>
            </a:r>
            <a:r>
              <a:rPr lang="en-US" dirty="0"/>
              <a:t> widely-used operating systems</a:t>
            </a:r>
          </a:p>
          <a:p>
            <a:r>
              <a:rPr lang="en-US" dirty="0"/>
              <a:t>Basis for many modern </a:t>
            </a:r>
            <a:r>
              <a:rPr lang="en-US" dirty="0" err="1"/>
              <a:t>OSes</a:t>
            </a:r>
            <a:endParaRPr lang="en-US" dirty="0"/>
          </a:p>
          <a:p>
            <a:r>
              <a:rPr lang="en-US" dirty="0"/>
              <a:t>Helped set the standard for multi-tasking, multi-user systems</a:t>
            </a:r>
          </a:p>
          <a:p>
            <a:r>
              <a:rPr lang="en-US" dirty="0"/>
              <a:t>Strictly a teaching tool (in its original form)</a:t>
            </a:r>
            <a:endParaRPr lang="bg-BG" dirty="0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 is UNIX?</a:t>
            </a:r>
            <a:endParaRPr lang="bg-BG" dirty="0" smtClean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800" dirty="0"/>
              <a:t>Each </a:t>
            </a:r>
            <a:r>
              <a:rPr lang="en-US" sz="2800" dirty="0" smtClean="0"/>
              <a:t>file </a:t>
            </a:r>
            <a:r>
              <a:rPr lang="en-US" sz="2800" dirty="0"/>
              <a:t>is assigned to a single user and a single </a:t>
            </a:r>
            <a:r>
              <a:rPr lang="en-US" sz="2800" dirty="0" smtClean="0"/>
              <a:t>group (</a:t>
            </a:r>
            <a:r>
              <a:rPr lang="en-US" sz="2800" dirty="0"/>
              <a:t>usually written </a:t>
            </a:r>
            <a:r>
              <a:rPr lang="en-US" sz="2800" dirty="0" err="1"/>
              <a:t>user:group</a:t>
            </a:r>
            <a:r>
              <a:rPr lang="en-US" sz="2800" dirty="0"/>
              <a:t>).</a:t>
            </a:r>
          </a:p>
          <a:p>
            <a:r>
              <a:rPr lang="en-US" sz="2800" dirty="0"/>
              <a:t>For example my </a:t>
            </a:r>
            <a:r>
              <a:rPr lang="en-US" sz="2800" dirty="0" smtClean="0"/>
              <a:t>files </a:t>
            </a:r>
            <a:r>
              <a:rPr lang="en-US" sz="2800" dirty="0"/>
              <a:t>belong to </a:t>
            </a:r>
            <a:r>
              <a:rPr lang="en-US" sz="2800" dirty="0" err="1" smtClean="0"/>
              <a:t>dgocevar:users</a:t>
            </a:r>
            <a:r>
              <a:rPr lang="en-US" sz="2800" dirty="0"/>
              <a:t>, and roots </a:t>
            </a:r>
            <a:r>
              <a:rPr lang="en-US" sz="2800" dirty="0" smtClean="0"/>
              <a:t>files belong </a:t>
            </a:r>
            <a:r>
              <a:rPr lang="en-US" sz="2800" dirty="0"/>
              <a:t>to </a:t>
            </a:r>
            <a:r>
              <a:rPr lang="en-US" sz="2800" dirty="0" err="1"/>
              <a:t>root:root</a:t>
            </a:r>
            <a:r>
              <a:rPr lang="en-US" sz="2800" dirty="0"/>
              <a:t>.</a:t>
            </a:r>
          </a:p>
          <a:p>
            <a:r>
              <a:rPr lang="en-US" sz="2800" dirty="0"/>
              <a:t>Generally it takes root permission to change </a:t>
            </a:r>
            <a:r>
              <a:rPr lang="en-US" sz="2800" dirty="0" smtClean="0"/>
              <a:t>file </a:t>
            </a:r>
            <a:r>
              <a:rPr lang="en-US" sz="2800" dirty="0"/>
              <a:t>ownership </a:t>
            </a:r>
            <a:r>
              <a:rPr lang="en-US" sz="2800" dirty="0" smtClean="0"/>
              <a:t>as a </a:t>
            </a:r>
            <a:r>
              <a:rPr lang="en-US" sz="2800" dirty="0"/>
              <a:t>regular user can't take ownership of someone else's </a:t>
            </a:r>
            <a:r>
              <a:rPr lang="en-US" sz="2800" dirty="0" smtClean="0"/>
              <a:t>files and can't </a:t>
            </a:r>
            <a:r>
              <a:rPr lang="en-US" sz="2800" dirty="0"/>
              <a:t>pass ownership of their </a:t>
            </a:r>
            <a:r>
              <a:rPr lang="en-US" sz="2800" dirty="0" smtClean="0"/>
              <a:t>files </a:t>
            </a:r>
            <a:r>
              <a:rPr lang="en-US" sz="2800" dirty="0"/>
              <a:t>to another user or a </a:t>
            </a:r>
            <a:r>
              <a:rPr lang="en-US" sz="2800" dirty="0" smtClean="0"/>
              <a:t>group they </a:t>
            </a:r>
            <a:r>
              <a:rPr lang="en-US" sz="2800" dirty="0"/>
              <a:t>don't belong to.</a:t>
            </a:r>
          </a:p>
          <a:p>
            <a:r>
              <a:rPr lang="en-US" sz="2800" dirty="0"/>
              <a:t>To see what groups you belong to type groups.</a:t>
            </a:r>
            <a:endParaRPr lang="bg-BG" sz="2800" dirty="0" smtClean="0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File Ownership</a:t>
            </a:r>
            <a:endParaRPr lang="bg-BG" dirty="0" smtClean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We can use </a:t>
            </a:r>
            <a:r>
              <a:rPr lang="en-US" dirty="0" err="1"/>
              <a:t>ls</a:t>
            </a:r>
            <a:r>
              <a:rPr lang="en-US" dirty="0"/>
              <a:t> -l to tell us about ownership and permissions </a:t>
            </a:r>
            <a:r>
              <a:rPr lang="en-US" dirty="0" smtClean="0"/>
              <a:t>of files</a:t>
            </a:r>
            <a:endParaRPr lang="en-US" dirty="0"/>
          </a:p>
          <a:p>
            <a:r>
              <a:rPr lang="en-US" dirty="0" err="1"/>
              <a:t>ls</a:t>
            </a:r>
            <a:r>
              <a:rPr lang="en-US" dirty="0"/>
              <a:t> -l - lists les and directories in the long format</a:t>
            </a:r>
          </a:p>
          <a:p>
            <a:pPr marL="0" indent="0">
              <a:buNone/>
            </a:pPr>
            <a:r>
              <a:rPr lang="en-US" dirty="0"/>
              <a:t>Example</a:t>
            </a:r>
          </a:p>
          <a:p>
            <a:pPr marL="0" indent="0">
              <a:buNone/>
            </a:pPr>
            <a:r>
              <a:rPr lang="en-US" dirty="0"/>
              <a:t>-</a:t>
            </a:r>
            <a:r>
              <a:rPr lang="en-US" dirty="0" err="1"/>
              <a:t>rw</a:t>
            </a:r>
            <a:r>
              <a:rPr lang="en-US" dirty="0"/>
              <a:t>-r--r-- 1 slater </a:t>
            </a:r>
            <a:r>
              <a:rPr lang="en-US" dirty="0" err="1"/>
              <a:t>slater</a:t>
            </a:r>
            <a:r>
              <a:rPr lang="en-US" dirty="0"/>
              <a:t> 3775 2009-08-17 15:52 </a:t>
            </a:r>
            <a:r>
              <a:rPr lang="en-US" dirty="0" smtClean="0"/>
              <a:t>index.html</a:t>
            </a:r>
            <a:endParaRPr lang="en-US" dirty="0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Permissions</a:t>
            </a:r>
            <a:endParaRPr lang="bg-B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3"/>
          <p:cNvSpPr>
            <a:spLocks noGrp="1" noChangeAspect="1" noChangeArrowheads="1"/>
          </p:cNvSpPr>
          <p:nvPr>
            <p:ph idx="1"/>
          </p:nvPr>
        </p:nvSpPr>
        <p:spPr>
          <a:xfrm>
            <a:off x="872067" y="2438400"/>
            <a:ext cx="7408333" cy="368776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bg-BG" sz="2000" b="1" dirty="0" smtClean="0"/>
              <a:t>1st Character – File Type:</a:t>
            </a:r>
            <a:r>
              <a:rPr lang="bg-BG" sz="2000" dirty="0" smtClean="0"/>
              <a:t> First character specifies the type of the file.</a:t>
            </a:r>
            <a:br>
              <a:rPr lang="bg-BG" sz="2000" dirty="0" smtClean="0"/>
            </a:br>
            <a:r>
              <a:rPr lang="bg-BG" sz="2000" dirty="0" smtClean="0"/>
              <a:t>In the example above the hyphen (-) in the 1st character indicates that this is a normal file. Following are the possible file type options in the 1st character of the ls -l output.</a:t>
            </a:r>
          </a:p>
          <a:p>
            <a:pPr lvl="1" eaLnBrk="1" hangingPunct="1">
              <a:lnSpc>
                <a:spcPct val="80000"/>
              </a:lnSpc>
            </a:pPr>
            <a:r>
              <a:rPr lang="bg-BG" sz="1400" b="1" dirty="0" smtClean="0"/>
              <a:t>Field Explanation</a:t>
            </a:r>
            <a:endParaRPr lang="bg-BG" sz="1400" dirty="0" smtClean="0"/>
          </a:p>
          <a:p>
            <a:pPr lvl="1" eaLnBrk="1" hangingPunct="1">
              <a:lnSpc>
                <a:spcPct val="80000"/>
              </a:lnSpc>
            </a:pPr>
            <a:r>
              <a:rPr lang="bg-BG" sz="1400" dirty="0" smtClean="0"/>
              <a:t>- normal file</a:t>
            </a:r>
          </a:p>
          <a:p>
            <a:pPr lvl="1" eaLnBrk="1" hangingPunct="1">
              <a:lnSpc>
                <a:spcPct val="80000"/>
              </a:lnSpc>
            </a:pPr>
            <a:r>
              <a:rPr lang="bg-BG" sz="1400" dirty="0" smtClean="0"/>
              <a:t>d directory</a:t>
            </a:r>
          </a:p>
          <a:p>
            <a:pPr lvl="1" eaLnBrk="1" hangingPunct="1">
              <a:lnSpc>
                <a:spcPct val="80000"/>
              </a:lnSpc>
            </a:pPr>
            <a:r>
              <a:rPr lang="bg-BG" sz="1400" dirty="0" smtClean="0"/>
              <a:t>s socket file</a:t>
            </a:r>
          </a:p>
          <a:p>
            <a:pPr lvl="1" eaLnBrk="1" hangingPunct="1">
              <a:lnSpc>
                <a:spcPct val="80000"/>
              </a:lnSpc>
            </a:pPr>
            <a:r>
              <a:rPr lang="bg-BG" sz="1400" dirty="0" smtClean="0"/>
              <a:t>l link file</a:t>
            </a:r>
          </a:p>
          <a:p>
            <a:pPr eaLnBrk="1" hangingPunct="1">
              <a:lnSpc>
                <a:spcPct val="80000"/>
              </a:lnSpc>
            </a:pPr>
            <a:r>
              <a:rPr lang="bg-BG" sz="2000" b="1" dirty="0" smtClean="0"/>
              <a:t>Field 1 – File Permissions:</a:t>
            </a:r>
            <a:r>
              <a:rPr lang="bg-BG" sz="2000" dirty="0" smtClean="0"/>
              <a:t> Next 9 character specifies the files permission. Each 3 characters refers to the read, write, execute permissions for user, group and world In this example, -rw-r—– indicates read-write permission for user, read permission for group, and no permission for others.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Permissions</a:t>
            </a:r>
            <a:endParaRPr lang="bg-BG" dirty="0" smtClean="0"/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3"/>
          <p:cNvSpPr>
            <a:spLocks noGrp="1" noChangeAspect="1" noChangeArrowheads="1"/>
          </p:cNvSpPr>
          <p:nvPr>
            <p:ph idx="1"/>
          </p:nvPr>
        </p:nvSpPr>
        <p:spPr>
          <a:xfrm>
            <a:off x="838200" y="2362200"/>
            <a:ext cx="7408333" cy="4221163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bg-BG" sz="2000" b="1" dirty="0" smtClean="0"/>
              <a:t>Field 2 – Number of links:</a:t>
            </a:r>
            <a:r>
              <a:rPr lang="bg-BG" sz="2000" dirty="0" smtClean="0"/>
              <a:t> Second field specifies the number of links for that file. In this example, 1 indicates only one link to this file.</a:t>
            </a:r>
          </a:p>
          <a:p>
            <a:pPr eaLnBrk="1" hangingPunct="1">
              <a:lnSpc>
                <a:spcPct val="80000"/>
              </a:lnSpc>
            </a:pPr>
            <a:r>
              <a:rPr lang="bg-BG" sz="2000" b="1" dirty="0" smtClean="0"/>
              <a:t>Field 3 – Owner:</a:t>
            </a:r>
            <a:r>
              <a:rPr lang="bg-BG" sz="2000" dirty="0" smtClean="0"/>
              <a:t> Third field specifies owner of the file. In this example, this file is owned by username ‘ramesh’.</a:t>
            </a:r>
          </a:p>
          <a:p>
            <a:pPr eaLnBrk="1" hangingPunct="1">
              <a:lnSpc>
                <a:spcPct val="80000"/>
              </a:lnSpc>
            </a:pPr>
            <a:r>
              <a:rPr lang="bg-BG" sz="2000" b="1" dirty="0" smtClean="0"/>
              <a:t>Field 4 – Group:</a:t>
            </a:r>
            <a:r>
              <a:rPr lang="bg-BG" sz="2000" dirty="0" smtClean="0"/>
              <a:t> Fourth field specifies the group of the file. In this example, this file belongs to ”team-dev’ group.</a:t>
            </a:r>
          </a:p>
          <a:p>
            <a:pPr eaLnBrk="1" hangingPunct="1">
              <a:lnSpc>
                <a:spcPct val="80000"/>
              </a:lnSpc>
            </a:pPr>
            <a:r>
              <a:rPr lang="bg-BG" sz="2000" b="1" dirty="0" smtClean="0"/>
              <a:t>Field 5 – Size:</a:t>
            </a:r>
            <a:r>
              <a:rPr lang="bg-BG" sz="2000" dirty="0" smtClean="0"/>
              <a:t> Fifth field specifies the size of file. In this example, ‘9275204′ indicates the file size.</a:t>
            </a:r>
          </a:p>
          <a:p>
            <a:pPr eaLnBrk="1" hangingPunct="1">
              <a:lnSpc>
                <a:spcPct val="80000"/>
              </a:lnSpc>
            </a:pPr>
            <a:r>
              <a:rPr lang="bg-BG" sz="2000" b="1" dirty="0" smtClean="0"/>
              <a:t>Field 6 – Last modified date &amp; time:</a:t>
            </a:r>
            <a:r>
              <a:rPr lang="bg-BG" sz="2000" dirty="0" smtClean="0"/>
              <a:t> Sixth field specifies the date and time of the last modification of the file. In this example, ‘Jun 13 15:27′ specifies the last modification time of the file.</a:t>
            </a:r>
          </a:p>
          <a:p>
            <a:pPr eaLnBrk="1" hangingPunct="1">
              <a:lnSpc>
                <a:spcPct val="80000"/>
              </a:lnSpc>
            </a:pPr>
            <a:r>
              <a:rPr lang="bg-BG" sz="2000" b="1" dirty="0" smtClean="0"/>
              <a:t>Field 7 – File name: </a:t>
            </a:r>
            <a:r>
              <a:rPr lang="bg-BG" sz="2000" dirty="0" smtClean="0"/>
              <a:t>The last field is the name of the file. In this example, the file name is mthesaur.txt.gz.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smtClean="0"/>
              <a:t>Права за достъп</a:t>
            </a:r>
          </a:p>
        </p:txBody>
      </p:sp>
    </p:spTree>
    <p:extLst>
      <p:ext uri="{BB962C8B-B14F-4D97-AF65-F5344CB8AC3E}">
        <p14:creationId xmlns:p14="http://schemas.microsoft.com/office/powerpoint/2010/main" val="2845382160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bg-BG" dirty="0" smtClean="0"/>
              <a:t>-</a:t>
            </a:r>
            <a:r>
              <a:rPr lang="bg-BG" dirty="0" smtClean="0">
                <a:solidFill>
                  <a:srgbClr val="FF0000"/>
                </a:solidFill>
              </a:rPr>
              <a:t>rwx</a:t>
            </a:r>
            <a:r>
              <a:rPr lang="bg-BG" dirty="0" smtClean="0">
                <a:solidFill>
                  <a:srgbClr val="0000CC"/>
                </a:solidFill>
              </a:rPr>
              <a:t>rwx</a:t>
            </a:r>
            <a:r>
              <a:rPr lang="bg-BG" dirty="0" smtClean="0">
                <a:solidFill>
                  <a:srgbClr val="00CC00"/>
                </a:solidFill>
              </a:rPr>
              <a:t>rwx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FF0000"/>
                </a:solidFill>
              </a:rPr>
              <a:t>User’s Permissions</a:t>
            </a:r>
            <a:endParaRPr lang="bg-BG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0000CC"/>
                </a:solidFill>
              </a:rPr>
              <a:t>Group’s Permissions</a:t>
            </a:r>
            <a:endParaRPr lang="bg-BG" dirty="0" smtClean="0">
              <a:solidFill>
                <a:srgbClr val="0000CC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00CC00"/>
                </a:solidFill>
              </a:rPr>
              <a:t>Other’s Permissions</a:t>
            </a:r>
            <a:endParaRPr lang="bg-BG" dirty="0" smtClean="0">
              <a:solidFill>
                <a:srgbClr val="00CC00"/>
              </a:solidFill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bg-BG" dirty="0" smtClean="0"/>
              <a:t>R = Read, W = Write, X = Execute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dirty="0"/>
              <a:t>Directory Permissions begin with a </a:t>
            </a:r>
            <a:r>
              <a:rPr lang="bg-BG" dirty="0" smtClean="0"/>
              <a:t>d </a:t>
            </a:r>
            <a:r>
              <a:rPr lang="en-US" dirty="0" smtClean="0"/>
              <a:t>instead of </a:t>
            </a:r>
            <a:r>
              <a:rPr lang="bg-BG" dirty="0" smtClean="0"/>
              <a:t>-</a:t>
            </a:r>
          </a:p>
          <a:p>
            <a:pPr marL="0" indent="0">
              <a:lnSpc>
                <a:spcPct val="90000"/>
              </a:lnSpc>
              <a:buNone/>
            </a:pPr>
            <a:endParaRPr lang="en-US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What </a:t>
            </a:r>
            <a:r>
              <a:rPr lang="en-US" dirty="0"/>
              <a:t>permissions would </a:t>
            </a:r>
            <a:r>
              <a:rPr lang="bg-BG" dirty="0" smtClean="0"/>
              <a:t>-rw-rw-r--</a:t>
            </a:r>
            <a:r>
              <a:rPr lang="en-US" dirty="0" smtClean="0"/>
              <a:t> mean</a:t>
            </a:r>
            <a:r>
              <a:rPr lang="bg-BG" dirty="0" smtClean="0"/>
              <a:t>?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Permissions</a:t>
            </a:r>
            <a:endParaRPr lang="bg-BG" dirty="0" smtClean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872067" y="2675466"/>
            <a:ext cx="7408333" cy="380153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bg-BG" dirty="0" smtClean="0"/>
              <a:t>-</a:t>
            </a:r>
            <a:r>
              <a:rPr lang="bg-BG" dirty="0" smtClean="0">
                <a:solidFill>
                  <a:srgbClr val="FF0000"/>
                </a:solidFill>
              </a:rPr>
              <a:t>rwx</a:t>
            </a:r>
            <a:r>
              <a:rPr lang="bg-BG" dirty="0" smtClean="0">
                <a:solidFill>
                  <a:srgbClr val="0000CC"/>
                </a:solidFill>
              </a:rPr>
              <a:t>rwx</a:t>
            </a:r>
            <a:r>
              <a:rPr lang="bg-BG" dirty="0" smtClean="0">
                <a:solidFill>
                  <a:srgbClr val="00CC00"/>
                </a:solidFill>
              </a:rPr>
              <a:t>rwx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FF0000"/>
                </a:solidFill>
              </a:rPr>
              <a:t>User’s Permissions</a:t>
            </a:r>
            <a:endParaRPr lang="bg-BG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0000CC"/>
                </a:solidFill>
              </a:rPr>
              <a:t>Group’s Permissions</a:t>
            </a:r>
            <a:endParaRPr lang="bg-BG" dirty="0" smtClean="0">
              <a:solidFill>
                <a:srgbClr val="0000CC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00CC00"/>
                </a:solidFill>
              </a:rPr>
              <a:t>Other’s Permissions</a:t>
            </a:r>
            <a:endParaRPr lang="bg-BG" dirty="0" smtClean="0">
              <a:solidFill>
                <a:srgbClr val="00CC00"/>
              </a:solidFill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bg-BG" dirty="0" smtClean="0"/>
              <a:t>R = Read, W = Write, X = Execute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dirty="0"/>
              <a:t>Directory Permissions begin with a </a:t>
            </a:r>
            <a:r>
              <a:rPr lang="bg-BG" dirty="0" smtClean="0"/>
              <a:t>d </a:t>
            </a:r>
            <a:r>
              <a:rPr lang="en-US" dirty="0" smtClean="0"/>
              <a:t>instead of </a:t>
            </a:r>
            <a:r>
              <a:rPr lang="bg-BG" dirty="0" smtClean="0"/>
              <a:t>-</a:t>
            </a:r>
          </a:p>
          <a:p>
            <a:pPr marL="0" indent="0">
              <a:lnSpc>
                <a:spcPct val="90000"/>
              </a:lnSpc>
              <a:buNone/>
            </a:pPr>
            <a:endParaRPr lang="en-US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What </a:t>
            </a:r>
            <a:r>
              <a:rPr lang="en-US" dirty="0"/>
              <a:t>permissions would </a:t>
            </a:r>
            <a:r>
              <a:rPr lang="bg-BG" dirty="0" smtClean="0"/>
              <a:t>-rw-rw-r--</a:t>
            </a:r>
            <a:r>
              <a:rPr lang="en-US" dirty="0" smtClean="0"/>
              <a:t> mean</a:t>
            </a:r>
            <a:r>
              <a:rPr lang="bg-BG" dirty="0" smtClean="0"/>
              <a:t>?</a:t>
            </a:r>
            <a:endParaRPr lang="en-US" dirty="0" smtClean="0"/>
          </a:p>
          <a:p>
            <a:r>
              <a:rPr lang="en-US" dirty="0"/>
              <a:t>User and group can read and write the </a:t>
            </a:r>
            <a:r>
              <a:rPr lang="en-US" dirty="0" smtClean="0"/>
              <a:t>file </a:t>
            </a:r>
            <a:r>
              <a:rPr lang="en-US" dirty="0"/>
              <a:t>while everyone else </a:t>
            </a:r>
            <a:r>
              <a:rPr lang="en-US" dirty="0" smtClean="0"/>
              <a:t>can just </a:t>
            </a:r>
            <a:r>
              <a:rPr lang="en-US" dirty="0"/>
              <a:t>read it</a:t>
            </a:r>
            <a:endParaRPr lang="bg-BG" dirty="0" smtClean="0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Permissions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17569858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dirty="0"/>
              <a:t>Normal users cannot change system </a:t>
            </a:r>
            <a:r>
              <a:rPr lang="en-US" sz="2800" dirty="0" smtClean="0"/>
              <a:t>files </a:t>
            </a:r>
            <a:r>
              <a:rPr lang="en-US" sz="2800" dirty="0"/>
              <a:t>and cannot globally </a:t>
            </a:r>
            <a:r>
              <a:rPr lang="en-US" sz="2800" dirty="0" smtClean="0"/>
              <a:t>install programs</a:t>
            </a:r>
            <a:r>
              <a:rPr lang="en-US" sz="2800" dirty="0"/>
              <a:t>. This is a major advantage of </a:t>
            </a:r>
            <a:r>
              <a:rPr lang="en-US" sz="2800" dirty="0" err="1"/>
              <a:t>unix</a:t>
            </a:r>
            <a:r>
              <a:rPr lang="en-US" sz="2800" dirty="0"/>
              <a:t> as it greatly </a:t>
            </a:r>
            <a:r>
              <a:rPr lang="en-US" sz="2800" dirty="0" smtClean="0"/>
              <a:t>restricts what </a:t>
            </a:r>
            <a:r>
              <a:rPr lang="en-US" sz="2800" dirty="0"/>
              <a:t>malicious code can do. With that in mind, how do </a:t>
            </a:r>
            <a:r>
              <a:rPr lang="en-US" sz="2800" dirty="0" smtClean="0"/>
              <a:t>you change </a:t>
            </a:r>
            <a:r>
              <a:rPr lang="en-US" sz="2800" dirty="0"/>
              <a:t>the permissions of your own </a:t>
            </a:r>
            <a:r>
              <a:rPr lang="en-US" sz="2800" dirty="0" smtClean="0"/>
              <a:t>files</a:t>
            </a:r>
            <a:r>
              <a:rPr lang="en-US" sz="2800" dirty="0"/>
              <a:t>?</a:t>
            </a:r>
          </a:p>
          <a:p>
            <a:r>
              <a:rPr lang="en-US" sz="2800" dirty="0"/>
              <a:t>Change Mode</a:t>
            </a:r>
          </a:p>
          <a:p>
            <a:r>
              <a:rPr lang="en-US" sz="2800" dirty="0" err="1"/>
              <a:t>chmod</a:t>
            </a:r>
            <a:r>
              <a:rPr lang="en-US" sz="2800" dirty="0"/>
              <a:t> &lt;mode&gt; &lt;file&gt;</a:t>
            </a:r>
          </a:p>
          <a:p>
            <a:r>
              <a:rPr lang="fr-FR" sz="2800" dirty="0"/>
              <a:t>Changes </a:t>
            </a:r>
            <a:r>
              <a:rPr lang="fr-FR" sz="2800" dirty="0" smtClean="0"/>
              <a:t>file/directory </a:t>
            </a:r>
            <a:r>
              <a:rPr lang="fr-FR" sz="2800" dirty="0"/>
              <a:t>permissions </a:t>
            </a:r>
            <a:r>
              <a:rPr lang="fr-FR" sz="2800" dirty="0" err="1"/>
              <a:t>based</a:t>
            </a:r>
            <a:r>
              <a:rPr lang="fr-FR" sz="2800" dirty="0"/>
              <a:t> on &lt;mode&gt;</a:t>
            </a:r>
          </a:p>
          <a:p>
            <a:r>
              <a:rPr lang="en-US" sz="2800" dirty="0"/>
              <a:t>The format of &lt;mode&gt; is a combination of 3 </a:t>
            </a:r>
            <a:r>
              <a:rPr lang="en-US" sz="2800" dirty="0" smtClean="0"/>
              <a:t>fields</a:t>
            </a:r>
            <a:r>
              <a:rPr lang="en-US" sz="2800" dirty="0"/>
              <a:t>:</a:t>
            </a:r>
          </a:p>
          <a:p>
            <a:pPr lvl="1"/>
            <a:r>
              <a:rPr lang="en-US" sz="2600" dirty="0"/>
              <a:t>Who is </a:t>
            </a:r>
            <a:r>
              <a:rPr lang="en-US" sz="2600" dirty="0" smtClean="0"/>
              <a:t>affected </a:t>
            </a:r>
            <a:r>
              <a:rPr lang="en-US" sz="2600" dirty="0"/>
              <a:t>- a combination of u, g, o, or a (all)</a:t>
            </a:r>
          </a:p>
          <a:p>
            <a:pPr lvl="1"/>
            <a:r>
              <a:rPr lang="en-US" sz="2600" dirty="0"/>
              <a:t>Whether adding or removing permissions - + or -</a:t>
            </a:r>
          </a:p>
          <a:p>
            <a:pPr lvl="1"/>
            <a:r>
              <a:rPr lang="en-US" sz="2600" dirty="0"/>
              <a:t>Which permissions are being added/removed -any combination</a:t>
            </a:r>
          </a:p>
          <a:p>
            <a:pPr lvl="1"/>
            <a:r>
              <a:rPr lang="en-US" sz="2600" dirty="0"/>
              <a:t>of r, w, x.</a:t>
            </a:r>
            <a:endParaRPr lang="bg-BG" sz="2200" dirty="0" smtClean="0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Changing Permission</a:t>
            </a:r>
            <a:endParaRPr lang="bg-BG" dirty="0" smtClean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  <a:p>
            <a:pPr lvl="1"/>
            <a:r>
              <a:rPr lang="en-US" dirty="0" err="1"/>
              <a:t>chmod</a:t>
            </a:r>
            <a:r>
              <a:rPr lang="en-US" dirty="0"/>
              <a:t> </a:t>
            </a:r>
            <a:r>
              <a:rPr lang="en-US" dirty="0" err="1"/>
              <a:t>ug+rx</a:t>
            </a:r>
            <a:r>
              <a:rPr lang="en-US" dirty="0"/>
              <a:t> </a:t>
            </a:r>
            <a:r>
              <a:rPr lang="en-US" dirty="0" err="1"/>
              <a:t>myfile</a:t>
            </a:r>
            <a:r>
              <a:rPr lang="en-US" dirty="0"/>
              <a:t> - adds read and execute </a:t>
            </a:r>
            <a:r>
              <a:rPr lang="en-US" dirty="0" smtClean="0"/>
              <a:t>permissions for </a:t>
            </a:r>
            <a:r>
              <a:rPr lang="en-US" dirty="0"/>
              <a:t>user and group.</a:t>
            </a:r>
          </a:p>
          <a:p>
            <a:pPr lvl="1"/>
            <a:r>
              <a:rPr lang="en-US" dirty="0" err="1"/>
              <a:t>chmod</a:t>
            </a:r>
            <a:r>
              <a:rPr lang="en-US" dirty="0"/>
              <a:t> a-r </a:t>
            </a:r>
            <a:r>
              <a:rPr lang="en-US" dirty="0" err="1"/>
              <a:t>myfile</a:t>
            </a:r>
            <a:r>
              <a:rPr lang="en-US" dirty="0"/>
              <a:t> - remove read access for everyone</a:t>
            </a:r>
          </a:p>
          <a:p>
            <a:pPr lvl="1"/>
            <a:r>
              <a:rPr lang="en-US" dirty="0" err="1"/>
              <a:t>chmod</a:t>
            </a:r>
            <a:r>
              <a:rPr lang="en-US" dirty="0"/>
              <a:t> </a:t>
            </a:r>
            <a:r>
              <a:rPr lang="en-US" dirty="0" err="1"/>
              <a:t>ugp-rwx</a:t>
            </a:r>
            <a:r>
              <a:rPr lang="en-US" dirty="0"/>
              <a:t> </a:t>
            </a:r>
            <a:r>
              <a:rPr lang="en-US" dirty="0" err="1"/>
              <a:t>myfile</a:t>
            </a:r>
            <a:r>
              <a:rPr lang="en-US" dirty="0"/>
              <a:t> - removes all permissions </a:t>
            </a:r>
            <a:r>
              <a:rPr lang="en-US" dirty="0" smtClean="0"/>
              <a:t>from </a:t>
            </a:r>
            <a:r>
              <a:rPr lang="en-US" dirty="0" err="1" smtClean="0"/>
              <a:t>myfile</a:t>
            </a:r>
            <a:endParaRPr lang="bg-BG" dirty="0" smtClean="0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Changing Permission</a:t>
            </a:r>
            <a:endParaRPr lang="bg-BG" dirty="0" smtClean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362200"/>
            <a:ext cx="7408333" cy="42672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dirty="0"/>
              <a:t>If you want to change the group a le you have ownership </a:t>
            </a:r>
            <a:r>
              <a:rPr lang="en-US" sz="2800" dirty="0" smtClean="0"/>
              <a:t>of belongs </a:t>
            </a:r>
            <a:r>
              <a:rPr lang="en-US" sz="2800" dirty="0"/>
              <a:t>to you use the following</a:t>
            </a:r>
          </a:p>
          <a:p>
            <a:r>
              <a:rPr lang="en-US" sz="2800" dirty="0"/>
              <a:t>Change Group</a:t>
            </a:r>
          </a:p>
          <a:p>
            <a:r>
              <a:rPr lang="en-US" sz="2800" dirty="0" err="1"/>
              <a:t>chgrp</a:t>
            </a:r>
            <a:r>
              <a:rPr lang="en-US" sz="2800" dirty="0"/>
              <a:t> group &lt;target&gt;</a:t>
            </a:r>
          </a:p>
          <a:p>
            <a:pPr lvl="1"/>
            <a:r>
              <a:rPr lang="en-US" sz="2600" dirty="0"/>
              <a:t>Changes the group ownership of </a:t>
            </a:r>
            <a:r>
              <a:rPr lang="en-US" sz="2600" dirty="0" smtClean="0"/>
              <a:t>file </a:t>
            </a:r>
            <a:r>
              <a:rPr lang="en-US" sz="2600" dirty="0"/>
              <a:t>&lt;target&gt;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If </a:t>
            </a:r>
            <a:r>
              <a:rPr lang="en-US" sz="2800" dirty="0"/>
              <a:t>you have root access and you want to change who owns a </a:t>
            </a:r>
            <a:r>
              <a:rPr lang="en-US" sz="2800" dirty="0" smtClean="0"/>
              <a:t>file you </a:t>
            </a:r>
            <a:r>
              <a:rPr lang="en-US" sz="2800" dirty="0"/>
              <a:t>use</a:t>
            </a:r>
          </a:p>
          <a:p>
            <a:r>
              <a:rPr lang="en-US" sz="2800" dirty="0"/>
              <a:t>Change Ownership</a:t>
            </a:r>
          </a:p>
          <a:p>
            <a:r>
              <a:rPr lang="en-US" sz="2800" dirty="0" err="1"/>
              <a:t>chown</a:t>
            </a:r>
            <a:r>
              <a:rPr lang="en-US" sz="2800" dirty="0"/>
              <a:t> </a:t>
            </a:r>
            <a:r>
              <a:rPr lang="en-US" sz="2800" dirty="0" err="1"/>
              <a:t>user:group</a:t>
            </a:r>
            <a:r>
              <a:rPr lang="en-US" sz="2800" dirty="0"/>
              <a:t> &lt;target&gt;</a:t>
            </a:r>
          </a:p>
          <a:p>
            <a:pPr lvl="1"/>
            <a:r>
              <a:rPr lang="en-US" sz="2600" dirty="0"/>
              <a:t>changes ownership of </a:t>
            </a:r>
            <a:r>
              <a:rPr lang="en-US" sz="2600" dirty="0" smtClean="0"/>
              <a:t>file </a:t>
            </a:r>
            <a:r>
              <a:rPr lang="en-US" sz="2600" dirty="0"/>
              <a:t>&lt;target&gt;</a:t>
            </a:r>
          </a:p>
          <a:p>
            <a:pPr lvl="1"/>
            <a:r>
              <a:rPr lang="en-US" sz="2600" dirty="0"/>
              <a:t>group is optional</a:t>
            </a:r>
          </a:p>
          <a:p>
            <a:pPr lvl="1"/>
            <a:r>
              <a:rPr lang="en-US" sz="2600" dirty="0"/>
              <a:t>use the </a:t>
            </a:r>
            <a:r>
              <a:rPr lang="en-US" sz="2600" dirty="0" smtClean="0"/>
              <a:t>flag </a:t>
            </a:r>
            <a:r>
              <a:rPr lang="en-US" sz="2600" dirty="0"/>
              <a:t>"-R" to do a recursive change to a directory </a:t>
            </a:r>
            <a:r>
              <a:rPr lang="en-US" sz="2600" dirty="0" smtClean="0"/>
              <a:t>and the files </a:t>
            </a:r>
            <a:r>
              <a:rPr lang="en-US" sz="2600" dirty="0"/>
              <a:t>within</a:t>
            </a:r>
            <a:endParaRPr lang="bg-BG" sz="2200" dirty="0" smtClean="0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Changing Ownership</a:t>
            </a:r>
            <a:endParaRPr lang="bg-BG" dirty="0" smtClean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dirty="0"/>
              <a:t>Most commands (for which it makes sense) have a recursive option</a:t>
            </a:r>
            <a:r>
              <a:rPr lang="en-US" sz="2800" dirty="0" smtClean="0"/>
              <a:t>. This </a:t>
            </a:r>
            <a:r>
              <a:rPr lang="en-US" sz="2800" dirty="0"/>
              <a:t>is used to act on every </a:t>
            </a:r>
            <a:r>
              <a:rPr lang="en-US" sz="2800" dirty="0" smtClean="0"/>
              <a:t>file </a:t>
            </a:r>
            <a:r>
              <a:rPr lang="en-US" sz="2800" dirty="0"/>
              <a:t>in every subdirectory of the target</a:t>
            </a:r>
          </a:p>
          <a:p>
            <a:r>
              <a:rPr lang="en-US" sz="2800" dirty="0"/>
              <a:t>Usually -r or -R option (check </a:t>
            </a:r>
            <a:r>
              <a:rPr lang="en-US" sz="2800" dirty="0" err="1"/>
              <a:t>manpage</a:t>
            </a:r>
            <a:r>
              <a:rPr lang="en-US" sz="2800" dirty="0"/>
              <a:t>)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Example</a:t>
            </a:r>
            <a:r>
              <a:rPr lang="en-US" sz="2800" dirty="0"/>
              <a:t>:</a:t>
            </a:r>
          </a:p>
          <a:p>
            <a:pPr marL="0" indent="0">
              <a:buNone/>
            </a:pPr>
            <a:r>
              <a:rPr lang="en-US" sz="2800" dirty="0" err="1"/>
              <a:t>chmod</a:t>
            </a:r>
            <a:r>
              <a:rPr lang="en-US" sz="2800" dirty="0"/>
              <a:t> -R o-w /Documents/</a:t>
            </a:r>
          </a:p>
          <a:p>
            <a:r>
              <a:rPr lang="en-US" sz="2800" dirty="0"/>
              <a:t>removes write privileges for other uses for every </a:t>
            </a:r>
            <a:r>
              <a:rPr lang="en-US" sz="2800" dirty="0" smtClean="0"/>
              <a:t>file </a:t>
            </a:r>
            <a:r>
              <a:rPr lang="en-US" sz="2800" dirty="0"/>
              <a:t>and </a:t>
            </a:r>
            <a:r>
              <a:rPr lang="en-US" sz="2800" dirty="0" smtClean="0"/>
              <a:t>every directory </a:t>
            </a:r>
            <a:r>
              <a:rPr lang="en-US" sz="2800" dirty="0"/>
              <a:t>in /Documents</a:t>
            </a:r>
            <a:r>
              <a:rPr lang="en-US" sz="2800" dirty="0" smtClean="0"/>
              <a:t>/</a:t>
            </a:r>
            <a:endParaRPr lang="en-US" sz="2800" dirty="0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Recursion</a:t>
            </a:r>
            <a:endParaRPr lang="bg-BG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5" descr="UNIX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371600"/>
            <a:ext cx="5943600" cy="53280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Short history of </a:t>
            </a:r>
            <a:r>
              <a:rPr lang="en-US" dirty="0" smtClean="0"/>
              <a:t>UNIX</a:t>
            </a:r>
            <a:endParaRPr lang="bg-B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There are two main types of </a:t>
            </a:r>
            <a:r>
              <a:rPr lang="en-US" dirty="0" smtClean="0"/>
              <a:t>files</a:t>
            </a:r>
            <a:r>
              <a:rPr lang="en-US" dirty="0"/>
              <a:t>. The </a:t>
            </a:r>
            <a:r>
              <a:rPr lang="en-US" dirty="0" smtClean="0"/>
              <a:t>first </a:t>
            </a:r>
            <a:r>
              <a:rPr lang="en-US" dirty="0"/>
              <a:t>is </a:t>
            </a:r>
            <a:r>
              <a:rPr lang="en-US" dirty="0" smtClean="0"/>
              <a:t>plain text files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Text </a:t>
            </a:r>
            <a:r>
              <a:rPr lang="en-US" dirty="0"/>
              <a:t>Files</a:t>
            </a:r>
          </a:p>
          <a:p>
            <a:r>
              <a:rPr lang="en-US" dirty="0" smtClean="0"/>
              <a:t>Plain text files </a:t>
            </a:r>
            <a:r>
              <a:rPr lang="en-US" dirty="0"/>
              <a:t>are written in a human-readable format. They </a:t>
            </a:r>
            <a:r>
              <a:rPr lang="en-US" dirty="0" smtClean="0"/>
              <a:t>are frequently </a:t>
            </a:r>
            <a:r>
              <a:rPr lang="en-US" dirty="0"/>
              <a:t>used for</a:t>
            </a:r>
          </a:p>
          <a:p>
            <a:pPr lvl="1"/>
            <a:r>
              <a:rPr lang="en-US" dirty="0"/>
              <a:t>Documentation</a:t>
            </a:r>
          </a:p>
          <a:p>
            <a:pPr lvl="1"/>
            <a:r>
              <a:rPr lang="en-US" dirty="0"/>
              <a:t>Application settings</a:t>
            </a:r>
          </a:p>
          <a:p>
            <a:pPr lvl="1"/>
            <a:r>
              <a:rPr lang="en-US" dirty="0"/>
              <a:t>Source code</a:t>
            </a:r>
          </a:p>
          <a:p>
            <a:pPr lvl="1"/>
            <a:r>
              <a:rPr lang="en-US" dirty="0"/>
              <a:t>Logs</a:t>
            </a:r>
          </a:p>
          <a:p>
            <a:pPr lvl="1"/>
            <a:r>
              <a:rPr lang="en-US" dirty="0"/>
              <a:t>Anything someone might want to read via a terminal</a:t>
            </a:r>
          </a:p>
          <a:p>
            <a:r>
              <a:rPr lang="en-US" dirty="0"/>
              <a:t>Like something you would create in notepad</a:t>
            </a:r>
          </a:p>
          <a:p>
            <a:r>
              <a:rPr lang="en-US" dirty="0"/>
              <a:t>Editable using many existing editors</a:t>
            </a:r>
            <a:endParaRPr lang="bg-BG" dirty="0" smtClean="0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Files</a:t>
            </a:r>
            <a:endParaRPr lang="bg-BG" dirty="0" smtClean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Binary files </a:t>
            </a:r>
            <a:r>
              <a:rPr lang="en-US" dirty="0"/>
              <a:t>are written in machine code.</a:t>
            </a:r>
          </a:p>
          <a:p>
            <a:r>
              <a:rPr lang="en-US" dirty="0"/>
              <a:t>Not human readable (at least without using hex editors)</a:t>
            </a:r>
          </a:p>
          <a:p>
            <a:r>
              <a:rPr lang="en-US" dirty="0"/>
              <a:t>Commonly used for </a:t>
            </a:r>
            <a:r>
              <a:rPr lang="en-US" dirty="0" err="1" smtClean="0"/>
              <a:t>executables</a:t>
            </a:r>
            <a:r>
              <a:rPr lang="en-US" dirty="0" smtClean="0"/>
              <a:t>, </a:t>
            </a:r>
            <a:r>
              <a:rPr lang="en-US" dirty="0"/>
              <a:t>libraries, media </a:t>
            </a:r>
            <a:r>
              <a:rPr lang="en-US" dirty="0" smtClean="0"/>
              <a:t>files</a:t>
            </a:r>
            <a:r>
              <a:rPr lang="en-US" dirty="0"/>
              <a:t>, zips</a:t>
            </a:r>
            <a:r>
              <a:rPr lang="en-US" dirty="0" smtClean="0"/>
              <a:t>, </a:t>
            </a:r>
            <a:r>
              <a:rPr lang="en-US" dirty="0" err="1" smtClean="0"/>
              <a:t>pdfs</a:t>
            </a:r>
            <a:r>
              <a:rPr lang="en-US"/>
              <a:t>, </a:t>
            </a:r>
            <a:r>
              <a:rPr lang="en-US" smtClean="0"/>
              <a:t>etc.</a:t>
            </a:r>
            <a:endParaRPr lang="en-US" dirty="0"/>
          </a:p>
          <a:p>
            <a:r>
              <a:rPr lang="en-US" dirty="0"/>
              <a:t>To create need some sort of binary-outputting program</a:t>
            </a:r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Binary Files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931300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dirty="0"/>
              <a:t>Just like in windows, we can create links to </a:t>
            </a:r>
            <a:r>
              <a:rPr lang="en-US" sz="2800" dirty="0" smtClean="0"/>
              <a:t>files </a:t>
            </a:r>
            <a:r>
              <a:rPr lang="en-US" sz="2800" dirty="0"/>
              <a:t>and directories.</a:t>
            </a:r>
          </a:p>
          <a:p>
            <a:pPr marL="0" indent="0">
              <a:buNone/>
            </a:pPr>
            <a:r>
              <a:rPr lang="en-US" sz="2800" dirty="0"/>
              <a:t>There are two types of links, hard links and symbolic links.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Link </a:t>
            </a:r>
            <a:r>
              <a:rPr lang="en-US" sz="2800" dirty="0"/>
              <a:t>Creation</a:t>
            </a:r>
          </a:p>
          <a:p>
            <a:pPr marL="0" indent="0">
              <a:buNone/>
            </a:pPr>
            <a:r>
              <a:rPr lang="en-US" sz="2800" dirty="0" err="1"/>
              <a:t>ln</a:t>
            </a:r>
            <a:r>
              <a:rPr lang="en-US" sz="2800" dirty="0"/>
              <a:t> [options] &lt;target file&gt; [</a:t>
            </a:r>
            <a:r>
              <a:rPr lang="en-US" sz="2800" dirty="0" err="1"/>
              <a:t>link_name</a:t>
            </a:r>
            <a:r>
              <a:rPr lang="en-US" sz="2800" dirty="0"/>
              <a:t>]</a:t>
            </a:r>
          </a:p>
          <a:p>
            <a:r>
              <a:rPr lang="en-US" sz="2800" dirty="0"/>
              <a:t>Creates a link to &lt;target file&gt; at [</a:t>
            </a:r>
            <a:r>
              <a:rPr lang="en-US" sz="2800" dirty="0" err="1"/>
              <a:t>link_name</a:t>
            </a:r>
            <a:r>
              <a:rPr lang="en-US" sz="2800" dirty="0"/>
              <a:t>], </a:t>
            </a:r>
            <a:r>
              <a:rPr lang="en-US" sz="2800" dirty="0" smtClean="0"/>
              <a:t>defaulting to </a:t>
            </a:r>
            <a:r>
              <a:rPr lang="en-US" sz="2800" dirty="0"/>
              <a:t>the current directory</a:t>
            </a:r>
          </a:p>
          <a:p>
            <a:r>
              <a:rPr lang="en-US" sz="2800" dirty="0"/>
              <a:t>The link points to the same </a:t>
            </a:r>
            <a:r>
              <a:rPr lang="en-US" sz="2800" dirty="0" smtClean="0"/>
              <a:t>file </a:t>
            </a:r>
            <a:r>
              <a:rPr lang="en-US" sz="2800" dirty="0"/>
              <a:t>on the system i.e. the link </a:t>
            </a:r>
            <a:r>
              <a:rPr lang="en-US" sz="2800" dirty="0" smtClean="0"/>
              <a:t>is indistinguishable </a:t>
            </a:r>
            <a:r>
              <a:rPr lang="en-US" sz="2800" dirty="0"/>
              <a:t>from the original </a:t>
            </a:r>
            <a:r>
              <a:rPr lang="en-US" sz="2800" dirty="0" smtClean="0"/>
              <a:t>file</a:t>
            </a:r>
            <a:endParaRPr lang="en-US" sz="2800" dirty="0"/>
          </a:p>
          <a:p>
            <a:r>
              <a:rPr lang="en-US" sz="2800" dirty="0"/>
              <a:t>In other words both the original </a:t>
            </a:r>
            <a:r>
              <a:rPr lang="en-US" sz="2800" dirty="0" smtClean="0"/>
              <a:t>file </a:t>
            </a:r>
            <a:r>
              <a:rPr lang="en-US" sz="2800" dirty="0"/>
              <a:t>and the link both point </a:t>
            </a:r>
            <a:r>
              <a:rPr lang="en-US" sz="2800" dirty="0" smtClean="0"/>
              <a:t>to the </a:t>
            </a:r>
            <a:r>
              <a:rPr lang="en-US" sz="2800" dirty="0"/>
              <a:t>same underlying object</a:t>
            </a:r>
            <a:endParaRPr lang="bg-BG" sz="2400" dirty="0" smtClean="0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smtClean="0"/>
              <a:t>Link Files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bg-BG" dirty="0" smtClean="0"/>
              <a:t>ln -s &lt;target_file&gt; [link_name]</a:t>
            </a:r>
          </a:p>
          <a:p>
            <a:r>
              <a:rPr lang="en-US" dirty="0" smtClean="0"/>
              <a:t>Creates </a:t>
            </a:r>
            <a:r>
              <a:rPr lang="en-US" dirty="0"/>
              <a:t>a symbolic link to the target </a:t>
            </a:r>
            <a:r>
              <a:rPr lang="en-US" dirty="0" smtClean="0"/>
              <a:t>file </a:t>
            </a:r>
            <a:r>
              <a:rPr lang="en-US" dirty="0"/>
              <a:t>or directory</a:t>
            </a:r>
          </a:p>
          <a:p>
            <a:r>
              <a:rPr lang="en-US" dirty="0"/>
              <a:t>The link </a:t>
            </a:r>
            <a:r>
              <a:rPr lang="en-US" dirty="0" smtClean="0"/>
              <a:t>file </a:t>
            </a:r>
            <a:r>
              <a:rPr lang="en-US" dirty="0"/>
              <a:t>contains a string that is the pathname of </a:t>
            </a:r>
            <a:r>
              <a:rPr lang="en-US" dirty="0" smtClean="0"/>
              <a:t>the original file </a:t>
            </a:r>
            <a:r>
              <a:rPr lang="en-US" dirty="0"/>
              <a:t>or </a:t>
            </a:r>
            <a:r>
              <a:rPr lang="en-US" dirty="0" smtClean="0"/>
              <a:t>directory</a:t>
            </a:r>
          </a:p>
          <a:p>
            <a:r>
              <a:rPr lang="en-US" dirty="0"/>
              <a:t>In other words the symbolic link points to the other </a:t>
            </a:r>
            <a:r>
              <a:rPr lang="en-US" dirty="0" smtClean="0"/>
              <a:t>file</a:t>
            </a:r>
            <a:endParaRPr lang="en-US" dirty="0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smtClean="0"/>
              <a:t>Symbolic Links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6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 my machine I have three partitions, one where Windows 7 </a:t>
            </a:r>
            <a:r>
              <a:rPr lang="en-US" dirty="0" smtClean="0"/>
              <a:t>is installed</a:t>
            </a:r>
            <a:r>
              <a:rPr lang="en-US" dirty="0"/>
              <a:t>, one where </a:t>
            </a:r>
            <a:r>
              <a:rPr lang="en-US" dirty="0" err="1"/>
              <a:t>eeebuntu</a:t>
            </a:r>
            <a:r>
              <a:rPr lang="en-US" dirty="0"/>
              <a:t> is installed, and a shared </a:t>
            </a:r>
            <a:r>
              <a:rPr lang="en-US" dirty="0" smtClean="0"/>
              <a:t>fat32 partition </a:t>
            </a:r>
            <a:r>
              <a:rPr lang="en-US" dirty="0"/>
              <a:t>for my documents. I then have symbolic links to </a:t>
            </a:r>
            <a:r>
              <a:rPr lang="en-US" dirty="0" smtClean="0"/>
              <a:t>the mounted </a:t>
            </a:r>
            <a:r>
              <a:rPr lang="en-US" dirty="0"/>
              <a:t>fat32 partition in my home directory for Documents</a:t>
            </a:r>
            <a:r>
              <a:rPr lang="en-US" dirty="0" smtClean="0"/>
              <a:t>, Music</a:t>
            </a:r>
            <a:r>
              <a:rPr lang="en-US" dirty="0"/>
              <a:t>, Videos etc.</a:t>
            </a:r>
          </a:p>
          <a:p>
            <a:r>
              <a:rPr lang="en-US" dirty="0"/>
              <a:t>You can see what </a:t>
            </a:r>
            <a:r>
              <a:rPr lang="en-US" dirty="0" smtClean="0"/>
              <a:t>files </a:t>
            </a:r>
            <a:r>
              <a:rPr lang="en-US" dirty="0"/>
              <a:t>are symbolic links by doing </a:t>
            </a:r>
            <a:r>
              <a:rPr lang="en-US" dirty="0" err="1"/>
              <a:t>ls</a:t>
            </a:r>
            <a:r>
              <a:rPr lang="en-US" dirty="0"/>
              <a:t> -l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smtClean="0"/>
              <a:t>Symbolic Link Examples</a:t>
            </a:r>
          </a:p>
        </p:txBody>
      </p:sp>
      <p:pic>
        <p:nvPicPr>
          <p:cNvPr id="4301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486400"/>
            <a:ext cx="7748588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2800" dirty="0"/>
              <a:t>The shell is designed to allow the user to interact in powerful </a:t>
            </a:r>
            <a:r>
              <a:rPr lang="en-US" sz="2800" dirty="0" smtClean="0"/>
              <a:t>ways with </a:t>
            </a:r>
            <a:r>
              <a:rPr lang="en-US" sz="2800" dirty="0"/>
              <a:t>plaintext </a:t>
            </a:r>
            <a:r>
              <a:rPr lang="en-US" sz="2800" dirty="0" smtClean="0"/>
              <a:t>files</a:t>
            </a:r>
            <a:r>
              <a:rPr lang="en-US" sz="2800" dirty="0"/>
              <a:t>. 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Nano</a:t>
            </a:r>
            <a:endParaRPr lang="en-US" sz="2800" dirty="0"/>
          </a:p>
          <a:p>
            <a:pPr marL="0" indent="0">
              <a:buNone/>
            </a:pPr>
            <a:r>
              <a:rPr lang="en-US" sz="2800" dirty="0" err="1"/>
              <a:t>nano</a:t>
            </a:r>
            <a:r>
              <a:rPr lang="en-US" sz="2800" dirty="0"/>
              <a:t> filename</a:t>
            </a:r>
          </a:p>
          <a:p>
            <a:r>
              <a:rPr lang="en-US" sz="2800" dirty="0"/>
              <a:t>Opens </a:t>
            </a:r>
            <a:r>
              <a:rPr lang="en-US" sz="2800" dirty="0" smtClean="0"/>
              <a:t>filename </a:t>
            </a:r>
            <a:r>
              <a:rPr lang="en-US" sz="2800" dirty="0"/>
              <a:t>for </a:t>
            </a:r>
            <a:r>
              <a:rPr lang="en-US" sz="2800" dirty="0" smtClean="0"/>
              <a:t>editing In </a:t>
            </a:r>
            <a:r>
              <a:rPr lang="en-US" sz="2800" dirty="0"/>
              <a:t>terminal editor</a:t>
            </a:r>
          </a:p>
          <a:p>
            <a:r>
              <a:rPr lang="en-US" sz="2800" dirty="0"/>
              <a:t>Since you (most likely) will be </a:t>
            </a:r>
            <a:r>
              <a:rPr lang="en-US" sz="2800" dirty="0" err="1"/>
              <a:t>sshing</a:t>
            </a:r>
            <a:r>
              <a:rPr lang="en-US" sz="2800" dirty="0"/>
              <a:t> into UNIX machines</a:t>
            </a:r>
            <a:r>
              <a:rPr lang="en-US" sz="2800" dirty="0" smtClean="0"/>
              <a:t>, this </a:t>
            </a:r>
            <a:r>
              <a:rPr lang="en-US" sz="2800" dirty="0"/>
              <a:t>editor will do ne for everything we do in this </a:t>
            </a:r>
            <a:r>
              <a:rPr lang="en-US" sz="2800" dirty="0" smtClean="0"/>
              <a:t>course </a:t>
            </a:r>
          </a:p>
          <a:p>
            <a:r>
              <a:rPr lang="en-US" sz="2800" dirty="0" smtClean="0"/>
              <a:t>Shortcuts </a:t>
            </a:r>
            <a:r>
              <a:rPr lang="en-US" sz="2800" dirty="0"/>
              <a:t>for saving, exiting all begin with ctrl.</a:t>
            </a:r>
            <a:endParaRPr lang="en-US" sz="2800" dirty="0" smtClean="0"/>
          </a:p>
        </p:txBody>
      </p:sp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Dealing with Plain Text</a:t>
            </a:r>
            <a:endParaRPr lang="bg-BG" dirty="0" smtClean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590800"/>
            <a:ext cx="7408333" cy="3429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Often we only want to see what is in a </a:t>
            </a:r>
            <a:r>
              <a:rPr lang="en-US" dirty="0" smtClean="0"/>
              <a:t>file </a:t>
            </a:r>
            <a:r>
              <a:rPr lang="en-US" dirty="0"/>
              <a:t>without opening it </a:t>
            </a:r>
            <a:r>
              <a:rPr lang="en-US" dirty="0" smtClean="0"/>
              <a:t>for editing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Print a </a:t>
            </a:r>
            <a:r>
              <a:rPr lang="en-US" dirty="0" smtClean="0"/>
              <a:t>file </a:t>
            </a:r>
            <a:r>
              <a:rPr lang="en-US" dirty="0"/>
              <a:t>to the screen</a:t>
            </a:r>
          </a:p>
          <a:p>
            <a:pPr marL="0" indent="0">
              <a:buNone/>
            </a:pPr>
            <a:r>
              <a:rPr lang="en-US" dirty="0"/>
              <a:t>cat &lt;filename&gt;</a:t>
            </a:r>
          </a:p>
          <a:p>
            <a:r>
              <a:rPr lang="en-US" dirty="0"/>
              <a:t>Prints the contents of the </a:t>
            </a:r>
            <a:r>
              <a:rPr lang="en-US" dirty="0" smtClean="0"/>
              <a:t>file </a:t>
            </a:r>
            <a:r>
              <a:rPr lang="en-US" dirty="0"/>
              <a:t>to the terminal window</a:t>
            </a:r>
          </a:p>
          <a:p>
            <a:r>
              <a:rPr lang="en-US" dirty="0"/>
              <a:t>cat &lt;filename1&gt; &lt;filename2&gt; prints the </a:t>
            </a:r>
            <a:r>
              <a:rPr lang="en-US" dirty="0" smtClean="0"/>
              <a:t>first file </a:t>
            </a:r>
            <a:r>
              <a:rPr lang="en-US" dirty="0"/>
              <a:t>then </a:t>
            </a:r>
            <a:r>
              <a:rPr lang="en-US" dirty="0" smtClean="0"/>
              <a:t>the second </a:t>
            </a:r>
            <a:r>
              <a:rPr lang="en-US" dirty="0"/>
              <a:t>which is what it is really for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Reading Files</a:t>
            </a:r>
            <a:endParaRPr lang="bg-BG" dirty="0" smtClean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872067" y="2057400"/>
            <a:ext cx="7408333" cy="46481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More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more &lt;filename&gt;</a:t>
            </a:r>
          </a:p>
          <a:p>
            <a:r>
              <a:rPr lang="en-US" dirty="0"/>
              <a:t>allows you to scroll through the </a:t>
            </a:r>
            <a:r>
              <a:rPr lang="en-US" dirty="0" smtClean="0"/>
              <a:t>file </a:t>
            </a:r>
            <a:r>
              <a:rPr lang="en-US" dirty="0"/>
              <a:t>1 page at a time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Less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less &lt;filename&gt;</a:t>
            </a:r>
          </a:p>
          <a:p>
            <a:r>
              <a:rPr lang="en-US" dirty="0"/>
              <a:t>Lets you scroll up and down by pages or lines</a:t>
            </a:r>
            <a:endParaRPr lang="bg-BG" dirty="0" smtClean="0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Reading Files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5823287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Sometimes you only want to see the beginning of a </a:t>
            </a:r>
            <a:r>
              <a:rPr lang="en-US" dirty="0" smtClean="0"/>
              <a:t>file </a:t>
            </a:r>
            <a:r>
              <a:rPr lang="en-US" dirty="0"/>
              <a:t>(</a:t>
            </a:r>
            <a:r>
              <a:rPr lang="en-US" dirty="0" smtClean="0"/>
              <a:t>maybe read </a:t>
            </a:r>
            <a:r>
              <a:rPr lang="en-US" dirty="0"/>
              <a:t>a header) or the end of a </a:t>
            </a:r>
            <a:r>
              <a:rPr lang="en-US" dirty="0" smtClean="0"/>
              <a:t>file </a:t>
            </a:r>
            <a:r>
              <a:rPr lang="en-US" dirty="0"/>
              <a:t>(see the last few lines of a log).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Head </a:t>
            </a:r>
            <a:r>
              <a:rPr lang="en-US" dirty="0"/>
              <a:t>and Tail</a:t>
            </a:r>
          </a:p>
          <a:p>
            <a:pPr marL="0" indent="0">
              <a:buNone/>
            </a:pPr>
            <a:r>
              <a:rPr lang="en-US" dirty="0"/>
              <a:t>head -[</a:t>
            </a:r>
            <a:r>
              <a:rPr lang="en-US" dirty="0" err="1"/>
              <a:t>numlines</a:t>
            </a:r>
            <a:r>
              <a:rPr lang="en-US" dirty="0"/>
              <a:t>] &lt;filename&gt;</a:t>
            </a:r>
          </a:p>
          <a:p>
            <a:pPr marL="0" indent="0">
              <a:buNone/>
            </a:pPr>
            <a:r>
              <a:rPr lang="en-US" dirty="0"/>
              <a:t>tail -[</a:t>
            </a:r>
            <a:r>
              <a:rPr lang="en-US" dirty="0" err="1"/>
              <a:t>numlines</a:t>
            </a:r>
            <a:r>
              <a:rPr lang="en-US" dirty="0"/>
              <a:t>] &lt;filename&gt;</a:t>
            </a:r>
          </a:p>
          <a:p>
            <a:r>
              <a:rPr lang="en-US" dirty="0"/>
              <a:t>Prints the </a:t>
            </a:r>
            <a:r>
              <a:rPr lang="en-US" dirty="0" smtClean="0"/>
              <a:t>first/last </a:t>
            </a:r>
            <a:r>
              <a:rPr lang="en-US" dirty="0" err="1"/>
              <a:t>numlines</a:t>
            </a:r>
            <a:r>
              <a:rPr lang="en-US" dirty="0"/>
              <a:t> of the </a:t>
            </a:r>
            <a:r>
              <a:rPr lang="en-US" dirty="0" smtClean="0"/>
              <a:t>file</a:t>
            </a:r>
            <a:endParaRPr lang="en-US" dirty="0"/>
          </a:p>
          <a:p>
            <a:r>
              <a:rPr lang="en-US" dirty="0"/>
              <a:t>Default is 10 lines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Example</a:t>
            </a:r>
          </a:p>
          <a:p>
            <a:pPr marL="0" indent="0">
              <a:buNone/>
            </a:pPr>
            <a:r>
              <a:rPr lang="en-US" dirty="0" smtClean="0"/>
              <a:t>tail /</a:t>
            </a:r>
            <a:r>
              <a:rPr lang="en-US" dirty="0" err="1" smtClean="0"/>
              <a:t>var</a:t>
            </a:r>
            <a:r>
              <a:rPr lang="en-US" dirty="0" smtClean="0"/>
              <a:t>/log/Xorg.0.log - Prints the last ten lines of the log file.</a:t>
            </a:r>
            <a:endParaRPr lang="bg-BG" dirty="0" smtClean="0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Beginning and Ending</a:t>
            </a:r>
            <a:endParaRPr lang="bg-BG" dirty="0" smtClean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We have already seen a variety of ways to print text to the screen.</a:t>
            </a:r>
          </a:p>
          <a:p>
            <a:r>
              <a:rPr lang="en-US" dirty="0"/>
              <a:t>If we just want to print a certain string, we </a:t>
            </a:r>
            <a:r>
              <a:rPr lang="en-US" dirty="0" smtClean="0"/>
              <a:t>use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Echo </a:t>
            </a:r>
            <a:r>
              <a:rPr lang="en-US" dirty="0" err="1"/>
              <a:t>echo</a:t>
            </a:r>
            <a:r>
              <a:rPr lang="en-US" dirty="0"/>
              <a:t>... echo...</a:t>
            </a:r>
          </a:p>
          <a:p>
            <a:pPr marL="0" indent="0">
              <a:buNone/>
            </a:pPr>
            <a:r>
              <a:rPr lang="en-US" dirty="0"/>
              <a:t>echo &lt;</a:t>
            </a:r>
            <a:r>
              <a:rPr lang="en-US" dirty="0" err="1"/>
              <a:t>text_string</a:t>
            </a:r>
            <a:r>
              <a:rPr lang="en-US" dirty="0"/>
              <a:t>&gt;</a:t>
            </a:r>
          </a:p>
          <a:p>
            <a:r>
              <a:rPr lang="en-US" dirty="0"/>
              <a:t>Prints the input string to the standard output (the terminal)</a:t>
            </a:r>
          </a:p>
          <a:p>
            <a:r>
              <a:rPr lang="en-US" dirty="0"/>
              <a:t>echo This is a string, echo 'This is a string' </a:t>
            </a:r>
            <a:r>
              <a:rPr lang="en-US" dirty="0" smtClean="0"/>
              <a:t>and</a:t>
            </a:r>
            <a:br>
              <a:rPr lang="en-US" dirty="0" smtClean="0"/>
            </a:br>
            <a:r>
              <a:rPr lang="en-US" dirty="0" smtClean="0"/>
              <a:t>echo </a:t>
            </a:r>
            <a:r>
              <a:rPr lang="en-US" dirty="0"/>
              <a:t>"This is a string" all print the same </a:t>
            </a:r>
            <a:r>
              <a:rPr lang="en-US" dirty="0" smtClean="0"/>
              <a:t>thing</a:t>
            </a:r>
            <a:endParaRPr lang="en-US" dirty="0"/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Printing to the Terminal</a:t>
            </a:r>
            <a:endParaRPr lang="bg-BG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Berkeley Software Distribution (BSD)</a:t>
            </a:r>
          </a:p>
          <a:p>
            <a:r>
              <a:rPr lang="en-US" dirty="0"/>
              <a:t>Suns Solaris</a:t>
            </a:r>
          </a:p>
          <a:p>
            <a:r>
              <a:rPr lang="en-US" dirty="0"/>
              <a:t>GNU/Linux</a:t>
            </a:r>
          </a:p>
          <a:p>
            <a:r>
              <a:rPr lang="en-US" dirty="0"/>
              <a:t>Apple OSX</a:t>
            </a:r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UNIX Flavors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4863013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Shell </a:t>
            </a:r>
            <a:r>
              <a:rPr lang="en-US" dirty="0" smtClean="0"/>
              <a:t>Operators</a:t>
            </a:r>
            <a:endParaRPr lang="bg-BG" dirty="0" smtClean="0"/>
          </a:p>
        </p:txBody>
      </p:sp>
      <p:sp>
        <p:nvSpPr>
          <p:cNvPr id="4915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bg-BG" smtClean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800" dirty="0"/>
              <a:t>Bash scripting is all about combining simple commands together </a:t>
            </a:r>
            <a:r>
              <a:rPr lang="en-US" sz="2800" dirty="0" smtClean="0"/>
              <a:t>to do </a:t>
            </a:r>
            <a:r>
              <a:rPr lang="en-US" sz="2800" dirty="0"/>
              <a:t>more powerful things. This is accomplished using the "</a:t>
            </a:r>
            <a:r>
              <a:rPr lang="en-US" sz="2800" dirty="0" smtClean="0"/>
              <a:t>pipe“ character</a:t>
            </a: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Piping</a:t>
            </a:r>
            <a:endParaRPr lang="en-US" sz="2800" dirty="0"/>
          </a:p>
          <a:p>
            <a:pPr marL="0" indent="0">
              <a:buNone/>
            </a:pPr>
            <a:r>
              <a:rPr lang="en-US" sz="2800" dirty="0"/>
              <a:t>&lt;command1&gt; | &lt;command2&gt;</a:t>
            </a:r>
          </a:p>
          <a:p>
            <a:r>
              <a:rPr lang="en-US" sz="2800" dirty="0"/>
              <a:t>Passes the output from command1 to input of command2</a:t>
            </a:r>
          </a:p>
          <a:p>
            <a:r>
              <a:rPr lang="en-US" sz="2800" dirty="0"/>
              <a:t>Works for lots of programs that take input and provide </a:t>
            </a:r>
            <a:r>
              <a:rPr lang="en-US" sz="2800" dirty="0" smtClean="0"/>
              <a:t>output to </a:t>
            </a:r>
            <a:r>
              <a:rPr lang="en-US" sz="2800" dirty="0"/>
              <a:t>the </a:t>
            </a:r>
            <a:r>
              <a:rPr lang="en-US" sz="2800" dirty="0" smtClean="0"/>
              <a:t>terminal</a:t>
            </a:r>
            <a:endParaRPr lang="en-US" sz="2800" dirty="0"/>
          </a:p>
        </p:txBody>
      </p:sp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Piping</a:t>
            </a:r>
            <a:endParaRPr lang="bg-BG" dirty="0" smtClean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dirty="0" smtClean="0"/>
              <a:t>Example</a:t>
            </a:r>
            <a:r>
              <a:rPr lang="en-US" sz="2800" dirty="0"/>
              <a:t>:</a:t>
            </a:r>
          </a:p>
          <a:p>
            <a:pPr marL="0" indent="0">
              <a:buNone/>
            </a:pPr>
            <a:r>
              <a:rPr lang="en-US" sz="2800" dirty="0" err="1"/>
              <a:t>ls</a:t>
            </a:r>
            <a:r>
              <a:rPr lang="en-US" sz="2800" dirty="0"/>
              <a:t> -al /bin | less</a:t>
            </a:r>
          </a:p>
          <a:p>
            <a:r>
              <a:rPr lang="en-US" sz="2800" dirty="0"/>
              <a:t>Allows you to scroll through the long list of programs in /</a:t>
            </a:r>
            <a:r>
              <a:rPr lang="en-US" sz="2800" dirty="0" smtClean="0"/>
              <a:t>bin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history </a:t>
            </a:r>
            <a:r>
              <a:rPr lang="en-US" sz="2800" dirty="0"/>
              <a:t>| tail -20 | head -10</a:t>
            </a:r>
          </a:p>
          <a:p>
            <a:r>
              <a:rPr lang="en-US" sz="2800" dirty="0"/>
              <a:t>Displays the 10th-19th last commands from the </a:t>
            </a:r>
            <a:r>
              <a:rPr lang="en-US" sz="2800" dirty="0" smtClean="0"/>
              <a:t>current session</a:t>
            </a:r>
            <a:endParaRPr lang="en-US" sz="2800" dirty="0" smtClean="0"/>
          </a:p>
        </p:txBody>
      </p:sp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Piping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94267004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The &amp;&amp; Operator</a:t>
            </a:r>
          </a:p>
          <a:p>
            <a:pPr marL="0" indent="0">
              <a:buNone/>
            </a:pPr>
            <a:r>
              <a:rPr lang="en-US" dirty="0"/>
              <a:t>&lt;command1&gt; &amp;&amp; &lt;command2&gt;</a:t>
            </a:r>
          </a:p>
          <a:p>
            <a:r>
              <a:rPr lang="en-US" dirty="0"/>
              <a:t>Immediately after command1 completes, execute command2</a:t>
            </a:r>
          </a:p>
          <a:p>
            <a:r>
              <a:rPr lang="en-US" dirty="0"/>
              <a:t>command2 executes only if command1 executes successfully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Example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 err="1"/>
              <a:t>mkdir</a:t>
            </a:r>
            <a:r>
              <a:rPr lang="en-US" dirty="0"/>
              <a:t> photos &amp;&amp; mv *.jpg photos/</a:t>
            </a:r>
          </a:p>
          <a:p>
            <a:r>
              <a:rPr lang="en-US" dirty="0"/>
              <a:t>Creates a directory and moves all jpegs into </a:t>
            </a:r>
            <a:r>
              <a:rPr lang="en-US" dirty="0" smtClean="0"/>
              <a:t>it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Running Command Sequentially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2912896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675466"/>
            <a:ext cx="7408333" cy="395393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The command after a &amp;&amp; only executes if the </a:t>
            </a:r>
            <a:r>
              <a:rPr lang="en-US" dirty="0" smtClean="0"/>
              <a:t>first </a:t>
            </a:r>
            <a:r>
              <a:rPr lang="en-US" dirty="0"/>
              <a:t>command </a:t>
            </a:r>
            <a:r>
              <a:rPr lang="en-US" dirty="0" smtClean="0"/>
              <a:t>is successful</a:t>
            </a:r>
            <a:r>
              <a:rPr lang="en-US" dirty="0"/>
              <a:t>, so how does the Shell know?</a:t>
            </a:r>
          </a:p>
          <a:p>
            <a:r>
              <a:rPr lang="en-US" dirty="0"/>
              <a:t>When a command exits it always sends the shell an exit </a:t>
            </a:r>
            <a:r>
              <a:rPr lang="en-US" dirty="0" smtClean="0"/>
              <a:t>code (</a:t>
            </a:r>
            <a:r>
              <a:rPr lang="en-US" dirty="0"/>
              <a:t>number between 0 and 255)</a:t>
            </a:r>
          </a:p>
          <a:p>
            <a:r>
              <a:rPr lang="en-US" dirty="0"/>
              <a:t>The exit code is stored in the variable $?</a:t>
            </a:r>
          </a:p>
          <a:p>
            <a:r>
              <a:rPr lang="en-US" dirty="0"/>
              <a:t>An exit code of </a:t>
            </a:r>
            <a:r>
              <a:rPr lang="en-US" dirty="0" smtClean="0"/>
              <a:t>0 </a:t>
            </a:r>
            <a:r>
              <a:rPr lang="en-US" dirty="0"/>
              <a:t>means the command succeeded</a:t>
            </a:r>
          </a:p>
          <a:p>
            <a:r>
              <a:rPr lang="en-US" dirty="0"/>
              <a:t>The man page for each command tells you precisely what </a:t>
            </a:r>
            <a:r>
              <a:rPr lang="en-US" dirty="0" smtClean="0"/>
              <a:t>exit codes </a:t>
            </a:r>
            <a:r>
              <a:rPr lang="en-US" dirty="0"/>
              <a:t>can be returned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Example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 err="1"/>
              <a:t>slater@lil-puter</a:t>
            </a:r>
            <a:r>
              <a:rPr lang="en-US" dirty="0"/>
              <a:t>:$ </a:t>
            </a:r>
            <a:r>
              <a:rPr lang="en-US" dirty="0" err="1"/>
              <a:t>ls</a:t>
            </a:r>
            <a:r>
              <a:rPr lang="en-US" dirty="0"/>
              <a:t> /Documents/cs2042</a:t>
            </a:r>
          </a:p>
          <a:p>
            <a:pPr marL="0" indent="0">
              <a:buNone/>
            </a:pPr>
            <a:r>
              <a:rPr lang="bg-BG" dirty="0"/>
              <a:t>2003 2004 2007 2008 2009</a:t>
            </a:r>
          </a:p>
          <a:p>
            <a:pPr marL="0" indent="0">
              <a:buNone/>
            </a:pPr>
            <a:r>
              <a:rPr lang="en-US" dirty="0" err="1"/>
              <a:t>slater@lil-puter</a:t>
            </a:r>
            <a:r>
              <a:rPr lang="en-US" dirty="0"/>
              <a:t>:$ echo $?</a:t>
            </a:r>
          </a:p>
          <a:p>
            <a:pPr marL="0" indent="0">
              <a:buNone/>
            </a:pPr>
            <a:r>
              <a:rPr lang="bg-BG" dirty="0"/>
              <a:t>0</a:t>
            </a:r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Codes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3690724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Being able to display the contents of a </a:t>
            </a:r>
            <a:r>
              <a:rPr lang="en-US" dirty="0" smtClean="0"/>
              <a:t>file </a:t>
            </a:r>
            <a:r>
              <a:rPr lang="en-US" dirty="0"/>
              <a:t>or edit it on an editor </a:t>
            </a:r>
            <a:r>
              <a:rPr lang="en-US" dirty="0" smtClean="0"/>
              <a:t>is all </a:t>
            </a:r>
            <a:r>
              <a:rPr lang="en-US" dirty="0"/>
              <a:t>well and good, but often we want to pass the output of </a:t>
            </a:r>
            <a:r>
              <a:rPr lang="en-US" dirty="0" smtClean="0"/>
              <a:t>some command </a:t>
            </a:r>
            <a:r>
              <a:rPr lang="en-US" dirty="0"/>
              <a:t>(or some set of commands) to a </a:t>
            </a:r>
            <a:r>
              <a:rPr lang="en-US" dirty="0" smtClean="0"/>
              <a:t>file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Redirecting to a File</a:t>
            </a:r>
          </a:p>
          <a:p>
            <a:pPr marL="0" indent="0">
              <a:buNone/>
            </a:pPr>
            <a:r>
              <a:rPr lang="en-US" dirty="0"/>
              <a:t>&lt;command&gt; &gt; &lt;file&gt;</a:t>
            </a:r>
          </a:p>
          <a:p>
            <a:r>
              <a:rPr lang="en-US" dirty="0"/>
              <a:t>redirects the output of command to </a:t>
            </a:r>
            <a:r>
              <a:rPr lang="en-US" dirty="0" smtClean="0"/>
              <a:t>file</a:t>
            </a:r>
            <a:endParaRPr lang="en-US" dirty="0"/>
          </a:p>
          <a:p>
            <a:r>
              <a:rPr lang="en-US" dirty="0"/>
              <a:t>commands normally print to </a:t>
            </a:r>
            <a:r>
              <a:rPr lang="en-US" dirty="0" err="1"/>
              <a:t>sdtout</a:t>
            </a:r>
            <a:endParaRPr lang="en-US" dirty="0"/>
          </a:p>
          <a:p>
            <a:r>
              <a:rPr lang="en-US" dirty="0"/>
              <a:t>any program that prints to </a:t>
            </a:r>
            <a:r>
              <a:rPr lang="en-US" dirty="0" err="1"/>
              <a:t>stdout</a:t>
            </a:r>
            <a:r>
              <a:rPr lang="en-US" dirty="0"/>
              <a:t> (terminal) can have </a:t>
            </a:r>
            <a:r>
              <a:rPr lang="en-US" dirty="0" smtClean="0"/>
              <a:t>its output </a:t>
            </a:r>
            <a:r>
              <a:rPr lang="en-US" dirty="0"/>
              <a:t>redirected to a </a:t>
            </a:r>
            <a:r>
              <a:rPr lang="en-US" dirty="0" smtClean="0"/>
              <a:t>file</a:t>
            </a:r>
            <a:endParaRPr lang="en-US" dirty="0"/>
          </a:p>
          <a:p>
            <a:r>
              <a:rPr lang="en-US" dirty="0"/>
              <a:t>useful for logging output or creating/modifying </a:t>
            </a:r>
            <a:r>
              <a:rPr lang="en-US" dirty="0" smtClean="0"/>
              <a:t>files</a:t>
            </a:r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Printing to a File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32201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Example:</a:t>
            </a:r>
          </a:p>
          <a:p>
            <a:pPr marL="0" indent="0">
              <a:buNone/>
            </a:pPr>
            <a:r>
              <a:rPr lang="en-US" dirty="0"/>
              <a:t>echo "This is a new file" &gt; </a:t>
            </a:r>
            <a:r>
              <a:rPr lang="en-US" dirty="0" err="1"/>
              <a:t>newfile</a:t>
            </a:r>
            <a:endParaRPr lang="en-US" dirty="0"/>
          </a:p>
          <a:p>
            <a:r>
              <a:rPr lang="en-US" dirty="0" smtClean="0"/>
              <a:t>Writes </a:t>
            </a:r>
            <a:r>
              <a:rPr lang="en-US" dirty="0"/>
              <a:t>the string to ./</a:t>
            </a:r>
            <a:r>
              <a:rPr lang="en-US" dirty="0" err="1"/>
              <a:t>newfile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cat test1 test2 &gt; test3</a:t>
            </a:r>
          </a:p>
          <a:p>
            <a:r>
              <a:rPr lang="en-US" dirty="0"/>
              <a:t>Concatenates test1 and test2 and stores the result in test3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Appending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&lt;command&gt; &gt;&gt; &lt;file&gt;</a:t>
            </a:r>
          </a:p>
          <a:p>
            <a:r>
              <a:rPr lang="en-US" dirty="0"/>
              <a:t>Appends the output of command to </a:t>
            </a:r>
            <a:r>
              <a:rPr lang="en-US" dirty="0" smtClean="0"/>
              <a:t>file </a:t>
            </a:r>
            <a:r>
              <a:rPr lang="en-US" dirty="0"/>
              <a:t>instead of overwriting</a:t>
            </a:r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Printing to a File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0443121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90600" y="2209800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We have already seen some special characters:</a:t>
            </a:r>
          </a:p>
          <a:p>
            <a:r>
              <a:rPr lang="en-US" dirty="0"/>
              <a:t>* - expands to everything in the current directory</a:t>
            </a:r>
          </a:p>
          <a:p>
            <a:r>
              <a:rPr lang="en-US" dirty="0"/>
              <a:t>| - used to pass the output of one </a:t>
            </a:r>
            <a:r>
              <a:rPr lang="en-US" dirty="0" smtClean="0"/>
              <a:t>file </a:t>
            </a:r>
            <a:r>
              <a:rPr lang="en-US" dirty="0"/>
              <a:t>to another</a:t>
            </a:r>
          </a:p>
          <a:p>
            <a:r>
              <a:rPr lang="en-US" dirty="0"/>
              <a:t>&amp;&amp; - used to run two commands sequentially</a:t>
            </a:r>
          </a:p>
          <a:p>
            <a:r>
              <a:rPr lang="en-US" dirty="0"/>
              <a:t>&gt; - used to pass output to a </a:t>
            </a:r>
            <a:r>
              <a:rPr lang="en-US" dirty="0" smtClean="0"/>
              <a:t>file</a:t>
            </a:r>
            <a:endParaRPr lang="en-US" dirty="0"/>
          </a:p>
          <a:p>
            <a:r>
              <a:rPr lang="en-US" dirty="0"/>
              <a:t>What happens if we type</a:t>
            </a:r>
          </a:p>
          <a:p>
            <a:pPr marL="0" indent="0" algn="ctr">
              <a:buNone/>
            </a:pPr>
            <a:r>
              <a:rPr lang="en-US" dirty="0"/>
              <a:t>echo 3+5 &gt; 10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Characters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5247736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2057400"/>
            <a:ext cx="7408333" cy="4800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We have already seen some special characters:</a:t>
            </a:r>
          </a:p>
          <a:p>
            <a:r>
              <a:rPr lang="en-US" dirty="0"/>
              <a:t>* - expands to everything in the current directory</a:t>
            </a:r>
          </a:p>
          <a:p>
            <a:r>
              <a:rPr lang="en-US" dirty="0"/>
              <a:t>| - used to pass the output of one </a:t>
            </a:r>
            <a:r>
              <a:rPr lang="en-US" dirty="0" smtClean="0"/>
              <a:t>file </a:t>
            </a:r>
            <a:r>
              <a:rPr lang="en-US" dirty="0"/>
              <a:t>to another</a:t>
            </a:r>
          </a:p>
          <a:p>
            <a:r>
              <a:rPr lang="en-US" dirty="0"/>
              <a:t>&amp;&amp; - used to run two commands sequentially</a:t>
            </a:r>
          </a:p>
          <a:p>
            <a:r>
              <a:rPr lang="en-US" dirty="0"/>
              <a:t>&gt; - used to pass output to a </a:t>
            </a:r>
            <a:r>
              <a:rPr lang="en-US" dirty="0" smtClean="0"/>
              <a:t>file</a:t>
            </a:r>
            <a:endParaRPr lang="en-US" dirty="0"/>
          </a:p>
          <a:p>
            <a:r>
              <a:rPr lang="en-US" dirty="0"/>
              <a:t>What happens if we type</a:t>
            </a:r>
          </a:p>
          <a:p>
            <a:pPr marL="0" indent="0" algn="ctr">
              <a:buNone/>
            </a:pPr>
            <a:r>
              <a:rPr lang="en-US" dirty="0"/>
              <a:t>echo 3+5 &gt; 10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writes to the </a:t>
            </a:r>
            <a:r>
              <a:rPr lang="en-US" dirty="0" smtClean="0"/>
              <a:t>file </a:t>
            </a:r>
            <a:r>
              <a:rPr lang="en-US" dirty="0"/>
              <a:t>10, 3+5. If we wanted to print 3+5 &gt; 10 </a:t>
            </a:r>
            <a:r>
              <a:rPr lang="en-US" dirty="0" smtClean="0"/>
              <a:t>we can </a:t>
            </a:r>
            <a:r>
              <a:rPr lang="en-US" dirty="0"/>
              <a:t>do it a couple of ways:</a:t>
            </a:r>
          </a:p>
          <a:p>
            <a:r>
              <a:rPr lang="en-US" dirty="0"/>
              <a:t>Escape the special character &gt; : echo 3+5 </a:t>
            </a:r>
            <a:r>
              <a:rPr lang="en-US" dirty="0" smtClean="0"/>
              <a:t>\&gt; </a:t>
            </a:r>
            <a:r>
              <a:rPr lang="en-US" dirty="0"/>
              <a:t>10?</a:t>
            </a:r>
          </a:p>
          <a:p>
            <a:r>
              <a:rPr lang="en-US" dirty="0"/>
              <a:t>Quote the String using either single of double quotes: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echo '3+5 </a:t>
            </a:r>
            <a:r>
              <a:rPr lang="en-US" dirty="0"/>
              <a:t>&gt; 10?' or echo "3+5 &gt; 10"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Characters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74484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Developed by students and faculty at UC Berkeley</a:t>
            </a:r>
          </a:p>
          <a:p>
            <a:r>
              <a:rPr lang="en-US" sz="2400" dirty="0"/>
              <a:t>Forked from the proprietary version back in the 80s</a:t>
            </a:r>
          </a:p>
          <a:p>
            <a:r>
              <a:rPr lang="en-US" sz="2400" dirty="0"/>
              <a:t>Has since split into many additional </a:t>
            </a:r>
            <a:r>
              <a:rPr lang="en-US" sz="2400" dirty="0" err="1"/>
              <a:t>avors</a:t>
            </a:r>
            <a:r>
              <a:rPr lang="en-US" sz="2400" dirty="0"/>
              <a:t> - namely</a:t>
            </a:r>
            <a:r>
              <a:rPr lang="en-US" sz="2400" dirty="0" smtClean="0"/>
              <a:t>, </a:t>
            </a:r>
            <a:r>
              <a:rPr lang="en-US" sz="2400" dirty="0" err="1" smtClean="0"/>
              <a:t>NetBSD</a:t>
            </a:r>
            <a:r>
              <a:rPr lang="en-US" sz="2400" dirty="0"/>
              <a:t>, </a:t>
            </a:r>
            <a:r>
              <a:rPr lang="en-US" sz="2400" dirty="0" err="1"/>
              <a:t>OpenBSD</a:t>
            </a:r>
            <a:r>
              <a:rPr lang="en-US" sz="2400" dirty="0"/>
              <a:t>, and FreeBSD</a:t>
            </a:r>
          </a:p>
          <a:p>
            <a:r>
              <a:rPr lang="en-US" sz="2400" dirty="0"/>
              <a:t>Spawned a popular open-source software license (the </a:t>
            </a:r>
            <a:r>
              <a:rPr lang="en-US" sz="2400" dirty="0" smtClean="0"/>
              <a:t>BSD License</a:t>
            </a:r>
            <a:r>
              <a:rPr lang="en-US" sz="2400" dirty="0"/>
              <a:t>!)</a:t>
            </a:r>
          </a:p>
          <a:p>
            <a:r>
              <a:rPr lang="en-US" sz="2400" dirty="0"/>
              <a:t>Primary competitor to Linux among free </a:t>
            </a:r>
            <a:r>
              <a:rPr lang="en-US" sz="2400" dirty="0" err="1"/>
              <a:t>OSes</a:t>
            </a:r>
            <a:endParaRPr lang="bg-BG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Berkeley Software Distribution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47090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Commercial </a:t>
            </a:r>
            <a:r>
              <a:rPr lang="en-US" dirty="0" err="1"/>
              <a:t>oshoot</a:t>
            </a:r>
            <a:r>
              <a:rPr lang="en-US" dirty="0"/>
              <a:t> of BSD</a:t>
            </a:r>
          </a:p>
          <a:p>
            <a:r>
              <a:rPr lang="en-US" dirty="0"/>
              <a:t>Designed to run on Suns SPARC servers, since ported to x86</a:t>
            </a:r>
          </a:p>
          <a:p>
            <a:r>
              <a:rPr lang="en-US" dirty="0"/>
              <a:t>Most of the source code was recently released for </a:t>
            </a:r>
            <a:r>
              <a:rPr lang="en-US" dirty="0" smtClean="0"/>
              <a:t>the </a:t>
            </a:r>
            <a:r>
              <a:rPr lang="en-US" dirty="0" err="1" smtClean="0"/>
              <a:t>OpenSolaris</a:t>
            </a:r>
            <a:r>
              <a:rPr lang="en-US" dirty="0" smtClean="0"/>
              <a:t> </a:t>
            </a:r>
            <a:r>
              <a:rPr lang="en-US" dirty="0"/>
              <a:t>project</a:t>
            </a:r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Solaris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66267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400" dirty="0"/>
              <a:t>Pieced together by a Finnish guy named Linus </a:t>
            </a:r>
            <a:r>
              <a:rPr lang="en-US" sz="2400" dirty="0" smtClean="0"/>
              <a:t>Torvalds starting </a:t>
            </a:r>
            <a:r>
              <a:rPr lang="en-US" sz="2400" dirty="0"/>
              <a:t>in 1991</a:t>
            </a:r>
          </a:p>
          <a:p>
            <a:r>
              <a:rPr lang="en-US" sz="2400" dirty="0"/>
              <a:t>Built over the internet using message boards (Usenet)</a:t>
            </a:r>
          </a:p>
          <a:p>
            <a:r>
              <a:rPr lang="en-US" sz="2400" dirty="0"/>
              <a:t>Designed to a UNIX-like standard, but not a direct descendant</a:t>
            </a:r>
          </a:p>
          <a:p>
            <a:r>
              <a:rPr lang="en-US" sz="2400" dirty="0"/>
              <a:t>Note:</a:t>
            </a:r>
          </a:p>
          <a:p>
            <a:pPr lvl="1"/>
            <a:r>
              <a:rPr lang="en-US" sz="2000" dirty="0"/>
              <a:t>Linux technically only refers to the OSs core, or kernel - without</a:t>
            </a:r>
          </a:p>
          <a:p>
            <a:pPr lvl="1"/>
            <a:r>
              <a:rPr lang="en-US" sz="2000" dirty="0"/>
              <a:t>other programs it cant really do anything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Linux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560259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3818</TotalTime>
  <Words>3575</Words>
  <Application>Microsoft Office PowerPoint</Application>
  <PresentationFormat>On-screen Show (4:3)</PresentationFormat>
  <Paragraphs>467</Paragraphs>
  <Slides>68</Slides>
  <Notes>0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69" baseType="lpstr">
      <vt:lpstr>Waveform</vt:lpstr>
      <vt:lpstr>Development of UNIX based Software</vt:lpstr>
      <vt:lpstr>Introduction</vt:lpstr>
      <vt:lpstr>Goals of the course</vt:lpstr>
      <vt:lpstr>What is UNIX?</vt:lpstr>
      <vt:lpstr>Short history of UNIX</vt:lpstr>
      <vt:lpstr>Current UNIX Flavors</vt:lpstr>
      <vt:lpstr>Berkeley Software Distribution</vt:lpstr>
      <vt:lpstr>Solaris</vt:lpstr>
      <vt:lpstr>Linux</vt:lpstr>
      <vt:lpstr>GNU</vt:lpstr>
      <vt:lpstr>GNU/Linux</vt:lpstr>
      <vt:lpstr>Apple OSX</vt:lpstr>
      <vt:lpstr>Advantages/Disadvantages: BSD</vt:lpstr>
      <vt:lpstr>Advantages/Disadvantages: Solaris</vt:lpstr>
      <vt:lpstr>Advantages/Disadvantages: Linux</vt:lpstr>
      <vt:lpstr>Advantages/Disadvantages: OSX</vt:lpstr>
      <vt:lpstr>UNIX shells</vt:lpstr>
      <vt:lpstr>UNIX shells</vt:lpstr>
      <vt:lpstr>How to work under Windows?</vt:lpstr>
      <vt:lpstr>UNIX File System</vt:lpstr>
      <vt:lpstr>UNIX File System</vt:lpstr>
      <vt:lpstr>Where are program files?</vt:lpstr>
      <vt:lpstr>Where is my stuff?</vt:lpstr>
      <vt:lpstr>Where am I now?</vt:lpstr>
      <vt:lpstr>What’s here?</vt:lpstr>
      <vt:lpstr>Change directory</vt:lpstr>
      <vt:lpstr>Paths</vt:lpstr>
      <vt:lpstr>Relative Path Shortcuts</vt:lpstr>
      <vt:lpstr>Creating a New File</vt:lpstr>
      <vt:lpstr>Creating a New Directory</vt:lpstr>
      <vt:lpstr>File Deletion</vt:lpstr>
      <vt:lpstr>Deleting Directories</vt:lpstr>
      <vt:lpstr>Copy file</vt:lpstr>
      <vt:lpstr>Move Files</vt:lpstr>
      <vt:lpstr>PATH</vt:lpstr>
      <vt:lpstr>Flags</vt:lpstr>
      <vt:lpstr>Help for commands</vt:lpstr>
      <vt:lpstr>Users and Groups</vt:lpstr>
      <vt:lpstr>Groups</vt:lpstr>
      <vt:lpstr>File Ownership</vt:lpstr>
      <vt:lpstr>Permissions</vt:lpstr>
      <vt:lpstr>Permissions</vt:lpstr>
      <vt:lpstr>Права за достъп</vt:lpstr>
      <vt:lpstr>Permissions</vt:lpstr>
      <vt:lpstr>Permissions</vt:lpstr>
      <vt:lpstr>Changing Permission</vt:lpstr>
      <vt:lpstr>Changing Permission</vt:lpstr>
      <vt:lpstr>Changing Ownership</vt:lpstr>
      <vt:lpstr>Recursion</vt:lpstr>
      <vt:lpstr>Types of Files</vt:lpstr>
      <vt:lpstr>Binary Files</vt:lpstr>
      <vt:lpstr>Link Files</vt:lpstr>
      <vt:lpstr>Symbolic Links</vt:lpstr>
      <vt:lpstr>Symbolic Link Examples</vt:lpstr>
      <vt:lpstr>Dealing with Plain Text</vt:lpstr>
      <vt:lpstr>Reading Files</vt:lpstr>
      <vt:lpstr>Reading Files</vt:lpstr>
      <vt:lpstr>Beginning and Ending</vt:lpstr>
      <vt:lpstr>Printing to the Terminal</vt:lpstr>
      <vt:lpstr>Shell Operators</vt:lpstr>
      <vt:lpstr>Piping</vt:lpstr>
      <vt:lpstr>Piping</vt:lpstr>
      <vt:lpstr>Running Command Sequentially</vt:lpstr>
      <vt:lpstr>Exit Codes</vt:lpstr>
      <vt:lpstr>Printing to a File</vt:lpstr>
      <vt:lpstr>Printing to a File</vt:lpstr>
      <vt:lpstr>Special Characters</vt:lpstr>
      <vt:lpstr>Special Characters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235</cp:revision>
  <cp:lastPrinted>1601-01-01T00:00:00Z</cp:lastPrinted>
  <dcterms:created xsi:type="dcterms:W3CDTF">1601-01-01T00:00:00Z</dcterms:created>
  <dcterms:modified xsi:type="dcterms:W3CDTF">2011-08-05T04:28:17Z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