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1" r:id="rId1"/>
  </p:sldMasterIdLst>
  <p:notesMasterIdLst>
    <p:notesMasterId r:id="rId45"/>
  </p:notesMasterIdLst>
  <p:sldIdLst>
    <p:sldId id="256" r:id="rId2"/>
    <p:sldId id="281" r:id="rId3"/>
    <p:sldId id="282" r:id="rId4"/>
    <p:sldId id="283" r:id="rId5"/>
    <p:sldId id="284" r:id="rId6"/>
    <p:sldId id="285" r:id="rId7"/>
    <p:sldId id="286" r:id="rId8"/>
    <p:sldId id="297" r:id="rId9"/>
    <p:sldId id="287" r:id="rId10"/>
    <p:sldId id="288" r:id="rId11"/>
    <p:sldId id="289" r:id="rId12"/>
    <p:sldId id="290" r:id="rId13"/>
    <p:sldId id="291" r:id="rId14"/>
    <p:sldId id="292" r:id="rId15"/>
    <p:sldId id="293" r:id="rId16"/>
    <p:sldId id="294" r:id="rId17"/>
    <p:sldId id="295" r:id="rId18"/>
    <p:sldId id="296" r:id="rId19"/>
    <p:sldId id="257" r:id="rId20"/>
    <p:sldId id="258" r:id="rId21"/>
    <p:sldId id="259" r:id="rId22"/>
    <p:sldId id="260" r:id="rId23"/>
    <p:sldId id="261" r:id="rId24"/>
    <p:sldId id="262" r:id="rId25"/>
    <p:sldId id="263" r:id="rId26"/>
    <p:sldId id="264" r:id="rId27"/>
    <p:sldId id="276" r:id="rId28"/>
    <p:sldId id="265" r:id="rId29"/>
    <p:sldId id="266" r:id="rId30"/>
    <p:sldId id="267" r:id="rId31"/>
    <p:sldId id="268" r:id="rId32"/>
    <p:sldId id="269" r:id="rId33"/>
    <p:sldId id="270" r:id="rId34"/>
    <p:sldId id="271" r:id="rId35"/>
    <p:sldId id="272" r:id="rId36"/>
    <p:sldId id="273" r:id="rId37"/>
    <p:sldId id="274" r:id="rId38"/>
    <p:sldId id="277" r:id="rId39"/>
    <p:sldId id="298" r:id="rId40"/>
    <p:sldId id="278" r:id="rId41"/>
    <p:sldId id="279" r:id="rId42"/>
    <p:sldId id="280" r:id="rId43"/>
    <p:sldId id="275" r:id="rId44"/>
  </p:sldIdLst>
  <p:sldSz cx="9144000" cy="6858000" type="screen4x3"/>
  <p:notesSz cx="6858000" cy="9144000"/>
  <p:defaultTextStyle>
    <a:defPPr>
      <a:defRPr lang="bg-BG"/>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bg-BG"/>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A0A1042-7344-4F3A-A883-0EFC0A574780}" type="datetimeFigureOut">
              <a:rPr lang="bg-BG" smtClean="0"/>
              <a:t>5.8.2011 г.</a:t>
            </a:fld>
            <a:endParaRPr lang="bg-BG"/>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bg-BG"/>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bg-BG"/>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4E5E330-6C83-4EC7-B554-F852142FE483}" type="slidenum">
              <a:rPr lang="bg-BG" smtClean="0"/>
              <a:t>‹#›</a:t>
            </a:fld>
            <a:endParaRPr lang="bg-BG"/>
          </a:p>
        </p:txBody>
      </p:sp>
    </p:spTree>
    <p:extLst>
      <p:ext uri="{BB962C8B-B14F-4D97-AF65-F5344CB8AC3E}">
        <p14:creationId xmlns:p14="http://schemas.microsoft.com/office/powerpoint/2010/main" val="1535590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g-BG" dirty="0"/>
          </a:p>
        </p:txBody>
      </p:sp>
      <p:sp>
        <p:nvSpPr>
          <p:cNvPr id="4" name="Slide Number Placeholder 3"/>
          <p:cNvSpPr>
            <a:spLocks noGrp="1"/>
          </p:cNvSpPr>
          <p:nvPr>
            <p:ph type="sldNum" sz="quarter" idx="10"/>
          </p:nvPr>
        </p:nvSpPr>
        <p:spPr/>
        <p:txBody>
          <a:bodyPr/>
          <a:lstStyle/>
          <a:p>
            <a:fld id="{54E5E330-6C83-4EC7-B554-F852142FE483}" type="slidenum">
              <a:rPr lang="bg-BG" smtClean="0"/>
              <a:t>16</a:t>
            </a:fld>
            <a:endParaRPr lang="bg-BG"/>
          </a:p>
        </p:txBody>
      </p:sp>
    </p:spTree>
    <p:extLst>
      <p:ext uri="{BB962C8B-B14F-4D97-AF65-F5344CB8AC3E}">
        <p14:creationId xmlns:p14="http://schemas.microsoft.com/office/powerpoint/2010/main" val="26888373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endParaRPr lang="bg-BG"/>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bg-BG"/>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8F29EA46-834C-483C-BF25-772B52F5A6EF}" type="slidenum">
              <a:rPr lang="bg-BG" smtClean="0"/>
              <a:pPr/>
              <a:t>‹#›</a:t>
            </a:fld>
            <a:endParaRPr lang="bg-BG"/>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endParaRPr lang="bg-BG"/>
          </a:p>
        </p:txBody>
      </p:sp>
      <p:sp>
        <p:nvSpPr>
          <p:cNvPr id="5" name="Footer Placeholder 4"/>
          <p:cNvSpPr>
            <a:spLocks noGrp="1"/>
          </p:cNvSpPr>
          <p:nvPr>
            <p:ph type="ftr" sz="quarter" idx="11"/>
          </p:nvPr>
        </p:nvSpPr>
        <p:spPr/>
        <p:txBody>
          <a:bodyPr/>
          <a:lstStyle>
            <a:extLst/>
          </a:lstStyle>
          <a:p>
            <a:endParaRPr lang="bg-BG"/>
          </a:p>
        </p:txBody>
      </p:sp>
      <p:sp>
        <p:nvSpPr>
          <p:cNvPr id="6" name="Slide Number Placeholder 5"/>
          <p:cNvSpPr>
            <a:spLocks noGrp="1"/>
          </p:cNvSpPr>
          <p:nvPr>
            <p:ph type="sldNum" sz="quarter" idx="12"/>
          </p:nvPr>
        </p:nvSpPr>
        <p:spPr/>
        <p:txBody>
          <a:bodyPr/>
          <a:lstStyle>
            <a:extLst/>
          </a:lstStyle>
          <a:p>
            <a:fld id="{4B2B0115-C978-474E-B1BB-176C893657F6}" type="slidenum">
              <a:rPr lang="bg-BG" smtClean="0"/>
              <a:pPr/>
              <a:t>‹#›</a:t>
            </a:fld>
            <a:endParaRPr lang="bg-BG"/>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endParaRPr lang="bg-BG"/>
          </a:p>
        </p:txBody>
      </p:sp>
      <p:sp>
        <p:nvSpPr>
          <p:cNvPr id="5" name="Footer Placeholder 4"/>
          <p:cNvSpPr>
            <a:spLocks noGrp="1"/>
          </p:cNvSpPr>
          <p:nvPr>
            <p:ph type="ftr" sz="quarter" idx="11"/>
          </p:nvPr>
        </p:nvSpPr>
        <p:spPr/>
        <p:txBody>
          <a:bodyPr/>
          <a:lstStyle>
            <a:extLst/>
          </a:lstStyle>
          <a:p>
            <a:endParaRPr lang="bg-BG"/>
          </a:p>
        </p:txBody>
      </p:sp>
      <p:sp>
        <p:nvSpPr>
          <p:cNvPr id="6" name="Slide Number Placeholder 5"/>
          <p:cNvSpPr>
            <a:spLocks noGrp="1"/>
          </p:cNvSpPr>
          <p:nvPr>
            <p:ph type="sldNum" sz="quarter" idx="12"/>
          </p:nvPr>
        </p:nvSpPr>
        <p:spPr/>
        <p:txBody>
          <a:bodyPr/>
          <a:lstStyle>
            <a:extLst/>
          </a:lstStyle>
          <a:p>
            <a:fld id="{FF4C4EEC-01D1-4DB0-BA50-F05FE9C5E8B4}" type="slidenum">
              <a:rPr lang="bg-BG" smtClean="0"/>
              <a:pPr/>
              <a:t>‹#›</a:t>
            </a:fld>
            <a:endParaRPr lang="bg-BG"/>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endParaRPr lang="bg-BG"/>
          </a:p>
        </p:txBody>
      </p:sp>
      <p:sp>
        <p:nvSpPr>
          <p:cNvPr id="5" name="Footer Placeholder 4"/>
          <p:cNvSpPr>
            <a:spLocks noGrp="1"/>
          </p:cNvSpPr>
          <p:nvPr>
            <p:ph type="ftr" sz="quarter" idx="11"/>
          </p:nvPr>
        </p:nvSpPr>
        <p:spPr/>
        <p:txBody>
          <a:bodyPr/>
          <a:lstStyle>
            <a:extLst/>
          </a:lstStyle>
          <a:p>
            <a:endParaRPr lang="bg-BG"/>
          </a:p>
        </p:txBody>
      </p:sp>
      <p:sp>
        <p:nvSpPr>
          <p:cNvPr id="6" name="Slide Number Placeholder 5"/>
          <p:cNvSpPr>
            <a:spLocks noGrp="1"/>
          </p:cNvSpPr>
          <p:nvPr>
            <p:ph type="sldNum" sz="quarter" idx="12"/>
          </p:nvPr>
        </p:nvSpPr>
        <p:spPr/>
        <p:txBody>
          <a:bodyPr/>
          <a:lstStyle>
            <a:extLst/>
          </a:lstStyle>
          <a:p>
            <a:fld id="{7439777B-44BE-4C60-9A04-A1B732DF6BBC}" type="slidenum">
              <a:rPr lang="bg-BG" smtClean="0"/>
              <a:pPr/>
              <a:t>‹#›</a:t>
            </a:fld>
            <a:endParaRPr lang="bg-BG"/>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endParaRPr lang="bg-BG"/>
          </a:p>
        </p:txBody>
      </p:sp>
      <p:sp>
        <p:nvSpPr>
          <p:cNvPr id="5" name="Footer Placeholder 4"/>
          <p:cNvSpPr>
            <a:spLocks noGrp="1"/>
          </p:cNvSpPr>
          <p:nvPr>
            <p:ph type="ftr" sz="quarter" idx="11"/>
          </p:nvPr>
        </p:nvSpPr>
        <p:spPr/>
        <p:txBody>
          <a:bodyPr/>
          <a:lstStyle>
            <a:extLst/>
          </a:lstStyle>
          <a:p>
            <a:endParaRPr lang="bg-BG"/>
          </a:p>
        </p:txBody>
      </p:sp>
      <p:sp>
        <p:nvSpPr>
          <p:cNvPr id="6" name="Slide Number Placeholder 5"/>
          <p:cNvSpPr>
            <a:spLocks noGrp="1"/>
          </p:cNvSpPr>
          <p:nvPr>
            <p:ph type="sldNum" sz="quarter" idx="12"/>
          </p:nvPr>
        </p:nvSpPr>
        <p:spPr/>
        <p:txBody>
          <a:bodyPr/>
          <a:lstStyle>
            <a:extLst/>
          </a:lstStyle>
          <a:p>
            <a:fld id="{84BE54EA-80A6-4F12-AB19-FAC755147C27}" type="slidenum">
              <a:rPr lang="bg-BG" smtClean="0"/>
              <a:pPr/>
              <a:t>‹#›</a:t>
            </a:fld>
            <a:endParaRPr lang="bg-BG"/>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endParaRPr lang="bg-BG"/>
          </a:p>
        </p:txBody>
      </p:sp>
      <p:sp>
        <p:nvSpPr>
          <p:cNvPr id="6" name="Footer Placeholder 5"/>
          <p:cNvSpPr>
            <a:spLocks noGrp="1"/>
          </p:cNvSpPr>
          <p:nvPr>
            <p:ph type="ftr" sz="quarter" idx="11"/>
          </p:nvPr>
        </p:nvSpPr>
        <p:spPr/>
        <p:txBody>
          <a:bodyPr/>
          <a:lstStyle>
            <a:extLst/>
          </a:lstStyle>
          <a:p>
            <a:endParaRPr lang="bg-BG"/>
          </a:p>
        </p:txBody>
      </p:sp>
      <p:sp>
        <p:nvSpPr>
          <p:cNvPr id="7" name="Slide Number Placeholder 6"/>
          <p:cNvSpPr>
            <a:spLocks noGrp="1"/>
          </p:cNvSpPr>
          <p:nvPr>
            <p:ph type="sldNum" sz="quarter" idx="12"/>
          </p:nvPr>
        </p:nvSpPr>
        <p:spPr/>
        <p:txBody>
          <a:bodyPr/>
          <a:lstStyle>
            <a:extLst/>
          </a:lstStyle>
          <a:p>
            <a:fld id="{2E5EA9A0-3ADA-40AE-9BE2-9FEBD477204A}" type="slidenum">
              <a:rPr lang="bg-BG" smtClean="0"/>
              <a:pPr/>
              <a:t>‹#›</a:t>
            </a:fld>
            <a:endParaRPr lang="bg-BG"/>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endParaRPr lang="bg-BG"/>
          </a:p>
        </p:txBody>
      </p:sp>
      <p:sp>
        <p:nvSpPr>
          <p:cNvPr id="8" name="Footer Placeholder 7"/>
          <p:cNvSpPr>
            <a:spLocks noGrp="1"/>
          </p:cNvSpPr>
          <p:nvPr>
            <p:ph type="ftr" sz="quarter" idx="11"/>
          </p:nvPr>
        </p:nvSpPr>
        <p:spPr/>
        <p:txBody>
          <a:bodyPr/>
          <a:lstStyle>
            <a:extLst/>
          </a:lstStyle>
          <a:p>
            <a:endParaRPr lang="bg-BG"/>
          </a:p>
        </p:txBody>
      </p:sp>
      <p:sp>
        <p:nvSpPr>
          <p:cNvPr id="9" name="Slide Number Placeholder 8"/>
          <p:cNvSpPr>
            <a:spLocks noGrp="1"/>
          </p:cNvSpPr>
          <p:nvPr>
            <p:ph type="sldNum" sz="quarter" idx="12"/>
          </p:nvPr>
        </p:nvSpPr>
        <p:spPr/>
        <p:txBody>
          <a:bodyPr/>
          <a:lstStyle>
            <a:extLst/>
          </a:lstStyle>
          <a:p>
            <a:fld id="{F169E6E2-6E99-4672-9B13-8D3B9C752BB4}" type="slidenum">
              <a:rPr lang="bg-BG" smtClean="0"/>
              <a:pPr/>
              <a:t>‹#›</a:t>
            </a:fld>
            <a:endParaRPr lang="bg-BG"/>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endParaRPr lang="bg-BG"/>
          </a:p>
        </p:txBody>
      </p:sp>
      <p:sp>
        <p:nvSpPr>
          <p:cNvPr id="4" name="Footer Placeholder 3"/>
          <p:cNvSpPr>
            <a:spLocks noGrp="1"/>
          </p:cNvSpPr>
          <p:nvPr>
            <p:ph type="ftr" sz="quarter" idx="11"/>
          </p:nvPr>
        </p:nvSpPr>
        <p:spPr/>
        <p:txBody>
          <a:bodyPr/>
          <a:lstStyle>
            <a:extLst/>
          </a:lstStyle>
          <a:p>
            <a:endParaRPr lang="bg-BG"/>
          </a:p>
        </p:txBody>
      </p:sp>
      <p:sp>
        <p:nvSpPr>
          <p:cNvPr id="5" name="Slide Number Placeholder 4"/>
          <p:cNvSpPr>
            <a:spLocks noGrp="1"/>
          </p:cNvSpPr>
          <p:nvPr>
            <p:ph type="sldNum" sz="quarter" idx="12"/>
          </p:nvPr>
        </p:nvSpPr>
        <p:spPr/>
        <p:txBody>
          <a:bodyPr/>
          <a:lstStyle>
            <a:extLst/>
          </a:lstStyle>
          <a:p>
            <a:fld id="{A9502D23-E3E0-4E5F-A34E-53402D1A3EF3}" type="slidenum">
              <a:rPr lang="bg-BG" smtClean="0"/>
              <a:pPr/>
              <a:t>‹#›</a:t>
            </a:fld>
            <a:endParaRPr lang="bg-BG"/>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endParaRPr lang="bg-BG"/>
          </a:p>
        </p:txBody>
      </p:sp>
      <p:sp>
        <p:nvSpPr>
          <p:cNvPr id="3" name="Footer Placeholder 2"/>
          <p:cNvSpPr>
            <a:spLocks noGrp="1"/>
          </p:cNvSpPr>
          <p:nvPr>
            <p:ph type="ftr" sz="quarter" idx="11"/>
          </p:nvPr>
        </p:nvSpPr>
        <p:spPr/>
        <p:txBody>
          <a:bodyPr/>
          <a:lstStyle>
            <a:extLst/>
          </a:lstStyle>
          <a:p>
            <a:endParaRPr lang="bg-BG"/>
          </a:p>
        </p:txBody>
      </p:sp>
      <p:sp>
        <p:nvSpPr>
          <p:cNvPr id="4" name="Slide Number Placeholder 3"/>
          <p:cNvSpPr>
            <a:spLocks noGrp="1"/>
          </p:cNvSpPr>
          <p:nvPr>
            <p:ph type="sldNum" sz="quarter" idx="12"/>
          </p:nvPr>
        </p:nvSpPr>
        <p:spPr/>
        <p:txBody>
          <a:bodyPr/>
          <a:lstStyle>
            <a:extLst/>
          </a:lstStyle>
          <a:p>
            <a:fld id="{FE1D2271-4564-4500-B745-6D9721839754}" type="slidenum">
              <a:rPr lang="bg-BG" smtClean="0"/>
              <a:pPr/>
              <a:t>‹#›</a:t>
            </a:fld>
            <a:endParaRPr lang="bg-BG"/>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endParaRPr lang="bg-BG"/>
          </a:p>
        </p:txBody>
      </p:sp>
      <p:sp>
        <p:nvSpPr>
          <p:cNvPr id="6" name="Footer Placeholder 5"/>
          <p:cNvSpPr>
            <a:spLocks noGrp="1"/>
          </p:cNvSpPr>
          <p:nvPr>
            <p:ph type="ftr" sz="quarter" idx="11"/>
          </p:nvPr>
        </p:nvSpPr>
        <p:spPr/>
        <p:txBody>
          <a:bodyPr/>
          <a:lstStyle>
            <a:extLst/>
          </a:lstStyle>
          <a:p>
            <a:endParaRPr lang="bg-BG"/>
          </a:p>
        </p:txBody>
      </p:sp>
      <p:sp>
        <p:nvSpPr>
          <p:cNvPr id="7" name="Slide Number Placeholder 6"/>
          <p:cNvSpPr>
            <a:spLocks noGrp="1"/>
          </p:cNvSpPr>
          <p:nvPr>
            <p:ph type="sldNum" sz="quarter" idx="12"/>
          </p:nvPr>
        </p:nvSpPr>
        <p:spPr/>
        <p:txBody>
          <a:bodyPr/>
          <a:lstStyle>
            <a:extLst/>
          </a:lstStyle>
          <a:p>
            <a:fld id="{6990D79F-162E-4922-B01C-F7FEBEB6AD73}" type="slidenum">
              <a:rPr lang="bg-BG" smtClean="0"/>
              <a:pPr/>
              <a:t>‹#›</a:t>
            </a:fld>
            <a:endParaRPr lang="bg-BG"/>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endParaRPr lang="bg-BG"/>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bg-BG"/>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C7644949-DDC0-442E-9C1A-C5A3A253735C}" type="slidenum">
              <a:rPr lang="bg-BG" smtClean="0"/>
              <a:pPr/>
              <a:t>‹#›</a:t>
            </a:fld>
            <a:endParaRPr lang="bg-BG"/>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endParaRPr lang="bg-BG"/>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bg-BG"/>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62D11844-4EFD-4E8F-A4BA-698BDFA19D4A}" type="slidenum">
              <a:rPr lang="bg-BG" smtClean="0"/>
              <a:pPr/>
              <a:t>‹#›</a:t>
            </a:fld>
            <a:endParaRPr lang="bg-BG"/>
          </a:p>
        </p:txBody>
      </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dgotseva.com/" TargetMode="External"/><Relationship Id="rId2" Type="http://schemas.openxmlformats.org/officeDocument/2006/relationships/hyperlink" Target="http://www.cs.cf.ac.uk/Dave/C/"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www.gnuplot.info/" TargetMode="External"/><Relationship Id="rId2" Type="http://schemas.openxmlformats.org/officeDocument/2006/relationships/hyperlink" Target="http://t16web.lanl.gov/Kawano/gnuplot/index-e.html" TargetMode="External"/><Relationship Id="rId1" Type="http://schemas.openxmlformats.org/officeDocument/2006/relationships/slideLayout" Target="../slideLayouts/slideLayout2.xml"/><Relationship Id="rId4" Type="http://schemas.openxmlformats.org/officeDocument/2006/relationships/hyperlink" Target="http://www.gnuplot.info/demo"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normAutofit fontScale="90000"/>
          </a:bodyPr>
          <a:lstStyle/>
          <a:p>
            <a:r>
              <a:rPr lang="en-US" sz="4100" dirty="0" smtClean="0"/>
              <a:t>Process Control from</a:t>
            </a:r>
            <a:r>
              <a:rPr lang="bg-BG" sz="4100" dirty="0" smtClean="0"/>
              <a:t> </a:t>
            </a:r>
            <a:r>
              <a:rPr lang="bg-BG" sz="4100" dirty="0"/>
              <a:t>С</a:t>
            </a:r>
            <a:br>
              <a:rPr lang="bg-BG" sz="4100" dirty="0"/>
            </a:br>
            <a:r>
              <a:rPr lang="bg-BG" sz="4100" dirty="0">
                <a:hlinkClick r:id="rId2"/>
              </a:rPr>
              <a:t>http://www.cs.cf.ac.uk/Dave/C/</a:t>
            </a:r>
            <a:r>
              <a:rPr lang="bg-BG" sz="4100" dirty="0"/>
              <a:t> </a:t>
            </a:r>
          </a:p>
        </p:txBody>
      </p:sp>
      <p:sp>
        <p:nvSpPr>
          <p:cNvPr id="2051" name="Rectangle 3"/>
          <p:cNvSpPr>
            <a:spLocks noGrp="1" noChangeArrowheads="1"/>
          </p:cNvSpPr>
          <p:nvPr>
            <p:ph type="subTitle" idx="1"/>
          </p:nvPr>
        </p:nvSpPr>
        <p:spPr>
          <a:xfrm>
            <a:off x="685800" y="3611606"/>
            <a:ext cx="7772400" cy="1689601"/>
          </a:xfrm>
        </p:spPr>
        <p:txBody>
          <a:bodyPr>
            <a:normAutofit/>
          </a:bodyPr>
          <a:lstStyle/>
          <a:p>
            <a:r>
              <a:rPr lang="en-US" dirty="0" smtClean="0"/>
              <a:t>Assoc. Prof. PhD Daniela </a:t>
            </a:r>
            <a:r>
              <a:rPr lang="en-US" dirty="0" err="1" smtClean="0"/>
              <a:t>Gotseva</a:t>
            </a:r>
            <a:endParaRPr lang="bg-BG" dirty="0"/>
          </a:p>
          <a:p>
            <a:r>
              <a:rPr lang="en-US" dirty="0">
                <a:hlinkClick r:id="rId3"/>
              </a:rPr>
              <a:t>http://</a:t>
            </a:r>
            <a:r>
              <a:rPr lang="en-US" dirty="0" smtClean="0">
                <a:hlinkClick r:id="rId3"/>
              </a:rPr>
              <a:t>dgotseva.com</a:t>
            </a:r>
            <a:endParaRPr lang="en-US" dirty="0" smtClean="0"/>
          </a:p>
          <a:p>
            <a:r>
              <a:rPr lang="en-US" dirty="0" smtClean="0"/>
              <a:t>Lecture 3 </a:t>
            </a:r>
            <a:endParaRPr lang="bg-BG"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Useful</a:t>
            </a:r>
            <a:r>
              <a:rPr lang="bg-BG" dirty="0" smtClean="0"/>
              <a:t> </a:t>
            </a:r>
            <a:r>
              <a:rPr lang="en-US" dirty="0" smtClean="0"/>
              <a:t>Kill</a:t>
            </a:r>
            <a:r>
              <a:rPr lang="bg-BG" dirty="0" smtClean="0"/>
              <a:t> </a:t>
            </a:r>
            <a:r>
              <a:rPr lang="en-US" dirty="0" smtClean="0"/>
              <a:t>Signals</a:t>
            </a:r>
            <a:endParaRPr lang="bg-BG" dirty="0"/>
          </a:p>
        </p:txBody>
      </p:sp>
      <p:sp>
        <p:nvSpPr>
          <p:cNvPr id="3" name="Content Placeholder 2"/>
          <p:cNvSpPr>
            <a:spLocks noGrp="1"/>
          </p:cNvSpPr>
          <p:nvPr>
            <p:ph idx="1"/>
          </p:nvPr>
        </p:nvSpPr>
        <p:spPr/>
        <p:txBody>
          <a:bodyPr>
            <a:normAutofit fontScale="85000" lnSpcReduction="20000"/>
          </a:bodyPr>
          <a:lstStyle/>
          <a:p>
            <a:pPr marL="109728" indent="0">
              <a:buNone/>
            </a:pPr>
            <a:r>
              <a:rPr lang="en-US" dirty="0"/>
              <a:t>Signal used with kill can either be </a:t>
            </a:r>
            <a:r>
              <a:rPr lang="en-US" dirty="0" smtClean="0"/>
              <a:t>specified </a:t>
            </a:r>
            <a:r>
              <a:rPr lang="en-US" dirty="0"/>
              <a:t>by their names </a:t>
            </a:r>
            <a:r>
              <a:rPr lang="en-US" dirty="0" smtClean="0"/>
              <a:t>or numerical </a:t>
            </a:r>
            <a:r>
              <a:rPr lang="en-US" dirty="0"/>
              <a:t>values.</a:t>
            </a:r>
          </a:p>
          <a:p>
            <a:r>
              <a:rPr lang="en-US" dirty="0"/>
              <a:t>TERM or 15 : Terminates execution (default)</a:t>
            </a:r>
          </a:p>
          <a:p>
            <a:r>
              <a:rPr lang="en-US" dirty="0"/>
              <a:t>HUP or 1 : Hang-up (restarts the program)</a:t>
            </a:r>
          </a:p>
          <a:p>
            <a:r>
              <a:rPr lang="en-US" dirty="0"/>
              <a:t>KILL or 9 : Like bleach, can kill anything</a:t>
            </a:r>
          </a:p>
          <a:p>
            <a:pPr marL="109728" indent="0">
              <a:buNone/>
            </a:pPr>
            <a:r>
              <a:rPr lang="en-US" dirty="0"/>
              <a:t>Generally speaking, the default TERM will get the job done</a:t>
            </a:r>
            <a:r>
              <a:rPr lang="en-US" dirty="0" smtClean="0"/>
              <a:t>.</a:t>
            </a:r>
          </a:p>
          <a:p>
            <a:pPr marL="109728" indent="0">
              <a:buNone/>
            </a:pPr>
            <a:endParaRPr lang="en-US" dirty="0"/>
          </a:p>
          <a:p>
            <a:pPr marL="109728" indent="0">
              <a:buNone/>
            </a:pPr>
            <a:r>
              <a:rPr lang="en-US" dirty="0"/>
              <a:t>Example:</a:t>
            </a:r>
          </a:p>
          <a:p>
            <a:pPr marL="109728" indent="0">
              <a:buNone/>
            </a:pPr>
            <a:r>
              <a:rPr lang="en-US" dirty="0"/>
              <a:t>kill 9000 : terminates process 9000</a:t>
            </a:r>
          </a:p>
          <a:p>
            <a:pPr marL="109728" indent="0">
              <a:buNone/>
            </a:pPr>
            <a:r>
              <a:rPr lang="en-US" dirty="0"/>
              <a:t>kill -9 3200 : REALLY kills PID 3200</a:t>
            </a:r>
          </a:p>
          <a:p>
            <a:pPr marL="109728" indent="0">
              <a:buNone/>
            </a:pPr>
            <a:r>
              <a:rPr lang="en-US" dirty="0"/>
              <a:t>kill -HUP 12118 : Restarts 12118 (handy for servers </a:t>
            </a:r>
            <a:r>
              <a:rPr lang="en-US" dirty="0" smtClean="0"/>
              <a:t>&amp; daemons)</a:t>
            </a:r>
            <a:endParaRPr lang="en-US" dirty="0"/>
          </a:p>
        </p:txBody>
      </p:sp>
    </p:spTree>
    <p:extLst>
      <p:ext uri="{BB962C8B-B14F-4D97-AF65-F5344CB8AC3E}">
        <p14:creationId xmlns:p14="http://schemas.microsoft.com/office/powerpoint/2010/main" val="10246385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a:t>
            </a:r>
            <a:endParaRPr lang="bg-BG" dirty="0"/>
          </a:p>
        </p:txBody>
      </p:sp>
      <p:sp>
        <p:nvSpPr>
          <p:cNvPr id="3" name="Content Placeholder 2"/>
          <p:cNvSpPr>
            <a:spLocks noGrp="1"/>
          </p:cNvSpPr>
          <p:nvPr>
            <p:ph idx="1"/>
          </p:nvPr>
        </p:nvSpPr>
        <p:spPr/>
        <p:txBody>
          <a:bodyPr>
            <a:normAutofit lnSpcReduction="10000"/>
          </a:bodyPr>
          <a:lstStyle/>
          <a:p>
            <a:pPr marL="109728" indent="0">
              <a:buNone/>
            </a:pPr>
            <a:r>
              <a:rPr lang="en-US" dirty="0"/>
              <a:t>top is a useful little program that lists and dynamically </a:t>
            </a:r>
            <a:r>
              <a:rPr lang="en-US" dirty="0" smtClean="0"/>
              <a:t>updates information </a:t>
            </a:r>
            <a:r>
              <a:rPr lang="en-US" dirty="0"/>
              <a:t>about running programs. It also allows the user to </a:t>
            </a:r>
            <a:r>
              <a:rPr lang="en-US" dirty="0" smtClean="0"/>
              <a:t>kill and </a:t>
            </a:r>
            <a:r>
              <a:rPr lang="en-US" dirty="0" err="1"/>
              <a:t>renice</a:t>
            </a:r>
            <a:r>
              <a:rPr lang="en-US" dirty="0"/>
              <a:t> other processes.</a:t>
            </a:r>
          </a:p>
          <a:p>
            <a:endParaRPr lang="en-US" dirty="0" smtClean="0"/>
          </a:p>
          <a:p>
            <a:pPr marL="109728" indent="0">
              <a:buNone/>
            </a:pPr>
            <a:r>
              <a:rPr lang="en-US" dirty="0" smtClean="0"/>
              <a:t>top </a:t>
            </a:r>
            <a:r>
              <a:rPr lang="en-US" dirty="0"/>
              <a:t>[-options]</a:t>
            </a:r>
          </a:p>
          <a:p>
            <a:r>
              <a:rPr lang="en-US" dirty="0"/>
              <a:t>Lists processes by default by percentage of CPU usage</a:t>
            </a:r>
          </a:p>
          <a:p>
            <a:r>
              <a:rPr lang="en-US" dirty="0"/>
              <a:t>Customizable display, hit h for a list options</a:t>
            </a:r>
          </a:p>
          <a:p>
            <a:r>
              <a:rPr lang="en-US" dirty="0"/>
              <a:t>u - show </a:t>
            </a:r>
            <a:r>
              <a:rPr lang="en-US" dirty="0" err="1"/>
              <a:t>specied</a:t>
            </a:r>
            <a:r>
              <a:rPr lang="en-US" dirty="0"/>
              <a:t> user only</a:t>
            </a:r>
          </a:p>
          <a:p>
            <a:r>
              <a:rPr lang="en-US" dirty="0"/>
              <a:t>Can manipulate tasks: 'k' kill; 'r' </a:t>
            </a:r>
            <a:r>
              <a:rPr lang="en-US" dirty="0" err="1"/>
              <a:t>renice</a:t>
            </a:r>
            <a:endParaRPr lang="bg-BG" dirty="0"/>
          </a:p>
        </p:txBody>
      </p:sp>
    </p:spTree>
    <p:extLst>
      <p:ext uri="{BB962C8B-B14F-4D97-AF65-F5344CB8AC3E}">
        <p14:creationId xmlns:p14="http://schemas.microsoft.com/office/powerpoint/2010/main" val="30001360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Jobs</a:t>
            </a:r>
            <a:endParaRPr lang="bg-BG" dirty="0"/>
          </a:p>
        </p:txBody>
      </p:sp>
      <p:sp>
        <p:nvSpPr>
          <p:cNvPr id="3" name="Content Placeholder 2"/>
          <p:cNvSpPr>
            <a:spLocks noGrp="1"/>
          </p:cNvSpPr>
          <p:nvPr>
            <p:ph idx="1"/>
          </p:nvPr>
        </p:nvSpPr>
        <p:spPr/>
        <p:txBody>
          <a:bodyPr>
            <a:normAutofit/>
          </a:bodyPr>
          <a:lstStyle/>
          <a:p>
            <a:pPr marL="109728" indent="0">
              <a:buNone/>
            </a:pPr>
            <a:r>
              <a:rPr lang="en-US" dirty="0"/>
              <a:t>A Job is a process running under the </a:t>
            </a:r>
            <a:r>
              <a:rPr lang="en-US" dirty="0" smtClean="0"/>
              <a:t>influence </a:t>
            </a:r>
            <a:r>
              <a:rPr lang="en-US" dirty="0"/>
              <a:t>of a job </a:t>
            </a:r>
            <a:r>
              <a:rPr lang="en-US" dirty="0" smtClean="0"/>
              <a:t>control facility</a:t>
            </a:r>
            <a:r>
              <a:rPr lang="en-US" dirty="0"/>
              <a:t>.</a:t>
            </a:r>
          </a:p>
          <a:p>
            <a:r>
              <a:rPr lang="en-US" dirty="0"/>
              <a:t>What does that mean</a:t>
            </a:r>
            <a:r>
              <a:rPr lang="en-US" dirty="0" smtClean="0"/>
              <a:t>?!?!?!?!?</a:t>
            </a:r>
          </a:p>
          <a:p>
            <a:endParaRPr lang="en-US" dirty="0"/>
          </a:p>
          <a:p>
            <a:r>
              <a:rPr lang="en-US" dirty="0"/>
              <a:t>Job control is a built-in feature of most shells, allowing </a:t>
            </a:r>
            <a:r>
              <a:rPr lang="en-US" dirty="0" smtClean="0"/>
              <a:t>the user </a:t>
            </a:r>
            <a:r>
              <a:rPr lang="en-US" dirty="0"/>
              <a:t>to pause and resume tasks, as well as run them in </a:t>
            </a:r>
            <a:r>
              <a:rPr lang="en-US" dirty="0" smtClean="0"/>
              <a:t>the background </a:t>
            </a:r>
            <a:r>
              <a:rPr lang="en-US" dirty="0"/>
              <a:t>(so that the shell is</a:t>
            </a:r>
            <a:r>
              <a:rPr lang="en-US" b="1" i="1" dirty="0"/>
              <a:t> </a:t>
            </a:r>
            <a:r>
              <a:rPr lang="en-US" dirty="0"/>
              <a:t>usable while it executes!)</a:t>
            </a:r>
            <a:endParaRPr lang="bg-BG" dirty="0"/>
          </a:p>
        </p:txBody>
      </p:sp>
    </p:spTree>
    <p:extLst>
      <p:ext uri="{BB962C8B-B14F-4D97-AF65-F5344CB8AC3E}">
        <p14:creationId xmlns:p14="http://schemas.microsoft.com/office/powerpoint/2010/main" val="28605621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Ping</a:t>
            </a:r>
            <a:endParaRPr lang="bg-BG" dirty="0"/>
          </a:p>
        </p:txBody>
      </p:sp>
      <p:sp>
        <p:nvSpPr>
          <p:cNvPr id="3" name="Content Placeholder 2"/>
          <p:cNvSpPr>
            <a:spLocks noGrp="1"/>
          </p:cNvSpPr>
          <p:nvPr>
            <p:ph idx="1"/>
          </p:nvPr>
        </p:nvSpPr>
        <p:spPr/>
        <p:txBody>
          <a:bodyPr>
            <a:normAutofit fontScale="92500" lnSpcReduction="20000"/>
          </a:bodyPr>
          <a:lstStyle/>
          <a:p>
            <a:pPr marL="109728" indent="0">
              <a:buNone/>
            </a:pPr>
            <a:r>
              <a:rPr lang="en-US" dirty="0"/>
              <a:t>Lets use the ping command as an example.</a:t>
            </a:r>
          </a:p>
          <a:p>
            <a:pPr marL="109728" indent="0">
              <a:buNone/>
            </a:pPr>
            <a:endParaRPr lang="en-US" dirty="0" smtClean="0"/>
          </a:p>
          <a:p>
            <a:pPr marL="109728" indent="0">
              <a:buNone/>
            </a:pPr>
            <a:r>
              <a:rPr lang="en-US" dirty="0" smtClean="0"/>
              <a:t>ping </a:t>
            </a:r>
            <a:r>
              <a:rPr lang="en-US" dirty="0"/>
              <a:t>&lt;server&gt;</a:t>
            </a:r>
          </a:p>
          <a:p>
            <a:r>
              <a:rPr lang="en-US" dirty="0"/>
              <a:t>Measures the network response time (or network latency) to </a:t>
            </a:r>
            <a:r>
              <a:rPr lang="en-US" dirty="0" smtClean="0"/>
              <a:t>a remote </a:t>
            </a:r>
            <a:r>
              <a:rPr lang="en-US" dirty="0"/>
              <a:t>server.</a:t>
            </a:r>
          </a:p>
          <a:p>
            <a:r>
              <a:rPr lang="en-US" dirty="0"/>
              <a:t>Sends short bursts to the server, then measures the time </a:t>
            </a:r>
            <a:r>
              <a:rPr lang="en-US" dirty="0" smtClean="0"/>
              <a:t>until they </a:t>
            </a:r>
            <a:r>
              <a:rPr lang="en-US" dirty="0"/>
              <a:t>are returned.</a:t>
            </a:r>
          </a:p>
          <a:p>
            <a:r>
              <a:rPr lang="en-US" dirty="0"/>
              <a:t>Can be a good way to check your network connection</a:t>
            </a:r>
          </a:p>
          <a:p>
            <a:pPr marL="109728" indent="0">
              <a:buNone/>
            </a:pPr>
            <a:endParaRPr lang="en-US" dirty="0" smtClean="0"/>
          </a:p>
          <a:p>
            <a:pPr marL="109728" indent="0">
              <a:buNone/>
            </a:pPr>
            <a:r>
              <a:rPr lang="en-US" dirty="0" smtClean="0"/>
              <a:t>Try </a:t>
            </a:r>
            <a:r>
              <a:rPr lang="en-US" dirty="0"/>
              <a:t>pinging a reliable location, like google.com</a:t>
            </a:r>
          </a:p>
          <a:p>
            <a:pPr marL="109728" indent="0">
              <a:buNone/>
            </a:pPr>
            <a:r>
              <a:rPr lang="en-US" dirty="0" smtClean="0"/>
              <a:t>Example</a:t>
            </a:r>
            <a:r>
              <a:rPr lang="en-US" dirty="0"/>
              <a:t>:</a:t>
            </a:r>
          </a:p>
          <a:p>
            <a:pPr marL="109728" indent="0">
              <a:buNone/>
            </a:pPr>
            <a:r>
              <a:rPr lang="en-US" dirty="0"/>
              <a:t>ping google.com</a:t>
            </a:r>
            <a:endParaRPr lang="bg-BG" dirty="0"/>
          </a:p>
        </p:txBody>
      </p:sp>
    </p:spTree>
    <p:extLst>
      <p:ext uri="{BB962C8B-B14F-4D97-AF65-F5344CB8AC3E}">
        <p14:creationId xmlns:p14="http://schemas.microsoft.com/office/powerpoint/2010/main" val="1555249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Job Control</a:t>
            </a:r>
            <a:endParaRPr lang="bg-BG" dirty="0"/>
          </a:p>
        </p:txBody>
      </p:sp>
      <p:sp>
        <p:nvSpPr>
          <p:cNvPr id="3" name="Content Placeholder 2"/>
          <p:cNvSpPr>
            <a:spLocks noGrp="1"/>
          </p:cNvSpPr>
          <p:nvPr>
            <p:ph idx="1"/>
          </p:nvPr>
        </p:nvSpPr>
        <p:spPr/>
        <p:txBody>
          <a:bodyPr>
            <a:normAutofit lnSpcReduction="10000"/>
          </a:bodyPr>
          <a:lstStyle/>
          <a:p>
            <a:pPr marL="109728" indent="0">
              <a:buNone/>
            </a:pPr>
            <a:r>
              <a:rPr lang="en-US" dirty="0"/>
              <a:t>As long as ping runs, we lose control of our shell. This </a:t>
            </a:r>
            <a:r>
              <a:rPr lang="en-US" dirty="0" smtClean="0"/>
              <a:t>happens with </a:t>
            </a:r>
            <a:r>
              <a:rPr lang="en-US" dirty="0"/>
              <a:t>many applications which run either </a:t>
            </a:r>
            <a:r>
              <a:rPr lang="en-US" dirty="0" smtClean="0"/>
              <a:t>indefinitely </a:t>
            </a:r>
            <a:r>
              <a:rPr lang="en-US" dirty="0"/>
              <a:t>or for </a:t>
            </a:r>
            <a:r>
              <a:rPr lang="en-US" dirty="0" smtClean="0"/>
              <a:t>long periods</a:t>
            </a:r>
            <a:r>
              <a:rPr lang="en-US" dirty="0"/>
              <a:t>:</a:t>
            </a:r>
          </a:p>
          <a:p>
            <a:r>
              <a:rPr lang="en-US" dirty="0"/>
              <a:t>Moving large quantities of les</a:t>
            </a:r>
          </a:p>
          <a:p>
            <a:r>
              <a:rPr lang="en-US" dirty="0"/>
              <a:t>Compiling source code</a:t>
            </a:r>
          </a:p>
          <a:p>
            <a:r>
              <a:rPr lang="en-US" dirty="0"/>
              <a:t>Playing multimedia</a:t>
            </a:r>
          </a:p>
          <a:p>
            <a:r>
              <a:rPr lang="en-US" dirty="0"/>
              <a:t>Doing </a:t>
            </a:r>
            <a:r>
              <a:rPr lang="en-US" dirty="0" smtClean="0"/>
              <a:t>Scientific </a:t>
            </a:r>
            <a:r>
              <a:rPr lang="en-US" dirty="0"/>
              <a:t>Computing</a:t>
            </a:r>
          </a:p>
          <a:p>
            <a:pPr marL="109728" indent="0">
              <a:buNone/>
            </a:pPr>
            <a:endParaRPr lang="en-US" dirty="0" smtClean="0"/>
          </a:p>
          <a:p>
            <a:pPr marL="109728" indent="0">
              <a:buNone/>
            </a:pPr>
            <a:r>
              <a:rPr lang="en-US" dirty="0" smtClean="0"/>
              <a:t>Example</a:t>
            </a:r>
            <a:r>
              <a:rPr lang="en-US" dirty="0"/>
              <a:t>:</a:t>
            </a:r>
          </a:p>
          <a:p>
            <a:pPr marL="109728" indent="0">
              <a:buNone/>
            </a:pPr>
            <a:r>
              <a:rPr lang="en-US" dirty="0"/>
              <a:t>mpg123 song.mp3</a:t>
            </a:r>
            <a:endParaRPr lang="en-US" dirty="0"/>
          </a:p>
        </p:txBody>
      </p:sp>
    </p:spTree>
    <p:extLst>
      <p:ext uri="{BB962C8B-B14F-4D97-AF65-F5344CB8AC3E}">
        <p14:creationId xmlns:p14="http://schemas.microsoft.com/office/powerpoint/2010/main" val="16270400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Starting a Job in Background</a:t>
            </a:r>
            <a:endParaRPr lang="bg-BG" dirty="0"/>
          </a:p>
        </p:txBody>
      </p:sp>
      <p:sp>
        <p:nvSpPr>
          <p:cNvPr id="3" name="Content Placeholder 2"/>
          <p:cNvSpPr>
            <a:spLocks noGrp="1"/>
          </p:cNvSpPr>
          <p:nvPr>
            <p:ph idx="1"/>
          </p:nvPr>
        </p:nvSpPr>
        <p:spPr/>
        <p:txBody>
          <a:bodyPr>
            <a:normAutofit fontScale="92500" lnSpcReduction="20000"/>
          </a:bodyPr>
          <a:lstStyle/>
          <a:p>
            <a:pPr marL="109728" indent="0">
              <a:buNone/>
            </a:pPr>
            <a:r>
              <a:rPr lang="en-US" dirty="0"/>
              <a:t>To run a job in the background, we will use a new </a:t>
            </a:r>
            <a:r>
              <a:rPr lang="en-US" dirty="0" smtClean="0"/>
              <a:t>command-line operator</a:t>
            </a:r>
            <a:r>
              <a:rPr lang="en-US" dirty="0"/>
              <a:t>:</a:t>
            </a:r>
          </a:p>
          <a:p>
            <a:pPr marL="109728" indent="0">
              <a:buNone/>
            </a:pPr>
            <a:endParaRPr lang="en-US" dirty="0" smtClean="0"/>
          </a:p>
          <a:p>
            <a:pPr marL="109728" indent="0">
              <a:buNone/>
            </a:pPr>
            <a:r>
              <a:rPr lang="en-US" dirty="0" smtClean="0"/>
              <a:t>&lt;</a:t>
            </a:r>
            <a:r>
              <a:rPr lang="en-US" dirty="0"/>
              <a:t>command&gt; [arguments] &amp;</a:t>
            </a:r>
          </a:p>
          <a:p>
            <a:r>
              <a:rPr lang="en-US" dirty="0"/>
              <a:t>Runs the </a:t>
            </a:r>
            <a:r>
              <a:rPr lang="en-US" dirty="0" smtClean="0"/>
              <a:t>specified </a:t>
            </a:r>
            <a:r>
              <a:rPr lang="en-US" dirty="0"/>
              <a:t>command as a background job</a:t>
            </a:r>
          </a:p>
          <a:p>
            <a:r>
              <a:rPr lang="en-US" dirty="0"/>
              <a:t>Unless told otherwise, will send output to the terminal!</a:t>
            </a:r>
          </a:p>
          <a:p>
            <a:r>
              <a:rPr lang="en-US" dirty="0"/>
              <a:t>Since cat runs </a:t>
            </a:r>
            <a:r>
              <a:rPr lang="en-US" dirty="0" smtClean="0"/>
              <a:t>indefinitely </a:t>
            </a:r>
            <a:r>
              <a:rPr lang="en-US" dirty="0"/>
              <a:t>with no arguments, this will </a:t>
            </a:r>
            <a:r>
              <a:rPr lang="en-US" dirty="0" smtClean="0"/>
              <a:t>illustrate our </a:t>
            </a:r>
            <a:r>
              <a:rPr lang="en-US" dirty="0"/>
              <a:t>point:</a:t>
            </a:r>
          </a:p>
          <a:p>
            <a:pPr marL="109728" indent="0">
              <a:buNone/>
            </a:pPr>
            <a:r>
              <a:rPr lang="en-US" dirty="0"/>
              <a:t>Example:</a:t>
            </a:r>
          </a:p>
          <a:p>
            <a:pPr marL="109728" indent="0">
              <a:buNone/>
            </a:pPr>
            <a:r>
              <a:rPr lang="en-US" dirty="0"/>
              <a:t>cat &amp;</a:t>
            </a:r>
          </a:p>
          <a:p>
            <a:r>
              <a:rPr lang="en-US" dirty="0"/>
              <a:t>Try it without the </a:t>
            </a:r>
            <a:r>
              <a:rPr lang="en-US" dirty="0" smtClean="0"/>
              <a:t>&amp;!</a:t>
            </a:r>
            <a:endParaRPr lang="en-US" dirty="0"/>
          </a:p>
        </p:txBody>
      </p:sp>
    </p:spTree>
    <p:extLst>
      <p:ext uri="{BB962C8B-B14F-4D97-AF65-F5344CB8AC3E}">
        <p14:creationId xmlns:p14="http://schemas.microsoft.com/office/powerpoint/2010/main" val="26946084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Pausing a Job</a:t>
            </a:r>
            <a:endParaRPr lang="bg-BG" dirty="0"/>
          </a:p>
        </p:txBody>
      </p:sp>
      <p:sp>
        <p:nvSpPr>
          <p:cNvPr id="3" name="Content Placeholder 2"/>
          <p:cNvSpPr>
            <a:spLocks noGrp="1"/>
          </p:cNvSpPr>
          <p:nvPr>
            <p:ph idx="1"/>
          </p:nvPr>
        </p:nvSpPr>
        <p:spPr/>
        <p:txBody>
          <a:bodyPr>
            <a:normAutofit/>
          </a:bodyPr>
          <a:lstStyle/>
          <a:p>
            <a:pPr marL="109728" indent="0">
              <a:buNone/>
            </a:pPr>
            <a:r>
              <a:rPr lang="en-US" dirty="0"/>
              <a:t>What if we start a process normally and it's taking too long?</a:t>
            </a:r>
          </a:p>
          <a:p>
            <a:pPr marL="109728" indent="0">
              <a:buNone/>
            </a:pPr>
            <a:r>
              <a:rPr lang="en-US" dirty="0"/>
              <a:t>Pausing a Job</a:t>
            </a:r>
          </a:p>
          <a:p>
            <a:pPr marL="109728" indent="0">
              <a:buNone/>
            </a:pPr>
            <a:r>
              <a:rPr lang="en-US" dirty="0"/>
              <a:t>Press CTRL + Z to pause a running process!</a:t>
            </a:r>
          </a:p>
          <a:p>
            <a:endParaRPr lang="en-US" dirty="0" smtClean="0"/>
          </a:p>
          <a:p>
            <a:r>
              <a:rPr lang="en-US" dirty="0" smtClean="0"/>
              <a:t>When </a:t>
            </a:r>
            <a:r>
              <a:rPr lang="en-US" dirty="0"/>
              <a:t>we do this, the shell tells us the paused job's JOB ID</a:t>
            </a:r>
          </a:p>
          <a:p>
            <a:r>
              <a:rPr lang="en-US" dirty="0"/>
              <a:t>This Job ID is used like a process's PID</a:t>
            </a:r>
          </a:p>
          <a:p>
            <a:r>
              <a:rPr lang="en-US" dirty="0"/>
              <a:t>Once we have a process paused, we can tell it to continue </a:t>
            </a:r>
            <a:r>
              <a:rPr lang="en-US" dirty="0" smtClean="0"/>
              <a:t>in the </a:t>
            </a:r>
            <a:r>
              <a:rPr lang="en-US" dirty="0"/>
              <a:t>background...</a:t>
            </a:r>
            <a:endParaRPr lang="bg-BG" dirty="0"/>
          </a:p>
        </p:txBody>
      </p:sp>
    </p:spTree>
    <p:extLst>
      <p:ext uri="{BB962C8B-B14F-4D97-AF65-F5344CB8AC3E}">
        <p14:creationId xmlns:p14="http://schemas.microsoft.com/office/powerpoint/2010/main" val="28648237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Background</a:t>
            </a:r>
            <a:r>
              <a:rPr lang="bg-BG" dirty="0" smtClean="0"/>
              <a:t> </a:t>
            </a:r>
            <a:r>
              <a:rPr lang="en-US" dirty="0" smtClean="0"/>
              <a:t>Command and</a:t>
            </a:r>
            <a:r>
              <a:rPr lang="bg-BG" dirty="0" smtClean="0"/>
              <a:t> </a:t>
            </a:r>
            <a:r>
              <a:rPr lang="en-US" dirty="0" smtClean="0"/>
              <a:t>JOB ID</a:t>
            </a:r>
            <a:endParaRPr lang="bg-BG" dirty="0"/>
          </a:p>
        </p:txBody>
      </p:sp>
      <p:sp>
        <p:nvSpPr>
          <p:cNvPr id="3" name="Content Placeholder 2"/>
          <p:cNvSpPr>
            <a:spLocks noGrp="1"/>
          </p:cNvSpPr>
          <p:nvPr>
            <p:ph idx="1"/>
          </p:nvPr>
        </p:nvSpPr>
        <p:spPr/>
        <p:txBody>
          <a:bodyPr>
            <a:normAutofit lnSpcReduction="10000"/>
          </a:bodyPr>
          <a:lstStyle/>
          <a:p>
            <a:pPr marL="109728" indent="0">
              <a:buNone/>
            </a:pPr>
            <a:r>
              <a:rPr lang="en-US" dirty="0" err="1" smtClean="0"/>
              <a:t>bg</a:t>
            </a:r>
            <a:r>
              <a:rPr lang="en-US" dirty="0" smtClean="0"/>
              <a:t> </a:t>
            </a:r>
            <a:r>
              <a:rPr lang="en-US" dirty="0"/>
              <a:t>&lt;Job ID&gt;</a:t>
            </a:r>
          </a:p>
          <a:p>
            <a:r>
              <a:rPr lang="en-US" dirty="0"/>
              <a:t>Resumes a paused job in the background</a:t>
            </a:r>
          </a:p>
          <a:p>
            <a:r>
              <a:rPr lang="en-US" dirty="0"/>
              <a:t>Without a Job ID resumes the last job placed in </a:t>
            </a:r>
            <a:r>
              <a:rPr lang="en-US" dirty="0" smtClean="0"/>
              <a:t>the background </a:t>
            </a:r>
            <a:endParaRPr lang="en-US" dirty="0"/>
          </a:p>
          <a:p>
            <a:pPr marL="109728" indent="0">
              <a:buNone/>
            </a:pPr>
            <a:endParaRPr lang="en-US" dirty="0" smtClean="0"/>
          </a:p>
          <a:p>
            <a:pPr marL="109728" indent="0">
              <a:buNone/>
            </a:pPr>
            <a:r>
              <a:rPr lang="en-US" dirty="0" smtClean="0"/>
              <a:t>how </a:t>
            </a:r>
            <a:r>
              <a:rPr lang="en-US" dirty="0"/>
              <a:t>do we </a:t>
            </a:r>
            <a:r>
              <a:rPr lang="en-US" dirty="0" smtClean="0"/>
              <a:t>find </a:t>
            </a:r>
            <a:r>
              <a:rPr lang="en-US" dirty="0"/>
              <a:t>these Job IDs?</a:t>
            </a:r>
          </a:p>
          <a:p>
            <a:pPr marL="109728" indent="0">
              <a:buNone/>
            </a:pPr>
            <a:r>
              <a:rPr lang="en-US" dirty="0" smtClean="0"/>
              <a:t>jobs</a:t>
            </a:r>
            <a:endParaRPr lang="en-US" dirty="0"/>
          </a:p>
          <a:p>
            <a:r>
              <a:rPr lang="en-US" dirty="0"/>
              <a:t>Prints currently running, paused, or recently stopped jobs</a:t>
            </a:r>
          </a:p>
          <a:p>
            <a:r>
              <a:rPr lang="en-US" dirty="0"/>
              <a:t>Prints jobs with their Job </a:t>
            </a:r>
            <a:r>
              <a:rPr lang="en-US" dirty="0" smtClean="0"/>
              <a:t>IDs</a:t>
            </a:r>
            <a:endParaRPr lang="en-US" dirty="0"/>
          </a:p>
        </p:txBody>
      </p:sp>
    </p:spTree>
    <p:extLst>
      <p:ext uri="{BB962C8B-B14F-4D97-AF65-F5344CB8AC3E}">
        <p14:creationId xmlns:p14="http://schemas.microsoft.com/office/powerpoint/2010/main" val="6401447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Foreground</a:t>
            </a:r>
            <a:r>
              <a:rPr lang="bg-BG" dirty="0" smtClean="0"/>
              <a:t> </a:t>
            </a:r>
            <a:r>
              <a:rPr lang="en-US" dirty="0" smtClean="0"/>
              <a:t>Command</a:t>
            </a:r>
            <a:endParaRPr lang="bg-BG" dirty="0"/>
          </a:p>
        </p:txBody>
      </p:sp>
      <p:sp>
        <p:nvSpPr>
          <p:cNvPr id="3" name="Content Placeholder 2"/>
          <p:cNvSpPr>
            <a:spLocks noGrp="1"/>
          </p:cNvSpPr>
          <p:nvPr>
            <p:ph idx="1"/>
          </p:nvPr>
        </p:nvSpPr>
        <p:spPr/>
        <p:txBody>
          <a:bodyPr>
            <a:normAutofit/>
          </a:bodyPr>
          <a:lstStyle/>
          <a:p>
            <a:pPr marL="109728" indent="0">
              <a:buNone/>
            </a:pPr>
            <a:r>
              <a:rPr lang="en-US" dirty="0"/>
              <a:t>What if we want to resume a job in the foreground?</a:t>
            </a:r>
          </a:p>
          <a:p>
            <a:pPr marL="109728" indent="0">
              <a:buNone/>
            </a:pPr>
            <a:endParaRPr lang="en-US" dirty="0" smtClean="0"/>
          </a:p>
          <a:p>
            <a:pPr marL="109728" indent="0">
              <a:buNone/>
            </a:pPr>
            <a:r>
              <a:rPr lang="en-US" dirty="0" err="1" smtClean="0"/>
              <a:t>fg</a:t>
            </a:r>
            <a:r>
              <a:rPr lang="en-US" dirty="0" smtClean="0"/>
              <a:t> </a:t>
            </a:r>
            <a:r>
              <a:rPr lang="en-US" dirty="0"/>
              <a:t>&lt;Job ID&gt;</a:t>
            </a:r>
          </a:p>
          <a:p>
            <a:r>
              <a:rPr lang="en-US" dirty="0"/>
              <a:t>Resumes a paused job in the foreground</a:t>
            </a:r>
          </a:p>
          <a:p>
            <a:r>
              <a:rPr lang="en-US" dirty="0"/>
              <a:t>Again without a Job ID resumes the last command placed </a:t>
            </a:r>
            <a:r>
              <a:rPr lang="en-US" dirty="0" smtClean="0"/>
              <a:t>in the </a:t>
            </a:r>
            <a:r>
              <a:rPr lang="en-US" dirty="0"/>
              <a:t>background</a:t>
            </a:r>
          </a:p>
          <a:p>
            <a:r>
              <a:rPr lang="en-US" dirty="0"/>
              <a:t>To kill a job, either foreground it and the hit CTRL+C, or you </a:t>
            </a:r>
            <a:r>
              <a:rPr lang="en-US" dirty="0" smtClean="0"/>
              <a:t>can use </a:t>
            </a:r>
            <a:r>
              <a:rPr lang="en-US" dirty="0"/>
              <a:t>the kill command with the PID</a:t>
            </a:r>
            <a:endParaRPr lang="bg-BG" dirty="0"/>
          </a:p>
        </p:txBody>
      </p:sp>
    </p:spTree>
    <p:extLst>
      <p:ext uri="{BB962C8B-B14F-4D97-AF65-F5344CB8AC3E}">
        <p14:creationId xmlns:p14="http://schemas.microsoft.com/office/powerpoint/2010/main" val="2622945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idx="1"/>
          </p:nvPr>
        </p:nvSpPr>
        <p:spPr/>
        <p:txBody>
          <a:bodyPr/>
          <a:lstStyle/>
          <a:p>
            <a:r>
              <a:rPr lang="en-US" dirty="0" smtClean="0"/>
              <a:t>Header files</a:t>
            </a:r>
            <a:r>
              <a:rPr lang="bg-BG" dirty="0" smtClean="0"/>
              <a:t>: </a:t>
            </a:r>
            <a:r>
              <a:rPr lang="bg-BG" b="1" dirty="0"/>
              <a:t>&lt;stdlib.h&gt;,&lt;unistd.h&gt;</a:t>
            </a:r>
            <a:br>
              <a:rPr lang="bg-BG" b="1" dirty="0"/>
            </a:br>
            <a:endParaRPr lang="bg-BG" b="1" dirty="0"/>
          </a:p>
          <a:p>
            <a:r>
              <a:rPr lang="en-US" dirty="0"/>
              <a:t>A </a:t>
            </a:r>
            <a:r>
              <a:rPr lang="en-US" b="1" i="1" dirty="0"/>
              <a:t>process</a:t>
            </a:r>
            <a:r>
              <a:rPr lang="en-US" dirty="0"/>
              <a:t> </a:t>
            </a:r>
            <a:r>
              <a:rPr lang="en-US" dirty="0" smtClean="0"/>
              <a:t> is </a:t>
            </a:r>
            <a:r>
              <a:rPr lang="en-US" dirty="0"/>
              <a:t>basically a single running program. It may be a </a:t>
            </a:r>
            <a:r>
              <a:rPr lang="en-US" dirty="0" smtClean="0"/>
              <a:t>“system</a:t>
            </a:r>
            <a:r>
              <a:rPr lang="en-US" dirty="0"/>
              <a:t>'' program (</a:t>
            </a:r>
            <a:r>
              <a:rPr lang="en-US" b="1" i="1" dirty="0" err="1"/>
              <a:t>e.g</a:t>
            </a:r>
            <a:r>
              <a:rPr lang="en-US" dirty="0"/>
              <a:t> </a:t>
            </a:r>
            <a:r>
              <a:rPr lang="en-US" dirty="0" smtClean="0"/>
              <a:t> login</a:t>
            </a:r>
            <a:r>
              <a:rPr lang="en-US" dirty="0"/>
              <a:t>, update, </a:t>
            </a:r>
            <a:r>
              <a:rPr lang="en-US" dirty="0" err="1"/>
              <a:t>csh</a:t>
            </a:r>
            <a:r>
              <a:rPr lang="en-US" dirty="0"/>
              <a:t>) or program initiated by the user (</a:t>
            </a:r>
            <a:r>
              <a:rPr lang="en-US" dirty="0" err="1"/>
              <a:t>textedit</a:t>
            </a:r>
            <a:r>
              <a:rPr lang="en-US" dirty="0"/>
              <a:t>, </a:t>
            </a:r>
            <a:r>
              <a:rPr lang="en-US" dirty="0" err="1"/>
              <a:t>dbxtool</a:t>
            </a:r>
            <a:r>
              <a:rPr lang="en-US" dirty="0"/>
              <a:t> or a user written one). </a:t>
            </a:r>
            <a:br>
              <a:rPr lang="en-US" dirty="0"/>
            </a:br>
            <a:endParaRPr lang="en-US" dirty="0"/>
          </a:p>
          <a:p>
            <a:r>
              <a:rPr lang="en-US" dirty="0"/>
              <a:t>When UNIX runs a process it gives each process a unique number - a process ID, </a:t>
            </a:r>
            <a:r>
              <a:rPr lang="en-US" dirty="0" err="1"/>
              <a:t>pid</a:t>
            </a:r>
            <a:r>
              <a:rPr lang="en-US" dirty="0"/>
              <a:t>. </a:t>
            </a:r>
          </a:p>
        </p:txBody>
      </p:sp>
      <p:sp>
        <p:nvSpPr>
          <p:cNvPr id="3074" name="Rectangle 2"/>
          <p:cNvSpPr>
            <a:spLocks noGrp="1" noChangeArrowheads="1"/>
          </p:cNvSpPr>
          <p:nvPr>
            <p:ph type="title"/>
          </p:nvPr>
        </p:nvSpPr>
        <p:spPr/>
        <p:txBody>
          <a:bodyPr/>
          <a:lstStyle/>
          <a:p>
            <a:r>
              <a:rPr lang="en-US" dirty="0" smtClean="0"/>
              <a:t>Process and</a:t>
            </a:r>
            <a:r>
              <a:rPr lang="bg-BG" dirty="0" smtClean="0"/>
              <a:t> </a:t>
            </a:r>
            <a:r>
              <a:rPr lang="bg-BG" dirty="0"/>
              <a:t>С</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Process</a:t>
            </a:r>
            <a:r>
              <a:rPr lang="bg-BG" dirty="0" smtClean="0"/>
              <a:t>?</a:t>
            </a:r>
            <a:endParaRPr lang="bg-BG" dirty="0"/>
          </a:p>
        </p:txBody>
      </p:sp>
      <p:sp>
        <p:nvSpPr>
          <p:cNvPr id="3" name="Content Placeholder 2"/>
          <p:cNvSpPr>
            <a:spLocks noGrp="1"/>
          </p:cNvSpPr>
          <p:nvPr>
            <p:ph idx="1"/>
          </p:nvPr>
        </p:nvSpPr>
        <p:spPr/>
        <p:txBody>
          <a:bodyPr>
            <a:normAutofit fontScale="92500" lnSpcReduction="10000"/>
          </a:bodyPr>
          <a:lstStyle/>
          <a:p>
            <a:pPr marL="109728" indent="0">
              <a:buNone/>
            </a:pPr>
            <a:r>
              <a:rPr lang="en-US" dirty="0" smtClean="0"/>
              <a:t>Definition</a:t>
            </a:r>
            <a:endParaRPr lang="en-US" dirty="0"/>
          </a:p>
          <a:p>
            <a:pPr marL="109728" indent="0">
              <a:buNone/>
            </a:pPr>
            <a:r>
              <a:rPr lang="en-US" dirty="0"/>
              <a:t>A process is an instance of a running program</a:t>
            </a:r>
          </a:p>
          <a:p>
            <a:r>
              <a:rPr lang="en-US" dirty="0"/>
              <a:t>More </a:t>
            </a:r>
            <a:r>
              <a:rPr lang="en-US" dirty="0" smtClean="0"/>
              <a:t>specific </a:t>
            </a:r>
            <a:r>
              <a:rPr lang="en-US" dirty="0"/>
              <a:t>than "a program" because it's being executed.</a:t>
            </a:r>
          </a:p>
          <a:p>
            <a:r>
              <a:rPr lang="en-US" dirty="0"/>
              <a:t>More </a:t>
            </a:r>
            <a:r>
              <a:rPr lang="en-US" dirty="0" smtClean="0"/>
              <a:t>specific </a:t>
            </a:r>
            <a:r>
              <a:rPr lang="en-US" dirty="0"/>
              <a:t>than "a running program" because the </a:t>
            </a:r>
            <a:r>
              <a:rPr lang="en-US" dirty="0" smtClean="0"/>
              <a:t>same program </a:t>
            </a:r>
            <a:r>
              <a:rPr lang="en-US" dirty="0"/>
              <a:t>can be run multiple times simultaneously</a:t>
            </a:r>
          </a:p>
          <a:p>
            <a:pPr marL="109728" indent="0">
              <a:buNone/>
            </a:pPr>
            <a:endParaRPr lang="en-US" dirty="0" smtClean="0"/>
          </a:p>
          <a:p>
            <a:pPr marL="109728" indent="0">
              <a:buNone/>
            </a:pPr>
            <a:r>
              <a:rPr lang="en-US" dirty="0" smtClean="0"/>
              <a:t>Example</a:t>
            </a:r>
            <a:r>
              <a:rPr lang="en-US" dirty="0"/>
              <a:t>:</a:t>
            </a:r>
          </a:p>
          <a:p>
            <a:r>
              <a:rPr lang="en-US" dirty="0"/>
              <a:t>Many users could be simultaneously running </a:t>
            </a:r>
            <a:r>
              <a:rPr lang="en-US" dirty="0" err="1"/>
              <a:t>ssh</a:t>
            </a:r>
            <a:r>
              <a:rPr lang="en-US" dirty="0"/>
              <a:t> to </a:t>
            </a:r>
            <a:r>
              <a:rPr lang="en-US" dirty="0" smtClean="0"/>
              <a:t>connect </a:t>
            </a:r>
            <a:r>
              <a:rPr lang="en-US" dirty="0"/>
              <a:t>to </a:t>
            </a:r>
            <a:r>
              <a:rPr lang="en-US" dirty="0" smtClean="0"/>
              <a:t>other servers</a:t>
            </a:r>
            <a:r>
              <a:rPr lang="en-US" dirty="0"/>
              <a:t>. In this case, each instance of </a:t>
            </a:r>
            <a:r>
              <a:rPr lang="en-US" dirty="0" err="1"/>
              <a:t>ssh</a:t>
            </a:r>
            <a:r>
              <a:rPr lang="en-US" dirty="0"/>
              <a:t> is a </a:t>
            </a:r>
            <a:r>
              <a:rPr lang="en-US" dirty="0" smtClean="0"/>
              <a:t>separate </a:t>
            </a:r>
            <a:r>
              <a:rPr lang="en-US" dirty="0"/>
              <a:t>process.</a:t>
            </a:r>
            <a:endParaRPr lang="bg-BG" dirty="0"/>
          </a:p>
        </p:txBody>
      </p:sp>
    </p:spTree>
    <p:extLst>
      <p:ext uri="{BB962C8B-B14F-4D97-AF65-F5344CB8AC3E}">
        <p14:creationId xmlns:p14="http://schemas.microsoft.com/office/powerpoint/2010/main" val="19985906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p:txBody>
          <a:bodyPr>
            <a:normAutofit lnSpcReduction="10000"/>
          </a:bodyPr>
          <a:lstStyle/>
          <a:p>
            <a:r>
              <a:rPr lang="en-US" dirty="0"/>
              <a:t>The UNIX command </a:t>
            </a:r>
            <a:r>
              <a:rPr lang="en-US" b="1" dirty="0" err="1"/>
              <a:t>ps</a:t>
            </a:r>
            <a:r>
              <a:rPr lang="en-US" dirty="0"/>
              <a:t> will list all current processes running on your machine and will list the </a:t>
            </a:r>
            <a:r>
              <a:rPr lang="en-US" dirty="0" err="1"/>
              <a:t>pid</a:t>
            </a:r>
            <a:r>
              <a:rPr lang="en-US" dirty="0"/>
              <a:t>. </a:t>
            </a:r>
            <a:br>
              <a:rPr lang="en-US" dirty="0"/>
            </a:br>
            <a:endParaRPr lang="en-US" dirty="0"/>
          </a:p>
          <a:p>
            <a:r>
              <a:rPr lang="en-US" dirty="0"/>
              <a:t>The C function </a:t>
            </a:r>
            <a:r>
              <a:rPr lang="en-US" dirty="0" err="1"/>
              <a:t>int</a:t>
            </a:r>
            <a:r>
              <a:rPr lang="en-US" dirty="0"/>
              <a:t> </a:t>
            </a:r>
            <a:r>
              <a:rPr lang="en-US" dirty="0" err="1"/>
              <a:t>getpid</a:t>
            </a:r>
            <a:r>
              <a:rPr lang="en-US" dirty="0"/>
              <a:t>() will return the </a:t>
            </a:r>
            <a:r>
              <a:rPr lang="en-US" dirty="0" err="1"/>
              <a:t>pid</a:t>
            </a:r>
            <a:r>
              <a:rPr lang="en-US" dirty="0"/>
              <a:t> of process that called this function. </a:t>
            </a:r>
            <a:br>
              <a:rPr lang="en-US" dirty="0"/>
            </a:br>
            <a:endParaRPr lang="en-US" dirty="0"/>
          </a:p>
          <a:p>
            <a:r>
              <a:rPr lang="en-US" dirty="0"/>
              <a:t>A program usually runs as a single process. However later we will see how we can make programs run </a:t>
            </a:r>
            <a:r>
              <a:rPr lang="en-US" dirty="0" smtClean="0"/>
              <a:t>as several</a:t>
            </a:r>
            <a:r>
              <a:rPr lang="en-US" dirty="0"/>
              <a:t> </a:t>
            </a:r>
            <a:r>
              <a:rPr lang="en-US" u="sng" dirty="0"/>
              <a:t>separate</a:t>
            </a:r>
            <a:r>
              <a:rPr lang="en-US" dirty="0"/>
              <a:t> communicating processes.</a:t>
            </a:r>
          </a:p>
        </p:txBody>
      </p:sp>
      <p:sp>
        <p:nvSpPr>
          <p:cNvPr id="4098" name="Rectangle 2"/>
          <p:cNvSpPr>
            <a:spLocks noGrp="1" noChangeArrowheads="1"/>
          </p:cNvSpPr>
          <p:nvPr>
            <p:ph type="title"/>
          </p:nvPr>
        </p:nvSpPr>
        <p:spPr/>
        <p:txBody>
          <a:bodyPr/>
          <a:lstStyle/>
          <a:p>
            <a:r>
              <a:rPr lang="en-US" dirty="0" smtClean="0"/>
              <a:t>Process and</a:t>
            </a:r>
            <a:r>
              <a:rPr lang="bg-BG" dirty="0" smtClean="0"/>
              <a:t> </a:t>
            </a:r>
            <a:r>
              <a:rPr lang="bg-BG" dirty="0"/>
              <a:t>С</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p:txBody>
          <a:bodyPr>
            <a:normAutofit fontScale="92500" lnSpcReduction="10000"/>
          </a:bodyPr>
          <a:lstStyle/>
          <a:p>
            <a:r>
              <a:rPr lang="en-US" dirty="0"/>
              <a:t>We can run commands from a C program just as if they were from the UNIX command line by using the system() function. </a:t>
            </a:r>
            <a:r>
              <a:rPr lang="en-US" dirty="0" smtClean="0"/>
              <a:t/>
            </a:r>
            <a:br>
              <a:rPr lang="en-US" dirty="0" smtClean="0"/>
            </a:br>
            <a:r>
              <a:rPr lang="en-US" b="1" dirty="0" smtClean="0"/>
              <a:t>NOTE</a:t>
            </a:r>
            <a:r>
              <a:rPr lang="en-US" b="1" dirty="0"/>
              <a:t>:</a:t>
            </a:r>
            <a:r>
              <a:rPr lang="en-US" dirty="0"/>
              <a:t> this can save us a lot of time and hassle as we can run other (proven) programs, scripts </a:t>
            </a:r>
            <a:r>
              <a:rPr lang="en-US" b="1" i="1" dirty="0"/>
              <a:t>etc.</a:t>
            </a:r>
            <a:r>
              <a:rPr lang="en-US" dirty="0"/>
              <a:t> to do set tasks. </a:t>
            </a:r>
            <a:br>
              <a:rPr lang="en-US" dirty="0"/>
            </a:br>
            <a:endParaRPr lang="en-US" dirty="0"/>
          </a:p>
          <a:p>
            <a:pPr marL="109728" indent="0">
              <a:buNone/>
            </a:pPr>
            <a:r>
              <a:rPr lang="en-US" dirty="0"/>
              <a:t>   </a:t>
            </a:r>
            <a:r>
              <a:rPr lang="en-US" dirty="0" err="1"/>
              <a:t>int</a:t>
            </a:r>
            <a:r>
              <a:rPr lang="en-US" dirty="0"/>
              <a:t> system(char *string) -- where string can be the name of a </a:t>
            </a:r>
            <a:r>
              <a:rPr lang="en-US" dirty="0" err="1"/>
              <a:t>unix</a:t>
            </a:r>
            <a:r>
              <a:rPr lang="en-US" dirty="0"/>
              <a:t> utility, an executable shell script or a user program. System returns the exit status of the shell. System is prototyped in&lt;</a:t>
            </a:r>
            <a:r>
              <a:rPr lang="en-US" dirty="0" err="1"/>
              <a:t>stdlib.h</a:t>
            </a:r>
            <a:r>
              <a:rPr lang="en-US" dirty="0"/>
              <a:t>&gt; </a:t>
            </a:r>
          </a:p>
        </p:txBody>
      </p:sp>
      <p:sp>
        <p:nvSpPr>
          <p:cNvPr id="5122" name="Rectangle 2"/>
          <p:cNvSpPr>
            <a:spLocks noGrp="1" noChangeArrowheads="1"/>
          </p:cNvSpPr>
          <p:nvPr>
            <p:ph type="title"/>
          </p:nvPr>
        </p:nvSpPr>
        <p:spPr/>
        <p:txBody>
          <a:bodyPr/>
          <a:lstStyle/>
          <a:p>
            <a:r>
              <a:rPr lang="en-US" sz="3600" dirty="0">
                <a:effectLst/>
              </a:rPr>
              <a:t>Running UNIX Commands from C</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p:txBody>
          <a:bodyPr/>
          <a:lstStyle/>
          <a:p>
            <a:r>
              <a:rPr lang="en-US" dirty="0"/>
              <a:t>system is a call that is made up of 3 other system calls: </a:t>
            </a:r>
            <a:r>
              <a:rPr lang="en-US" dirty="0" err="1"/>
              <a:t>execl</a:t>
            </a:r>
            <a:r>
              <a:rPr lang="en-US" dirty="0"/>
              <a:t>(), wait() and fork() (which are </a:t>
            </a:r>
            <a:r>
              <a:rPr lang="en-US" dirty="0" err="1"/>
              <a:t>prototyed</a:t>
            </a:r>
            <a:r>
              <a:rPr lang="en-US" dirty="0"/>
              <a:t> in &lt;</a:t>
            </a:r>
            <a:r>
              <a:rPr lang="en-US" dirty="0" err="1"/>
              <a:t>unistd</a:t>
            </a:r>
            <a:r>
              <a:rPr lang="en-US" dirty="0"/>
              <a:t>&gt;) </a:t>
            </a:r>
            <a:endParaRPr lang="en-US" dirty="0" smtClean="0"/>
          </a:p>
          <a:p>
            <a:r>
              <a:rPr lang="en-US" dirty="0" smtClean="0"/>
              <a:t>Example</a:t>
            </a:r>
            <a:r>
              <a:rPr lang="bg-BG" dirty="0" smtClean="0"/>
              <a:t>:</a:t>
            </a:r>
            <a:endParaRPr lang="bg-BG" dirty="0"/>
          </a:p>
          <a:p>
            <a:pPr>
              <a:buFontTx/>
              <a:buNone/>
            </a:pPr>
            <a:endParaRPr lang="bg-BG" dirty="0"/>
          </a:p>
        </p:txBody>
      </p:sp>
      <p:sp>
        <p:nvSpPr>
          <p:cNvPr id="6146" name="Rectangle 2"/>
          <p:cNvSpPr>
            <a:spLocks noGrp="1" noChangeArrowheads="1"/>
          </p:cNvSpPr>
          <p:nvPr>
            <p:ph type="title"/>
          </p:nvPr>
        </p:nvSpPr>
        <p:spPr/>
        <p:txBody>
          <a:bodyPr/>
          <a:lstStyle/>
          <a:p>
            <a:r>
              <a:rPr lang="en-US" sz="3600" dirty="0">
                <a:effectLst/>
              </a:rPr>
              <a:t>Running UNIX Commands from C</a:t>
            </a:r>
          </a:p>
        </p:txBody>
      </p:sp>
      <p:sp>
        <p:nvSpPr>
          <p:cNvPr id="6148" name="Text Box 4"/>
          <p:cNvSpPr txBox="1">
            <a:spLocks noChangeArrowheads="1"/>
          </p:cNvSpPr>
          <p:nvPr/>
        </p:nvSpPr>
        <p:spPr bwMode="auto">
          <a:xfrm>
            <a:off x="900113" y="4581525"/>
            <a:ext cx="70564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bg-BG"/>
          </a:p>
        </p:txBody>
      </p:sp>
      <p:sp>
        <p:nvSpPr>
          <p:cNvPr id="6149" name="Text Box 5"/>
          <p:cNvSpPr txBox="1">
            <a:spLocks noChangeArrowheads="1"/>
          </p:cNvSpPr>
          <p:nvPr/>
        </p:nvSpPr>
        <p:spPr bwMode="auto">
          <a:xfrm>
            <a:off x="900113" y="4005263"/>
            <a:ext cx="7127875" cy="2443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bg-BG" sz="2800"/>
              <a:t>main() { </a:t>
            </a:r>
          </a:p>
          <a:p>
            <a:pPr>
              <a:spcBef>
                <a:spcPct val="50000"/>
              </a:spcBef>
            </a:pPr>
            <a:r>
              <a:rPr lang="bg-BG" sz="2800"/>
              <a:t>  printf(``Files in Directory are: n''); </a:t>
            </a:r>
          </a:p>
          <a:p>
            <a:pPr>
              <a:spcBef>
                <a:spcPct val="50000"/>
              </a:spcBef>
            </a:pPr>
            <a:r>
              <a:rPr lang="bg-BG" sz="2800"/>
              <a:t>  system(``ls -l''); </a:t>
            </a:r>
          </a:p>
          <a:p>
            <a:pPr>
              <a:spcBef>
                <a:spcPct val="50000"/>
              </a:spcBef>
            </a:pPr>
            <a:r>
              <a:rPr lang="bg-BG" sz="2800"/>
              <a: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idx="1"/>
          </p:nvPr>
        </p:nvSpPr>
        <p:spPr>
          <a:xfrm>
            <a:off x="468313" y="1196975"/>
            <a:ext cx="8229600" cy="3995738"/>
          </a:xfrm>
        </p:spPr>
        <p:txBody>
          <a:bodyPr>
            <a:normAutofit fontScale="77500" lnSpcReduction="20000"/>
          </a:bodyPr>
          <a:lstStyle/>
          <a:p>
            <a:r>
              <a:rPr lang="en-US" sz="2800" dirty="0" err="1" smtClean="0"/>
              <a:t>execl</a:t>
            </a:r>
            <a:r>
              <a:rPr lang="en-US" sz="2800" dirty="0"/>
              <a:t> stands for </a:t>
            </a:r>
            <a:r>
              <a:rPr lang="en-US" sz="2800" b="1" i="1" dirty="0"/>
              <a:t>execute</a:t>
            </a:r>
            <a:r>
              <a:rPr lang="en-US" sz="2800" dirty="0"/>
              <a:t> and </a:t>
            </a:r>
            <a:r>
              <a:rPr lang="en-US" sz="2800" b="1" i="1" dirty="0"/>
              <a:t>leave</a:t>
            </a:r>
            <a:r>
              <a:rPr lang="en-US" sz="2800" dirty="0"/>
              <a:t> which means that a process will get executed and then terminated by </a:t>
            </a:r>
            <a:r>
              <a:rPr lang="en-US" sz="2800" dirty="0" err="1"/>
              <a:t>execl</a:t>
            </a:r>
            <a:r>
              <a:rPr lang="en-US" sz="2800" dirty="0"/>
              <a:t>.</a:t>
            </a:r>
            <a:r>
              <a:rPr lang="bg-BG" sz="2800" dirty="0" smtClean="0"/>
              <a:t> </a:t>
            </a:r>
            <a:r>
              <a:rPr lang="bg-BG" sz="2800" dirty="0"/>
              <a:t/>
            </a:r>
            <a:br>
              <a:rPr lang="bg-BG" sz="2800" dirty="0"/>
            </a:br>
            <a:r>
              <a:rPr lang="bg-BG" sz="2400" dirty="0"/>
              <a:t>execl(char *path, char *arg0,...,char *argn, 0);</a:t>
            </a:r>
          </a:p>
          <a:p>
            <a:r>
              <a:rPr lang="en-US" sz="2400" dirty="0"/>
              <a:t>The last parameter must always be 0. It is a </a:t>
            </a:r>
            <a:r>
              <a:rPr lang="en-US" sz="2400" b="1" i="1" dirty="0"/>
              <a:t>NULL terminator</a:t>
            </a:r>
            <a:r>
              <a:rPr lang="en-US" sz="2400" dirty="0"/>
              <a:t>. Since the argument list is variable we must have some way of telling C when it is to end. The NULL terminator does this job. </a:t>
            </a:r>
            <a:endParaRPr lang="en-US" sz="2400" dirty="0" smtClean="0"/>
          </a:p>
          <a:p>
            <a:r>
              <a:rPr lang="en-US" sz="2800" dirty="0"/>
              <a:t>where path points to the name of a file holding a command that is to be executed, </a:t>
            </a:r>
            <a:r>
              <a:rPr lang="en-US" sz="2800" dirty="0" err="1"/>
              <a:t>argo</a:t>
            </a:r>
            <a:r>
              <a:rPr lang="en-US" sz="2800" dirty="0"/>
              <a:t> points to a string that is the same as path (or at least its last component. </a:t>
            </a:r>
            <a:br>
              <a:rPr lang="en-US" sz="2800" dirty="0"/>
            </a:br>
            <a:endParaRPr lang="en-US" sz="2800" dirty="0"/>
          </a:p>
          <a:p>
            <a:r>
              <a:rPr lang="en-US" sz="2800" dirty="0"/>
              <a:t>arg1 ... </a:t>
            </a:r>
            <a:r>
              <a:rPr lang="en-US" sz="2800" dirty="0" err="1"/>
              <a:t>argn</a:t>
            </a:r>
            <a:r>
              <a:rPr lang="en-US" sz="2800" dirty="0"/>
              <a:t> are pointers to arguments for the command and 0 simply marks the end of the (variable) list of arguments.</a:t>
            </a:r>
          </a:p>
        </p:txBody>
      </p:sp>
      <p:sp>
        <p:nvSpPr>
          <p:cNvPr id="7170" name="Rectangle 2"/>
          <p:cNvSpPr>
            <a:spLocks noGrp="1" noChangeArrowheads="1"/>
          </p:cNvSpPr>
          <p:nvPr>
            <p:ph type="title"/>
          </p:nvPr>
        </p:nvSpPr>
        <p:spPr/>
        <p:txBody>
          <a:bodyPr/>
          <a:lstStyle/>
          <a:p>
            <a:r>
              <a:rPr lang="bg-BG" b="1"/>
              <a:t>execl()</a:t>
            </a:r>
          </a:p>
        </p:txBody>
      </p:sp>
      <p:sp>
        <p:nvSpPr>
          <p:cNvPr id="7172" name="Text Box 4"/>
          <p:cNvSpPr txBox="1">
            <a:spLocks noChangeArrowheads="1"/>
          </p:cNvSpPr>
          <p:nvPr/>
        </p:nvSpPr>
        <p:spPr bwMode="auto">
          <a:xfrm>
            <a:off x="3924300" y="4757738"/>
            <a:ext cx="4824413" cy="2100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bg-BG" sz="2400" dirty="0"/>
              <a:t>main() { </a:t>
            </a:r>
          </a:p>
          <a:p>
            <a:pPr>
              <a:spcBef>
                <a:spcPct val="50000"/>
              </a:spcBef>
            </a:pPr>
            <a:r>
              <a:rPr lang="bg-BG" sz="2400" dirty="0"/>
              <a:t>  printf(``Files in Directory are: n''); </a:t>
            </a:r>
          </a:p>
          <a:p>
            <a:pPr>
              <a:spcBef>
                <a:spcPct val="50000"/>
              </a:spcBef>
            </a:pPr>
            <a:r>
              <a:rPr lang="bg-BG" sz="2400" dirty="0"/>
              <a:t>  execl(`/bin/ls'',``ls'', ``-l'',0); </a:t>
            </a:r>
          </a:p>
          <a:p>
            <a:pPr>
              <a:spcBef>
                <a:spcPct val="50000"/>
              </a:spcBef>
            </a:pPr>
            <a:r>
              <a:rPr lang="bg-BG" sz="2400" dirty="0"/>
              <a:t>}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lnSpcReduction="10000"/>
          </a:bodyPr>
          <a:lstStyle/>
          <a:p>
            <a:r>
              <a:rPr lang="en-US" sz="2800" dirty="0" err="1"/>
              <a:t>int</a:t>
            </a:r>
            <a:r>
              <a:rPr lang="en-US" sz="2800" dirty="0"/>
              <a:t> fork() turns a single process into 2 identical processes, known as the </a:t>
            </a:r>
            <a:r>
              <a:rPr lang="en-US" sz="2800" b="1" i="1" dirty="0"/>
              <a:t>parent</a:t>
            </a:r>
            <a:r>
              <a:rPr lang="en-US" sz="2800" dirty="0"/>
              <a:t> </a:t>
            </a:r>
            <a:r>
              <a:rPr lang="en-US" sz="2800" dirty="0" smtClean="0"/>
              <a:t> and </a:t>
            </a:r>
            <a:r>
              <a:rPr lang="en-US" sz="2800" dirty="0"/>
              <a:t>the </a:t>
            </a:r>
            <a:r>
              <a:rPr lang="en-US" sz="2800" b="1" i="1" dirty="0"/>
              <a:t>child</a:t>
            </a:r>
            <a:r>
              <a:rPr lang="en-US" sz="2800" dirty="0"/>
              <a:t>. On success, fork() returns 0 to the child process and returns the process ID of the child process to the parent process. On failure, fork() returns -1 to the parent process, sets </a:t>
            </a:r>
            <a:r>
              <a:rPr lang="en-US" sz="2800" dirty="0" err="1"/>
              <a:t>errno</a:t>
            </a:r>
            <a:r>
              <a:rPr lang="en-US" sz="2800" dirty="0"/>
              <a:t> to indicate the error, and no child process is created. </a:t>
            </a:r>
            <a:br>
              <a:rPr lang="en-US" sz="2800" dirty="0"/>
            </a:br>
            <a:endParaRPr lang="en-US" sz="2800" dirty="0"/>
          </a:p>
          <a:p>
            <a:r>
              <a:rPr lang="en-US" sz="2800" b="1" dirty="0"/>
              <a:t>NOTE:</a:t>
            </a:r>
            <a:r>
              <a:rPr lang="en-US" sz="2800" dirty="0"/>
              <a:t> The child process will have its own unique PID. </a:t>
            </a:r>
          </a:p>
        </p:txBody>
      </p:sp>
      <p:sp>
        <p:nvSpPr>
          <p:cNvPr id="8194" name="Rectangle 2"/>
          <p:cNvSpPr>
            <a:spLocks noGrp="1" noChangeArrowheads="1"/>
          </p:cNvSpPr>
          <p:nvPr>
            <p:ph type="title"/>
          </p:nvPr>
        </p:nvSpPr>
        <p:spPr/>
        <p:txBody>
          <a:bodyPr/>
          <a:lstStyle/>
          <a:p>
            <a:r>
              <a:rPr lang="bg-BG" b="1"/>
              <a:t>fork()</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idx="1"/>
          </p:nvPr>
        </p:nvSpPr>
        <p:spPr/>
        <p:txBody>
          <a:bodyPr/>
          <a:lstStyle/>
          <a:p>
            <a:r>
              <a:rPr lang="en-US" dirty="0" smtClean="0"/>
              <a:t>Example</a:t>
            </a:r>
            <a:r>
              <a:rPr lang="bg-BG" dirty="0" smtClean="0"/>
              <a:t>:</a:t>
            </a:r>
            <a:endParaRPr lang="bg-BG" dirty="0"/>
          </a:p>
        </p:txBody>
      </p:sp>
      <p:sp>
        <p:nvSpPr>
          <p:cNvPr id="9218" name="Rectangle 2"/>
          <p:cNvSpPr>
            <a:spLocks noGrp="1" noChangeArrowheads="1"/>
          </p:cNvSpPr>
          <p:nvPr>
            <p:ph type="title"/>
          </p:nvPr>
        </p:nvSpPr>
        <p:spPr/>
        <p:txBody>
          <a:bodyPr/>
          <a:lstStyle/>
          <a:p>
            <a:r>
              <a:rPr lang="bg-BG" b="1"/>
              <a:t>fork()</a:t>
            </a:r>
          </a:p>
        </p:txBody>
      </p:sp>
      <p:sp>
        <p:nvSpPr>
          <p:cNvPr id="9220" name="Text Box 4"/>
          <p:cNvSpPr txBox="1">
            <a:spLocks noChangeArrowheads="1"/>
          </p:cNvSpPr>
          <p:nvPr/>
        </p:nvSpPr>
        <p:spPr bwMode="auto">
          <a:xfrm>
            <a:off x="468313" y="2060575"/>
            <a:ext cx="8064500" cy="4656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bg-BG" sz="2400"/>
              <a:t>main() { </a:t>
            </a:r>
          </a:p>
          <a:p>
            <a:pPr>
              <a:spcBef>
                <a:spcPct val="50000"/>
              </a:spcBef>
            </a:pPr>
            <a:r>
              <a:rPr lang="bg-BG" sz="2400"/>
              <a:t>  int return_value;   </a:t>
            </a:r>
          </a:p>
          <a:p>
            <a:pPr>
              <a:spcBef>
                <a:spcPct val="50000"/>
              </a:spcBef>
            </a:pPr>
            <a:r>
              <a:rPr lang="bg-BG" sz="2400"/>
              <a:t>  printf(``Forking process n''); </a:t>
            </a:r>
          </a:p>
          <a:p>
            <a:pPr>
              <a:spcBef>
                <a:spcPct val="50000"/>
              </a:spcBef>
            </a:pPr>
            <a:r>
              <a:rPr lang="bg-BG" sz="2400"/>
              <a:t>  fork(); </a:t>
            </a:r>
          </a:p>
          <a:p>
            <a:pPr>
              <a:spcBef>
                <a:spcPct val="50000"/>
              </a:spcBef>
            </a:pPr>
            <a:r>
              <a:rPr lang="bg-BG" sz="2400"/>
              <a:t>  printf(``The process id is %d   and return value is %d n",   getpid(), return_value); </a:t>
            </a:r>
          </a:p>
          <a:p>
            <a:pPr>
              <a:spcBef>
                <a:spcPct val="50000"/>
              </a:spcBef>
            </a:pPr>
            <a:r>
              <a:rPr lang="bg-BG" sz="2400"/>
              <a:t>  execl(``/bin/ls/'',``ls'',``-l'',0); </a:t>
            </a:r>
          </a:p>
          <a:p>
            <a:pPr>
              <a:spcBef>
                <a:spcPct val="50000"/>
              </a:spcBef>
            </a:pPr>
            <a:r>
              <a:rPr lang="bg-BG" sz="2400"/>
              <a:t>  printf(``This line is not printed n''); </a:t>
            </a:r>
          </a:p>
          <a:p>
            <a:pPr>
              <a:spcBef>
                <a:spcPct val="50000"/>
              </a:spcBef>
            </a:pPr>
            <a:r>
              <a:rPr lang="bg-BG" sz="2400"/>
              <a:t>} </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nvPr>
        </p:nvSpPr>
        <p:spPr>
          <a:xfrm>
            <a:off x="457200" y="1196752"/>
            <a:ext cx="8229600" cy="4752528"/>
          </a:xfrm>
        </p:spPr>
        <p:txBody>
          <a:bodyPr>
            <a:normAutofit fontScale="92500"/>
          </a:bodyPr>
          <a:lstStyle/>
          <a:p>
            <a:r>
              <a:rPr lang="en-US" sz="2800" b="1" dirty="0"/>
              <a:t>NOTE:</a:t>
            </a:r>
            <a:r>
              <a:rPr lang="en-US" sz="2800" dirty="0"/>
              <a:t> The processes have unique ID's which will be different at each run. </a:t>
            </a:r>
            <a:endParaRPr lang="en-US" sz="2800" dirty="0" smtClean="0"/>
          </a:p>
          <a:p>
            <a:endParaRPr lang="en-US" sz="2800" dirty="0" smtClean="0"/>
          </a:p>
          <a:p>
            <a:r>
              <a:rPr lang="en-US" sz="2800" dirty="0" smtClean="0"/>
              <a:t>It also impossible to tell in advance which process will get to CPU's time -- so one run may differ from the next. </a:t>
            </a:r>
          </a:p>
          <a:p>
            <a:endParaRPr lang="en-US" sz="2800" dirty="0" smtClean="0"/>
          </a:p>
          <a:p>
            <a:r>
              <a:rPr lang="en-US" sz="2800" dirty="0" smtClean="0"/>
              <a:t>When </a:t>
            </a:r>
            <a:r>
              <a:rPr lang="en-US" sz="2800" dirty="0"/>
              <a:t>we spawn 2 processes we can easily detect (in each process) whether it is the child or parent since fork returns </a:t>
            </a:r>
            <a:r>
              <a:rPr lang="en-US" sz="2800" u="sng" dirty="0"/>
              <a:t>0</a:t>
            </a:r>
            <a:r>
              <a:rPr lang="en-US" sz="2800" dirty="0"/>
              <a:t> to the </a:t>
            </a:r>
            <a:r>
              <a:rPr lang="en-US" sz="2800" u="sng" dirty="0"/>
              <a:t>child</a:t>
            </a:r>
            <a:r>
              <a:rPr lang="en-US" sz="2800" dirty="0"/>
              <a:t>. We can trap any errors if fork returns a -1.</a:t>
            </a:r>
          </a:p>
        </p:txBody>
      </p:sp>
      <p:sp>
        <p:nvSpPr>
          <p:cNvPr id="10242" name="Rectangle 2"/>
          <p:cNvSpPr>
            <a:spLocks noGrp="1" noChangeArrowheads="1"/>
          </p:cNvSpPr>
          <p:nvPr>
            <p:ph type="title"/>
          </p:nvPr>
        </p:nvSpPr>
        <p:spPr/>
        <p:txBody>
          <a:bodyPr/>
          <a:lstStyle/>
          <a:p>
            <a:r>
              <a:rPr lang="bg-BG" b="1"/>
              <a:t>fork()</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nvPr>
        </p:nvSpPr>
        <p:spPr>
          <a:xfrm>
            <a:off x="467544" y="1556792"/>
            <a:ext cx="8229600" cy="4464496"/>
          </a:xfrm>
        </p:spPr>
        <p:txBody>
          <a:bodyPr>
            <a:normAutofit fontScale="92500" lnSpcReduction="10000"/>
          </a:bodyPr>
          <a:lstStyle/>
          <a:p>
            <a:pPr marL="109728" indent="0">
              <a:spcBef>
                <a:spcPct val="50000"/>
              </a:spcBef>
              <a:buNone/>
            </a:pPr>
            <a:r>
              <a:rPr lang="bg-BG" sz="2800" dirty="0"/>
              <a:t>int pid; /* process identifier */   </a:t>
            </a:r>
          </a:p>
          <a:p>
            <a:pPr marL="109728" indent="0">
              <a:spcBef>
                <a:spcPct val="50000"/>
              </a:spcBef>
              <a:buNone/>
            </a:pPr>
            <a:r>
              <a:rPr lang="bg-BG" sz="2800" dirty="0"/>
              <a:t>pid = fork(); </a:t>
            </a:r>
          </a:p>
          <a:p>
            <a:pPr marL="109728" indent="0">
              <a:spcBef>
                <a:spcPct val="50000"/>
              </a:spcBef>
              <a:buNone/>
            </a:pPr>
            <a:r>
              <a:rPr lang="bg-BG" sz="2800" dirty="0"/>
              <a:t>if ( pid &lt; 0 ) { </a:t>
            </a:r>
          </a:p>
          <a:p>
            <a:pPr marL="109728" indent="0">
              <a:spcBef>
                <a:spcPct val="50000"/>
              </a:spcBef>
              <a:buNone/>
            </a:pPr>
            <a:r>
              <a:rPr lang="bg-BG" sz="2800" dirty="0"/>
              <a:t>  printf(``Cannot fork!! n''); </a:t>
            </a:r>
          </a:p>
          <a:p>
            <a:pPr marL="109728" indent="0">
              <a:spcBef>
                <a:spcPct val="50000"/>
              </a:spcBef>
              <a:buNone/>
            </a:pPr>
            <a:r>
              <a:rPr lang="bg-BG" sz="2800" dirty="0"/>
              <a:t>  exit(1); </a:t>
            </a:r>
          </a:p>
          <a:p>
            <a:pPr marL="109728" indent="0">
              <a:spcBef>
                <a:spcPct val="50000"/>
              </a:spcBef>
              <a:buNone/>
            </a:pPr>
            <a:r>
              <a:rPr lang="bg-BG" sz="2800" dirty="0"/>
              <a:t>} </a:t>
            </a:r>
          </a:p>
          <a:p>
            <a:pPr marL="109728" indent="0">
              <a:spcBef>
                <a:spcPct val="50000"/>
              </a:spcBef>
              <a:buNone/>
            </a:pPr>
            <a:r>
              <a:rPr lang="bg-BG" sz="2800" dirty="0"/>
              <a:t>if ( pid == 0 ) { /* Child process */ ...... } </a:t>
            </a:r>
          </a:p>
          <a:p>
            <a:pPr marL="109728" indent="0">
              <a:spcBef>
                <a:spcPct val="50000"/>
              </a:spcBef>
              <a:buNone/>
            </a:pPr>
            <a:r>
              <a:rPr lang="bg-BG" sz="2800" dirty="0"/>
              <a:t>else { /* Parent process pid is child's pid */ .... }</a:t>
            </a:r>
            <a:endParaRPr lang="en-US" sz="2800" dirty="0"/>
          </a:p>
        </p:txBody>
      </p:sp>
      <p:sp>
        <p:nvSpPr>
          <p:cNvPr id="10242" name="Rectangle 2"/>
          <p:cNvSpPr>
            <a:spLocks noGrp="1" noChangeArrowheads="1"/>
          </p:cNvSpPr>
          <p:nvPr>
            <p:ph type="title"/>
          </p:nvPr>
        </p:nvSpPr>
        <p:spPr/>
        <p:txBody>
          <a:bodyPr/>
          <a:lstStyle/>
          <a:p>
            <a:r>
              <a:rPr lang="bg-BG" b="1" dirty="0"/>
              <a:t>fork()</a:t>
            </a:r>
          </a:p>
        </p:txBody>
      </p:sp>
    </p:spTree>
    <p:extLst>
      <p:ext uri="{BB962C8B-B14F-4D97-AF65-F5344CB8AC3E}">
        <p14:creationId xmlns:p14="http://schemas.microsoft.com/office/powerpoint/2010/main" val="33424793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nvPr>
        </p:nvSpPr>
        <p:spPr/>
        <p:txBody>
          <a:bodyPr/>
          <a:lstStyle/>
          <a:p>
            <a:r>
              <a:rPr lang="en-US" dirty="0" err="1"/>
              <a:t>int</a:t>
            </a:r>
            <a:r>
              <a:rPr lang="en-US" dirty="0"/>
              <a:t> wait (</a:t>
            </a:r>
            <a:r>
              <a:rPr lang="en-US" dirty="0" err="1"/>
              <a:t>int</a:t>
            </a:r>
            <a:r>
              <a:rPr lang="en-US" dirty="0"/>
              <a:t> *</a:t>
            </a:r>
            <a:r>
              <a:rPr lang="en-US" dirty="0" err="1"/>
              <a:t>status_location</a:t>
            </a:r>
            <a:r>
              <a:rPr lang="en-US" dirty="0"/>
              <a:t>) -- will force a parent process to wait for a child process to stop or terminate. </a:t>
            </a:r>
            <a:endParaRPr lang="en-US" dirty="0" smtClean="0"/>
          </a:p>
          <a:p>
            <a:endParaRPr lang="en-US" dirty="0"/>
          </a:p>
          <a:p>
            <a:r>
              <a:rPr lang="en-US" dirty="0" smtClean="0"/>
              <a:t>wait</a:t>
            </a:r>
            <a:r>
              <a:rPr lang="en-US" dirty="0"/>
              <a:t>() return the </a:t>
            </a:r>
            <a:r>
              <a:rPr lang="en-US" dirty="0" err="1"/>
              <a:t>pid</a:t>
            </a:r>
            <a:r>
              <a:rPr lang="en-US" dirty="0"/>
              <a:t> of the child or -1 for an error. The exit status of the child is returned to </a:t>
            </a:r>
            <a:r>
              <a:rPr lang="en-US" dirty="0" err="1"/>
              <a:t>status_location</a:t>
            </a:r>
            <a:r>
              <a:rPr lang="en-US" dirty="0"/>
              <a:t>. </a:t>
            </a:r>
            <a:endParaRPr lang="bg-BG" dirty="0"/>
          </a:p>
        </p:txBody>
      </p:sp>
      <p:sp>
        <p:nvSpPr>
          <p:cNvPr id="11266" name="Rectangle 2"/>
          <p:cNvSpPr>
            <a:spLocks noGrp="1" noChangeArrowheads="1"/>
          </p:cNvSpPr>
          <p:nvPr>
            <p:ph type="title"/>
          </p:nvPr>
        </p:nvSpPr>
        <p:spPr/>
        <p:txBody>
          <a:bodyPr/>
          <a:lstStyle/>
          <a:p>
            <a:r>
              <a:rPr lang="bg-BG" b="1"/>
              <a:t>wait()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idx="1"/>
          </p:nvPr>
        </p:nvSpPr>
        <p:spPr/>
        <p:txBody>
          <a:bodyPr>
            <a:normAutofit fontScale="92500"/>
          </a:bodyPr>
          <a:lstStyle/>
          <a:p>
            <a:r>
              <a:rPr lang="en-US" sz="2800" dirty="0"/>
              <a:t>void exit(</a:t>
            </a:r>
            <a:r>
              <a:rPr lang="en-US" sz="2800" dirty="0" err="1"/>
              <a:t>int</a:t>
            </a:r>
            <a:r>
              <a:rPr lang="en-US" sz="2800" dirty="0"/>
              <a:t> status) -- terminates the process which calls this function and returns the exit status value. Both UNIX and C (forked) programs can read the status value. </a:t>
            </a:r>
            <a:br>
              <a:rPr lang="en-US" sz="2800" dirty="0"/>
            </a:br>
            <a:endParaRPr lang="en-US" sz="2800" dirty="0"/>
          </a:p>
          <a:p>
            <a:r>
              <a:rPr lang="en-US" sz="2800" dirty="0"/>
              <a:t>By convention, a status of 0 means </a:t>
            </a:r>
            <a:r>
              <a:rPr lang="en-US" sz="2800" b="1" i="1" dirty="0"/>
              <a:t>normal termination</a:t>
            </a:r>
            <a:r>
              <a:rPr lang="en-US" sz="2800" dirty="0"/>
              <a:t> any other value indicates an error or unusual occurrence. Many standard library calls have errors defined in the sys/</a:t>
            </a:r>
            <a:r>
              <a:rPr lang="en-US" sz="2800" dirty="0" err="1"/>
              <a:t>stat.h</a:t>
            </a:r>
            <a:r>
              <a:rPr lang="en-US" sz="2800" dirty="0"/>
              <a:t> header file. We can easily derive our own conventions. </a:t>
            </a:r>
          </a:p>
        </p:txBody>
      </p:sp>
      <p:sp>
        <p:nvSpPr>
          <p:cNvPr id="12290" name="Rectangle 2"/>
          <p:cNvSpPr>
            <a:spLocks noGrp="1" noChangeArrowheads="1"/>
          </p:cNvSpPr>
          <p:nvPr>
            <p:ph type="title"/>
          </p:nvPr>
        </p:nvSpPr>
        <p:spPr/>
        <p:txBody>
          <a:bodyPr/>
          <a:lstStyle/>
          <a:p>
            <a:r>
              <a:rPr lang="bg-BG" b="1"/>
              <a:t>exit()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Process Identification</a:t>
            </a:r>
            <a:endParaRPr lang="bg-BG" dirty="0"/>
          </a:p>
        </p:txBody>
      </p:sp>
      <p:sp>
        <p:nvSpPr>
          <p:cNvPr id="3" name="Content Placeholder 2"/>
          <p:cNvSpPr>
            <a:spLocks noGrp="1"/>
          </p:cNvSpPr>
          <p:nvPr>
            <p:ph idx="1"/>
          </p:nvPr>
        </p:nvSpPr>
        <p:spPr/>
        <p:txBody>
          <a:bodyPr>
            <a:normAutofit fontScale="92500" lnSpcReduction="20000"/>
          </a:bodyPr>
          <a:lstStyle/>
          <a:p>
            <a:pPr marL="109728" indent="0">
              <a:buNone/>
            </a:pPr>
            <a:r>
              <a:rPr lang="en-US" dirty="0"/>
              <a:t>How do we tell one process from another?</a:t>
            </a:r>
          </a:p>
          <a:p>
            <a:r>
              <a:rPr lang="en-US" dirty="0"/>
              <a:t>Each process is assigned a unique "Process ID" (or PID</a:t>
            </a:r>
            <a:r>
              <a:rPr lang="en-US" dirty="0" smtClean="0"/>
              <a:t>) when </a:t>
            </a:r>
            <a:r>
              <a:rPr lang="en-US" dirty="0"/>
              <a:t>it is created</a:t>
            </a:r>
          </a:p>
          <a:p>
            <a:r>
              <a:rPr lang="en-US" dirty="0"/>
              <a:t>These PIDs are used to </a:t>
            </a:r>
            <a:r>
              <a:rPr lang="en-US" dirty="0" smtClean="0"/>
              <a:t>differentiate between separate instances </a:t>
            </a:r>
            <a:r>
              <a:rPr lang="en-US" dirty="0"/>
              <a:t>of the same program</a:t>
            </a:r>
          </a:p>
          <a:p>
            <a:pPr marL="109728" indent="0">
              <a:buNone/>
            </a:pPr>
            <a:endParaRPr lang="en-US" dirty="0" smtClean="0"/>
          </a:p>
          <a:p>
            <a:pPr marL="109728" indent="0">
              <a:buNone/>
            </a:pPr>
            <a:r>
              <a:rPr lang="en-US" dirty="0" smtClean="0"/>
              <a:t>How </a:t>
            </a:r>
            <a:r>
              <a:rPr lang="en-US" dirty="0"/>
              <a:t>do we </a:t>
            </a:r>
            <a:r>
              <a:rPr lang="en-US" dirty="0" smtClean="0"/>
              <a:t>find </a:t>
            </a:r>
            <a:r>
              <a:rPr lang="en-US" dirty="0"/>
              <a:t>out which processes are running, and with </a:t>
            </a:r>
            <a:r>
              <a:rPr lang="en-US" dirty="0" smtClean="0"/>
              <a:t>which PIDs</a:t>
            </a:r>
            <a:r>
              <a:rPr lang="en-US" dirty="0"/>
              <a:t>?</a:t>
            </a:r>
          </a:p>
          <a:p>
            <a:pPr marL="109728" indent="0">
              <a:buNone/>
            </a:pPr>
            <a:endParaRPr lang="en-US" dirty="0" smtClean="0"/>
          </a:p>
          <a:p>
            <a:pPr marL="109728" indent="0">
              <a:buNone/>
            </a:pPr>
            <a:r>
              <a:rPr lang="en-US" dirty="0" smtClean="0"/>
              <a:t>The </a:t>
            </a:r>
            <a:r>
              <a:rPr lang="en-US" dirty="0"/>
              <a:t>Process Snapshot Command</a:t>
            </a:r>
          </a:p>
          <a:p>
            <a:pPr marL="109728" indent="0">
              <a:buNone/>
            </a:pPr>
            <a:r>
              <a:rPr lang="en-US" dirty="0" err="1"/>
              <a:t>ps</a:t>
            </a:r>
            <a:r>
              <a:rPr lang="en-US" dirty="0"/>
              <a:t> [options]</a:t>
            </a:r>
          </a:p>
          <a:p>
            <a:r>
              <a:rPr lang="en-US" dirty="0"/>
              <a:t>Reports a snapshot of the current running processes, </a:t>
            </a:r>
            <a:r>
              <a:rPr lang="en-US" dirty="0" smtClean="0"/>
              <a:t>including PIDs</a:t>
            </a:r>
            <a:endParaRPr lang="bg-BG" dirty="0"/>
          </a:p>
        </p:txBody>
      </p:sp>
    </p:spTree>
    <p:extLst>
      <p:ext uri="{BB962C8B-B14F-4D97-AF65-F5344CB8AC3E}">
        <p14:creationId xmlns:p14="http://schemas.microsoft.com/office/powerpoint/2010/main" val="27175672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4"/>
          <p:cNvSpPr>
            <a:spLocks noGrp="1" noChangeArrowheads="1"/>
          </p:cNvSpPr>
          <p:nvPr>
            <p:ph type="title"/>
          </p:nvPr>
        </p:nvSpPr>
        <p:spPr/>
        <p:txBody>
          <a:bodyPr/>
          <a:lstStyle/>
          <a:p>
            <a:r>
              <a:rPr lang="en-US" dirty="0" smtClean="0"/>
              <a:t>Example</a:t>
            </a:r>
            <a:endParaRPr lang="bg-BG" dirty="0"/>
          </a:p>
        </p:txBody>
      </p:sp>
      <p:sp>
        <p:nvSpPr>
          <p:cNvPr id="13318" name="Text Box 6"/>
          <p:cNvSpPr txBox="1">
            <a:spLocks noChangeArrowheads="1"/>
          </p:cNvSpPr>
          <p:nvPr/>
        </p:nvSpPr>
        <p:spPr bwMode="auto">
          <a:xfrm>
            <a:off x="1403350" y="2060575"/>
            <a:ext cx="62642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4000"/>
              <a:t>Example1</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4"/>
          <p:cNvSpPr>
            <a:spLocks noGrp="1" noChangeArrowheads="1"/>
          </p:cNvSpPr>
          <p:nvPr>
            <p:ph type="ctrTitle"/>
          </p:nvPr>
        </p:nvSpPr>
        <p:spPr/>
        <p:txBody>
          <a:bodyPr>
            <a:normAutofit fontScale="90000"/>
          </a:bodyPr>
          <a:lstStyle/>
          <a:p>
            <a:r>
              <a:rPr lang="bg-BG" b="1"/>
              <a:t>Interprocess Communication (IPC), Pipes</a:t>
            </a:r>
          </a:p>
        </p:txBody>
      </p:sp>
      <p:sp>
        <p:nvSpPr>
          <p:cNvPr id="25605" name="Rectangle 5"/>
          <p:cNvSpPr>
            <a:spLocks noGrp="1" noChangeArrowheads="1"/>
          </p:cNvSpPr>
          <p:nvPr>
            <p:ph type="subTitle" idx="1"/>
          </p:nvPr>
        </p:nvSpPr>
        <p:spPr/>
        <p:txBody>
          <a:bodyPr/>
          <a:lstStyle/>
          <a:p>
            <a:endParaRPr lang="bg-BG"/>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idx="1"/>
          </p:nvPr>
        </p:nvSpPr>
        <p:spPr/>
        <p:txBody>
          <a:bodyPr>
            <a:normAutofit fontScale="85000" lnSpcReduction="20000"/>
          </a:bodyPr>
          <a:lstStyle/>
          <a:p>
            <a:r>
              <a:rPr lang="en-US" dirty="0"/>
              <a:t>We have now began to see how multiple processes may be running on a machine and maybe be controlled (spawned by fork() by one of our programs.</a:t>
            </a:r>
          </a:p>
          <a:p>
            <a:r>
              <a:rPr lang="en-US" dirty="0"/>
              <a:t>In numerous applications there is clearly a need for these processes to communicate with each exchanging data or control information. There are a few methods which can accomplish this task. We will consider</a:t>
            </a:r>
            <a:r>
              <a:rPr lang="en-US" dirty="0" smtClean="0"/>
              <a:t>:</a:t>
            </a:r>
            <a:endParaRPr lang="bg-BG" dirty="0"/>
          </a:p>
          <a:p>
            <a:pPr lvl="1">
              <a:lnSpc>
                <a:spcPct val="90000"/>
              </a:lnSpc>
            </a:pPr>
            <a:r>
              <a:rPr lang="bg-BG" dirty="0"/>
              <a:t>Pipes </a:t>
            </a:r>
          </a:p>
          <a:p>
            <a:pPr lvl="1">
              <a:lnSpc>
                <a:spcPct val="90000"/>
              </a:lnSpc>
            </a:pPr>
            <a:r>
              <a:rPr lang="bg-BG" dirty="0"/>
              <a:t>Signals </a:t>
            </a:r>
          </a:p>
          <a:p>
            <a:pPr lvl="1">
              <a:lnSpc>
                <a:spcPct val="90000"/>
              </a:lnSpc>
            </a:pPr>
            <a:r>
              <a:rPr lang="bg-BG" dirty="0"/>
              <a:t>Message Queues </a:t>
            </a:r>
          </a:p>
          <a:p>
            <a:pPr lvl="1">
              <a:lnSpc>
                <a:spcPct val="90000"/>
              </a:lnSpc>
            </a:pPr>
            <a:r>
              <a:rPr lang="bg-BG" dirty="0"/>
              <a:t>Semaphores </a:t>
            </a:r>
          </a:p>
          <a:p>
            <a:pPr lvl="1">
              <a:lnSpc>
                <a:spcPct val="90000"/>
              </a:lnSpc>
            </a:pPr>
            <a:r>
              <a:rPr lang="bg-BG" dirty="0"/>
              <a:t>Shared Memory </a:t>
            </a:r>
          </a:p>
          <a:p>
            <a:pPr lvl="1">
              <a:lnSpc>
                <a:spcPct val="90000"/>
              </a:lnSpc>
            </a:pPr>
            <a:r>
              <a:rPr lang="bg-BG" dirty="0"/>
              <a:t>Sockets </a:t>
            </a:r>
          </a:p>
        </p:txBody>
      </p:sp>
      <p:sp>
        <p:nvSpPr>
          <p:cNvPr id="27650" name="Rectangle 2"/>
          <p:cNvSpPr>
            <a:spLocks noGrp="1" noChangeArrowheads="1"/>
          </p:cNvSpPr>
          <p:nvPr>
            <p:ph type="title"/>
          </p:nvPr>
        </p:nvSpPr>
        <p:spPr/>
        <p:txBody>
          <a:bodyPr/>
          <a:lstStyle/>
          <a:p>
            <a:r>
              <a:rPr lang="en-US" dirty="0" smtClean="0"/>
              <a:t>Introduction</a:t>
            </a:r>
            <a:endParaRPr lang="bg-BG"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3"/>
          <p:cNvSpPr>
            <a:spLocks noGrp="1" noChangeArrowheads="1"/>
          </p:cNvSpPr>
          <p:nvPr>
            <p:ph idx="1"/>
          </p:nvPr>
        </p:nvSpPr>
        <p:spPr/>
        <p:txBody>
          <a:bodyPr>
            <a:normAutofit/>
          </a:bodyPr>
          <a:lstStyle/>
          <a:p>
            <a:r>
              <a:rPr lang="en-US" dirty="0"/>
              <a:t>Piping is a process where the input of one process is made the input of another. We have seen examples of this from the UNIX command line using . </a:t>
            </a:r>
            <a:br>
              <a:rPr lang="en-US" dirty="0"/>
            </a:br>
            <a:endParaRPr lang="en-US" dirty="0"/>
          </a:p>
          <a:p>
            <a:r>
              <a:rPr lang="en-US" dirty="0"/>
              <a:t>We will now see how we do this from C programs. </a:t>
            </a:r>
            <a:br>
              <a:rPr lang="en-US" dirty="0"/>
            </a:br>
            <a:endParaRPr lang="en-US" dirty="0"/>
          </a:p>
          <a:p>
            <a:r>
              <a:rPr lang="en-US" dirty="0"/>
              <a:t>We will have two (or more) forked processes and will communicate between them. </a:t>
            </a:r>
          </a:p>
        </p:txBody>
      </p:sp>
      <p:sp>
        <p:nvSpPr>
          <p:cNvPr id="28674" name="Rectangle 2"/>
          <p:cNvSpPr>
            <a:spLocks noGrp="1" noChangeArrowheads="1"/>
          </p:cNvSpPr>
          <p:nvPr>
            <p:ph type="title"/>
          </p:nvPr>
        </p:nvSpPr>
        <p:spPr/>
        <p:txBody>
          <a:bodyPr>
            <a:normAutofit fontScale="90000"/>
          </a:bodyPr>
          <a:lstStyle/>
          <a:p>
            <a:r>
              <a:rPr lang="bg-BG" b="1"/>
              <a:t>Piping in a C program: &lt;stdio.h&gt;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idx="1"/>
          </p:nvPr>
        </p:nvSpPr>
        <p:spPr/>
        <p:txBody>
          <a:bodyPr/>
          <a:lstStyle/>
          <a:p>
            <a:r>
              <a:rPr lang="en-US" dirty="0"/>
              <a:t>We must first open a </a:t>
            </a:r>
            <a:r>
              <a:rPr lang="en-US" b="1" i="1" dirty="0"/>
              <a:t>pipe</a:t>
            </a:r>
            <a:r>
              <a:rPr lang="en-US" dirty="0"/>
              <a:t> </a:t>
            </a:r>
            <a:br>
              <a:rPr lang="en-US" dirty="0"/>
            </a:br>
            <a:endParaRPr lang="en-US" dirty="0"/>
          </a:p>
          <a:p>
            <a:r>
              <a:rPr lang="en-US" dirty="0"/>
              <a:t>UNIX allows two ways of opening a pipe.</a:t>
            </a:r>
            <a:r>
              <a:rPr lang="bg-BG" dirty="0"/>
              <a:t> </a:t>
            </a:r>
          </a:p>
          <a:p>
            <a:pPr lvl="1"/>
            <a:r>
              <a:rPr lang="bg-BG" b="1" dirty="0"/>
              <a:t>popen() -- Formatted Piping</a:t>
            </a:r>
          </a:p>
          <a:p>
            <a:pPr lvl="1"/>
            <a:r>
              <a:rPr lang="bg-BG" b="1" dirty="0"/>
              <a:t>pipe() -- Low level Piping</a:t>
            </a:r>
            <a:endParaRPr lang="bg-BG" dirty="0"/>
          </a:p>
        </p:txBody>
      </p:sp>
      <p:sp>
        <p:nvSpPr>
          <p:cNvPr id="29698" name="Rectangle 2"/>
          <p:cNvSpPr>
            <a:spLocks noGrp="1" noChangeArrowheads="1"/>
          </p:cNvSpPr>
          <p:nvPr>
            <p:ph type="title"/>
          </p:nvPr>
        </p:nvSpPr>
        <p:spPr/>
        <p:txBody>
          <a:bodyPr>
            <a:normAutofit fontScale="90000"/>
          </a:bodyPr>
          <a:lstStyle/>
          <a:p>
            <a:r>
              <a:rPr lang="bg-BG" b="1"/>
              <a:t>Piping in a C program: &lt;stdio.h&gt;</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idx="1"/>
          </p:nvPr>
        </p:nvSpPr>
        <p:spPr/>
        <p:txBody>
          <a:bodyPr>
            <a:normAutofit fontScale="92500" lnSpcReduction="10000"/>
          </a:bodyPr>
          <a:lstStyle/>
          <a:p>
            <a:pPr marL="109728" indent="0">
              <a:buNone/>
            </a:pPr>
            <a:r>
              <a:rPr lang="en-US" sz="2400" dirty="0"/>
              <a:t>FILE *</a:t>
            </a:r>
            <a:r>
              <a:rPr lang="en-US" sz="2400" dirty="0" err="1"/>
              <a:t>popen</a:t>
            </a:r>
            <a:r>
              <a:rPr lang="en-US" sz="2400" dirty="0"/>
              <a:t>(char *command, char *type) -- opens a pipe for I/O where the command is the process that will be connected to the calling process thus creating the </a:t>
            </a:r>
            <a:r>
              <a:rPr lang="en-US" sz="2400" b="1" i="1" dirty="0"/>
              <a:t>pipe</a:t>
            </a:r>
            <a:r>
              <a:rPr lang="en-US" sz="2400" dirty="0"/>
              <a:t>. The type is either ``r'' - for reading, or ``w'' for writing. </a:t>
            </a:r>
            <a:br>
              <a:rPr lang="en-US" sz="2400" dirty="0"/>
            </a:br>
            <a:endParaRPr lang="en-US" sz="2400" dirty="0"/>
          </a:p>
          <a:p>
            <a:r>
              <a:rPr lang="en-US" sz="2400" dirty="0" err="1"/>
              <a:t>popen</a:t>
            </a:r>
            <a:r>
              <a:rPr lang="en-US" sz="2400" dirty="0"/>
              <a:t>() returns is a stream pointer or NULL for any errors. </a:t>
            </a:r>
            <a:br>
              <a:rPr lang="en-US" sz="2400" dirty="0"/>
            </a:br>
            <a:endParaRPr lang="en-US" sz="2400" dirty="0"/>
          </a:p>
          <a:p>
            <a:r>
              <a:rPr lang="en-US" sz="2400" dirty="0"/>
              <a:t>A pipe opened by </a:t>
            </a:r>
            <a:r>
              <a:rPr lang="en-US" sz="2400" dirty="0" err="1"/>
              <a:t>popen</a:t>
            </a:r>
            <a:r>
              <a:rPr lang="en-US" sz="2400" dirty="0"/>
              <a:t>() should always be closed by </a:t>
            </a:r>
            <a:r>
              <a:rPr lang="en-US" sz="2400" dirty="0" err="1"/>
              <a:t>pclose</a:t>
            </a:r>
            <a:r>
              <a:rPr lang="en-US" sz="2400" dirty="0"/>
              <a:t>(FILE *stream). </a:t>
            </a:r>
            <a:br>
              <a:rPr lang="en-US" sz="2400" dirty="0"/>
            </a:br>
            <a:endParaRPr lang="en-US" sz="2400" dirty="0"/>
          </a:p>
          <a:p>
            <a:r>
              <a:rPr lang="en-US" sz="2400" dirty="0"/>
              <a:t>We use </a:t>
            </a:r>
            <a:r>
              <a:rPr lang="en-US" sz="2400" dirty="0" err="1"/>
              <a:t>fprintf</a:t>
            </a:r>
            <a:r>
              <a:rPr lang="en-US" sz="2400" dirty="0"/>
              <a:t>() and </a:t>
            </a:r>
            <a:r>
              <a:rPr lang="en-US" sz="2400" dirty="0" err="1"/>
              <a:t>fscanf</a:t>
            </a:r>
            <a:r>
              <a:rPr lang="en-US" sz="2400" dirty="0"/>
              <a:t>() to communicate with the pipe's stream.</a:t>
            </a:r>
          </a:p>
        </p:txBody>
      </p:sp>
      <p:sp>
        <p:nvSpPr>
          <p:cNvPr id="30722" name="Rectangle 2"/>
          <p:cNvSpPr>
            <a:spLocks noGrp="1" noChangeArrowheads="1"/>
          </p:cNvSpPr>
          <p:nvPr>
            <p:ph type="title"/>
          </p:nvPr>
        </p:nvSpPr>
        <p:spPr/>
        <p:txBody>
          <a:bodyPr/>
          <a:lstStyle/>
          <a:p>
            <a:r>
              <a:rPr lang="bg-BG" b="1"/>
              <a:t>popen() -- Formatted Piping</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Rectangle 3"/>
          <p:cNvSpPr>
            <a:spLocks noGrp="1" noChangeArrowheads="1"/>
          </p:cNvSpPr>
          <p:nvPr>
            <p:ph idx="1"/>
          </p:nvPr>
        </p:nvSpPr>
        <p:spPr/>
        <p:txBody>
          <a:bodyPr>
            <a:normAutofit fontScale="92500" lnSpcReduction="10000"/>
          </a:bodyPr>
          <a:lstStyle/>
          <a:p>
            <a:pPr marL="109728" indent="0">
              <a:buNone/>
            </a:pPr>
            <a:r>
              <a:rPr lang="en-US" sz="2400" dirty="0" err="1"/>
              <a:t>int</a:t>
            </a:r>
            <a:r>
              <a:rPr lang="en-US" sz="2400" dirty="0"/>
              <a:t> pipe(</a:t>
            </a:r>
            <a:r>
              <a:rPr lang="en-US" sz="2400" dirty="0" err="1"/>
              <a:t>int</a:t>
            </a:r>
            <a:r>
              <a:rPr lang="en-US" sz="2400" dirty="0"/>
              <a:t> </a:t>
            </a:r>
            <a:r>
              <a:rPr lang="en-US" sz="2400" dirty="0" err="1"/>
              <a:t>fd</a:t>
            </a:r>
            <a:r>
              <a:rPr lang="en-US" sz="2400" dirty="0"/>
              <a:t>[2]) -- creates a pipe and returns two file descriptors, </a:t>
            </a:r>
            <a:r>
              <a:rPr lang="en-US" sz="2400" dirty="0" err="1"/>
              <a:t>fd</a:t>
            </a:r>
            <a:r>
              <a:rPr lang="en-US" sz="2400" dirty="0"/>
              <a:t>[0], </a:t>
            </a:r>
            <a:r>
              <a:rPr lang="en-US" sz="2400" dirty="0" err="1"/>
              <a:t>fd</a:t>
            </a:r>
            <a:r>
              <a:rPr lang="en-US" sz="2400" dirty="0"/>
              <a:t>[1]. </a:t>
            </a:r>
            <a:r>
              <a:rPr lang="en-US" sz="2400" dirty="0" err="1"/>
              <a:t>fd</a:t>
            </a:r>
            <a:r>
              <a:rPr lang="en-US" sz="2400" dirty="0"/>
              <a:t>[0] is opened for reading, </a:t>
            </a:r>
            <a:r>
              <a:rPr lang="en-US" sz="2400" dirty="0" err="1"/>
              <a:t>fd</a:t>
            </a:r>
            <a:r>
              <a:rPr lang="en-US" sz="2400" dirty="0"/>
              <a:t>[1] for writing. </a:t>
            </a:r>
            <a:br>
              <a:rPr lang="en-US" sz="2400" dirty="0"/>
            </a:br>
            <a:endParaRPr lang="en-US" sz="2400" dirty="0"/>
          </a:p>
          <a:p>
            <a:r>
              <a:rPr lang="en-US" sz="2400" dirty="0"/>
              <a:t>pipe() returns 0 on success, -1 on failure and sets </a:t>
            </a:r>
            <a:r>
              <a:rPr lang="en-US" sz="2400" dirty="0" err="1"/>
              <a:t>errno</a:t>
            </a:r>
            <a:r>
              <a:rPr lang="en-US" sz="2400" dirty="0"/>
              <a:t> accordingly. </a:t>
            </a:r>
            <a:br>
              <a:rPr lang="en-US" sz="2400" dirty="0"/>
            </a:br>
            <a:endParaRPr lang="en-US" sz="2400" dirty="0"/>
          </a:p>
          <a:p>
            <a:r>
              <a:rPr lang="en-US" sz="2400" dirty="0"/>
              <a:t>The standard programming model is that after the pipe has been set up, two (or more) cooperative processes will be created by a fork and data will be passed using read() and write(). </a:t>
            </a:r>
            <a:br>
              <a:rPr lang="en-US" sz="2400" dirty="0"/>
            </a:br>
            <a:endParaRPr lang="en-US" sz="2400" dirty="0"/>
          </a:p>
          <a:p>
            <a:r>
              <a:rPr lang="en-US" sz="2400" dirty="0"/>
              <a:t>Pipes opened with pipe() should be closed with close(</a:t>
            </a:r>
            <a:r>
              <a:rPr lang="en-US" sz="2400" dirty="0" err="1"/>
              <a:t>int</a:t>
            </a:r>
            <a:r>
              <a:rPr lang="en-US" sz="2400" dirty="0"/>
              <a:t> </a:t>
            </a:r>
            <a:r>
              <a:rPr lang="en-US" sz="2400" dirty="0" err="1"/>
              <a:t>fd</a:t>
            </a:r>
            <a:r>
              <a:rPr lang="en-US" sz="2400" dirty="0"/>
              <a:t>). </a:t>
            </a:r>
          </a:p>
        </p:txBody>
      </p:sp>
      <p:sp>
        <p:nvSpPr>
          <p:cNvPr id="76802" name="Rectangle 2"/>
          <p:cNvSpPr>
            <a:spLocks noGrp="1" noChangeArrowheads="1"/>
          </p:cNvSpPr>
          <p:nvPr>
            <p:ph type="title"/>
          </p:nvPr>
        </p:nvSpPr>
        <p:spPr/>
        <p:txBody>
          <a:bodyPr/>
          <a:lstStyle/>
          <a:p>
            <a:r>
              <a:rPr lang="bg-BG" b="1"/>
              <a:t>pipe() -- Low level Piping</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8" name="Rectangle 4"/>
          <p:cNvSpPr>
            <a:spLocks noGrp="1" noChangeArrowheads="1"/>
          </p:cNvSpPr>
          <p:nvPr>
            <p:ph type="title"/>
          </p:nvPr>
        </p:nvSpPr>
        <p:spPr/>
        <p:txBody>
          <a:bodyPr>
            <a:normAutofit fontScale="90000"/>
          </a:bodyPr>
          <a:lstStyle/>
          <a:p>
            <a:r>
              <a:rPr lang="bg-BG"/>
              <a:t>Example: Parent writes to a child </a:t>
            </a:r>
          </a:p>
        </p:txBody>
      </p:sp>
      <p:sp>
        <p:nvSpPr>
          <p:cNvPr id="77829" name="Text Box 5"/>
          <p:cNvSpPr txBox="1">
            <a:spLocks noChangeArrowheads="1"/>
          </p:cNvSpPr>
          <p:nvPr/>
        </p:nvSpPr>
        <p:spPr bwMode="auto">
          <a:xfrm>
            <a:off x="684213" y="1341438"/>
            <a:ext cx="7561262" cy="483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bg-BG" sz="2400">
                <a:latin typeface="Tahoma" pitchFamily="34" charset="0"/>
              </a:rPr>
              <a:t>int pdes[2];   </a:t>
            </a:r>
          </a:p>
          <a:p>
            <a:pPr>
              <a:spcBef>
                <a:spcPct val="50000"/>
              </a:spcBef>
            </a:pPr>
            <a:r>
              <a:rPr lang="bg-BG" sz="2400">
                <a:latin typeface="Tahoma" pitchFamily="34" charset="0"/>
              </a:rPr>
              <a:t>  pipe(pdes); </a:t>
            </a:r>
          </a:p>
          <a:p>
            <a:pPr>
              <a:spcBef>
                <a:spcPct val="50000"/>
              </a:spcBef>
            </a:pPr>
            <a:r>
              <a:rPr lang="bg-BG" sz="2400">
                <a:latin typeface="Tahoma" pitchFamily="34" charset="0"/>
              </a:rPr>
              <a:t>  if ( fork() == 0 )   { /* child */ </a:t>
            </a:r>
          </a:p>
          <a:p>
            <a:pPr>
              <a:spcBef>
                <a:spcPct val="50000"/>
              </a:spcBef>
            </a:pPr>
            <a:r>
              <a:rPr lang="bg-BG" sz="2400">
                <a:latin typeface="Tahoma" pitchFamily="34" charset="0"/>
              </a:rPr>
              <a:t>    close(pdes[1]); /* not required */ </a:t>
            </a:r>
          </a:p>
          <a:p>
            <a:pPr>
              <a:spcBef>
                <a:spcPct val="50000"/>
              </a:spcBef>
            </a:pPr>
            <a:r>
              <a:rPr lang="bg-BG" sz="2400">
                <a:latin typeface="Tahoma" pitchFamily="34" charset="0"/>
              </a:rPr>
              <a:t>    read( pdes[0]); /* read from parent */ ..... </a:t>
            </a:r>
          </a:p>
          <a:p>
            <a:pPr>
              <a:spcBef>
                <a:spcPct val="50000"/>
              </a:spcBef>
            </a:pPr>
            <a:r>
              <a:rPr lang="bg-BG" sz="2400">
                <a:latin typeface="Tahoma" pitchFamily="34" charset="0"/>
              </a:rPr>
              <a:t>  } else { </a:t>
            </a:r>
          </a:p>
          <a:p>
            <a:pPr>
              <a:spcBef>
                <a:spcPct val="50000"/>
              </a:spcBef>
            </a:pPr>
            <a:r>
              <a:rPr lang="bg-BG" sz="2400">
                <a:latin typeface="Tahoma" pitchFamily="34" charset="0"/>
              </a:rPr>
              <a:t>    close(pdes[0]); /* not required */ </a:t>
            </a:r>
          </a:p>
          <a:p>
            <a:pPr>
              <a:spcBef>
                <a:spcPct val="50000"/>
              </a:spcBef>
            </a:pPr>
            <a:r>
              <a:rPr lang="bg-BG" sz="2400">
                <a:latin typeface="Tahoma" pitchFamily="34" charset="0"/>
              </a:rPr>
              <a:t>    write( pdes[1]); /* write to child */ ..... </a:t>
            </a:r>
          </a:p>
          <a:p>
            <a:pPr>
              <a:spcBef>
                <a:spcPct val="50000"/>
              </a:spcBef>
            </a:pPr>
            <a:r>
              <a:rPr lang="bg-BG" sz="2400">
                <a:latin typeface="Tahoma" pitchFamily="34" charset="0"/>
              </a:rPr>
              <a:t>  }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smtClean="0"/>
              <a:t>gnuplot</a:t>
            </a:r>
            <a:endParaRPr lang="bg-BG" dirty="0"/>
          </a:p>
        </p:txBody>
      </p:sp>
      <p:sp>
        <p:nvSpPr>
          <p:cNvPr id="4" name="Content Placeholder 3"/>
          <p:cNvSpPr>
            <a:spLocks noGrp="1"/>
          </p:cNvSpPr>
          <p:nvPr>
            <p:ph idx="1"/>
          </p:nvPr>
        </p:nvSpPr>
        <p:spPr/>
        <p:txBody>
          <a:bodyPr>
            <a:normAutofit fontScale="92500" lnSpcReduction="20000"/>
          </a:bodyPr>
          <a:lstStyle/>
          <a:p>
            <a:r>
              <a:rPr lang="en-US" b="1" dirty="0" err="1"/>
              <a:t>Gnuplot</a:t>
            </a:r>
            <a:r>
              <a:rPr lang="en-US" b="1" dirty="0"/>
              <a:t> </a:t>
            </a:r>
            <a:r>
              <a:rPr lang="en-US" dirty="0"/>
              <a:t>is a portable command-line driven graphing utility for </a:t>
            </a:r>
            <a:r>
              <a:rPr lang="en-US" dirty="0" err="1"/>
              <a:t>linux</a:t>
            </a:r>
            <a:r>
              <a:rPr lang="en-US" dirty="0"/>
              <a:t>, OS/2, MS Windows, OSX, VMS, and many other platforms. The source code is copyrighted but freely distributed (i.e., you don't have to pay for it). It was originally created to allow scientists and students to visualize mathematical functions and data interactively, but has grown to support many non-interactive uses such as web scripting. It is also used as a plotting engine by third-party applications like Octave. </a:t>
            </a:r>
            <a:r>
              <a:rPr lang="en-US" dirty="0" err="1"/>
              <a:t>Gnuplot</a:t>
            </a:r>
            <a:r>
              <a:rPr lang="en-US" dirty="0"/>
              <a:t> has been supported and under active development since 1986</a:t>
            </a:r>
            <a:r>
              <a:rPr lang="en-US" dirty="0" smtClean="0"/>
              <a:t>.</a:t>
            </a:r>
            <a:endParaRPr lang="en-US" dirty="0"/>
          </a:p>
        </p:txBody>
      </p:sp>
    </p:spTree>
    <p:extLst>
      <p:ext uri="{BB962C8B-B14F-4D97-AF65-F5344CB8AC3E}">
        <p14:creationId xmlns:p14="http://schemas.microsoft.com/office/powerpoint/2010/main" val="422735514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smtClean="0"/>
              <a:t>gnuplot</a:t>
            </a:r>
            <a:endParaRPr lang="bg-BG" dirty="0"/>
          </a:p>
        </p:txBody>
      </p:sp>
      <p:sp>
        <p:nvSpPr>
          <p:cNvPr id="4" name="Content Placeholder 3"/>
          <p:cNvSpPr>
            <a:spLocks noGrp="1"/>
          </p:cNvSpPr>
          <p:nvPr>
            <p:ph idx="1"/>
          </p:nvPr>
        </p:nvSpPr>
        <p:spPr/>
        <p:txBody>
          <a:bodyPr>
            <a:normAutofit fontScale="92500" lnSpcReduction="20000"/>
          </a:bodyPr>
          <a:lstStyle/>
          <a:p>
            <a:r>
              <a:rPr lang="en-US" dirty="0" err="1" smtClean="0"/>
              <a:t>Gnuplot</a:t>
            </a:r>
            <a:r>
              <a:rPr lang="en-US" dirty="0" smtClean="0"/>
              <a:t> </a:t>
            </a:r>
            <a:r>
              <a:rPr lang="en-US" dirty="0"/>
              <a:t>supports many types of plots in either </a:t>
            </a:r>
            <a:r>
              <a:rPr lang="en-US" b="1" dirty="0"/>
              <a:t>2D</a:t>
            </a:r>
            <a:r>
              <a:rPr lang="en-US" dirty="0"/>
              <a:t> and </a:t>
            </a:r>
            <a:r>
              <a:rPr lang="en-US" b="1" dirty="0"/>
              <a:t>3D</a:t>
            </a:r>
            <a:r>
              <a:rPr lang="en-US" dirty="0"/>
              <a:t>. It can draw using lines, points, boxes, contours, vector fields, surfaces, and various associated text. It also supports various specialized plot types. </a:t>
            </a:r>
          </a:p>
          <a:p>
            <a:r>
              <a:rPr lang="en-US" dirty="0" smtClean="0"/>
              <a:t>To use </a:t>
            </a:r>
            <a:r>
              <a:rPr lang="en-US" dirty="0" err="1" smtClean="0"/>
              <a:t>gnuplot</a:t>
            </a:r>
            <a:r>
              <a:rPr lang="en-US" dirty="0" smtClean="0"/>
              <a:t> you should install </a:t>
            </a:r>
            <a:r>
              <a:rPr lang="en-US" dirty="0" err="1" smtClean="0"/>
              <a:t>gnuplot-nox</a:t>
            </a:r>
            <a:r>
              <a:rPr lang="en-US" dirty="0" smtClean="0"/>
              <a:t> and</a:t>
            </a:r>
            <a:r>
              <a:rPr lang="bg-BG" dirty="0" smtClean="0"/>
              <a:t> </a:t>
            </a:r>
            <a:r>
              <a:rPr lang="en-US" dirty="0" smtClean="0"/>
              <a:t>gnuplot-x11 </a:t>
            </a:r>
            <a:r>
              <a:rPr lang="bg-BG" dirty="0" smtClean="0"/>
              <a:t>(</a:t>
            </a:r>
            <a:r>
              <a:rPr lang="en-US" dirty="0" smtClean="0"/>
              <a:t>using </a:t>
            </a:r>
            <a:r>
              <a:rPr lang="en-US" dirty="0" err="1" smtClean="0"/>
              <a:t>sudo</a:t>
            </a:r>
            <a:r>
              <a:rPr lang="en-US" dirty="0" smtClean="0"/>
              <a:t> </a:t>
            </a:r>
            <a:r>
              <a:rPr lang="en-US" dirty="0" smtClean="0"/>
              <a:t>apt-get install </a:t>
            </a:r>
            <a:r>
              <a:rPr lang="en-US" dirty="0" smtClean="0"/>
              <a:t>package</a:t>
            </a:r>
            <a:r>
              <a:rPr lang="bg-BG" dirty="0" smtClean="0"/>
              <a:t>).</a:t>
            </a:r>
            <a:endParaRPr lang="en-US" dirty="0"/>
          </a:p>
          <a:p>
            <a:r>
              <a:rPr lang="en-US" dirty="0"/>
              <a:t>First of all, exec </a:t>
            </a:r>
            <a:r>
              <a:rPr lang="en-US" dirty="0" err="1"/>
              <a:t>gnuplot</a:t>
            </a:r>
            <a:r>
              <a:rPr lang="en-US" dirty="0"/>
              <a:t>. </a:t>
            </a:r>
            <a:r>
              <a:rPr lang="en-US" dirty="0" err="1"/>
              <a:t>Gnuplot</a:t>
            </a:r>
            <a:r>
              <a:rPr lang="en-US" dirty="0"/>
              <a:t> displays a banner and credit, then shows a </a:t>
            </a:r>
            <a:r>
              <a:rPr lang="en-US" dirty="0" err="1"/>
              <a:t>gnuplot</a:t>
            </a:r>
            <a:r>
              <a:rPr lang="en-US" dirty="0"/>
              <a:t> command line prompt "</a:t>
            </a:r>
            <a:r>
              <a:rPr lang="en-US" dirty="0" err="1"/>
              <a:t>gnuplot</a:t>
            </a:r>
            <a:r>
              <a:rPr lang="en-US" dirty="0"/>
              <a:t>&gt; ". </a:t>
            </a:r>
            <a:r>
              <a:rPr lang="en-US" dirty="0" err="1"/>
              <a:t>Gnuplot</a:t>
            </a:r>
            <a:r>
              <a:rPr lang="en-US" dirty="0"/>
              <a:t> is a command line driven plotting tool</a:t>
            </a:r>
            <a:r>
              <a:rPr lang="en-US" dirty="0" smtClean="0"/>
              <a:t>.</a:t>
            </a:r>
            <a:endParaRPr lang="bg-BG" dirty="0" smtClean="0"/>
          </a:p>
          <a:p>
            <a:r>
              <a:rPr lang="en-US" dirty="0" smtClean="0"/>
              <a:t>For executing commands in script file use:</a:t>
            </a:r>
            <a:br>
              <a:rPr lang="en-US" dirty="0" smtClean="0"/>
            </a:br>
            <a:r>
              <a:rPr lang="en-US" dirty="0" err="1" smtClean="0"/>
              <a:t>gnuplot</a:t>
            </a:r>
            <a:r>
              <a:rPr lang="en-US" dirty="0" smtClean="0"/>
              <a:t> </a:t>
            </a:r>
            <a:r>
              <a:rPr lang="en-US" dirty="0" smtClean="0"/>
              <a:t>plot</a:t>
            </a:r>
            <a:r>
              <a:rPr lang="bg-BG" dirty="0" smtClean="0"/>
              <a:t>_</a:t>
            </a:r>
            <a:r>
              <a:rPr lang="en-US" dirty="0" smtClean="0"/>
              <a:t>script.</a:t>
            </a:r>
            <a:endParaRPr lang="bg-BG" dirty="0"/>
          </a:p>
        </p:txBody>
      </p:sp>
    </p:spTree>
    <p:extLst>
      <p:ext uri="{BB962C8B-B14F-4D97-AF65-F5344CB8AC3E}">
        <p14:creationId xmlns:p14="http://schemas.microsoft.com/office/powerpoint/2010/main" val="18707012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p</a:t>
            </a:r>
            <a:r>
              <a:rPr lang="en-US" dirty="0" err="1" smtClean="0"/>
              <a:t>s</a:t>
            </a:r>
            <a:r>
              <a:rPr lang="en-US" dirty="0" smtClean="0"/>
              <a:t> Options</a:t>
            </a:r>
            <a:endParaRPr lang="bg-BG" dirty="0"/>
          </a:p>
        </p:txBody>
      </p:sp>
      <p:sp>
        <p:nvSpPr>
          <p:cNvPr id="3" name="Content Placeholder 2"/>
          <p:cNvSpPr>
            <a:spLocks noGrp="1"/>
          </p:cNvSpPr>
          <p:nvPr>
            <p:ph idx="1"/>
          </p:nvPr>
        </p:nvSpPr>
        <p:spPr/>
        <p:txBody>
          <a:bodyPr>
            <a:normAutofit fontScale="85000" lnSpcReduction="10000"/>
          </a:bodyPr>
          <a:lstStyle/>
          <a:p>
            <a:pPr marL="109728" indent="0">
              <a:buNone/>
            </a:pPr>
            <a:r>
              <a:rPr lang="en-US" dirty="0"/>
              <a:t>By default, </a:t>
            </a:r>
            <a:r>
              <a:rPr lang="en-US" dirty="0" err="1"/>
              <a:t>ps</a:t>
            </a:r>
            <a:r>
              <a:rPr lang="en-US" dirty="0"/>
              <a:t> is not all that useful because it only lists </a:t>
            </a:r>
            <a:r>
              <a:rPr lang="en-US" dirty="0" smtClean="0"/>
              <a:t>processes started </a:t>
            </a:r>
            <a:r>
              <a:rPr lang="en-US" dirty="0"/>
              <a:t>by the user in the current terminal. Instead...</a:t>
            </a:r>
          </a:p>
          <a:p>
            <a:endParaRPr lang="en-US" dirty="0" smtClean="0"/>
          </a:p>
          <a:p>
            <a:pPr marL="109728" indent="0">
              <a:buNone/>
            </a:pPr>
            <a:r>
              <a:rPr lang="en-US" dirty="0" err="1" smtClean="0"/>
              <a:t>ps</a:t>
            </a:r>
            <a:r>
              <a:rPr lang="en-US" dirty="0" smtClean="0"/>
              <a:t> </a:t>
            </a:r>
            <a:r>
              <a:rPr lang="en-US" dirty="0"/>
              <a:t>-e </a:t>
            </a:r>
            <a:endParaRPr lang="en-US" dirty="0" smtClean="0"/>
          </a:p>
          <a:p>
            <a:pPr lvl="1"/>
            <a:r>
              <a:rPr lang="en-US" dirty="0" smtClean="0"/>
              <a:t>Lists </a:t>
            </a:r>
            <a:r>
              <a:rPr lang="en-US" dirty="0"/>
              <a:t>every process currently running on the system</a:t>
            </a:r>
          </a:p>
          <a:p>
            <a:pPr marL="109728" indent="0">
              <a:buNone/>
            </a:pPr>
            <a:r>
              <a:rPr lang="en-US" dirty="0" err="1"/>
              <a:t>ps</a:t>
            </a:r>
            <a:r>
              <a:rPr lang="en-US" dirty="0"/>
              <a:t> -</a:t>
            </a:r>
            <a:r>
              <a:rPr lang="en-US" dirty="0" err="1"/>
              <a:t>ely</a:t>
            </a:r>
            <a:r>
              <a:rPr lang="en-US" dirty="0"/>
              <a:t> </a:t>
            </a:r>
            <a:endParaRPr lang="en-US" dirty="0" smtClean="0"/>
          </a:p>
          <a:p>
            <a:pPr lvl="1"/>
            <a:r>
              <a:rPr lang="en-US" dirty="0" smtClean="0"/>
              <a:t>Gives </a:t>
            </a:r>
            <a:r>
              <a:rPr lang="en-US" dirty="0"/>
              <a:t>more info about your processes than </a:t>
            </a:r>
            <a:r>
              <a:rPr lang="en-US" dirty="0" smtClean="0"/>
              <a:t>you'll ever </a:t>
            </a:r>
            <a:r>
              <a:rPr lang="en-US" dirty="0"/>
              <a:t>need</a:t>
            </a:r>
          </a:p>
          <a:p>
            <a:pPr marL="109728" indent="0">
              <a:buNone/>
            </a:pPr>
            <a:r>
              <a:rPr lang="en-US" dirty="0" err="1"/>
              <a:t>ps</a:t>
            </a:r>
            <a:r>
              <a:rPr lang="en-US" dirty="0"/>
              <a:t> -u </a:t>
            </a:r>
            <a:r>
              <a:rPr lang="en-US" dirty="0" smtClean="0"/>
              <a:t>username </a:t>
            </a:r>
          </a:p>
          <a:p>
            <a:pPr lvl="1"/>
            <a:r>
              <a:rPr lang="en-US" dirty="0" smtClean="0"/>
              <a:t>Lists </a:t>
            </a:r>
            <a:r>
              <a:rPr lang="en-US" dirty="0"/>
              <a:t>all processes for user username.</a:t>
            </a:r>
          </a:p>
          <a:p>
            <a:endParaRPr lang="en-US" dirty="0" smtClean="0"/>
          </a:p>
          <a:p>
            <a:r>
              <a:rPr lang="en-US" dirty="0" smtClean="0"/>
              <a:t>NOTE</a:t>
            </a:r>
            <a:r>
              <a:rPr lang="en-US" dirty="0"/>
              <a:t>: Options for BSD </a:t>
            </a:r>
            <a:r>
              <a:rPr lang="en-US" dirty="0" smtClean="0"/>
              <a:t>version </a:t>
            </a:r>
            <a:r>
              <a:rPr lang="en-US" dirty="0"/>
              <a:t>are </a:t>
            </a:r>
            <a:r>
              <a:rPr lang="en-US" dirty="0" smtClean="0"/>
              <a:t>different</a:t>
            </a:r>
            <a:r>
              <a:rPr lang="en-US" dirty="0"/>
              <a:t>! (See </a:t>
            </a:r>
            <a:r>
              <a:rPr lang="en-US" dirty="0" err="1"/>
              <a:t>manpage</a:t>
            </a:r>
            <a:r>
              <a:rPr lang="en-US" dirty="0"/>
              <a:t>)</a:t>
            </a:r>
            <a:endParaRPr lang="bg-BG" dirty="0"/>
          </a:p>
        </p:txBody>
      </p:sp>
    </p:spTree>
    <p:extLst>
      <p:ext uri="{BB962C8B-B14F-4D97-AF65-F5344CB8AC3E}">
        <p14:creationId xmlns:p14="http://schemas.microsoft.com/office/powerpoint/2010/main" val="133133610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Important</a:t>
            </a:r>
            <a:r>
              <a:rPr lang="bg-BG" dirty="0" smtClean="0"/>
              <a:t> </a:t>
            </a:r>
            <a:r>
              <a:rPr lang="en-US" dirty="0" err="1" smtClean="0"/>
              <a:t>gnuplot</a:t>
            </a:r>
            <a:r>
              <a:rPr lang="en-US" dirty="0" smtClean="0"/>
              <a:t> </a:t>
            </a:r>
            <a:r>
              <a:rPr lang="en-US" dirty="0" smtClean="0"/>
              <a:t>Commands</a:t>
            </a:r>
            <a:endParaRPr lang="bg-BG" dirty="0"/>
          </a:p>
        </p:txBody>
      </p:sp>
      <p:sp>
        <p:nvSpPr>
          <p:cNvPr id="3" name="Content Placeholder 2"/>
          <p:cNvSpPr>
            <a:spLocks noGrp="1"/>
          </p:cNvSpPr>
          <p:nvPr>
            <p:ph idx="1"/>
          </p:nvPr>
        </p:nvSpPr>
        <p:spPr/>
        <p:txBody>
          <a:bodyPr>
            <a:normAutofit fontScale="92500" lnSpcReduction="20000"/>
          </a:bodyPr>
          <a:lstStyle/>
          <a:p>
            <a:pPr marL="109728" indent="0">
              <a:buNone/>
            </a:pPr>
            <a:r>
              <a:rPr lang="en-US" dirty="0"/>
              <a:t>help : </a:t>
            </a:r>
            <a:r>
              <a:rPr lang="en-US" dirty="0" smtClean="0"/>
              <a:t>help </a:t>
            </a:r>
            <a:r>
              <a:rPr lang="en-US" dirty="0" smtClean="0"/>
              <a:t>and documentation for</a:t>
            </a:r>
            <a:r>
              <a:rPr lang="bg-BG" dirty="0" smtClean="0"/>
              <a:t> </a:t>
            </a:r>
            <a:r>
              <a:rPr lang="en-US" dirty="0" err="1" smtClean="0"/>
              <a:t>gnuplot</a:t>
            </a:r>
            <a:r>
              <a:rPr lang="bg-BG" dirty="0" smtClean="0"/>
              <a:t> </a:t>
            </a:r>
            <a:r>
              <a:rPr lang="en-US" dirty="0" smtClean="0"/>
              <a:t>characteristics and commands</a:t>
            </a:r>
            <a:endParaRPr lang="en-US" dirty="0"/>
          </a:p>
          <a:p>
            <a:pPr marL="109728" indent="0">
              <a:buNone/>
            </a:pPr>
            <a:r>
              <a:rPr lang="en-US" dirty="0" smtClean="0"/>
              <a:t>plot </a:t>
            </a:r>
            <a:r>
              <a:rPr lang="en-US" dirty="0"/>
              <a:t>: </a:t>
            </a:r>
            <a:r>
              <a:rPr lang="bg-BG" dirty="0" smtClean="0"/>
              <a:t>чертае графика на функция или набор от данни</a:t>
            </a:r>
            <a:endParaRPr lang="en-US" dirty="0"/>
          </a:p>
          <a:p>
            <a:r>
              <a:rPr lang="en-US" dirty="0" smtClean="0"/>
              <a:t>Plotting sin(x</a:t>
            </a:r>
            <a:r>
              <a:rPr lang="en-US" dirty="0"/>
              <a:t>)</a:t>
            </a:r>
          </a:p>
          <a:p>
            <a:pPr marL="0" indent="0">
              <a:buNone/>
            </a:pPr>
            <a:r>
              <a:rPr lang="en-US" dirty="0"/>
              <a:t>plot sin(x)</a:t>
            </a:r>
          </a:p>
          <a:p>
            <a:r>
              <a:rPr lang="en-US" dirty="0"/>
              <a:t>set </a:t>
            </a:r>
            <a:r>
              <a:rPr lang="en-US" dirty="0" err="1"/>
              <a:t>xrange</a:t>
            </a:r>
            <a:r>
              <a:rPr lang="en-US" dirty="0"/>
              <a:t> / </a:t>
            </a:r>
            <a:r>
              <a:rPr lang="en-US" dirty="0" err="1"/>
              <a:t>yrange</a:t>
            </a:r>
            <a:r>
              <a:rPr lang="en-US" dirty="0"/>
              <a:t> : </a:t>
            </a:r>
            <a:r>
              <a:rPr lang="en-US" dirty="0" smtClean="0"/>
              <a:t>set ranges for x or y</a:t>
            </a:r>
            <a:r>
              <a:rPr lang="en-US" dirty="0" smtClean="0"/>
              <a:t>.</a:t>
            </a:r>
            <a:endParaRPr lang="en-US" dirty="0"/>
          </a:p>
          <a:p>
            <a:pPr marL="0" indent="0">
              <a:buNone/>
            </a:pPr>
            <a:r>
              <a:rPr lang="en-US" dirty="0"/>
              <a:t>set </a:t>
            </a:r>
            <a:r>
              <a:rPr lang="en-US" dirty="0" err="1"/>
              <a:t>xrange</a:t>
            </a:r>
            <a:r>
              <a:rPr lang="en-US" dirty="0"/>
              <a:t> [0:5]</a:t>
            </a:r>
          </a:p>
          <a:p>
            <a:r>
              <a:rPr lang="en-US" dirty="0"/>
              <a:t>set </a:t>
            </a:r>
            <a:r>
              <a:rPr lang="en-US" dirty="0" err="1"/>
              <a:t>xlabel</a:t>
            </a:r>
            <a:r>
              <a:rPr lang="en-US" dirty="0"/>
              <a:t> / </a:t>
            </a:r>
            <a:r>
              <a:rPr lang="en-US" dirty="0" err="1"/>
              <a:t>ylabel</a:t>
            </a:r>
            <a:r>
              <a:rPr lang="en-US" dirty="0"/>
              <a:t> : </a:t>
            </a:r>
            <a:r>
              <a:rPr lang="en-US" dirty="0" smtClean="0"/>
              <a:t>set label for x or y</a:t>
            </a:r>
            <a:r>
              <a:rPr lang="bg-BG" dirty="0" smtClean="0"/>
              <a:t>.</a:t>
            </a:r>
            <a:endParaRPr lang="en-US" dirty="0"/>
          </a:p>
          <a:p>
            <a:pPr marL="0" indent="0">
              <a:buNone/>
            </a:pPr>
            <a:r>
              <a:rPr lang="en-US" dirty="0"/>
              <a:t>set </a:t>
            </a:r>
            <a:r>
              <a:rPr lang="en-US" dirty="0" err="1"/>
              <a:t>xlabel</a:t>
            </a:r>
            <a:r>
              <a:rPr lang="en-US" dirty="0"/>
              <a:t> ``Time (s)''</a:t>
            </a:r>
          </a:p>
          <a:p>
            <a:r>
              <a:rPr lang="en-US" dirty="0"/>
              <a:t>set title : </a:t>
            </a:r>
            <a:r>
              <a:rPr lang="en-US" dirty="0" smtClean="0"/>
              <a:t>set plot title</a:t>
            </a:r>
            <a:endParaRPr lang="en-US" dirty="0"/>
          </a:p>
          <a:p>
            <a:pPr marL="0" indent="0">
              <a:buNone/>
            </a:pPr>
            <a:r>
              <a:rPr lang="en-US" dirty="0"/>
              <a:t>set title </a:t>
            </a:r>
            <a:r>
              <a:rPr lang="en-US" dirty="0" smtClean="0"/>
              <a:t>“Sin(x</a:t>
            </a:r>
            <a:r>
              <a:rPr lang="en-US" dirty="0" smtClean="0"/>
              <a:t>)''</a:t>
            </a:r>
            <a:endParaRPr lang="en-US" dirty="0"/>
          </a:p>
        </p:txBody>
      </p:sp>
    </p:spTree>
    <p:extLst>
      <p:ext uri="{BB962C8B-B14F-4D97-AF65-F5344CB8AC3E}">
        <p14:creationId xmlns:p14="http://schemas.microsoft.com/office/powerpoint/2010/main" val="18233624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Plotting Options</a:t>
            </a:r>
            <a:endParaRPr lang="bg-BG" dirty="0"/>
          </a:p>
        </p:txBody>
      </p:sp>
      <p:sp>
        <p:nvSpPr>
          <p:cNvPr id="3" name="Content Placeholder 2"/>
          <p:cNvSpPr>
            <a:spLocks noGrp="1"/>
          </p:cNvSpPr>
          <p:nvPr>
            <p:ph idx="1"/>
          </p:nvPr>
        </p:nvSpPr>
        <p:spPr/>
        <p:txBody>
          <a:bodyPr>
            <a:normAutofit fontScale="70000" lnSpcReduction="20000"/>
          </a:bodyPr>
          <a:lstStyle/>
          <a:p>
            <a:r>
              <a:rPr lang="en-US" dirty="0" err="1"/>
              <a:t>gnuplot</a:t>
            </a:r>
            <a:r>
              <a:rPr lang="en-US" dirty="0"/>
              <a:t> </a:t>
            </a:r>
            <a:r>
              <a:rPr lang="en-US" dirty="0" smtClean="0"/>
              <a:t>can read data from file and can automatically separate data from different columns</a:t>
            </a:r>
          </a:p>
          <a:p>
            <a:r>
              <a:rPr lang="en-US" dirty="0" smtClean="0"/>
              <a:t>Plotting</a:t>
            </a:r>
            <a:endParaRPr lang="bg-BG" dirty="0" smtClean="0"/>
          </a:p>
          <a:p>
            <a:pPr marL="0" indent="0">
              <a:buNone/>
            </a:pPr>
            <a:r>
              <a:rPr lang="en-US" dirty="0"/>
              <a:t>pop(x) = 103*</a:t>
            </a:r>
            <a:r>
              <a:rPr lang="en-US" dirty="0" err="1"/>
              <a:t>exp</a:t>
            </a:r>
            <a:r>
              <a:rPr lang="en-US" dirty="0"/>
              <a:t>((1965-x)/10) </a:t>
            </a:r>
            <a:endParaRPr lang="bg-BG" dirty="0" smtClean="0"/>
          </a:p>
          <a:p>
            <a:pPr marL="0" indent="0">
              <a:buNone/>
            </a:pPr>
            <a:r>
              <a:rPr lang="en-US" dirty="0"/>
              <a:t>plot [1960:1990] 'population.dat', pop(x)</a:t>
            </a:r>
          </a:p>
          <a:p>
            <a:r>
              <a:rPr lang="en-US" dirty="0" smtClean="0"/>
              <a:t>population.dat </a:t>
            </a:r>
            <a:r>
              <a:rPr lang="en-US" dirty="0" smtClean="0"/>
              <a:t>is</a:t>
            </a:r>
            <a:r>
              <a:rPr lang="bg-BG" dirty="0" smtClean="0"/>
              <a:t>:</a:t>
            </a:r>
            <a:endParaRPr lang="en-US" dirty="0" smtClean="0"/>
          </a:p>
          <a:p>
            <a:pPr marL="0" indent="0">
              <a:buNone/>
            </a:pPr>
            <a:r>
              <a:rPr lang="bg-BG" dirty="0" smtClean="0"/>
              <a:t>1965 </a:t>
            </a:r>
            <a:r>
              <a:rPr lang="bg-BG" dirty="0"/>
              <a:t>103</a:t>
            </a:r>
          </a:p>
          <a:p>
            <a:pPr marL="0" indent="0">
              <a:buNone/>
            </a:pPr>
            <a:r>
              <a:rPr lang="bg-BG" dirty="0"/>
              <a:t>1970 55</a:t>
            </a:r>
          </a:p>
          <a:p>
            <a:pPr marL="0" indent="0">
              <a:buNone/>
            </a:pPr>
            <a:r>
              <a:rPr lang="bg-BG" dirty="0"/>
              <a:t>1975 34</a:t>
            </a:r>
          </a:p>
          <a:p>
            <a:pPr marL="0" indent="0">
              <a:buNone/>
            </a:pPr>
            <a:r>
              <a:rPr lang="bg-BG" dirty="0"/>
              <a:t>1980 24</a:t>
            </a:r>
          </a:p>
          <a:p>
            <a:pPr marL="0" indent="0">
              <a:buNone/>
            </a:pPr>
            <a:r>
              <a:rPr lang="bg-BG" dirty="0"/>
              <a:t>1985 10</a:t>
            </a:r>
          </a:p>
          <a:p>
            <a:pPr marL="0" indent="0">
              <a:buNone/>
            </a:pPr>
            <a:endParaRPr lang="bg-BG" dirty="0" smtClean="0"/>
          </a:p>
          <a:p>
            <a:r>
              <a:rPr lang="en-US" dirty="0" smtClean="0"/>
              <a:t>Plotting the series with lines:</a:t>
            </a:r>
            <a:endParaRPr lang="bg-BG" dirty="0" smtClean="0"/>
          </a:p>
          <a:p>
            <a:pPr marL="0" indent="0">
              <a:buNone/>
            </a:pPr>
            <a:r>
              <a:rPr lang="en-US" dirty="0"/>
              <a:t>plot [1960:1990] 'population.dat' with lines </a:t>
            </a:r>
            <a:endParaRPr lang="bg-BG" dirty="0" smtClean="0"/>
          </a:p>
          <a:p>
            <a:r>
              <a:rPr lang="en-US" dirty="0"/>
              <a:t>Plotting the series </a:t>
            </a:r>
            <a:r>
              <a:rPr lang="en-US" dirty="0" smtClean="0"/>
              <a:t>with bars:</a:t>
            </a:r>
            <a:endParaRPr lang="bg-BG" dirty="0" smtClean="0"/>
          </a:p>
          <a:p>
            <a:pPr marL="0" indent="0">
              <a:buNone/>
            </a:pPr>
            <a:r>
              <a:rPr lang="en-US" dirty="0"/>
              <a:t>plot [1960:1990] 'population.dat' with </a:t>
            </a:r>
            <a:r>
              <a:rPr lang="en-US" dirty="0" smtClean="0"/>
              <a:t>boxes</a:t>
            </a:r>
            <a:endParaRPr lang="en-US" dirty="0"/>
          </a:p>
        </p:txBody>
      </p:sp>
    </p:spTree>
    <p:extLst>
      <p:ext uri="{BB962C8B-B14F-4D97-AF65-F5344CB8AC3E}">
        <p14:creationId xmlns:p14="http://schemas.microsoft.com/office/powerpoint/2010/main" val="15412104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For more info visit:</a:t>
            </a:r>
            <a:endParaRPr lang="bg-BG" dirty="0"/>
          </a:p>
        </p:txBody>
      </p:sp>
      <p:sp>
        <p:nvSpPr>
          <p:cNvPr id="3" name="Content Placeholder 2"/>
          <p:cNvSpPr>
            <a:spLocks noGrp="1"/>
          </p:cNvSpPr>
          <p:nvPr>
            <p:ph idx="1"/>
          </p:nvPr>
        </p:nvSpPr>
        <p:spPr/>
        <p:txBody>
          <a:bodyPr/>
          <a:lstStyle/>
          <a:p>
            <a:endParaRPr lang="bg-BG" dirty="0" smtClean="0"/>
          </a:p>
          <a:p>
            <a:endParaRPr lang="bg-BG" dirty="0"/>
          </a:p>
          <a:p>
            <a:r>
              <a:rPr lang="en-US" dirty="0" smtClean="0"/>
              <a:t>man </a:t>
            </a:r>
            <a:r>
              <a:rPr lang="en-US" dirty="0" err="1" smtClean="0"/>
              <a:t>gnuplot</a:t>
            </a:r>
            <a:endParaRPr lang="bg-BG" dirty="0" smtClean="0"/>
          </a:p>
          <a:p>
            <a:r>
              <a:rPr lang="en-US" dirty="0" smtClean="0">
                <a:hlinkClick r:id="rId2"/>
              </a:rPr>
              <a:t>http</a:t>
            </a:r>
            <a:r>
              <a:rPr lang="en-US" dirty="0">
                <a:hlinkClick r:id="rId2"/>
              </a:rPr>
              <a:t>://</a:t>
            </a:r>
            <a:r>
              <a:rPr lang="en-US" dirty="0" smtClean="0">
                <a:hlinkClick r:id="rId2"/>
              </a:rPr>
              <a:t>t16web.lanl.gov/Kawano/gnuplot/index-e.html</a:t>
            </a:r>
            <a:r>
              <a:rPr lang="bg-BG" dirty="0" smtClean="0"/>
              <a:t> </a:t>
            </a:r>
            <a:endParaRPr lang="en-US" dirty="0"/>
          </a:p>
          <a:p>
            <a:r>
              <a:rPr lang="en-US" dirty="0" smtClean="0">
                <a:hlinkClick r:id="rId3"/>
              </a:rPr>
              <a:t>http</a:t>
            </a:r>
            <a:r>
              <a:rPr lang="en-US" dirty="0">
                <a:hlinkClick r:id="rId3"/>
              </a:rPr>
              <a:t>://www.gnuplot.info</a:t>
            </a:r>
            <a:r>
              <a:rPr lang="en-US" dirty="0" smtClean="0">
                <a:hlinkClick r:id="rId3"/>
              </a:rPr>
              <a:t>/</a:t>
            </a:r>
            <a:r>
              <a:rPr lang="bg-BG" dirty="0" smtClean="0"/>
              <a:t> </a:t>
            </a:r>
            <a:endParaRPr lang="en-US" dirty="0" smtClean="0"/>
          </a:p>
          <a:p>
            <a:r>
              <a:rPr lang="en-US" dirty="0" smtClean="0">
                <a:hlinkClick r:id="rId4"/>
              </a:rPr>
              <a:t>http://www.gnuplot.info/demo</a:t>
            </a:r>
            <a:endParaRPr lang="en-US" dirty="0" smtClean="0"/>
          </a:p>
          <a:p>
            <a:endParaRPr lang="bg-BG" dirty="0"/>
          </a:p>
        </p:txBody>
      </p:sp>
    </p:spTree>
    <p:extLst>
      <p:ext uri="{BB962C8B-B14F-4D97-AF65-F5344CB8AC3E}">
        <p14:creationId xmlns:p14="http://schemas.microsoft.com/office/powerpoint/2010/main" val="396758612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7" name="Rectangle 3"/>
          <p:cNvSpPr>
            <a:spLocks noGrp="1" noChangeArrowheads="1"/>
          </p:cNvSpPr>
          <p:nvPr>
            <p:ph idx="1"/>
          </p:nvPr>
        </p:nvSpPr>
        <p:spPr/>
        <p:txBody>
          <a:bodyPr/>
          <a:lstStyle/>
          <a:p>
            <a:r>
              <a:rPr lang="en-US" dirty="0"/>
              <a:t>The program relies on you having installed the freely </a:t>
            </a:r>
            <a:r>
              <a:rPr lang="en-US" b="1" i="1" dirty="0" err="1"/>
              <a:t>gnuplot</a:t>
            </a:r>
            <a:r>
              <a:rPr lang="en-US" dirty="0"/>
              <a:t> </a:t>
            </a:r>
            <a:r>
              <a:rPr lang="en-US" dirty="0" smtClean="0"/>
              <a:t> graph </a:t>
            </a:r>
            <a:r>
              <a:rPr lang="en-US" dirty="0"/>
              <a:t>drawing program in the directory /</a:t>
            </a:r>
            <a:r>
              <a:rPr lang="en-US" dirty="0" err="1"/>
              <a:t>usr</a:t>
            </a:r>
            <a:r>
              <a:rPr lang="en-US" dirty="0"/>
              <a:t>/local/bin/ </a:t>
            </a:r>
            <a:endParaRPr lang="bg-BG" dirty="0"/>
          </a:p>
        </p:txBody>
      </p:sp>
      <p:sp>
        <p:nvSpPr>
          <p:cNvPr id="93186" name="Rectangle 2"/>
          <p:cNvSpPr>
            <a:spLocks noGrp="1" noChangeArrowheads="1"/>
          </p:cNvSpPr>
          <p:nvPr>
            <p:ph type="title"/>
          </p:nvPr>
        </p:nvSpPr>
        <p:spPr/>
        <p:txBody>
          <a:bodyPr/>
          <a:lstStyle/>
          <a:p>
            <a:r>
              <a:rPr lang="en-US" dirty="0" smtClean="0"/>
              <a:t>Example</a:t>
            </a:r>
            <a:endParaRPr lang="bg-BG" dirty="0"/>
          </a:p>
        </p:txBody>
      </p:sp>
      <p:sp>
        <p:nvSpPr>
          <p:cNvPr id="93188" name="Text Box 4"/>
          <p:cNvSpPr txBox="1">
            <a:spLocks noChangeArrowheads="1"/>
          </p:cNvSpPr>
          <p:nvPr/>
        </p:nvSpPr>
        <p:spPr bwMode="auto">
          <a:xfrm>
            <a:off x="1692275" y="4076700"/>
            <a:ext cx="561657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3200">
                <a:latin typeface="Verdana" pitchFamily="34" charset="0"/>
              </a:rPr>
              <a:t>Example2</a:t>
            </a:r>
            <a:endParaRPr lang="bg-BG" sz="3200">
              <a:latin typeface="Verdana"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Priority</a:t>
            </a:r>
            <a:endParaRPr lang="bg-BG" dirty="0"/>
          </a:p>
        </p:txBody>
      </p:sp>
      <p:sp>
        <p:nvSpPr>
          <p:cNvPr id="3" name="Content Placeholder 2"/>
          <p:cNvSpPr>
            <a:spLocks noGrp="1"/>
          </p:cNvSpPr>
          <p:nvPr>
            <p:ph idx="1"/>
          </p:nvPr>
        </p:nvSpPr>
        <p:spPr/>
        <p:txBody>
          <a:bodyPr>
            <a:normAutofit fontScale="85000" lnSpcReduction="20000"/>
          </a:bodyPr>
          <a:lstStyle/>
          <a:p>
            <a:pPr marL="109728" indent="0">
              <a:buNone/>
            </a:pPr>
            <a:r>
              <a:rPr lang="en-US" dirty="0"/>
              <a:t>Suppose you want to run some long running </a:t>
            </a:r>
            <a:r>
              <a:rPr lang="en-US" dirty="0" smtClean="0"/>
              <a:t>scientific calculation that </a:t>
            </a:r>
            <a:r>
              <a:rPr lang="en-US" dirty="0"/>
              <a:t>might take days and </a:t>
            </a:r>
            <a:r>
              <a:rPr lang="en-US" dirty="0" smtClean="0"/>
              <a:t>consume </a:t>
            </a:r>
            <a:r>
              <a:rPr lang="en-US" dirty="0"/>
              <a:t>100% of the CPU on </a:t>
            </a:r>
            <a:r>
              <a:rPr lang="en-US" dirty="0" smtClean="0"/>
              <a:t>some server</a:t>
            </a:r>
            <a:r>
              <a:rPr lang="en-US" dirty="0"/>
              <a:t>. Wouldn't it be nice if there was some way to tell the </a:t>
            </a:r>
            <a:r>
              <a:rPr lang="en-US" dirty="0" smtClean="0"/>
              <a:t>server to </a:t>
            </a:r>
            <a:r>
              <a:rPr lang="en-US" dirty="0"/>
              <a:t>give your process less priority with CPU time?</a:t>
            </a:r>
          </a:p>
          <a:p>
            <a:r>
              <a:rPr lang="en-US" dirty="0"/>
              <a:t>Remember that although UNIX seems to run tens or </a:t>
            </a:r>
            <a:r>
              <a:rPr lang="en-US" dirty="0" smtClean="0"/>
              <a:t>hundreds of processes </a:t>
            </a:r>
            <a:r>
              <a:rPr lang="en-US" dirty="0"/>
              <a:t>at once, one CPU can only run one process at </a:t>
            </a:r>
            <a:r>
              <a:rPr lang="en-US" dirty="0" smtClean="0"/>
              <a:t>a time</a:t>
            </a:r>
            <a:r>
              <a:rPr lang="en-US" dirty="0"/>
              <a:t>.</a:t>
            </a:r>
          </a:p>
          <a:p>
            <a:r>
              <a:rPr lang="en-US" dirty="0"/>
              <a:t>Quick switching back and forth between processes makes </a:t>
            </a:r>
            <a:r>
              <a:rPr lang="en-US" dirty="0" smtClean="0"/>
              <a:t>it seem </a:t>
            </a:r>
            <a:r>
              <a:rPr lang="en-US" dirty="0"/>
              <a:t>as though they are all running simultaneously</a:t>
            </a:r>
          </a:p>
          <a:p>
            <a:pPr marL="109728" indent="0">
              <a:buNone/>
            </a:pPr>
            <a:endParaRPr lang="en-US" dirty="0" smtClean="0"/>
          </a:p>
          <a:p>
            <a:pPr marL="109728" indent="0">
              <a:buNone/>
            </a:pPr>
            <a:r>
              <a:rPr lang="en-US" dirty="0" smtClean="0"/>
              <a:t>UNIX </a:t>
            </a:r>
            <a:r>
              <a:rPr lang="en-US" dirty="0"/>
              <a:t>Developers saw this type of situation coming - each </a:t>
            </a:r>
            <a:r>
              <a:rPr lang="en-US" dirty="0" smtClean="0"/>
              <a:t>process is </a:t>
            </a:r>
            <a:r>
              <a:rPr lang="en-US" dirty="0"/>
              <a:t>given a priority value when it starts.</a:t>
            </a:r>
            <a:endParaRPr lang="bg-BG" dirty="0"/>
          </a:p>
        </p:txBody>
      </p:sp>
    </p:spTree>
    <p:extLst>
      <p:ext uri="{BB962C8B-B14F-4D97-AF65-F5344CB8AC3E}">
        <p14:creationId xmlns:p14="http://schemas.microsoft.com/office/powerpoint/2010/main" val="5625172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Initial Priority</a:t>
            </a:r>
            <a:endParaRPr lang="bg-BG" dirty="0"/>
          </a:p>
        </p:txBody>
      </p:sp>
      <p:sp>
        <p:nvSpPr>
          <p:cNvPr id="3" name="Content Placeholder 2"/>
          <p:cNvSpPr>
            <a:spLocks noGrp="1"/>
          </p:cNvSpPr>
          <p:nvPr>
            <p:ph idx="1"/>
          </p:nvPr>
        </p:nvSpPr>
        <p:spPr/>
        <p:txBody>
          <a:bodyPr>
            <a:normAutofit fontScale="85000" lnSpcReduction="20000"/>
          </a:bodyPr>
          <a:lstStyle/>
          <a:p>
            <a:pPr marL="109728" indent="0">
              <a:buNone/>
            </a:pPr>
            <a:r>
              <a:rPr lang="en-US" dirty="0"/>
              <a:t>Start a process with a non-default priority:</a:t>
            </a:r>
          </a:p>
          <a:p>
            <a:pPr marL="109728" indent="0">
              <a:buNone/>
            </a:pPr>
            <a:r>
              <a:rPr lang="en-US" dirty="0" smtClean="0"/>
              <a:t>nice </a:t>
            </a:r>
            <a:r>
              <a:rPr lang="en-US" dirty="0"/>
              <a:t>[options] command</a:t>
            </a:r>
          </a:p>
          <a:p>
            <a:r>
              <a:rPr lang="en-US" dirty="0"/>
              <a:t>Runs command with a </a:t>
            </a:r>
            <a:r>
              <a:rPr lang="en-US" dirty="0" smtClean="0"/>
              <a:t>specified </a:t>
            </a:r>
            <a:r>
              <a:rPr lang="en-US" dirty="0"/>
              <a:t>"niceness value" (default: 10)</a:t>
            </a:r>
          </a:p>
          <a:p>
            <a:r>
              <a:rPr lang="en-US" dirty="0"/>
              <a:t>Niceness values range from -20 (highest priority) and </a:t>
            </a:r>
            <a:r>
              <a:rPr lang="en-US" dirty="0" smtClean="0"/>
              <a:t>19 (</a:t>
            </a:r>
            <a:r>
              <a:rPr lang="en-US" dirty="0"/>
              <a:t>lowest priority)</a:t>
            </a:r>
          </a:p>
          <a:p>
            <a:r>
              <a:rPr lang="en-US" dirty="0"/>
              <a:t>Only root can give a process a negative niceness value!</a:t>
            </a:r>
          </a:p>
          <a:p>
            <a:r>
              <a:rPr lang="en-US" dirty="0"/>
              <a:t>Commands run without nice have priority 0.</a:t>
            </a:r>
          </a:p>
          <a:p>
            <a:endParaRPr lang="en-US" dirty="0" smtClean="0"/>
          </a:p>
          <a:p>
            <a:pPr marL="109728" indent="0">
              <a:buNone/>
            </a:pPr>
            <a:r>
              <a:rPr lang="en-US" dirty="0" smtClean="0"/>
              <a:t>Example</a:t>
            </a:r>
            <a:r>
              <a:rPr lang="en-US" dirty="0"/>
              <a:t>:</a:t>
            </a:r>
          </a:p>
          <a:p>
            <a:pPr marL="109728" indent="0">
              <a:buNone/>
            </a:pPr>
            <a:r>
              <a:rPr lang="en-US" dirty="0"/>
              <a:t>nice -n 10 </a:t>
            </a:r>
            <a:r>
              <a:rPr lang="en-US" dirty="0" err="1"/>
              <a:t>azureus</a:t>
            </a:r>
            <a:endParaRPr lang="en-US" dirty="0"/>
          </a:p>
          <a:p>
            <a:r>
              <a:rPr lang="en-US" dirty="0"/>
              <a:t>Keeps torrent downloads from hogging all our CPU time!</a:t>
            </a:r>
            <a:endParaRPr lang="bg-BG" dirty="0"/>
          </a:p>
        </p:txBody>
      </p:sp>
    </p:spTree>
    <p:extLst>
      <p:ext uri="{BB962C8B-B14F-4D97-AF65-F5344CB8AC3E}">
        <p14:creationId xmlns:p14="http://schemas.microsoft.com/office/powerpoint/2010/main" val="21711922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Adjusting Priority</a:t>
            </a:r>
            <a:endParaRPr lang="bg-BG" dirty="0"/>
          </a:p>
        </p:txBody>
      </p:sp>
      <p:sp>
        <p:nvSpPr>
          <p:cNvPr id="3" name="Content Placeholder 2"/>
          <p:cNvSpPr>
            <a:spLocks noGrp="1"/>
          </p:cNvSpPr>
          <p:nvPr>
            <p:ph idx="1"/>
          </p:nvPr>
        </p:nvSpPr>
        <p:spPr/>
        <p:txBody>
          <a:bodyPr>
            <a:normAutofit fontScale="85000" lnSpcReduction="20000"/>
          </a:bodyPr>
          <a:lstStyle/>
          <a:p>
            <a:pPr marL="109728" indent="0">
              <a:buNone/>
            </a:pPr>
            <a:r>
              <a:rPr lang="en-US" dirty="0"/>
              <a:t>Adjust the niceness of a running process:</a:t>
            </a:r>
          </a:p>
          <a:p>
            <a:pPr marL="109728" indent="0">
              <a:buNone/>
            </a:pPr>
            <a:r>
              <a:rPr lang="en-US" dirty="0" err="1" smtClean="0"/>
              <a:t>renice</a:t>
            </a:r>
            <a:r>
              <a:rPr lang="en-US" dirty="0" smtClean="0"/>
              <a:t> </a:t>
            </a:r>
            <a:r>
              <a:rPr lang="en-US" dirty="0"/>
              <a:t>&lt;priority&gt; -p &lt;PID&gt;</a:t>
            </a:r>
          </a:p>
          <a:p>
            <a:r>
              <a:rPr lang="en-US" dirty="0"/>
              <a:t>Changes the niceness of the indicated process to &lt;priority&gt;</a:t>
            </a:r>
          </a:p>
          <a:p>
            <a:r>
              <a:rPr lang="en-US" dirty="0"/>
              <a:t>Again, only root can go below 0!</a:t>
            </a:r>
          </a:p>
          <a:p>
            <a:r>
              <a:rPr lang="en-US" dirty="0"/>
              <a:t>Can only </a:t>
            </a:r>
            <a:r>
              <a:rPr lang="en-US" dirty="0" err="1"/>
              <a:t>renice</a:t>
            </a:r>
            <a:r>
              <a:rPr lang="en-US" dirty="0"/>
              <a:t> processes YOU started!</a:t>
            </a:r>
          </a:p>
          <a:p>
            <a:pPr marL="109728" indent="0">
              <a:buNone/>
            </a:pPr>
            <a:endParaRPr lang="en-US" dirty="0" smtClean="0"/>
          </a:p>
          <a:p>
            <a:pPr marL="109728" indent="0">
              <a:buNone/>
            </a:pPr>
            <a:r>
              <a:rPr lang="en-US" dirty="0" smtClean="0"/>
              <a:t>Example</a:t>
            </a:r>
            <a:r>
              <a:rPr lang="en-US" dirty="0"/>
              <a:t>:</a:t>
            </a:r>
          </a:p>
          <a:p>
            <a:pPr marL="109728" indent="0">
              <a:buNone/>
            </a:pPr>
            <a:r>
              <a:rPr lang="en-US" dirty="0" err="1"/>
              <a:t>renice</a:t>
            </a:r>
            <a:r>
              <a:rPr lang="en-US" dirty="0"/>
              <a:t> 5 -p 10275</a:t>
            </a:r>
          </a:p>
          <a:p>
            <a:r>
              <a:rPr lang="en-US" dirty="0"/>
              <a:t>Sets the niceness of the process with PID 10275 to 5 (</a:t>
            </a:r>
            <a:r>
              <a:rPr lang="en-US" dirty="0" smtClean="0"/>
              <a:t>slightly lower </a:t>
            </a:r>
            <a:r>
              <a:rPr lang="en-US" dirty="0"/>
              <a:t>priority than default)</a:t>
            </a:r>
          </a:p>
          <a:p>
            <a:pPr marL="109728" indent="0">
              <a:buNone/>
            </a:pPr>
            <a:r>
              <a:rPr lang="en-US" dirty="0" err="1"/>
              <a:t>renice</a:t>
            </a:r>
            <a:r>
              <a:rPr lang="en-US" dirty="0"/>
              <a:t> 19 -u </a:t>
            </a:r>
            <a:r>
              <a:rPr lang="en-US" dirty="0" err="1" smtClean="0"/>
              <a:t>dgoceva</a:t>
            </a:r>
            <a:endParaRPr lang="en-US" dirty="0"/>
          </a:p>
          <a:p>
            <a:r>
              <a:rPr lang="en-US" dirty="0" err="1"/>
              <a:t>renice</a:t>
            </a:r>
            <a:r>
              <a:rPr lang="en-US" dirty="0"/>
              <a:t> all my processes to 19</a:t>
            </a:r>
            <a:endParaRPr lang="bg-BG" dirty="0"/>
          </a:p>
        </p:txBody>
      </p:sp>
    </p:spTree>
    <p:extLst>
      <p:ext uri="{BB962C8B-B14F-4D97-AF65-F5344CB8AC3E}">
        <p14:creationId xmlns:p14="http://schemas.microsoft.com/office/powerpoint/2010/main" val="501881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To end a process running in the foreground simply hit Ctrl + C</a:t>
            </a:r>
          </a:p>
          <a:p>
            <a:endParaRPr lang="en-US" dirty="0" smtClean="0"/>
          </a:p>
          <a:p>
            <a:r>
              <a:rPr lang="en-US" dirty="0" smtClean="0"/>
              <a:t>What </a:t>
            </a:r>
            <a:r>
              <a:rPr lang="en-US" dirty="0"/>
              <a:t>about a background process that stops working?</a:t>
            </a:r>
          </a:p>
          <a:p>
            <a:endParaRPr lang="en-US" dirty="0" smtClean="0"/>
          </a:p>
          <a:p>
            <a:r>
              <a:rPr lang="en-US" dirty="0" smtClean="0"/>
              <a:t>What </a:t>
            </a:r>
            <a:r>
              <a:rPr lang="en-US" dirty="0"/>
              <a:t>is the UNIX version of CTRL + ALT + DELETE?</a:t>
            </a:r>
            <a:endParaRPr lang="bg-BG" dirty="0"/>
          </a:p>
        </p:txBody>
      </p:sp>
      <p:sp>
        <p:nvSpPr>
          <p:cNvPr id="3" name="Title 2"/>
          <p:cNvSpPr>
            <a:spLocks noGrp="1"/>
          </p:cNvSpPr>
          <p:nvPr>
            <p:ph type="title"/>
          </p:nvPr>
        </p:nvSpPr>
        <p:spPr/>
        <p:txBody>
          <a:bodyPr/>
          <a:lstStyle/>
          <a:p>
            <a:r>
              <a:rPr lang="en-US" dirty="0" smtClean="0"/>
              <a:t>Terminating Process</a:t>
            </a:r>
            <a:endParaRPr lang="bg-BG" dirty="0"/>
          </a:p>
        </p:txBody>
      </p:sp>
    </p:spTree>
    <p:extLst>
      <p:ext uri="{BB962C8B-B14F-4D97-AF65-F5344CB8AC3E}">
        <p14:creationId xmlns:p14="http://schemas.microsoft.com/office/powerpoint/2010/main" val="28178499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Terminating Process</a:t>
            </a:r>
            <a:endParaRPr lang="bg-BG" dirty="0"/>
          </a:p>
        </p:txBody>
      </p:sp>
      <p:sp>
        <p:nvSpPr>
          <p:cNvPr id="3" name="Content Placeholder 2"/>
          <p:cNvSpPr>
            <a:spLocks noGrp="1"/>
          </p:cNvSpPr>
          <p:nvPr>
            <p:ph idx="1"/>
          </p:nvPr>
        </p:nvSpPr>
        <p:spPr/>
        <p:txBody>
          <a:bodyPr>
            <a:normAutofit/>
          </a:bodyPr>
          <a:lstStyle/>
          <a:p>
            <a:pPr marL="82296" indent="0">
              <a:buNone/>
            </a:pPr>
            <a:r>
              <a:rPr lang="en-US" dirty="0"/>
              <a:t>kill [-signal] &lt;PID&gt;</a:t>
            </a:r>
          </a:p>
          <a:p>
            <a:r>
              <a:rPr lang="en-US" dirty="0" smtClean="0"/>
              <a:t>Sends </a:t>
            </a:r>
            <a:r>
              <a:rPr lang="en-US" dirty="0"/>
              <a:t>the </a:t>
            </a:r>
            <a:r>
              <a:rPr lang="en-US" dirty="0" smtClean="0"/>
              <a:t>specified </a:t>
            </a:r>
            <a:r>
              <a:rPr lang="en-US" dirty="0"/>
              <a:t>signal to the process</a:t>
            </a:r>
          </a:p>
          <a:p>
            <a:r>
              <a:rPr lang="en-US" dirty="0"/>
              <a:t>By default, terminates execution</a:t>
            </a:r>
          </a:p>
          <a:p>
            <a:endParaRPr lang="en-US" dirty="0" smtClean="0"/>
          </a:p>
          <a:p>
            <a:pPr marL="109728" indent="0">
              <a:buNone/>
            </a:pPr>
            <a:r>
              <a:rPr lang="en-US" dirty="0" smtClean="0"/>
              <a:t>So </a:t>
            </a:r>
            <a:r>
              <a:rPr lang="en-US" dirty="0"/>
              <a:t>to terminate a process:</a:t>
            </a:r>
          </a:p>
          <a:p>
            <a:r>
              <a:rPr lang="en-US" dirty="0"/>
              <a:t>Look up the process's PID with </a:t>
            </a:r>
            <a:r>
              <a:rPr lang="en-US" dirty="0" err="1"/>
              <a:t>ps</a:t>
            </a:r>
            <a:endParaRPr lang="en-US" dirty="0"/>
          </a:p>
          <a:p>
            <a:r>
              <a:rPr lang="en-US" dirty="0"/>
              <a:t>Use that PID to kill the </a:t>
            </a:r>
            <a:r>
              <a:rPr lang="en-US" dirty="0" smtClean="0"/>
              <a:t>process</a:t>
            </a:r>
          </a:p>
        </p:txBody>
      </p:sp>
    </p:spTree>
    <p:extLst>
      <p:ext uri="{BB962C8B-B14F-4D97-AF65-F5344CB8AC3E}">
        <p14:creationId xmlns:p14="http://schemas.microsoft.com/office/powerpoint/2010/main" val="408586399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673</TotalTime>
  <Words>1637</Words>
  <Application>Microsoft Office PowerPoint</Application>
  <PresentationFormat>On-screen Show (4:3)</PresentationFormat>
  <Paragraphs>302</Paragraphs>
  <Slides>43</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43</vt:i4>
      </vt:variant>
    </vt:vector>
  </HeadingPairs>
  <TitlesOfParts>
    <vt:vector size="47" baseType="lpstr">
      <vt:lpstr>Arial</vt:lpstr>
      <vt:lpstr>Tahoma</vt:lpstr>
      <vt:lpstr>Verdana</vt:lpstr>
      <vt:lpstr>Concourse</vt:lpstr>
      <vt:lpstr>Process Control from С http://www.cs.cf.ac.uk/Dave/C/ </vt:lpstr>
      <vt:lpstr>What is Process?</vt:lpstr>
      <vt:lpstr>Process Identification</vt:lpstr>
      <vt:lpstr>ps Options</vt:lpstr>
      <vt:lpstr>Priority</vt:lpstr>
      <vt:lpstr>Initial Priority</vt:lpstr>
      <vt:lpstr>Adjusting Priority</vt:lpstr>
      <vt:lpstr>Terminating Process</vt:lpstr>
      <vt:lpstr>Terminating Process</vt:lpstr>
      <vt:lpstr>Useful Kill Signals</vt:lpstr>
      <vt:lpstr>Top</vt:lpstr>
      <vt:lpstr>Jobs</vt:lpstr>
      <vt:lpstr>Ping</vt:lpstr>
      <vt:lpstr>Job Control</vt:lpstr>
      <vt:lpstr>Starting a Job in Background</vt:lpstr>
      <vt:lpstr>Pausing a Job</vt:lpstr>
      <vt:lpstr>Background Command and JOB ID</vt:lpstr>
      <vt:lpstr>Foreground Command</vt:lpstr>
      <vt:lpstr>Process and С</vt:lpstr>
      <vt:lpstr>Process and С</vt:lpstr>
      <vt:lpstr>Running UNIX Commands from C</vt:lpstr>
      <vt:lpstr>Running UNIX Commands from C</vt:lpstr>
      <vt:lpstr>execl()</vt:lpstr>
      <vt:lpstr>fork()</vt:lpstr>
      <vt:lpstr>fork()</vt:lpstr>
      <vt:lpstr>fork()</vt:lpstr>
      <vt:lpstr>fork()</vt:lpstr>
      <vt:lpstr>wait()</vt:lpstr>
      <vt:lpstr>exit()</vt:lpstr>
      <vt:lpstr>Example</vt:lpstr>
      <vt:lpstr>Interprocess Communication (IPC), Pipes</vt:lpstr>
      <vt:lpstr>Introduction</vt:lpstr>
      <vt:lpstr>Piping in a C program: &lt;stdio.h&gt; </vt:lpstr>
      <vt:lpstr>Piping in a C program: &lt;stdio.h&gt;</vt:lpstr>
      <vt:lpstr>popen() -- Formatted Piping</vt:lpstr>
      <vt:lpstr>pipe() -- Low level Piping</vt:lpstr>
      <vt:lpstr>Example: Parent writes to a child </vt:lpstr>
      <vt:lpstr>gnuplot</vt:lpstr>
      <vt:lpstr>gnuplot</vt:lpstr>
      <vt:lpstr>Important gnuplot Commands</vt:lpstr>
      <vt:lpstr>Plotting Options</vt:lpstr>
      <vt:lpstr>For more info visit:</vt:lpstr>
      <vt:lpstr>Example</vt:lpstr>
    </vt:vector>
  </TitlesOfParts>
  <Company>NBU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Управление на процеси от С</dc:title>
  <dc:creator>User</dc:creator>
  <cp:lastModifiedBy>USER</cp:lastModifiedBy>
  <cp:revision>43</cp:revision>
  <dcterms:created xsi:type="dcterms:W3CDTF">2009-12-11T08:08:41Z</dcterms:created>
  <dcterms:modified xsi:type="dcterms:W3CDTF">2011-08-05T07:48:29Z</dcterms:modified>
</cp:coreProperties>
</file>