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sldIdLst>
    <p:sldId id="256" r:id="rId2"/>
    <p:sldId id="280" r:id="rId3"/>
    <p:sldId id="281" r:id="rId4"/>
    <p:sldId id="282" r:id="rId5"/>
    <p:sldId id="283" r:id="rId6"/>
    <p:sldId id="284" r:id="rId7"/>
    <p:sldId id="285" r:id="rId8"/>
    <p:sldId id="286" r:id="rId9"/>
    <p:sldId id="287" r:id="rId10"/>
    <p:sldId id="288" r:id="rId11"/>
    <p:sldId id="289" r:id="rId12"/>
    <p:sldId id="290" r:id="rId13"/>
    <p:sldId id="291" r:id="rId14"/>
    <p:sldId id="292" r:id="rId15"/>
    <p:sldId id="293" r:id="rId16"/>
    <p:sldId id="294" r:id="rId17"/>
    <p:sldId id="295" r:id="rId18"/>
    <p:sldId id="296" r:id="rId19"/>
    <p:sldId id="297" r:id="rId20"/>
    <p:sldId id="298" r:id="rId21"/>
    <p:sldId id="300" r:id="rId22"/>
    <p:sldId id="301" r:id="rId23"/>
    <p:sldId id="319" r:id="rId24"/>
    <p:sldId id="318" r:id="rId25"/>
    <p:sldId id="345" r:id="rId26"/>
    <p:sldId id="320" r:id="rId27"/>
    <p:sldId id="321" r:id="rId28"/>
    <p:sldId id="346"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 id="316" r:id="rId44"/>
    <p:sldId id="317" r:id="rId45"/>
    <p:sldId id="322" r:id="rId46"/>
    <p:sldId id="323" r:id="rId47"/>
    <p:sldId id="324" r:id="rId48"/>
    <p:sldId id="325" r:id="rId49"/>
    <p:sldId id="347" r:id="rId50"/>
    <p:sldId id="326" r:id="rId51"/>
    <p:sldId id="327" r:id="rId52"/>
    <p:sldId id="328" r:id="rId53"/>
    <p:sldId id="348" r:id="rId54"/>
    <p:sldId id="329" r:id="rId55"/>
    <p:sldId id="330" r:id="rId56"/>
    <p:sldId id="349" r:id="rId57"/>
    <p:sldId id="332" r:id="rId58"/>
    <p:sldId id="333" r:id="rId59"/>
    <p:sldId id="350" r:id="rId60"/>
    <p:sldId id="334" r:id="rId61"/>
    <p:sldId id="351" r:id="rId62"/>
    <p:sldId id="335" r:id="rId63"/>
    <p:sldId id="336" r:id="rId64"/>
    <p:sldId id="337" r:id="rId65"/>
    <p:sldId id="338" r:id="rId66"/>
    <p:sldId id="339" r:id="rId67"/>
    <p:sldId id="340" r:id="rId68"/>
    <p:sldId id="341" r:id="rId69"/>
    <p:sldId id="342" r:id="rId70"/>
    <p:sldId id="343" r:id="rId71"/>
    <p:sldId id="344" r:id="rId72"/>
    <p:sldId id="352" r:id="rId73"/>
  </p:sldIdLst>
  <p:sldSz cx="9144000" cy="6858000" type="screen4x3"/>
  <p:notesSz cx="6858000" cy="9144000"/>
  <p:defaultTextStyle>
    <a:defPPr>
      <a:defRPr lang="bg-BG"/>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endParaRPr lang="bg-BG"/>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bg-BG"/>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2C6D84E0-D3C5-4953-A366-39B75474A8A1}" type="slidenum">
              <a:rPr lang="bg-BG" smtClean="0"/>
              <a:pPr/>
              <a:t>‹#›</a:t>
            </a:fld>
            <a:endParaRPr lang="bg-B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989E2894-337C-4FD5-9A67-AC8485CF7756}" type="slidenum">
              <a:rPr lang="bg-BG" smtClean="0"/>
              <a:pPr/>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AE557DF3-683C-46DF-AD26-3AD2ADC6BB05}" type="slidenum">
              <a:rPr lang="bg-BG" smtClean="0"/>
              <a:pPr/>
              <a:t>‹#›</a:t>
            </a:fld>
            <a:endParaRPr lang="bg-BG"/>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bg-BG"/>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4693C013-CE03-4216-92A6-FCD3941BE0F1}" type="slidenum">
              <a:rPr lang="bg-BG"/>
              <a:pPr/>
              <a:t>‹#›</a:t>
            </a:fld>
            <a:endParaRPr lang="bg-BG"/>
          </a:p>
        </p:txBody>
      </p:sp>
    </p:spTree>
    <p:extLst>
      <p:ext uri="{BB962C8B-B14F-4D97-AF65-F5344CB8AC3E}">
        <p14:creationId xmlns:p14="http://schemas.microsoft.com/office/powerpoint/2010/main" val="20159176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bg-BG"/>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07F209F4-E84B-4DF4-A14B-CECD2ECC9F39}" type="slidenum">
              <a:rPr lang="bg-BG"/>
              <a:pPr/>
              <a:t>‹#›</a:t>
            </a:fld>
            <a:endParaRPr lang="bg-BG"/>
          </a:p>
        </p:txBody>
      </p:sp>
    </p:spTree>
    <p:extLst>
      <p:ext uri="{BB962C8B-B14F-4D97-AF65-F5344CB8AC3E}">
        <p14:creationId xmlns:p14="http://schemas.microsoft.com/office/powerpoint/2010/main" val="2119772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2C5D0854-3730-4394-9568-C23DD4A8C6C0}" type="slidenum">
              <a:rPr lang="bg-BG" smtClean="0"/>
              <a:pPr/>
              <a:t>‹#›</a:t>
            </a:fld>
            <a:endParaRPr lang="bg-BG"/>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33345169-3D6F-4FE8-9D9F-726AF74CD191}" type="slidenum">
              <a:rPr lang="bg-BG" smtClean="0"/>
              <a:pPr/>
              <a:t>‹#›</a:t>
            </a:fld>
            <a:endParaRPr lang="bg-BG"/>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B725E0F6-EF76-472F-A38B-7775750A96F7}" type="slidenum">
              <a:rPr lang="bg-BG" smtClean="0"/>
              <a:pPr/>
              <a:t>‹#›</a:t>
            </a:fld>
            <a:endParaRPr lang="bg-BG"/>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endParaRPr lang="bg-BG"/>
          </a:p>
        </p:txBody>
      </p:sp>
      <p:sp>
        <p:nvSpPr>
          <p:cNvPr id="8" name="Footer Placeholder 7"/>
          <p:cNvSpPr>
            <a:spLocks noGrp="1"/>
          </p:cNvSpPr>
          <p:nvPr>
            <p:ph type="ftr" sz="quarter" idx="11"/>
          </p:nvPr>
        </p:nvSpPr>
        <p:spPr/>
        <p:txBody>
          <a:bodyPr/>
          <a:lstStyle>
            <a:extLst/>
          </a:lstStyle>
          <a:p>
            <a:endParaRPr lang="bg-BG"/>
          </a:p>
        </p:txBody>
      </p:sp>
      <p:sp>
        <p:nvSpPr>
          <p:cNvPr id="9" name="Slide Number Placeholder 8"/>
          <p:cNvSpPr>
            <a:spLocks noGrp="1"/>
          </p:cNvSpPr>
          <p:nvPr>
            <p:ph type="sldNum" sz="quarter" idx="12"/>
          </p:nvPr>
        </p:nvSpPr>
        <p:spPr/>
        <p:txBody>
          <a:bodyPr/>
          <a:lstStyle>
            <a:extLst/>
          </a:lstStyle>
          <a:p>
            <a:fld id="{0070CE05-6C65-4625-888C-CDC076B3E99E}" type="slidenum">
              <a:rPr lang="bg-BG" smtClean="0"/>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endParaRPr lang="bg-BG"/>
          </a:p>
        </p:txBody>
      </p:sp>
      <p:sp>
        <p:nvSpPr>
          <p:cNvPr id="4" name="Footer Placeholder 3"/>
          <p:cNvSpPr>
            <a:spLocks noGrp="1"/>
          </p:cNvSpPr>
          <p:nvPr>
            <p:ph type="ftr" sz="quarter" idx="11"/>
          </p:nvPr>
        </p:nvSpPr>
        <p:spPr/>
        <p:txBody>
          <a:bodyPr/>
          <a:lstStyle>
            <a:extLst/>
          </a:lstStyle>
          <a:p>
            <a:endParaRPr lang="bg-BG"/>
          </a:p>
        </p:txBody>
      </p:sp>
      <p:sp>
        <p:nvSpPr>
          <p:cNvPr id="5" name="Slide Number Placeholder 4"/>
          <p:cNvSpPr>
            <a:spLocks noGrp="1"/>
          </p:cNvSpPr>
          <p:nvPr>
            <p:ph type="sldNum" sz="quarter" idx="12"/>
          </p:nvPr>
        </p:nvSpPr>
        <p:spPr/>
        <p:txBody>
          <a:bodyPr/>
          <a:lstStyle>
            <a:extLst/>
          </a:lstStyle>
          <a:p>
            <a:fld id="{CCC495A9-5DB4-41D3-B95C-3B93C4E056E7}" type="slidenum">
              <a:rPr lang="bg-BG" smtClean="0"/>
              <a:pPr/>
              <a:t>‹#›</a:t>
            </a:fld>
            <a:endParaRPr lang="bg-BG"/>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endParaRPr lang="bg-BG"/>
          </a:p>
        </p:txBody>
      </p:sp>
      <p:sp>
        <p:nvSpPr>
          <p:cNvPr id="3" name="Footer Placeholder 2"/>
          <p:cNvSpPr>
            <a:spLocks noGrp="1"/>
          </p:cNvSpPr>
          <p:nvPr>
            <p:ph type="ftr" sz="quarter" idx="11"/>
          </p:nvPr>
        </p:nvSpPr>
        <p:spPr/>
        <p:txBody>
          <a:bodyPr/>
          <a:lstStyle>
            <a:extLst/>
          </a:lstStyle>
          <a:p>
            <a:endParaRPr lang="bg-BG"/>
          </a:p>
        </p:txBody>
      </p:sp>
      <p:sp>
        <p:nvSpPr>
          <p:cNvPr id="4" name="Slide Number Placeholder 3"/>
          <p:cNvSpPr>
            <a:spLocks noGrp="1"/>
          </p:cNvSpPr>
          <p:nvPr>
            <p:ph type="sldNum" sz="quarter" idx="12"/>
          </p:nvPr>
        </p:nvSpPr>
        <p:spPr/>
        <p:txBody>
          <a:bodyPr/>
          <a:lstStyle>
            <a:extLst/>
          </a:lstStyle>
          <a:p>
            <a:fld id="{75B24C0B-AD4B-41AB-9CF9-77C9174B9022}" type="slidenum">
              <a:rPr lang="bg-BG" smtClean="0"/>
              <a:pPr/>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24FF73E2-7B8E-447C-90E7-E78DC26B935C}" type="slidenum">
              <a:rPr lang="bg-BG" smtClean="0"/>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endParaRPr lang="bg-BG"/>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bg-BG"/>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6A7BAD54-9C63-45C1-A3EE-5D4490EC2D7A}" type="slidenum">
              <a:rPr lang="bg-BG" smtClean="0"/>
              <a:pPr/>
              <a:t>‹#›</a:t>
            </a:fld>
            <a:endParaRPr lang="bg-BG"/>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5">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endParaRPr lang="bg-BG"/>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bg-BG"/>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EAE67317-0D4F-4F7E-A047-F521B56BECF4}" type="slidenum">
              <a:rPr lang="bg-BG" smtClean="0"/>
              <a:pPr/>
              <a:t>‹#›</a:t>
            </a:fld>
            <a:endParaRPr lang="bg-BG"/>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US" dirty="0">
                <a:effectLst/>
              </a:rPr>
              <a:t>Synchronization</a:t>
            </a:r>
          </a:p>
        </p:txBody>
      </p:sp>
      <p:sp>
        <p:nvSpPr>
          <p:cNvPr id="2051" name="Rectangle 3"/>
          <p:cNvSpPr>
            <a:spLocks noGrp="1" noChangeArrowheads="1"/>
          </p:cNvSpPr>
          <p:nvPr>
            <p:ph type="subTitle" idx="1"/>
          </p:nvPr>
        </p:nvSpPr>
        <p:spPr/>
        <p:txBody>
          <a:bodyPr/>
          <a:lstStyle/>
          <a:p>
            <a:r>
              <a:rPr lang="en-US" dirty="0" smtClean="0"/>
              <a:t>Lectures 12 &amp; 13</a:t>
            </a:r>
            <a:endParaRPr lang="bg-BG"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3"/>
          <p:cNvSpPr>
            <a:spLocks noGrp="1" noChangeArrowheads="1"/>
          </p:cNvSpPr>
          <p:nvPr>
            <p:ph idx="1"/>
          </p:nvPr>
        </p:nvSpPr>
        <p:spPr>
          <a:xfrm>
            <a:off x="395536" y="1196752"/>
            <a:ext cx="8229600" cy="5376672"/>
          </a:xfrm>
        </p:spPr>
        <p:txBody>
          <a:bodyPr>
            <a:normAutofit fontScale="92500"/>
          </a:bodyPr>
          <a:lstStyle/>
          <a:p>
            <a:r>
              <a:rPr lang="en-US" sz="2400" dirty="0"/>
              <a:t>The scope of a </a:t>
            </a:r>
            <a:r>
              <a:rPr lang="en-US" sz="2400" dirty="0" err="1"/>
              <a:t>mutex</a:t>
            </a:r>
            <a:r>
              <a:rPr lang="en-US" sz="2400" dirty="0"/>
              <a:t> variable can be either process private (</a:t>
            </a:r>
            <a:r>
              <a:rPr lang="en-US" sz="2400" dirty="0" err="1"/>
              <a:t>intraprocess</a:t>
            </a:r>
            <a:r>
              <a:rPr lang="en-US" sz="2400" dirty="0"/>
              <a:t>) or system wide (</a:t>
            </a:r>
            <a:r>
              <a:rPr lang="en-US" sz="2400" dirty="0" err="1"/>
              <a:t>interprocess</a:t>
            </a:r>
            <a:r>
              <a:rPr lang="en-US" sz="2400" dirty="0"/>
              <a:t>). </a:t>
            </a:r>
            <a:endParaRPr lang="en-US" sz="2400" dirty="0" smtClean="0"/>
          </a:p>
          <a:p>
            <a:r>
              <a:rPr lang="en-US" sz="2400" dirty="0" smtClean="0"/>
              <a:t>The </a:t>
            </a:r>
            <a:r>
              <a:rPr lang="en-US" sz="2400" dirty="0"/>
              <a:t>function </a:t>
            </a:r>
            <a:r>
              <a:rPr lang="en-US" sz="2400" dirty="0" err="1"/>
              <a:t>pthread_mutexattr_setpshared</a:t>
            </a:r>
            <a:r>
              <a:rPr lang="en-US" sz="2400" dirty="0"/>
              <a:t>() is used to set the scope of a </a:t>
            </a:r>
            <a:r>
              <a:rPr lang="en-US" sz="2400" dirty="0" err="1"/>
              <a:t>mutex</a:t>
            </a:r>
            <a:r>
              <a:rPr lang="en-US" sz="2400" dirty="0"/>
              <a:t> </a:t>
            </a:r>
            <a:r>
              <a:rPr lang="en-US" sz="2400" dirty="0" err="1"/>
              <a:t>atrribute</a:t>
            </a:r>
            <a:r>
              <a:rPr lang="en-US" sz="2400" dirty="0"/>
              <a:t> and it is prototype as follows:</a:t>
            </a:r>
          </a:p>
          <a:p>
            <a:pPr marL="109728" indent="0">
              <a:buNone/>
            </a:pPr>
            <a:r>
              <a:rPr lang="en-US" sz="2400" b="1" dirty="0" err="1"/>
              <a:t>int</a:t>
            </a:r>
            <a:r>
              <a:rPr lang="en-US" sz="2400" b="1" dirty="0"/>
              <a:t> </a:t>
            </a:r>
            <a:r>
              <a:rPr lang="en-US" sz="2400" b="1" dirty="0" err="1"/>
              <a:t>pthread_mutexattr_setpshared</a:t>
            </a:r>
            <a:r>
              <a:rPr lang="en-US" sz="2400" b="1" dirty="0"/>
              <a:t>(</a:t>
            </a:r>
            <a:r>
              <a:rPr lang="en-US" sz="2400" b="1" dirty="0" err="1"/>
              <a:t>pthread_mutexattr_t</a:t>
            </a:r>
            <a:r>
              <a:rPr lang="en-US" sz="2400" b="1" dirty="0"/>
              <a:t> *</a:t>
            </a:r>
            <a:r>
              <a:rPr lang="en-US" sz="2400" b="1" dirty="0" err="1"/>
              <a:t>mattr</a:t>
            </a:r>
            <a:r>
              <a:rPr lang="en-US" sz="2400" b="1" dirty="0"/>
              <a:t>, </a:t>
            </a:r>
            <a:r>
              <a:rPr lang="en-US" sz="2400" b="1" dirty="0" err="1"/>
              <a:t>int</a:t>
            </a:r>
            <a:r>
              <a:rPr lang="en-US" sz="2400" b="1" dirty="0"/>
              <a:t> </a:t>
            </a:r>
            <a:r>
              <a:rPr lang="en-US" sz="2400" b="1" dirty="0" err="1"/>
              <a:t>pshared</a:t>
            </a:r>
            <a:r>
              <a:rPr lang="en-US" sz="2400" b="1" dirty="0" smtClean="0"/>
              <a:t>);</a:t>
            </a:r>
          </a:p>
          <a:p>
            <a:r>
              <a:rPr lang="en-US" sz="2400" dirty="0"/>
              <a:t>If the </a:t>
            </a:r>
            <a:r>
              <a:rPr lang="en-US" sz="2400" dirty="0" err="1"/>
              <a:t>mutex</a:t>
            </a:r>
            <a:r>
              <a:rPr lang="en-US" sz="2400" dirty="0"/>
              <a:t> is created with the </a:t>
            </a:r>
            <a:r>
              <a:rPr lang="en-US" sz="2400" dirty="0" err="1"/>
              <a:t>pshared</a:t>
            </a:r>
            <a:r>
              <a:rPr lang="en-US" sz="2400" dirty="0"/>
              <a:t> (POSIX) attribute set to the PTHREAD_PROCESS_SHARED state, and it exists in shared memory, it can be shared among threads from more than one process. This is equivalent to the USYNC_PROCESS flag in </a:t>
            </a:r>
            <a:r>
              <a:rPr lang="en-US" sz="2400" dirty="0" err="1"/>
              <a:t>mutex_init</a:t>
            </a:r>
            <a:r>
              <a:rPr lang="en-US" sz="2400" dirty="0"/>
              <a:t>() in Solaris threads. </a:t>
            </a:r>
            <a:endParaRPr lang="bg-BG" sz="2400" b="1" dirty="0"/>
          </a:p>
        </p:txBody>
      </p:sp>
      <p:sp>
        <p:nvSpPr>
          <p:cNvPr id="73730" name="Rectangle 2"/>
          <p:cNvSpPr>
            <a:spLocks noGrp="1" noChangeArrowheads="1"/>
          </p:cNvSpPr>
          <p:nvPr>
            <p:ph type="title"/>
          </p:nvPr>
        </p:nvSpPr>
        <p:spPr/>
        <p:txBody>
          <a:bodyPr>
            <a:normAutofit/>
          </a:bodyPr>
          <a:lstStyle/>
          <a:p>
            <a:r>
              <a:rPr lang="en-US" dirty="0">
                <a:effectLst/>
              </a:rPr>
              <a:t>The Scope of a </a:t>
            </a:r>
            <a:r>
              <a:rPr lang="en-US" dirty="0" err="1" smtClean="0">
                <a:effectLst/>
              </a:rPr>
              <a:t>Mutex</a:t>
            </a:r>
            <a:endParaRPr lang="en-US" dirty="0">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US" dirty="0">
                <a:effectLst/>
              </a:rPr>
              <a:t>The Scope of a </a:t>
            </a:r>
            <a:r>
              <a:rPr lang="en-US" dirty="0" err="1">
                <a:effectLst/>
              </a:rPr>
              <a:t>Mutex</a:t>
            </a:r>
            <a:endParaRPr lang="en-US" dirty="0">
              <a:effectLst/>
            </a:endParaRPr>
          </a:p>
        </p:txBody>
      </p:sp>
      <p:sp>
        <p:nvSpPr>
          <p:cNvPr id="75781" name="Rectangle 5"/>
          <p:cNvSpPr>
            <a:spLocks noGrp="1" noChangeArrowheads="1"/>
          </p:cNvSpPr>
          <p:nvPr>
            <p:ph type="body" sz="half" idx="1"/>
          </p:nvPr>
        </p:nvSpPr>
        <p:spPr>
          <a:xfrm>
            <a:off x="457200" y="1268760"/>
            <a:ext cx="8229600" cy="2880320"/>
          </a:xfrm>
        </p:spPr>
        <p:txBody>
          <a:bodyPr>
            <a:normAutofit fontScale="92500"/>
          </a:bodyPr>
          <a:lstStyle/>
          <a:p>
            <a:r>
              <a:rPr lang="en-US" sz="2400" dirty="0"/>
              <a:t>If the </a:t>
            </a:r>
            <a:r>
              <a:rPr lang="en-US" sz="2400" dirty="0" err="1"/>
              <a:t>mutex</a:t>
            </a:r>
            <a:r>
              <a:rPr lang="en-US" sz="2400" dirty="0"/>
              <a:t> </a:t>
            </a:r>
            <a:r>
              <a:rPr lang="en-US" sz="2400" dirty="0" err="1"/>
              <a:t>pshared</a:t>
            </a:r>
            <a:r>
              <a:rPr lang="en-US" sz="2400" dirty="0"/>
              <a:t> attribute is set to PTHREAD_PROCESS_PRIVATE, only those threads created by the same process can operate on the </a:t>
            </a:r>
            <a:r>
              <a:rPr lang="en-US" sz="2400" dirty="0" err="1"/>
              <a:t>mutex</a:t>
            </a:r>
            <a:r>
              <a:rPr lang="en-US" sz="2400" dirty="0"/>
              <a:t>. This is equivalent to the USYNC_THREAD flag in </a:t>
            </a:r>
            <a:r>
              <a:rPr lang="en-US" sz="2400" dirty="0" err="1"/>
              <a:t>mutex_init</a:t>
            </a:r>
            <a:r>
              <a:rPr lang="en-US" sz="2400" dirty="0"/>
              <a:t>() in Solaris threads.</a:t>
            </a:r>
            <a:endParaRPr lang="bg-BG" sz="2400" b="1" dirty="0"/>
          </a:p>
          <a:p>
            <a:pPr>
              <a:lnSpc>
                <a:spcPct val="90000"/>
              </a:lnSpc>
            </a:pPr>
            <a:r>
              <a:rPr lang="en-US" sz="2400" dirty="0" err="1"/>
              <a:t>pthread_mutexattr_setpshared</a:t>
            </a:r>
            <a:r>
              <a:rPr lang="en-US" sz="2400" dirty="0"/>
              <a:t>() returns zero after completing successfully. Any other returned value indicates that an error occurred.</a:t>
            </a:r>
            <a:endParaRPr lang="bg-BG" sz="2400" dirty="0"/>
          </a:p>
        </p:txBody>
      </p:sp>
      <p:sp>
        <p:nvSpPr>
          <p:cNvPr id="75782" name="Rectangle 6"/>
          <p:cNvSpPr>
            <a:spLocks noGrp="1" noChangeArrowheads="1"/>
          </p:cNvSpPr>
          <p:nvPr>
            <p:ph sz="half" idx="2"/>
          </p:nvPr>
        </p:nvSpPr>
        <p:spPr/>
        <p:txBody>
          <a:bodyPr/>
          <a:lstStyle/>
          <a:p>
            <a:endParaRPr lang="bg-BG" sz="2800"/>
          </a:p>
        </p:txBody>
      </p:sp>
      <p:pic>
        <p:nvPicPr>
          <p:cNvPr id="7578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3933056"/>
            <a:ext cx="7993062" cy="2262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Rectangle 4"/>
          <p:cNvSpPr>
            <a:spLocks noGrp="1" noChangeArrowheads="1"/>
          </p:cNvSpPr>
          <p:nvPr>
            <p:ph type="title"/>
          </p:nvPr>
        </p:nvSpPr>
        <p:spPr/>
        <p:txBody>
          <a:bodyPr/>
          <a:lstStyle/>
          <a:p>
            <a:r>
              <a:rPr lang="en-US" dirty="0">
                <a:effectLst/>
              </a:rPr>
              <a:t>The Scope of a </a:t>
            </a:r>
            <a:r>
              <a:rPr lang="en-US" dirty="0" err="1">
                <a:effectLst/>
              </a:rPr>
              <a:t>Mutex</a:t>
            </a:r>
            <a:endParaRPr lang="en-US" dirty="0">
              <a:effectLst/>
            </a:endParaRPr>
          </a:p>
        </p:txBody>
      </p:sp>
      <p:sp>
        <p:nvSpPr>
          <p:cNvPr id="76803" name="Rectangle 3"/>
          <p:cNvSpPr>
            <a:spLocks noGrp="1" noChangeArrowheads="1"/>
          </p:cNvSpPr>
          <p:nvPr>
            <p:ph type="body" sz="half" idx="1"/>
          </p:nvPr>
        </p:nvSpPr>
        <p:spPr/>
        <p:txBody>
          <a:bodyPr>
            <a:normAutofit lnSpcReduction="10000"/>
          </a:bodyPr>
          <a:lstStyle/>
          <a:p>
            <a:r>
              <a:rPr lang="en-US" sz="2800" dirty="0"/>
              <a:t>The function </a:t>
            </a:r>
            <a:r>
              <a:rPr lang="en-US" sz="2800" dirty="0" smtClean="0"/>
              <a:t/>
            </a:r>
            <a:br>
              <a:rPr lang="en-US" sz="2800" dirty="0" smtClean="0"/>
            </a:br>
            <a:r>
              <a:rPr lang="en-US" sz="2800" b="1" dirty="0" err="1" smtClean="0"/>
              <a:t>pthread_mutexattr_getpshared</a:t>
            </a:r>
            <a:r>
              <a:rPr lang="en-US" sz="2800" b="1" dirty="0" smtClean="0"/>
              <a:t>(</a:t>
            </a:r>
            <a:r>
              <a:rPr lang="en-US" sz="2800" b="1" dirty="0" err="1" smtClean="0"/>
              <a:t>pthread_mutexattr_t</a:t>
            </a:r>
            <a:r>
              <a:rPr lang="en-US" sz="2800" b="1" dirty="0" smtClean="0"/>
              <a:t> </a:t>
            </a:r>
            <a:r>
              <a:rPr lang="en-US" sz="2800" b="1" dirty="0"/>
              <a:t>*</a:t>
            </a:r>
            <a:r>
              <a:rPr lang="en-US" sz="2800" b="1" dirty="0" err="1"/>
              <a:t>mattr</a:t>
            </a:r>
            <a:r>
              <a:rPr lang="en-US" sz="2800" b="1" dirty="0"/>
              <a:t>, </a:t>
            </a:r>
            <a:r>
              <a:rPr lang="en-US" sz="2800" b="1" dirty="0" err="1"/>
              <a:t>int</a:t>
            </a:r>
            <a:r>
              <a:rPr lang="en-US" sz="2800" b="1" dirty="0"/>
              <a:t> *</a:t>
            </a:r>
            <a:r>
              <a:rPr lang="en-US" sz="2800" b="1" dirty="0" err="1"/>
              <a:t>pshared</a:t>
            </a:r>
            <a:r>
              <a:rPr lang="en-US" sz="2800" b="1" dirty="0"/>
              <a:t>)</a:t>
            </a:r>
            <a:r>
              <a:rPr lang="en-US" sz="2800" dirty="0"/>
              <a:t> may be used to obtain the scope of a current thread </a:t>
            </a:r>
            <a:r>
              <a:rPr lang="en-US" sz="2800" dirty="0" err="1"/>
              <a:t>mutex</a:t>
            </a:r>
            <a:r>
              <a:rPr lang="en-US" sz="2800" dirty="0"/>
              <a:t> as follows:</a:t>
            </a:r>
            <a:endParaRPr lang="bg-BG" sz="2800" dirty="0"/>
          </a:p>
        </p:txBody>
      </p:sp>
      <p:sp>
        <p:nvSpPr>
          <p:cNvPr id="76805" name="Rectangle 5"/>
          <p:cNvSpPr>
            <a:spLocks noGrp="1" noChangeArrowheads="1"/>
          </p:cNvSpPr>
          <p:nvPr>
            <p:ph sz="half" idx="2"/>
          </p:nvPr>
        </p:nvSpPr>
        <p:spPr/>
        <p:txBody>
          <a:bodyPr/>
          <a:lstStyle/>
          <a:p>
            <a:endParaRPr lang="bg-BG" sz="2800"/>
          </a:p>
        </p:txBody>
      </p:sp>
      <p:pic>
        <p:nvPicPr>
          <p:cNvPr id="7680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4005263"/>
            <a:ext cx="6696075" cy="208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3"/>
          <p:cNvSpPr>
            <a:spLocks noGrp="1" noChangeArrowheads="1"/>
          </p:cNvSpPr>
          <p:nvPr>
            <p:ph idx="1"/>
          </p:nvPr>
        </p:nvSpPr>
        <p:spPr/>
        <p:txBody>
          <a:bodyPr>
            <a:normAutofit lnSpcReduction="10000"/>
          </a:bodyPr>
          <a:lstStyle/>
          <a:p>
            <a:r>
              <a:rPr lang="en-US" sz="2800" dirty="0"/>
              <a:t>The function </a:t>
            </a:r>
            <a:r>
              <a:rPr lang="en-US" sz="2800" dirty="0" err="1"/>
              <a:t>pthread_mutex_init</a:t>
            </a:r>
            <a:r>
              <a:rPr lang="en-US" sz="2800" dirty="0"/>
              <a:t>() to initialize the </a:t>
            </a:r>
            <a:r>
              <a:rPr lang="en-US" sz="2800" dirty="0" err="1"/>
              <a:t>mutex</a:t>
            </a:r>
            <a:r>
              <a:rPr lang="en-US" sz="2800" dirty="0"/>
              <a:t>, it is prototyped by:</a:t>
            </a:r>
          </a:p>
          <a:p>
            <a:pPr marL="109728" indent="0">
              <a:buNone/>
            </a:pPr>
            <a:endParaRPr lang="en-US" sz="2800" dirty="0" smtClean="0"/>
          </a:p>
          <a:p>
            <a:pPr marL="109728" indent="0">
              <a:buNone/>
            </a:pPr>
            <a:r>
              <a:rPr lang="en-US" sz="2800" b="1" dirty="0" err="1" smtClean="0"/>
              <a:t>int</a:t>
            </a:r>
            <a:r>
              <a:rPr lang="en-US" sz="2800" b="1" dirty="0" smtClean="0"/>
              <a:t> </a:t>
            </a:r>
            <a:r>
              <a:rPr lang="en-US" sz="2800" b="1" dirty="0" err="1"/>
              <a:t>pthread_mutex_init</a:t>
            </a:r>
            <a:r>
              <a:rPr lang="en-US" sz="2800" b="1" dirty="0"/>
              <a:t>(</a:t>
            </a:r>
            <a:r>
              <a:rPr lang="en-US" sz="2800" b="1" dirty="0" err="1"/>
              <a:t>pthread_mutex_t</a:t>
            </a:r>
            <a:r>
              <a:rPr lang="en-US" sz="2800" b="1" dirty="0"/>
              <a:t> *</a:t>
            </a:r>
            <a:r>
              <a:rPr lang="en-US" sz="2800" b="1" dirty="0" err="1"/>
              <a:t>mp</a:t>
            </a:r>
            <a:r>
              <a:rPr lang="en-US" sz="2800" b="1" dirty="0"/>
              <a:t>, </a:t>
            </a:r>
            <a:r>
              <a:rPr lang="en-US" sz="2800" b="1" dirty="0" err="1"/>
              <a:t>const</a:t>
            </a:r>
            <a:r>
              <a:rPr lang="en-US" sz="2800" b="1" dirty="0"/>
              <a:t> </a:t>
            </a:r>
            <a:r>
              <a:rPr lang="en-US" sz="2800" b="1" dirty="0" err="1"/>
              <a:t>pthread_mutexattr_t</a:t>
            </a:r>
            <a:r>
              <a:rPr lang="en-US" sz="2800" b="1" dirty="0"/>
              <a:t> *</a:t>
            </a:r>
            <a:r>
              <a:rPr lang="en-US" sz="2800" b="1" dirty="0" err="1"/>
              <a:t>mattr</a:t>
            </a:r>
            <a:r>
              <a:rPr lang="en-US" sz="2800" b="1" dirty="0"/>
              <a:t>); </a:t>
            </a:r>
            <a:endParaRPr lang="en-US" sz="2800" b="1" dirty="0" smtClean="0"/>
          </a:p>
          <a:p>
            <a:pPr marL="109728" indent="0">
              <a:buNone/>
            </a:pPr>
            <a:endParaRPr lang="en-US" sz="2800" b="1" dirty="0" smtClean="0"/>
          </a:p>
          <a:p>
            <a:r>
              <a:rPr lang="en-US" sz="2800" dirty="0" smtClean="0"/>
              <a:t>Here</a:t>
            </a:r>
            <a:r>
              <a:rPr lang="en-US" sz="2800" dirty="0"/>
              <a:t>, </a:t>
            </a:r>
            <a:r>
              <a:rPr lang="en-US" sz="2800" dirty="0" err="1"/>
              <a:t>pthread_mutex_init</a:t>
            </a:r>
            <a:r>
              <a:rPr lang="en-US" sz="2800" dirty="0"/>
              <a:t>() initializes the </a:t>
            </a:r>
            <a:r>
              <a:rPr lang="en-US" sz="2800" dirty="0" err="1"/>
              <a:t>mutex</a:t>
            </a:r>
            <a:r>
              <a:rPr lang="en-US" sz="2800" dirty="0"/>
              <a:t> pointed at by </a:t>
            </a:r>
            <a:r>
              <a:rPr lang="en-US" sz="2800" dirty="0" err="1"/>
              <a:t>mp</a:t>
            </a:r>
            <a:r>
              <a:rPr lang="en-US" sz="2800" dirty="0"/>
              <a:t> to its default value if </a:t>
            </a:r>
            <a:r>
              <a:rPr lang="en-US" sz="2800" dirty="0" err="1"/>
              <a:t>mattr</a:t>
            </a:r>
            <a:r>
              <a:rPr lang="en-US" sz="2800" dirty="0"/>
              <a:t> is NULL, or to specify </a:t>
            </a:r>
            <a:r>
              <a:rPr lang="en-US" sz="2800" dirty="0" err="1"/>
              <a:t>mutex</a:t>
            </a:r>
            <a:r>
              <a:rPr lang="en-US" sz="2800" dirty="0"/>
              <a:t> attributes that have already been set with </a:t>
            </a:r>
            <a:r>
              <a:rPr lang="en-US" sz="2800" dirty="0" err="1"/>
              <a:t>pthread_mutexattr_init</a:t>
            </a:r>
            <a:r>
              <a:rPr lang="en-US" sz="2800" dirty="0"/>
              <a:t>().</a:t>
            </a:r>
          </a:p>
        </p:txBody>
      </p:sp>
      <p:sp>
        <p:nvSpPr>
          <p:cNvPr id="79874" name="Rectangle 2"/>
          <p:cNvSpPr>
            <a:spLocks noGrp="1" noChangeArrowheads="1"/>
          </p:cNvSpPr>
          <p:nvPr>
            <p:ph type="title"/>
          </p:nvPr>
        </p:nvSpPr>
        <p:spPr/>
        <p:txBody>
          <a:bodyPr/>
          <a:lstStyle/>
          <a:p>
            <a:r>
              <a:rPr lang="en-US" dirty="0">
                <a:effectLst/>
              </a:rPr>
              <a:t>Initializing a </a:t>
            </a:r>
            <a:r>
              <a:rPr lang="en-US" dirty="0" err="1">
                <a:effectLst/>
              </a:rPr>
              <a:t>Mutex</a:t>
            </a:r>
            <a:endParaRPr lang="en-US" dirty="0">
              <a:effectLs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US" dirty="0">
                <a:effectLst/>
              </a:rPr>
              <a:t>Initializing a </a:t>
            </a:r>
            <a:r>
              <a:rPr lang="en-US" dirty="0" err="1">
                <a:effectLst/>
              </a:rPr>
              <a:t>Mutex</a:t>
            </a:r>
            <a:endParaRPr lang="en-US" dirty="0">
              <a:effectLst/>
            </a:endParaRPr>
          </a:p>
        </p:txBody>
      </p:sp>
      <p:sp>
        <p:nvSpPr>
          <p:cNvPr id="80902" name="Rectangle 6"/>
          <p:cNvSpPr>
            <a:spLocks noGrp="1" noChangeArrowheads="1"/>
          </p:cNvSpPr>
          <p:nvPr>
            <p:ph type="body" sz="half" idx="1"/>
          </p:nvPr>
        </p:nvSpPr>
        <p:spPr>
          <a:xfrm>
            <a:off x="457200" y="1268760"/>
            <a:ext cx="8229600" cy="3024336"/>
          </a:xfrm>
        </p:spPr>
        <p:txBody>
          <a:bodyPr>
            <a:normAutofit fontScale="92500" lnSpcReduction="10000"/>
          </a:bodyPr>
          <a:lstStyle/>
          <a:p>
            <a:r>
              <a:rPr lang="en-US" sz="2400" dirty="0"/>
              <a:t>A </a:t>
            </a:r>
            <a:r>
              <a:rPr lang="en-US" sz="2400" dirty="0" err="1"/>
              <a:t>mutex</a:t>
            </a:r>
            <a:r>
              <a:rPr lang="en-US" sz="2400" dirty="0"/>
              <a:t> lock must not be reinitialized or destroyed while other threads might be using it. Program failure will result if either action is not done correctly. If a </a:t>
            </a:r>
            <a:r>
              <a:rPr lang="en-US" sz="2400" dirty="0" err="1"/>
              <a:t>mutex</a:t>
            </a:r>
            <a:r>
              <a:rPr lang="en-US" sz="2400" dirty="0"/>
              <a:t> is reinitialized or destroyed, the application must be sure the </a:t>
            </a:r>
            <a:r>
              <a:rPr lang="en-US" sz="2400" dirty="0" err="1"/>
              <a:t>mutex</a:t>
            </a:r>
            <a:r>
              <a:rPr lang="en-US" sz="2400" dirty="0"/>
              <a:t> is not currently in use. </a:t>
            </a:r>
            <a:r>
              <a:rPr lang="en-US" sz="2400" dirty="0" err="1"/>
              <a:t>pthread_mutex_init</a:t>
            </a:r>
            <a:r>
              <a:rPr lang="en-US" sz="2400" dirty="0"/>
              <a:t>() returns zero after completing successfully. Any other returned value indicates that an error occurred.</a:t>
            </a:r>
          </a:p>
          <a:p>
            <a:r>
              <a:rPr lang="en-US" sz="2400" dirty="0"/>
              <a:t>A simple example call is:</a:t>
            </a:r>
          </a:p>
        </p:txBody>
      </p:sp>
      <p:sp>
        <p:nvSpPr>
          <p:cNvPr id="80903" name="Rectangle 7"/>
          <p:cNvSpPr>
            <a:spLocks noGrp="1" noChangeArrowheads="1"/>
          </p:cNvSpPr>
          <p:nvPr>
            <p:ph sz="half" idx="2"/>
          </p:nvPr>
        </p:nvSpPr>
        <p:spPr/>
        <p:txBody>
          <a:bodyPr/>
          <a:lstStyle/>
          <a:p>
            <a:endParaRPr lang="bg-BG" sz="2800"/>
          </a:p>
        </p:txBody>
      </p:sp>
      <p:pic>
        <p:nvPicPr>
          <p:cNvPr id="8090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9355" y="4149080"/>
            <a:ext cx="6911975" cy="244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en-US" dirty="0">
                <a:effectLst/>
              </a:rPr>
              <a:t>Initializing a </a:t>
            </a:r>
            <a:r>
              <a:rPr lang="en-US" dirty="0" err="1">
                <a:effectLst/>
              </a:rPr>
              <a:t>Mutex</a:t>
            </a:r>
            <a:endParaRPr lang="en-US" dirty="0">
              <a:effectLst/>
            </a:endParaRPr>
          </a:p>
        </p:txBody>
      </p:sp>
      <p:sp>
        <p:nvSpPr>
          <p:cNvPr id="81923" name="Rectangle 3"/>
          <p:cNvSpPr>
            <a:spLocks noGrp="1" noChangeArrowheads="1"/>
          </p:cNvSpPr>
          <p:nvPr>
            <p:ph type="body" sz="half" idx="1"/>
          </p:nvPr>
        </p:nvSpPr>
        <p:spPr>
          <a:xfrm>
            <a:off x="457200" y="1412776"/>
            <a:ext cx="8229600" cy="2880320"/>
          </a:xfrm>
        </p:spPr>
        <p:txBody>
          <a:bodyPr>
            <a:normAutofit fontScale="85000" lnSpcReduction="20000"/>
          </a:bodyPr>
          <a:lstStyle/>
          <a:p>
            <a:r>
              <a:rPr lang="en-US" sz="2800" dirty="0"/>
              <a:t>When the </a:t>
            </a:r>
            <a:r>
              <a:rPr lang="en-US" sz="2800" dirty="0" err="1"/>
              <a:t>mutex</a:t>
            </a:r>
            <a:r>
              <a:rPr lang="en-US" sz="2800" dirty="0"/>
              <a:t> is initialized, it is in an unlocked state. The effect of </a:t>
            </a:r>
            <a:r>
              <a:rPr lang="en-US" sz="2800" dirty="0" err="1"/>
              <a:t>mattr</a:t>
            </a:r>
            <a:r>
              <a:rPr lang="en-US" sz="2800" dirty="0"/>
              <a:t> being NULL is the same as passing the address of a default </a:t>
            </a:r>
            <a:r>
              <a:rPr lang="en-US" sz="2800" dirty="0" err="1"/>
              <a:t>mutex</a:t>
            </a:r>
            <a:r>
              <a:rPr lang="en-US" sz="2800" dirty="0"/>
              <a:t> attribute object, but without the memory overhead. Statically defined </a:t>
            </a:r>
            <a:r>
              <a:rPr lang="en-US" sz="2800" dirty="0" err="1"/>
              <a:t>mutexes</a:t>
            </a:r>
            <a:r>
              <a:rPr lang="en-US" sz="2800" dirty="0"/>
              <a:t> can be initialized directly to have default attributes with the macro PTHREAD_MUTEX_INITIALIZER.</a:t>
            </a:r>
          </a:p>
          <a:p>
            <a:r>
              <a:rPr lang="en-US" sz="2800" dirty="0"/>
              <a:t>To </a:t>
            </a:r>
            <a:r>
              <a:rPr lang="en-US" sz="2800" dirty="0" err="1"/>
              <a:t>initialise</a:t>
            </a:r>
            <a:r>
              <a:rPr lang="en-US" sz="2800" dirty="0"/>
              <a:t> a </a:t>
            </a:r>
            <a:r>
              <a:rPr lang="en-US" sz="2800" dirty="0" err="1"/>
              <a:t>mutex</a:t>
            </a:r>
            <a:r>
              <a:rPr lang="en-US" sz="2800" dirty="0"/>
              <a:t> with non-default values do something like:</a:t>
            </a:r>
          </a:p>
        </p:txBody>
      </p:sp>
      <p:sp>
        <p:nvSpPr>
          <p:cNvPr id="81924" name="Rectangle 4"/>
          <p:cNvSpPr>
            <a:spLocks noGrp="1" noChangeArrowheads="1"/>
          </p:cNvSpPr>
          <p:nvPr>
            <p:ph sz="half" idx="2"/>
          </p:nvPr>
        </p:nvSpPr>
        <p:spPr/>
        <p:txBody>
          <a:bodyPr/>
          <a:lstStyle/>
          <a:p>
            <a:endParaRPr lang="bg-BG" sz="2800"/>
          </a:p>
        </p:txBody>
      </p:sp>
      <p:pic>
        <p:nvPicPr>
          <p:cNvPr id="8192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4118637"/>
            <a:ext cx="6840538"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3"/>
          <p:cNvSpPr>
            <a:spLocks noGrp="1" noChangeArrowheads="1"/>
          </p:cNvSpPr>
          <p:nvPr>
            <p:ph idx="1"/>
          </p:nvPr>
        </p:nvSpPr>
        <p:spPr/>
        <p:txBody>
          <a:bodyPr>
            <a:normAutofit/>
          </a:bodyPr>
          <a:lstStyle/>
          <a:p>
            <a:r>
              <a:rPr lang="en-US" dirty="0"/>
              <a:t>The function </a:t>
            </a:r>
            <a:r>
              <a:rPr lang="en-US" dirty="0" err="1"/>
              <a:t>pthread_mute_lock</a:t>
            </a:r>
            <a:r>
              <a:rPr lang="en-US" dirty="0"/>
              <a:t>() is used to lock a </a:t>
            </a:r>
            <a:r>
              <a:rPr lang="en-US" dirty="0" err="1"/>
              <a:t>mutex</a:t>
            </a:r>
            <a:r>
              <a:rPr lang="en-US" dirty="0"/>
              <a:t>, it is prototyped by:</a:t>
            </a:r>
          </a:p>
          <a:p>
            <a:pPr marL="109728" indent="0">
              <a:buNone/>
            </a:pPr>
            <a:r>
              <a:rPr lang="en-US" b="1" dirty="0" err="1"/>
              <a:t>int</a:t>
            </a:r>
            <a:r>
              <a:rPr lang="en-US" b="1" dirty="0"/>
              <a:t> </a:t>
            </a:r>
            <a:r>
              <a:rPr lang="en-US" b="1" dirty="0" err="1"/>
              <a:t>pthread_mutex_lock</a:t>
            </a:r>
            <a:r>
              <a:rPr lang="en-US" b="1" dirty="0"/>
              <a:t>(</a:t>
            </a:r>
            <a:r>
              <a:rPr lang="en-US" b="1" dirty="0" err="1"/>
              <a:t>pthread_mutex_t</a:t>
            </a:r>
            <a:r>
              <a:rPr lang="en-US" b="1" dirty="0"/>
              <a:t> *</a:t>
            </a:r>
            <a:r>
              <a:rPr lang="en-US" b="1" dirty="0" err="1"/>
              <a:t>mp</a:t>
            </a:r>
            <a:r>
              <a:rPr lang="en-US" b="1" dirty="0"/>
              <a:t>); </a:t>
            </a:r>
            <a:r>
              <a:rPr lang="en-US" b="1" dirty="0" err="1"/>
              <a:t>pthread_mute_lock</a:t>
            </a:r>
            <a:r>
              <a:rPr lang="en-US" b="1" dirty="0"/>
              <a:t>() </a:t>
            </a:r>
            <a:endParaRPr lang="en-US" b="1" dirty="0" smtClean="0"/>
          </a:p>
          <a:p>
            <a:r>
              <a:rPr lang="en-US" dirty="0" smtClean="0"/>
              <a:t>locks the </a:t>
            </a:r>
            <a:r>
              <a:rPr lang="en-US" dirty="0" err="1" smtClean="0"/>
              <a:t>mutex</a:t>
            </a:r>
            <a:r>
              <a:rPr lang="en-US" dirty="0" smtClean="0"/>
              <a:t> pointed to by </a:t>
            </a:r>
            <a:r>
              <a:rPr lang="en-US" dirty="0" err="1" smtClean="0"/>
              <a:t>mp</a:t>
            </a:r>
            <a:r>
              <a:rPr lang="en-US" dirty="0" smtClean="0"/>
              <a:t>. When the </a:t>
            </a:r>
            <a:r>
              <a:rPr lang="en-US" dirty="0" err="1" smtClean="0"/>
              <a:t>mutex</a:t>
            </a:r>
            <a:r>
              <a:rPr lang="en-US" dirty="0" smtClean="0"/>
              <a:t> is already locked, the calling thread blocks and the </a:t>
            </a:r>
            <a:r>
              <a:rPr lang="en-US" dirty="0" err="1" smtClean="0"/>
              <a:t>mutex</a:t>
            </a:r>
            <a:r>
              <a:rPr lang="en-US" dirty="0" smtClean="0"/>
              <a:t> waits on a prioritized queue. When </a:t>
            </a:r>
            <a:r>
              <a:rPr lang="en-US" dirty="0" err="1" smtClean="0"/>
              <a:t>pthread_mute_lock</a:t>
            </a:r>
            <a:r>
              <a:rPr lang="en-US" dirty="0" smtClean="0"/>
              <a:t>() returns, the </a:t>
            </a:r>
            <a:r>
              <a:rPr lang="en-US" dirty="0" err="1" smtClean="0"/>
              <a:t>mutex</a:t>
            </a:r>
            <a:r>
              <a:rPr lang="en-US" dirty="0" smtClean="0"/>
              <a:t> is locked and the calling thread is the owner. </a:t>
            </a:r>
            <a:endParaRPr lang="en-US" dirty="0"/>
          </a:p>
        </p:txBody>
      </p:sp>
      <p:sp>
        <p:nvSpPr>
          <p:cNvPr id="87042" name="Rectangle 2"/>
          <p:cNvSpPr>
            <a:spLocks noGrp="1" noChangeArrowheads="1"/>
          </p:cNvSpPr>
          <p:nvPr>
            <p:ph type="title"/>
          </p:nvPr>
        </p:nvSpPr>
        <p:spPr/>
        <p:txBody>
          <a:bodyPr/>
          <a:lstStyle/>
          <a:p>
            <a:r>
              <a:rPr lang="en-US" dirty="0">
                <a:effectLst/>
              </a:rPr>
              <a:t>Locking a </a:t>
            </a:r>
            <a:r>
              <a:rPr lang="en-US" dirty="0" err="1">
                <a:effectLst/>
              </a:rPr>
              <a:t>Mutex</a:t>
            </a:r>
            <a:endParaRPr lang="en-US" dirty="0">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US" dirty="0">
                <a:effectLst/>
              </a:rPr>
              <a:t>Locking a </a:t>
            </a:r>
            <a:r>
              <a:rPr lang="en-US" dirty="0" err="1">
                <a:effectLst/>
              </a:rPr>
              <a:t>Mutex</a:t>
            </a:r>
            <a:endParaRPr lang="en-US" dirty="0">
              <a:effectLst/>
            </a:endParaRPr>
          </a:p>
        </p:txBody>
      </p:sp>
      <p:sp>
        <p:nvSpPr>
          <p:cNvPr id="88068" name="Rectangle 4"/>
          <p:cNvSpPr>
            <a:spLocks noGrp="1" noChangeArrowheads="1"/>
          </p:cNvSpPr>
          <p:nvPr>
            <p:ph type="body" sz="half" idx="1"/>
          </p:nvPr>
        </p:nvSpPr>
        <p:spPr/>
        <p:txBody>
          <a:bodyPr>
            <a:normAutofit lnSpcReduction="10000"/>
          </a:bodyPr>
          <a:lstStyle/>
          <a:p>
            <a:r>
              <a:rPr lang="en-US" sz="2800" dirty="0" err="1"/>
              <a:t>pthread_mute_lock</a:t>
            </a:r>
            <a:r>
              <a:rPr lang="en-US" sz="2800" dirty="0"/>
              <a:t>() returns zero after completing successfully. Any other returned value indicates that an error occurred</a:t>
            </a:r>
            <a:r>
              <a:rPr lang="en-US" sz="2800" dirty="0" smtClean="0"/>
              <a:t>.</a:t>
            </a:r>
          </a:p>
          <a:p>
            <a:r>
              <a:rPr lang="en-US" sz="2800" dirty="0"/>
              <a:t>Therefor to lock a </a:t>
            </a:r>
            <a:r>
              <a:rPr lang="en-US" sz="2800" dirty="0" err="1"/>
              <a:t>mutex</a:t>
            </a:r>
            <a:r>
              <a:rPr lang="en-US" sz="2800" dirty="0"/>
              <a:t> </a:t>
            </a:r>
            <a:r>
              <a:rPr lang="en-US" sz="2800" dirty="0" err="1"/>
              <a:t>mp</a:t>
            </a:r>
            <a:r>
              <a:rPr lang="en-US" sz="2800" dirty="0"/>
              <a:t> on would do the following:</a:t>
            </a:r>
          </a:p>
        </p:txBody>
      </p:sp>
      <p:sp>
        <p:nvSpPr>
          <p:cNvPr id="88069" name="Rectangle 5"/>
          <p:cNvSpPr>
            <a:spLocks noGrp="1" noChangeArrowheads="1"/>
          </p:cNvSpPr>
          <p:nvPr>
            <p:ph sz="half" idx="2"/>
          </p:nvPr>
        </p:nvSpPr>
        <p:spPr/>
        <p:txBody>
          <a:bodyPr/>
          <a:lstStyle/>
          <a:p>
            <a:endParaRPr lang="bg-BG" sz="2800"/>
          </a:p>
        </p:txBody>
      </p:sp>
      <p:pic>
        <p:nvPicPr>
          <p:cNvPr id="8807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513" y="4221163"/>
            <a:ext cx="4608512" cy="172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3"/>
          <p:cNvSpPr>
            <a:spLocks noGrp="1" noChangeArrowheads="1"/>
          </p:cNvSpPr>
          <p:nvPr>
            <p:ph idx="1"/>
          </p:nvPr>
        </p:nvSpPr>
        <p:spPr/>
        <p:txBody>
          <a:bodyPr/>
          <a:lstStyle/>
          <a:p>
            <a:r>
              <a:rPr lang="en-US" dirty="0"/>
              <a:t>To unlock a </a:t>
            </a:r>
            <a:r>
              <a:rPr lang="en-US" dirty="0" err="1"/>
              <a:t>mutex</a:t>
            </a:r>
            <a:r>
              <a:rPr lang="en-US" dirty="0"/>
              <a:t> use the function </a:t>
            </a:r>
            <a:r>
              <a:rPr lang="en-US" dirty="0" err="1"/>
              <a:t>pthread_mutex_unlock</a:t>
            </a:r>
            <a:r>
              <a:rPr lang="en-US" dirty="0"/>
              <a:t>() whose prototype is:</a:t>
            </a:r>
          </a:p>
          <a:p>
            <a:pPr marL="109728" indent="0">
              <a:buNone/>
            </a:pPr>
            <a:r>
              <a:rPr lang="en-US" b="1" dirty="0" err="1"/>
              <a:t>int</a:t>
            </a:r>
            <a:r>
              <a:rPr lang="en-US" b="1" dirty="0"/>
              <a:t> </a:t>
            </a:r>
            <a:r>
              <a:rPr lang="en-US" b="1" dirty="0" err="1"/>
              <a:t>pthread_mutex_unlock</a:t>
            </a:r>
            <a:r>
              <a:rPr lang="en-US" b="1" dirty="0"/>
              <a:t>(</a:t>
            </a:r>
            <a:r>
              <a:rPr lang="en-US" b="1" dirty="0" err="1"/>
              <a:t>pthread_mutex_t</a:t>
            </a:r>
            <a:r>
              <a:rPr lang="en-US" b="1" dirty="0"/>
              <a:t> *</a:t>
            </a:r>
            <a:r>
              <a:rPr lang="en-US" b="1" dirty="0" err="1"/>
              <a:t>mp</a:t>
            </a:r>
            <a:r>
              <a:rPr lang="en-US" b="1" dirty="0"/>
              <a:t>); </a:t>
            </a:r>
            <a:endParaRPr lang="en-US" b="1" dirty="0" smtClean="0"/>
          </a:p>
          <a:p>
            <a:r>
              <a:rPr lang="en-US" dirty="0" smtClean="0"/>
              <a:t>Clearly</a:t>
            </a:r>
            <a:r>
              <a:rPr lang="en-US" dirty="0"/>
              <a:t>, this function unlocks the </a:t>
            </a:r>
            <a:r>
              <a:rPr lang="en-US" dirty="0" err="1"/>
              <a:t>mutex</a:t>
            </a:r>
            <a:r>
              <a:rPr lang="en-US" dirty="0"/>
              <a:t> pointed to by </a:t>
            </a:r>
            <a:r>
              <a:rPr lang="en-US" dirty="0" err="1"/>
              <a:t>mp</a:t>
            </a:r>
            <a:r>
              <a:rPr lang="en-US" dirty="0" smtClean="0"/>
              <a:t>.</a:t>
            </a:r>
          </a:p>
          <a:p>
            <a:r>
              <a:rPr lang="en-US" dirty="0"/>
              <a:t>The </a:t>
            </a:r>
            <a:r>
              <a:rPr lang="en-US" dirty="0" err="1"/>
              <a:t>mutex</a:t>
            </a:r>
            <a:r>
              <a:rPr lang="en-US" dirty="0"/>
              <a:t> must be locked and the calling thread </a:t>
            </a:r>
            <a:r>
              <a:rPr lang="en-US" b="1" dirty="0"/>
              <a:t>must</a:t>
            </a:r>
            <a:r>
              <a:rPr lang="en-US" dirty="0"/>
              <a:t> be the one that last locked the </a:t>
            </a:r>
            <a:r>
              <a:rPr lang="en-US" dirty="0" err="1"/>
              <a:t>mutex</a:t>
            </a:r>
            <a:r>
              <a:rPr lang="en-US" dirty="0"/>
              <a:t> (</a:t>
            </a:r>
            <a:r>
              <a:rPr lang="en-US" b="1" i="1" dirty="0"/>
              <a:t>i.e. the owner</a:t>
            </a:r>
            <a:r>
              <a:rPr lang="en-US" dirty="0"/>
              <a:t>). </a:t>
            </a:r>
          </a:p>
        </p:txBody>
      </p:sp>
      <p:sp>
        <p:nvSpPr>
          <p:cNvPr id="89090" name="Rectangle 2"/>
          <p:cNvSpPr>
            <a:spLocks noGrp="1" noChangeArrowheads="1"/>
          </p:cNvSpPr>
          <p:nvPr>
            <p:ph type="title"/>
          </p:nvPr>
        </p:nvSpPr>
        <p:spPr/>
        <p:txBody>
          <a:bodyPr/>
          <a:lstStyle/>
          <a:p>
            <a:r>
              <a:rPr lang="en-US" dirty="0">
                <a:effectLst/>
              </a:rPr>
              <a:t>Locking a </a:t>
            </a:r>
            <a:r>
              <a:rPr lang="en-US" dirty="0" err="1">
                <a:effectLst/>
              </a:rPr>
              <a:t>Mutex</a:t>
            </a:r>
            <a:endParaRPr lang="en-US" dirty="0">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dirty="0">
                <a:effectLst/>
              </a:rPr>
              <a:t>Locking a </a:t>
            </a:r>
            <a:r>
              <a:rPr lang="en-US" dirty="0" err="1">
                <a:effectLst/>
              </a:rPr>
              <a:t>Mutex</a:t>
            </a:r>
            <a:endParaRPr lang="en-US" dirty="0">
              <a:effectLst/>
            </a:endParaRPr>
          </a:p>
        </p:txBody>
      </p:sp>
      <p:sp>
        <p:nvSpPr>
          <p:cNvPr id="91139" name="Rectangle 3"/>
          <p:cNvSpPr>
            <a:spLocks noGrp="1" noChangeArrowheads="1"/>
          </p:cNvSpPr>
          <p:nvPr>
            <p:ph type="body" sz="half" idx="1"/>
          </p:nvPr>
        </p:nvSpPr>
        <p:spPr>
          <a:xfrm>
            <a:off x="457200" y="1412776"/>
            <a:ext cx="8229600" cy="3024336"/>
          </a:xfrm>
        </p:spPr>
        <p:txBody>
          <a:bodyPr>
            <a:normAutofit fontScale="92500" lnSpcReduction="10000"/>
          </a:bodyPr>
          <a:lstStyle/>
          <a:p>
            <a:r>
              <a:rPr lang="en-US" sz="2800" dirty="0"/>
              <a:t>When any other threads are waiting for the </a:t>
            </a:r>
            <a:r>
              <a:rPr lang="en-US" sz="2800" dirty="0" err="1"/>
              <a:t>mutex</a:t>
            </a:r>
            <a:r>
              <a:rPr lang="en-US" sz="2800" dirty="0"/>
              <a:t> to become available, the thread at the head of the queue is unblocked. </a:t>
            </a:r>
            <a:r>
              <a:rPr lang="en-US" sz="2800" dirty="0" err="1"/>
              <a:t>pthread_mutex_unlock</a:t>
            </a:r>
            <a:r>
              <a:rPr lang="en-US" sz="2800" dirty="0"/>
              <a:t>() returns zero after completing successfully. Any other returned value indicates that an error occurred.</a:t>
            </a:r>
          </a:p>
          <a:p>
            <a:r>
              <a:rPr lang="en-US" sz="2800" dirty="0"/>
              <a:t>A simple example call of </a:t>
            </a:r>
            <a:r>
              <a:rPr lang="en-US" sz="2800" dirty="0" err="1"/>
              <a:t>pthread_mutex_unlock</a:t>
            </a:r>
            <a:r>
              <a:rPr lang="en-US" sz="2800" dirty="0"/>
              <a:t>() is:</a:t>
            </a:r>
          </a:p>
        </p:txBody>
      </p:sp>
      <p:sp>
        <p:nvSpPr>
          <p:cNvPr id="91140" name="Rectangle 4"/>
          <p:cNvSpPr>
            <a:spLocks noGrp="1" noChangeArrowheads="1"/>
          </p:cNvSpPr>
          <p:nvPr>
            <p:ph sz="half" idx="2"/>
          </p:nvPr>
        </p:nvSpPr>
        <p:spPr/>
        <p:txBody>
          <a:bodyPr/>
          <a:lstStyle/>
          <a:p>
            <a:endParaRPr lang="bg-BG" sz="2800"/>
          </a:p>
        </p:txBody>
      </p:sp>
      <p:pic>
        <p:nvPicPr>
          <p:cNvPr id="9114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975" y="4365104"/>
            <a:ext cx="4752975" cy="226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idx="1"/>
          </p:nvPr>
        </p:nvSpPr>
        <p:spPr/>
        <p:txBody>
          <a:bodyPr>
            <a:normAutofit lnSpcReduction="10000"/>
          </a:bodyPr>
          <a:lstStyle/>
          <a:p>
            <a:r>
              <a:rPr lang="en-US" dirty="0"/>
              <a:t>When we multiple threads running they will invariably need to communicate with each other in order </a:t>
            </a:r>
            <a:r>
              <a:rPr lang="en-US" b="1" i="1" dirty="0" smtClean="0"/>
              <a:t>synchronize</a:t>
            </a:r>
            <a:r>
              <a:rPr lang="en-US" dirty="0"/>
              <a:t> </a:t>
            </a:r>
            <a:r>
              <a:rPr lang="en-US" dirty="0" smtClean="0"/>
              <a:t> their </a:t>
            </a:r>
            <a:r>
              <a:rPr lang="en-US" dirty="0"/>
              <a:t>execution. This chapter describes the synchronization types available with threads and discusses when and how to use synchronization.</a:t>
            </a:r>
          </a:p>
          <a:p>
            <a:r>
              <a:rPr lang="en-US" dirty="0"/>
              <a:t>There are a few possible methods of </a:t>
            </a:r>
            <a:r>
              <a:rPr lang="en-US" dirty="0" smtClean="0"/>
              <a:t>synchronizing </a:t>
            </a:r>
            <a:r>
              <a:rPr lang="en-US" dirty="0"/>
              <a:t>threads:</a:t>
            </a:r>
          </a:p>
          <a:p>
            <a:pPr lvl="1"/>
            <a:r>
              <a:rPr lang="en-US" dirty="0"/>
              <a:t>Mutual Exclusion (</a:t>
            </a:r>
            <a:r>
              <a:rPr lang="en-US" dirty="0" err="1"/>
              <a:t>Mutex</a:t>
            </a:r>
            <a:r>
              <a:rPr lang="en-US" dirty="0"/>
              <a:t>) Locks</a:t>
            </a:r>
          </a:p>
          <a:p>
            <a:pPr lvl="1"/>
            <a:r>
              <a:rPr lang="en-US" dirty="0"/>
              <a:t>Condition Variables</a:t>
            </a:r>
          </a:p>
          <a:p>
            <a:pPr lvl="1"/>
            <a:r>
              <a:rPr lang="en-US" dirty="0"/>
              <a:t>Semaphores</a:t>
            </a:r>
          </a:p>
        </p:txBody>
      </p:sp>
      <p:sp>
        <p:nvSpPr>
          <p:cNvPr id="64514" name="Rectangle 2"/>
          <p:cNvSpPr>
            <a:spLocks noGrp="1" noChangeArrowheads="1"/>
          </p:cNvSpPr>
          <p:nvPr>
            <p:ph type="title"/>
          </p:nvPr>
        </p:nvSpPr>
        <p:spPr/>
        <p:txBody>
          <a:bodyPr/>
          <a:lstStyle/>
          <a:p>
            <a:r>
              <a:rPr lang="en-US" dirty="0" smtClean="0"/>
              <a:t>Introduction</a:t>
            </a:r>
            <a:endParaRPr lang="bg-BG"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3"/>
          <p:cNvSpPr>
            <a:spLocks noGrp="1" noChangeArrowheads="1"/>
          </p:cNvSpPr>
          <p:nvPr>
            <p:ph idx="1"/>
          </p:nvPr>
        </p:nvSpPr>
        <p:spPr>
          <a:xfrm>
            <a:off x="457200" y="1268760"/>
            <a:ext cx="8229600" cy="4247803"/>
          </a:xfrm>
        </p:spPr>
        <p:txBody>
          <a:bodyPr>
            <a:normAutofit fontScale="85000" lnSpcReduction="20000"/>
          </a:bodyPr>
          <a:lstStyle/>
          <a:p>
            <a:r>
              <a:rPr lang="en-US" sz="2800" dirty="0"/>
              <a:t>The function </a:t>
            </a:r>
            <a:r>
              <a:rPr lang="en-US" sz="2800" dirty="0" err="1"/>
              <a:t>pthread_mutex_trylock</a:t>
            </a:r>
            <a:r>
              <a:rPr lang="en-US" sz="2800" dirty="0"/>
              <a:t>() to attempt to lock the </a:t>
            </a:r>
            <a:r>
              <a:rPr lang="en-US" sz="2800" dirty="0" err="1"/>
              <a:t>mutex</a:t>
            </a:r>
            <a:r>
              <a:rPr lang="en-US" sz="2800" dirty="0"/>
              <a:t> and is prototyped by:</a:t>
            </a:r>
          </a:p>
          <a:p>
            <a:pPr marL="109728" indent="0">
              <a:buNone/>
            </a:pPr>
            <a:r>
              <a:rPr lang="en-US" sz="2800" b="1" dirty="0" err="1"/>
              <a:t>int</a:t>
            </a:r>
            <a:r>
              <a:rPr lang="en-US" sz="2800" b="1" dirty="0"/>
              <a:t> </a:t>
            </a:r>
            <a:r>
              <a:rPr lang="en-US" sz="2800" b="1" dirty="0" err="1"/>
              <a:t>pthread_mutex_trylock</a:t>
            </a:r>
            <a:r>
              <a:rPr lang="en-US" sz="2800" b="1" dirty="0"/>
              <a:t>(</a:t>
            </a:r>
            <a:r>
              <a:rPr lang="en-US" sz="2800" b="1" dirty="0" err="1"/>
              <a:t>pthread_mutex_t</a:t>
            </a:r>
            <a:r>
              <a:rPr lang="en-US" sz="2800" b="1" dirty="0"/>
              <a:t> *</a:t>
            </a:r>
            <a:r>
              <a:rPr lang="en-US" sz="2800" b="1" dirty="0" err="1"/>
              <a:t>mp</a:t>
            </a:r>
            <a:r>
              <a:rPr lang="en-US" sz="2800" b="1" dirty="0"/>
              <a:t>); </a:t>
            </a:r>
            <a:endParaRPr lang="en-US" sz="2800" b="1" dirty="0" smtClean="0"/>
          </a:p>
          <a:p>
            <a:r>
              <a:rPr lang="en-US" sz="2800" dirty="0" smtClean="0"/>
              <a:t>This </a:t>
            </a:r>
            <a:r>
              <a:rPr lang="en-US" sz="2800" dirty="0"/>
              <a:t>function attempts to lock the </a:t>
            </a:r>
            <a:r>
              <a:rPr lang="en-US" sz="2800" dirty="0" err="1"/>
              <a:t>mutex</a:t>
            </a:r>
            <a:r>
              <a:rPr lang="en-US" sz="2800" dirty="0"/>
              <a:t> pointed to by </a:t>
            </a:r>
            <a:r>
              <a:rPr lang="en-US" sz="2800" dirty="0" err="1"/>
              <a:t>mp</a:t>
            </a:r>
            <a:r>
              <a:rPr lang="en-US" sz="2800" dirty="0"/>
              <a:t>. </a:t>
            </a:r>
            <a:r>
              <a:rPr lang="en-US" sz="2800" dirty="0" err="1"/>
              <a:t>pthread_mutex_trylock</a:t>
            </a:r>
            <a:r>
              <a:rPr lang="en-US" sz="2800" dirty="0"/>
              <a:t>() is a </a:t>
            </a:r>
            <a:r>
              <a:rPr lang="en-US" sz="2800" dirty="0" err="1"/>
              <a:t>nonblocking</a:t>
            </a:r>
            <a:r>
              <a:rPr lang="en-US" sz="2800" dirty="0"/>
              <a:t> version of </a:t>
            </a:r>
            <a:r>
              <a:rPr lang="en-US" sz="2800" dirty="0" err="1"/>
              <a:t>pthread_mutex_lock</a:t>
            </a:r>
            <a:r>
              <a:rPr lang="en-US" sz="2800" dirty="0"/>
              <a:t>(). When the </a:t>
            </a:r>
            <a:r>
              <a:rPr lang="en-US" sz="2800" dirty="0" err="1"/>
              <a:t>mutex</a:t>
            </a:r>
            <a:r>
              <a:rPr lang="en-US" sz="2800" dirty="0"/>
              <a:t> is already locked, this call returns with an error. Otherwise, the </a:t>
            </a:r>
            <a:r>
              <a:rPr lang="en-US" sz="2800" dirty="0" err="1"/>
              <a:t>mutex</a:t>
            </a:r>
            <a:r>
              <a:rPr lang="en-US" sz="2800" dirty="0"/>
              <a:t> is locked and the calling thread is the owner. </a:t>
            </a:r>
            <a:endParaRPr lang="en-US" sz="2800" dirty="0" smtClean="0"/>
          </a:p>
          <a:p>
            <a:r>
              <a:rPr lang="en-US" sz="2800" dirty="0" err="1" smtClean="0"/>
              <a:t>pthread_mutex_trylock</a:t>
            </a:r>
            <a:r>
              <a:rPr lang="en-US" sz="2800" dirty="0"/>
              <a:t>() returns zero after completing successfully. Any other returned value indicates that an error occurred.</a:t>
            </a:r>
          </a:p>
          <a:p>
            <a:r>
              <a:rPr lang="en-US" sz="2800" dirty="0"/>
              <a:t>The function is called as follows:</a:t>
            </a:r>
          </a:p>
        </p:txBody>
      </p:sp>
      <p:sp>
        <p:nvSpPr>
          <p:cNvPr id="93186" name="Rectangle 2"/>
          <p:cNvSpPr>
            <a:spLocks noGrp="1" noChangeArrowheads="1"/>
          </p:cNvSpPr>
          <p:nvPr>
            <p:ph type="title"/>
          </p:nvPr>
        </p:nvSpPr>
        <p:spPr/>
        <p:txBody>
          <a:bodyPr>
            <a:normAutofit/>
          </a:bodyPr>
          <a:lstStyle/>
          <a:p>
            <a:r>
              <a:rPr lang="en-US" sz="4000" b="1" dirty="0" smtClean="0"/>
              <a:t>Lock with a </a:t>
            </a:r>
            <a:r>
              <a:rPr lang="bg-BG" sz="4000" b="1" dirty="0" smtClean="0"/>
              <a:t>Nonblocking </a:t>
            </a:r>
            <a:r>
              <a:rPr lang="bg-BG" sz="4000" b="1" dirty="0"/>
              <a:t>Mutex</a:t>
            </a:r>
          </a:p>
        </p:txBody>
      </p:sp>
      <p:pic>
        <p:nvPicPr>
          <p:cNvPr id="9318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2600" y="5297488"/>
            <a:ext cx="6121400" cy="156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dirty="0">
                <a:effectLst/>
              </a:rPr>
              <a:t>Destroying a </a:t>
            </a:r>
            <a:r>
              <a:rPr lang="en-US" dirty="0" err="1">
                <a:effectLst/>
              </a:rPr>
              <a:t>Mutex</a:t>
            </a:r>
            <a:endParaRPr lang="en-US" dirty="0">
              <a:effectLst/>
            </a:endParaRPr>
          </a:p>
        </p:txBody>
      </p:sp>
      <p:sp>
        <p:nvSpPr>
          <p:cNvPr id="96259" name="Rectangle 3"/>
          <p:cNvSpPr>
            <a:spLocks noGrp="1" noChangeArrowheads="1"/>
          </p:cNvSpPr>
          <p:nvPr>
            <p:ph type="body" sz="half" idx="1"/>
          </p:nvPr>
        </p:nvSpPr>
        <p:spPr>
          <a:xfrm>
            <a:off x="457200" y="1412776"/>
            <a:ext cx="8363272" cy="3024336"/>
          </a:xfrm>
        </p:spPr>
        <p:txBody>
          <a:bodyPr>
            <a:normAutofit fontScale="92500" lnSpcReduction="20000"/>
          </a:bodyPr>
          <a:lstStyle/>
          <a:p>
            <a:r>
              <a:rPr lang="en-US" sz="2400" dirty="0"/>
              <a:t>The function </a:t>
            </a:r>
            <a:r>
              <a:rPr lang="en-US" sz="2400" dirty="0" err="1"/>
              <a:t>pthread_mutex_destroy</a:t>
            </a:r>
            <a:r>
              <a:rPr lang="en-US" sz="2400" dirty="0"/>
              <a:t>() may be used to destroy any state associated with the </a:t>
            </a:r>
            <a:r>
              <a:rPr lang="en-US" sz="2400" dirty="0" err="1"/>
              <a:t>mutex</a:t>
            </a:r>
            <a:r>
              <a:rPr lang="en-US" sz="2400" dirty="0"/>
              <a:t>. It is prototyped by:</a:t>
            </a:r>
          </a:p>
          <a:p>
            <a:pPr marL="109728" indent="0">
              <a:buNone/>
            </a:pPr>
            <a:r>
              <a:rPr lang="en-US" sz="2400" b="1" dirty="0" err="1"/>
              <a:t>int</a:t>
            </a:r>
            <a:r>
              <a:rPr lang="en-US" sz="2400" b="1" dirty="0"/>
              <a:t> </a:t>
            </a:r>
            <a:r>
              <a:rPr lang="en-US" sz="2400" b="1" dirty="0" err="1"/>
              <a:t>pthread_mutex_destroy</a:t>
            </a:r>
            <a:r>
              <a:rPr lang="en-US" sz="2400" b="1" dirty="0"/>
              <a:t>(</a:t>
            </a:r>
            <a:r>
              <a:rPr lang="en-US" sz="2400" b="1" dirty="0" err="1"/>
              <a:t>pthread_mutex_t</a:t>
            </a:r>
            <a:r>
              <a:rPr lang="en-US" sz="2400" b="1" dirty="0"/>
              <a:t> *</a:t>
            </a:r>
            <a:r>
              <a:rPr lang="en-US" sz="2400" b="1" dirty="0" err="1"/>
              <a:t>mp</a:t>
            </a:r>
            <a:r>
              <a:rPr lang="en-US" sz="2400" b="1" dirty="0"/>
              <a:t>); </a:t>
            </a:r>
            <a:endParaRPr lang="en-US" sz="2400" b="1" dirty="0" smtClean="0"/>
          </a:p>
          <a:p>
            <a:r>
              <a:rPr lang="en-US" sz="2400" dirty="0" smtClean="0"/>
              <a:t>and </a:t>
            </a:r>
            <a:r>
              <a:rPr lang="en-US" sz="2400" dirty="0"/>
              <a:t>destroys a </a:t>
            </a:r>
            <a:r>
              <a:rPr lang="en-US" sz="2400" dirty="0" err="1"/>
              <a:t>mutex</a:t>
            </a:r>
            <a:r>
              <a:rPr lang="en-US" sz="2400" dirty="0"/>
              <a:t> pointed to by </a:t>
            </a:r>
            <a:r>
              <a:rPr lang="en-US" sz="2400" dirty="0" err="1"/>
              <a:t>mp</a:t>
            </a:r>
            <a:r>
              <a:rPr lang="en-US" sz="2400" dirty="0"/>
              <a:t>.</a:t>
            </a:r>
          </a:p>
          <a:p>
            <a:r>
              <a:rPr lang="en-US" sz="2400" b="1" dirty="0"/>
              <a:t>Note</a:t>
            </a:r>
            <a:r>
              <a:rPr lang="en-US" sz="2400" dirty="0"/>
              <a:t>: that the space for storing the </a:t>
            </a:r>
            <a:r>
              <a:rPr lang="en-US" sz="2400" dirty="0" err="1"/>
              <a:t>mutex</a:t>
            </a:r>
            <a:r>
              <a:rPr lang="en-US" sz="2400" dirty="0"/>
              <a:t> is not freed. </a:t>
            </a:r>
            <a:r>
              <a:rPr lang="en-US" sz="2400" dirty="0" err="1"/>
              <a:t>pthread_mutex_destroy</a:t>
            </a:r>
            <a:r>
              <a:rPr lang="en-US" sz="2400" dirty="0"/>
              <a:t>() returns zero after completing successfully. Any other returned value indicates that an error occurred.</a:t>
            </a:r>
          </a:p>
          <a:p>
            <a:r>
              <a:rPr lang="en-US" sz="2400" dirty="0"/>
              <a:t>It is called by:</a:t>
            </a:r>
          </a:p>
        </p:txBody>
      </p:sp>
      <p:sp>
        <p:nvSpPr>
          <p:cNvPr id="96260" name="Rectangle 4"/>
          <p:cNvSpPr>
            <a:spLocks noGrp="1" noChangeArrowheads="1"/>
          </p:cNvSpPr>
          <p:nvPr>
            <p:ph sz="half" idx="2"/>
          </p:nvPr>
        </p:nvSpPr>
        <p:spPr/>
        <p:txBody>
          <a:bodyPr/>
          <a:lstStyle/>
          <a:p>
            <a:endParaRPr lang="bg-BG" sz="2800"/>
          </a:p>
        </p:txBody>
      </p:sp>
      <p:pic>
        <p:nvPicPr>
          <p:cNvPr id="9626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981" y="4365104"/>
            <a:ext cx="4897438" cy="195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13" name="Rectangle 9"/>
          <p:cNvSpPr>
            <a:spLocks noGrp="1" noChangeArrowheads="1"/>
          </p:cNvSpPr>
          <p:nvPr>
            <p:ph idx="1"/>
          </p:nvPr>
        </p:nvSpPr>
        <p:spPr/>
        <p:txBody>
          <a:bodyPr/>
          <a:lstStyle/>
          <a:p>
            <a:endParaRPr lang="bg-BG"/>
          </a:p>
        </p:txBody>
      </p:sp>
      <p:sp>
        <p:nvSpPr>
          <p:cNvPr id="98306" name="Rectangle 2"/>
          <p:cNvSpPr>
            <a:spLocks noGrp="1" noChangeArrowheads="1"/>
          </p:cNvSpPr>
          <p:nvPr>
            <p:ph type="title"/>
          </p:nvPr>
        </p:nvSpPr>
        <p:spPr/>
        <p:txBody>
          <a:bodyPr/>
          <a:lstStyle/>
          <a:p>
            <a:r>
              <a:rPr lang="bg-BG" b="1"/>
              <a:t>Mutex Lock Code Examples</a:t>
            </a:r>
          </a:p>
        </p:txBody>
      </p:sp>
      <p:pic>
        <p:nvPicPr>
          <p:cNvPr id="9831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1557338"/>
            <a:ext cx="5543550" cy="481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Rectangle 3"/>
          <p:cNvSpPr>
            <a:spLocks noGrp="1" noChangeArrowheads="1"/>
          </p:cNvSpPr>
          <p:nvPr>
            <p:ph idx="1"/>
          </p:nvPr>
        </p:nvSpPr>
        <p:spPr/>
        <p:txBody>
          <a:bodyPr>
            <a:normAutofit fontScale="92500"/>
          </a:bodyPr>
          <a:lstStyle/>
          <a:p>
            <a:r>
              <a:rPr lang="en-US" dirty="0"/>
              <a:t>You may occasionally want to access two resources at once. For instance, you are using one of the resources, and then discover that the other resource is needed as well. However, there could be a problem if two threads attempt to claim both resources but lock the associated </a:t>
            </a:r>
            <a:r>
              <a:rPr lang="en-US" dirty="0" err="1"/>
              <a:t>mutexes</a:t>
            </a:r>
            <a:r>
              <a:rPr lang="en-US" dirty="0"/>
              <a:t> in different orders.</a:t>
            </a:r>
          </a:p>
          <a:p>
            <a:r>
              <a:rPr lang="en-US" dirty="0"/>
              <a:t>In this example, if the two threads lock </a:t>
            </a:r>
            <a:r>
              <a:rPr lang="en-US" dirty="0" err="1"/>
              <a:t>mutexes</a:t>
            </a:r>
            <a:r>
              <a:rPr lang="en-US" dirty="0"/>
              <a:t> 1 and 2 respectively, then a </a:t>
            </a:r>
            <a:r>
              <a:rPr lang="en-US" b="1" i="1" dirty="0"/>
              <a:t>deadlock</a:t>
            </a:r>
            <a:r>
              <a:rPr lang="en-US" dirty="0"/>
              <a:t> occurs when each attempts to lock the other </a:t>
            </a:r>
            <a:r>
              <a:rPr lang="en-US" dirty="0" err="1"/>
              <a:t>mutex</a:t>
            </a:r>
            <a:r>
              <a:rPr lang="en-US" dirty="0"/>
              <a:t>.</a:t>
            </a:r>
          </a:p>
        </p:txBody>
      </p:sp>
      <p:sp>
        <p:nvSpPr>
          <p:cNvPr id="120834" name="Rectangle 2"/>
          <p:cNvSpPr>
            <a:spLocks noGrp="1" noChangeArrowheads="1"/>
          </p:cNvSpPr>
          <p:nvPr>
            <p:ph type="title"/>
          </p:nvPr>
        </p:nvSpPr>
        <p:spPr/>
        <p:txBody>
          <a:bodyPr>
            <a:normAutofit fontScale="90000"/>
          </a:bodyPr>
          <a:lstStyle/>
          <a:p>
            <a:r>
              <a:rPr lang="bg-BG" sz="4000" b="1"/>
              <a:t>Mutex Lock Code Examples</a:t>
            </a:r>
            <a:br>
              <a:rPr lang="bg-BG" sz="4000" b="1"/>
            </a:br>
            <a:r>
              <a:rPr lang="bg-BG" sz="4000" b="1"/>
              <a:t>Deadlock</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9" name="Rectangle 5"/>
          <p:cNvSpPr>
            <a:spLocks noGrp="1" noChangeArrowheads="1"/>
          </p:cNvSpPr>
          <p:nvPr>
            <p:ph idx="1"/>
          </p:nvPr>
        </p:nvSpPr>
        <p:spPr/>
        <p:txBody>
          <a:bodyPr/>
          <a:lstStyle/>
          <a:p>
            <a:endParaRPr lang="bg-BG"/>
          </a:p>
        </p:txBody>
      </p:sp>
      <p:sp>
        <p:nvSpPr>
          <p:cNvPr id="118786" name="Rectangle 2"/>
          <p:cNvSpPr>
            <a:spLocks noGrp="1" noChangeArrowheads="1"/>
          </p:cNvSpPr>
          <p:nvPr>
            <p:ph type="title"/>
          </p:nvPr>
        </p:nvSpPr>
        <p:spPr/>
        <p:txBody>
          <a:bodyPr>
            <a:normAutofit fontScale="90000"/>
          </a:bodyPr>
          <a:lstStyle/>
          <a:p>
            <a:r>
              <a:rPr lang="bg-BG" sz="4000" b="1"/>
              <a:t>Mutex Lock Code Examples</a:t>
            </a:r>
            <a:br>
              <a:rPr lang="bg-BG" sz="4000" b="1"/>
            </a:br>
            <a:r>
              <a:rPr lang="bg-BG" sz="4000" b="1"/>
              <a:t>Deadlock</a:t>
            </a:r>
          </a:p>
        </p:txBody>
      </p:sp>
      <p:pic>
        <p:nvPicPr>
          <p:cNvPr id="11878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700213"/>
            <a:ext cx="8064500" cy="4351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Rectangle 3"/>
          <p:cNvSpPr>
            <a:spLocks noGrp="1" noChangeArrowheads="1"/>
          </p:cNvSpPr>
          <p:nvPr>
            <p:ph idx="1"/>
          </p:nvPr>
        </p:nvSpPr>
        <p:spPr/>
        <p:txBody>
          <a:bodyPr>
            <a:normAutofit lnSpcReduction="10000"/>
          </a:bodyPr>
          <a:lstStyle/>
          <a:p>
            <a:r>
              <a:rPr lang="en-US" dirty="0"/>
              <a:t>The best way to avoid this problem is to make sure that whenever threads lock multiple </a:t>
            </a:r>
            <a:r>
              <a:rPr lang="en-US" dirty="0" err="1"/>
              <a:t>mutexes</a:t>
            </a:r>
            <a:r>
              <a:rPr lang="en-US" dirty="0"/>
              <a:t>, they do so in the same order. This technique is known as lock hierarchies: order the </a:t>
            </a:r>
            <a:r>
              <a:rPr lang="en-US" dirty="0" err="1"/>
              <a:t>mutexes</a:t>
            </a:r>
            <a:r>
              <a:rPr lang="en-US" dirty="0"/>
              <a:t> by logically assigning numbers to them. Also, honor the restriction that you cannot take a </a:t>
            </a:r>
            <a:r>
              <a:rPr lang="en-US" dirty="0" err="1"/>
              <a:t>mutex</a:t>
            </a:r>
            <a:r>
              <a:rPr lang="en-US" dirty="0"/>
              <a:t> that is assigned n when you are holding any </a:t>
            </a:r>
            <a:r>
              <a:rPr lang="en-US" dirty="0" err="1"/>
              <a:t>mutex</a:t>
            </a:r>
            <a:r>
              <a:rPr lang="en-US" dirty="0"/>
              <a:t> assigned a number greater than n.</a:t>
            </a:r>
          </a:p>
          <a:p>
            <a:r>
              <a:rPr lang="en-US" b="1" dirty="0"/>
              <a:t>Note</a:t>
            </a:r>
            <a:r>
              <a:rPr lang="en-US" dirty="0"/>
              <a:t>: The </a:t>
            </a:r>
            <a:r>
              <a:rPr lang="en-US" dirty="0" err="1"/>
              <a:t>lock_lint</a:t>
            </a:r>
            <a:r>
              <a:rPr lang="en-US" dirty="0"/>
              <a:t> tool can detect the sort of deadlock problem shown in this example.</a:t>
            </a:r>
          </a:p>
        </p:txBody>
      </p:sp>
      <p:sp>
        <p:nvSpPr>
          <p:cNvPr id="120834" name="Rectangle 2"/>
          <p:cNvSpPr>
            <a:spLocks noGrp="1" noChangeArrowheads="1"/>
          </p:cNvSpPr>
          <p:nvPr>
            <p:ph type="title"/>
          </p:nvPr>
        </p:nvSpPr>
        <p:spPr/>
        <p:txBody>
          <a:bodyPr>
            <a:normAutofit fontScale="90000"/>
          </a:bodyPr>
          <a:lstStyle/>
          <a:p>
            <a:r>
              <a:rPr lang="bg-BG" sz="4000" b="1"/>
              <a:t>Mutex Lock Code Examples</a:t>
            </a:r>
            <a:br>
              <a:rPr lang="bg-BG" sz="4000" b="1"/>
            </a:br>
            <a:r>
              <a:rPr lang="bg-BG" sz="4000" b="1"/>
              <a:t>Deadlock</a:t>
            </a:r>
          </a:p>
        </p:txBody>
      </p:sp>
    </p:spTree>
    <p:extLst>
      <p:ext uri="{BB962C8B-B14F-4D97-AF65-F5344CB8AC3E}">
        <p14:creationId xmlns:p14="http://schemas.microsoft.com/office/powerpoint/2010/main" val="5412559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Rectangle 3"/>
          <p:cNvSpPr>
            <a:spLocks noGrp="1" noChangeArrowheads="1"/>
          </p:cNvSpPr>
          <p:nvPr>
            <p:ph idx="1"/>
          </p:nvPr>
        </p:nvSpPr>
        <p:spPr/>
        <p:txBody>
          <a:bodyPr>
            <a:normAutofit/>
          </a:bodyPr>
          <a:lstStyle/>
          <a:p>
            <a:r>
              <a:rPr lang="en-US" sz="2800" dirty="0"/>
              <a:t>The best way to avoid such deadlock problems is to use lock hierarchies. When locks are always taken in a prescribed order, deadlock should not occur. However, this technique cannot always be used :</a:t>
            </a:r>
          </a:p>
          <a:p>
            <a:pPr lvl="1"/>
            <a:r>
              <a:rPr lang="en-US" sz="2400" dirty="0"/>
              <a:t>sometimes you must take the </a:t>
            </a:r>
            <a:r>
              <a:rPr lang="en-US" sz="2400" dirty="0" err="1"/>
              <a:t>mutexes</a:t>
            </a:r>
            <a:r>
              <a:rPr lang="en-US" sz="2400" dirty="0"/>
              <a:t> in an order other than prescribed.</a:t>
            </a:r>
          </a:p>
          <a:p>
            <a:pPr lvl="1"/>
            <a:r>
              <a:rPr lang="en-US" sz="2400" dirty="0"/>
              <a:t>To prevent deadlock in such a situation, use </a:t>
            </a:r>
            <a:r>
              <a:rPr lang="en-US" sz="2400" dirty="0" err="1"/>
              <a:t>pthread_mutex_trylock</a:t>
            </a:r>
            <a:r>
              <a:rPr lang="en-US" sz="2400" dirty="0"/>
              <a:t>(). One thread must release its </a:t>
            </a:r>
            <a:r>
              <a:rPr lang="en-US" sz="2400" dirty="0" err="1"/>
              <a:t>mutexes</a:t>
            </a:r>
            <a:r>
              <a:rPr lang="en-US" sz="2400" dirty="0"/>
              <a:t> when it discovers that deadlock would otherwise be inevitable.</a:t>
            </a:r>
          </a:p>
        </p:txBody>
      </p:sp>
      <p:sp>
        <p:nvSpPr>
          <p:cNvPr id="121858" name="Rectangle 2"/>
          <p:cNvSpPr>
            <a:spLocks noGrp="1" noChangeArrowheads="1"/>
          </p:cNvSpPr>
          <p:nvPr>
            <p:ph type="title"/>
          </p:nvPr>
        </p:nvSpPr>
        <p:spPr/>
        <p:txBody>
          <a:bodyPr>
            <a:normAutofit fontScale="90000"/>
          </a:bodyPr>
          <a:lstStyle/>
          <a:p>
            <a:r>
              <a:rPr lang="bg-BG" sz="4000" b="1"/>
              <a:t>Mutex Lock Code Examples</a:t>
            </a:r>
            <a:br>
              <a:rPr lang="bg-BG" sz="4000" b="1"/>
            </a:br>
            <a:r>
              <a:rPr lang="bg-BG" sz="4000" b="1"/>
              <a:t>Deadlock</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5" name="Rectangle 5"/>
          <p:cNvSpPr>
            <a:spLocks noGrp="1" noChangeArrowheads="1"/>
          </p:cNvSpPr>
          <p:nvPr>
            <p:ph idx="1"/>
          </p:nvPr>
        </p:nvSpPr>
        <p:spPr/>
        <p:txBody>
          <a:bodyPr/>
          <a:lstStyle/>
          <a:p>
            <a:endParaRPr lang="bg-BG"/>
          </a:p>
        </p:txBody>
      </p:sp>
      <p:sp>
        <p:nvSpPr>
          <p:cNvPr id="122884" name="Rectangle 4"/>
          <p:cNvSpPr>
            <a:spLocks noGrp="1" noChangeArrowheads="1"/>
          </p:cNvSpPr>
          <p:nvPr>
            <p:ph type="title"/>
          </p:nvPr>
        </p:nvSpPr>
        <p:spPr/>
        <p:txBody>
          <a:bodyPr>
            <a:normAutofit fontScale="90000"/>
          </a:bodyPr>
          <a:lstStyle/>
          <a:p>
            <a:pPr algn="l"/>
            <a:r>
              <a:rPr lang="bg-BG" sz="4000" b="1" i="1"/>
              <a:t>Conditional </a:t>
            </a:r>
            <a:r>
              <a:rPr lang="en-US" sz="4000" b="1" i="1"/>
              <a:t/>
            </a:r>
            <a:br>
              <a:rPr lang="en-US" sz="4000" b="1" i="1"/>
            </a:br>
            <a:r>
              <a:rPr lang="bg-BG" sz="4000" b="1" i="1"/>
              <a:t>Locking</a:t>
            </a:r>
            <a:r>
              <a:rPr lang="bg-BG" sz="4000"/>
              <a:t>  </a:t>
            </a:r>
          </a:p>
        </p:txBody>
      </p:sp>
      <p:pic>
        <p:nvPicPr>
          <p:cNvPr id="12288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7925" y="0"/>
            <a:ext cx="52419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5" name="Rectangle 5"/>
          <p:cNvSpPr>
            <a:spLocks noGrp="1" noChangeArrowheads="1"/>
          </p:cNvSpPr>
          <p:nvPr>
            <p:ph idx="1"/>
          </p:nvPr>
        </p:nvSpPr>
        <p:spPr/>
        <p:txBody>
          <a:bodyPr>
            <a:normAutofit fontScale="92500" lnSpcReduction="20000"/>
          </a:bodyPr>
          <a:lstStyle/>
          <a:p>
            <a:r>
              <a:rPr lang="en-US" dirty="0"/>
              <a:t>In the above example, thread 1 locks </a:t>
            </a:r>
            <a:r>
              <a:rPr lang="en-US" dirty="0" err="1"/>
              <a:t>mutexes</a:t>
            </a:r>
            <a:r>
              <a:rPr lang="en-US" dirty="0"/>
              <a:t> in the prescribed order, but thread 2 takes them out of order. To make certain that there is no deadlock, thread 2 has to take </a:t>
            </a:r>
            <a:r>
              <a:rPr lang="en-US" dirty="0" err="1"/>
              <a:t>mutex</a:t>
            </a:r>
            <a:r>
              <a:rPr lang="en-US" dirty="0"/>
              <a:t> 1 very carefully; if it were to block waiting for the </a:t>
            </a:r>
            <a:r>
              <a:rPr lang="en-US" dirty="0" err="1"/>
              <a:t>mutex</a:t>
            </a:r>
            <a:r>
              <a:rPr lang="en-US" dirty="0"/>
              <a:t> to be released, it is likely to have just entered into a deadlock with thread 1. To ensure this does not happen, thread 2 calls </a:t>
            </a:r>
            <a:r>
              <a:rPr lang="en-US" dirty="0" err="1"/>
              <a:t>pthread_mutex_trylock</a:t>
            </a:r>
            <a:r>
              <a:rPr lang="en-US" dirty="0"/>
              <a:t>(), which takes the </a:t>
            </a:r>
            <a:r>
              <a:rPr lang="en-US" dirty="0" err="1"/>
              <a:t>mutex</a:t>
            </a:r>
            <a:r>
              <a:rPr lang="en-US" dirty="0"/>
              <a:t> if it is available. If it is not, thread 2 returns immediately, reporting failure. At this point, thread 2 must release </a:t>
            </a:r>
            <a:r>
              <a:rPr lang="en-US" dirty="0" err="1"/>
              <a:t>mutex</a:t>
            </a:r>
            <a:r>
              <a:rPr lang="en-US" dirty="0"/>
              <a:t> 2, so that thread 1 can lock it, and then release both </a:t>
            </a:r>
            <a:r>
              <a:rPr lang="en-US" dirty="0" err="1"/>
              <a:t>mutex</a:t>
            </a:r>
            <a:r>
              <a:rPr lang="en-US" dirty="0"/>
              <a:t> 1 and </a:t>
            </a:r>
            <a:r>
              <a:rPr lang="en-US" dirty="0" err="1"/>
              <a:t>mutex</a:t>
            </a:r>
            <a:r>
              <a:rPr lang="en-US" dirty="0"/>
              <a:t> 2.</a:t>
            </a:r>
            <a:endParaRPr lang="bg-BG" dirty="0"/>
          </a:p>
        </p:txBody>
      </p:sp>
      <p:sp>
        <p:nvSpPr>
          <p:cNvPr id="122884" name="Rectangle 4"/>
          <p:cNvSpPr>
            <a:spLocks noGrp="1" noChangeArrowheads="1"/>
          </p:cNvSpPr>
          <p:nvPr>
            <p:ph type="title"/>
          </p:nvPr>
        </p:nvSpPr>
        <p:spPr/>
        <p:txBody>
          <a:bodyPr>
            <a:normAutofit/>
          </a:bodyPr>
          <a:lstStyle/>
          <a:p>
            <a:pPr algn="l"/>
            <a:r>
              <a:rPr lang="bg-BG" sz="4000" b="1" i="1" dirty="0"/>
              <a:t>Conditional </a:t>
            </a:r>
            <a:r>
              <a:rPr lang="bg-BG" sz="4000" b="1" i="1" dirty="0" smtClean="0"/>
              <a:t>Locking</a:t>
            </a:r>
            <a:r>
              <a:rPr lang="bg-BG" sz="4000" dirty="0"/>
              <a:t>  </a:t>
            </a:r>
          </a:p>
        </p:txBody>
      </p:sp>
    </p:spTree>
    <p:extLst>
      <p:ext uri="{BB962C8B-B14F-4D97-AF65-F5344CB8AC3E}">
        <p14:creationId xmlns:p14="http://schemas.microsoft.com/office/powerpoint/2010/main" val="102700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67544" y="260648"/>
            <a:ext cx="8229600" cy="1143000"/>
          </a:xfrm>
        </p:spPr>
        <p:txBody>
          <a:bodyPr>
            <a:normAutofit fontScale="90000"/>
          </a:bodyPr>
          <a:lstStyle/>
          <a:p>
            <a:r>
              <a:rPr lang="en-US" sz="3600" dirty="0">
                <a:effectLst/>
              </a:rPr>
              <a:t>Nested Locking with a Singly Linked List</a:t>
            </a:r>
          </a:p>
        </p:txBody>
      </p:sp>
      <p:sp>
        <p:nvSpPr>
          <p:cNvPr id="5" name="Content Placeholder 4"/>
          <p:cNvSpPr>
            <a:spLocks noGrp="1"/>
          </p:cNvSpPr>
          <p:nvPr>
            <p:ph idx="4294967295"/>
          </p:nvPr>
        </p:nvSpPr>
        <p:spPr>
          <a:xfrm>
            <a:off x="539552" y="1556792"/>
            <a:ext cx="8229600" cy="4525963"/>
          </a:xfrm>
        </p:spPr>
        <p:txBody>
          <a:bodyPr>
            <a:normAutofit lnSpcReduction="10000"/>
          </a:bodyPr>
          <a:lstStyle/>
          <a:p>
            <a:r>
              <a:rPr lang="en-US" sz="2400" dirty="0"/>
              <a:t>By nesting </a:t>
            </a:r>
            <a:r>
              <a:rPr lang="en-US" sz="2400" dirty="0" err="1"/>
              <a:t>mutex</a:t>
            </a:r>
            <a:r>
              <a:rPr lang="en-US" sz="2400" dirty="0"/>
              <a:t> locks into the linked data structure and a simple </a:t>
            </a:r>
            <a:r>
              <a:rPr lang="en-US" sz="2400" dirty="0" err="1"/>
              <a:t>ammendment</a:t>
            </a:r>
            <a:r>
              <a:rPr lang="en-US" sz="2400" dirty="0"/>
              <a:t> of the link list code we can prevent deadlock by taking the locks in a prescribed order.</a:t>
            </a:r>
          </a:p>
          <a:p>
            <a:r>
              <a:rPr lang="en-US" sz="2400" dirty="0"/>
              <a:t>The </a:t>
            </a:r>
            <a:r>
              <a:rPr lang="en-US" sz="2400" dirty="0" smtClean="0"/>
              <a:t>linked list structure is </a:t>
            </a:r>
            <a:r>
              <a:rPr lang="en-US" sz="2400" dirty="0"/>
              <a:t>as follows:</a:t>
            </a:r>
          </a:p>
          <a:p>
            <a:pPr>
              <a:lnSpc>
                <a:spcPct val="80000"/>
              </a:lnSpc>
              <a:buFontTx/>
              <a:buNone/>
            </a:pPr>
            <a:r>
              <a:rPr lang="en-US" sz="2500" dirty="0" err="1" smtClean="0"/>
              <a:t>typedef</a:t>
            </a:r>
            <a:r>
              <a:rPr lang="en-US" sz="2500" dirty="0" smtClean="0"/>
              <a:t> </a:t>
            </a:r>
            <a:r>
              <a:rPr lang="en-US" sz="2500" dirty="0" err="1"/>
              <a:t>struct</a:t>
            </a:r>
            <a:r>
              <a:rPr lang="en-US" sz="2500" dirty="0"/>
              <a:t> node1 { </a:t>
            </a:r>
            <a:endParaRPr lang="bg-BG" sz="2500" dirty="0"/>
          </a:p>
          <a:p>
            <a:pPr>
              <a:lnSpc>
                <a:spcPct val="80000"/>
              </a:lnSpc>
              <a:buFontTx/>
              <a:buNone/>
            </a:pPr>
            <a:r>
              <a:rPr lang="bg-BG" sz="2500" dirty="0"/>
              <a:t>	</a:t>
            </a:r>
            <a:r>
              <a:rPr lang="en-US" sz="2500" dirty="0" err="1"/>
              <a:t>int</a:t>
            </a:r>
            <a:r>
              <a:rPr lang="en-US" sz="2500" dirty="0"/>
              <a:t> value; </a:t>
            </a:r>
            <a:endParaRPr lang="bg-BG" sz="2500" dirty="0"/>
          </a:p>
          <a:p>
            <a:pPr>
              <a:lnSpc>
                <a:spcPct val="80000"/>
              </a:lnSpc>
              <a:buFontTx/>
              <a:buNone/>
            </a:pPr>
            <a:r>
              <a:rPr lang="bg-BG" sz="2500" dirty="0"/>
              <a:t>	</a:t>
            </a:r>
            <a:r>
              <a:rPr lang="en-US" sz="2500" dirty="0" err="1"/>
              <a:t>struct</a:t>
            </a:r>
            <a:r>
              <a:rPr lang="en-US" sz="2500" dirty="0"/>
              <a:t> node1 *link; </a:t>
            </a:r>
            <a:endParaRPr lang="bg-BG" sz="2500" dirty="0"/>
          </a:p>
          <a:p>
            <a:pPr>
              <a:lnSpc>
                <a:spcPct val="80000"/>
              </a:lnSpc>
              <a:buFontTx/>
              <a:buNone/>
            </a:pPr>
            <a:r>
              <a:rPr lang="bg-BG" sz="2500" dirty="0"/>
              <a:t>	</a:t>
            </a:r>
            <a:r>
              <a:rPr lang="en-US" sz="2500" dirty="0" err="1"/>
              <a:t>pthread_mutex_t</a:t>
            </a:r>
            <a:r>
              <a:rPr lang="en-US" sz="2500" dirty="0"/>
              <a:t> lock; </a:t>
            </a:r>
            <a:endParaRPr lang="bg-BG" sz="2500" dirty="0"/>
          </a:p>
          <a:p>
            <a:pPr>
              <a:lnSpc>
                <a:spcPct val="80000"/>
              </a:lnSpc>
              <a:buFontTx/>
              <a:buNone/>
            </a:pPr>
            <a:r>
              <a:rPr lang="en-US" sz="2500" dirty="0"/>
              <a:t>} node1_t; </a:t>
            </a:r>
            <a:endParaRPr lang="bg-BG" sz="2500" dirty="0"/>
          </a:p>
          <a:p>
            <a:pPr>
              <a:lnSpc>
                <a:spcPct val="80000"/>
              </a:lnSpc>
              <a:buFontTx/>
              <a:buNone/>
            </a:pPr>
            <a:r>
              <a:rPr lang="en-US" sz="2400" b="1" dirty="0"/>
              <a:t>Note:</a:t>
            </a:r>
            <a:r>
              <a:rPr lang="en-US" sz="2400" dirty="0"/>
              <a:t> we simply </a:t>
            </a:r>
            <a:r>
              <a:rPr lang="en-US" sz="2400" dirty="0" err="1"/>
              <a:t>ammend</a:t>
            </a:r>
            <a:r>
              <a:rPr lang="en-US" sz="2400" dirty="0"/>
              <a:t> a standard singly-linked list structure so that each node containing a </a:t>
            </a:r>
            <a:r>
              <a:rPr lang="en-US" sz="2400" dirty="0" err="1"/>
              <a:t>mutex</a:t>
            </a:r>
            <a:r>
              <a:rPr lang="en-US" sz="2400" dirty="0"/>
              <a:t>.</a:t>
            </a:r>
            <a:endParaRPr lang="en-US" sz="25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idx="1"/>
          </p:nvPr>
        </p:nvSpPr>
        <p:spPr/>
        <p:txBody>
          <a:bodyPr>
            <a:normAutofit fontScale="92500"/>
          </a:bodyPr>
          <a:lstStyle/>
          <a:p>
            <a:r>
              <a:rPr lang="en-US" sz="2800" dirty="0"/>
              <a:t>We </a:t>
            </a:r>
            <a:r>
              <a:rPr lang="en-US" sz="2800" dirty="0" err="1"/>
              <a:t>wil</a:t>
            </a:r>
            <a:r>
              <a:rPr lang="en-US" sz="2800" dirty="0"/>
              <a:t> frequently make use of </a:t>
            </a:r>
            <a:r>
              <a:rPr lang="en-US" sz="2800" b="1" i="1" dirty="0"/>
              <a:t>Synchronization objects</a:t>
            </a:r>
            <a:r>
              <a:rPr lang="en-US" sz="2800" dirty="0"/>
              <a:t>: these are variables in memory that you access just like data. Threads in different processes can communicate with each other through synchronization objects placed in threads-controlled shared memory, even though the threads in different processes are generally invisible to each other.</a:t>
            </a:r>
          </a:p>
          <a:p>
            <a:r>
              <a:rPr lang="en-US" sz="2800" dirty="0"/>
              <a:t>Synchronization objects can also be placed in files and can have lifetimes beyond that of the creating process.</a:t>
            </a:r>
          </a:p>
        </p:txBody>
      </p:sp>
      <p:sp>
        <p:nvSpPr>
          <p:cNvPr id="65538" name="Rectangle 2"/>
          <p:cNvSpPr>
            <a:spLocks noGrp="1" noChangeArrowheads="1"/>
          </p:cNvSpPr>
          <p:nvPr>
            <p:ph type="title"/>
          </p:nvPr>
        </p:nvSpPr>
        <p:spPr/>
        <p:txBody>
          <a:bodyPr/>
          <a:lstStyle/>
          <a:p>
            <a:r>
              <a:rPr lang="en-US" dirty="0"/>
              <a:t>Introduction</a:t>
            </a:r>
            <a:endParaRPr lang="bg-BG"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95536" y="332656"/>
            <a:ext cx="8229600" cy="1143000"/>
          </a:xfrm>
        </p:spPr>
        <p:txBody>
          <a:bodyPr>
            <a:normAutofit fontScale="90000"/>
          </a:bodyPr>
          <a:lstStyle/>
          <a:p>
            <a:r>
              <a:rPr lang="en-US" sz="3600" dirty="0">
                <a:effectLst/>
              </a:rPr>
              <a:t>Nested Locking with a Singly Linked List</a:t>
            </a:r>
          </a:p>
        </p:txBody>
      </p:sp>
      <p:sp>
        <p:nvSpPr>
          <p:cNvPr id="3" name="Content Placeholder 2"/>
          <p:cNvSpPr>
            <a:spLocks noGrp="1"/>
          </p:cNvSpPr>
          <p:nvPr>
            <p:ph idx="4294967295"/>
          </p:nvPr>
        </p:nvSpPr>
        <p:spPr>
          <a:xfrm>
            <a:off x="395536" y="1556792"/>
            <a:ext cx="8229600" cy="4781128"/>
          </a:xfrm>
        </p:spPr>
        <p:txBody>
          <a:bodyPr>
            <a:normAutofit fontScale="85000" lnSpcReduction="10000"/>
          </a:bodyPr>
          <a:lstStyle/>
          <a:p>
            <a:pPr marL="109728" indent="0">
              <a:buNone/>
            </a:pPr>
            <a:r>
              <a:rPr lang="en-US" dirty="0"/>
              <a:t>Assuming we have created a variable node1_t </a:t>
            </a:r>
            <a:r>
              <a:rPr lang="en-US" dirty="0" err="1"/>
              <a:t>ListHead</a:t>
            </a:r>
            <a:r>
              <a:rPr lang="en-US" dirty="0"/>
              <a:t>.</a:t>
            </a:r>
          </a:p>
          <a:p>
            <a:pPr marL="109728" indent="0">
              <a:buNone/>
            </a:pPr>
            <a:r>
              <a:rPr lang="en-US" dirty="0"/>
              <a:t>To remove a node from the list:</a:t>
            </a:r>
          </a:p>
          <a:p>
            <a:r>
              <a:rPr lang="en-US" dirty="0"/>
              <a:t>first search the list starting at </a:t>
            </a:r>
            <a:r>
              <a:rPr lang="en-US" dirty="0" err="1"/>
              <a:t>ListHead</a:t>
            </a:r>
            <a:r>
              <a:rPr lang="en-US" dirty="0"/>
              <a:t> (which itself is never removed) until the desired node is found.</a:t>
            </a:r>
          </a:p>
          <a:p>
            <a:r>
              <a:rPr lang="en-US" dirty="0"/>
              <a:t>To protect this search from the effects of concurrent deletions, lock each node before any of its contents are </a:t>
            </a:r>
            <a:r>
              <a:rPr lang="en-US" dirty="0" err="1"/>
              <a:t>accessed.Because</a:t>
            </a:r>
            <a:r>
              <a:rPr lang="en-US" dirty="0"/>
              <a:t> all searches start at </a:t>
            </a:r>
            <a:r>
              <a:rPr lang="en-US" dirty="0" err="1"/>
              <a:t>ListHead</a:t>
            </a:r>
            <a:r>
              <a:rPr lang="en-US" dirty="0"/>
              <a:t>, there is never a deadlock because the locks are always taken in list order.</a:t>
            </a:r>
          </a:p>
          <a:p>
            <a:r>
              <a:rPr lang="en-US" dirty="0"/>
              <a:t>When the desired node is found, lock both the node and its predecessor since the change involves both </a:t>
            </a:r>
            <a:r>
              <a:rPr lang="en-US" dirty="0" err="1"/>
              <a:t>nodes.Because</a:t>
            </a:r>
            <a:r>
              <a:rPr lang="en-US" dirty="0"/>
              <a:t> the predecessor's lock is always taken first, you are again protected from deadlock</a:t>
            </a:r>
            <a:r>
              <a:rPr lang="en-US" dirty="0" smtClean="0"/>
              <a:t>.</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67544" y="260648"/>
            <a:ext cx="8229600" cy="1143000"/>
          </a:xfrm>
        </p:spPr>
        <p:txBody>
          <a:bodyPr>
            <a:normAutofit fontScale="90000"/>
          </a:bodyPr>
          <a:lstStyle/>
          <a:p>
            <a:r>
              <a:rPr lang="en-US" sz="3600" dirty="0">
                <a:effectLst/>
              </a:rPr>
              <a:t>Nested Locking with a Singly Linked List</a:t>
            </a:r>
          </a:p>
        </p:txBody>
      </p:sp>
      <p:pic>
        <p:nvPicPr>
          <p:cNvPr id="101379" name="Picture 3"/>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2033588" y="1411288"/>
            <a:ext cx="7110412" cy="5446712"/>
          </a:xfrm>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idx="4294967295"/>
          </p:nvPr>
        </p:nvSpPr>
        <p:spPr>
          <a:xfrm>
            <a:off x="611560" y="260648"/>
            <a:ext cx="8229600" cy="1143000"/>
          </a:xfrm>
        </p:spPr>
        <p:txBody>
          <a:bodyPr/>
          <a:lstStyle/>
          <a:p>
            <a:r>
              <a:rPr lang="en-US" b="1" dirty="0"/>
              <a:t>Solaris </a:t>
            </a:r>
            <a:r>
              <a:rPr lang="en-US" b="1" dirty="0" err="1"/>
              <a:t>Mutex</a:t>
            </a:r>
            <a:r>
              <a:rPr lang="en-US" b="1" dirty="0"/>
              <a:t> Locks </a:t>
            </a:r>
            <a:endParaRPr lang="en-US" dirty="0"/>
          </a:p>
        </p:txBody>
      </p:sp>
      <p:sp>
        <p:nvSpPr>
          <p:cNvPr id="3" name="Content Placeholder 2"/>
          <p:cNvSpPr>
            <a:spLocks noGrp="1"/>
          </p:cNvSpPr>
          <p:nvPr>
            <p:ph idx="4294967295"/>
          </p:nvPr>
        </p:nvSpPr>
        <p:spPr>
          <a:xfrm>
            <a:off x="755576" y="1556792"/>
            <a:ext cx="8229600" cy="4525963"/>
          </a:xfrm>
        </p:spPr>
        <p:txBody>
          <a:bodyPr>
            <a:normAutofit fontScale="85000" lnSpcReduction="10000"/>
          </a:bodyPr>
          <a:lstStyle/>
          <a:p>
            <a:r>
              <a:rPr lang="en-US" sz="3200" dirty="0"/>
              <a:t> Similar mutual exclusion locks exist for in </a:t>
            </a:r>
            <a:r>
              <a:rPr lang="en-US" sz="3200" dirty="0" err="1"/>
              <a:t>Solaris.You</a:t>
            </a:r>
            <a:r>
              <a:rPr lang="en-US" sz="3200" dirty="0"/>
              <a:t> should include the &lt;</a:t>
            </a:r>
            <a:r>
              <a:rPr lang="en-US" sz="3200" dirty="0" err="1"/>
              <a:t>synch.h</a:t>
            </a:r>
            <a:r>
              <a:rPr lang="en-US" sz="3200" dirty="0"/>
              <a:t>&gt; or &lt;</a:t>
            </a:r>
            <a:r>
              <a:rPr lang="en-US" sz="3200" dirty="0" err="1"/>
              <a:t>thread.h</a:t>
            </a:r>
            <a:r>
              <a:rPr lang="en-US" sz="3200" dirty="0"/>
              <a:t>&gt;libraries.</a:t>
            </a:r>
          </a:p>
          <a:p>
            <a:r>
              <a:rPr lang="en-US" sz="3200" dirty="0"/>
              <a:t>To initialize a </a:t>
            </a:r>
            <a:r>
              <a:rPr lang="en-US" sz="3200" dirty="0" err="1"/>
              <a:t>mutex</a:t>
            </a:r>
            <a:r>
              <a:rPr lang="en-US" sz="3200" dirty="0"/>
              <a:t> use </a:t>
            </a:r>
            <a:r>
              <a:rPr lang="en-US" sz="3200" dirty="0" err="1"/>
              <a:t>int</a:t>
            </a:r>
            <a:r>
              <a:rPr lang="en-US" sz="3200" dirty="0"/>
              <a:t> </a:t>
            </a:r>
            <a:r>
              <a:rPr lang="en-US" sz="3200" dirty="0" err="1"/>
              <a:t>mutex_init</a:t>
            </a:r>
            <a:r>
              <a:rPr lang="en-US" sz="3200" dirty="0"/>
              <a:t>(</a:t>
            </a:r>
            <a:r>
              <a:rPr lang="en-US" sz="3200" dirty="0" err="1"/>
              <a:t>mutex_t</a:t>
            </a:r>
            <a:r>
              <a:rPr lang="en-US" sz="3200" dirty="0"/>
              <a:t> *</a:t>
            </a:r>
            <a:r>
              <a:rPr lang="en-US" sz="3200" dirty="0" err="1"/>
              <a:t>mp</a:t>
            </a:r>
            <a:r>
              <a:rPr lang="en-US" sz="3200" dirty="0"/>
              <a:t>, </a:t>
            </a:r>
            <a:r>
              <a:rPr lang="en-US" sz="3200" dirty="0" err="1"/>
              <a:t>int</a:t>
            </a:r>
            <a:r>
              <a:rPr lang="en-US" sz="3200" dirty="0"/>
              <a:t> type, void *</a:t>
            </a:r>
            <a:r>
              <a:rPr lang="en-US" sz="3200" dirty="0" err="1"/>
              <a:t>arg</a:t>
            </a:r>
            <a:r>
              <a:rPr lang="en-US" sz="3200" dirty="0"/>
              <a:t>)). </a:t>
            </a:r>
            <a:r>
              <a:rPr lang="en-US" sz="3200" dirty="0" err="1"/>
              <a:t>mutex_init</a:t>
            </a:r>
            <a:r>
              <a:rPr lang="en-US" sz="3200" dirty="0"/>
              <a:t>() initializes the </a:t>
            </a:r>
            <a:r>
              <a:rPr lang="en-US" sz="3200" dirty="0" err="1"/>
              <a:t>mutex</a:t>
            </a:r>
            <a:r>
              <a:rPr lang="en-US" sz="3200" dirty="0"/>
              <a:t> pointed to by </a:t>
            </a:r>
            <a:r>
              <a:rPr lang="en-US" sz="3200" dirty="0" err="1"/>
              <a:t>mp</a:t>
            </a:r>
            <a:r>
              <a:rPr lang="en-US" sz="3200" dirty="0"/>
              <a:t>. The type can be one of the following (note that </a:t>
            </a:r>
            <a:r>
              <a:rPr lang="en-US" sz="3200" dirty="0" err="1"/>
              <a:t>arg</a:t>
            </a:r>
            <a:r>
              <a:rPr lang="en-US" sz="3200" dirty="0"/>
              <a:t> is currently ignored).</a:t>
            </a:r>
          </a:p>
          <a:p>
            <a:pPr lvl="1"/>
            <a:r>
              <a:rPr lang="en-US" sz="2800" b="1" dirty="0"/>
              <a:t>USYNC_PROCESS</a:t>
            </a:r>
            <a:r>
              <a:rPr lang="en-US" sz="2800" dirty="0"/>
              <a:t>-- The </a:t>
            </a:r>
            <a:r>
              <a:rPr lang="en-US" sz="2800" dirty="0" err="1"/>
              <a:t>mutex</a:t>
            </a:r>
            <a:r>
              <a:rPr lang="en-US" sz="2800" dirty="0"/>
              <a:t> can be used to synchronize threads in this and other processes</a:t>
            </a:r>
            <a:r>
              <a:rPr lang="en-US" sz="2800" dirty="0" smtClean="0"/>
              <a:t>.</a:t>
            </a:r>
          </a:p>
          <a:p>
            <a:pPr lvl="1"/>
            <a:r>
              <a:rPr lang="en-US" sz="2800" b="1" dirty="0" smtClean="0"/>
              <a:t>USYNC_THREAD</a:t>
            </a:r>
            <a:r>
              <a:rPr lang="en-US" sz="2800" dirty="0" smtClean="0"/>
              <a:t>-</a:t>
            </a:r>
            <a:r>
              <a:rPr lang="en-US" sz="2800" dirty="0"/>
              <a:t>- The </a:t>
            </a:r>
            <a:r>
              <a:rPr lang="en-US" sz="2800" dirty="0" err="1"/>
              <a:t>mutex</a:t>
            </a:r>
            <a:r>
              <a:rPr lang="en-US" sz="2800" dirty="0"/>
              <a:t> can be used to synchronize threads in this process, only.</a:t>
            </a:r>
            <a:endParaRPr lang="en-US" sz="22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idx="4294967295"/>
          </p:nvPr>
        </p:nvSpPr>
        <p:spPr>
          <a:xfrm>
            <a:off x="539552" y="260648"/>
            <a:ext cx="8229600" cy="1143000"/>
          </a:xfrm>
        </p:spPr>
        <p:txBody>
          <a:bodyPr/>
          <a:lstStyle/>
          <a:p>
            <a:r>
              <a:rPr lang="en-US" b="1" dirty="0"/>
              <a:t>Solaris </a:t>
            </a:r>
            <a:r>
              <a:rPr lang="en-US" b="1" dirty="0" err="1"/>
              <a:t>Mutex</a:t>
            </a:r>
            <a:r>
              <a:rPr lang="en-US" b="1" dirty="0"/>
              <a:t> Locks </a:t>
            </a:r>
            <a:endParaRPr lang="en-US" dirty="0"/>
          </a:p>
        </p:txBody>
      </p:sp>
      <p:sp>
        <p:nvSpPr>
          <p:cNvPr id="3" name="Content Placeholder 2"/>
          <p:cNvSpPr>
            <a:spLocks noGrp="1"/>
          </p:cNvSpPr>
          <p:nvPr>
            <p:ph idx="4294967295"/>
          </p:nvPr>
        </p:nvSpPr>
        <p:spPr>
          <a:xfrm>
            <a:off x="467544" y="1556792"/>
            <a:ext cx="8229600" cy="4525963"/>
          </a:xfrm>
        </p:spPr>
        <p:txBody>
          <a:bodyPr>
            <a:normAutofit fontScale="85000" lnSpcReduction="20000"/>
          </a:bodyPr>
          <a:lstStyle/>
          <a:p>
            <a:r>
              <a:rPr lang="en-US" sz="3200" dirty="0" err="1"/>
              <a:t>Mutexes</a:t>
            </a:r>
            <a:r>
              <a:rPr lang="en-US" sz="3200" dirty="0"/>
              <a:t> can also be initialized by allocation in zeroed memory, in which case a type of USYNC_THREAD is assumed. Multiple threads must not initialize the same </a:t>
            </a:r>
            <a:r>
              <a:rPr lang="en-US" sz="3200" dirty="0" err="1"/>
              <a:t>mutex</a:t>
            </a:r>
            <a:r>
              <a:rPr lang="en-US" sz="3200" dirty="0"/>
              <a:t> simultaneously. A </a:t>
            </a:r>
            <a:r>
              <a:rPr lang="en-US" sz="3200" dirty="0" err="1"/>
              <a:t>mutex</a:t>
            </a:r>
            <a:r>
              <a:rPr lang="en-US" sz="3200" dirty="0"/>
              <a:t> lock must not be reinitialized while other threads might be using it.</a:t>
            </a:r>
          </a:p>
          <a:p>
            <a:r>
              <a:rPr lang="en-US" sz="3200" dirty="0"/>
              <a:t>The function </a:t>
            </a:r>
            <a:r>
              <a:rPr lang="en-US" sz="3200" dirty="0" smtClean="0"/>
              <a:t/>
            </a:r>
            <a:br>
              <a:rPr lang="en-US" sz="3200" dirty="0" smtClean="0"/>
            </a:br>
            <a:r>
              <a:rPr lang="en-US" sz="3200" b="1" dirty="0" err="1" smtClean="0"/>
              <a:t>int</a:t>
            </a:r>
            <a:r>
              <a:rPr lang="en-US" sz="3200" b="1" dirty="0" smtClean="0"/>
              <a:t> </a:t>
            </a:r>
            <a:r>
              <a:rPr lang="en-US" sz="3200" b="1" dirty="0" err="1"/>
              <a:t>mutex_destroy</a:t>
            </a:r>
            <a:r>
              <a:rPr lang="en-US" sz="3200" b="1" dirty="0"/>
              <a:t> (</a:t>
            </a:r>
            <a:r>
              <a:rPr lang="en-US" sz="3200" b="1" dirty="0" err="1"/>
              <a:t>mutex_t</a:t>
            </a:r>
            <a:r>
              <a:rPr lang="en-US" sz="3200" b="1" dirty="0"/>
              <a:t> *</a:t>
            </a:r>
            <a:r>
              <a:rPr lang="en-US" sz="3200" b="1" dirty="0" err="1"/>
              <a:t>mp</a:t>
            </a:r>
            <a:r>
              <a:rPr lang="en-US" sz="3200" b="1" dirty="0"/>
              <a:t>)</a:t>
            </a:r>
            <a:r>
              <a:rPr lang="en-US" sz="3200" dirty="0"/>
              <a:t> </a:t>
            </a:r>
            <a:r>
              <a:rPr lang="en-US" sz="3200" dirty="0" smtClean="0"/>
              <a:t/>
            </a:r>
            <a:br>
              <a:rPr lang="en-US" sz="3200" dirty="0" smtClean="0"/>
            </a:br>
            <a:r>
              <a:rPr lang="en-US" sz="3200" dirty="0" smtClean="0"/>
              <a:t>destroys </a:t>
            </a:r>
            <a:r>
              <a:rPr lang="en-US" sz="3200" dirty="0"/>
              <a:t>any state associated with the </a:t>
            </a:r>
            <a:r>
              <a:rPr lang="en-US" sz="3200" dirty="0" err="1"/>
              <a:t>mutex</a:t>
            </a:r>
            <a:r>
              <a:rPr lang="en-US" sz="3200" dirty="0"/>
              <a:t> pointed to by </a:t>
            </a:r>
            <a:r>
              <a:rPr lang="en-US" sz="3200" dirty="0" err="1"/>
              <a:t>mp</a:t>
            </a:r>
            <a:r>
              <a:rPr lang="en-US" sz="3200" dirty="0"/>
              <a:t>. </a:t>
            </a:r>
            <a:endParaRPr lang="en-US" sz="3200" dirty="0" smtClean="0"/>
          </a:p>
          <a:p>
            <a:r>
              <a:rPr lang="en-US" sz="3200" b="1" dirty="0" smtClean="0"/>
              <a:t>Note</a:t>
            </a:r>
            <a:r>
              <a:rPr lang="en-US" sz="3200" dirty="0"/>
              <a:t> that the space for storing the </a:t>
            </a:r>
            <a:r>
              <a:rPr lang="en-US" sz="3200" dirty="0" err="1"/>
              <a:t>mutex</a:t>
            </a:r>
            <a:r>
              <a:rPr lang="en-US" sz="3200" dirty="0"/>
              <a:t> is not freed.</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idx="4294967295"/>
          </p:nvPr>
        </p:nvSpPr>
        <p:spPr>
          <a:xfrm>
            <a:off x="467544" y="260648"/>
            <a:ext cx="8229600" cy="1143000"/>
          </a:xfrm>
        </p:spPr>
        <p:txBody>
          <a:bodyPr/>
          <a:lstStyle/>
          <a:p>
            <a:r>
              <a:rPr lang="en-US" b="1" dirty="0"/>
              <a:t>Solaris </a:t>
            </a:r>
            <a:r>
              <a:rPr lang="en-US" b="1" dirty="0" err="1"/>
              <a:t>Mutex</a:t>
            </a:r>
            <a:r>
              <a:rPr lang="en-US" b="1" dirty="0"/>
              <a:t> Locks </a:t>
            </a:r>
            <a:endParaRPr lang="en-US" dirty="0"/>
          </a:p>
        </p:txBody>
      </p:sp>
      <p:sp>
        <p:nvSpPr>
          <p:cNvPr id="3" name="Content Placeholder 2"/>
          <p:cNvSpPr>
            <a:spLocks noGrp="1"/>
          </p:cNvSpPr>
          <p:nvPr>
            <p:ph idx="4294967295"/>
          </p:nvPr>
        </p:nvSpPr>
        <p:spPr>
          <a:xfrm>
            <a:off x="683568" y="1268760"/>
            <a:ext cx="8229600" cy="5040560"/>
          </a:xfrm>
        </p:spPr>
        <p:txBody>
          <a:bodyPr>
            <a:normAutofit fontScale="92500" lnSpcReduction="20000"/>
          </a:bodyPr>
          <a:lstStyle/>
          <a:p>
            <a:r>
              <a:rPr lang="en-US" dirty="0"/>
              <a:t>To acquire a </a:t>
            </a:r>
            <a:r>
              <a:rPr lang="en-US" dirty="0" err="1"/>
              <a:t>mutex</a:t>
            </a:r>
            <a:r>
              <a:rPr lang="en-US" dirty="0"/>
              <a:t> lock use the function </a:t>
            </a:r>
            <a:r>
              <a:rPr lang="en-US" dirty="0" smtClean="0"/>
              <a:t/>
            </a:r>
            <a:br>
              <a:rPr lang="en-US" dirty="0" smtClean="0"/>
            </a:br>
            <a:r>
              <a:rPr lang="en-US" b="1" dirty="0" err="1" smtClean="0"/>
              <a:t>mutex_lock</a:t>
            </a:r>
            <a:r>
              <a:rPr lang="en-US" b="1" dirty="0" smtClean="0"/>
              <a:t>(</a:t>
            </a:r>
            <a:r>
              <a:rPr lang="en-US" b="1" dirty="0" err="1" smtClean="0"/>
              <a:t>mutex_t</a:t>
            </a:r>
            <a:r>
              <a:rPr lang="en-US" b="1" dirty="0" smtClean="0"/>
              <a:t> </a:t>
            </a:r>
            <a:r>
              <a:rPr lang="en-US" b="1" dirty="0"/>
              <a:t>*</a:t>
            </a:r>
            <a:r>
              <a:rPr lang="en-US" b="1" dirty="0" err="1"/>
              <a:t>mp</a:t>
            </a:r>
            <a:r>
              <a:rPr lang="en-US" b="1" dirty="0"/>
              <a:t>)</a:t>
            </a:r>
            <a:r>
              <a:rPr lang="en-US" dirty="0"/>
              <a:t> which locks the </a:t>
            </a:r>
            <a:r>
              <a:rPr lang="en-US" dirty="0" err="1"/>
              <a:t>mutex</a:t>
            </a:r>
            <a:r>
              <a:rPr lang="en-US" dirty="0"/>
              <a:t> pointed to by </a:t>
            </a:r>
            <a:r>
              <a:rPr lang="en-US" dirty="0" err="1"/>
              <a:t>mp</a:t>
            </a:r>
            <a:r>
              <a:rPr lang="en-US" dirty="0"/>
              <a:t>. When the </a:t>
            </a:r>
            <a:r>
              <a:rPr lang="en-US" dirty="0" err="1"/>
              <a:t>mutex</a:t>
            </a:r>
            <a:r>
              <a:rPr lang="en-US" dirty="0"/>
              <a:t> is already locked, the calling thread blocks until the </a:t>
            </a:r>
            <a:r>
              <a:rPr lang="en-US" dirty="0" err="1"/>
              <a:t>mutex</a:t>
            </a:r>
            <a:r>
              <a:rPr lang="en-US" dirty="0"/>
              <a:t> becomes available (blocked threads wait on a prioritized queue).</a:t>
            </a:r>
          </a:p>
          <a:p>
            <a:r>
              <a:rPr lang="en-US" dirty="0"/>
              <a:t>To release a </a:t>
            </a:r>
            <a:r>
              <a:rPr lang="en-US" dirty="0" err="1"/>
              <a:t>mutex</a:t>
            </a:r>
            <a:r>
              <a:rPr lang="en-US" dirty="0"/>
              <a:t> use </a:t>
            </a:r>
            <a:r>
              <a:rPr lang="en-US" dirty="0" smtClean="0"/>
              <a:t/>
            </a:r>
            <a:br>
              <a:rPr lang="en-US" dirty="0" smtClean="0"/>
            </a:br>
            <a:r>
              <a:rPr lang="en-US" b="1" dirty="0" err="1" smtClean="0"/>
              <a:t>mutex_unlock</a:t>
            </a:r>
            <a:r>
              <a:rPr lang="en-US" b="1" dirty="0" smtClean="0"/>
              <a:t>(</a:t>
            </a:r>
            <a:r>
              <a:rPr lang="en-US" b="1" dirty="0" err="1" smtClean="0"/>
              <a:t>mutex_t</a:t>
            </a:r>
            <a:r>
              <a:rPr lang="en-US" b="1" dirty="0" smtClean="0"/>
              <a:t> </a:t>
            </a:r>
            <a:r>
              <a:rPr lang="en-US" b="1" dirty="0"/>
              <a:t>*</a:t>
            </a:r>
            <a:r>
              <a:rPr lang="en-US" b="1" dirty="0" err="1"/>
              <a:t>mp</a:t>
            </a:r>
            <a:r>
              <a:rPr lang="en-US" b="1" dirty="0"/>
              <a:t>)</a:t>
            </a:r>
            <a:r>
              <a:rPr lang="en-US" dirty="0"/>
              <a:t> which unlocks the </a:t>
            </a:r>
            <a:r>
              <a:rPr lang="en-US" dirty="0" err="1"/>
              <a:t>mutex</a:t>
            </a:r>
            <a:r>
              <a:rPr lang="en-US" dirty="0"/>
              <a:t> pointed to by </a:t>
            </a:r>
            <a:r>
              <a:rPr lang="en-US" dirty="0" err="1"/>
              <a:t>mp</a:t>
            </a:r>
            <a:r>
              <a:rPr lang="en-US" dirty="0"/>
              <a:t>. The </a:t>
            </a:r>
            <a:r>
              <a:rPr lang="en-US" dirty="0" err="1"/>
              <a:t>mutex</a:t>
            </a:r>
            <a:r>
              <a:rPr lang="en-US" dirty="0"/>
              <a:t> must be locked and the calling thread must be the one that last locked the </a:t>
            </a:r>
            <a:r>
              <a:rPr lang="en-US" dirty="0" err="1"/>
              <a:t>mutex</a:t>
            </a:r>
            <a:r>
              <a:rPr lang="en-US" dirty="0"/>
              <a:t> (the owner).</a:t>
            </a:r>
          </a:p>
          <a:p>
            <a:r>
              <a:rPr lang="en-US" dirty="0"/>
              <a:t>To try to acquire a </a:t>
            </a:r>
            <a:r>
              <a:rPr lang="en-US" dirty="0" err="1"/>
              <a:t>mutex</a:t>
            </a:r>
            <a:r>
              <a:rPr lang="en-US" dirty="0"/>
              <a:t> use </a:t>
            </a:r>
            <a:r>
              <a:rPr lang="en-US" dirty="0" smtClean="0"/>
              <a:t/>
            </a:r>
            <a:br>
              <a:rPr lang="en-US" dirty="0" smtClean="0"/>
            </a:br>
            <a:r>
              <a:rPr lang="en-US" b="1" dirty="0" err="1" smtClean="0"/>
              <a:t>mutex_trylock</a:t>
            </a:r>
            <a:r>
              <a:rPr lang="en-US" b="1" dirty="0" smtClean="0"/>
              <a:t>(</a:t>
            </a:r>
            <a:r>
              <a:rPr lang="en-US" b="1" dirty="0" err="1" smtClean="0"/>
              <a:t>mutex_t</a:t>
            </a:r>
            <a:r>
              <a:rPr lang="en-US" b="1" dirty="0" smtClean="0"/>
              <a:t> </a:t>
            </a:r>
            <a:r>
              <a:rPr lang="en-US" b="1" dirty="0"/>
              <a:t>*</a:t>
            </a:r>
            <a:r>
              <a:rPr lang="en-US" b="1" dirty="0" err="1"/>
              <a:t>mp</a:t>
            </a:r>
            <a:r>
              <a:rPr lang="en-US" b="1" dirty="0"/>
              <a:t>) </a:t>
            </a:r>
            <a:r>
              <a:rPr lang="en-US" dirty="0"/>
              <a:t>to attempt to lock the </a:t>
            </a:r>
            <a:r>
              <a:rPr lang="en-US" dirty="0" err="1"/>
              <a:t>mutex</a:t>
            </a:r>
            <a:r>
              <a:rPr lang="en-US" dirty="0"/>
              <a:t> pointed to by </a:t>
            </a:r>
            <a:r>
              <a:rPr lang="en-US" dirty="0" err="1"/>
              <a:t>mp</a:t>
            </a:r>
            <a:r>
              <a:rPr lang="en-US" dirty="0"/>
              <a:t>. This function is a </a:t>
            </a:r>
            <a:r>
              <a:rPr lang="en-US" dirty="0" err="1"/>
              <a:t>nonblocking</a:t>
            </a:r>
            <a:r>
              <a:rPr lang="en-US" dirty="0"/>
              <a:t> version of </a:t>
            </a:r>
            <a:r>
              <a:rPr lang="en-US" dirty="0" err="1"/>
              <a:t>mutex_lock</a:t>
            </a:r>
            <a:r>
              <a:rPr lang="en-US" dirty="0"/>
              <a:t>()</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idx="4294967295"/>
          </p:nvPr>
        </p:nvSpPr>
        <p:spPr>
          <a:xfrm>
            <a:off x="539552" y="260648"/>
            <a:ext cx="8229600" cy="1143000"/>
          </a:xfrm>
        </p:spPr>
        <p:txBody>
          <a:bodyPr/>
          <a:lstStyle/>
          <a:p>
            <a:r>
              <a:rPr lang="en-US" b="1" dirty="0"/>
              <a:t>Condition Variable Attributes </a:t>
            </a:r>
            <a:endParaRPr lang="en-US" dirty="0"/>
          </a:p>
        </p:txBody>
      </p:sp>
      <p:sp>
        <p:nvSpPr>
          <p:cNvPr id="3" name="Content Placeholder 2"/>
          <p:cNvSpPr>
            <a:spLocks noGrp="1"/>
          </p:cNvSpPr>
          <p:nvPr>
            <p:ph idx="4294967295"/>
          </p:nvPr>
        </p:nvSpPr>
        <p:spPr>
          <a:xfrm>
            <a:off x="467544" y="1556792"/>
            <a:ext cx="8229600" cy="4525963"/>
          </a:xfrm>
        </p:spPr>
        <p:txBody>
          <a:bodyPr>
            <a:normAutofit fontScale="92500" lnSpcReduction="20000"/>
          </a:bodyPr>
          <a:lstStyle/>
          <a:p>
            <a:pPr marL="109728" indent="0">
              <a:buNone/>
            </a:pPr>
            <a:r>
              <a:rPr lang="en-US" dirty="0"/>
              <a:t>Condition variables can be </a:t>
            </a:r>
            <a:r>
              <a:rPr lang="en-US" dirty="0" smtClean="0"/>
              <a:t>used to </a:t>
            </a:r>
            <a:r>
              <a:rPr lang="en-US" dirty="0"/>
              <a:t>atomically block threads until a particular condition is true. Condition variables are </a:t>
            </a:r>
            <a:r>
              <a:rPr lang="en-US" b="1" i="1" dirty="0"/>
              <a:t>always</a:t>
            </a:r>
            <a:r>
              <a:rPr lang="en-US" dirty="0"/>
              <a:t> </a:t>
            </a:r>
            <a:r>
              <a:rPr lang="en-US" dirty="0" smtClean="0"/>
              <a:t> used </a:t>
            </a:r>
            <a:r>
              <a:rPr lang="en-US" dirty="0"/>
              <a:t>in conjunction with </a:t>
            </a:r>
            <a:r>
              <a:rPr lang="en-US" dirty="0" err="1"/>
              <a:t>mutex</a:t>
            </a:r>
            <a:r>
              <a:rPr lang="en-US" dirty="0"/>
              <a:t> locks:</a:t>
            </a:r>
          </a:p>
          <a:p>
            <a:r>
              <a:rPr lang="en-US" dirty="0"/>
              <a:t>With a condition variable, a thread can atomically block until a condition is satisfied.</a:t>
            </a:r>
          </a:p>
          <a:p>
            <a:r>
              <a:rPr lang="en-US" dirty="0"/>
              <a:t>The condition is tested under the protection of a mutual exclusion lock (</a:t>
            </a:r>
            <a:r>
              <a:rPr lang="en-US" dirty="0" err="1"/>
              <a:t>mutex</a:t>
            </a:r>
            <a:r>
              <a:rPr lang="en-US" dirty="0"/>
              <a:t>).</a:t>
            </a:r>
          </a:p>
          <a:p>
            <a:pPr lvl="1"/>
            <a:r>
              <a:rPr lang="en-US" dirty="0"/>
              <a:t>When the condition is false, a thread usually blocks on a condition variable and atomically releases the </a:t>
            </a:r>
            <a:r>
              <a:rPr lang="en-US" dirty="0" err="1"/>
              <a:t>mutex</a:t>
            </a:r>
            <a:r>
              <a:rPr lang="en-US" dirty="0"/>
              <a:t> waiting for the condition to change.</a:t>
            </a:r>
          </a:p>
          <a:p>
            <a:pPr lvl="1"/>
            <a:r>
              <a:rPr lang="en-US" dirty="0"/>
              <a:t>When another thread changes the condition, it can signal the associated condition variable to cause one or more waiting threads to wake up, acquire the </a:t>
            </a:r>
            <a:r>
              <a:rPr lang="en-US" dirty="0" err="1"/>
              <a:t>mutex</a:t>
            </a:r>
            <a:r>
              <a:rPr lang="en-US" dirty="0"/>
              <a:t> again, and reevaluate the condition.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idx="4294967295"/>
          </p:nvPr>
        </p:nvSpPr>
        <p:spPr>
          <a:xfrm>
            <a:off x="539552" y="260648"/>
            <a:ext cx="8229600" cy="1143000"/>
          </a:xfrm>
        </p:spPr>
        <p:txBody>
          <a:bodyPr/>
          <a:lstStyle/>
          <a:p>
            <a:r>
              <a:rPr lang="en-US" b="1" dirty="0"/>
              <a:t>Condition Variable Attributes </a:t>
            </a:r>
            <a:endParaRPr lang="en-US" dirty="0"/>
          </a:p>
        </p:txBody>
      </p:sp>
      <p:sp>
        <p:nvSpPr>
          <p:cNvPr id="3" name="Content Placeholder 2"/>
          <p:cNvSpPr>
            <a:spLocks noGrp="1"/>
          </p:cNvSpPr>
          <p:nvPr>
            <p:ph idx="4294967295"/>
          </p:nvPr>
        </p:nvSpPr>
        <p:spPr>
          <a:xfrm>
            <a:off x="539552" y="1556792"/>
            <a:ext cx="8229600" cy="4525963"/>
          </a:xfrm>
        </p:spPr>
        <p:txBody>
          <a:bodyPr>
            <a:normAutofit fontScale="92500" lnSpcReduction="10000"/>
          </a:bodyPr>
          <a:lstStyle/>
          <a:p>
            <a:r>
              <a:rPr lang="en-US" sz="2400" dirty="0"/>
              <a:t>Condition variables can be used to synchronize threads among processes when they are allocated in memory that can be written to and is shared by the cooperating processes.</a:t>
            </a:r>
          </a:p>
          <a:p>
            <a:r>
              <a:rPr lang="en-US" sz="2400" dirty="0"/>
              <a:t>The scheduling policy determines how blocking threads are awakened. For the default SCHED_OTHER, threads are awakened in priority order. The attributes for condition variables must be set and initialized before the condition variables can be used.</a:t>
            </a:r>
          </a:p>
          <a:p>
            <a:r>
              <a:rPr lang="en-US" sz="2400" dirty="0"/>
              <a:t>As with </a:t>
            </a:r>
            <a:r>
              <a:rPr lang="en-US" sz="2400" dirty="0" err="1"/>
              <a:t>mutex</a:t>
            </a:r>
            <a:r>
              <a:rPr lang="en-US" sz="2400" dirty="0"/>
              <a:t> locks, The </a:t>
            </a:r>
            <a:r>
              <a:rPr lang="en-US" sz="2400" dirty="0" err="1"/>
              <a:t>condiotion</a:t>
            </a:r>
            <a:r>
              <a:rPr lang="en-US" sz="2400" dirty="0"/>
              <a:t> variable attributes must be </a:t>
            </a:r>
            <a:r>
              <a:rPr lang="en-US" sz="2400" dirty="0" err="1"/>
              <a:t>initialised</a:t>
            </a:r>
            <a:r>
              <a:rPr lang="en-US" sz="2400" dirty="0"/>
              <a:t> and set (or set to NULL) before an actual condition variable may be </a:t>
            </a:r>
            <a:r>
              <a:rPr lang="en-US" sz="2400" dirty="0" err="1"/>
              <a:t>initialise</a:t>
            </a:r>
            <a:r>
              <a:rPr lang="en-US" sz="2400" dirty="0"/>
              <a:t> (with </a:t>
            </a:r>
            <a:r>
              <a:rPr lang="en-US" sz="2400" dirty="0" err="1"/>
              <a:t>appropriat</a:t>
            </a:r>
            <a:r>
              <a:rPr lang="en-US" sz="2400" dirty="0"/>
              <a:t> attributes) and then used.</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11560" y="260648"/>
            <a:ext cx="8229600" cy="1143000"/>
          </a:xfrm>
        </p:spPr>
        <p:txBody>
          <a:bodyPr>
            <a:normAutofit fontScale="90000"/>
          </a:bodyPr>
          <a:lstStyle/>
          <a:p>
            <a:r>
              <a:rPr lang="en-US" sz="3600" dirty="0">
                <a:effectLst/>
              </a:rPr>
              <a:t>Initializing a Condition Variable Attribute</a:t>
            </a:r>
          </a:p>
        </p:txBody>
      </p:sp>
      <p:sp>
        <p:nvSpPr>
          <p:cNvPr id="3" name="Content Placeholder 2"/>
          <p:cNvSpPr>
            <a:spLocks noGrp="1"/>
          </p:cNvSpPr>
          <p:nvPr>
            <p:ph idx="4294967295"/>
          </p:nvPr>
        </p:nvSpPr>
        <p:spPr>
          <a:xfrm>
            <a:off x="539552" y="1556792"/>
            <a:ext cx="8229600" cy="4525963"/>
          </a:xfrm>
        </p:spPr>
        <p:txBody>
          <a:bodyPr>
            <a:normAutofit fontScale="85000" lnSpcReduction="20000"/>
          </a:bodyPr>
          <a:lstStyle/>
          <a:p>
            <a:r>
              <a:rPr lang="en-US" dirty="0"/>
              <a:t>The function </a:t>
            </a:r>
            <a:r>
              <a:rPr lang="en-US" dirty="0" err="1"/>
              <a:t>pthread_condattr_init</a:t>
            </a:r>
            <a:r>
              <a:rPr lang="en-US" dirty="0"/>
              <a:t>() initializes attributes associated with this object to their default values. It is prototyped by:</a:t>
            </a:r>
          </a:p>
          <a:p>
            <a:pPr marL="109728" indent="0">
              <a:buNone/>
            </a:pPr>
            <a:r>
              <a:rPr lang="en-US" b="1" dirty="0" err="1"/>
              <a:t>int</a:t>
            </a:r>
            <a:r>
              <a:rPr lang="en-US" b="1" dirty="0"/>
              <a:t> </a:t>
            </a:r>
            <a:r>
              <a:rPr lang="en-US" b="1" dirty="0" err="1"/>
              <a:t>pthread_condattr_init</a:t>
            </a:r>
            <a:r>
              <a:rPr lang="en-US" b="1" dirty="0"/>
              <a:t>(</a:t>
            </a:r>
            <a:r>
              <a:rPr lang="en-US" b="1" dirty="0" err="1"/>
              <a:t>pthread_condattr_t</a:t>
            </a:r>
            <a:r>
              <a:rPr lang="en-US" b="1" dirty="0"/>
              <a:t> *</a:t>
            </a:r>
            <a:r>
              <a:rPr lang="en-US" b="1" dirty="0" err="1"/>
              <a:t>cattr</a:t>
            </a:r>
            <a:r>
              <a:rPr lang="en-US" b="1" dirty="0"/>
              <a:t>); </a:t>
            </a:r>
            <a:endParaRPr lang="en-US" b="1" dirty="0" smtClean="0"/>
          </a:p>
          <a:p>
            <a:r>
              <a:rPr lang="en-US" dirty="0" smtClean="0"/>
              <a:t>Storage </a:t>
            </a:r>
            <a:r>
              <a:rPr lang="en-US" dirty="0"/>
              <a:t>for each attribute object, </a:t>
            </a:r>
            <a:r>
              <a:rPr lang="en-US" dirty="0" err="1"/>
              <a:t>cattr</a:t>
            </a:r>
            <a:r>
              <a:rPr lang="en-US" dirty="0"/>
              <a:t>, is allocated by the threads system during execution. </a:t>
            </a:r>
            <a:r>
              <a:rPr lang="en-US" dirty="0" err="1"/>
              <a:t>cattr</a:t>
            </a:r>
            <a:r>
              <a:rPr lang="en-US" dirty="0"/>
              <a:t> is an opaque data type that contains a system-allocated attribute object. </a:t>
            </a:r>
            <a:endParaRPr lang="en-US" dirty="0" smtClean="0"/>
          </a:p>
          <a:p>
            <a:r>
              <a:rPr lang="en-US" dirty="0" smtClean="0"/>
              <a:t>The </a:t>
            </a:r>
            <a:r>
              <a:rPr lang="en-US" dirty="0"/>
              <a:t>possible values of </a:t>
            </a:r>
            <a:r>
              <a:rPr lang="en-US" dirty="0" err="1"/>
              <a:t>cattr's</a:t>
            </a:r>
            <a:r>
              <a:rPr lang="en-US" dirty="0"/>
              <a:t> scope are PTHREAD_PROCESS_PRIVATE and PTHREAD_PROCESS_SHARED. The default value of the </a:t>
            </a:r>
            <a:r>
              <a:rPr lang="en-US" dirty="0" err="1"/>
              <a:t>pshared</a:t>
            </a:r>
            <a:r>
              <a:rPr lang="en-US" dirty="0"/>
              <a:t> attribute when this function is called is PTHREAD_PROCESS_PRIVATE, which means that the initialized condition variable can be used within a process.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39552" y="260648"/>
            <a:ext cx="8229600" cy="1143000"/>
          </a:xfrm>
        </p:spPr>
        <p:txBody>
          <a:bodyPr>
            <a:normAutofit fontScale="90000"/>
          </a:bodyPr>
          <a:lstStyle/>
          <a:p>
            <a:r>
              <a:rPr lang="en-US" sz="3600" dirty="0">
                <a:effectLst/>
              </a:rPr>
              <a:t>Initializing a Condition Variable Attribute</a:t>
            </a:r>
          </a:p>
        </p:txBody>
      </p:sp>
      <p:sp>
        <p:nvSpPr>
          <p:cNvPr id="108547" name="Content Placeholder 2"/>
          <p:cNvSpPr>
            <a:spLocks noGrp="1"/>
          </p:cNvSpPr>
          <p:nvPr>
            <p:ph idx="4294967295"/>
          </p:nvPr>
        </p:nvSpPr>
        <p:spPr>
          <a:xfrm>
            <a:off x="467544" y="1556793"/>
            <a:ext cx="8229600" cy="3528392"/>
          </a:xfrm>
        </p:spPr>
        <p:txBody>
          <a:bodyPr>
            <a:normAutofit fontScale="85000" lnSpcReduction="20000"/>
          </a:bodyPr>
          <a:lstStyle/>
          <a:p>
            <a:r>
              <a:rPr lang="en-US" dirty="0"/>
              <a:t>Before a condition variable attribute can be reused, it must first be reinitialized by </a:t>
            </a:r>
            <a:r>
              <a:rPr lang="en-US" dirty="0" err="1"/>
              <a:t>pthread_condattr_destroy</a:t>
            </a:r>
            <a:r>
              <a:rPr lang="en-US" dirty="0"/>
              <a:t>(). </a:t>
            </a:r>
            <a:endParaRPr lang="en-US" dirty="0" smtClean="0"/>
          </a:p>
          <a:p>
            <a:r>
              <a:rPr lang="en-US" dirty="0" smtClean="0"/>
              <a:t>The</a:t>
            </a:r>
            <a:r>
              <a:rPr lang="en-US" dirty="0"/>
              <a:t> </a:t>
            </a:r>
            <a:r>
              <a:rPr lang="en-US" dirty="0" err="1"/>
              <a:t>pthread_condattr_init</a:t>
            </a:r>
            <a:r>
              <a:rPr lang="en-US" dirty="0"/>
              <a:t>() call returns a pointer to an opaque object. If the object is not destroyed, a memory leak will result.</a:t>
            </a:r>
          </a:p>
          <a:p>
            <a:r>
              <a:rPr lang="en-US" dirty="0" err="1"/>
              <a:t>pthread_condattr_init</a:t>
            </a:r>
            <a:r>
              <a:rPr lang="en-US" dirty="0"/>
              <a:t>() returns zero after completing successfully. Any other returned value indicates that an error occurred. When either of the following conditions occurs, the function fails and returns the corresponding value.</a:t>
            </a:r>
          </a:p>
        </p:txBody>
      </p:sp>
      <p:pic>
        <p:nvPicPr>
          <p:cNvPr id="10854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4724400"/>
            <a:ext cx="676275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39552" y="260648"/>
            <a:ext cx="8229600" cy="1143000"/>
          </a:xfrm>
        </p:spPr>
        <p:txBody>
          <a:bodyPr>
            <a:normAutofit fontScale="90000"/>
          </a:bodyPr>
          <a:lstStyle/>
          <a:p>
            <a:r>
              <a:rPr lang="en-US" sz="3600" dirty="0" err="1">
                <a:effectLst/>
              </a:rPr>
              <a:t>Destoying</a:t>
            </a:r>
            <a:r>
              <a:rPr lang="en-US" sz="3600" dirty="0">
                <a:effectLst/>
              </a:rPr>
              <a:t> a Condition Variable Attribute</a:t>
            </a:r>
          </a:p>
        </p:txBody>
      </p:sp>
      <p:sp>
        <p:nvSpPr>
          <p:cNvPr id="3" name="Content Placeholder 2"/>
          <p:cNvSpPr>
            <a:spLocks noGrp="1"/>
          </p:cNvSpPr>
          <p:nvPr>
            <p:ph idx="4294967295"/>
          </p:nvPr>
        </p:nvSpPr>
        <p:spPr>
          <a:xfrm>
            <a:off x="467544" y="1556792"/>
            <a:ext cx="8229600" cy="4525963"/>
          </a:xfrm>
        </p:spPr>
        <p:txBody>
          <a:bodyPr>
            <a:normAutofit fontScale="92500"/>
          </a:bodyPr>
          <a:lstStyle/>
          <a:p>
            <a:r>
              <a:rPr lang="en-US" dirty="0"/>
              <a:t>The function </a:t>
            </a:r>
            <a:r>
              <a:rPr lang="en-US" dirty="0" err="1"/>
              <a:t>pthread_condattr_destroy</a:t>
            </a:r>
            <a:r>
              <a:rPr lang="en-US" dirty="0"/>
              <a:t>() removes storage and renders the attribute object invalid, it is prototyped by:</a:t>
            </a:r>
          </a:p>
          <a:p>
            <a:pPr marL="109728" indent="0">
              <a:buNone/>
            </a:pPr>
            <a:r>
              <a:rPr lang="en-US" b="1" dirty="0" err="1"/>
              <a:t>int</a:t>
            </a:r>
            <a:r>
              <a:rPr lang="en-US" b="1" dirty="0"/>
              <a:t> </a:t>
            </a:r>
            <a:r>
              <a:rPr lang="en-US" b="1" dirty="0" err="1"/>
              <a:t>pthread_condattr_destroy</a:t>
            </a:r>
            <a:r>
              <a:rPr lang="en-US" b="1" dirty="0"/>
              <a:t>(</a:t>
            </a:r>
            <a:r>
              <a:rPr lang="en-US" b="1" dirty="0" err="1"/>
              <a:t>pthread_condattr_t</a:t>
            </a:r>
            <a:r>
              <a:rPr lang="en-US" b="1" dirty="0"/>
              <a:t> *</a:t>
            </a:r>
            <a:r>
              <a:rPr lang="en-US" b="1" dirty="0" err="1"/>
              <a:t>cattr</a:t>
            </a:r>
            <a:r>
              <a:rPr lang="en-US" b="1" dirty="0"/>
              <a:t>); </a:t>
            </a:r>
            <a:endParaRPr lang="en-US" b="1" dirty="0" smtClean="0"/>
          </a:p>
          <a:p>
            <a:r>
              <a:rPr lang="en-US" dirty="0" err="1" smtClean="0"/>
              <a:t>pthread_condattr_destroy</a:t>
            </a:r>
            <a:r>
              <a:rPr lang="en-US" dirty="0"/>
              <a:t>() returns zero after completing successfully and destroying the condition variable pointed to by </a:t>
            </a:r>
            <a:r>
              <a:rPr lang="en-US" dirty="0" err="1"/>
              <a:t>cattr</a:t>
            </a:r>
            <a:r>
              <a:rPr lang="en-US" dirty="0"/>
              <a:t>. Any other returned value indicates that an error occurred. If the following condition occurs, the function fails and returns the corresponding value.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idx="1"/>
          </p:nvPr>
        </p:nvSpPr>
        <p:spPr/>
        <p:txBody>
          <a:bodyPr>
            <a:normAutofit fontScale="92500" lnSpcReduction="10000"/>
          </a:bodyPr>
          <a:lstStyle/>
          <a:p>
            <a:pPr marL="109728" indent="0">
              <a:buNone/>
            </a:pPr>
            <a:r>
              <a:rPr lang="en-US" sz="2800" dirty="0"/>
              <a:t>Here are some example situations that require or can profit from the use of synchronization</a:t>
            </a:r>
            <a:r>
              <a:rPr lang="en-US" sz="2800" dirty="0" smtClean="0"/>
              <a:t>:</a:t>
            </a:r>
          </a:p>
          <a:p>
            <a:pPr marL="109728" indent="0">
              <a:buNone/>
            </a:pPr>
            <a:endParaRPr lang="en-US" sz="2800" dirty="0"/>
          </a:p>
          <a:p>
            <a:r>
              <a:rPr lang="en-US" sz="2800" dirty="0"/>
              <a:t>When synchronization is the only way to ensure consistency of shared data.</a:t>
            </a:r>
          </a:p>
          <a:p>
            <a:r>
              <a:rPr lang="en-US" sz="2800" dirty="0"/>
              <a:t>When threads in two or more processes can use a single synchronization object jointly. Note that the synchronization object should be initialized by only one of the cooperating processes, because reinitializing a synchronization object sets it to the unlocked state.</a:t>
            </a:r>
          </a:p>
        </p:txBody>
      </p:sp>
      <p:sp>
        <p:nvSpPr>
          <p:cNvPr id="66562" name="Rectangle 2"/>
          <p:cNvSpPr>
            <a:spLocks noGrp="1" noChangeArrowheads="1"/>
          </p:cNvSpPr>
          <p:nvPr>
            <p:ph type="title"/>
          </p:nvPr>
        </p:nvSpPr>
        <p:spPr/>
        <p:txBody>
          <a:bodyPr>
            <a:normAutofit/>
          </a:bodyPr>
          <a:lstStyle/>
          <a:p>
            <a:r>
              <a:rPr lang="en-US" sz="4000" dirty="0" smtClean="0"/>
              <a:t>Introduction</a:t>
            </a:r>
            <a:endParaRPr lang="bg-BG" sz="40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idx="4294967295"/>
          </p:nvPr>
        </p:nvSpPr>
        <p:spPr>
          <a:xfrm>
            <a:off x="539552" y="260648"/>
            <a:ext cx="8229600" cy="1143000"/>
          </a:xfrm>
        </p:spPr>
        <p:txBody>
          <a:bodyPr>
            <a:normAutofit fontScale="90000"/>
          </a:bodyPr>
          <a:lstStyle/>
          <a:p>
            <a:r>
              <a:rPr lang="en-US" dirty="0">
                <a:effectLst/>
              </a:rPr>
              <a:t>The Scope of a Condition Variable</a:t>
            </a:r>
          </a:p>
        </p:txBody>
      </p:sp>
      <p:sp>
        <p:nvSpPr>
          <p:cNvPr id="3" name="Content Placeholder 2"/>
          <p:cNvSpPr>
            <a:spLocks noGrp="1"/>
          </p:cNvSpPr>
          <p:nvPr>
            <p:ph idx="4294967295"/>
          </p:nvPr>
        </p:nvSpPr>
        <p:spPr>
          <a:xfrm>
            <a:off x="467544" y="1484784"/>
            <a:ext cx="8229600" cy="4525963"/>
          </a:xfrm>
        </p:spPr>
        <p:txBody>
          <a:bodyPr>
            <a:normAutofit fontScale="85000" lnSpcReduction="10000"/>
          </a:bodyPr>
          <a:lstStyle/>
          <a:p>
            <a:pPr>
              <a:lnSpc>
                <a:spcPct val="80000"/>
              </a:lnSpc>
            </a:pPr>
            <a:r>
              <a:rPr lang="en-US" sz="3200" dirty="0"/>
              <a:t>The scope of a condition variable can be either process private (</a:t>
            </a:r>
            <a:r>
              <a:rPr lang="en-US" sz="3200" dirty="0" err="1"/>
              <a:t>intraprocess</a:t>
            </a:r>
            <a:r>
              <a:rPr lang="en-US" sz="3200" dirty="0"/>
              <a:t>) or system wide (</a:t>
            </a:r>
            <a:r>
              <a:rPr lang="en-US" sz="3200" dirty="0" err="1"/>
              <a:t>interprocess</a:t>
            </a:r>
            <a:r>
              <a:rPr lang="en-US" sz="3200" dirty="0"/>
              <a:t>), as with </a:t>
            </a:r>
            <a:r>
              <a:rPr lang="en-US" sz="3200" dirty="0" err="1"/>
              <a:t>mutex</a:t>
            </a:r>
            <a:r>
              <a:rPr lang="en-US" sz="3200" dirty="0"/>
              <a:t> locks. If the condition variable is created with the </a:t>
            </a:r>
            <a:r>
              <a:rPr lang="en-US" sz="3200" dirty="0" err="1"/>
              <a:t>pshared</a:t>
            </a:r>
            <a:r>
              <a:rPr lang="en-US" sz="3200" dirty="0"/>
              <a:t> attribute set to </a:t>
            </a:r>
            <a:r>
              <a:rPr lang="en-US" sz="3200" dirty="0" err="1"/>
              <a:t>thePTHREAD_PROCESS_SHARED</a:t>
            </a:r>
            <a:r>
              <a:rPr lang="en-US" sz="3200" dirty="0"/>
              <a:t> state, and it exists in shared memory, it can be shared among threads from more than one process. This is equivalent to the USYNC_PROCESS flag in </a:t>
            </a:r>
            <a:r>
              <a:rPr lang="en-US" sz="3200" dirty="0" err="1"/>
              <a:t>mutex_init</a:t>
            </a:r>
            <a:r>
              <a:rPr lang="en-US" sz="3200" dirty="0"/>
              <a:t>() in the original Solaris threads</a:t>
            </a:r>
            <a:r>
              <a:rPr lang="en-US" sz="3200" dirty="0" smtClean="0"/>
              <a:t>.</a:t>
            </a:r>
          </a:p>
          <a:p>
            <a:pPr>
              <a:lnSpc>
                <a:spcPct val="80000"/>
              </a:lnSpc>
            </a:pPr>
            <a:r>
              <a:rPr lang="en-US" sz="3200" dirty="0" smtClean="0"/>
              <a:t> </a:t>
            </a:r>
            <a:r>
              <a:rPr lang="en-US" sz="3200" dirty="0"/>
              <a:t>If the </a:t>
            </a:r>
            <a:r>
              <a:rPr lang="en-US" sz="3200" dirty="0" err="1"/>
              <a:t>mutex</a:t>
            </a:r>
            <a:r>
              <a:rPr lang="en-US" sz="3200" dirty="0"/>
              <a:t> </a:t>
            </a:r>
            <a:r>
              <a:rPr lang="en-US" sz="3200" dirty="0" err="1"/>
              <a:t>pshared</a:t>
            </a:r>
            <a:r>
              <a:rPr lang="en-US" sz="3200" dirty="0"/>
              <a:t> attribute is set to PTHREAD_PROCESS_PRIVATE (default value), only those threads created by the same process can operate on the </a:t>
            </a:r>
            <a:r>
              <a:rPr lang="en-US" sz="3200" dirty="0" err="1"/>
              <a:t>mutex</a:t>
            </a:r>
            <a:r>
              <a:rPr lang="en-US" sz="3200" dirty="0"/>
              <a:t>. </a:t>
            </a:r>
            <a:endParaRPr lang="en-US" sz="30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idx="4294967295"/>
          </p:nvPr>
        </p:nvSpPr>
        <p:spPr>
          <a:xfrm>
            <a:off x="467544" y="332656"/>
            <a:ext cx="8229600" cy="1143000"/>
          </a:xfrm>
        </p:spPr>
        <p:txBody>
          <a:bodyPr>
            <a:normAutofit fontScale="90000"/>
          </a:bodyPr>
          <a:lstStyle/>
          <a:p>
            <a:r>
              <a:rPr lang="en-US" dirty="0">
                <a:effectLst/>
              </a:rPr>
              <a:t>The Scope of a Condition Variable</a:t>
            </a:r>
          </a:p>
        </p:txBody>
      </p:sp>
      <p:sp>
        <p:nvSpPr>
          <p:cNvPr id="3" name="Content Placeholder 2"/>
          <p:cNvSpPr>
            <a:spLocks noGrp="1"/>
          </p:cNvSpPr>
          <p:nvPr>
            <p:ph idx="4294967295"/>
          </p:nvPr>
        </p:nvSpPr>
        <p:spPr>
          <a:xfrm>
            <a:off x="539552" y="1628800"/>
            <a:ext cx="8229600" cy="4525963"/>
          </a:xfrm>
        </p:spPr>
        <p:txBody>
          <a:bodyPr>
            <a:normAutofit fontScale="77500" lnSpcReduction="20000"/>
          </a:bodyPr>
          <a:lstStyle/>
          <a:p>
            <a:pPr>
              <a:lnSpc>
                <a:spcPct val="80000"/>
              </a:lnSpc>
            </a:pPr>
            <a:r>
              <a:rPr lang="en-US" sz="2800" dirty="0"/>
              <a:t>Using PTHREAD_PROCESS_PRIVATE results in the same behavior as with the USYNC_THREAD flag in the original Solaris threads </a:t>
            </a:r>
            <a:r>
              <a:rPr lang="en-US" sz="2800" dirty="0" err="1"/>
              <a:t>cond_init</a:t>
            </a:r>
            <a:r>
              <a:rPr lang="en-US" sz="2800" dirty="0"/>
              <a:t>() call, which is that of a local condition </a:t>
            </a:r>
            <a:r>
              <a:rPr lang="en-US" sz="2800" dirty="0" err="1"/>
              <a:t>variable.PTHREAD_PROCESS_SHARED</a:t>
            </a:r>
            <a:r>
              <a:rPr lang="en-US" sz="2800" dirty="0"/>
              <a:t> is equivalent to a global condition variable</a:t>
            </a:r>
            <a:r>
              <a:rPr lang="en-US" sz="2800" dirty="0" smtClean="0"/>
              <a:t>.</a:t>
            </a:r>
          </a:p>
          <a:p>
            <a:r>
              <a:rPr lang="en-US" sz="2800" dirty="0"/>
              <a:t>The function </a:t>
            </a:r>
            <a:r>
              <a:rPr lang="en-US" sz="2800" dirty="0" err="1"/>
              <a:t>pthread_condattr_setpshared</a:t>
            </a:r>
            <a:r>
              <a:rPr lang="en-US" sz="2800" dirty="0"/>
              <a:t>() is used to set the scope of a condition variable, it is prototyped by:</a:t>
            </a:r>
          </a:p>
          <a:p>
            <a:pPr marL="109728" indent="0">
              <a:buNone/>
            </a:pPr>
            <a:r>
              <a:rPr lang="en-US" sz="2800" b="1" dirty="0" err="1"/>
              <a:t>int</a:t>
            </a:r>
            <a:r>
              <a:rPr lang="en-US" sz="2800" b="1" dirty="0"/>
              <a:t> </a:t>
            </a:r>
            <a:r>
              <a:rPr lang="en-US" sz="2800" b="1" dirty="0" err="1"/>
              <a:t>pthread_condattr_setpshared</a:t>
            </a:r>
            <a:r>
              <a:rPr lang="en-US" sz="2800" b="1" dirty="0"/>
              <a:t>(</a:t>
            </a:r>
            <a:r>
              <a:rPr lang="en-US" sz="2800" b="1" dirty="0" err="1"/>
              <a:t>pthread_condattr_t</a:t>
            </a:r>
            <a:r>
              <a:rPr lang="en-US" sz="2800" b="1" dirty="0"/>
              <a:t> *</a:t>
            </a:r>
            <a:r>
              <a:rPr lang="en-US" sz="2800" b="1" dirty="0" err="1"/>
              <a:t>cattr</a:t>
            </a:r>
            <a:r>
              <a:rPr lang="en-US" sz="2800" b="1" dirty="0"/>
              <a:t>, </a:t>
            </a:r>
            <a:r>
              <a:rPr lang="en-US" sz="2800" b="1" dirty="0" err="1"/>
              <a:t>int</a:t>
            </a:r>
            <a:r>
              <a:rPr lang="en-US" sz="2800" b="1" dirty="0"/>
              <a:t> </a:t>
            </a:r>
            <a:r>
              <a:rPr lang="en-US" sz="2800" b="1" dirty="0" err="1"/>
              <a:t>pshared</a:t>
            </a:r>
            <a:r>
              <a:rPr lang="en-US" sz="2800" b="1" dirty="0"/>
              <a:t>); </a:t>
            </a:r>
            <a:endParaRPr lang="en-US" sz="2800" b="1" dirty="0" smtClean="0"/>
          </a:p>
          <a:p>
            <a:r>
              <a:rPr lang="en-US" sz="2800" dirty="0" smtClean="0"/>
              <a:t>The </a:t>
            </a:r>
            <a:r>
              <a:rPr lang="en-US" sz="2800" dirty="0"/>
              <a:t>condition variable attribute </a:t>
            </a:r>
            <a:r>
              <a:rPr lang="en-US" sz="2800" dirty="0" err="1"/>
              <a:t>cattr</a:t>
            </a:r>
            <a:r>
              <a:rPr lang="en-US" sz="2800" dirty="0"/>
              <a:t> must be </a:t>
            </a:r>
            <a:r>
              <a:rPr lang="en-US" sz="2800" dirty="0" err="1"/>
              <a:t>initialised</a:t>
            </a:r>
            <a:r>
              <a:rPr lang="en-US" sz="2800" dirty="0"/>
              <a:t> first and the value of </a:t>
            </a:r>
            <a:r>
              <a:rPr lang="en-US" sz="2800" dirty="0" err="1"/>
              <a:t>pshared</a:t>
            </a:r>
            <a:r>
              <a:rPr lang="en-US" sz="2800" dirty="0"/>
              <a:t> is either PTHREAD_PROCESS_SHARED or PTHREAD_PROCESS_PRIVATE.</a:t>
            </a:r>
          </a:p>
          <a:p>
            <a:r>
              <a:rPr lang="en-US" sz="2800" dirty="0" err="1"/>
              <a:t>pthread_condattr_setpshared</a:t>
            </a:r>
            <a:r>
              <a:rPr lang="en-US" sz="2800" dirty="0"/>
              <a:t>() returns zero after completing successfully. Any other returned value indicates that an error occurred.</a:t>
            </a:r>
          </a:p>
          <a:p>
            <a:pPr>
              <a:lnSpc>
                <a:spcPct val="80000"/>
              </a:lnSpc>
            </a:pPr>
            <a:endParaRPr lang="en-US" sz="28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idx="4294967295"/>
          </p:nvPr>
        </p:nvSpPr>
        <p:spPr>
          <a:xfrm>
            <a:off x="597694" y="260648"/>
            <a:ext cx="8229600" cy="1143000"/>
          </a:xfrm>
        </p:spPr>
        <p:txBody>
          <a:bodyPr>
            <a:normAutofit fontScale="90000"/>
          </a:bodyPr>
          <a:lstStyle/>
          <a:p>
            <a:r>
              <a:rPr lang="en-US" dirty="0">
                <a:effectLst/>
              </a:rPr>
              <a:t>The Scope of a Condition Variable</a:t>
            </a:r>
          </a:p>
        </p:txBody>
      </p:sp>
      <p:sp>
        <p:nvSpPr>
          <p:cNvPr id="112643" name="Content Placeholder 2"/>
          <p:cNvSpPr>
            <a:spLocks noGrp="1"/>
          </p:cNvSpPr>
          <p:nvPr>
            <p:ph idx="4294967295"/>
          </p:nvPr>
        </p:nvSpPr>
        <p:spPr>
          <a:xfrm>
            <a:off x="467544" y="1484784"/>
            <a:ext cx="8229600" cy="4525963"/>
          </a:xfrm>
        </p:spPr>
        <p:txBody>
          <a:bodyPr/>
          <a:lstStyle/>
          <a:p>
            <a:r>
              <a:rPr lang="en-US" sz="2800" dirty="0"/>
              <a:t>The function </a:t>
            </a:r>
            <a:r>
              <a:rPr lang="en-US" sz="2800" dirty="0" err="1"/>
              <a:t>int</a:t>
            </a:r>
            <a:r>
              <a:rPr lang="en-US" sz="2800" dirty="0"/>
              <a:t> </a:t>
            </a:r>
            <a:r>
              <a:rPr lang="en-US" sz="2800" b="1" dirty="0" err="1"/>
              <a:t>pthread_condattr_getpshared</a:t>
            </a:r>
            <a:r>
              <a:rPr lang="en-US" sz="2800" b="1" dirty="0"/>
              <a:t>(</a:t>
            </a:r>
            <a:r>
              <a:rPr lang="en-US" sz="2800" b="1" dirty="0" err="1"/>
              <a:t>const</a:t>
            </a:r>
            <a:r>
              <a:rPr lang="en-US" sz="2800" b="1" dirty="0"/>
              <a:t> </a:t>
            </a:r>
            <a:r>
              <a:rPr lang="en-US" sz="2800" b="1" dirty="0" err="1"/>
              <a:t>pthread_condattr_t</a:t>
            </a:r>
            <a:r>
              <a:rPr lang="en-US" sz="2800" b="1" dirty="0"/>
              <a:t> *</a:t>
            </a:r>
            <a:r>
              <a:rPr lang="en-US" sz="2800" b="1" dirty="0" err="1"/>
              <a:t>cattr</a:t>
            </a:r>
            <a:r>
              <a:rPr lang="en-US" sz="2800" b="1" dirty="0"/>
              <a:t>, </a:t>
            </a:r>
            <a:r>
              <a:rPr lang="en-US" sz="2800" b="1" dirty="0" err="1"/>
              <a:t>int</a:t>
            </a:r>
            <a:r>
              <a:rPr lang="en-US" sz="2800" b="1" dirty="0"/>
              <a:t> *</a:t>
            </a:r>
            <a:r>
              <a:rPr lang="en-US" sz="2800" b="1" dirty="0" err="1"/>
              <a:t>pshared</a:t>
            </a:r>
            <a:r>
              <a:rPr lang="en-US" sz="2800" b="1" dirty="0"/>
              <a:t>)</a:t>
            </a:r>
            <a:r>
              <a:rPr lang="en-US" sz="2800" dirty="0"/>
              <a:t> may be used to obtain the scope of a given condition </a:t>
            </a:r>
            <a:r>
              <a:rPr lang="en-US" sz="2800" dirty="0" smtClean="0"/>
              <a:t>variable</a:t>
            </a:r>
            <a:r>
              <a:rPr lang="en-US" sz="2800" dirty="0" smtClean="0"/>
              <a:t>. </a:t>
            </a:r>
            <a:endParaRPr lang="en-US" sz="2800" dirty="0"/>
          </a:p>
          <a:p>
            <a:endParaRPr lang="en-US" dirty="0"/>
          </a:p>
        </p:txBody>
      </p:sp>
      <p:pic>
        <p:nvPicPr>
          <p:cNvPr id="11264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988" y="3717032"/>
            <a:ext cx="8863012" cy="303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67544" y="260648"/>
            <a:ext cx="8229600" cy="1143000"/>
          </a:xfrm>
        </p:spPr>
        <p:txBody>
          <a:bodyPr>
            <a:normAutofit/>
          </a:bodyPr>
          <a:lstStyle/>
          <a:p>
            <a:r>
              <a:rPr lang="en-US" sz="3600" dirty="0">
                <a:effectLst/>
              </a:rPr>
              <a:t>Initializing a Condition Variable</a:t>
            </a:r>
          </a:p>
        </p:txBody>
      </p:sp>
      <p:sp>
        <p:nvSpPr>
          <p:cNvPr id="113667" name="Content Placeholder 2"/>
          <p:cNvSpPr>
            <a:spLocks noGrp="1"/>
          </p:cNvSpPr>
          <p:nvPr>
            <p:ph idx="4294967295"/>
          </p:nvPr>
        </p:nvSpPr>
        <p:spPr>
          <a:xfrm>
            <a:off x="611560" y="1556792"/>
            <a:ext cx="8229600" cy="4525963"/>
          </a:xfrm>
        </p:spPr>
        <p:txBody>
          <a:bodyPr>
            <a:normAutofit fontScale="92500" lnSpcReduction="10000"/>
          </a:bodyPr>
          <a:lstStyle/>
          <a:p>
            <a:r>
              <a:rPr lang="en-US" dirty="0"/>
              <a:t>The function </a:t>
            </a:r>
            <a:r>
              <a:rPr lang="en-US" dirty="0" err="1"/>
              <a:t>pthread_cond_init</a:t>
            </a:r>
            <a:r>
              <a:rPr lang="en-US" dirty="0"/>
              <a:t>() initializes the condition variable and is prototyped as follows:</a:t>
            </a:r>
          </a:p>
          <a:p>
            <a:pPr marL="109728" indent="0">
              <a:buNone/>
            </a:pPr>
            <a:r>
              <a:rPr lang="en-US" b="1" dirty="0" err="1"/>
              <a:t>int</a:t>
            </a:r>
            <a:r>
              <a:rPr lang="en-US" b="1" dirty="0"/>
              <a:t> </a:t>
            </a:r>
            <a:r>
              <a:rPr lang="en-US" b="1" dirty="0" err="1"/>
              <a:t>pthread_cond_init</a:t>
            </a:r>
            <a:r>
              <a:rPr lang="en-US" b="1" dirty="0"/>
              <a:t>(</a:t>
            </a:r>
            <a:r>
              <a:rPr lang="en-US" b="1" dirty="0" err="1"/>
              <a:t>pthread_cond_t</a:t>
            </a:r>
            <a:r>
              <a:rPr lang="en-US" b="1" dirty="0"/>
              <a:t> *cv, </a:t>
            </a:r>
            <a:r>
              <a:rPr lang="en-US" b="1" dirty="0" err="1"/>
              <a:t>const</a:t>
            </a:r>
            <a:r>
              <a:rPr lang="en-US" b="1" dirty="0"/>
              <a:t> </a:t>
            </a:r>
            <a:r>
              <a:rPr lang="en-US" b="1" dirty="0" err="1"/>
              <a:t>pthread_condattr_t</a:t>
            </a:r>
            <a:r>
              <a:rPr lang="en-US" b="1" dirty="0"/>
              <a:t> *</a:t>
            </a:r>
            <a:r>
              <a:rPr lang="en-US" b="1" dirty="0" err="1"/>
              <a:t>cattr</a:t>
            </a:r>
            <a:r>
              <a:rPr lang="en-US" b="1" dirty="0"/>
              <a:t>); </a:t>
            </a:r>
            <a:endParaRPr lang="en-US" b="1" dirty="0" smtClean="0"/>
          </a:p>
          <a:p>
            <a:r>
              <a:rPr lang="en-US" dirty="0" smtClean="0"/>
              <a:t>The </a:t>
            </a:r>
            <a:r>
              <a:rPr lang="en-US" dirty="0"/>
              <a:t>condition variable which is initialized is pointed at by cv and is set to its default value if </a:t>
            </a:r>
            <a:r>
              <a:rPr lang="en-US" dirty="0" err="1"/>
              <a:t>cattr</a:t>
            </a:r>
            <a:r>
              <a:rPr lang="en-US" dirty="0"/>
              <a:t> is NULL, or to specific </a:t>
            </a:r>
            <a:r>
              <a:rPr lang="en-US" dirty="0" err="1"/>
              <a:t>cattr</a:t>
            </a:r>
            <a:r>
              <a:rPr lang="en-US" dirty="0"/>
              <a:t> condition variable attributes that are already set </a:t>
            </a:r>
            <a:r>
              <a:rPr lang="en-US" dirty="0" err="1"/>
              <a:t>withpthread_condattr_init</a:t>
            </a:r>
            <a:r>
              <a:rPr lang="en-US" dirty="0"/>
              <a:t>(). The effect of </a:t>
            </a:r>
            <a:r>
              <a:rPr lang="en-US" dirty="0" err="1"/>
              <a:t>cattr</a:t>
            </a:r>
            <a:r>
              <a:rPr lang="en-US" dirty="0"/>
              <a:t> being NULL is the same as passing the address of a default condition variable attribute object, but without the memory overhead.</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11560" y="260648"/>
            <a:ext cx="8229600" cy="1143000"/>
          </a:xfrm>
        </p:spPr>
        <p:txBody>
          <a:bodyPr>
            <a:normAutofit/>
          </a:bodyPr>
          <a:lstStyle/>
          <a:p>
            <a:r>
              <a:rPr lang="en-US" sz="3600" dirty="0">
                <a:effectLst/>
              </a:rPr>
              <a:t>Initializing a Condition Variable</a:t>
            </a:r>
          </a:p>
        </p:txBody>
      </p:sp>
      <p:sp>
        <p:nvSpPr>
          <p:cNvPr id="3" name="Content Placeholder 2"/>
          <p:cNvSpPr>
            <a:spLocks noGrp="1"/>
          </p:cNvSpPr>
          <p:nvPr>
            <p:ph idx="4294967295"/>
          </p:nvPr>
        </p:nvSpPr>
        <p:spPr>
          <a:xfrm>
            <a:off x="611560" y="1556792"/>
            <a:ext cx="8229600" cy="4525963"/>
          </a:xfrm>
        </p:spPr>
        <p:txBody>
          <a:bodyPr>
            <a:normAutofit/>
          </a:bodyPr>
          <a:lstStyle/>
          <a:p>
            <a:r>
              <a:rPr lang="en-US" dirty="0"/>
              <a:t>Statically-defined condition variables can be initialized directly to have default attributes with the macro PTHREAD_COND_INITIALIZER. This has the same effect as dynamically </a:t>
            </a:r>
            <a:r>
              <a:rPr lang="en-US" dirty="0" smtClean="0"/>
              <a:t>allocating </a:t>
            </a:r>
            <a:r>
              <a:rPr lang="en-US" dirty="0" err="1" smtClean="0"/>
              <a:t>pthread_cond_init</a:t>
            </a:r>
            <a:r>
              <a:rPr lang="en-US" dirty="0"/>
              <a:t>() with null attributes. No error checking is done. </a:t>
            </a:r>
            <a:endParaRPr lang="en-US" dirty="0" smtClean="0"/>
          </a:p>
          <a:p>
            <a:r>
              <a:rPr lang="en-US" dirty="0" smtClean="0"/>
              <a:t>Multiple </a:t>
            </a:r>
            <a:r>
              <a:rPr lang="en-US" dirty="0"/>
              <a:t>threads must not simultaneously initialize or reinitialize the same condition variable.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effectLst/>
              </a:rPr>
              <a:t>Initializing a Condition Variable</a:t>
            </a:r>
          </a:p>
        </p:txBody>
      </p:sp>
      <p:sp>
        <p:nvSpPr>
          <p:cNvPr id="124932" name="Rectangle 4"/>
          <p:cNvSpPr>
            <a:spLocks noGrp="1" noChangeArrowheads="1"/>
          </p:cNvSpPr>
          <p:nvPr>
            <p:ph type="body" sz="half" idx="1"/>
          </p:nvPr>
        </p:nvSpPr>
        <p:spPr/>
        <p:txBody>
          <a:bodyPr>
            <a:normAutofit lnSpcReduction="10000"/>
          </a:bodyPr>
          <a:lstStyle/>
          <a:p>
            <a:r>
              <a:rPr lang="en-US" sz="2400" dirty="0"/>
              <a:t>If a condition variable is reinitialized or destroyed, the application must be sure the condition variable is not in use.</a:t>
            </a:r>
          </a:p>
          <a:p>
            <a:r>
              <a:rPr lang="en-US" sz="2400" dirty="0" err="1" smtClean="0"/>
              <a:t>pthread_cond_init</a:t>
            </a:r>
            <a:r>
              <a:rPr lang="en-US" sz="2400" dirty="0"/>
              <a:t>() returns zero after completing successfully. Any other returned value indicates that an error occurred.</a:t>
            </a:r>
            <a:endParaRPr lang="en-US" sz="2400" dirty="0"/>
          </a:p>
        </p:txBody>
      </p:sp>
      <p:sp>
        <p:nvSpPr>
          <p:cNvPr id="3" name="Content Placeholder 2"/>
          <p:cNvSpPr>
            <a:spLocks noGrp="1"/>
          </p:cNvSpPr>
          <p:nvPr>
            <p:ph sz="half" idx="2"/>
          </p:nvPr>
        </p:nvSpPr>
        <p:spPr/>
        <p:txBody>
          <a:bodyPr/>
          <a:lstStyle/>
          <a:p>
            <a:pPr>
              <a:lnSpc>
                <a:spcPct val="80000"/>
              </a:lnSpc>
            </a:pPr>
            <a:endParaRPr lang="en-US" sz="2300"/>
          </a:p>
        </p:txBody>
      </p:sp>
      <p:pic>
        <p:nvPicPr>
          <p:cNvPr id="12493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3644900"/>
            <a:ext cx="6840537" cy="280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Rectangle 3"/>
          <p:cNvSpPr>
            <a:spLocks noGrp="1" noChangeArrowheads="1"/>
          </p:cNvSpPr>
          <p:nvPr>
            <p:ph idx="1"/>
          </p:nvPr>
        </p:nvSpPr>
        <p:spPr/>
        <p:txBody>
          <a:bodyPr>
            <a:normAutofit fontScale="85000" lnSpcReduction="20000"/>
          </a:bodyPr>
          <a:lstStyle/>
          <a:p>
            <a:r>
              <a:rPr lang="en-US" dirty="0"/>
              <a:t>The function </a:t>
            </a:r>
            <a:r>
              <a:rPr lang="en-US" dirty="0" err="1"/>
              <a:t>pthread_cond_wait</a:t>
            </a:r>
            <a:r>
              <a:rPr lang="en-US" dirty="0"/>
              <a:t>() is used to atomically release a </a:t>
            </a:r>
            <a:r>
              <a:rPr lang="en-US" dirty="0" err="1"/>
              <a:t>mutex</a:t>
            </a:r>
            <a:r>
              <a:rPr lang="en-US" dirty="0"/>
              <a:t> and to cause the calling thread to block on the condition variable. It is </a:t>
            </a:r>
            <a:r>
              <a:rPr lang="en-US" dirty="0" err="1"/>
              <a:t>protoyped</a:t>
            </a:r>
            <a:r>
              <a:rPr lang="en-US" dirty="0"/>
              <a:t> by:</a:t>
            </a:r>
          </a:p>
          <a:p>
            <a:pPr marL="109728" indent="0">
              <a:buNone/>
            </a:pPr>
            <a:r>
              <a:rPr lang="en-US" b="1" dirty="0" err="1"/>
              <a:t>int</a:t>
            </a:r>
            <a:r>
              <a:rPr lang="en-US" b="1" dirty="0"/>
              <a:t> </a:t>
            </a:r>
            <a:r>
              <a:rPr lang="en-US" b="1" dirty="0" err="1"/>
              <a:t>pthread_cond_wait</a:t>
            </a:r>
            <a:r>
              <a:rPr lang="en-US" b="1" dirty="0"/>
              <a:t>(</a:t>
            </a:r>
            <a:r>
              <a:rPr lang="en-US" b="1" dirty="0" err="1"/>
              <a:t>pthread_cond_t</a:t>
            </a:r>
            <a:r>
              <a:rPr lang="en-US" b="1" dirty="0"/>
              <a:t> *</a:t>
            </a:r>
            <a:r>
              <a:rPr lang="en-US" b="1" dirty="0" err="1"/>
              <a:t>cv,pthread_mutex_t</a:t>
            </a:r>
            <a:r>
              <a:rPr lang="en-US" b="1" dirty="0"/>
              <a:t> *</a:t>
            </a:r>
            <a:r>
              <a:rPr lang="en-US" b="1" dirty="0" err="1"/>
              <a:t>mutex</a:t>
            </a:r>
            <a:r>
              <a:rPr lang="en-US" b="1" dirty="0"/>
              <a:t>); </a:t>
            </a:r>
            <a:endParaRPr lang="en-US" b="1" dirty="0" smtClean="0"/>
          </a:p>
          <a:p>
            <a:r>
              <a:rPr lang="en-US" dirty="0" smtClean="0"/>
              <a:t>The </a:t>
            </a:r>
            <a:r>
              <a:rPr lang="en-US" dirty="0" err="1"/>
              <a:t>mutex</a:t>
            </a:r>
            <a:r>
              <a:rPr lang="en-US" dirty="0"/>
              <a:t> that is released is pointed to by </a:t>
            </a:r>
            <a:r>
              <a:rPr lang="en-US" dirty="0" err="1"/>
              <a:t>mutex</a:t>
            </a:r>
            <a:r>
              <a:rPr lang="en-US" dirty="0"/>
              <a:t> and the condition variable pointed to by cv is blocked.</a:t>
            </a:r>
          </a:p>
          <a:p>
            <a:r>
              <a:rPr lang="en-US" dirty="0" err="1"/>
              <a:t>pthread_cond_wait</a:t>
            </a:r>
            <a:r>
              <a:rPr lang="en-US" dirty="0"/>
              <a:t>() returns zero after completing successfully. Any other returned value indicates that an error occurred. When the following condition occurs, the function fails and returns the corresponding value.</a:t>
            </a:r>
          </a:p>
        </p:txBody>
      </p:sp>
      <p:sp>
        <p:nvSpPr>
          <p:cNvPr id="126978" name="Rectangle 2"/>
          <p:cNvSpPr>
            <a:spLocks noGrp="1" noChangeArrowheads="1"/>
          </p:cNvSpPr>
          <p:nvPr>
            <p:ph type="title"/>
          </p:nvPr>
        </p:nvSpPr>
        <p:spPr/>
        <p:txBody>
          <a:bodyPr>
            <a:normAutofit/>
          </a:bodyPr>
          <a:lstStyle/>
          <a:p>
            <a:r>
              <a:rPr lang="en-US" sz="3600" dirty="0">
                <a:effectLst/>
              </a:rPr>
              <a:t>Block on a Condition Variable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normAutofit/>
          </a:bodyPr>
          <a:lstStyle/>
          <a:p>
            <a:r>
              <a:rPr lang="en-US" sz="3600" dirty="0">
                <a:effectLst/>
              </a:rPr>
              <a:t>Block on a Condition Variable</a:t>
            </a:r>
          </a:p>
        </p:txBody>
      </p:sp>
      <p:sp>
        <p:nvSpPr>
          <p:cNvPr id="128004" name="Rectangle 4"/>
          <p:cNvSpPr>
            <a:spLocks noGrp="1" noChangeArrowheads="1"/>
          </p:cNvSpPr>
          <p:nvPr>
            <p:ph sz="half" idx="1"/>
          </p:nvPr>
        </p:nvSpPr>
        <p:spPr/>
        <p:txBody>
          <a:bodyPr/>
          <a:lstStyle/>
          <a:p>
            <a:endParaRPr lang="bg-BG" sz="2800"/>
          </a:p>
        </p:txBody>
      </p:sp>
      <p:sp>
        <p:nvSpPr>
          <p:cNvPr id="128005" name="Rectangle 5"/>
          <p:cNvSpPr>
            <a:spLocks noGrp="1" noChangeArrowheads="1"/>
          </p:cNvSpPr>
          <p:nvPr>
            <p:ph type="body" sz="half" idx="2"/>
          </p:nvPr>
        </p:nvSpPr>
        <p:spPr/>
        <p:txBody>
          <a:bodyPr>
            <a:normAutofit lnSpcReduction="10000"/>
          </a:bodyPr>
          <a:lstStyle/>
          <a:p>
            <a:pPr>
              <a:lnSpc>
                <a:spcPct val="80000"/>
              </a:lnSpc>
            </a:pPr>
            <a:r>
              <a:rPr lang="en-US" sz="2400" dirty="0"/>
              <a:t>The blocked thread can be awakened by a </a:t>
            </a:r>
            <a:r>
              <a:rPr lang="en-US" sz="2400" dirty="0" err="1"/>
              <a:t>pthread_cond_signal</a:t>
            </a:r>
            <a:r>
              <a:rPr lang="en-US" sz="2400" dirty="0"/>
              <a:t>(), a </a:t>
            </a:r>
            <a:r>
              <a:rPr lang="en-US" sz="2400" dirty="0" err="1"/>
              <a:t>pthread_cond_broadcast</a:t>
            </a:r>
            <a:r>
              <a:rPr lang="en-US" sz="2400" dirty="0"/>
              <a:t>(), or when interrupted by delivery of a signal. Any change in the value of a condition associated with the condition variable cannot be inferred by the return of </a:t>
            </a:r>
            <a:r>
              <a:rPr lang="en-US" sz="2400" dirty="0" err="1"/>
              <a:t>pthread_cond_wait</a:t>
            </a:r>
            <a:r>
              <a:rPr lang="en-US" sz="2400" dirty="0"/>
              <a:t>(), and any such condition must be reevaluated. </a:t>
            </a:r>
            <a:endParaRPr lang="bg-BG" sz="2400" dirty="0"/>
          </a:p>
        </p:txBody>
      </p:sp>
      <p:pic>
        <p:nvPicPr>
          <p:cNvPr id="12800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975" y="1557338"/>
            <a:ext cx="5040313" cy="223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7" name="Rectangle 3"/>
          <p:cNvSpPr>
            <a:spLocks noGrp="1" noChangeArrowheads="1"/>
          </p:cNvSpPr>
          <p:nvPr>
            <p:ph idx="1"/>
          </p:nvPr>
        </p:nvSpPr>
        <p:spPr/>
        <p:txBody>
          <a:bodyPr>
            <a:normAutofit/>
          </a:bodyPr>
          <a:lstStyle/>
          <a:p>
            <a:r>
              <a:rPr lang="en-US" sz="2800" dirty="0" smtClean="0"/>
              <a:t>The</a:t>
            </a:r>
            <a:r>
              <a:rPr lang="en-US" sz="2800" dirty="0"/>
              <a:t> </a:t>
            </a:r>
            <a:r>
              <a:rPr lang="en-US" sz="2800" dirty="0" err="1"/>
              <a:t>pthread_cond_wait</a:t>
            </a:r>
            <a:r>
              <a:rPr lang="en-US" sz="2800" dirty="0"/>
              <a:t>() routine always returns with the </a:t>
            </a:r>
            <a:r>
              <a:rPr lang="en-US" sz="2800" dirty="0" err="1"/>
              <a:t>mutex</a:t>
            </a:r>
            <a:r>
              <a:rPr lang="en-US" sz="2800" dirty="0"/>
              <a:t> locked and owned by the calling thread, even when returning an error. This function blocks until the condition is signaled. It atomically releases the associated </a:t>
            </a:r>
            <a:r>
              <a:rPr lang="en-US" sz="2800" dirty="0" err="1"/>
              <a:t>mutex</a:t>
            </a:r>
            <a:r>
              <a:rPr lang="en-US" sz="2800" dirty="0"/>
              <a:t> lock before blocking, and atomically acquires it again before returning. In typical use, a condition expression is evaluated under the protection of a </a:t>
            </a:r>
            <a:r>
              <a:rPr lang="en-US" sz="2800" dirty="0" err="1"/>
              <a:t>mutex</a:t>
            </a:r>
            <a:r>
              <a:rPr lang="en-US" sz="2800" dirty="0"/>
              <a:t> lock. </a:t>
            </a:r>
          </a:p>
        </p:txBody>
      </p:sp>
      <p:sp>
        <p:nvSpPr>
          <p:cNvPr id="129026" name="Rectangle 2"/>
          <p:cNvSpPr>
            <a:spLocks noGrp="1" noChangeArrowheads="1"/>
          </p:cNvSpPr>
          <p:nvPr>
            <p:ph type="title"/>
          </p:nvPr>
        </p:nvSpPr>
        <p:spPr/>
        <p:txBody>
          <a:bodyPr>
            <a:normAutofit/>
          </a:bodyPr>
          <a:lstStyle/>
          <a:p>
            <a:r>
              <a:rPr lang="en-US" sz="3600" dirty="0">
                <a:effectLst/>
              </a:rPr>
              <a:t>Block on a Condition Variable</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7" name="Rectangle 3"/>
          <p:cNvSpPr>
            <a:spLocks noGrp="1" noChangeArrowheads="1"/>
          </p:cNvSpPr>
          <p:nvPr>
            <p:ph idx="1"/>
          </p:nvPr>
        </p:nvSpPr>
        <p:spPr/>
        <p:txBody>
          <a:bodyPr>
            <a:normAutofit fontScale="92500"/>
          </a:bodyPr>
          <a:lstStyle/>
          <a:p>
            <a:r>
              <a:rPr lang="en-US" sz="2800" dirty="0" smtClean="0"/>
              <a:t>When </a:t>
            </a:r>
            <a:r>
              <a:rPr lang="en-US" sz="2800" dirty="0"/>
              <a:t>the condition expression is false, the thread blocks on the condition variable. The condition variable is then signaled by another thread when it changes the condition value. This causes one or all of the threads waiting on the condition to unblock and to try to acquire the </a:t>
            </a:r>
            <a:r>
              <a:rPr lang="en-US" sz="2800" dirty="0" err="1"/>
              <a:t>mutex</a:t>
            </a:r>
            <a:r>
              <a:rPr lang="en-US" sz="2800" dirty="0"/>
              <a:t> lock again. Because the condition can change before an awakened thread returns from </a:t>
            </a:r>
            <a:r>
              <a:rPr lang="en-US" sz="2800" dirty="0" err="1"/>
              <a:t>pthread_cond_wait</a:t>
            </a:r>
            <a:r>
              <a:rPr lang="en-US" sz="2800" dirty="0"/>
              <a:t>(), the condition that caused the wait must be retested before the </a:t>
            </a:r>
            <a:r>
              <a:rPr lang="en-US" sz="2800" dirty="0" err="1"/>
              <a:t>mutex</a:t>
            </a:r>
            <a:r>
              <a:rPr lang="en-US" sz="2800" dirty="0"/>
              <a:t> lock is acquired</a:t>
            </a:r>
            <a:r>
              <a:rPr lang="en-US" sz="2800" dirty="0" smtClean="0"/>
              <a:t>.</a:t>
            </a:r>
            <a:endParaRPr lang="en-US" sz="2800" dirty="0"/>
          </a:p>
        </p:txBody>
      </p:sp>
      <p:sp>
        <p:nvSpPr>
          <p:cNvPr id="129026" name="Rectangle 2"/>
          <p:cNvSpPr>
            <a:spLocks noGrp="1" noChangeArrowheads="1"/>
          </p:cNvSpPr>
          <p:nvPr>
            <p:ph type="title"/>
          </p:nvPr>
        </p:nvSpPr>
        <p:spPr/>
        <p:txBody>
          <a:bodyPr>
            <a:normAutofit/>
          </a:bodyPr>
          <a:lstStyle/>
          <a:p>
            <a:r>
              <a:rPr lang="en-US" sz="3600" dirty="0">
                <a:effectLst/>
              </a:rPr>
              <a:t>Block on a Condition Variable</a:t>
            </a:r>
          </a:p>
        </p:txBody>
      </p:sp>
    </p:spTree>
    <p:extLst>
      <p:ext uri="{BB962C8B-B14F-4D97-AF65-F5344CB8AC3E}">
        <p14:creationId xmlns:p14="http://schemas.microsoft.com/office/powerpoint/2010/main" val="14257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idx="1"/>
          </p:nvPr>
        </p:nvSpPr>
        <p:spPr/>
        <p:txBody>
          <a:bodyPr>
            <a:normAutofit fontScale="85000" lnSpcReduction="20000"/>
          </a:bodyPr>
          <a:lstStyle/>
          <a:p>
            <a:r>
              <a:rPr lang="en-US" sz="2800" dirty="0"/>
              <a:t>When synchronization can ensure the safety of mutable data.</a:t>
            </a:r>
          </a:p>
          <a:p>
            <a:r>
              <a:rPr lang="en-US" sz="2800" dirty="0"/>
              <a:t>When a process can map a file and have a thread in this process get a record's lock. Once the lock is acquired, any other thread in any process mapping the file that tries to acquire the lock is blocked until the lock is released.</a:t>
            </a:r>
          </a:p>
          <a:p>
            <a:r>
              <a:rPr lang="en-US" sz="2800" dirty="0"/>
              <a:t>Even when accessing a single primitive variable, such as an integer. On machines where the integer is not aligned to the bus data width or is larger than the data width, a single memory load can use more than one memory cycle. </a:t>
            </a:r>
            <a:endParaRPr lang="en-US" sz="2800" dirty="0" smtClean="0"/>
          </a:p>
          <a:p>
            <a:pPr lvl="1"/>
            <a:r>
              <a:rPr lang="en-US" sz="2400" dirty="0" smtClean="0"/>
              <a:t>While </a:t>
            </a:r>
            <a:r>
              <a:rPr lang="en-US" sz="2400" dirty="0"/>
              <a:t>this cannot happen on the SPARC architectures, portable programs cannot rely on this.</a:t>
            </a:r>
          </a:p>
        </p:txBody>
      </p:sp>
      <p:sp>
        <p:nvSpPr>
          <p:cNvPr id="67586" name="Rectangle 2"/>
          <p:cNvSpPr>
            <a:spLocks noGrp="1" noChangeArrowheads="1"/>
          </p:cNvSpPr>
          <p:nvPr>
            <p:ph type="title"/>
          </p:nvPr>
        </p:nvSpPr>
        <p:spPr/>
        <p:txBody>
          <a:bodyPr>
            <a:normAutofit/>
          </a:bodyPr>
          <a:lstStyle/>
          <a:p>
            <a:r>
              <a:rPr lang="en-US" sz="4000" dirty="0" smtClean="0"/>
              <a:t>Introduction</a:t>
            </a:r>
            <a:endParaRPr lang="bg-BG" sz="40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normAutofit/>
          </a:bodyPr>
          <a:lstStyle/>
          <a:p>
            <a:r>
              <a:rPr lang="en-US" sz="3600" dirty="0">
                <a:effectLst/>
              </a:rPr>
              <a:t>Block on a Condition Variable</a:t>
            </a:r>
          </a:p>
        </p:txBody>
      </p:sp>
      <p:sp>
        <p:nvSpPr>
          <p:cNvPr id="130052" name="Rectangle 4"/>
          <p:cNvSpPr>
            <a:spLocks noGrp="1" noChangeArrowheads="1"/>
          </p:cNvSpPr>
          <p:nvPr>
            <p:ph sz="half" idx="1"/>
          </p:nvPr>
        </p:nvSpPr>
        <p:spPr/>
        <p:txBody>
          <a:bodyPr/>
          <a:lstStyle/>
          <a:p>
            <a:endParaRPr lang="bg-BG" sz="2800"/>
          </a:p>
        </p:txBody>
      </p:sp>
      <p:sp>
        <p:nvSpPr>
          <p:cNvPr id="130053" name="Rectangle 5"/>
          <p:cNvSpPr>
            <a:spLocks noGrp="1" noChangeArrowheads="1"/>
          </p:cNvSpPr>
          <p:nvPr>
            <p:ph type="body" sz="half" idx="2"/>
          </p:nvPr>
        </p:nvSpPr>
        <p:spPr>
          <a:xfrm>
            <a:off x="457200" y="3644900"/>
            <a:ext cx="8229600" cy="2481263"/>
          </a:xfrm>
        </p:spPr>
        <p:txBody>
          <a:bodyPr>
            <a:normAutofit lnSpcReduction="10000"/>
          </a:bodyPr>
          <a:lstStyle/>
          <a:p>
            <a:r>
              <a:rPr lang="en-US" sz="2400" dirty="0"/>
              <a:t>No specific order of acquisition is guaranteed when more than one thread blocks on the condition variable. Note also that </a:t>
            </a:r>
            <a:r>
              <a:rPr lang="en-US" sz="2400" dirty="0" err="1"/>
              <a:t>pthread_cond_wait</a:t>
            </a:r>
            <a:r>
              <a:rPr lang="en-US" sz="2400" dirty="0"/>
              <a:t>() is a cancellation point. If a cancel is pending and the calling thread has cancellation enabled, the thread terminates and begins executing its cleanup handlers while continuing to hold the lock.</a:t>
            </a:r>
            <a:endParaRPr lang="bg-BG" sz="2400" dirty="0"/>
          </a:p>
        </p:txBody>
      </p:sp>
      <p:pic>
        <p:nvPicPr>
          <p:cNvPr id="13005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313" y="1700213"/>
            <a:ext cx="3673475" cy="1608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3"/>
          <p:cNvSpPr>
            <a:spLocks noGrp="1" noChangeArrowheads="1"/>
          </p:cNvSpPr>
          <p:nvPr>
            <p:ph idx="1"/>
          </p:nvPr>
        </p:nvSpPr>
        <p:spPr/>
        <p:txBody>
          <a:bodyPr>
            <a:normAutofit/>
          </a:bodyPr>
          <a:lstStyle/>
          <a:p>
            <a:r>
              <a:rPr lang="en-US" sz="2800" dirty="0"/>
              <a:t>To unblock a specific thread use </a:t>
            </a:r>
            <a:r>
              <a:rPr lang="en-US" sz="2800" dirty="0" err="1"/>
              <a:t>pthread_cond_signal</a:t>
            </a:r>
            <a:r>
              <a:rPr lang="en-US" sz="2800" dirty="0"/>
              <a:t>() which is prototyped by:</a:t>
            </a:r>
          </a:p>
          <a:p>
            <a:pPr marL="109728" indent="0">
              <a:buNone/>
            </a:pPr>
            <a:r>
              <a:rPr lang="en-US" sz="2800" b="1" dirty="0" err="1"/>
              <a:t>int</a:t>
            </a:r>
            <a:r>
              <a:rPr lang="en-US" sz="2800" b="1" dirty="0"/>
              <a:t> </a:t>
            </a:r>
            <a:r>
              <a:rPr lang="en-US" sz="2800" b="1" dirty="0" err="1"/>
              <a:t>pthread_cond_signal</a:t>
            </a:r>
            <a:r>
              <a:rPr lang="en-US" sz="2800" b="1" dirty="0"/>
              <a:t>(</a:t>
            </a:r>
            <a:r>
              <a:rPr lang="en-US" sz="2800" b="1" dirty="0" err="1"/>
              <a:t>pthread_cond_t</a:t>
            </a:r>
            <a:r>
              <a:rPr lang="en-US" sz="2800" b="1" dirty="0"/>
              <a:t> *cv); </a:t>
            </a:r>
            <a:endParaRPr lang="en-US" sz="2800" b="1" dirty="0" smtClean="0"/>
          </a:p>
          <a:p>
            <a:r>
              <a:rPr lang="en-US" sz="2800" dirty="0" smtClean="0"/>
              <a:t>This </a:t>
            </a:r>
            <a:r>
              <a:rPr lang="en-US" sz="2800" dirty="0"/>
              <a:t>unblocks one thread that is blocked on the condition variable pointed to by cv. </a:t>
            </a:r>
            <a:r>
              <a:rPr lang="en-US" sz="2800" dirty="0" err="1"/>
              <a:t>pthread_cond_signal</a:t>
            </a:r>
            <a:r>
              <a:rPr lang="en-US" sz="2800" dirty="0"/>
              <a:t>() returns zero after completing successfully. Any other returned value indicates that an error occurred.</a:t>
            </a:r>
          </a:p>
        </p:txBody>
      </p:sp>
      <p:sp>
        <p:nvSpPr>
          <p:cNvPr id="131074" name="Rectangle 2"/>
          <p:cNvSpPr>
            <a:spLocks noGrp="1" noChangeArrowheads="1"/>
          </p:cNvSpPr>
          <p:nvPr>
            <p:ph type="title"/>
          </p:nvPr>
        </p:nvSpPr>
        <p:spPr/>
        <p:txBody>
          <a:bodyPr>
            <a:normAutofit/>
          </a:bodyPr>
          <a:lstStyle/>
          <a:p>
            <a:r>
              <a:rPr lang="en-US" sz="3600" dirty="0">
                <a:effectLst/>
              </a:rPr>
              <a:t>Block on a Condition Variable</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idx="1"/>
          </p:nvPr>
        </p:nvSpPr>
        <p:spPr/>
        <p:txBody>
          <a:bodyPr>
            <a:normAutofit/>
          </a:bodyPr>
          <a:lstStyle/>
          <a:p>
            <a:r>
              <a:rPr lang="en-US" dirty="0"/>
              <a:t>You should always call </a:t>
            </a:r>
            <a:r>
              <a:rPr lang="en-US" dirty="0" err="1"/>
              <a:t>pthread_cond_signal</a:t>
            </a:r>
            <a:r>
              <a:rPr lang="en-US" dirty="0"/>
              <a:t>() under the protection of the same </a:t>
            </a:r>
            <a:r>
              <a:rPr lang="en-US" dirty="0" err="1"/>
              <a:t>mutex</a:t>
            </a:r>
            <a:r>
              <a:rPr lang="en-US" dirty="0"/>
              <a:t> used with the condition variable being signaled. Otherwise, the condition variable could be signaled between the test of the associated condition and blocking in </a:t>
            </a:r>
            <a:r>
              <a:rPr lang="en-US" dirty="0" err="1"/>
              <a:t>pthread_cond_wait</a:t>
            </a:r>
            <a:r>
              <a:rPr lang="en-US" dirty="0"/>
              <a:t>(), which can cause an infinite wait. </a:t>
            </a:r>
            <a:endParaRPr lang="bg-BG" dirty="0"/>
          </a:p>
        </p:txBody>
      </p:sp>
      <p:sp>
        <p:nvSpPr>
          <p:cNvPr id="132098" name="Rectangle 2"/>
          <p:cNvSpPr>
            <a:spLocks noGrp="1" noChangeArrowheads="1"/>
          </p:cNvSpPr>
          <p:nvPr>
            <p:ph type="title"/>
          </p:nvPr>
        </p:nvSpPr>
        <p:spPr/>
        <p:txBody>
          <a:bodyPr>
            <a:normAutofit/>
          </a:bodyPr>
          <a:lstStyle/>
          <a:p>
            <a:r>
              <a:rPr lang="en-US" sz="3600" dirty="0">
                <a:effectLst/>
              </a:rPr>
              <a:t>Block on a Condition Variable</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idx="1"/>
          </p:nvPr>
        </p:nvSpPr>
        <p:spPr/>
        <p:txBody>
          <a:bodyPr>
            <a:normAutofit/>
          </a:bodyPr>
          <a:lstStyle/>
          <a:p>
            <a:r>
              <a:rPr lang="en-US" dirty="0" smtClean="0"/>
              <a:t>The </a:t>
            </a:r>
            <a:r>
              <a:rPr lang="en-US" dirty="0"/>
              <a:t>scheduling policy determines the order in which blocked threads are awakened. </a:t>
            </a:r>
            <a:endParaRPr lang="en-US" dirty="0" smtClean="0"/>
          </a:p>
          <a:p>
            <a:r>
              <a:rPr lang="en-US" dirty="0" smtClean="0"/>
              <a:t>For SCHED_OTHER</a:t>
            </a:r>
            <a:r>
              <a:rPr lang="en-US" dirty="0"/>
              <a:t>, threads are awakened in priority order. </a:t>
            </a:r>
            <a:endParaRPr lang="en-US" dirty="0" smtClean="0"/>
          </a:p>
          <a:p>
            <a:r>
              <a:rPr lang="en-US" dirty="0" smtClean="0"/>
              <a:t>When </a:t>
            </a:r>
            <a:r>
              <a:rPr lang="en-US" dirty="0"/>
              <a:t>no threads are blocked on the condition variable, then calling </a:t>
            </a:r>
            <a:r>
              <a:rPr lang="en-US" dirty="0" err="1"/>
              <a:t>pthread_cond_signal</a:t>
            </a:r>
            <a:r>
              <a:rPr lang="en-US" dirty="0" smtClean="0"/>
              <a:t>() </a:t>
            </a:r>
            <a:r>
              <a:rPr lang="en-US" dirty="0"/>
              <a:t>has no effect.</a:t>
            </a:r>
            <a:endParaRPr lang="bg-BG" dirty="0"/>
          </a:p>
        </p:txBody>
      </p:sp>
      <p:sp>
        <p:nvSpPr>
          <p:cNvPr id="132098" name="Rectangle 2"/>
          <p:cNvSpPr>
            <a:spLocks noGrp="1" noChangeArrowheads="1"/>
          </p:cNvSpPr>
          <p:nvPr>
            <p:ph type="title"/>
          </p:nvPr>
        </p:nvSpPr>
        <p:spPr/>
        <p:txBody>
          <a:bodyPr>
            <a:normAutofit/>
          </a:bodyPr>
          <a:lstStyle/>
          <a:p>
            <a:r>
              <a:rPr lang="en-US" sz="3600" dirty="0">
                <a:effectLst/>
              </a:rPr>
              <a:t>Block on a Condition Variable</a:t>
            </a:r>
          </a:p>
        </p:txBody>
      </p:sp>
    </p:spTree>
    <p:extLst>
      <p:ext uri="{BB962C8B-B14F-4D97-AF65-F5344CB8AC3E}">
        <p14:creationId xmlns:p14="http://schemas.microsoft.com/office/powerpoint/2010/main" val="35960043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4" name="Rectangle 4"/>
          <p:cNvSpPr>
            <a:spLocks noGrp="1" noChangeArrowheads="1"/>
          </p:cNvSpPr>
          <p:nvPr>
            <p:ph idx="1"/>
          </p:nvPr>
        </p:nvSpPr>
        <p:spPr/>
        <p:txBody>
          <a:bodyPr/>
          <a:lstStyle/>
          <a:p>
            <a:endParaRPr lang="bg-BG"/>
          </a:p>
        </p:txBody>
      </p:sp>
      <p:sp>
        <p:nvSpPr>
          <p:cNvPr id="133122" name="Rectangle 2"/>
          <p:cNvSpPr>
            <a:spLocks noGrp="1" noChangeArrowheads="1"/>
          </p:cNvSpPr>
          <p:nvPr>
            <p:ph type="title"/>
          </p:nvPr>
        </p:nvSpPr>
        <p:spPr/>
        <p:txBody>
          <a:bodyPr>
            <a:normAutofit/>
          </a:bodyPr>
          <a:lstStyle/>
          <a:p>
            <a:r>
              <a:rPr lang="en-US" sz="3600" dirty="0">
                <a:effectLst/>
              </a:rPr>
              <a:t>Block on a Condition Variable</a:t>
            </a:r>
          </a:p>
        </p:txBody>
      </p:sp>
      <p:pic>
        <p:nvPicPr>
          <p:cNvPr id="13312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1557338"/>
            <a:ext cx="6972300" cy="507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7" name="Rectangle 3"/>
          <p:cNvSpPr>
            <a:spLocks noGrp="1" noChangeArrowheads="1"/>
          </p:cNvSpPr>
          <p:nvPr>
            <p:ph idx="1"/>
          </p:nvPr>
        </p:nvSpPr>
        <p:spPr/>
        <p:txBody>
          <a:bodyPr>
            <a:normAutofit/>
          </a:bodyPr>
          <a:lstStyle/>
          <a:p>
            <a:r>
              <a:rPr lang="en-US" sz="2400" dirty="0"/>
              <a:t>You can also block until a specified event occurs. The function </a:t>
            </a:r>
            <a:r>
              <a:rPr lang="en-US" sz="2400" dirty="0" err="1"/>
              <a:t>pthread_cond_timedwait</a:t>
            </a:r>
            <a:r>
              <a:rPr lang="en-US" sz="2400" dirty="0"/>
              <a:t>() is used for this purpose. It is prototyped by:</a:t>
            </a:r>
          </a:p>
          <a:p>
            <a:pPr marL="109728" indent="0">
              <a:buNone/>
            </a:pPr>
            <a:r>
              <a:rPr lang="en-US" sz="2400" b="1" dirty="0" err="1"/>
              <a:t>int</a:t>
            </a:r>
            <a:r>
              <a:rPr lang="en-US" sz="2400" b="1" dirty="0"/>
              <a:t> </a:t>
            </a:r>
            <a:r>
              <a:rPr lang="en-US" sz="2400" b="1" dirty="0" err="1"/>
              <a:t>pthread_cond_timedwait</a:t>
            </a:r>
            <a:r>
              <a:rPr lang="en-US" sz="2400" b="1" dirty="0"/>
              <a:t>(</a:t>
            </a:r>
            <a:r>
              <a:rPr lang="en-US" sz="2400" b="1" dirty="0" err="1"/>
              <a:t>pthread_cond_t</a:t>
            </a:r>
            <a:r>
              <a:rPr lang="en-US" sz="2400" b="1" dirty="0"/>
              <a:t> *cv, </a:t>
            </a:r>
            <a:r>
              <a:rPr lang="en-US" sz="2400" b="1" dirty="0" err="1"/>
              <a:t>pthread_mutex_t</a:t>
            </a:r>
            <a:r>
              <a:rPr lang="en-US" sz="2400" b="1" dirty="0"/>
              <a:t> *</a:t>
            </a:r>
            <a:r>
              <a:rPr lang="en-US" sz="2400" b="1" dirty="0" err="1"/>
              <a:t>mp</a:t>
            </a:r>
            <a:r>
              <a:rPr lang="en-US" sz="2400" b="1" dirty="0"/>
              <a:t>, </a:t>
            </a:r>
            <a:r>
              <a:rPr lang="en-US" sz="2400" b="1" dirty="0" err="1"/>
              <a:t>const</a:t>
            </a:r>
            <a:r>
              <a:rPr lang="en-US" sz="2400" b="1" dirty="0"/>
              <a:t> </a:t>
            </a:r>
            <a:r>
              <a:rPr lang="en-US" sz="2400" b="1" dirty="0" err="1"/>
              <a:t>struct</a:t>
            </a:r>
            <a:r>
              <a:rPr lang="en-US" sz="2400" b="1" dirty="0"/>
              <a:t> </a:t>
            </a:r>
            <a:r>
              <a:rPr lang="en-US" sz="2400" b="1" dirty="0" err="1"/>
              <a:t>timespec</a:t>
            </a:r>
            <a:r>
              <a:rPr lang="en-US" sz="2400" b="1" dirty="0"/>
              <a:t> *</a:t>
            </a:r>
            <a:r>
              <a:rPr lang="en-US" sz="2400" b="1" dirty="0" err="1"/>
              <a:t>abstime</a:t>
            </a:r>
            <a:r>
              <a:rPr lang="en-US" sz="2400" b="1" dirty="0"/>
              <a:t>); </a:t>
            </a:r>
            <a:endParaRPr lang="en-US" sz="2400" b="1" dirty="0" smtClean="0"/>
          </a:p>
          <a:p>
            <a:r>
              <a:rPr lang="en-US" sz="2400" dirty="0" err="1" smtClean="0"/>
              <a:t>pthread_cond_timedwait</a:t>
            </a:r>
            <a:r>
              <a:rPr lang="en-US" sz="2400" dirty="0"/>
              <a:t>() is used in a similar manner to </a:t>
            </a:r>
            <a:r>
              <a:rPr lang="en-US" sz="2400" dirty="0" err="1"/>
              <a:t>pthread_cond_wait</a:t>
            </a:r>
            <a:r>
              <a:rPr lang="en-US" sz="2400" dirty="0"/>
              <a:t>(): </a:t>
            </a:r>
            <a:r>
              <a:rPr lang="en-US" sz="2400" dirty="0" err="1"/>
              <a:t>pthread_cond_timedwait</a:t>
            </a:r>
            <a:r>
              <a:rPr lang="en-US" sz="2400" dirty="0"/>
              <a:t>() blocks until the condition is signaled or until the time of day, specified by </a:t>
            </a:r>
            <a:r>
              <a:rPr lang="en-US" sz="2400" dirty="0" err="1"/>
              <a:t>abstime</a:t>
            </a:r>
            <a:r>
              <a:rPr lang="en-US" sz="2400" dirty="0"/>
              <a:t>, has passed. </a:t>
            </a:r>
            <a:endParaRPr lang="en-US" sz="2400" dirty="0" smtClean="0"/>
          </a:p>
        </p:txBody>
      </p:sp>
      <p:sp>
        <p:nvSpPr>
          <p:cNvPr id="134146" name="Rectangle 2"/>
          <p:cNvSpPr>
            <a:spLocks noGrp="1" noChangeArrowheads="1"/>
          </p:cNvSpPr>
          <p:nvPr>
            <p:ph type="title"/>
          </p:nvPr>
        </p:nvSpPr>
        <p:spPr/>
        <p:txBody>
          <a:bodyPr>
            <a:normAutofit/>
          </a:bodyPr>
          <a:lstStyle/>
          <a:p>
            <a:r>
              <a:rPr lang="en-US" sz="3600" dirty="0">
                <a:effectLst/>
              </a:rPr>
              <a:t>Block on a Condition </a:t>
            </a:r>
            <a:r>
              <a:rPr lang="en-US" sz="3600" dirty="0" smtClean="0">
                <a:effectLst/>
              </a:rPr>
              <a:t>Variable</a:t>
            </a:r>
            <a:endParaRPr lang="bg-BG" sz="40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7" name="Rectangle 3"/>
          <p:cNvSpPr>
            <a:spLocks noGrp="1" noChangeArrowheads="1"/>
          </p:cNvSpPr>
          <p:nvPr>
            <p:ph idx="1"/>
          </p:nvPr>
        </p:nvSpPr>
        <p:spPr/>
        <p:txBody>
          <a:bodyPr>
            <a:normAutofit/>
          </a:bodyPr>
          <a:lstStyle/>
          <a:p>
            <a:r>
              <a:rPr lang="en-US" sz="2400" dirty="0" err="1" smtClean="0"/>
              <a:t>pthread_cond_timedwait</a:t>
            </a:r>
            <a:r>
              <a:rPr lang="en-US" sz="2400" dirty="0"/>
              <a:t>() always returns with the </a:t>
            </a:r>
            <a:r>
              <a:rPr lang="en-US" sz="2400" dirty="0" err="1"/>
              <a:t>mutex</a:t>
            </a:r>
            <a:r>
              <a:rPr lang="en-US" sz="2400" dirty="0"/>
              <a:t>, </a:t>
            </a:r>
            <a:r>
              <a:rPr lang="en-US" sz="2400" dirty="0" err="1"/>
              <a:t>mp</a:t>
            </a:r>
            <a:r>
              <a:rPr lang="en-US" sz="2400" dirty="0"/>
              <a:t>, locked and owned by the calling thread, even when it is returning an error. </a:t>
            </a:r>
            <a:endParaRPr lang="en-US" sz="2400" dirty="0" smtClean="0"/>
          </a:p>
          <a:p>
            <a:r>
              <a:rPr lang="en-US" sz="2400" dirty="0" err="1" smtClean="0"/>
              <a:t>pthread_cond_timedwait</a:t>
            </a:r>
            <a:r>
              <a:rPr lang="en-US" sz="2400" dirty="0"/>
              <a:t>() is also a cancellation point</a:t>
            </a:r>
            <a:r>
              <a:rPr lang="en-US" sz="2400" dirty="0" smtClean="0"/>
              <a:t>.</a:t>
            </a:r>
          </a:p>
          <a:p>
            <a:r>
              <a:rPr lang="en-US" sz="2400" dirty="0" err="1"/>
              <a:t>pthread_cond_timedwait</a:t>
            </a:r>
            <a:r>
              <a:rPr lang="en-US" sz="2400" dirty="0"/>
              <a:t>() returns zero after completing successfully. Any other returned value indicates that an error occurred. When either of the following conditions occurs, the function fails and returns the corresponding value.</a:t>
            </a:r>
          </a:p>
        </p:txBody>
      </p:sp>
      <p:sp>
        <p:nvSpPr>
          <p:cNvPr id="134146" name="Rectangle 2"/>
          <p:cNvSpPr>
            <a:spLocks noGrp="1" noChangeArrowheads="1"/>
          </p:cNvSpPr>
          <p:nvPr>
            <p:ph type="title"/>
          </p:nvPr>
        </p:nvSpPr>
        <p:spPr/>
        <p:txBody>
          <a:bodyPr>
            <a:normAutofit/>
          </a:bodyPr>
          <a:lstStyle/>
          <a:p>
            <a:r>
              <a:rPr lang="en-US" sz="3600" dirty="0">
                <a:effectLst/>
              </a:rPr>
              <a:t>Block on a Condition </a:t>
            </a:r>
            <a:r>
              <a:rPr lang="en-US" sz="3600" dirty="0" smtClean="0">
                <a:effectLst/>
              </a:rPr>
              <a:t>Variable</a:t>
            </a:r>
            <a:endParaRPr lang="bg-BG" sz="4000" dirty="0"/>
          </a:p>
        </p:txBody>
      </p:sp>
    </p:spTree>
    <p:extLst>
      <p:ext uri="{BB962C8B-B14F-4D97-AF65-F5344CB8AC3E}">
        <p14:creationId xmlns:p14="http://schemas.microsoft.com/office/powerpoint/2010/main" val="13655627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8" name="Rectangle 4"/>
          <p:cNvSpPr>
            <a:spLocks noGrp="1" noChangeArrowheads="1"/>
          </p:cNvSpPr>
          <p:nvPr>
            <p:ph idx="1"/>
          </p:nvPr>
        </p:nvSpPr>
        <p:spPr/>
        <p:txBody>
          <a:bodyPr/>
          <a:lstStyle/>
          <a:p>
            <a:endParaRPr lang="bg-BG"/>
          </a:p>
        </p:txBody>
      </p:sp>
      <p:sp>
        <p:nvSpPr>
          <p:cNvPr id="139266" name="Rectangle 2"/>
          <p:cNvSpPr>
            <a:spLocks noGrp="1" noChangeArrowheads="1"/>
          </p:cNvSpPr>
          <p:nvPr>
            <p:ph type="title"/>
          </p:nvPr>
        </p:nvSpPr>
        <p:spPr/>
        <p:txBody>
          <a:bodyPr>
            <a:normAutofit/>
          </a:bodyPr>
          <a:lstStyle/>
          <a:p>
            <a:r>
              <a:rPr lang="en-US" sz="3600" dirty="0">
                <a:effectLst/>
              </a:rPr>
              <a:t>Block on a Condition Variable</a:t>
            </a:r>
          </a:p>
        </p:txBody>
      </p:sp>
      <p:pic>
        <p:nvPicPr>
          <p:cNvPr id="13926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1484313"/>
            <a:ext cx="4960938" cy="5373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Rectangle 3"/>
          <p:cNvSpPr>
            <a:spLocks noGrp="1" noChangeArrowheads="1"/>
          </p:cNvSpPr>
          <p:nvPr>
            <p:ph idx="1"/>
          </p:nvPr>
        </p:nvSpPr>
        <p:spPr/>
        <p:txBody>
          <a:bodyPr/>
          <a:lstStyle/>
          <a:p>
            <a:r>
              <a:rPr lang="en-US" sz="2400" dirty="0"/>
              <a:t>All threads may be unblocked in one function: </a:t>
            </a:r>
            <a:r>
              <a:rPr lang="en-US" sz="2400" dirty="0" err="1"/>
              <a:t>pthread_cond_broadcast</a:t>
            </a:r>
            <a:r>
              <a:rPr lang="en-US" sz="2400" dirty="0"/>
              <a:t>(). This function is prototyped as follows:</a:t>
            </a:r>
          </a:p>
          <a:p>
            <a:pPr marL="109728" indent="0">
              <a:buNone/>
            </a:pPr>
            <a:r>
              <a:rPr lang="en-US" sz="2400" b="1" dirty="0" err="1"/>
              <a:t>int</a:t>
            </a:r>
            <a:r>
              <a:rPr lang="en-US" sz="2400" b="1" dirty="0"/>
              <a:t> </a:t>
            </a:r>
            <a:r>
              <a:rPr lang="en-US" sz="2400" b="1" dirty="0" err="1"/>
              <a:t>pthread_cond_broadcast</a:t>
            </a:r>
            <a:r>
              <a:rPr lang="en-US" sz="2400" b="1" dirty="0"/>
              <a:t>(</a:t>
            </a:r>
            <a:r>
              <a:rPr lang="en-US" sz="2400" b="1" dirty="0" err="1"/>
              <a:t>pthread_cond_t</a:t>
            </a:r>
            <a:r>
              <a:rPr lang="en-US" sz="2400" b="1" dirty="0"/>
              <a:t> *cv);</a:t>
            </a:r>
            <a:r>
              <a:rPr lang="en-US" sz="2400" dirty="0"/>
              <a:t> </a:t>
            </a:r>
            <a:endParaRPr lang="en-US" sz="2400" dirty="0" smtClean="0"/>
          </a:p>
          <a:p>
            <a:r>
              <a:rPr lang="en-US" sz="2400" dirty="0" err="1" smtClean="0"/>
              <a:t>pthread_cond_broadcast</a:t>
            </a:r>
            <a:r>
              <a:rPr lang="en-US" sz="2400" dirty="0"/>
              <a:t>() unblocks all threads that are blocked on the condition variable pointed to by cv, specified by </a:t>
            </a:r>
            <a:r>
              <a:rPr lang="en-US" sz="2400" dirty="0" err="1"/>
              <a:t>pthread_cond_wait</a:t>
            </a:r>
            <a:r>
              <a:rPr lang="en-US" sz="2400" dirty="0"/>
              <a:t>(). When no threads are blocked on the condition variable, </a:t>
            </a:r>
            <a:r>
              <a:rPr lang="en-US" sz="2400" dirty="0" err="1"/>
              <a:t>pthread_cond_broadcast</a:t>
            </a:r>
            <a:r>
              <a:rPr lang="en-US" sz="2400" dirty="0"/>
              <a:t>() has no effect.</a:t>
            </a:r>
          </a:p>
        </p:txBody>
      </p:sp>
      <p:sp>
        <p:nvSpPr>
          <p:cNvPr id="140290" name="Rectangle 2"/>
          <p:cNvSpPr>
            <a:spLocks noGrp="1" noChangeArrowheads="1"/>
          </p:cNvSpPr>
          <p:nvPr>
            <p:ph type="title"/>
          </p:nvPr>
        </p:nvSpPr>
        <p:spPr/>
        <p:txBody>
          <a:bodyPr>
            <a:normAutofit/>
          </a:bodyPr>
          <a:lstStyle/>
          <a:p>
            <a:r>
              <a:rPr lang="en-US" sz="3600" dirty="0">
                <a:effectLst/>
              </a:rPr>
              <a:t>Block on a Condition Variable</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Rectangle 3"/>
          <p:cNvSpPr>
            <a:spLocks noGrp="1" noChangeArrowheads="1"/>
          </p:cNvSpPr>
          <p:nvPr>
            <p:ph idx="1"/>
          </p:nvPr>
        </p:nvSpPr>
        <p:spPr/>
        <p:txBody>
          <a:bodyPr/>
          <a:lstStyle/>
          <a:p>
            <a:r>
              <a:rPr lang="en-US" sz="2400" dirty="0" err="1"/>
              <a:t>pthread_cond_broadcast</a:t>
            </a:r>
            <a:r>
              <a:rPr lang="en-US" sz="2400" dirty="0"/>
              <a:t>() returns zero after completing successfully. Any other returned value indicates that an error occurred. When the following condition occurs, the function fails and returns the corresponding value.</a:t>
            </a:r>
          </a:p>
          <a:p>
            <a:r>
              <a:rPr lang="en-US" sz="2400" dirty="0"/>
              <a:t>Since </a:t>
            </a:r>
            <a:r>
              <a:rPr lang="en-US" sz="2400" dirty="0" err="1"/>
              <a:t>pthread_cond_broadcast</a:t>
            </a:r>
            <a:r>
              <a:rPr lang="en-US" sz="2400" dirty="0"/>
              <a:t>() causes all threads blocked on the condition to contend again for the </a:t>
            </a:r>
            <a:r>
              <a:rPr lang="en-US" sz="2400" dirty="0" err="1"/>
              <a:t>mutex</a:t>
            </a:r>
            <a:r>
              <a:rPr lang="en-US" sz="2400" dirty="0"/>
              <a:t> lock, use carefully. For example, use </a:t>
            </a:r>
            <a:r>
              <a:rPr lang="en-US" sz="2400" dirty="0" err="1"/>
              <a:t>pthread_cond_broadcast</a:t>
            </a:r>
            <a:r>
              <a:rPr lang="en-US" sz="2400" dirty="0"/>
              <a:t>() to allow threads to contend for varying resource amounts when resources are freed:</a:t>
            </a:r>
          </a:p>
        </p:txBody>
      </p:sp>
      <p:sp>
        <p:nvSpPr>
          <p:cNvPr id="140290" name="Rectangle 2"/>
          <p:cNvSpPr>
            <a:spLocks noGrp="1" noChangeArrowheads="1"/>
          </p:cNvSpPr>
          <p:nvPr>
            <p:ph type="title"/>
          </p:nvPr>
        </p:nvSpPr>
        <p:spPr/>
        <p:txBody>
          <a:bodyPr>
            <a:normAutofit/>
          </a:bodyPr>
          <a:lstStyle/>
          <a:p>
            <a:r>
              <a:rPr lang="en-US" sz="3600" dirty="0">
                <a:effectLst/>
              </a:rPr>
              <a:t>Block on a Condition Variable</a:t>
            </a:r>
          </a:p>
        </p:txBody>
      </p:sp>
    </p:spTree>
    <p:extLst>
      <p:ext uri="{BB962C8B-B14F-4D97-AF65-F5344CB8AC3E}">
        <p14:creationId xmlns:p14="http://schemas.microsoft.com/office/powerpoint/2010/main" val="3452594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3"/>
          <p:cNvSpPr>
            <a:spLocks noGrp="1" noChangeArrowheads="1"/>
          </p:cNvSpPr>
          <p:nvPr>
            <p:ph idx="1"/>
          </p:nvPr>
        </p:nvSpPr>
        <p:spPr/>
        <p:txBody>
          <a:bodyPr>
            <a:normAutofit lnSpcReduction="10000"/>
          </a:bodyPr>
          <a:lstStyle/>
          <a:p>
            <a:r>
              <a:rPr lang="en-US" sz="2000" dirty="0"/>
              <a:t>Mutual exclusion locks (</a:t>
            </a:r>
            <a:r>
              <a:rPr lang="en-US" sz="2000" dirty="0" err="1"/>
              <a:t>mutexes</a:t>
            </a:r>
            <a:r>
              <a:rPr lang="en-US" sz="2000" dirty="0"/>
              <a:t>) are a </a:t>
            </a:r>
            <a:r>
              <a:rPr lang="en-US" sz="2000" dirty="0" err="1"/>
              <a:t>comon</a:t>
            </a:r>
            <a:r>
              <a:rPr lang="en-US" sz="2000" dirty="0"/>
              <a:t> method of serializing thread execution. Mutual exclusion locks synchronize threads, usually by ensuring that only one thread at a time executes a critical section of code. </a:t>
            </a:r>
            <a:r>
              <a:rPr lang="en-US" sz="2000" dirty="0" err="1"/>
              <a:t>Mutex</a:t>
            </a:r>
            <a:r>
              <a:rPr lang="en-US" sz="2000" dirty="0"/>
              <a:t> locks can also preserve single-threaded code.</a:t>
            </a:r>
          </a:p>
          <a:p>
            <a:r>
              <a:rPr lang="en-US" sz="2000" dirty="0" err="1"/>
              <a:t>Mutex</a:t>
            </a:r>
            <a:r>
              <a:rPr lang="en-US" sz="2000" dirty="0"/>
              <a:t> attributes may be associated with every thread. To change the default </a:t>
            </a:r>
            <a:r>
              <a:rPr lang="en-US" sz="2000" dirty="0" err="1"/>
              <a:t>mutex</a:t>
            </a:r>
            <a:r>
              <a:rPr lang="en-US" sz="2000" dirty="0"/>
              <a:t> attributes, you can declare and initialize an </a:t>
            </a:r>
            <a:r>
              <a:rPr lang="en-US" sz="2000" dirty="0" err="1"/>
              <a:t>mutex</a:t>
            </a:r>
            <a:r>
              <a:rPr lang="en-US" sz="2000" dirty="0"/>
              <a:t> attribute object and then alter specific values much like we have seen in the last chapter on more general POSIX attributes. Often, the </a:t>
            </a:r>
            <a:r>
              <a:rPr lang="en-US" sz="2000" dirty="0" err="1"/>
              <a:t>mutex</a:t>
            </a:r>
            <a:r>
              <a:rPr lang="en-US" sz="2000" dirty="0"/>
              <a:t> attributes are set in one place at the beginning of the application so they can be located quickly and modified easily.</a:t>
            </a:r>
          </a:p>
          <a:p>
            <a:r>
              <a:rPr lang="en-US" sz="2000" dirty="0"/>
              <a:t>After the attributes for a </a:t>
            </a:r>
            <a:r>
              <a:rPr lang="en-US" sz="2000" dirty="0" err="1"/>
              <a:t>mutex</a:t>
            </a:r>
            <a:r>
              <a:rPr lang="en-US" sz="2000" dirty="0"/>
              <a:t> are configured, you initialize the </a:t>
            </a:r>
            <a:r>
              <a:rPr lang="en-US" sz="2000" dirty="0" err="1"/>
              <a:t>mutex</a:t>
            </a:r>
            <a:r>
              <a:rPr lang="en-US" sz="2000" dirty="0"/>
              <a:t> itself. Functions are available to initialize or destroy, lock or unlock, or try to lock a </a:t>
            </a:r>
            <a:r>
              <a:rPr lang="en-US" sz="2000" dirty="0" err="1"/>
              <a:t>mutex</a:t>
            </a:r>
            <a:r>
              <a:rPr lang="en-US" sz="2000" dirty="0"/>
              <a:t>.</a:t>
            </a:r>
          </a:p>
        </p:txBody>
      </p:sp>
      <p:sp>
        <p:nvSpPr>
          <p:cNvPr id="68610" name="Rectangle 2"/>
          <p:cNvSpPr>
            <a:spLocks noGrp="1" noChangeArrowheads="1"/>
          </p:cNvSpPr>
          <p:nvPr>
            <p:ph type="title"/>
          </p:nvPr>
        </p:nvSpPr>
        <p:spPr/>
        <p:txBody>
          <a:bodyPr/>
          <a:lstStyle/>
          <a:p>
            <a:r>
              <a:rPr lang="bg-BG" b="1"/>
              <a:t>Mutual Exclusion Locks</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6" name="Rectangle 4"/>
          <p:cNvSpPr>
            <a:spLocks noGrp="1" noChangeArrowheads="1"/>
          </p:cNvSpPr>
          <p:nvPr>
            <p:ph idx="1"/>
          </p:nvPr>
        </p:nvSpPr>
        <p:spPr/>
        <p:txBody>
          <a:bodyPr/>
          <a:lstStyle/>
          <a:p>
            <a:endParaRPr lang="bg-BG"/>
          </a:p>
        </p:txBody>
      </p:sp>
      <p:sp>
        <p:nvSpPr>
          <p:cNvPr id="141314" name="Rectangle 2"/>
          <p:cNvSpPr>
            <a:spLocks noGrp="1" noChangeArrowheads="1"/>
          </p:cNvSpPr>
          <p:nvPr>
            <p:ph type="title"/>
          </p:nvPr>
        </p:nvSpPr>
        <p:spPr/>
        <p:txBody>
          <a:bodyPr>
            <a:normAutofit/>
          </a:bodyPr>
          <a:lstStyle/>
          <a:p>
            <a:r>
              <a:rPr lang="en-US" sz="3600" dirty="0">
                <a:effectLst/>
              </a:rPr>
              <a:t>Block on a Condition Variable</a:t>
            </a:r>
          </a:p>
        </p:txBody>
      </p:sp>
      <p:pic>
        <p:nvPicPr>
          <p:cNvPr id="14131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175" y="1557338"/>
            <a:ext cx="5626100" cy="492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6" name="Rectangle 4"/>
          <p:cNvSpPr>
            <a:spLocks noGrp="1" noChangeArrowheads="1"/>
          </p:cNvSpPr>
          <p:nvPr>
            <p:ph idx="1"/>
          </p:nvPr>
        </p:nvSpPr>
        <p:spPr/>
        <p:txBody>
          <a:bodyPr>
            <a:normAutofit fontScale="92500"/>
          </a:bodyPr>
          <a:lstStyle/>
          <a:p>
            <a:r>
              <a:rPr lang="en-US" b="1" dirty="0"/>
              <a:t>Note:</a:t>
            </a:r>
            <a:r>
              <a:rPr lang="en-US" dirty="0"/>
              <a:t> that in </a:t>
            </a:r>
            <a:r>
              <a:rPr lang="en-US" dirty="0" err="1"/>
              <a:t>add_resources</a:t>
            </a:r>
            <a:r>
              <a:rPr lang="en-US" dirty="0"/>
              <a:t> it does not matter whether resources is updated first or if </a:t>
            </a:r>
            <a:r>
              <a:rPr lang="en-US" dirty="0" err="1"/>
              <a:t>pthread_cond_broadcast</a:t>
            </a:r>
            <a:r>
              <a:rPr lang="en-US" dirty="0"/>
              <a:t>() is called first inside the </a:t>
            </a:r>
            <a:r>
              <a:rPr lang="en-US" dirty="0" err="1"/>
              <a:t>mutex</a:t>
            </a:r>
            <a:r>
              <a:rPr lang="en-US" dirty="0"/>
              <a:t> lock. </a:t>
            </a:r>
            <a:endParaRPr lang="en-US" dirty="0" smtClean="0"/>
          </a:p>
          <a:p>
            <a:r>
              <a:rPr lang="en-US" dirty="0" smtClean="0"/>
              <a:t>Call</a:t>
            </a:r>
            <a:r>
              <a:rPr lang="en-US" dirty="0"/>
              <a:t> </a:t>
            </a:r>
            <a:r>
              <a:rPr lang="en-US" dirty="0" err="1"/>
              <a:t>pthread_cond_broadcast</a:t>
            </a:r>
            <a:r>
              <a:rPr lang="en-US" dirty="0"/>
              <a:t>() under the protection of the same </a:t>
            </a:r>
            <a:r>
              <a:rPr lang="en-US" dirty="0" err="1"/>
              <a:t>mutex</a:t>
            </a:r>
            <a:r>
              <a:rPr lang="en-US" dirty="0"/>
              <a:t> that is used with the condition variable being signaled. </a:t>
            </a:r>
            <a:endParaRPr lang="en-US" dirty="0" smtClean="0"/>
          </a:p>
          <a:p>
            <a:r>
              <a:rPr lang="en-US" dirty="0" smtClean="0"/>
              <a:t>Otherwise</a:t>
            </a:r>
            <a:r>
              <a:rPr lang="en-US" dirty="0"/>
              <a:t>, the condition variable could be signaled between the test of the associated condition and blocking </a:t>
            </a:r>
            <a:r>
              <a:rPr lang="en-US" dirty="0" err="1"/>
              <a:t>inpthread_cond_wait</a:t>
            </a:r>
            <a:r>
              <a:rPr lang="en-US" dirty="0"/>
              <a:t>(), which can cause an infinite wait.</a:t>
            </a:r>
            <a:endParaRPr lang="bg-BG" dirty="0"/>
          </a:p>
        </p:txBody>
      </p:sp>
      <p:sp>
        <p:nvSpPr>
          <p:cNvPr id="141314" name="Rectangle 2"/>
          <p:cNvSpPr>
            <a:spLocks noGrp="1" noChangeArrowheads="1"/>
          </p:cNvSpPr>
          <p:nvPr>
            <p:ph type="title"/>
          </p:nvPr>
        </p:nvSpPr>
        <p:spPr/>
        <p:txBody>
          <a:bodyPr>
            <a:normAutofit/>
          </a:bodyPr>
          <a:lstStyle/>
          <a:p>
            <a:r>
              <a:rPr lang="en-US" sz="3600" dirty="0">
                <a:effectLst/>
              </a:rPr>
              <a:t>Block on a Condition Variable</a:t>
            </a:r>
          </a:p>
        </p:txBody>
      </p:sp>
    </p:spTree>
    <p:extLst>
      <p:ext uri="{BB962C8B-B14F-4D97-AF65-F5344CB8AC3E}">
        <p14:creationId xmlns:p14="http://schemas.microsoft.com/office/powerpoint/2010/main" val="238789711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normAutofit fontScale="90000"/>
          </a:bodyPr>
          <a:lstStyle/>
          <a:p>
            <a:r>
              <a:rPr lang="en-US" sz="3600" dirty="0">
                <a:effectLst/>
              </a:rPr>
              <a:t>Destroying a Condition Variable State</a:t>
            </a:r>
          </a:p>
        </p:txBody>
      </p:sp>
      <p:sp>
        <p:nvSpPr>
          <p:cNvPr id="145411" name="Rectangle 3"/>
          <p:cNvSpPr>
            <a:spLocks noGrp="1" noChangeArrowheads="1"/>
          </p:cNvSpPr>
          <p:nvPr>
            <p:ph type="body" sz="half" idx="1"/>
          </p:nvPr>
        </p:nvSpPr>
        <p:spPr>
          <a:xfrm>
            <a:off x="457200" y="1600200"/>
            <a:ext cx="8229600" cy="3196952"/>
          </a:xfrm>
        </p:spPr>
        <p:txBody>
          <a:bodyPr>
            <a:normAutofit fontScale="92500" lnSpcReduction="20000"/>
          </a:bodyPr>
          <a:lstStyle/>
          <a:p>
            <a:r>
              <a:rPr lang="en-US" sz="2400" dirty="0"/>
              <a:t>The function </a:t>
            </a:r>
            <a:r>
              <a:rPr lang="en-US" sz="2400" dirty="0" err="1"/>
              <a:t>pthread_cond_destroy</a:t>
            </a:r>
            <a:r>
              <a:rPr lang="en-US" sz="2400" dirty="0"/>
              <a:t>() to destroy any state associated with the condition variable, it is prototyped by:</a:t>
            </a:r>
          </a:p>
          <a:p>
            <a:pPr marL="109728" indent="0">
              <a:buNone/>
            </a:pPr>
            <a:r>
              <a:rPr lang="en-US" sz="2400" b="1" dirty="0" err="1"/>
              <a:t>int</a:t>
            </a:r>
            <a:r>
              <a:rPr lang="en-US" sz="2400" b="1" dirty="0"/>
              <a:t> </a:t>
            </a:r>
            <a:r>
              <a:rPr lang="en-US" sz="2400" b="1" dirty="0" err="1"/>
              <a:t>pthread_cond_destroy</a:t>
            </a:r>
            <a:r>
              <a:rPr lang="en-US" sz="2400" b="1" dirty="0"/>
              <a:t>(</a:t>
            </a:r>
            <a:r>
              <a:rPr lang="en-US" sz="2400" b="1" dirty="0" err="1"/>
              <a:t>pthread_cond_t</a:t>
            </a:r>
            <a:r>
              <a:rPr lang="en-US" sz="2400" b="1" dirty="0"/>
              <a:t> *cv</a:t>
            </a:r>
            <a:r>
              <a:rPr lang="en-US" sz="2400" b="1" dirty="0" smtClean="0"/>
              <a:t>);</a:t>
            </a:r>
          </a:p>
          <a:p>
            <a:r>
              <a:rPr lang="en-US" sz="2400" b="1" dirty="0"/>
              <a:t>Note</a:t>
            </a:r>
            <a:r>
              <a:rPr lang="en-US" sz="2400" dirty="0"/>
              <a:t> </a:t>
            </a:r>
            <a:r>
              <a:rPr lang="en-US" sz="2400" dirty="0" smtClean="0"/>
              <a:t> that </a:t>
            </a:r>
            <a:r>
              <a:rPr lang="en-US" sz="2400" dirty="0"/>
              <a:t>the space for storing the condition variable is not freed.</a:t>
            </a:r>
          </a:p>
          <a:p>
            <a:r>
              <a:rPr lang="en-US" sz="2400" dirty="0" err="1"/>
              <a:t>pthread_cond_destroy</a:t>
            </a:r>
            <a:r>
              <a:rPr lang="en-US" sz="2400" dirty="0"/>
              <a:t>() returns zero after completing successfully. Any other returned value indicates that an error occurred. When any of the following conditions occur, the function fails and returns the corresponding value</a:t>
            </a:r>
            <a:r>
              <a:rPr lang="en-US" sz="2400" dirty="0" smtClean="0"/>
              <a:t>.</a:t>
            </a:r>
            <a:endParaRPr lang="en-US" sz="2400" dirty="0"/>
          </a:p>
        </p:txBody>
      </p:sp>
      <p:sp>
        <p:nvSpPr>
          <p:cNvPr id="145412" name="Rectangle 4"/>
          <p:cNvSpPr>
            <a:spLocks noGrp="1" noChangeArrowheads="1"/>
          </p:cNvSpPr>
          <p:nvPr>
            <p:ph sz="half" idx="2"/>
          </p:nvPr>
        </p:nvSpPr>
        <p:spPr/>
        <p:txBody>
          <a:bodyPr/>
          <a:lstStyle/>
          <a:p>
            <a:endParaRPr lang="bg-BG" sz="2800"/>
          </a:p>
        </p:txBody>
      </p:sp>
      <p:pic>
        <p:nvPicPr>
          <p:cNvPr id="14541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4509120"/>
            <a:ext cx="5256212" cy="21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3"/>
          <p:cNvSpPr>
            <a:spLocks noGrp="1" noChangeArrowheads="1"/>
          </p:cNvSpPr>
          <p:nvPr>
            <p:ph idx="1"/>
          </p:nvPr>
        </p:nvSpPr>
        <p:spPr/>
        <p:txBody>
          <a:bodyPr>
            <a:normAutofit fontScale="92500" lnSpcReduction="10000"/>
          </a:bodyPr>
          <a:lstStyle/>
          <a:p>
            <a:r>
              <a:rPr lang="en-US" sz="2400" dirty="0"/>
              <a:t>Similar condition variables exist in Solaris. The functions are prototyped in &lt;</a:t>
            </a:r>
            <a:r>
              <a:rPr lang="en-US" sz="2400" dirty="0" err="1"/>
              <a:t>thread.h</a:t>
            </a:r>
            <a:r>
              <a:rPr lang="en-US" sz="2400" dirty="0"/>
              <a:t>&gt;.</a:t>
            </a:r>
          </a:p>
          <a:p>
            <a:r>
              <a:rPr lang="en-US" sz="2400" dirty="0"/>
              <a:t>To initialize a condition variable use </a:t>
            </a:r>
            <a:r>
              <a:rPr lang="en-US" sz="2400" dirty="0" smtClean="0"/>
              <a:t/>
            </a:r>
            <a:br>
              <a:rPr lang="en-US" sz="2400" dirty="0" smtClean="0"/>
            </a:br>
            <a:r>
              <a:rPr lang="en-US" sz="2400" b="1" dirty="0" err="1" smtClean="0"/>
              <a:t>int</a:t>
            </a:r>
            <a:r>
              <a:rPr lang="en-US" sz="2400" b="1" dirty="0" smtClean="0"/>
              <a:t> </a:t>
            </a:r>
            <a:r>
              <a:rPr lang="en-US" sz="2400" b="1" dirty="0" err="1"/>
              <a:t>cond_init</a:t>
            </a:r>
            <a:r>
              <a:rPr lang="en-US" sz="2400" b="1" dirty="0"/>
              <a:t>(</a:t>
            </a:r>
            <a:r>
              <a:rPr lang="en-US" sz="2400" b="1" dirty="0" err="1"/>
              <a:t>cond_t</a:t>
            </a:r>
            <a:r>
              <a:rPr lang="en-US" sz="2400" b="1" dirty="0"/>
              <a:t> *cv, </a:t>
            </a:r>
            <a:r>
              <a:rPr lang="en-US" sz="2400" b="1" dirty="0" err="1"/>
              <a:t>int</a:t>
            </a:r>
            <a:r>
              <a:rPr lang="en-US" sz="2400" b="1" dirty="0"/>
              <a:t> type, </a:t>
            </a:r>
            <a:r>
              <a:rPr lang="en-US" sz="2400" b="1" dirty="0" err="1"/>
              <a:t>int</a:t>
            </a:r>
            <a:r>
              <a:rPr lang="en-US" sz="2400" b="1" dirty="0"/>
              <a:t> </a:t>
            </a:r>
            <a:r>
              <a:rPr lang="en-US" sz="2400" b="1" dirty="0" err="1"/>
              <a:t>arg</a:t>
            </a:r>
            <a:r>
              <a:rPr lang="en-US" sz="2400" dirty="0"/>
              <a:t>) which initializes the condition variable pointed to by cv. The type can be one of USYNC_PROCESS </a:t>
            </a:r>
            <a:r>
              <a:rPr lang="en-US" sz="2400" dirty="0" smtClean="0"/>
              <a:t>or USYNC_THREAD</a:t>
            </a:r>
            <a:r>
              <a:rPr lang="en-US" sz="2400" dirty="0"/>
              <a:t> </a:t>
            </a:r>
            <a:r>
              <a:rPr lang="en-US" sz="2400" dirty="0" err="1" smtClean="0"/>
              <a:t>mutex</a:t>
            </a:r>
            <a:r>
              <a:rPr lang="en-US" sz="2400" dirty="0" smtClean="0"/>
              <a:t>. </a:t>
            </a:r>
            <a:r>
              <a:rPr lang="en-US" sz="2400" dirty="0"/>
              <a:t>Note that </a:t>
            </a:r>
            <a:r>
              <a:rPr lang="en-US" sz="2400" dirty="0" err="1"/>
              <a:t>arg</a:t>
            </a:r>
            <a:r>
              <a:rPr lang="en-US" sz="2400" dirty="0"/>
              <a:t> is currently ignored.</a:t>
            </a:r>
          </a:p>
          <a:p>
            <a:r>
              <a:rPr lang="en-US" sz="2400" dirty="0"/>
              <a:t>Condition variables can also be initialized by allocation in zeroed memory, in which case a type of USYNC_THREAD is assumed. Multiple threads must not initialize the same condition variable simultaneously. A condition variable must not be reinitialized while other threads might be using it.</a:t>
            </a:r>
          </a:p>
        </p:txBody>
      </p:sp>
      <p:sp>
        <p:nvSpPr>
          <p:cNvPr id="148482" name="Rectangle 2"/>
          <p:cNvSpPr>
            <a:spLocks noGrp="1" noChangeArrowheads="1"/>
          </p:cNvSpPr>
          <p:nvPr>
            <p:ph type="title"/>
          </p:nvPr>
        </p:nvSpPr>
        <p:spPr/>
        <p:txBody>
          <a:bodyPr/>
          <a:lstStyle/>
          <a:p>
            <a:r>
              <a:rPr lang="bg-BG" b="1"/>
              <a:t>Solaris Condition Variables</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7" name="Rectangle 3"/>
          <p:cNvSpPr>
            <a:spLocks noGrp="1" noChangeArrowheads="1"/>
          </p:cNvSpPr>
          <p:nvPr>
            <p:ph idx="1"/>
          </p:nvPr>
        </p:nvSpPr>
        <p:spPr/>
        <p:txBody>
          <a:bodyPr>
            <a:normAutofit fontScale="92500" lnSpcReduction="20000"/>
          </a:bodyPr>
          <a:lstStyle/>
          <a:p>
            <a:r>
              <a:rPr lang="en-US" sz="2400" dirty="0"/>
              <a:t>To destroy a condition variable use </a:t>
            </a:r>
            <a:r>
              <a:rPr lang="en-US" sz="2400" dirty="0" smtClean="0"/>
              <a:t/>
            </a:r>
            <a:br>
              <a:rPr lang="en-US" sz="2400" dirty="0" smtClean="0"/>
            </a:br>
            <a:r>
              <a:rPr lang="en-US" sz="2400" b="1" dirty="0" err="1" smtClean="0"/>
              <a:t>int</a:t>
            </a:r>
            <a:r>
              <a:rPr lang="en-US" sz="2400" b="1" dirty="0" smtClean="0"/>
              <a:t> </a:t>
            </a:r>
            <a:r>
              <a:rPr lang="en-US" sz="2400" b="1" dirty="0" err="1"/>
              <a:t>cond_destroy</a:t>
            </a:r>
            <a:r>
              <a:rPr lang="en-US" sz="2400" b="1" dirty="0"/>
              <a:t>(</a:t>
            </a:r>
            <a:r>
              <a:rPr lang="en-US" sz="2400" b="1" dirty="0" err="1"/>
              <a:t>cond_t</a:t>
            </a:r>
            <a:r>
              <a:rPr lang="en-US" sz="2400" b="1" dirty="0"/>
              <a:t> *cv)</a:t>
            </a:r>
            <a:r>
              <a:rPr lang="en-US" sz="2400" dirty="0"/>
              <a:t> </a:t>
            </a:r>
            <a:r>
              <a:rPr lang="en-US" sz="2400" dirty="0" smtClean="0"/>
              <a:t/>
            </a:r>
            <a:br>
              <a:rPr lang="en-US" sz="2400" dirty="0" smtClean="0"/>
            </a:br>
            <a:r>
              <a:rPr lang="en-US" sz="2400" dirty="0" smtClean="0"/>
              <a:t>which </a:t>
            </a:r>
            <a:r>
              <a:rPr lang="en-US" sz="2400" dirty="0"/>
              <a:t>destroys a state associated with the condition variable pointed to by cv. The space for storing the condition variable is not freed.</a:t>
            </a:r>
          </a:p>
          <a:p>
            <a:r>
              <a:rPr lang="en-US" sz="2400" dirty="0"/>
              <a:t>To wait for a condition use </a:t>
            </a:r>
            <a:r>
              <a:rPr lang="en-US" sz="2400" dirty="0" smtClean="0"/>
              <a:t/>
            </a:r>
            <a:br>
              <a:rPr lang="en-US" sz="2400" dirty="0" smtClean="0"/>
            </a:br>
            <a:r>
              <a:rPr lang="en-US" sz="2400" b="1" dirty="0" err="1" smtClean="0"/>
              <a:t>int</a:t>
            </a:r>
            <a:r>
              <a:rPr lang="en-US" sz="2400" b="1" dirty="0" smtClean="0"/>
              <a:t> </a:t>
            </a:r>
            <a:r>
              <a:rPr lang="en-US" sz="2400" b="1" dirty="0" err="1"/>
              <a:t>cond_wait</a:t>
            </a:r>
            <a:r>
              <a:rPr lang="en-US" sz="2400" b="1" dirty="0"/>
              <a:t>(</a:t>
            </a:r>
            <a:r>
              <a:rPr lang="en-US" sz="2400" b="1" dirty="0" err="1"/>
              <a:t>cond_t</a:t>
            </a:r>
            <a:r>
              <a:rPr lang="en-US" sz="2400" b="1" dirty="0"/>
              <a:t> *cv, </a:t>
            </a:r>
            <a:r>
              <a:rPr lang="en-US" sz="2400" b="1" dirty="0" err="1"/>
              <a:t>mutex_t</a:t>
            </a:r>
            <a:r>
              <a:rPr lang="en-US" sz="2400" b="1" dirty="0"/>
              <a:t> *</a:t>
            </a:r>
            <a:r>
              <a:rPr lang="en-US" sz="2400" b="1" dirty="0" err="1"/>
              <a:t>mp</a:t>
            </a:r>
            <a:r>
              <a:rPr lang="en-US" sz="2400" b="1" dirty="0"/>
              <a:t>)</a:t>
            </a:r>
            <a:r>
              <a:rPr lang="en-US" sz="2400" dirty="0"/>
              <a:t> which atomically releases the </a:t>
            </a:r>
            <a:r>
              <a:rPr lang="en-US" sz="2400" dirty="0" err="1"/>
              <a:t>mutex</a:t>
            </a:r>
            <a:r>
              <a:rPr lang="en-US" sz="2400" dirty="0"/>
              <a:t> pointed to by </a:t>
            </a:r>
            <a:r>
              <a:rPr lang="en-US" sz="2400" dirty="0" err="1"/>
              <a:t>mp</a:t>
            </a:r>
            <a:r>
              <a:rPr lang="en-US" sz="2400" dirty="0"/>
              <a:t> and to cause the calling thread to block on the condition variable pointed to by cv.</a:t>
            </a:r>
          </a:p>
          <a:p>
            <a:r>
              <a:rPr lang="en-US" sz="2400" dirty="0"/>
              <a:t>The blocked thread can be awakened by </a:t>
            </a:r>
            <a:r>
              <a:rPr lang="en-US" sz="2400" dirty="0" smtClean="0"/>
              <a:t/>
            </a:r>
            <a:br>
              <a:rPr lang="en-US" sz="2400" dirty="0" smtClean="0"/>
            </a:br>
            <a:r>
              <a:rPr lang="en-US" sz="2400" b="1" dirty="0" err="1" smtClean="0"/>
              <a:t>cond_signal</a:t>
            </a:r>
            <a:r>
              <a:rPr lang="en-US" sz="2400" b="1" dirty="0" smtClean="0"/>
              <a:t>(</a:t>
            </a:r>
            <a:r>
              <a:rPr lang="en-US" sz="2400" b="1" dirty="0" err="1" smtClean="0"/>
              <a:t>cond_t</a:t>
            </a:r>
            <a:r>
              <a:rPr lang="en-US" sz="2400" b="1" dirty="0" smtClean="0"/>
              <a:t> </a:t>
            </a:r>
            <a:r>
              <a:rPr lang="en-US" sz="2400" b="1" dirty="0"/>
              <a:t>*cv), </a:t>
            </a:r>
            <a:r>
              <a:rPr lang="en-US" sz="2400" b="1" dirty="0" err="1"/>
              <a:t>cond_broadcast</a:t>
            </a:r>
            <a:r>
              <a:rPr lang="en-US" sz="2400" b="1" dirty="0"/>
              <a:t>(</a:t>
            </a:r>
            <a:r>
              <a:rPr lang="en-US" sz="2400" b="1" dirty="0" err="1"/>
              <a:t>cond_t</a:t>
            </a:r>
            <a:r>
              <a:rPr lang="en-US" sz="2400" b="1" dirty="0"/>
              <a:t> *cv</a:t>
            </a:r>
            <a:r>
              <a:rPr lang="en-US" sz="2400" dirty="0"/>
              <a:t>), or when interrupted by delivery of a signal or a fork. Use </a:t>
            </a:r>
            <a:r>
              <a:rPr lang="en-US" sz="2400" dirty="0" err="1"/>
              <a:t>cond_signal</a:t>
            </a:r>
            <a:r>
              <a:rPr lang="en-US" sz="2400" dirty="0"/>
              <a:t>() to unblock one thread that is blocked on the condition variable pointed to by cv.</a:t>
            </a:r>
          </a:p>
        </p:txBody>
      </p:sp>
      <p:sp>
        <p:nvSpPr>
          <p:cNvPr id="149506" name="Rectangle 2"/>
          <p:cNvSpPr>
            <a:spLocks noGrp="1" noChangeArrowheads="1"/>
          </p:cNvSpPr>
          <p:nvPr>
            <p:ph type="title"/>
          </p:nvPr>
        </p:nvSpPr>
        <p:spPr/>
        <p:txBody>
          <a:bodyPr/>
          <a:lstStyle/>
          <a:p>
            <a:r>
              <a:rPr lang="bg-BG" b="1"/>
              <a:t>Solaris Condition Variables</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Rectangle 3"/>
          <p:cNvSpPr>
            <a:spLocks noGrp="1" noChangeArrowheads="1"/>
          </p:cNvSpPr>
          <p:nvPr>
            <p:ph idx="1"/>
          </p:nvPr>
        </p:nvSpPr>
        <p:spPr/>
        <p:txBody>
          <a:bodyPr/>
          <a:lstStyle/>
          <a:p>
            <a:pPr>
              <a:lnSpc>
                <a:spcPct val="80000"/>
              </a:lnSpc>
            </a:pPr>
            <a:r>
              <a:rPr lang="en-US" sz="2800" dirty="0" smtClean="0"/>
              <a:t>Call </a:t>
            </a:r>
            <a:r>
              <a:rPr lang="en-US" sz="2800" dirty="0"/>
              <a:t>this function under protection of the same </a:t>
            </a:r>
            <a:r>
              <a:rPr lang="en-US" sz="2800" dirty="0" err="1"/>
              <a:t>mutex</a:t>
            </a:r>
            <a:r>
              <a:rPr lang="en-US" sz="2800" dirty="0"/>
              <a:t> used with the condition variable being signaled. Otherwise, the condition could be signaled between its test </a:t>
            </a:r>
            <a:r>
              <a:rPr lang="en-US" sz="2800" dirty="0" smtClean="0"/>
              <a:t>and</a:t>
            </a:r>
            <a:r>
              <a:rPr lang="en-US" sz="2800" dirty="0"/>
              <a:t> </a:t>
            </a:r>
            <a:r>
              <a:rPr lang="en-US" sz="2800" dirty="0" err="1"/>
              <a:t>cond_wait</a:t>
            </a:r>
            <a:r>
              <a:rPr lang="en-US" sz="2800" dirty="0"/>
              <a:t>(), causing an infinite wait. </a:t>
            </a:r>
            <a:endParaRPr lang="en-US" sz="2800" dirty="0" smtClean="0"/>
          </a:p>
          <a:p>
            <a:pPr>
              <a:lnSpc>
                <a:spcPct val="80000"/>
              </a:lnSpc>
            </a:pPr>
            <a:r>
              <a:rPr lang="en-US" sz="2800" dirty="0" smtClean="0"/>
              <a:t>Use</a:t>
            </a:r>
            <a:r>
              <a:rPr lang="en-US" sz="2800" dirty="0"/>
              <a:t> </a:t>
            </a:r>
            <a:r>
              <a:rPr lang="en-US" sz="2800" dirty="0" err="1"/>
              <a:t>cond_broadcast</a:t>
            </a:r>
            <a:r>
              <a:rPr lang="en-US" sz="2800" dirty="0"/>
              <a:t>() to unblock all threads that are blocked on the condition variable pointed to by cv. When no threads are blocked on the condition variable then </a:t>
            </a:r>
            <a:r>
              <a:rPr lang="en-US" sz="2800" dirty="0" err="1"/>
              <a:t>cond_broadcast</a:t>
            </a:r>
            <a:r>
              <a:rPr lang="en-US" sz="2800" dirty="0"/>
              <a:t>() has no effect.</a:t>
            </a:r>
            <a:endParaRPr lang="bg-BG" sz="2800" dirty="0"/>
          </a:p>
        </p:txBody>
      </p:sp>
      <p:sp>
        <p:nvSpPr>
          <p:cNvPr id="150530" name="Rectangle 2"/>
          <p:cNvSpPr>
            <a:spLocks noGrp="1" noChangeArrowheads="1"/>
          </p:cNvSpPr>
          <p:nvPr>
            <p:ph type="title"/>
          </p:nvPr>
        </p:nvSpPr>
        <p:spPr/>
        <p:txBody>
          <a:bodyPr/>
          <a:lstStyle/>
          <a:p>
            <a:r>
              <a:rPr lang="bg-BG" b="1"/>
              <a:t>Solaris Condition Variables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5" name="Rectangle 3"/>
          <p:cNvSpPr>
            <a:spLocks noGrp="1" noChangeArrowheads="1"/>
          </p:cNvSpPr>
          <p:nvPr>
            <p:ph idx="1"/>
          </p:nvPr>
        </p:nvSpPr>
        <p:spPr/>
        <p:txBody>
          <a:bodyPr>
            <a:normAutofit lnSpcReduction="10000"/>
          </a:bodyPr>
          <a:lstStyle/>
          <a:p>
            <a:pPr>
              <a:lnSpc>
                <a:spcPct val="90000"/>
              </a:lnSpc>
            </a:pPr>
            <a:r>
              <a:rPr lang="en-US" sz="2800" dirty="0"/>
              <a:t>Finally, to wait until the condition is signaled or for an absolute time use </a:t>
            </a:r>
            <a:r>
              <a:rPr lang="en-US" sz="2800" dirty="0" smtClean="0"/>
              <a:t/>
            </a:r>
            <a:br>
              <a:rPr lang="en-US" sz="2800" dirty="0" smtClean="0"/>
            </a:br>
            <a:r>
              <a:rPr lang="en-US" sz="2800" b="1" dirty="0" err="1" smtClean="0"/>
              <a:t>int</a:t>
            </a:r>
            <a:r>
              <a:rPr lang="en-US" sz="2800" b="1" dirty="0" smtClean="0"/>
              <a:t> </a:t>
            </a:r>
            <a:r>
              <a:rPr lang="en-US" sz="2800" b="1" dirty="0" err="1"/>
              <a:t>cond_timedwait</a:t>
            </a:r>
            <a:r>
              <a:rPr lang="en-US" sz="2800" b="1" dirty="0"/>
              <a:t>(</a:t>
            </a:r>
            <a:r>
              <a:rPr lang="en-US" sz="2800" b="1" dirty="0" err="1"/>
              <a:t>cond_t</a:t>
            </a:r>
            <a:r>
              <a:rPr lang="en-US" sz="2800" b="1" dirty="0"/>
              <a:t> *cv, </a:t>
            </a:r>
            <a:r>
              <a:rPr lang="en-US" sz="2800" b="1" dirty="0" err="1"/>
              <a:t>mutex_t</a:t>
            </a:r>
            <a:r>
              <a:rPr lang="en-US" sz="2800" b="1" dirty="0"/>
              <a:t> *</a:t>
            </a:r>
            <a:r>
              <a:rPr lang="en-US" sz="2800" b="1" dirty="0" err="1"/>
              <a:t>mp</a:t>
            </a:r>
            <a:r>
              <a:rPr lang="en-US" sz="2800" b="1" dirty="0"/>
              <a:t>, </a:t>
            </a:r>
            <a:r>
              <a:rPr lang="en-US" sz="2800" b="1" dirty="0" err="1"/>
              <a:t>timestruct_t</a:t>
            </a:r>
            <a:r>
              <a:rPr lang="en-US" sz="2800" b="1" dirty="0"/>
              <a:t> </a:t>
            </a:r>
            <a:r>
              <a:rPr lang="en-US" sz="2800" b="1" dirty="0" err="1"/>
              <a:t>abstime</a:t>
            </a:r>
            <a:r>
              <a:rPr lang="en-US" sz="2800" b="1" dirty="0"/>
              <a:t>)</a:t>
            </a:r>
            <a:r>
              <a:rPr lang="en-US" sz="2800" dirty="0"/>
              <a:t> </a:t>
            </a:r>
            <a:r>
              <a:rPr lang="en-US" sz="2800" dirty="0" smtClean="0"/>
              <a:t/>
            </a:r>
            <a:br>
              <a:rPr lang="en-US" sz="2800" dirty="0" smtClean="0"/>
            </a:br>
            <a:endParaRPr lang="en-US" sz="2800" dirty="0" smtClean="0"/>
          </a:p>
          <a:p>
            <a:pPr>
              <a:lnSpc>
                <a:spcPct val="90000"/>
              </a:lnSpc>
            </a:pPr>
            <a:r>
              <a:rPr lang="en-US" sz="2800" dirty="0" smtClean="0"/>
              <a:t>Use</a:t>
            </a:r>
            <a:r>
              <a:rPr lang="en-US" sz="2800" dirty="0"/>
              <a:t> </a:t>
            </a:r>
            <a:r>
              <a:rPr lang="en-US" sz="2800" dirty="0" err="1"/>
              <a:t>cond_timedwait</a:t>
            </a:r>
            <a:r>
              <a:rPr lang="en-US" sz="2800" dirty="0"/>
              <a:t>() as you would </a:t>
            </a:r>
            <a:r>
              <a:rPr lang="en-US" sz="2800" dirty="0" smtClean="0"/>
              <a:t>use </a:t>
            </a:r>
            <a:r>
              <a:rPr lang="en-US" sz="2800" dirty="0" err="1" smtClean="0"/>
              <a:t>cond_wait</a:t>
            </a:r>
            <a:r>
              <a:rPr lang="en-US" sz="2800" dirty="0"/>
              <a:t>(), except that </a:t>
            </a:r>
            <a:r>
              <a:rPr lang="en-US" sz="2800" dirty="0" smtClean="0"/>
              <a:t/>
            </a:r>
            <a:br>
              <a:rPr lang="en-US" sz="2800" dirty="0" smtClean="0"/>
            </a:br>
            <a:r>
              <a:rPr lang="en-US" sz="2800" dirty="0" err="1" smtClean="0"/>
              <a:t>cond_timedwait</a:t>
            </a:r>
            <a:r>
              <a:rPr lang="en-US" sz="2800" dirty="0"/>
              <a:t>() does not block past the time of day specified by </a:t>
            </a:r>
            <a:r>
              <a:rPr lang="en-US" sz="2800" dirty="0" err="1"/>
              <a:t>abstime</a:t>
            </a:r>
            <a:r>
              <a:rPr lang="en-US" sz="2800" dirty="0"/>
              <a:t>. </a:t>
            </a:r>
            <a:endParaRPr lang="en-US" sz="2800" dirty="0"/>
          </a:p>
          <a:p>
            <a:pPr>
              <a:lnSpc>
                <a:spcPct val="90000"/>
              </a:lnSpc>
            </a:pPr>
            <a:r>
              <a:rPr lang="en-US" sz="2800" dirty="0" err="1" smtClean="0"/>
              <a:t>cond_timedwait</a:t>
            </a:r>
            <a:r>
              <a:rPr lang="en-US" sz="2800" dirty="0"/>
              <a:t>() always returns with the </a:t>
            </a:r>
            <a:r>
              <a:rPr lang="en-US" sz="2800" dirty="0" err="1"/>
              <a:t>mutex</a:t>
            </a:r>
            <a:r>
              <a:rPr lang="en-US" sz="2800" dirty="0"/>
              <a:t> locked and owned by the calling thread even when returning an error.</a:t>
            </a:r>
            <a:endParaRPr lang="bg-BG" sz="2800" dirty="0"/>
          </a:p>
        </p:txBody>
      </p:sp>
      <p:sp>
        <p:nvSpPr>
          <p:cNvPr id="151554" name="Rectangle 2"/>
          <p:cNvSpPr>
            <a:spLocks noGrp="1" noChangeArrowheads="1"/>
          </p:cNvSpPr>
          <p:nvPr>
            <p:ph type="title"/>
          </p:nvPr>
        </p:nvSpPr>
        <p:spPr/>
        <p:txBody>
          <a:bodyPr/>
          <a:lstStyle/>
          <a:p>
            <a:r>
              <a:rPr lang="bg-BG" b="1"/>
              <a:t>Solaris Condition Variables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9" name="Rectangle 3"/>
          <p:cNvSpPr>
            <a:spLocks noGrp="1" noChangeArrowheads="1"/>
          </p:cNvSpPr>
          <p:nvPr>
            <p:ph idx="1"/>
          </p:nvPr>
        </p:nvSpPr>
        <p:spPr/>
        <p:txBody>
          <a:bodyPr/>
          <a:lstStyle/>
          <a:p>
            <a:pPr marL="109728" indent="0">
              <a:buNone/>
            </a:pPr>
            <a:r>
              <a:rPr lang="bg-BG" b="1" dirty="0"/>
              <a:t>POSIX Semaphores</a:t>
            </a:r>
          </a:p>
          <a:p>
            <a:r>
              <a:rPr lang="en-US" dirty="0"/>
              <a:t>Semaphore operations are the same in both POSIX and Solaris. The function names are changed from </a:t>
            </a:r>
            <a:r>
              <a:rPr lang="en-US" dirty="0" err="1"/>
              <a:t>sema</a:t>
            </a:r>
            <a:r>
              <a:rPr lang="en-US" dirty="0"/>
              <a:t>_ in Solaris to </a:t>
            </a:r>
            <a:r>
              <a:rPr lang="en-US" dirty="0" err="1"/>
              <a:t>sem</a:t>
            </a:r>
            <a:r>
              <a:rPr lang="en-US" dirty="0"/>
              <a:t>_ in </a:t>
            </a:r>
            <a:r>
              <a:rPr lang="en-US" dirty="0" err="1"/>
              <a:t>pthreads</a:t>
            </a:r>
            <a:r>
              <a:rPr lang="en-US" dirty="0"/>
              <a:t>. Solaris semaphore are defined in &lt;</a:t>
            </a:r>
            <a:r>
              <a:rPr lang="en-US" dirty="0" err="1"/>
              <a:t>thread.h</a:t>
            </a:r>
            <a:r>
              <a:rPr lang="en-US" dirty="0" smtClean="0"/>
              <a:t>&gt;.</a:t>
            </a:r>
            <a:endParaRPr lang="en-US" dirty="0"/>
          </a:p>
        </p:txBody>
      </p:sp>
      <p:sp>
        <p:nvSpPr>
          <p:cNvPr id="152578" name="Rectangle 2"/>
          <p:cNvSpPr>
            <a:spLocks noGrp="1" noChangeArrowheads="1"/>
          </p:cNvSpPr>
          <p:nvPr>
            <p:ph type="title"/>
          </p:nvPr>
        </p:nvSpPr>
        <p:spPr/>
        <p:txBody>
          <a:bodyPr/>
          <a:lstStyle/>
          <a:p>
            <a:r>
              <a:rPr lang="en-US" dirty="0">
                <a:effectLst/>
              </a:rPr>
              <a:t>Threads and Semaphores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3" name="Rectangle 3"/>
          <p:cNvSpPr>
            <a:spLocks noGrp="1" noChangeArrowheads="1"/>
          </p:cNvSpPr>
          <p:nvPr>
            <p:ph idx="1"/>
          </p:nvPr>
        </p:nvSpPr>
        <p:spPr/>
        <p:txBody>
          <a:bodyPr>
            <a:normAutofit fontScale="92500" lnSpcReduction="20000"/>
          </a:bodyPr>
          <a:lstStyle/>
          <a:p>
            <a:pPr marL="109728" indent="0">
              <a:buNone/>
            </a:pPr>
            <a:r>
              <a:rPr lang="en-US" sz="2800" b="1" dirty="0"/>
              <a:t>Basic Solaris Semaphore Functions</a:t>
            </a:r>
          </a:p>
          <a:p>
            <a:r>
              <a:rPr lang="en-US" sz="2800" dirty="0"/>
              <a:t>To initialize the function </a:t>
            </a:r>
            <a:r>
              <a:rPr lang="en-US" sz="2800" dirty="0" smtClean="0"/>
              <a:t/>
            </a:r>
            <a:br>
              <a:rPr lang="en-US" sz="2800" dirty="0" smtClean="0"/>
            </a:br>
            <a:r>
              <a:rPr lang="en-US" sz="2800" b="1" dirty="0" err="1" smtClean="0"/>
              <a:t>int</a:t>
            </a:r>
            <a:r>
              <a:rPr lang="en-US" sz="2800" b="1" dirty="0" smtClean="0"/>
              <a:t> </a:t>
            </a:r>
            <a:r>
              <a:rPr lang="en-US" sz="2800" b="1" dirty="0" err="1"/>
              <a:t>sema_init</a:t>
            </a:r>
            <a:r>
              <a:rPr lang="en-US" sz="2800" b="1" dirty="0"/>
              <a:t>(</a:t>
            </a:r>
            <a:r>
              <a:rPr lang="en-US" sz="2800" b="1" dirty="0" err="1"/>
              <a:t>sema_t</a:t>
            </a:r>
            <a:r>
              <a:rPr lang="en-US" sz="2800" b="1" dirty="0"/>
              <a:t> *</a:t>
            </a:r>
            <a:r>
              <a:rPr lang="en-US" sz="2800" b="1" dirty="0" err="1"/>
              <a:t>sp</a:t>
            </a:r>
            <a:r>
              <a:rPr lang="en-US" sz="2800" b="1" dirty="0"/>
              <a:t>, unsigned </a:t>
            </a:r>
            <a:r>
              <a:rPr lang="en-US" sz="2800" b="1" dirty="0" err="1"/>
              <a:t>int</a:t>
            </a:r>
            <a:r>
              <a:rPr lang="en-US" sz="2800" b="1" dirty="0"/>
              <a:t> count, </a:t>
            </a:r>
            <a:r>
              <a:rPr lang="en-US" sz="2800" b="1" dirty="0" err="1"/>
              <a:t>int</a:t>
            </a:r>
            <a:r>
              <a:rPr lang="en-US" sz="2800" b="1" dirty="0"/>
              <a:t> type, void *</a:t>
            </a:r>
            <a:r>
              <a:rPr lang="en-US" sz="2800" b="1" dirty="0" err="1"/>
              <a:t>arg</a:t>
            </a:r>
            <a:r>
              <a:rPr lang="en-US" sz="2800" b="1" dirty="0"/>
              <a:t>) </a:t>
            </a:r>
            <a:endParaRPr lang="en-US" sz="2800" b="1" dirty="0" smtClean="0"/>
          </a:p>
          <a:p>
            <a:r>
              <a:rPr lang="en-US" sz="2800" b="1" dirty="0" smtClean="0"/>
              <a:t/>
            </a:r>
            <a:br>
              <a:rPr lang="en-US" sz="2800" b="1" dirty="0" smtClean="0"/>
            </a:br>
            <a:r>
              <a:rPr lang="en-US" sz="2800" dirty="0" smtClean="0"/>
              <a:t>is </a:t>
            </a:r>
            <a:r>
              <a:rPr lang="en-US" sz="2800" dirty="0"/>
              <a:t>used. </a:t>
            </a:r>
            <a:r>
              <a:rPr lang="en-US" sz="2800" dirty="0" err="1"/>
              <a:t>sema</a:t>
            </a:r>
            <a:r>
              <a:rPr lang="en-US" sz="2800" dirty="0"/>
              <a:t>. type can be one of the </a:t>
            </a:r>
            <a:r>
              <a:rPr lang="en-US" sz="2800" dirty="0" smtClean="0"/>
              <a:t>following:</a:t>
            </a:r>
            <a:endParaRPr lang="en-US" sz="2800" dirty="0"/>
          </a:p>
          <a:p>
            <a:pPr lvl="1"/>
            <a:r>
              <a:rPr lang="en-US" sz="2400" b="1" dirty="0"/>
              <a:t>USYNC_PROCESS</a:t>
            </a:r>
            <a:r>
              <a:rPr lang="en-US" sz="2400" dirty="0"/>
              <a:t>-- The semaphore can be used to synchronize threads in this process and other processes. Only one process should initialize the semaphore</a:t>
            </a:r>
            <a:r>
              <a:rPr lang="en-US" sz="2400" dirty="0" smtClean="0"/>
              <a:t>.</a:t>
            </a:r>
          </a:p>
          <a:p>
            <a:pPr lvl="1"/>
            <a:r>
              <a:rPr lang="en-US" sz="2400" b="1" dirty="0" smtClean="0"/>
              <a:t>USYNC_THREAD</a:t>
            </a:r>
            <a:r>
              <a:rPr lang="en-US" sz="2400" dirty="0" smtClean="0"/>
              <a:t>-</a:t>
            </a:r>
            <a:r>
              <a:rPr lang="en-US" sz="2400" dirty="0"/>
              <a:t>- The semaphore can be used to synchronize threads in this process</a:t>
            </a:r>
            <a:r>
              <a:rPr lang="en-US" sz="2400" dirty="0" smtClean="0"/>
              <a:t>.</a:t>
            </a:r>
          </a:p>
          <a:p>
            <a:r>
              <a:rPr lang="en-US" sz="2800" dirty="0" err="1" smtClean="0"/>
              <a:t>arg</a:t>
            </a:r>
            <a:r>
              <a:rPr lang="en-US" sz="2800" dirty="0"/>
              <a:t> is currently unused.</a:t>
            </a:r>
          </a:p>
        </p:txBody>
      </p:sp>
      <p:sp>
        <p:nvSpPr>
          <p:cNvPr id="153602" name="Rectangle 2"/>
          <p:cNvSpPr>
            <a:spLocks noGrp="1" noChangeArrowheads="1"/>
          </p:cNvSpPr>
          <p:nvPr>
            <p:ph type="title"/>
          </p:nvPr>
        </p:nvSpPr>
        <p:spPr/>
        <p:txBody>
          <a:bodyPr/>
          <a:lstStyle/>
          <a:p>
            <a:r>
              <a:rPr lang="en-US" dirty="0">
                <a:effectLst/>
              </a:rPr>
              <a:t>Threads and Semaphores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7" name="Rectangle 3"/>
          <p:cNvSpPr>
            <a:spLocks noGrp="1" noChangeArrowheads="1"/>
          </p:cNvSpPr>
          <p:nvPr>
            <p:ph idx="1"/>
          </p:nvPr>
        </p:nvSpPr>
        <p:spPr/>
        <p:txBody>
          <a:bodyPr>
            <a:normAutofit lnSpcReduction="10000"/>
          </a:bodyPr>
          <a:lstStyle/>
          <a:p>
            <a:r>
              <a:rPr lang="en-US" dirty="0"/>
              <a:t>Multiple threads </a:t>
            </a:r>
            <a:r>
              <a:rPr lang="en-US" b="1" dirty="0"/>
              <a:t>must not</a:t>
            </a:r>
            <a:r>
              <a:rPr lang="en-US" dirty="0"/>
              <a:t> initialize the same semaphore simultaneously. A semaphore </a:t>
            </a:r>
            <a:r>
              <a:rPr lang="en-US" b="1" dirty="0"/>
              <a:t>must not</a:t>
            </a:r>
            <a:r>
              <a:rPr lang="en-US" dirty="0"/>
              <a:t> be reinitialized while other threads may be using it.</a:t>
            </a:r>
          </a:p>
          <a:p>
            <a:r>
              <a:rPr lang="en-US" dirty="0"/>
              <a:t>To increment a Semaphore use the function </a:t>
            </a:r>
            <a:r>
              <a:rPr lang="en-US" dirty="0" smtClean="0"/>
              <a:t/>
            </a:r>
            <a:br>
              <a:rPr lang="en-US" dirty="0" smtClean="0"/>
            </a:br>
            <a:r>
              <a:rPr lang="en-US" b="1" dirty="0" err="1" smtClean="0"/>
              <a:t>int</a:t>
            </a:r>
            <a:r>
              <a:rPr lang="en-US" b="1" dirty="0" smtClean="0"/>
              <a:t> </a:t>
            </a:r>
            <a:r>
              <a:rPr lang="en-US" b="1" dirty="0" err="1"/>
              <a:t>sema_post</a:t>
            </a:r>
            <a:r>
              <a:rPr lang="en-US" b="1" dirty="0"/>
              <a:t>(</a:t>
            </a:r>
            <a:r>
              <a:rPr lang="en-US" b="1" dirty="0" err="1"/>
              <a:t>sema_t</a:t>
            </a:r>
            <a:r>
              <a:rPr lang="en-US" b="1" dirty="0"/>
              <a:t> *</a:t>
            </a:r>
            <a:r>
              <a:rPr lang="en-US" b="1" dirty="0" err="1"/>
              <a:t>sp</a:t>
            </a:r>
            <a:r>
              <a:rPr lang="en-US" b="1" dirty="0"/>
              <a:t>).</a:t>
            </a:r>
            <a:r>
              <a:rPr lang="en-US" dirty="0"/>
              <a:t> </a:t>
            </a:r>
            <a:endParaRPr lang="en-US" dirty="0" smtClean="0"/>
          </a:p>
          <a:p>
            <a:endParaRPr lang="en-US" dirty="0"/>
          </a:p>
          <a:p>
            <a:r>
              <a:rPr lang="en-US" dirty="0" err="1" smtClean="0"/>
              <a:t>sema_post</a:t>
            </a:r>
            <a:r>
              <a:rPr lang="en-US" dirty="0"/>
              <a:t> atomically increments the semaphore pointed to by sp. When any threads are blocked on the semaphore, one is unblocked</a:t>
            </a:r>
            <a:r>
              <a:rPr lang="en-US" dirty="0" smtClean="0"/>
              <a:t>.</a:t>
            </a:r>
            <a:endParaRPr lang="en-US" dirty="0"/>
          </a:p>
        </p:txBody>
      </p:sp>
      <p:sp>
        <p:nvSpPr>
          <p:cNvPr id="154626" name="Rectangle 2"/>
          <p:cNvSpPr>
            <a:spLocks noGrp="1" noChangeArrowheads="1"/>
          </p:cNvSpPr>
          <p:nvPr>
            <p:ph type="title"/>
          </p:nvPr>
        </p:nvSpPr>
        <p:spPr/>
        <p:txBody>
          <a:bodyPr/>
          <a:lstStyle/>
          <a:p>
            <a:r>
              <a:rPr lang="en-US" dirty="0">
                <a:effectLst/>
              </a:rPr>
              <a:t>Threads and Semaphores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3"/>
          <p:cNvSpPr>
            <a:spLocks noGrp="1" noChangeArrowheads="1"/>
          </p:cNvSpPr>
          <p:nvPr>
            <p:ph idx="1"/>
          </p:nvPr>
        </p:nvSpPr>
        <p:spPr/>
        <p:txBody>
          <a:bodyPr>
            <a:normAutofit fontScale="92500" lnSpcReduction="10000"/>
          </a:bodyPr>
          <a:lstStyle/>
          <a:p>
            <a:r>
              <a:rPr lang="en-US" sz="2400" dirty="0"/>
              <a:t>The function </a:t>
            </a:r>
            <a:r>
              <a:rPr lang="en-US" sz="2400" dirty="0" err="1"/>
              <a:t>pthread_mutexattr_init</a:t>
            </a:r>
            <a:r>
              <a:rPr lang="en-US" sz="2400" dirty="0"/>
              <a:t>() is used to initialize attributes associated with this object to their default values. It is prototyped by:</a:t>
            </a:r>
          </a:p>
          <a:p>
            <a:pPr marL="109728" indent="0">
              <a:buNone/>
            </a:pPr>
            <a:r>
              <a:rPr lang="en-US" sz="2400" b="1" dirty="0" err="1"/>
              <a:t>int</a:t>
            </a:r>
            <a:r>
              <a:rPr lang="en-US" sz="2400" b="1" dirty="0"/>
              <a:t> </a:t>
            </a:r>
            <a:r>
              <a:rPr lang="en-US" sz="2400" b="1" dirty="0" err="1"/>
              <a:t>pthread_mutexattr_init</a:t>
            </a:r>
            <a:r>
              <a:rPr lang="en-US" sz="2400" b="1" dirty="0"/>
              <a:t>(</a:t>
            </a:r>
            <a:r>
              <a:rPr lang="en-US" sz="2400" b="1" dirty="0" err="1"/>
              <a:t>pthread_mutexattr_t</a:t>
            </a:r>
            <a:r>
              <a:rPr lang="en-US" sz="2400" b="1" dirty="0"/>
              <a:t> *</a:t>
            </a:r>
            <a:r>
              <a:rPr lang="en-US" sz="2400" b="1" dirty="0" err="1"/>
              <a:t>mattr</a:t>
            </a:r>
            <a:r>
              <a:rPr lang="en-US" sz="2400" b="1" dirty="0"/>
              <a:t>);</a:t>
            </a:r>
            <a:r>
              <a:rPr lang="en-US" sz="2400" dirty="0"/>
              <a:t> </a:t>
            </a:r>
            <a:endParaRPr lang="en-US" sz="2400" dirty="0" smtClean="0"/>
          </a:p>
          <a:p>
            <a:pPr marL="109728" indent="0">
              <a:buNone/>
            </a:pPr>
            <a:endParaRPr lang="en-US" sz="2400" dirty="0" smtClean="0"/>
          </a:p>
          <a:p>
            <a:r>
              <a:rPr lang="en-US" sz="2400" dirty="0" smtClean="0"/>
              <a:t>Storage </a:t>
            </a:r>
            <a:r>
              <a:rPr lang="en-US" sz="2400" dirty="0"/>
              <a:t>for each attribute object is allocated by the threads system during execution. </a:t>
            </a:r>
            <a:r>
              <a:rPr lang="en-US" sz="2400" dirty="0" err="1"/>
              <a:t>mattr</a:t>
            </a:r>
            <a:r>
              <a:rPr lang="en-US" sz="2400" dirty="0"/>
              <a:t> is an opaque type that contains a system-allocated attribute object. The possible values of </a:t>
            </a:r>
            <a:r>
              <a:rPr lang="en-US" sz="2400" dirty="0" err="1"/>
              <a:t>mattr's</a:t>
            </a:r>
            <a:r>
              <a:rPr lang="en-US" sz="2400" dirty="0"/>
              <a:t> scope </a:t>
            </a:r>
            <a:r>
              <a:rPr lang="en-US" sz="2400" dirty="0" err="1"/>
              <a:t>arePTHREAD_PROCESS_PRIVATE</a:t>
            </a:r>
            <a:r>
              <a:rPr lang="en-US" sz="2400" dirty="0"/>
              <a:t> (the default) and </a:t>
            </a:r>
            <a:r>
              <a:rPr lang="en-US" sz="2400" dirty="0" err="1"/>
              <a:t>PTHREAD_PROCESS_SHARED.The</a:t>
            </a:r>
            <a:r>
              <a:rPr lang="en-US" sz="2400" dirty="0"/>
              <a:t> default value of the </a:t>
            </a:r>
            <a:r>
              <a:rPr lang="en-US" sz="2400" dirty="0" err="1"/>
              <a:t>pshared</a:t>
            </a:r>
            <a:r>
              <a:rPr lang="en-US" sz="2400" dirty="0"/>
              <a:t> attribute when this function is called is PTHREAD_PROCESS_PRIVATE, which means that the initialized </a:t>
            </a:r>
            <a:r>
              <a:rPr lang="en-US" sz="2400" dirty="0" err="1"/>
              <a:t>mutex</a:t>
            </a:r>
            <a:r>
              <a:rPr lang="en-US" sz="2400" dirty="0"/>
              <a:t> can be used within a process.</a:t>
            </a:r>
          </a:p>
        </p:txBody>
      </p:sp>
      <p:sp>
        <p:nvSpPr>
          <p:cNvPr id="69634" name="Rectangle 2"/>
          <p:cNvSpPr>
            <a:spLocks noGrp="1" noChangeArrowheads="1"/>
          </p:cNvSpPr>
          <p:nvPr>
            <p:ph type="title"/>
          </p:nvPr>
        </p:nvSpPr>
        <p:spPr/>
        <p:txBody>
          <a:bodyPr>
            <a:normAutofit fontScale="90000"/>
          </a:bodyPr>
          <a:lstStyle/>
          <a:p>
            <a:r>
              <a:rPr lang="bg-BG" sz="4000" b="1"/>
              <a:t>Initializing a Mutex Attribute Object</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1" name="Rectangle 3"/>
          <p:cNvSpPr>
            <a:spLocks noGrp="1" noChangeArrowheads="1"/>
          </p:cNvSpPr>
          <p:nvPr>
            <p:ph idx="1"/>
          </p:nvPr>
        </p:nvSpPr>
        <p:spPr/>
        <p:txBody>
          <a:bodyPr>
            <a:normAutofit fontScale="85000" lnSpcReduction="10000"/>
          </a:bodyPr>
          <a:lstStyle/>
          <a:p>
            <a:r>
              <a:rPr lang="en-US" dirty="0"/>
              <a:t>To block on a Semaphore use </a:t>
            </a:r>
            <a:r>
              <a:rPr lang="en-US" dirty="0" smtClean="0"/>
              <a:t/>
            </a:r>
            <a:br>
              <a:rPr lang="en-US" dirty="0" smtClean="0"/>
            </a:br>
            <a:r>
              <a:rPr lang="en-US" b="1" dirty="0" err="1" smtClean="0"/>
              <a:t>int</a:t>
            </a:r>
            <a:r>
              <a:rPr lang="en-US" b="1" dirty="0" smtClean="0"/>
              <a:t> </a:t>
            </a:r>
            <a:r>
              <a:rPr lang="en-US" b="1" dirty="0" err="1"/>
              <a:t>sema_wait</a:t>
            </a:r>
            <a:r>
              <a:rPr lang="en-US" b="1" dirty="0"/>
              <a:t>(</a:t>
            </a:r>
            <a:r>
              <a:rPr lang="en-US" b="1" dirty="0" err="1"/>
              <a:t>sema_t</a:t>
            </a:r>
            <a:r>
              <a:rPr lang="en-US" b="1" dirty="0"/>
              <a:t> *</a:t>
            </a:r>
            <a:r>
              <a:rPr lang="en-US" b="1" dirty="0" err="1"/>
              <a:t>sp</a:t>
            </a:r>
            <a:r>
              <a:rPr lang="en-US" b="1" dirty="0"/>
              <a:t>).</a:t>
            </a:r>
            <a:r>
              <a:rPr lang="en-US" dirty="0"/>
              <a:t> </a:t>
            </a:r>
            <a:endParaRPr lang="en-US" dirty="0" smtClean="0"/>
          </a:p>
          <a:p>
            <a:endParaRPr lang="en-US" dirty="0" smtClean="0"/>
          </a:p>
          <a:p>
            <a:r>
              <a:rPr lang="en-US" dirty="0" err="1" smtClean="0"/>
              <a:t>sema_wait</a:t>
            </a:r>
            <a:r>
              <a:rPr lang="en-US" dirty="0"/>
              <a:t>() to block the calling thread until the count in the semaphore pointed to by </a:t>
            </a:r>
            <a:r>
              <a:rPr lang="en-US" dirty="0" err="1"/>
              <a:t>sp</a:t>
            </a:r>
            <a:r>
              <a:rPr lang="en-US" dirty="0"/>
              <a:t> becomes greater than zero, then atomically </a:t>
            </a:r>
            <a:r>
              <a:rPr lang="en-US" dirty="0" smtClean="0"/>
              <a:t>decrement it.</a:t>
            </a:r>
          </a:p>
          <a:p>
            <a:r>
              <a:rPr lang="en-US" dirty="0"/>
              <a:t>To decrement a Semaphore count use </a:t>
            </a:r>
            <a:r>
              <a:rPr lang="en-US" dirty="0" smtClean="0"/>
              <a:t/>
            </a:r>
            <a:br>
              <a:rPr lang="en-US" dirty="0" smtClean="0"/>
            </a:br>
            <a:r>
              <a:rPr lang="en-US" b="1" dirty="0" err="1" smtClean="0"/>
              <a:t>int</a:t>
            </a:r>
            <a:r>
              <a:rPr lang="en-US" b="1" dirty="0" smtClean="0"/>
              <a:t> </a:t>
            </a:r>
            <a:r>
              <a:rPr lang="en-US" b="1" dirty="0" err="1"/>
              <a:t>sema_trywait</a:t>
            </a:r>
            <a:r>
              <a:rPr lang="en-US" b="1" dirty="0"/>
              <a:t>(</a:t>
            </a:r>
            <a:r>
              <a:rPr lang="en-US" b="1" dirty="0" err="1"/>
              <a:t>sema_t</a:t>
            </a:r>
            <a:r>
              <a:rPr lang="en-US" b="1" dirty="0"/>
              <a:t> *</a:t>
            </a:r>
            <a:r>
              <a:rPr lang="en-US" b="1" dirty="0" err="1"/>
              <a:t>sp</a:t>
            </a:r>
            <a:r>
              <a:rPr lang="en-US" b="1" dirty="0"/>
              <a:t>).</a:t>
            </a:r>
            <a:r>
              <a:rPr lang="en-US" dirty="0"/>
              <a:t> </a:t>
            </a:r>
            <a:endParaRPr lang="en-US" dirty="0" smtClean="0"/>
          </a:p>
          <a:p>
            <a:endParaRPr lang="en-US" dirty="0" smtClean="0"/>
          </a:p>
          <a:p>
            <a:r>
              <a:rPr lang="en-US" dirty="0" err="1" smtClean="0"/>
              <a:t>sema_trywait</a:t>
            </a:r>
            <a:r>
              <a:rPr lang="en-US" dirty="0"/>
              <a:t>() atomically decrements the count in the semaphore pointed to by </a:t>
            </a:r>
            <a:r>
              <a:rPr lang="en-US" dirty="0" err="1"/>
              <a:t>sp</a:t>
            </a:r>
            <a:r>
              <a:rPr lang="en-US" dirty="0"/>
              <a:t> when the count is greater than zero. This function is a </a:t>
            </a:r>
            <a:r>
              <a:rPr lang="en-US" dirty="0" err="1"/>
              <a:t>nonblocking</a:t>
            </a:r>
            <a:r>
              <a:rPr lang="en-US" dirty="0"/>
              <a:t> version of </a:t>
            </a:r>
            <a:r>
              <a:rPr lang="en-US" dirty="0" err="1"/>
              <a:t>sema_wait</a:t>
            </a:r>
            <a:r>
              <a:rPr lang="en-US" dirty="0" smtClean="0"/>
              <a:t>().</a:t>
            </a:r>
            <a:endParaRPr lang="en-US" dirty="0"/>
          </a:p>
        </p:txBody>
      </p:sp>
      <p:sp>
        <p:nvSpPr>
          <p:cNvPr id="155650" name="Rectangle 2"/>
          <p:cNvSpPr>
            <a:spLocks noGrp="1" noChangeArrowheads="1"/>
          </p:cNvSpPr>
          <p:nvPr>
            <p:ph type="title"/>
          </p:nvPr>
        </p:nvSpPr>
        <p:spPr/>
        <p:txBody>
          <a:bodyPr/>
          <a:lstStyle/>
          <a:p>
            <a:r>
              <a:rPr lang="en-US" dirty="0">
                <a:effectLst/>
              </a:rPr>
              <a:t>Threads and Semaphores</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5" name="Rectangle 3"/>
          <p:cNvSpPr>
            <a:spLocks noGrp="1" noChangeArrowheads="1"/>
          </p:cNvSpPr>
          <p:nvPr>
            <p:ph idx="1"/>
          </p:nvPr>
        </p:nvSpPr>
        <p:spPr/>
        <p:txBody>
          <a:bodyPr/>
          <a:lstStyle/>
          <a:p>
            <a:r>
              <a:rPr lang="en-US" dirty="0"/>
              <a:t>To destroy the Semaphore state call the function </a:t>
            </a:r>
            <a:r>
              <a:rPr lang="en-US" dirty="0" smtClean="0"/>
              <a:t/>
            </a:r>
            <a:br>
              <a:rPr lang="en-US" dirty="0" smtClean="0"/>
            </a:br>
            <a:r>
              <a:rPr lang="en-US" b="1" dirty="0" err="1" smtClean="0"/>
              <a:t>sema_destroy</a:t>
            </a:r>
            <a:r>
              <a:rPr lang="en-US" b="1" dirty="0" smtClean="0"/>
              <a:t>(</a:t>
            </a:r>
            <a:r>
              <a:rPr lang="en-US" b="1" dirty="0" err="1" smtClean="0"/>
              <a:t>sema_t</a:t>
            </a:r>
            <a:r>
              <a:rPr lang="en-US" b="1" dirty="0" smtClean="0"/>
              <a:t> </a:t>
            </a:r>
            <a:r>
              <a:rPr lang="en-US" b="1" dirty="0"/>
              <a:t>*</a:t>
            </a:r>
            <a:r>
              <a:rPr lang="en-US" b="1" dirty="0" err="1"/>
              <a:t>sp</a:t>
            </a:r>
            <a:r>
              <a:rPr lang="en-US" b="1" dirty="0"/>
              <a:t>). </a:t>
            </a:r>
            <a:endParaRPr lang="en-US" b="1" dirty="0" smtClean="0"/>
          </a:p>
          <a:p>
            <a:endParaRPr lang="en-US" b="1" dirty="0" smtClean="0"/>
          </a:p>
          <a:p>
            <a:r>
              <a:rPr lang="en-US" dirty="0" err="1" smtClean="0"/>
              <a:t>sema_destroy</a:t>
            </a:r>
            <a:r>
              <a:rPr lang="en-US" dirty="0"/>
              <a:t>() to destroy any state associated with the semaphore pointed to by sp. </a:t>
            </a:r>
            <a:endParaRPr lang="en-US" dirty="0" smtClean="0"/>
          </a:p>
          <a:p>
            <a:r>
              <a:rPr lang="en-US" dirty="0" smtClean="0"/>
              <a:t>The </a:t>
            </a:r>
            <a:r>
              <a:rPr lang="en-US" dirty="0"/>
              <a:t>space for storing the semaphore is not freed</a:t>
            </a:r>
            <a:r>
              <a:rPr lang="en-US" dirty="0" smtClean="0"/>
              <a:t>.</a:t>
            </a:r>
            <a:endParaRPr lang="en-US" dirty="0"/>
          </a:p>
        </p:txBody>
      </p:sp>
      <p:sp>
        <p:nvSpPr>
          <p:cNvPr id="156674" name="Rectangle 2"/>
          <p:cNvSpPr>
            <a:spLocks noGrp="1" noChangeArrowheads="1"/>
          </p:cNvSpPr>
          <p:nvPr>
            <p:ph type="title"/>
          </p:nvPr>
        </p:nvSpPr>
        <p:spPr/>
        <p:txBody>
          <a:bodyPr/>
          <a:lstStyle/>
          <a:p>
            <a:r>
              <a:rPr lang="en-US" dirty="0">
                <a:effectLst/>
              </a:rPr>
              <a:t>Threads and Semaphores</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Examples</a:t>
            </a:r>
            <a:endParaRPr lang="bg-BG" dirty="0"/>
          </a:p>
        </p:txBody>
      </p:sp>
      <p:sp>
        <p:nvSpPr>
          <p:cNvPr id="7" name="TextBox 6"/>
          <p:cNvSpPr txBox="1"/>
          <p:nvPr/>
        </p:nvSpPr>
        <p:spPr>
          <a:xfrm>
            <a:off x="2555776" y="2204864"/>
            <a:ext cx="4392488" cy="523220"/>
          </a:xfrm>
          <a:prstGeom prst="rect">
            <a:avLst/>
          </a:prstGeom>
          <a:noFill/>
        </p:spPr>
        <p:txBody>
          <a:bodyPr wrap="square" rtlCol="0">
            <a:spAutoFit/>
          </a:bodyPr>
          <a:lstStyle/>
          <a:p>
            <a:pPr algn="ctr"/>
            <a:r>
              <a:rPr lang="en-US" sz="2800" dirty="0" smtClean="0"/>
              <a:t>Example11</a:t>
            </a:r>
            <a:endParaRPr lang="bg-BG" sz="2800" dirty="0"/>
          </a:p>
        </p:txBody>
      </p:sp>
    </p:spTree>
    <p:extLst>
      <p:ext uri="{BB962C8B-B14F-4D97-AF65-F5344CB8AC3E}">
        <p14:creationId xmlns:p14="http://schemas.microsoft.com/office/powerpoint/2010/main" val="7242880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normAutofit fontScale="90000"/>
          </a:bodyPr>
          <a:lstStyle/>
          <a:p>
            <a:r>
              <a:rPr lang="bg-BG" sz="4000" b="1"/>
              <a:t>Initializing a Mutex Attribute Object</a:t>
            </a:r>
          </a:p>
        </p:txBody>
      </p:sp>
      <p:sp>
        <p:nvSpPr>
          <p:cNvPr id="70660" name="Rectangle 4"/>
          <p:cNvSpPr>
            <a:spLocks noGrp="1" noChangeArrowheads="1"/>
          </p:cNvSpPr>
          <p:nvPr>
            <p:ph type="body" sz="half" idx="1"/>
          </p:nvPr>
        </p:nvSpPr>
        <p:spPr>
          <a:xfrm>
            <a:off x="457200" y="1196751"/>
            <a:ext cx="8229600" cy="3196753"/>
          </a:xfrm>
        </p:spPr>
        <p:txBody>
          <a:bodyPr>
            <a:normAutofit fontScale="92500"/>
          </a:bodyPr>
          <a:lstStyle/>
          <a:p>
            <a:r>
              <a:rPr lang="en-US" sz="2400" dirty="0"/>
              <a:t>Before a </a:t>
            </a:r>
            <a:r>
              <a:rPr lang="en-US" sz="2400" dirty="0" err="1"/>
              <a:t>mutex</a:t>
            </a:r>
            <a:r>
              <a:rPr lang="en-US" sz="2400" dirty="0"/>
              <a:t> attribute object can be reinitialized, it must first be destroyed by </a:t>
            </a:r>
            <a:r>
              <a:rPr lang="en-US" sz="2400" dirty="0" err="1"/>
              <a:t>pthread_mutexattr_destroy</a:t>
            </a:r>
            <a:r>
              <a:rPr lang="en-US" sz="2400" dirty="0"/>
              <a:t>() (see below). The </a:t>
            </a:r>
            <a:r>
              <a:rPr lang="en-US" sz="2400" dirty="0" err="1"/>
              <a:t>pthread_mutexattr_init</a:t>
            </a:r>
            <a:r>
              <a:rPr lang="en-US" sz="2400" dirty="0"/>
              <a:t>() call returns a pointer to an opaque object. If the object is not destroyed, a memory leak will result. </a:t>
            </a:r>
            <a:r>
              <a:rPr lang="en-US" sz="2400" dirty="0" err="1"/>
              <a:t>pthread_mutexattr_init</a:t>
            </a:r>
            <a:r>
              <a:rPr lang="en-US" sz="2400" dirty="0"/>
              <a:t>() returns zero after completing successfully. Any other returned value indicates that an error occurred.</a:t>
            </a:r>
          </a:p>
          <a:p>
            <a:r>
              <a:rPr lang="en-US" sz="2400" dirty="0"/>
              <a:t>A simple example of this function call is:</a:t>
            </a:r>
          </a:p>
        </p:txBody>
      </p:sp>
      <p:sp>
        <p:nvSpPr>
          <p:cNvPr id="70661" name="Rectangle 5"/>
          <p:cNvSpPr>
            <a:spLocks noGrp="1" noChangeArrowheads="1"/>
          </p:cNvSpPr>
          <p:nvPr>
            <p:ph sz="half" idx="2"/>
          </p:nvPr>
        </p:nvSpPr>
        <p:spPr/>
        <p:txBody>
          <a:bodyPr/>
          <a:lstStyle/>
          <a:p>
            <a:endParaRPr lang="bg-BG" sz="2800"/>
          </a:p>
        </p:txBody>
      </p:sp>
      <p:pic>
        <p:nvPicPr>
          <p:cNvPr id="7066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4393505"/>
            <a:ext cx="6192837" cy="2316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normAutofit fontScale="90000"/>
          </a:bodyPr>
          <a:lstStyle/>
          <a:p>
            <a:r>
              <a:rPr lang="bg-BG" sz="4000" b="1"/>
              <a:t>Destroying a Mutex Attribute Object</a:t>
            </a:r>
          </a:p>
        </p:txBody>
      </p:sp>
      <p:sp>
        <p:nvSpPr>
          <p:cNvPr id="72707" name="Rectangle 3"/>
          <p:cNvSpPr>
            <a:spLocks noGrp="1" noChangeArrowheads="1"/>
          </p:cNvSpPr>
          <p:nvPr>
            <p:ph type="body" sz="half" idx="1"/>
          </p:nvPr>
        </p:nvSpPr>
        <p:spPr>
          <a:xfrm>
            <a:off x="457200" y="1600200"/>
            <a:ext cx="8229600" cy="2836912"/>
          </a:xfrm>
        </p:spPr>
        <p:txBody>
          <a:bodyPr>
            <a:normAutofit fontScale="92500" lnSpcReduction="20000"/>
          </a:bodyPr>
          <a:lstStyle/>
          <a:p>
            <a:r>
              <a:rPr lang="en-US" sz="2400" dirty="0"/>
              <a:t>The function </a:t>
            </a:r>
            <a:r>
              <a:rPr lang="en-US" sz="2400" dirty="0" err="1"/>
              <a:t>pthread_mutexattr_destroy</a:t>
            </a:r>
            <a:r>
              <a:rPr lang="en-US" sz="2400" dirty="0"/>
              <a:t>() </a:t>
            </a:r>
            <a:r>
              <a:rPr lang="en-US" sz="2400" dirty="0" err="1"/>
              <a:t>deallocates</a:t>
            </a:r>
            <a:r>
              <a:rPr lang="en-US" sz="2400" dirty="0"/>
              <a:t> the storage space used to maintain the attribute object created by </a:t>
            </a:r>
            <a:r>
              <a:rPr lang="en-US" sz="2400" dirty="0" err="1"/>
              <a:t>pthread_mutexattr_init</a:t>
            </a:r>
            <a:r>
              <a:rPr lang="en-US" sz="2400" dirty="0"/>
              <a:t>(). It is prototyped by:</a:t>
            </a:r>
          </a:p>
          <a:p>
            <a:pPr marL="109728" indent="0">
              <a:buNone/>
            </a:pPr>
            <a:r>
              <a:rPr lang="en-US" sz="2400" b="1" dirty="0" err="1"/>
              <a:t>int</a:t>
            </a:r>
            <a:r>
              <a:rPr lang="en-US" sz="2400" b="1" dirty="0"/>
              <a:t> </a:t>
            </a:r>
            <a:r>
              <a:rPr lang="en-US" sz="2400" b="1" dirty="0" err="1"/>
              <a:t>pthread_mutexattr_destroy</a:t>
            </a:r>
            <a:r>
              <a:rPr lang="en-US" sz="2400" b="1" dirty="0"/>
              <a:t>(</a:t>
            </a:r>
            <a:r>
              <a:rPr lang="en-US" sz="2400" b="1" dirty="0" err="1"/>
              <a:t>pthread_mutexattr_t</a:t>
            </a:r>
            <a:r>
              <a:rPr lang="en-US" sz="2400" b="1" dirty="0"/>
              <a:t> *</a:t>
            </a:r>
            <a:r>
              <a:rPr lang="en-US" sz="2400" b="1" dirty="0" err="1"/>
              <a:t>mattr</a:t>
            </a:r>
            <a:r>
              <a:rPr lang="en-US" sz="2400" b="1" dirty="0"/>
              <a:t>);</a:t>
            </a:r>
            <a:r>
              <a:rPr lang="en-US" sz="2400" dirty="0"/>
              <a:t> </a:t>
            </a:r>
            <a:endParaRPr lang="en-US" sz="2400" dirty="0" smtClean="0"/>
          </a:p>
          <a:p>
            <a:pPr marL="109728" indent="0">
              <a:buNone/>
            </a:pPr>
            <a:endParaRPr lang="en-US" sz="2400" dirty="0" smtClean="0"/>
          </a:p>
          <a:p>
            <a:r>
              <a:rPr lang="en-US" sz="2400" dirty="0" smtClean="0"/>
              <a:t>which </a:t>
            </a:r>
            <a:r>
              <a:rPr lang="en-US" sz="2400" dirty="0"/>
              <a:t>returns zero after completing successfully. Any other returned value indicates that an error occurred.</a:t>
            </a:r>
          </a:p>
          <a:p>
            <a:r>
              <a:rPr lang="en-US" sz="2400" dirty="0"/>
              <a:t>The function is called as follows:</a:t>
            </a:r>
          </a:p>
        </p:txBody>
      </p:sp>
      <p:sp>
        <p:nvSpPr>
          <p:cNvPr id="72708" name="Rectangle 4"/>
          <p:cNvSpPr>
            <a:spLocks noGrp="1" noChangeArrowheads="1"/>
          </p:cNvSpPr>
          <p:nvPr>
            <p:ph sz="half" idx="2"/>
          </p:nvPr>
        </p:nvSpPr>
        <p:spPr/>
        <p:txBody>
          <a:bodyPr/>
          <a:lstStyle/>
          <a:p>
            <a:endParaRPr lang="bg-BG" sz="2800"/>
          </a:p>
        </p:txBody>
      </p:sp>
      <p:pic>
        <p:nvPicPr>
          <p:cNvPr id="7270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1049" y="4365104"/>
            <a:ext cx="5400675" cy="206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1817</TotalTime>
  <Words>1617</Words>
  <Application>Microsoft Office PowerPoint</Application>
  <PresentationFormat>On-screen Show (4:3)</PresentationFormat>
  <Paragraphs>270</Paragraphs>
  <Slides>72</Slides>
  <Notes>0</Notes>
  <HiddenSlides>0</HiddenSlides>
  <MMClips>0</MMClips>
  <ScaleCrop>false</ScaleCrop>
  <HeadingPairs>
    <vt:vector size="4" baseType="variant">
      <vt:variant>
        <vt:lpstr>Theme</vt:lpstr>
      </vt:variant>
      <vt:variant>
        <vt:i4>1</vt:i4>
      </vt:variant>
      <vt:variant>
        <vt:lpstr>Slide Titles</vt:lpstr>
      </vt:variant>
      <vt:variant>
        <vt:i4>72</vt:i4>
      </vt:variant>
    </vt:vector>
  </HeadingPairs>
  <TitlesOfParts>
    <vt:vector size="73" baseType="lpstr">
      <vt:lpstr>Concourse</vt:lpstr>
      <vt:lpstr>Synchronization</vt:lpstr>
      <vt:lpstr>Introduction</vt:lpstr>
      <vt:lpstr>Introduction</vt:lpstr>
      <vt:lpstr>Introduction</vt:lpstr>
      <vt:lpstr>Introduction</vt:lpstr>
      <vt:lpstr>Mutual Exclusion Locks</vt:lpstr>
      <vt:lpstr>Initializing a Mutex Attribute Object</vt:lpstr>
      <vt:lpstr>Initializing a Mutex Attribute Object</vt:lpstr>
      <vt:lpstr>Destroying a Mutex Attribute Object</vt:lpstr>
      <vt:lpstr>The Scope of a Mutex</vt:lpstr>
      <vt:lpstr>The Scope of a Mutex</vt:lpstr>
      <vt:lpstr>The Scope of a Mutex</vt:lpstr>
      <vt:lpstr>Initializing a Mutex</vt:lpstr>
      <vt:lpstr>Initializing a Mutex</vt:lpstr>
      <vt:lpstr>Initializing a Mutex</vt:lpstr>
      <vt:lpstr>Locking a Mutex</vt:lpstr>
      <vt:lpstr>Locking a Mutex</vt:lpstr>
      <vt:lpstr>Locking a Mutex</vt:lpstr>
      <vt:lpstr>Locking a Mutex</vt:lpstr>
      <vt:lpstr>Lock with a Nonblocking Mutex</vt:lpstr>
      <vt:lpstr>Destroying a Mutex</vt:lpstr>
      <vt:lpstr>Mutex Lock Code Examples</vt:lpstr>
      <vt:lpstr>Mutex Lock Code Examples Deadlock</vt:lpstr>
      <vt:lpstr>Mutex Lock Code Examples Deadlock</vt:lpstr>
      <vt:lpstr>Mutex Lock Code Examples Deadlock</vt:lpstr>
      <vt:lpstr>Mutex Lock Code Examples Deadlock</vt:lpstr>
      <vt:lpstr>Conditional  Locking  </vt:lpstr>
      <vt:lpstr>Conditional Locking  </vt:lpstr>
      <vt:lpstr>Nested Locking with a Singly Linked List</vt:lpstr>
      <vt:lpstr>Nested Locking with a Singly Linked List</vt:lpstr>
      <vt:lpstr>Nested Locking with a Singly Linked List</vt:lpstr>
      <vt:lpstr>Solaris Mutex Locks </vt:lpstr>
      <vt:lpstr>Solaris Mutex Locks </vt:lpstr>
      <vt:lpstr>Solaris Mutex Locks </vt:lpstr>
      <vt:lpstr>Condition Variable Attributes </vt:lpstr>
      <vt:lpstr>Condition Variable Attributes </vt:lpstr>
      <vt:lpstr>Initializing a Condition Variable Attribute</vt:lpstr>
      <vt:lpstr>Initializing a Condition Variable Attribute</vt:lpstr>
      <vt:lpstr>Destoying a Condition Variable Attribute</vt:lpstr>
      <vt:lpstr>The Scope of a Condition Variable</vt:lpstr>
      <vt:lpstr>The Scope of a Condition Variable</vt:lpstr>
      <vt:lpstr>The Scope of a Condition Variable</vt:lpstr>
      <vt:lpstr>Initializing a Condition Variable</vt:lpstr>
      <vt:lpstr>Initializing a Condition Variable</vt:lpstr>
      <vt:lpstr>Initializing a Condition Variable</vt:lpstr>
      <vt:lpstr>Block on a Condition Variable</vt:lpstr>
      <vt:lpstr>Block on a Condition Variable</vt:lpstr>
      <vt:lpstr>Block on a Condition Variable</vt:lpstr>
      <vt:lpstr>Block on a Condition Variable</vt:lpstr>
      <vt:lpstr>Block on a Condition Variable</vt:lpstr>
      <vt:lpstr>Block on a Condition Variable</vt:lpstr>
      <vt:lpstr>Block on a Condition Variable</vt:lpstr>
      <vt:lpstr>Block on a Condition Variable</vt:lpstr>
      <vt:lpstr>Block on a Condition Variable</vt:lpstr>
      <vt:lpstr>Block on a Condition Variable</vt:lpstr>
      <vt:lpstr>Block on a Condition Variable</vt:lpstr>
      <vt:lpstr>Block on a Condition Variable</vt:lpstr>
      <vt:lpstr>Block on a Condition Variable</vt:lpstr>
      <vt:lpstr>Block on a Condition Variable</vt:lpstr>
      <vt:lpstr>Block on a Condition Variable</vt:lpstr>
      <vt:lpstr>Block on a Condition Variable</vt:lpstr>
      <vt:lpstr>Destroying a Condition Variable State</vt:lpstr>
      <vt:lpstr>Solaris Condition Variables</vt:lpstr>
      <vt:lpstr>Solaris Condition Variables</vt:lpstr>
      <vt:lpstr>Solaris Condition Variables</vt:lpstr>
      <vt:lpstr>Solaris Condition Variables</vt:lpstr>
      <vt:lpstr>Threads and Semaphores</vt:lpstr>
      <vt:lpstr>Threads and Semaphores</vt:lpstr>
      <vt:lpstr>Threads and Semaphores</vt:lpstr>
      <vt:lpstr>Threads and Semaphores</vt:lpstr>
      <vt:lpstr>Threads and Semaphores</vt:lpstr>
      <vt:lpstr>Examples</vt:lpstr>
    </vt:vector>
  </TitlesOfParts>
  <Company>NBU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Thread Attributes (POSIX)</dc:title>
  <dc:creator>User</dc:creator>
  <cp:lastModifiedBy>USER</cp:lastModifiedBy>
  <cp:revision>165</cp:revision>
  <dcterms:created xsi:type="dcterms:W3CDTF">2010-01-22T06:23:51Z</dcterms:created>
  <dcterms:modified xsi:type="dcterms:W3CDTF">2011-08-10T09:38:26Z</dcterms:modified>
</cp:coreProperties>
</file>