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74" r:id="rId5"/>
    <p:sldId id="260" r:id="rId6"/>
    <p:sldId id="261" r:id="rId7"/>
    <p:sldId id="263" r:id="rId8"/>
    <p:sldId id="264" r:id="rId9"/>
    <p:sldId id="275" r:id="rId10"/>
    <p:sldId id="266" r:id="rId11"/>
    <p:sldId id="267" r:id="rId12"/>
    <p:sldId id="268" r:id="rId13"/>
    <p:sldId id="269" r:id="rId14"/>
    <p:sldId id="270" r:id="rId15"/>
    <p:sldId id="271" r:id="rId16"/>
    <p:sldId id="272" r:id="rId17"/>
    <p:sldId id="276" r:id="rId18"/>
    <p:sldId id="273"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bg-BG"/>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bg-BG"/>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8A7CD242-05EA-49C3-AACE-7AB57D45A559}" type="slidenum">
              <a:rPr lang="bg-BG" smtClean="0"/>
              <a:pPr>
                <a:defRPr/>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bg-BG"/>
          </a:p>
        </p:txBody>
      </p:sp>
      <p:sp>
        <p:nvSpPr>
          <p:cNvPr id="5" name="Footer Placeholder 4"/>
          <p:cNvSpPr>
            <a:spLocks noGrp="1"/>
          </p:cNvSpPr>
          <p:nvPr>
            <p:ph type="ftr" sz="quarter" idx="11"/>
          </p:nvPr>
        </p:nvSpPr>
        <p:spPr/>
        <p:txBody>
          <a:bodyPr/>
          <a:lstStyle>
            <a:extLst/>
          </a:lstStyle>
          <a:p>
            <a:pPr>
              <a:defRPr/>
            </a:pPr>
            <a:endParaRPr lang="bg-BG"/>
          </a:p>
        </p:txBody>
      </p:sp>
      <p:sp>
        <p:nvSpPr>
          <p:cNvPr id="6" name="Slide Number Placeholder 5"/>
          <p:cNvSpPr>
            <a:spLocks noGrp="1"/>
          </p:cNvSpPr>
          <p:nvPr>
            <p:ph type="sldNum" sz="quarter" idx="12"/>
          </p:nvPr>
        </p:nvSpPr>
        <p:spPr/>
        <p:txBody>
          <a:bodyPr/>
          <a:lstStyle>
            <a:extLst/>
          </a:lstStyle>
          <a:p>
            <a:pPr>
              <a:defRPr/>
            </a:pPr>
            <a:fld id="{FBEB953E-2CB9-4EB8-AA2B-B47B0AC1A0AC}" type="slidenum">
              <a:rPr lang="bg-BG" smtClean="0"/>
              <a:pPr>
                <a:defRPr/>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bg-BG"/>
          </a:p>
        </p:txBody>
      </p:sp>
      <p:sp>
        <p:nvSpPr>
          <p:cNvPr id="5" name="Footer Placeholder 4"/>
          <p:cNvSpPr>
            <a:spLocks noGrp="1"/>
          </p:cNvSpPr>
          <p:nvPr>
            <p:ph type="ftr" sz="quarter" idx="11"/>
          </p:nvPr>
        </p:nvSpPr>
        <p:spPr/>
        <p:txBody>
          <a:bodyPr/>
          <a:lstStyle>
            <a:extLst/>
          </a:lstStyle>
          <a:p>
            <a:pPr>
              <a:defRPr/>
            </a:pPr>
            <a:endParaRPr lang="bg-BG"/>
          </a:p>
        </p:txBody>
      </p:sp>
      <p:sp>
        <p:nvSpPr>
          <p:cNvPr id="6" name="Slide Number Placeholder 5"/>
          <p:cNvSpPr>
            <a:spLocks noGrp="1"/>
          </p:cNvSpPr>
          <p:nvPr>
            <p:ph type="sldNum" sz="quarter" idx="12"/>
          </p:nvPr>
        </p:nvSpPr>
        <p:spPr/>
        <p:txBody>
          <a:bodyPr/>
          <a:lstStyle>
            <a:extLst/>
          </a:lstStyle>
          <a:p>
            <a:pPr>
              <a:defRPr/>
            </a:pPr>
            <a:fld id="{7CA9435F-7206-4F69-AC1B-0EE6DFB589DE}" type="slidenum">
              <a:rPr lang="bg-BG" smtClean="0"/>
              <a:pPr>
                <a:defRPr/>
              </a:pPr>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bg-BG"/>
          </a:p>
        </p:txBody>
      </p:sp>
      <p:sp>
        <p:nvSpPr>
          <p:cNvPr id="5" name="Footer Placeholder 4"/>
          <p:cNvSpPr>
            <a:spLocks noGrp="1"/>
          </p:cNvSpPr>
          <p:nvPr>
            <p:ph type="ftr" sz="quarter" idx="11"/>
          </p:nvPr>
        </p:nvSpPr>
        <p:spPr/>
        <p:txBody>
          <a:bodyPr/>
          <a:lstStyle>
            <a:extLst/>
          </a:lstStyle>
          <a:p>
            <a:pPr>
              <a:defRPr/>
            </a:pPr>
            <a:endParaRPr lang="bg-BG"/>
          </a:p>
        </p:txBody>
      </p:sp>
      <p:sp>
        <p:nvSpPr>
          <p:cNvPr id="6" name="Slide Number Placeholder 5"/>
          <p:cNvSpPr>
            <a:spLocks noGrp="1"/>
          </p:cNvSpPr>
          <p:nvPr>
            <p:ph type="sldNum" sz="quarter" idx="12"/>
          </p:nvPr>
        </p:nvSpPr>
        <p:spPr/>
        <p:txBody>
          <a:bodyPr/>
          <a:lstStyle>
            <a:extLst/>
          </a:lstStyle>
          <a:p>
            <a:pPr>
              <a:defRPr/>
            </a:pPr>
            <a:fld id="{49BB58C0-7DA5-44D9-B723-7D2BC7044A53}" type="slidenum">
              <a:rPr lang="bg-BG" smtClean="0"/>
              <a:pPr>
                <a:defRPr/>
              </a:pPr>
              <a:t>‹#›</a:t>
            </a:fld>
            <a:endParaRPr lang="bg-BG"/>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bg-BG"/>
          </a:p>
        </p:txBody>
      </p:sp>
      <p:sp>
        <p:nvSpPr>
          <p:cNvPr id="5" name="Footer Placeholder 4"/>
          <p:cNvSpPr>
            <a:spLocks noGrp="1"/>
          </p:cNvSpPr>
          <p:nvPr>
            <p:ph type="ftr" sz="quarter" idx="11"/>
          </p:nvPr>
        </p:nvSpPr>
        <p:spPr/>
        <p:txBody>
          <a:bodyPr/>
          <a:lstStyle>
            <a:extLst/>
          </a:lstStyle>
          <a:p>
            <a:pPr>
              <a:defRPr/>
            </a:pPr>
            <a:endParaRPr lang="bg-BG"/>
          </a:p>
        </p:txBody>
      </p:sp>
      <p:sp>
        <p:nvSpPr>
          <p:cNvPr id="6" name="Slide Number Placeholder 5"/>
          <p:cNvSpPr>
            <a:spLocks noGrp="1"/>
          </p:cNvSpPr>
          <p:nvPr>
            <p:ph type="sldNum" sz="quarter" idx="12"/>
          </p:nvPr>
        </p:nvSpPr>
        <p:spPr/>
        <p:txBody>
          <a:bodyPr/>
          <a:lstStyle>
            <a:extLst/>
          </a:lstStyle>
          <a:p>
            <a:pPr>
              <a:defRPr/>
            </a:pPr>
            <a:fld id="{5A8CB1C1-4117-4014-93ED-2F37D7511788}" type="slidenum">
              <a:rPr lang="bg-BG" smtClean="0"/>
              <a:pPr>
                <a:defRPr/>
              </a:pPr>
              <a:t>‹#›</a:t>
            </a:fld>
            <a:endParaRPr lang="bg-BG"/>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bg-BG"/>
          </a:p>
        </p:txBody>
      </p:sp>
      <p:sp>
        <p:nvSpPr>
          <p:cNvPr id="6" name="Footer Placeholder 5"/>
          <p:cNvSpPr>
            <a:spLocks noGrp="1"/>
          </p:cNvSpPr>
          <p:nvPr>
            <p:ph type="ftr" sz="quarter" idx="11"/>
          </p:nvPr>
        </p:nvSpPr>
        <p:spPr/>
        <p:txBody>
          <a:bodyPr/>
          <a:lstStyle>
            <a:extLst/>
          </a:lstStyle>
          <a:p>
            <a:pPr>
              <a:defRPr/>
            </a:pPr>
            <a:endParaRPr lang="bg-BG"/>
          </a:p>
        </p:txBody>
      </p:sp>
      <p:sp>
        <p:nvSpPr>
          <p:cNvPr id="7" name="Slide Number Placeholder 6"/>
          <p:cNvSpPr>
            <a:spLocks noGrp="1"/>
          </p:cNvSpPr>
          <p:nvPr>
            <p:ph type="sldNum" sz="quarter" idx="12"/>
          </p:nvPr>
        </p:nvSpPr>
        <p:spPr/>
        <p:txBody>
          <a:bodyPr/>
          <a:lstStyle>
            <a:extLst/>
          </a:lstStyle>
          <a:p>
            <a:pPr>
              <a:defRPr/>
            </a:pPr>
            <a:fld id="{DBA86668-F401-4CF9-A3D5-524715F19991}" type="slidenum">
              <a:rPr lang="bg-BG" smtClean="0"/>
              <a:pPr>
                <a:defRPr/>
              </a:pPr>
              <a:t>‹#›</a:t>
            </a:fld>
            <a:endParaRPr lang="bg-BG"/>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bg-BG"/>
          </a:p>
        </p:txBody>
      </p:sp>
      <p:sp>
        <p:nvSpPr>
          <p:cNvPr id="8" name="Footer Placeholder 7"/>
          <p:cNvSpPr>
            <a:spLocks noGrp="1"/>
          </p:cNvSpPr>
          <p:nvPr>
            <p:ph type="ftr" sz="quarter" idx="11"/>
          </p:nvPr>
        </p:nvSpPr>
        <p:spPr/>
        <p:txBody>
          <a:bodyPr/>
          <a:lstStyle>
            <a:extLst/>
          </a:lstStyle>
          <a:p>
            <a:pPr>
              <a:defRPr/>
            </a:pPr>
            <a:endParaRPr lang="bg-BG"/>
          </a:p>
        </p:txBody>
      </p:sp>
      <p:sp>
        <p:nvSpPr>
          <p:cNvPr id="9" name="Slide Number Placeholder 8"/>
          <p:cNvSpPr>
            <a:spLocks noGrp="1"/>
          </p:cNvSpPr>
          <p:nvPr>
            <p:ph type="sldNum" sz="quarter" idx="12"/>
          </p:nvPr>
        </p:nvSpPr>
        <p:spPr/>
        <p:txBody>
          <a:bodyPr/>
          <a:lstStyle>
            <a:extLst/>
          </a:lstStyle>
          <a:p>
            <a:pPr>
              <a:defRPr/>
            </a:pPr>
            <a:fld id="{106A3D01-95BC-416F-9A31-AD05B35C5BD6}" type="slidenum">
              <a:rPr lang="bg-BG" smtClean="0"/>
              <a:pPr>
                <a:defRPr/>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pPr>
              <a:defRPr/>
            </a:pPr>
            <a:endParaRPr lang="bg-BG"/>
          </a:p>
        </p:txBody>
      </p:sp>
      <p:sp>
        <p:nvSpPr>
          <p:cNvPr id="4" name="Footer Placeholder 3"/>
          <p:cNvSpPr>
            <a:spLocks noGrp="1"/>
          </p:cNvSpPr>
          <p:nvPr>
            <p:ph type="ftr" sz="quarter" idx="11"/>
          </p:nvPr>
        </p:nvSpPr>
        <p:spPr/>
        <p:txBody>
          <a:bodyPr/>
          <a:lstStyle>
            <a:extLst/>
          </a:lstStyle>
          <a:p>
            <a:pPr>
              <a:defRPr/>
            </a:pPr>
            <a:endParaRPr lang="bg-BG"/>
          </a:p>
        </p:txBody>
      </p:sp>
      <p:sp>
        <p:nvSpPr>
          <p:cNvPr id="5" name="Slide Number Placeholder 4"/>
          <p:cNvSpPr>
            <a:spLocks noGrp="1"/>
          </p:cNvSpPr>
          <p:nvPr>
            <p:ph type="sldNum" sz="quarter" idx="12"/>
          </p:nvPr>
        </p:nvSpPr>
        <p:spPr/>
        <p:txBody>
          <a:bodyPr/>
          <a:lstStyle>
            <a:extLst/>
          </a:lstStyle>
          <a:p>
            <a:pPr>
              <a:defRPr/>
            </a:pPr>
            <a:fld id="{777FB67D-D960-488C-B3A5-7F1988298223}" type="slidenum">
              <a:rPr lang="bg-BG" smtClean="0"/>
              <a:pPr>
                <a:defRPr/>
              </a:pPr>
              <a:t>‹#›</a:t>
            </a:fld>
            <a:endParaRPr lang="bg-BG"/>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bg-BG"/>
          </a:p>
        </p:txBody>
      </p:sp>
      <p:sp>
        <p:nvSpPr>
          <p:cNvPr id="3" name="Footer Placeholder 2"/>
          <p:cNvSpPr>
            <a:spLocks noGrp="1"/>
          </p:cNvSpPr>
          <p:nvPr>
            <p:ph type="ftr" sz="quarter" idx="11"/>
          </p:nvPr>
        </p:nvSpPr>
        <p:spPr/>
        <p:txBody>
          <a:bodyPr/>
          <a:lstStyle>
            <a:extLst/>
          </a:lstStyle>
          <a:p>
            <a:pPr>
              <a:defRPr/>
            </a:pPr>
            <a:endParaRPr lang="bg-BG"/>
          </a:p>
        </p:txBody>
      </p:sp>
      <p:sp>
        <p:nvSpPr>
          <p:cNvPr id="4" name="Slide Number Placeholder 3"/>
          <p:cNvSpPr>
            <a:spLocks noGrp="1"/>
          </p:cNvSpPr>
          <p:nvPr>
            <p:ph type="sldNum" sz="quarter" idx="12"/>
          </p:nvPr>
        </p:nvSpPr>
        <p:spPr/>
        <p:txBody>
          <a:bodyPr/>
          <a:lstStyle>
            <a:extLst/>
          </a:lstStyle>
          <a:p>
            <a:pPr>
              <a:defRPr/>
            </a:pPr>
            <a:fld id="{AEB918AE-1766-435F-92D7-E840EFEB22ED}" type="slidenum">
              <a:rPr lang="bg-BG" smtClean="0"/>
              <a:pPr>
                <a:defRPr/>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pPr>
              <a:defRPr/>
            </a:pPr>
            <a:endParaRPr lang="bg-BG"/>
          </a:p>
        </p:txBody>
      </p:sp>
      <p:sp>
        <p:nvSpPr>
          <p:cNvPr id="6" name="Footer Placeholder 5"/>
          <p:cNvSpPr>
            <a:spLocks noGrp="1"/>
          </p:cNvSpPr>
          <p:nvPr>
            <p:ph type="ftr" sz="quarter" idx="11"/>
          </p:nvPr>
        </p:nvSpPr>
        <p:spPr/>
        <p:txBody>
          <a:bodyPr/>
          <a:lstStyle>
            <a:extLst/>
          </a:lstStyle>
          <a:p>
            <a:pPr>
              <a:defRPr/>
            </a:pPr>
            <a:endParaRPr lang="bg-BG"/>
          </a:p>
        </p:txBody>
      </p:sp>
      <p:sp>
        <p:nvSpPr>
          <p:cNvPr id="7" name="Slide Number Placeholder 6"/>
          <p:cNvSpPr>
            <a:spLocks noGrp="1"/>
          </p:cNvSpPr>
          <p:nvPr>
            <p:ph type="sldNum" sz="quarter" idx="12"/>
          </p:nvPr>
        </p:nvSpPr>
        <p:spPr/>
        <p:txBody>
          <a:bodyPr/>
          <a:lstStyle>
            <a:extLst/>
          </a:lstStyle>
          <a:p>
            <a:pPr>
              <a:defRPr/>
            </a:pPr>
            <a:fld id="{3E9A35E8-ACB7-40C3-BE94-844FC5220D2E}" type="slidenum">
              <a:rPr lang="bg-BG" smtClean="0"/>
              <a:pPr>
                <a:defRPr/>
              </a:pPr>
              <a:t>‹#›</a:t>
            </a:fld>
            <a:endParaRPr lang="bg-BG"/>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bg-BG"/>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bg-BG"/>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67705162-7271-409B-A329-19F5834F8125}" type="slidenum">
              <a:rPr lang="bg-BG" smtClean="0"/>
              <a:pPr>
                <a:defRPr/>
              </a:pPr>
              <a:t>‹#›</a:t>
            </a:fld>
            <a:endParaRPr lang="bg-BG"/>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endParaRPr lang="bg-BG"/>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bg-BG"/>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B54C993E-BC68-447E-A7A3-92628D376102}" type="slidenum">
              <a:rPr lang="bg-BG" smtClean="0"/>
              <a:pPr>
                <a:defRPr/>
              </a:pPr>
              <a:t>‹#›</a:t>
            </a:fld>
            <a:endParaRPr lang="bg-BG"/>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bg-BG" smtClean="0"/>
              <a:t>IPC:Interrupts and Signals: &lt;signal.h&gt;</a:t>
            </a:r>
          </a:p>
        </p:txBody>
      </p:sp>
      <p:sp>
        <p:nvSpPr>
          <p:cNvPr id="2051" name="Rectangle 3"/>
          <p:cNvSpPr>
            <a:spLocks noGrp="1" noChangeArrowheads="1"/>
          </p:cNvSpPr>
          <p:nvPr>
            <p:ph type="subTitle" idx="1"/>
          </p:nvPr>
        </p:nvSpPr>
        <p:spPr/>
        <p:txBody>
          <a:bodyPr/>
          <a:lstStyle/>
          <a:p>
            <a:pPr eaLnBrk="1" hangingPunct="1"/>
            <a:r>
              <a:rPr lang="en-US" dirty="0" smtClean="0"/>
              <a:t>Lecture 4</a:t>
            </a:r>
            <a:endParaRPr lang="bg-BG"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p:txBody>
          <a:bodyPr>
            <a:normAutofit fontScale="85000" lnSpcReduction="20000"/>
          </a:bodyPr>
          <a:lstStyle/>
          <a:p>
            <a:r>
              <a:rPr lang="en-US" sz="2400" dirty="0"/>
              <a:t>Basic rule: </a:t>
            </a:r>
            <a:r>
              <a:rPr lang="en-US" sz="2400" b="1" i="1" dirty="0"/>
              <a:t>only processes that have the same user can send/receive messages</a:t>
            </a:r>
            <a:r>
              <a:rPr lang="en-US" sz="2400" dirty="0"/>
              <a:t>. </a:t>
            </a:r>
            <a:br>
              <a:rPr lang="en-US" sz="2400" dirty="0"/>
            </a:br>
            <a:endParaRPr lang="en-US" sz="2400" dirty="0"/>
          </a:p>
          <a:p>
            <a:r>
              <a:rPr lang="en-US" sz="2400" dirty="0"/>
              <a:t>The SIGKILL signal cannot be caught or ignored and will always terminate a process</a:t>
            </a:r>
            <a:r>
              <a:rPr lang="en-US" sz="2400" dirty="0" smtClean="0"/>
              <a:t>.</a:t>
            </a:r>
            <a:r>
              <a:rPr lang="en-US" sz="2400" dirty="0"/>
              <a:t/>
            </a:r>
            <a:br>
              <a:rPr lang="en-US" sz="2400" dirty="0"/>
            </a:br>
            <a:endParaRPr lang="en-US" sz="2400" dirty="0"/>
          </a:p>
          <a:p>
            <a:r>
              <a:rPr lang="en-US" sz="2400" dirty="0"/>
              <a:t>For </a:t>
            </a:r>
            <a:r>
              <a:rPr lang="en-US" sz="2400" dirty="0" smtClean="0"/>
              <a:t>example</a:t>
            </a:r>
          </a:p>
          <a:p>
            <a:pPr marL="109728" indent="0" algn="ctr">
              <a:buNone/>
            </a:pPr>
            <a:r>
              <a:rPr lang="en-US" sz="2400" dirty="0" smtClean="0"/>
              <a:t>kill(</a:t>
            </a:r>
            <a:r>
              <a:rPr lang="en-US" sz="2400" dirty="0" err="1" smtClean="0"/>
              <a:t>getpid</a:t>
            </a:r>
            <a:r>
              <a:rPr lang="en-US" sz="2400" dirty="0"/>
              <a:t>(),SIGINT); </a:t>
            </a:r>
            <a:endParaRPr lang="en-US" sz="2400" dirty="0" smtClean="0"/>
          </a:p>
          <a:p>
            <a:pPr marL="109728" indent="0">
              <a:buNone/>
            </a:pPr>
            <a:r>
              <a:rPr lang="en-US" sz="2400" dirty="0" smtClean="0"/>
              <a:t>would </a:t>
            </a:r>
            <a:r>
              <a:rPr lang="en-US" sz="2400" dirty="0"/>
              <a:t>send the interrupt signal to the id of the calling process. </a:t>
            </a:r>
            <a:br>
              <a:rPr lang="en-US" sz="2400" dirty="0"/>
            </a:br>
            <a:endParaRPr lang="en-US" sz="2400" dirty="0"/>
          </a:p>
          <a:p>
            <a:r>
              <a:rPr lang="en-US" sz="2400" dirty="0"/>
              <a:t>This would have a similar effect to exit() command. Also ctrl-c typed from the command sends a SIGINT to the process currently being. </a:t>
            </a:r>
            <a:br>
              <a:rPr lang="en-US" sz="2400" dirty="0"/>
            </a:br>
            <a:endParaRPr lang="en-US" sz="2400" dirty="0"/>
          </a:p>
          <a:p>
            <a:pPr marL="109728" indent="0">
              <a:buNone/>
            </a:pPr>
            <a:r>
              <a:rPr lang="en-US" sz="2400" dirty="0"/>
              <a:t>unsigned </a:t>
            </a:r>
            <a:r>
              <a:rPr lang="en-US" sz="2400" dirty="0" err="1"/>
              <a:t>int</a:t>
            </a:r>
            <a:r>
              <a:rPr lang="en-US" sz="2400" dirty="0"/>
              <a:t> alarm(unsigned </a:t>
            </a:r>
            <a:r>
              <a:rPr lang="en-US" sz="2400" dirty="0" err="1"/>
              <a:t>int</a:t>
            </a:r>
            <a:r>
              <a:rPr lang="en-US" sz="2400" dirty="0"/>
              <a:t> seconds) -- sends the signal SIGALRM to the invoking process after seconds </a:t>
            </a:r>
            <a:r>
              <a:rPr lang="en-US" sz="2400" dirty="0" err="1"/>
              <a:t>seconds</a:t>
            </a:r>
            <a:r>
              <a:rPr lang="en-US" sz="2400" dirty="0"/>
              <a:t>.</a:t>
            </a:r>
          </a:p>
        </p:txBody>
      </p:sp>
      <p:sp>
        <p:nvSpPr>
          <p:cNvPr id="11266" name="Rectangle 2"/>
          <p:cNvSpPr>
            <a:spLocks noGrp="1" noChangeArrowheads="1"/>
          </p:cNvSpPr>
          <p:nvPr>
            <p:ph type="title"/>
          </p:nvPr>
        </p:nvSpPr>
        <p:spPr/>
        <p:txBody>
          <a:bodyPr/>
          <a:lstStyle/>
          <a:p>
            <a:pPr eaLnBrk="1" hangingPunct="1"/>
            <a:r>
              <a:rPr lang="bg-BG" sz="4000" b="1" smtClean="0"/>
              <a:t>Sending Signals -- kill(), raise()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normAutofit lnSpcReduction="10000"/>
          </a:bodyPr>
          <a:lstStyle/>
          <a:p>
            <a:r>
              <a:rPr lang="en-US" sz="2800" dirty="0"/>
              <a:t>An application program can specify a function called a signal handler to be invoked when a specific signal is received. When a signal handler is invoked on receipt of a signal, it is said to catch the signal. A process can deal with a signal in one of the following ways:</a:t>
            </a:r>
          </a:p>
          <a:p>
            <a:pPr lvl="1"/>
            <a:r>
              <a:rPr lang="en-US" sz="2400" dirty="0"/>
              <a:t>The process can let the default action happen</a:t>
            </a:r>
          </a:p>
          <a:p>
            <a:pPr lvl="1"/>
            <a:r>
              <a:rPr lang="en-US" sz="2400" dirty="0"/>
              <a:t>The process can block the signal (some signals cannot be ignored</a:t>
            </a:r>
            <a:r>
              <a:rPr lang="en-US" sz="2400" dirty="0" smtClean="0"/>
              <a:t>) the </a:t>
            </a:r>
            <a:r>
              <a:rPr lang="en-US" sz="2400" dirty="0"/>
              <a:t>process can catch the signal with a handler.</a:t>
            </a:r>
          </a:p>
        </p:txBody>
      </p:sp>
      <p:sp>
        <p:nvSpPr>
          <p:cNvPr id="12290" name="Rectangle 2"/>
          <p:cNvSpPr>
            <a:spLocks noGrp="1" noChangeArrowheads="1"/>
          </p:cNvSpPr>
          <p:nvPr>
            <p:ph type="title"/>
          </p:nvPr>
        </p:nvSpPr>
        <p:spPr/>
        <p:txBody>
          <a:bodyPr/>
          <a:lstStyle/>
          <a:p>
            <a:pPr eaLnBrk="1" hangingPunct="1"/>
            <a:r>
              <a:rPr lang="bg-BG" b="1" smtClean="0"/>
              <a:t>Signal Handling -- signal()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r>
              <a:rPr lang="en-US" sz="2800" dirty="0"/>
              <a:t>Signal handlers usually execute on the current stack of the process. This lets the signal handler return to the point that execution was interrupted in the process. </a:t>
            </a:r>
            <a:endParaRPr lang="en-US" sz="2800" dirty="0" smtClean="0"/>
          </a:p>
          <a:p>
            <a:endParaRPr lang="en-US" sz="2800" dirty="0"/>
          </a:p>
          <a:p>
            <a:r>
              <a:rPr lang="en-US" sz="2800" dirty="0" smtClean="0"/>
              <a:t>This </a:t>
            </a:r>
            <a:r>
              <a:rPr lang="en-US" sz="2800" dirty="0"/>
              <a:t>can be changed on a per-signal basis so that a signal handler executes on a special stack. If a process must resume in a different context than the interrupted one, it must restore the previous context itself</a:t>
            </a:r>
            <a:endParaRPr lang="bg-BG" sz="2800" dirty="0" smtClean="0"/>
          </a:p>
        </p:txBody>
      </p:sp>
      <p:sp>
        <p:nvSpPr>
          <p:cNvPr id="13314" name="Rectangle 2"/>
          <p:cNvSpPr>
            <a:spLocks noGrp="1" noChangeArrowheads="1"/>
          </p:cNvSpPr>
          <p:nvPr>
            <p:ph type="title"/>
          </p:nvPr>
        </p:nvSpPr>
        <p:spPr/>
        <p:txBody>
          <a:bodyPr/>
          <a:lstStyle/>
          <a:p>
            <a:pPr eaLnBrk="1" hangingPunct="1"/>
            <a:r>
              <a:rPr lang="bg-BG" b="1" smtClean="0"/>
              <a:t>Signal Handling -- signal()</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normAutofit lnSpcReduction="10000"/>
          </a:bodyPr>
          <a:lstStyle/>
          <a:p>
            <a:pPr marL="109728" indent="0">
              <a:buNone/>
            </a:pPr>
            <a:r>
              <a:rPr lang="en-US" dirty="0"/>
              <a:t>Receiving signals is </a:t>
            </a:r>
            <a:r>
              <a:rPr lang="en-US" dirty="0" err="1"/>
              <a:t>straighforward</a:t>
            </a:r>
            <a:r>
              <a:rPr lang="en-US" dirty="0"/>
              <a:t> with the function:</a:t>
            </a:r>
          </a:p>
          <a:p>
            <a:pPr marL="109728" indent="0">
              <a:buNone/>
            </a:pPr>
            <a:r>
              <a:rPr lang="en-US" dirty="0" err="1"/>
              <a:t>int</a:t>
            </a:r>
            <a:r>
              <a:rPr lang="en-US" dirty="0"/>
              <a:t> (*signal(</a:t>
            </a:r>
            <a:r>
              <a:rPr lang="en-US" dirty="0" err="1"/>
              <a:t>int</a:t>
            </a:r>
            <a:r>
              <a:rPr lang="en-US" dirty="0"/>
              <a:t> sig, void (*</a:t>
            </a:r>
            <a:r>
              <a:rPr lang="en-US" dirty="0" err="1"/>
              <a:t>func</a:t>
            </a:r>
            <a:r>
              <a:rPr lang="en-US" dirty="0"/>
              <a:t>)()))() -- that is to say the function signal() will call the </a:t>
            </a:r>
            <a:r>
              <a:rPr lang="en-US" dirty="0" err="1"/>
              <a:t>func</a:t>
            </a:r>
            <a:r>
              <a:rPr lang="en-US" dirty="0"/>
              <a:t> functions if the process receives a signal sig. </a:t>
            </a:r>
            <a:endParaRPr lang="en-US" dirty="0" smtClean="0"/>
          </a:p>
          <a:p>
            <a:pPr marL="109728" indent="0">
              <a:buNone/>
            </a:pPr>
            <a:endParaRPr lang="en-US" dirty="0"/>
          </a:p>
          <a:p>
            <a:r>
              <a:rPr lang="en-US" dirty="0" smtClean="0"/>
              <a:t>Signal </a:t>
            </a:r>
            <a:r>
              <a:rPr lang="en-US" dirty="0"/>
              <a:t>returns a pointer to function </a:t>
            </a:r>
            <a:r>
              <a:rPr lang="en-US" dirty="0" err="1"/>
              <a:t>func</a:t>
            </a:r>
            <a:r>
              <a:rPr lang="en-US" dirty="0"/>
              <a:t> if successful or it returns an error to </a:t>
            </a:r>
            <a:r>
              <a:rPr lang="en-US" dirty="0" err="1"/>
              <a:t>errno</a:t>
            </a:r>
            <a:r>
              <a:rPr lang="en-US" dirty="0"/>
              <a:t> and -1 otherwise</a:t>
            </a:r>
            <a:r>
              <a:rPr lang="en-US" dirty="0" smtClean="0"/>
              <a:t>.</a:t>
            </a:r>
            <a:r>
              <a:rPr lang="en-US" dirty="0"/>
              <a:t/>
            </a:r>
            <a:br>
              <a:rPr lang="en-US" dirty="0"/>
            </a:br>
            <a:endParaRPr lang="bg-BG" dirty="0" smtClean="0"/>
          </a:p>
        </p:txBody>
      </p:sp>
      <p:sp>
        <p:nvSpPr>
          <p:cNvPr id="14338" name="Rectangle 2"/>
          <p:cNvSpPr>
            <a:spLocks noGrp="1" noChangeArrowheads="1"/>
          </p:cNvSpPr>
          <p:nvPr>
            <p:ph type="title"/>
          </p:nvPr>
        </p:nvSpPr>
        <p:spPr/>
        <p:txBody>
          <a:bodyPr/>
          <a:lstStyle/>
          <a:p>
            <a:pPr eaLnBrk="1" hangingPunct="1"/>
            <a:r>
              <a:rPr lang="bg-BG" b="1" smtClean="0"/>
              <a:t>Signal Handling -- signal()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normAutofit fontScale="92500" lnSpcReduction="20000"/>
          </a:bodyPr>
          <a:lstStyle/>
          <a:p>
            <a:pPr marL="109728" indent="0">
              <a:buNone/>
            </a:pPr>
            <a:r>
              <a:rPr lang="en-US" sz="2800" dirty="0" err="1"/>
              <a:t>func</a:t>
            </a:r>
            <a:r>
              <a:rPr lang="en-US" sz="2800" dirty="0"/>
              <a:t>() can have three values:</a:t>
            </a:r>
          </a:p>
          <a:p>
            <a:r>
              <a:rPr lang="en-US" sz="2800" b="1" dirty="0"/>
              <a:t>SIG_DFL</a:t>
            </a:r>
            <a:r>
              <a:rPr lang="en-US" sz="2800" dirty="0"/>
              <a:t>-- a pointer to a system default function SID_DFL(), which will terminate the process upon receipt of sig</a:t>
            </a:r>
            <a:r>
              <a:rPr lang="en-US" sz="2800" dirty="0" smtClean="0"/>
              <a:t>.</a:t>
            </a:r>
          </a:p>
          <a:p>
            <a:endParaRPr lang="en-US" sz="2800" b="1" dirty="0"/>
          </a:p>
          <a:p>
            <a:r>
              <a:rPr lang="en-US" sz="2800" b="1" dirty="0" smtClean="0"/>
              <a:t>SIG_IGN</a:t>
            </a:r>
            <a:r>
              <a:rPr lang="en-US" sz="2800" dirty="0" smtClean="0"/>
              <a:t>-</a:t>
            </a:r>
            <a:r>
              <a:rPr lang="en-US" sz="2800" dirty="0"/>
              <a:t>- a pointer to system ignore function SIG_IGN() which will disregard the sig action (</a:t>
            </a:r>
            <a:r>
              <a:rPr lang="en-US" sz="2800" u="sng" dirty="0"/>
              <a:t>UNLESS</a:t>
            </a:r>
            <a:r>
              <a:rPr lang="en-US" sz="2800" dirty="0"/>
              <a:t> it is SIGKILL</a:t>
            </a:r>
            <a:r>
              <a:rPr lang="en-US" sz="2800" dirty="0" smtClean="0"/>
              <a:t>).</a:t>
            </a:r>
          </a:p>
          <a:p>
            <a:endParaRPr lang="en-US" sz="2800" b="1" dirty="0"/>
          </a:p>
          <a:p>
            <a:r>
              <a:rPr lang="en-US" sz="2800" b="1" dirty="0" smtClean="0"/>
              <a:t>A </a:t>
            </a:r>
            <a:r>
              <a:rPr lang="en-US" sz="2800" b="1" dirty="0"/>
              <a:t>function address</a:t>
            </a:r>
            <a:r>
              <a:rPr lang="en-US" sz="2800" dirty="0"/>
              <a:t>-- a user specified </a:t>
            </a:r>
            <a:r>
              <a:rPr lang="en-US" sz="2800" dirty="0" err="1"/>
              <a:t>function.SIG_DFL</a:t>
            </a:r>
            <a:r>
              <a:rPr lang="en-US" sz="2800" dirty="0"/>
              <a:t> and SIG_IGN are defined in </a:t>
            </a:r>
            <a:r>
              <a:rPr lang="en-US" sz="2800" dirty="0" err="1"/>
              <a:t>signal.h</a:t>
            </a:r>
            <a:r>
              <a:rPr lang="en-US" sz="2800" dirty="0"/>
              <a:t> (standard library) header file. </a:t>
            </a:r>
          </a:p>
        </p:txBody>
      </p:sp>
      <p:sp>
        <p:nvSpPr>
          <p:cNvPr id="15362" name="Rectangle 2"/>
          <p:cNvSpPr>
            <a:spLocks noGrp="1" noChangeArrowheads="1"/>
          </p:cNvSpPr>
          <p:nvPr>
            <p:ph type="title"/>
          </p:nvPr>
        </p:nvSpPr>
        <p:spPr/>
        <p:txBody>
          <a:bodyPr/>
          <a:lstStyle/>
          <a:p>
            <a:pPr eaLnBrk="1" hangingPunct="1"/>
            <a:r>
              <a:rPr lang="bg-BG" b="1" smtClean="0"/>
              <a:t>Signal Handling -- signal()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normAutofit/>
          </a:bodyPr>
          <a:lstStyle/>
          <a:p>
            <a:r>
              <a:rPr lang="en-US" sz="2800" dirty="0"/>
              <a:t>Thus to ignore a ctrl-c command from the command line. we could do: </a:t>
            </a:r>
            <a:br>
              <a:rPr lang="en-US" sz="2800" dirty="0"/>
            </a:br>
            <a:endParaRPr lang="en-US" sz="2800" dirty="0"/>
          </a:p>
          <a:p>
            <a:pPr marL="109728" indent="0" algn="ctr">
              <a:buNone/>
            </a:pPr>
            <a:r>
              <a:rPr lang="en-US" sz="2800" dirty="0"/>
              <a:t>   signal(SIGINT, SIG_IGN); </a:t>
            </a:r>
            <a:br>
              <a:rPr lang="en-US" sz="2800" dirty="0"/>
            </a:br>
            <a:endParaRPr lang="en-US" sz="2800" dirty="0"/>
          </a:p>
          <a:p>
            <a:r>
              <a:rPr lang="en-US" sz="2800" dirty="0"/>
              <a:t>TO reset system so that SIGINT causes a termination at any place in our program, we would do: </a:t>
            </a:r>
            <a:r>
              <a:rPr lang="bg-BG" sz="2800" dirty="0" smtClean="0"/>
              <a:t/>
            </a:r>
            <a:br>
              <a:rPr lang="bg-BG" sz="2800" dirty="0" smtClean="0"/>
            </a:br>
            <a:endParaRPr lang="en-US" sz="2800" dirty="0" smtClean="0"/>
          </a:p>
          <a:p>
            <a:pPr marL="109728" indent="0" algn="ctr">
              <a:buNone/>
            </a:pPr>
            <a:r>
              <a:rPr lang="bg-BG" sz="2800" dirty="0" smtClean="0"/>
              <a:t>signal(SIGINT</a:t>
            </a:r>
            <a:r>
              <a:rPr lang="bg-BG" sz="2800" dirty="0" smtClean="0"/>
              <a:t>, SIG_DFL); </a:t>
            </a:r>
          </a:p>
        </p:txBody>
      </p:sp>
      <p:sp>
        <p:nvSpPr>
          <p:cNvPr id="16386" name="Rectangle 2"/>
          <p:cNvSpPr>
            <a:spLocks noGrp="1" noChangeArrowheads="1"/>
          </p:cNvSpPr>
          <p:nvPr>
            <p:ph type="title"/>
          </p:nvPr>
        </p:nvSpPr>
        <p:spPr/>
        <p:txBody>
          <a:bodyPr/>
          <a:lstStyle/>
          <a:p>
            <a:pPr eaLnBrk="1" hangingPunct="1"/>
            <a:r>
              <a:rPr lang="bg-BG" b="1" smtClean="0"/>
              <a:t>Signal Handling -- signal()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ctr" eaLnBrk="1" hangingPunct="1"/>
            <a:r>
              <a:rPr lang="en-US" dirty="0" smtClean="0"/>
              <a:t>Trap </a:t>
            </a:r>
            <a:r>
              <a:rPr lang="bg-BG" dirty="0" smtClean="0"/>
              <a:t>ctrl-c </a:t>
            </a:r>
            <a:endParaRPr lang="bg-BG" dirty="0" smtClean="0"/>
          </a:p>
        </p:txBody>
      </p:sp>
      <p:sp>
        <p:nvSpPr>
          <p:cNvPr id="17411" name="Text Box 3"/>
          <p:cNvSpPr txBox="1">
            <a:spLocks noChangeArrowheads="1"/>
          </p:cNvSpPr>
          <p:nvPr/>
        </p:nvSpPr>
        <p:spPr bwMode="auto">
          <a:xfrm>
            <a:off x="2771775" y="1628775"/>
            <a:ext cx="39608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a:t>Example3</a:t>
            </a:r>
            <a:endParaRPr lang="bg-BG" sz="3200"/>
          </a:p>
        </p:txBody>
      </p:sp>
      <p:sp>
        <p:nvSpPr>
          <p:cNvPr id="17412" name="Rectangle 4"/>
          <p:cNvSpPr>
            <a:spLocks noChangeArrowheads="1"/>
          </p:cNvSpPr>
          <p:nvPr/>
        </p:nvSpPr>
        <p:spPr bwMode="auto">
          <a:xfrm>
            <a:off x="539750" y="28527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lang="en-US" sz="4000" dirty="0" smtClean="0">
              <a:solidFill>
                <a:schemeClr val="tx2"/>
              </a:solidFill>
            </a:endParaRPr>
          </a:p>
          <a:p>
            <a:pPr algn="ctr"/>
            <a:endParaRPr lang="en-US" sz="4000" dirty="0">
              <a:solidFill>
                <a:schemeClr val="tx2"/>
              </a:solidFill>
            </a:endParaRPr>
          </a:p>
          <a:p>
            <a:pPr algn="ctr"/>
            <a:r>
              <a:rPr lang="en-US" sz="4000" dirty="0" smtClean="0">
                <a:solidFill>
                  <a:schemeClr val="tx2"/>
                </a:solidFill>
              </a:rPr>
              <a:t>Communication between </a:t>
            </a:r>
            <a:r>
              <a:rPr lang="bg-BG" sz="4000" dirty="0" smtClean="0">
                <a:solidFill>
                  <a:schemeClr val="tx2"/>
                </a:solidFill>
              </a:rPr>
              <a:t>child </a:t>
            </a:r>
            <a:r>
              <a:rPr lang="en-US" sz="4000" dirty="0" smtClean="0">
                <a:solidFill>
                  <a:schemeClr val="tx2"/>
                </a:solidFill>
              </a:rPr>
              <a:t>and</a:t>
            </a:r>
            <a:r>
              <a:rPr lang="bg-BG" sz="4000" dirty="0" smtClean="0">
                <a:solidFill>
                  <a:schemeClr val="tx2"/>
                </a:solidFill>
              </a:rPr>
              <a:t> </a:t>
            </a:r>
            <a:r>
              <a:rPr lang="bg-BG" sz="4000" dirty="0">
                <a:solidFill>
                  <a:schemeClr val="tx2"/>
                </a:solidFill>
              </a:rPr>
              <a:t>parent </a:t>
            </a:r>
            <a:r>
              <a:rPr lang="en-US" sz="4000" dirty="0" smtClean="0">
                <a:solidFill>
                  <a:schemeClr val="tx2"/>
                </a:solidFill>
              </a:rPr>
              <a:t>processes with</a:t>
            </a:r>
            <a:r>
              <a:rPr lang="bg-BG" sz="4000" dirty="0" smtClean="0">
                <a:solidFill>
                  <a:schemeClr val="tx2"/>
                </a:solidFill>
              </a:rPr>
              <a:t> </a:t>
            </a:r>
            <a:r>
              <a:rPr lang="bg-BG" sz="4000" dirty="0">
                <a:solidFill>
                  <a:schemeClr val="tx2"/>
                </a:solidFill>
              </a:rPr>
              <a:t>kill() </a:t>
            </a:r>
            <a:r>
              <a:rPr lang="en-US" sz="4000" dirty="0" smtClean="0">
                <a:solidFill>
                  <a:schemeClr val="tx2"/>
                </a:solidFill>
              </a:rPr>
              <a:t>and</a:t>
            </a:r>
            <a:r>
              <a:rPr lang="bg-BG" sz="4000" dirty="0" smtClean="0">
                <a:solidFill>
                  <a:schemeClr val="tx2"/>
                </a:solidFill>
              </a:rPr>
              <a:t> </a:t>
            </a:r>
            <a:r>
              <a:rPr lang="bg-BG" sz="4000" dirty="0">
                <a:solidFill>
                  <a:schemeClr val="tx2"/>
                </a:solidFill>
              </a:rPr>
              <a:t>signal(). </a:t>
            </a:r>
          </a:p>
        </p:txBody>
      </p:sp>
      <p:sp>
        <p:nvSpPr>
          <p:cNvPr id="17413" name="Text Box 5"/>
          <p:cNvSpPr txBox="1">
            <a:spLocks noChangeArrowheads="1"/>
          </p:cNvSpPr>
          <p:nvPr/>
        </p:nvSpPr>
        <p:spPr bwMode="auto">
          <a:xfrm>
            <a:off x="2339975" y="4581525"/>
            <a:ext cx="482441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endParaRPr lang="en-US" sz="3200" dirty="0" smtClean="0"/>
          </a:p>
          <a:p>
            <a:pPr algn="ctr" eaLnBrk="1" hangingPunct="1">
              <a:spcBef>
                <a:spcPct val="50000"/>
              </a:spcBef>
            </a:pPr>
            <a:r>
              <a:rPr lang="en-US" sz="3200" dirty="0" smtClean="0"/>
              <a:t>Example4</a:t>
            </a:r>
            <a:endParaRPr lang="bg-BG" sz="3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fontScale="92500" lnSpcReduction="20000"/>
          </a:bodyPr>
          <a:lstStyle/>
          <a:p>
            <a:r>
              <a:rPr lang="en-US" dirty="0"/>
              <a:t>Let us now write a program that communicates between child and parent processes using kill() and signal(). </a:t>
            </a:r>
            <a:br>
              <a:rPr lang="en-US" dirty="0"/>
            </a:br>
            <a:endParaRPr lang="en-US" dirty="0"/>
          </a:p>
          <a:p>
            <a:r>
              <a:rPr lang="en-US" dirty="0"/>
              <a:t>fork() creates the child process from the parent. The </a:t>
            </a:r>
            <a:r>
              <a:rPr lang="en-US" dirty="0" err="1"/>
              <a:t>pid</a:t>
            </a:r>
            <a:r>
              <a:rPr lang="en-US" dirty="0"/>
              <a:t> can be checked to decide whether it is the child (== 0) or the parent (</a:t>
            </a:r>
            <a:r>
              <a:rPr lang="en-US" dirty="0" err="1"/>
              <a:t>pid</a:t>
            </a:r>
            <a:r>
              <a:rPr lang="en-US" dirty="0"/>
              <a:t> = child process id). </a:t>
            </a:r>
            <a:br>
              <a:rPr lang="en-US" dirty="0"/>
            </a:br>
            <a:endParaRPr lang="en-US" dirty="0"/>
          </a:p>
          <a:p>
            <a:r>
              <a:rPr lang="en-US" dirty="0"/>
              <a:t>The parent can then send messages to child using the </a:t>
            </a:r>
            <a:r>
              <a:rPr lang="en-US" dirty="0" err="1"/>
              <a:t>pid</a:t>
            </a:r>
            <a:r>
              <a:rPr lang="en-US" dirty="0"/>
              <a:t> and kill(). </a:t>
            </a:r>
            <a:br>
              <a:rPr lang="en-US" dirty="0"/>
            </a:br>
            <a:endParaRPr lang="en-US" dirty="0"/>
          </a:p>
          <a:p>
            <a:r>
              <a:rPr lang="en-US" dirty="0"/>
              <a:t>The child picks up these signals with signal() and calls appropriate functions. </a:t>
            </a:r>
          </a:p>
        </p:txBody>
      </p:sp>
      <p:sp>
        <p:nvSpPr>
          <p:cNvPr id="3" name="Title 2"/>
          <p:cNvSpPr>
            <a:spLocks noGrp="1"/>
          </p:cNvSpPr>
          <p:nvPr>
            <p:ph type="title"/>
          </p:nvPr>
        </p:nvSpPr>
        <p:spPr/>
        <p:txBody>
          <a:bodyPr/>
          <a:lstStyle/>
          <a:p>
            <a:r>
              <a:rPr lang="en-US" dirty="0" err="1" smtClean="0"/>
              <a:t>Sigtalk.c</a:t>
            </a:r>
            <a:r>
              <a:rPr lang="en-US" dirty="0" smtClean="0"/>
              <a:t> Sample</a:t>
            </a:r>
            <a:endParaRPr lang="bg-BG" dirty="0"/>
          </a:p>
        </p:txBody>
      </p:sp>
    </p:spTree>
    <p:extLst>
      <p:ext uri="{BB962C8B-B14F-4D97-AF65-F5344CB8AC3E}">
        <p14:creationId xmlns:p14="http://schemas.microsoft.com/office/powerpoint/2010/main" val="2466152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457200" y="1600200"/>
            <a:ext cx="8229600" cy="4997450"/>
          </a:xfrm>
        </p:spPr>
        <p:txBody>
          <a:bodyPr>
            <a:normAutofit lnSpcReduction="10000"/>
          </a:bodyPr>
          <a:lstStyle/>
          <a:p>
            <a:pPr marL="109728" indent="0">
              <a:buNone/>
            </a:pPr>
            <a:r>
              <a:rPr lang="en-US" sz="2800" dirty="0"/>
              <a:t>There are a few other functions defined in </a:t>
            </a:r>
            <a:r>
              <a:rPr lang="en-US" sz="2800" dirty="0" err="1"/>
              <a:t>signal.h</a:t>
            </a:r>
            <a:r>
              <a:rPr lang="en-US" sz="2800" dirty="0"/>
              <a:t>:</a:t>
            </a:r>
          </a:p>
          <a:p>
            <a:r>
              <a:rPr lang="en-US" sz="2800" dirty="0" err="1"/>
              <a:t>int</a:t>
            </a:r>
            <a:r>
              <a:rPr lang="en-US" sz="2800" dirty="0"/>
              <a:t> </a:t>
            </a:r>
            <a:r>
              <a:rPr lang="en-US" sz="2800" dirty="0" err="1"/>
              <a:t>sighold</a:t>
            </a:r>
            <a:r>
              <a:rPr lang="en-US" sz="2800" dirty="0"/>
              <a:t>(</a:t>
            </a:r>
            <a:r>
              <a:rPr lang="en-US" sz="2800" dirty="0" err="1"/>
              <a:t>int</a:t>
            </a:r>
            <a:r>
              <a:rPr lang="en-US" sz="2800" dirty="0"/>
              <a:t> sig) -- adds sig to the calling process's signal mask</a:t>
            </a:r>
          </a:p>
          <a:p>
            <a:r>
              <a:rPr lang="en-US" sz="2800" dirty="0" err="1"/>
              <a:t>int</a:t>
            </a:r>
            <a:r>
              <a:rPr lang="en-US" sz="2800" dirty="0"/>
              <a:t> </a:t>
            </a:r>
            <a:r>
              <a:rPr lang="en-US" sz="2800" dirty="0" err="1"/>
              <a:t>sigrelse</a:t>
            </a:r>
            <a:r>
              <a:rPr lang="en-US" sz="2800" dirty="0"/>
              <a:t>(</a:t>
            </a:r>
            <a:r>
              <a:rPr lang="en-US" sz="2800" dirty="0" err="1"/>
              <a:t>int</a:t>
            </a:r>
            <a:r>
              <a:rPr lang="en-US" sz="2800" dirty="0"/>
              <a:t> sig) -- removes sig from the calling process's signal mask</a:t>
            </a:r>
          </a:p>
          <a:p>
            <a:r>
              <a:rPr lang="en-US" sz="2800" dirty="0" err="1"/>
              <a:t>int</a:t>
            </a:r>
            <a:r>
              <a:rPr lang="en-US" sz="2800" dirty="0"/>
              <a:t> </a:t>
            </a:r>
            <a:r>
              <a:rPr lang="en-US" sz="2800" dirty="0" err="1"/>
              <a:t>sigignore</a:t>
            </a:r>
            <a:r>
              <a:rPr lang="en-US" sz="2800" dirty="0"/>
              <a:t>(</a:t>
            </a:r>
            <a:r>
              <a:rPr lang="en-US" sz="2800" dirty="0" err="1"/>
              <a:t>int</a:t>
            </a:r>
            <a:r>
              <a:rPr lang="en-US" sz="2800" dirty="0"/>
              <a:t> sig) -- sets the disposition of sig to SIG_IGN</a:t>
            </a:r>
          </a:p>
          <a:p>
            <a:r>
              <a:rPr lang="en-US" sz="2800" dirty="0" err="1"/>
              <a:t>int</a:t>
            </a:r>
            <a:r>
              <a:rPr lang="en-US" sz="2800" dirty="0"/>
              <a:t> </a:t>
            </a:r>
            <a:r>
              <a:rPr lang="en-US" sz="2800" dirty="0" err="1"/>
              <a:t>sigpause</a:t>
            </a:r>
            <a:r>
              <a:rPr lang="en-US" sz="2800" dirty="0"/>
              <a:t>(</a:t>
            </a:r>
            <a:r>
              <a:rPr lang="en-US" sz="2800" dirty="0" err="1"/>
              <a:t>int</a:t>
            </a:r>
            <a:r>
              <a:rPr lang="en-US" sz="2800" dirty="0"/>
              <a:t> sig) -- removes sig from the calling process's signal mask and suspends the calling process until a signal is </a:t>
            </a:r>
            <a:r>
              <a:rPr lang="en-US" sz="2800" dirty="0" smtClean="0"/>
              <a:t>received</a:t>
            </a:r>
            <a:endParaRPr lang="en-US" sz="2800" dirty="0"/>
          </a:p>
        </p:txBody>
      </p:sp>
      <p:sp>
        <p:nvSpPr>
          <p:cNvPr id="18434" name="Rectangle 2"/>
          <p:cNvSpPr>
            <a:spLocks noGrp="1" noChangeArrowheads="1"/>
          </p:cNvSpPr>
          <p:nvPr>
            <p:ph type="title"/>
          </p:nvPr>
        </p:nvSpPr>
        <p:spPr/>
        <p:txBody>
          <a:bodyPr/>
          <a:lstStyle/>
          <a:p>
            <a:pPr eaLnBrk="1" hangingPunct="1"/>
            <a:r>
              <a:rPr lang="en-US" dirty="0" smtClean="0"/>
              <a:t>Other Signal Functions</a:t>
            </a:r>
            <a:endParaRPr lang="bg-BG"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p:txBody>
          <a:bodyPr/>
          <a:lstStyle/>
          <a:p>
            <a:r>
              <a:rPr lang="bg-BG" b="1"/>
              <a:t>IPC:Message Queues:&lt;sys/msg.h&gt;</a:t>
            </a:r>
          </a:p>
        </p:txBody>
      </p:sp>
      <p:sp>
        <p:nvSpPr>
          <p:cNvPr id="45059" name="Rectangle 3"/>
          <p:cNvSpPr>
            <a:spLocks noGrp="1" noChangeArrowheads="1"/>
          </p:cNvSpPr>
          <p:nvPr>
            <p:ph type="subTitle" idx="1"/>
          </p:nvPr>
        </p:nvSpPr>
        <p:spPr/>
        <p:txBody>
          <a:bodyPr/>
          <a:lstStyle/>
          <a:p>
            <a:endParaRPr lang="bg-BG" dirty="0"/>
          </a:p>
        </p:txBody>
      </p:sp>
    </p:spTree>
    <p:extLst>
      <p:ext uri="{BB962C8B-B14F-4D97-AF65-F5344CB8AC3E}">
        <p14:creationId xmlns:p14="http://schemas.microsoft.com/office/powerpoint/2010/main" val="3942755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idx="1"/>
          </p:nvPr>
        </p:nvSpPr>
        <p:spPr/>
        <p:txBody>
          <a:bodyPr/>
          <a:lstStyle/>
          <a:p>
            <a:r>
              <a:rPr lang="en-US" dirty="0"/>
              <a:t>When a process terminates abnormally it usually tries to send a signal indicating what went wrong. C programs (and UNIX) can trap these for diagnostics. </a:t>
            </a:r>
            <a:endParaRPr lang="en-US" dirty="0" smtClean="0"/>
          </a:p>
          <a:p>
            <a:endParaRPr lang="en-US" dirty="0"/>
          </a:p>
          <a:p>
            <a:r>
              <a:rPr lang="en-US" dirty="0" smtClean="0"/>
              <a:t>Also </a:t>
            </a:r>
            <a:r>
              <a:rPr lang="en-US" dirty="0"/>
              <a:t>user specified communication can take </a:t>
            </a:r>
            <a:r>
              <a:rPr lang="en-US" dirty="0" smtClean="0"/>
              <a:t>place </a:t>
            </a:r>
            <a:r>
              <a:rPr lang="en-US" dirty="0"/>
              <a:t>in this way. </a:t>
            </a:r>
            <a:endParaRPr lang="en-US" dirty="0" smtClean="0"/>
          </a:p>
          <a:p>
            <a:endParaRPr lang="en-US" dirty="0"/>
          </a:p>
          <a:p>
            <a:endParaRPr lang="bg-BG" dirty="0" smtClean="0"/>
          </a:p>
        </p:txBody>
      </p:sp>
      <p:sp>
        <p:nvSpPr>
          <p:cNvPr id="3074" name="Rectangle 2"/>
          <p:cNvSpPr>
            <a:spLocks noGrp="1" noChangeArrowheads="1"/>
          </p:cNvSpPr>
          <p:nvPr>
            <p:ph type="title"/>
          </p:nvPr>
        </p:nvSpPr>
        <p:spPr/>
        <p:txBody>
          <a:bodyPr/>
          <a:lstStyle/>
          <a:p>
            <a:pPr eaLnBrk="1" hangingPunct="1"/>
            <a:r>
              <a:rPr lang="en-US" dirty="0" smtClean="0"/>
              <a:t>Introduction</a:t>
            </a:r>
            <a:endParaRPr lang="bg-BG"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dirty="0" smtClean="0"/>
              <a:t>Message Queue</a:t>
            </a:r>
            <a:endParaRPr lang="bg-BG" dirty="0"/>
          </a:p>
        </p:txBody>
      </p:sp>
      <p:pic>
        <p:nvPicPr>
          <p:cNvPr id="46084" name="Picture 4" descr="screen1"/>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47664" y="1124744"/>
            <a:ext cx="6426837" cy="51710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194083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dirty="0" smtClean="0"/>
              <a:t>Message Queues</a:t>
            </a:r>
            <a:endParaRPr lang="bg-BG" dirty="0"/>
          </a:p>
        </p:txBody>
      </p:sp>
      <p:sp>
        <p:nvSpPr>
          <p:cNvPr id="47107" name="Rectangle 3"/>
          <p:cNvSpPr>
            <a:spLocks noGrp="1" noChangeArrowheads="1"/>
          </p:cNvSpPr>
          <p:nvPr>
            <p:ph type="body" idx="1"/>
          </p:nvPr>
        </p:nvSpPr>
        <p:spPr/>
        <p:txBody>
          <a:bodyPr/>
          <a:lstStyle/>
          <a:p>
            <a:pPr>
              <a:lnSpc>
                <a:spcPct val="80000"/>
              </a:lnSpc>
            </a:pPr>
            <a:r>
              <a:rPr lang="en-US" sz="2800" dirty="0"/>
              <a:t>Two (or more) processes can exchange information via access to a common system message queue. </a:t>
            </a:r>
            <a:endParaRPr lang="en-US" sz="2800" dirty="0" smtClean="0"/>
          </a:p>
          <a:p>
            <a:pPr>
              <a:lnSpc>
                <a:spcPct val="80000"/>
              </a:lnSpc>
            </a:pPr>
            <a:r>
              <a:rPr lang="en-US" sz="2800" dirty="0" smtClean="0"/>
              <a:t>The</a:t>
            </a:r>
            <a:r>
              <a:rPr lang="en-US" sz="2800" dirty="0"/>
              <a:t> </a:t>
            </a:r>
            <a:r>
              <a:rPr lang="en-US" sz="2800" b="1" i="1" dirty="0"/>
              <a:t>sending</a:t>
            </a:r>
            <a:r>
              <a:rPr lang="en-US" sz="2800" dirty="0"/>
              <a:t> </a:t>
            </a:r>
            <a:r>
              <a:rPr lang="en-US" sz="2800" dirty="0" smtClean="0"/>
              <a:t> process </a:t>
            </a:r>
            <a:r>
              <a:rPr lang="en-US" sz="2800" dirty="0"/>
              <a:t>places via some (OS) message-passing module a message onto a queue which can be read by another </a:t>
            </a:r>
            <a:r>
              <a:rPr lang="en-US" sz="2800" dirty="0" smtClean="0"/>
              <a:t>process. </a:t>
            </a:r>
          </a:p>
          <a:p>
            <a:pPr>
              <a:lnSpc>
                <a:spcPct val="80000"/>
              </a:lnSpc>
            </a:pPr>
            <a:r>
              <a:rPr lang="en-US" sz="2800" dirty="0" smtClean="0"/>
              <a:t>Each </a:t>
            </a:r>
            <a:r>
              <a:rPr lang="en-US" sz="2800" dirty="0"/>
              <a:t>message is given an identification or type so that processes can select the appropriate message. </a:t>
            </a:r>
            <a:endParaRPr lang="en-US" sz="2800" dirty="0" smtClean="0"/>
          </a:p>
          <a:p>
            <a:pPr>
              <a:lnSpc>
                <a:spcPct val="80000"/>
              </a:lnSpc>
            </a:pPr>
            <a:r>
              <a:rPr lang="en-US" sz="2800" dirty="0" smtClean="0"/>
              <a:t>Process </a:t>
            </a:r>
            <a:r>
              <a:rPr lang="en-US" sz="2800" dirty="0"/>
              <a:t>must share a common key in order to gain access to the queue in the first place</a:t>
            </a:r>
            <a:endParaRPr lang="bg-BG" sz="2800" dirty="0"/>
          </a:p>
        </p:txBody>
      </p:sp>
    </p:spTree>
    <p:extLst>
      <p:ext uri="{BB962C8B-B14F-4D97-AF65-F5344CB8AC3E}">
        <p14:creationId xmlns:p14="http://schemas.microsoft.com/office/powerpoint/2010/main" val="30772289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dirty="0" smtClean="0"/>
              <a:t>Message Queues</a:t>
            </a:r>
            <a:endParaRPr lang="bg-BG" dirty="0"/>
          </a:p>
        </p:txBody>
      </p:sp>
      <p:sp>
        <p:nvSpPr>
          <p:cNvPr id="48131" name="Rectangle 3"/>
          <p:cNvSpPr>
            <a:spLocks noGrp="1" noChangeArrowheads="1"/>
          </p:cNvSpPr>
          <p:nvPr>
            <p:ph type="body" idx="1"/>
          </p:nvPr>
        </p:nvSpPr>
        <p:spPr/>
        <p:txBody>
          <a:bodyPr>
            <a:normAutofit fontScale="92500" lnSpcReduction="10000"/>
          </a:bodyPr>
          <a:lstStyle/>
          <a:p>
            <a:pPr>
              <a:lnSpc>
                <a:spcPct val="90000"/>
              </a:lnSpc>
            </a:pPr>
            <a:r>
              <a:rPr lang="en-US" sz="2800" dirty="0"/>
              <a:t>IPC messaging lets processes send and receive messages, and queue messages for processing in an arbitrary order. </a:t>
            </a:r>
            <a:endParaRPr lang="en-US" sz="2800" dirty="0" smtClean="0"/>
          </a:p>
          <a:p>
            <a:pPr>
              <a:lnSpc>
                <a:spcPct val="90000"/>
              </a:lnSpc>
            </a:pPr>
            <a:r>
              <a:rPr lang="en-US" sz="2800" dirty="0" smtClean="0"/>
              <a:t>Unlike </a:t>
            </a:r>
            <a:r>
              <a:rPr lang="en-US" sz="2800" dirty="0"/>
              <a:t>the file byte-stream data flow of pipes, each IPC message has an explicit length. </a:t>
            </a:r>
            <a:endParaRPr lang="en-US" sz="2800" dirty="0" smtClean="0"/>
          </a:p>
          <a:p>
            <a:pPr>
              <a:lnSpc>
                <a:spcPct val="90000"/>
              </a:lnSpc>
            </a:pPr>
            <a:r>
              <a:rPr lang="en-US" sz="2800" dirty="0" smtClean="0"/>
              <a:t>Messages </a:t>
            </a:r>
            <a:r>
              <a:rPr lang="en-US" sz="2800" dirty="0"/>
              <a:t>can be assigned a specific type. Because of this, a server process can direct message traffic between clients on its queue by using the client process PID as the message type. </a:t>
            </a:r>
            <a:endParaRPr lang="en-US" sz="2800" dirty="0" smtClean="0"/>
          </a:p>
          <a:p>
            <a:pPr>
              <a:lnSpc>
                <a:spcPct val="90000"/>
              </a:lnSpc>
            </a:pPr>
            <a:r>
              <a:rPr lang="en-US" sz="2800" dirty="0" smtClean="0"/>
              <a:t>For </a:t>
            </a:r>
            <a:r>
              <a:rPr lang="en-US" sz="2800" dirty="0"/>
              <a:t>single-message transactions, multiple server processes can work in parallel on transactions sent to a shared message queue.</a:t>
            </a:r>
            <a:endParaRPr lang="bg-BG" sz="2800" dirty="0"/>
          </a:p>
        </p:txBody>
      </p:sp>
    </p:spTree>
    <p:extLst>
      <p:ext uri="{BB962C8B-B14F-4D97-AF65-F5344CB8AC3E}">
        <p14:creationId xmlns:p14="http://schemas.microsoft.com/office/powerpoint/2010/main" val="3995782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dirty="0"/>
              <a:t>Message Queues</a:t>
            </a:r>
            <a:endParaRPr lang="bg-BG" dirty="0"/>
          </a:p>
        </p:txBody>
      </p:sp>
      <p:sp>
        <p:nvSpPr>
          <p:cNvPr id="49155" name="Rectangle 3"/>
          <p:cNvSpPr>
            <a:spLocks noGrp="1" noChangeArrowheads="1"/>
          </p:cNvSpPr>
          <p:nvPr>
            <p:ph type="body" idx="1"/>
          </p:nvPr>
        </p:nvSpPr>
        <p:spPr/>
        <p:txBody>
          <a:bodyPr/>
          <a:lstStyle/>
          <a:p>
            <a:r>
              <a:rPr lang="en-US" dirty="0"/>
              <a:t>Before a process can send or receive a message, the queue must be initialized (through the </a:t>
            </a:r>
            <a:r>
              <a:rPr lang="en-US" dirty="0" err="1"/>
              <a:t>msgget</a:t>
            </a:r>
            <a:r>
              <a:rPr lang="en-US" dirty="0"/>
              <a:t> function see below) </a:t>
            </a:r>
            <a:endParaRPr lang="en-US" dirty="0" smtClean="0"/>
          </a:p>
          <a:p>
            <a:endParaRPr lang="en-US" dirty="0"/>
          </a:p>
          <a:p>
            <a:r>
              <a:rPr lang="en-US" dirty="0" smtClean="0"/>
              <a:t>Operations </a:t>
            </a:r>
            <a:r>
              <a:rPr lang="en-US" dirty="0"/>
              <a:t>to send and receive messages are performed </a:t>
            </a:r>
            <a:r>
              <a:rPr lang="en-US" dirty="0" smtClean="0"/>
              <a:t>by the</a:t>
            </a:r>
            <a:r>
              <a:rPr lang="en-US" dirty="0"/>
              <a:t> </a:t>
            </a:r>
            <a:r>
              <a:rPr lang="en-US" dirty="0" err="1"/>
              <a:t>msgsnd</a:t>
            </a:r>
            <a:r>
              <a:rPr lang="en-US" dirty="0"/>
              <a:t>() </a:t>
            </a:r>
            <a:r>
              <a:rPr lang="en-US" dirty="0" smtClean="0"/>
              <a:t>and </a:t>
            </a:r>
            <a:r>
              <a:rPr lang="en-US" dirty="0" err="1" smtClean="0"/>
              <a:t>msgrcv</a:t>
            </a:r>
            <a:r>
              <a:rPr lang="en-US" dirty="0"/>
              <a:t>() functions, respectively.</a:t>
            </a:r>
            <a:endParaRPr lang="bg-BG" dirty="0"/>
          </a:p>
        </p:txBody>
      </p:sp>
    </p:spTree>
    <p:extLst>
      <p:ext uri="{BB962C8B-B14F-4D97-AF65-F5344CB8AC3E}">
        <p14:creationId xmlns:p14="http://schemas.microsoft.com/office/powerpoint/2010/main" val="33381670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dirty="0"/>
              <a:t>Message Queues</a:t>
            </a:r>
            <a:endParaRPr lang="bg-BG" dirty="0"/>
          </a:p>
        </p:txBody>
      </p:sp>
      <p:sp>
        <p:nvSpPr>
          <p:cNvPr id="50179" name="Rectangle 3"/>
          <p:cNvSpPr>
            <a:spLocks noGrp="1" noChangeArrowheads="1"/>
          </p:cNvSpPr>
          <p:nvPr>
            <p:ph type="body" idx="1"/>
          </p:nvPr>
        </p:nvSpPr>
        <p:spPr/>
        <p:txBody>
          <a:bodyPr>
            <a:normAutofit/>
          </a:bodyPr>
          <a:lstStyle/>
          <a:p>
            <a:pPr>
              <a:lnSpc>
                <a:spcPct val="90000"/>
              </a:lnSpc>
            </a:pPr>
            <a:r>
              <a:rPr lang="en-US" sz="2400" dirty="0"/>
              <a:t>When a message is sent, its text is copied to the message queue. </a:t>
            </a:r>
            <a:endParaRPr lang="en-US" sz="2400" dirty="0" smtClean="0"/>
          </a:p>
          <a:p>
            <a:pPr>
              <a:lnSpc>
                <a:spcPct val="90000"/>
              </a:lnSpc>
            </a:pPr>
            <a:r>
              <a:rPr lang="en-US" sz="2400" dirty="0" smtClean="0"/>
              <a:t>The</a:t>
            </a:r>
            <a:r>
              <a:rPr lang="en-US" sz="2400" dirty="0"/>
              <a:t> </a:t>
            </a:r>
            <a:r>
              <a:rPr lang="en-US" sz="2400" dirty="0" err="1"/>
              <a:t>msgsnd</a:t>
            </a:r>
            <a:r>
              <a:rPr lang="en-US" sz="2400" dirty="0"/>
              <a:t>() and </a:t>
            </a:r>
            <a:r>
              <a:rPr lang="en-US" sz="2400" dirty="0" err="1"/>
              <a:t>msgrcv</a:t>
            </a:r>
            <a:r>
              <a:rPr lang="en-US" sz="2400" dirty="0"/>
              <a:t>() functions can be performed as either blocking or non-blocking operations. </a:t>
            </a:r>
            <a:endParaRPr lang="en-US" sz="2400" dirty="0" smtClean="0"/>
          </a:p>
          <a:p>
            <a:pPr>
              <a:lnSpc>
                <a:spcPct val="90000"/>
              </a:lnSpc>
            </a:pPr>
            <a:r>
              <a:rPr lang="en-US" sz="2400" dirty="0" smtClean="0"/>
              <a:t>Non-blocking </a:t>
            </a:r>
            <a:r>
              <a:rPr lang="en-US" sz="2400" dirty="0"/>
              <a:t>operations allow for asynchronous message transfer -- the process is not suspended as a result of sending or receiving a message. In blocking or synchronous message passing the sending process cannot continue until the message has been transferred or has even been acknowledged by a receiver</a:t>
            </a:r>
            <a:r>
              <a:rPr lang="en-US" sz="2400" dirty="0" smtClean="0"/>
              <a:t>.</a:t>
            </a:r>
          </a:p>
        </p:txBody>
      </p:sp>
    </p:spTree>
    <p:extLst>
      <p:ext uri="{BB962C8B-B14F-4D97-AF65-F5344CB8AC3E}">
        <p14:creationId xmlns:p14="http://schemas.microsoft.com/office/powerpoint/2010/main" val="3846620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a:t>Message Queues</a:t>
            </a:r>
            <a:endParaRPr lang="bg-BG" dirty="0"/>
          </a:p>
        </p:txBody>
      </p:sp>
      <p:sp>
        <p:nvSpPr>
          <p:cNvPr id="51203" name="Rectangle 3"/>
          <p:cNvSpPr>
            <a:spLocks noGrp="1" noChangeArrowheads="1"/>
          </p:cNvSpPr>
          <p:nvPr>
            <p:ph type="body" idx="1"/>
          </p:nvPr>
        </p:nvSpPr>
        <p:spPr/>
        <p:txBody>
          <a:bodyPr/>
          <a:lstStyle/>
          <a:p>
            <a:r>
              <a:rPr lang="en-US" dirty="0"/>
              <a:t>IPC signal and other mechanisms can be employed to implement such transfer. </a:t>
            </a:r>
            <a:endParaRPr lang="en-US" dirty="0" smtClean="0"/>
          </a:p>
          <a:p>
            <a:r>
              <a:rPr lang="en-US" dirty="0" smtClean="0"/>
              <a:t>A </a:t>
            </a:r>
            <a:r>
              <a:rPr lang="en-US" dirty="0"/>
              <a:t>blocked message operation remains suspended until one of the following three conditions occurs:</a:t>
            </a:r>
          </a:p>
          <a:p>
            <a:pPr lvl="1"/>
            <a:r>
              <a:rPr lang="en-US" dirty="0"/>
              <a:t>The call succeeds.</a:t>
            </a:r>
          </a:p>
          <a:p>
            <a:pPr lvl="1"/>
            <a:r>
              <a:rPr lang="en-US" dirty="0"/>
              <a:t>The process receives a signal.</a:t>
            </a:r>
          </a:p>
          <a:p>
            <a:pPr lvl="1"/>
            <a:r>
              <a:rPr lang="en-US" dirty="0"/>
              <a:t>The queue is removed.</a:t>
            </a:r>
          </a:p>
        </p:txBody>
      </p:sp>
    </p:spTree>
    <p:extLst>
      <p:ext uri="{BB962C8B-B14F-4D97-AF65-F5344CB8AC3E}">
        <p14:creationId xmlns:p14="http://schemas.microsoft.com/office/powerpoint/2010/main" val="25908073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bg-BG" sz="4000" b="1"/>
              <a:t>Initialising the Message Queue</a:t>
            </a:r>
          </a:p>
        </p:txBody>
      </p:sp>
      <p:sp>
        <p:nvSpPr>
          <p:cNvPr id="52227" name="Rectangle 3"/>
          <p:cNvSpPr>
            <a:spLocks noGrp="1" noChangeArrowheads="1"/>
          </p:cNvSpPr>
          <p:nvPr>
            <p:ph type="body" idx="1"/>
          </p:nvPr>
        </p:nvSpPr>
        <p:spPr/>
        <p:txBody>
          <a:bodyPr/>
          <a:lstStyle/>
          <a:p>
            <a:pPr marL="109728" indent="0">
              <a:buNone/>
            </a:pPr>
            <a:r>
              <a:rPr lang="en-US" dirty="0"/>
              <a:t>The </a:t>
            </a:r>
            <a:r>
              <a:rPr lang="en-US" dirty="0" err="1"/>
              <a:t>msgget</a:t>
            </a:r>
            <a:r>
              <a:rPr lang="en-US" dirty="0"/>
              <a:t>() function initializes a new message queue:</a:t>
            </a:r>
          </a:p>
          <a:p>
            <a:pPr marL="109728" indent="0">
              <a:buNone/>
            </a:pPr>
            <a:endParaRPr lang="en-US" dirty="0" smtClean="0"/>
          </a:p>
          <a:p>
            <a:pPr marL="109728" indent="0">
              <a:buNone/>
            </a:pPr>
            <a:r>
              <a:rPr lang="en-US" dirty="0" err="1" smtClean="0"/>
              <a:t>int</a:t>
            </a:r>
            <a:r>
              <a:rPr lang="en-US" dirty="0" smtClean="0"/>
              <a:t> </a:t>
            </a:r>
            <a:r>
              <a:rPr lang="en-US" dirty="0" err="1"/>
              <a:t>msgget</a:t>
            </a:r>
            <a:r>
              <a:rPr lang="en-US" dirty="0"/>
              <a:t>(</a:t>
            </a:r>
            <a:r>
              <a:rPr lang="en-US" dirty="0" err="1"/>
              <a:t>key_t</a:t>
            </a:r>
            <a:r>
              <a:rPr lang="en-US" dirty="0"/>
              <a:t> key, </a:t>
            </a:r>
            <a:r>
              <a:rPr lang="en-US" dirty="0" err="1"/>
              <a:t>int</a:t>
            </a:r>
            <a:r>
              <a:rPr lang="en-US" dirty="0"/>
              <a:t> </a:t>
            </a:r>
            <a:r>
              <a:rPr lang="en-US" dirty="0" err="1"/>
              <a:t>msgflg</a:t>
            </a:r>
            <a:r>
              <a:rPr lang="en-US" dirty="0"/>
              <a:t>) </a:t>
            </a:r>
            <a:endParaRPr lang="en-US" dirty="0" smtClean="0"/>
          </a:p>
          <a:p>
            <a:r>
              <a:rPr lang="en-US" dirty="0" smtClean="0"/>
              <a:t>It </a:t>
            </a:r>
            <a:r>
              <a:rPr lang="en-US" dirty="0"/>
              <a:t>can also return the message queue ID (</a:t>
            </a:r>
            <a:r>
              <a:rPr lang="en-US" dirty="0" err="1"/>
              <a:t>msqid</a:t>
            </a:r>
            <a:r>
              <a:rPr lang="en-US" dirty="0"/>
              <a:t>) of the queue corresponding to the key argument. </a:t>
            </a:r>
            <a:endParaRPr lang="en-US" dirty="0" smtClean="0"/>
          </a:p>
          <a:p>
            <a:r>
              <a:rPr lang="en-US" dirty="0" smtClean="0"/>
              <a:t>The </a:t>
            </a:r>
            <a:r>
              <a:rPr lang="en-US" dirty="0"/>
              <a:t>value passed as the </a:t>
            </a:r>
            <a:r>
              <a:rPr lang="en-US" dirty="0" err="1"/>
              <a:t>msgflg</a:t>
            </a:r>
            <a:r>
              <a:rPr lang="en-US" dirty="0"/>
              <a:t> argument must be an octal integer with settings for the queue's permissions and control flags.</a:t>
            </a:r>
          </a:p>
        </p:txBody>
      </p:sp>
    </p:spTree>
    <p:extLst>
      <p:ext uri="{BB962C8B-B14F-4D97-AF65-F5344CB8AC3E}">
        <p14:creationId xmlns:p14="http://schemas.microsoft.com/office/powerpoint/2010/main" val="861958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a:xfrm>
            <a:off x="0" y="274638"/>
            <a:ext cx="8229600" cy="1143000"/>
          </a:xfrm>
        </p:spPr>
        <p:txBody>
          <a:bodyPr/>
          <a:lstStyle/>
          <a:p>
            <a:r>
              <a:rPr lang="bg-BG" sz="4000" b="1"/>
              <a:t>Initialising the Message Queue</a:t>
            </a:r>
          </a:p>
        </p:txBody>
      </p:sp>
      <p:sp>
        <p:nvSpPr>
          <p:cNvPr id="53251" name="Text Box 3"/>
          <p:cNvSpPr txBox="1">
            <a:spLocks noChangeArrowheads="1"/>
          </p:cNvSpPr>
          <p:nvPr/>
        </p:nvSpPr>
        <p:spPr bwMode="auto">
          <a:xfrm>
            <a:off x="2051050" y="1196975"/>
            <a:ext cx="6337300" cy="559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a:t>#include &lt;sys/ipc.h&gt;</a:t>
            </a:r>
            <a:endParaRPr lang="en-US"/>
          </a:p>
          <a:p>
            <a:pPr>
              <a:spcBef>
                <a:spcPct val="50000"/>
              </a:spcBef>
            </a:pPr>
            <a:r>
              <a:rPr lang="bg-BG"/>
              <a:t>#include &lt;sys/msg.h&gt;</a:t>
            </a:r>
            <a:endParaRPr lang="en-US"/>
          </a:p>
          <a:p>
            <a:pPr>
              <a:spcBef>
                <a:spcPct val="50000"/>
              </a:spcBef>
            </a:pPr>
            <a:r>
              <a:rPr lang="bg-BG"/>
              <a:t> ... </a:t>
            </a:r>
            <a:endParaRPr lang="en-US"/>
          </a:p>
          <a:p>
            <a:pPr>
              <a:spcBef>
                <a:spcPct val="50000"/>
              </a:spcBef>
            </a:pPr>
            <a:r>
              <a:rPr lang="bg-BG"/>
              <a:t>key_t key; /* key to be passed to msgget() */ </a:t>
            </a:r>
            <a:endParaRPr lang="en-US"/>
          </a:p>
          <a:p>
            <a:pPr>
              <a:spcBef>
                <a:spcPct val="50000"/>
              </a:spcBef>
            </a:pPr>
            <a:r>
              <a:rPr lang="bg-BG"/>
              <a:t>int msgflg /* msgflg to be passed to msgget() */ int msqid; /* return value from msgget() */ </a:t>
            </a:r>
            <a:endParaRPr lang="en-US"/>
          </a:p>
          <a:p>
            <a:pPr>
              <a:spcBef>
                <a:spcPct val="50000"/>
              </a:spcBef>
            </a:pPr>
            <a:r>
              <a:rPr lang="bg-BG"/>
              <a:t>... </a:t>
            </a:r>
            <a:endParaRPr lang="en-US"/>
          </a:p>
          <a:p>
            <a:pPr>
              <a:spcBef>
                <a:spcPct val="50000"/>
              </a:spcBef>
            </a:pPr>
            <a:r>
              <a:rPr lang="bg-BG"/>
              <a:t>key = ... </a:t>
            </a:r>
            <a:endParaRPr lang="en-US"/>
          </a:p>
          <a:p>
            <a:pPr>
              <a:spcBef>
                <a:spcPct val="50000"/>
              </a:spcBef>
            </a:pPr>
            <a:r>
              <a:rPr lang="bg-BG"/>
              <a:t>msgflg = ... </a:t>
            </a:r>
            <a:endParaRPr lang="en-US"/>
          </a:p>
          <a:p>
            <a:pPr>
              <a:spcBef>
                <a:spcPct val="50000"/>
              </a:spcBef>
            </a:pPr>
            <a:r>
              <a:rPr lang="bg-BG"/>
              <a:t>if ((msqid = msgget(key, msgflg)) == &amp;ndash;1) {</a:t>
            </a:r>
            <a:endParaRPr lang="en-US"/>
          </a:p>
          <a:p>
            <a:pPr>
              <a:spcBef>
                <a:spcPct val="50000"/>
              </a:spcBef>
            </a:pPr>
            <a:r>
              <a:rPr lang="en-US"/>
              <a:t>  </a:t>
            </a:r>
            <a:r>
              <a:rPr lang="bg-BG"/>
              <a:t> perror("msgget: msgget failed"); </a:t>
            </a:r>
            <a:endParaRPr lang="en-US"/>
          </a:p>
          <a:p>
            <a:pPr>
              <a:spcBef>
                <a:spcPct val="50000"/>
              </a:spcBef>
            </a:pPr>
            <a:r>
              <a:rPr lang="en-US"/>
              <a:t>   </a:t>
            </a:r>
            <a:r>
              <a:rPr lang="bg-BG"/>
              <a:t>exit(1); </a:t>
            </a:r>
            <a:endParaRPr lang="en-US"/>
          </a:p>
          <a:p>
            <a:pPr>
              <a:spcBef>
                <a:spcPct val="50000"/>
              </a:spcBef>
            </a:pPr>
            <a:r>
              <a:rPr lang="bg-BG"/>
              <a:t>} else </a:t>
            </a:r>
            <a:endParaRPr lang="en-US"/>
          </a:p>
          <a:p>
            <a:pPr>
              <a:spcBef>
                <a:spcPct val="50000"/>
              </a:spcBef>
            </a:pPr>
            <a:r>
              <a:rPr lang="en-US"/>
              <a:t>   </a:t>
            </a:r>
            <a:r>
              <a:rPr lang="bg-BG"/>
              <a:t>(void) fprintf(stderr, &amp;ldquo;msgget succeeded"); ... </a:t>
            </a:r>
          </a:p>
        </p:txBody>
      </p:sp>
    </p:spTree>
    <p:extLst>
      <p:ext uri="{BB962C8B-B14F-4D97-AF65-F5344CB8AC3E}">
        <p14:creationId xmlns:p14="http://schemas.microsoft.com/office/powerpoint/2010/main" val="22882349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fontScale="90000"/>
          </a:bodyPr>
          <a:lstStyle/>
          <a:p>
            <a:r>
              <a:rPr lang="bg-BG" sz="4000" b="1"/>
              <a:t>IPC Functions, Key Arguments, and Creation Flags: &lt;sys/ipc.h&gt;</a:t>
            </a:r>
          </a:p>
        </p:txBody>
      </p:sp>
      <p:sp>
        <p:nvSpPr>
          <p:cNvPr id="54275" name="Rectangle 3"/>
          <p:cNvSpPr>
            <a:spLocks noGrp="1" noChangeArrowheads="1"/>
          </p:cNvSpPr>
          <p:nvPr>
            <p:ph type="body" idx="1"/>
          </p:nvPr>
        </p:nvSpPr>
        <p:spPr/>
        <p:txBody>
          <a:bodyPr/>
          <a:lstStyle/>
          <a:p>
            <a:r>
              <a:rPr lang="en-US" dirty="0"/>
              <a:t>Processes requesting access to an IPC facility must be able to identify it. </a:t>
            </a:r>
            <a:endParaRPr lang="en-US" dirty="0" smtClean="0"/>
          </a:p>
          <a:p>
            <a:endParaRPr lang="en-US" dirty="0"/>
          </a:p>
          <a:p>
            <a:r>
              <a:rPr lang="en-US" dirty="0" smtClean="0"/>
              <a:t>To </a:t>
            </a:r>
            <a:r>
              <a:rPr lang="en-US" dirty="0"/>
              <a:t>do this, functions that initialize or provide access to an IPC facility use a </a:t>
            </a:r>
            <a:r>
              <a:rPr lang="en-US" dirty="0" err="1"/>
              <a:t>key_t</a:t>
            </a:r>
            <a:r>
              <a:rPr lang="en-US" dirty="0"/>
              <a:t> key argument. (</a:t>
            </a:r>
            <a:r>
              <a:rPr lang="en-US" dirty="0" err="1"/>
              <a:t>key_t</a:t>
            </a:r>
            <a:r>
              <a:rPr lang="en-US" dirty="0"/>
              <a:t> is essentially an </a:t>
            </a:r>
            <a:r>
              <a:rPr lang="en-US" dirty="0" err="1"/>
              <a:t>inttype</a:t>
            </a:r>
            <a:r>
              <a:rPr lang="en-US" dirty="0"/>
              <a:t> defined in &lt;sys/</a:t>
            </a:r>
            <a:r>
              <a:rPr lang="en-US" dirty="0" err="1"/>
              <a:t>types.h</a:t>
            </a:r>
            <a:r>
              <a:rPr lang="en-US" dirty="0"/>
              <a:t>&gt;</a:t>
            </a:r>
            <a:endParaRPr lang="bg-BG" dirty="0"/>
          </a:p>
        </p:txBody>
      </p:sp>
    </p:spTree>
    <p:extLst>
      <p:ext uri="{BB962C8B-B14F-4D97-AF65-F5344CB8AC3E}">
        <p14:creationId xmlns:p14="http://schemas.microsoft.com/office/powerpoint/2010/main" val="5739559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normAutofit fontScale="90000"/>
          </a:bodyPr>
          <a:lstStyle/>
          <a:p>
            <a:r>
              <a:rPr lang="bg-BG" sz="4000" b="1"/>
              <a:t>IPC Functions, Key Arguments, and Creation Flags: &lt;sys/ipc.h&gt;</a:t>
            </a:r>
          </a:p>
        </p:txBody>
      </p:sp>
      <p:sp>
        <p:nvSpPr>
          <p:cNvPr id="55299" name="Rectangle 3"/>
          <p:cNvSpPr>
            <a:spLocks noGrp="1" noChangeArrowheads="1"/>
          </p:cNvSpPr>
          <p:nvPr>
            <p:ph type="body" idx="1"/>
          </p:nvPr>
        </p:nvSpPr>
        <p:spPr/>
        <p:txBody>
          <a:bodyPr>
            <a:normAutofit fontScale="92500"/>
          </a:bodyPr>
          <a:lstStyle/>
          <a:p>
            <a:r>
              <a:rPr lang="en-US" sz="2800" dirty="0"/>
              <a:t>The key is an arbitrary value or one that can be derived from a common seed at run time. </a:t>
            </a:r>
            <a:endParaRPr lang="en-US" sz="2800" dirty="0" smtClean="0"/>
          </a:p>
          <a:p>
            <a:r>
              <a:rPr lang="en-US" sz="2800" dirty="0" smtClean="0"/>
              <a:t>One </a:t>
            </a:r>
            <a:r>
              <a:rPr lang="en-US" sz="2800" dirty="0"/>
              <a:t>way is with </a:t>
            </a:r>
            <a:r>
              <a:rPr lang="en-US" sz="2800" dirty="0" err="1"/>
              <a:t>ftok</a:t>
            </a:r>
            <a:r>
              <a:rPr lang="en-US" sz="2800" dirty="0"/>
              <a:t>() , which converts a filename to a key value that is unique within the system. </a:t>
            </a:r>
            <a:endParaRPr lang="en-US" sz="2800" dirty="0" smtClean="0"/>
          </a:p>
          <a:p>
            <a:r>
              <a:rPr lang="en-US" sz="2800" dirty="0" smtClean="0"/>
              <a:t>Functions </a:t>
            </a:r>
            <a:r>
              <a:rPr lang="en-US" sz="2800" dirty="0"/>
              <a:t>that initialize or get access to messages (also semaphores or shared memory see later) return an ID number of type int. </a:t>
            </a:r>
            <a:endParaRPr lang="en-US" sz="2800" dirty="0" smtClean="0"/>
          </a:p>
          <a:p>
            <a:r>
              <a:rPr lang="en-US" sz="2800" dirty="0" smtClean="0"/>
              <a:t>IPC </a:t>
            </a:r>
            <a:r>
              <a:rPr lang="en-US" sz="2800" dirty="0"/>
              <a:t>functions that perform read, write, and control operations use this ID. </a:t>
            </a:r>
            <a:endParaRPr lang="bg-BG" sz="2800" dirty="0"/>
          </a:p>
        </p:txBody>
      </p:sp>
    </p:spTree>
    <p:extLst>
      <p:ext uri="{BB962C8B-B14F-4D97-AF65-F5344CB8AC3E}">
        <p14:creationId xmlns:p14="http://schemas.microsoft.com/office/powerpoint/2010/main" val="588113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normAutofit fontScale="92500" lnSpcReduction="10000"/>
          </a:bodyPr>
          <a:lstStyle/>
          <a:p>
            <a:pPr>
              <a:lnSpc>
                <a:spcPct val="90000"/>
              </a:lnSpc>
            </a:pPr>
            <a:r>
              <a:rPr lang="en-US" sz="2800" dirty="0"/>
              <a:t>Signals are software generated interrupts that are sent to a process when a event happens. </a:t>
            </a:r>
            <a:endParaRPr lang="en-US" sz="2800" dirty="0" smtClean="0"/>
          </a:p>
          <a:p>
            <a:pPr>
              <a:lnSpc>
                <a:spcPct val="90000"/>
              </a:lnSpc>
            </a:pPr>
            <a:r>
              <a:rPr lang="en-US" sz="2800" dirty="0" smtClean="0"/>
              <a:t>Signals </a:t>
            </a:r>
            <a:r>
              <a:rPr lang="en-US" sz="2800" dirty="0"/>
              <a:t>can be synchronously generated by an error in an application, such as SIGFPE and SIGSEGV, but most signals are asynchronous. </a:t>
            </a:r>
            <a:endParaRPr lang="en-US" sz="2800" dirty="0" smtClean="0"/>
          </a:p>
          <a:p>
            <a:pPr>
              <a:lnSpc>
                <a:spcPct val="90000"/>
              </a:lnSpc>
            </a:pPr>
            <a:r>
              <a:rPr lang="en-US" sz="2800" dirty="0" smtClean="0"/>
              <a:t>Signals </a:t>
            </a:r>
            <a:r>
              <a:rPr lang="en-US" sz="2800" dirty="0"/>
              <a:t>can be posted to a process when the system detects a software event, such as a user entering an interrupt or stop or a kill request from another process. </a:t>
            </a:r>
            <a:endParaRPr lang="en-US" sz="2800" dirty="0" smtClean="0"/>
          </a:p>
          <a:p>
            <a:pPr>
              <a:lnSpc>
                <a:spcPct val="90000"/>
              </a:lnSpc>
            </a:pPr>
            <a:r>
              <a:rPr lang="en-US" sz="2800" dirty="0" smtClean="0"/>
              <a:t>Signals </a:t>
            </a:r>
            <a:r>
              <a:rPr lang="en-US" sz="2800" dirty="0"/>
              <a:t>can also be come directly from the OS kernel when a hardware event such as a bus error or an illegal instruction is encountered. </a:t>
            </a:r>
            <a:endParaRPr lang="bg-BG" sz="2800" dirty="0" smtClean="0"/>
          </a:p>
        </p:txBody>
      </p:sp>
      <p:sp>
        <p:nvSpPr>
          <p:cNvPr id="4098" name="Rectangle 2"/>
          <p:cNvSpPr>
            <a:spLocks noGrp="1" noChangeArrowheads="1"/>
          </p:cNvSpPr>
          <p:nvPr>
            <p:ph type="title"/>
          </p:nvPr>
        </p:nvSpPr>
        <p:spPr/>
        <p:txBody>
          <a:bodyPr/>
          <a:lstStyle/>
          <a:p>
            <a:pPr eaLnBrk="1" hangingPunct="1"/>
            <a:r>
              <a:rPr lang="en-US" dirty="0" smtClean="0"/>
              <a:t>Introduction</a:t>
            </a:r>
            <a:endParaRPr lang="bg-BG"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fontScale="90000"/>
          </a:bodyPr>
          <a:lstStyle/>
          <a:p>
            <a:r>
              <a:rPr lang="bg-BG" sz="4000" b="1"/>
              <a:t>IPC Functions, Key Arguments, and Creation Flags: &lt;sys/ipc.h&gt;</a:t>
            </a:r>
          </a:p>
        </p:txBody>
      </p:sp>
      <p:sp>
        <p:nvSpPr>
          <p:cNvPr id="56323" name="Rectangle 3"/>
          <p:cNvSpPr>
            <a:spLocks noGrp="1" noChangeArrowheads="1"/>
          </p:cNvSpPr>
          <p:nvPr>
            <p:ph type="body" idx="1"/>
          </p:nvPr>
        </p:nvSpPr>
        <p:spPr/>
        <p:txBody>
          <a:bodyPr>
            <a:normAutofit lnSpcReduction="10000"/>
          </a:bodyPr>
          <a:lstStyle/>
          <a:p>
            <a:pPr>
              <a:lnSpc>
                <a:spcPct val="80000"/>
              </a:lnSpc>
            </a:pPr>
            <a:r>
              <a:rPr lang="en-US" sz="2800" dirty="0"/>
              <a:t>If the key argument is specified as IPC_PRIVATE, the call initializes a new instance of an IPC facility that is private to the creating process. </a:t>
            </a:r>
            <a:endParaRPr lang="en-US" sz="2800" dirty="0" smtClean="0"/>
          </a:p>
          <a:p>
            <a:pPr>
              <a:lnSpc>
                <a:spcPct val="80000"/>
              </a:lnSpc>
            </a:pPr>
            <a:r>
              <a:rPr lang="en-US" sz="2800" dirty="0" smtClean="0"/>
              <a:t>When </a:t>
            </a:r>
            <a:r>
              <a:rPr lang="en-US" sz="2800" dirty="0"/>
              <a:t>the IPC_CREAT flag is supplied in the flags argument appropriate to the call, the function tries to create the facility if it does not exist already. </a:t>
            </a:r>
            <a:endParaRPr lang="en-US" sz="2800" dirty="0" smtClean="0"/>
          </a:p>
          <a:p>
            <a:pPr>
              <a:lnSpc>
                <a:spcPct val="80000"/>
              </a:lnSpc>
            </a:pPr>
            <a:r>
              <a:rPr lang="en-US" sz="2800" dirty="0" smtClean="0"/>
              <a:t>When </a:t>
            </a:r>
            <a:r>
              <a:rPr lang="en-US" sz="2800" dirty="0"/>
              <a:t>called with both the IPC_CREAT and IPC_EXCL flags, the function fails if the facility already exists. This can be useful when more than one process might attempt to initialize the facility.</a:t>
            </a:r>
            <a:endParaRPr lang="bg-BG" sz="2800" dirty="0"/>
          </a:p>
        </p:txBody>
      </p:sp>
    </p:spTree>
    <p:extLst>
      <p:ext uri="{BB962C8B-B14F-4D97-AF65-F5344CB8AC3E}">
        <p14:creationId xmlns:p14="http://schemas.microsoft.com/office/powerpoint/2010/main" val="41573751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fontScale="90000"/>
          </a:bodyPr>
          <a:lstStyle/>
          <a:p>
            <a:r>
              <a:rPr lang="bg-BG" sz="4000" b="1"/>
              <a:t>IPC Functions, Key Arguments, and Creation Flags: &lt;sys/ipc.h&gt;</a:t>
            </a:r>
          </a:p>
        </p:txBody>
      </p:sp>
      <p:sp>
        <p:nvSpPr>
          <p:cNvPr id="57347" name="Rectangle 3"/>
          <p:cNvSpPr>
            <a:spLocks noGrp="1" noChangeArrowheads="1"/>
          </p:cNvSpPr>
          <p:nvPr>
            <p:ph type="body" idx="1"/>
          </p:nvPr>
        </p:nvSpPr>
        <p:spPr/>
        <p:txBody>
          <a:bodyPr>
            <a:normAutofit fontScale="92500" lnSpcReduction="20000"/>
          </a:bodyPr>
          <a:lstStyle/>
          <a:p>
            <a:r>
              <a:rPr lang="en-US" sz="2800" dirty="0"/>
              <a:t> One such case might involve several server processes having access to the same facility. </a:t>
            </a:r>
            <a:endParaRPr lang="en-US" sz="2800" dirty="0" smtClean="0"/>
          </a:p>
          <a:p>
            <a:r>
              <a:rPr lang="en-US" sz="2800" dirty="0" smtClean="0"/>
              <a:t>If </a:t>
            </a:r>
            <a:r>
              <a:rPr lang="en-US" sz="2800" dirty="0"/>
              <a:t>they all attempt to create the facility with IPC_EXCL in effect, only the first attempt succeeds. </a:t>
            </a:r>
            <a:endParaRPr lang="en-US" sz="2800" dirty="0" smtClean="0"/>
          </a:p>
          <a:p>
            <a:r>
              <a:rPr lang="en-US" sz="2800" dirty="0" smtClean="0"/>
              <a:t>If </a:t>
            </a:r>
            <a:r>
              <a:rPr lang="en-US" sz="2800" dirty="0"/>
              <a:t>neither of these flags is given and the facility already exists, the functions to get access simply return the ID of the facility. </a:t>
            </a:r>
            <a:endParaRPr lang="en-US" sz="2800" dirty="0" smtClean="0"/>
          </a:p>
          <a:p>
            <a:r>
              <a:rPr lang="en-US" sz="2800" dirty="0" smtClean="0"/>
              <a:t>If</a:t>
            </a:r>
            <a:r>
              <a:rPr lang="en-US" sz="2800" dirty="0"/>
              <a:t> IPC_CREAT is omitted and the facility is not already initialized, the calls fail. These control flags are combined, using logical (bitwise) OR, with the octal permission modes to form the flags argument. </a:t>
            </a:r>
          </a:p>
        </p:txBody>
      </p:sp>
    </p:spTree>
    <p:extLst>
      <p:ext uri="{BB962C8B-B14F-4D97-AF65-F5344CB8AC3E}">
        <p14:creationId xmlns:p14="http://schemas.microsoft.com/office/powerpoint/2010/main" val="22618963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bg-BG" sz="4000" b="1"/>
              <a:t>IPC Functions, Key Arguments, and Creation Flags: &lt;sys/ipc.h&gt;</a:t>
            </a:r>
          </a:p>
        </p:txBody>
      </p:sp>
      <p:sp>
        <p:nvSpPr>
          <p:cNvPr id="58371" name="Rectangle 3"/>
          <p:cNvSpPr>
            <a:spLocks noGrp="1" noChangeArrowheads="1"/>
          </p:cNvSpPr>
          <p:nvPr>
            <p:ph type="body" idx="1"/>
          </p:nvPr>
        </p:nvSpPr>
        <p:spPr/>
        <p:txBody>
          <a:bodyPr/>
          <a:lstStyle/>
          <a:p>
            <a:r>
              <a:rPr lang="en-US" dirty="0"/>
              <a:t>For example, the statement below initializes a new message queue if the queue does not exist</a:t>
            </a:r>
            <a:r>
              <a:rPr lang="en-US" dirty="0" smtClean="0"/>
              <a:t>.</a:t>
            </a:r>
          </a:p>
          <a:p>
            <a:endParaRPr lang="en-US" dirty="0"/>
          </a:p>
          <a:p>
            <a:pPr marL="109728" indent="0">
              <a:buNone/>
            </a:pPr>
            <a:r>
              <a:rPr lang="en-US" dirty="0" err="1"/>
              <a:t>msqid</a:t>
            </a:r>
            <a:r>
              <a:rPr lang="en-US" dirty="0"/>
              <a:t> = </a:t>
            </a:r>
            <a:r>
              <a:rPr lang="en-US" dirty="0" err="1"/>
              <a:t>msgget</a:t>
            </a:r>
            <a:r>
              <a:rPr lang="en-US" dirty="0"/>
              <a:t>(</a:t>
            </a:r>
            <a:r>
              <a:rPr lang="en-US" dirty="0" err="1"/>
              <a:t>ftok</a:t>
            </a:r>
            <a:r>
              <a:rPr lang="en-US" dirty="0"/>
              <a:t>("/</a:t>
            </a:r>
            <a:r>
              <a:rPr lang="en-US" dirty="0" err="1"/>
              <a:t>tmp</a:t>
            </a:r>
            <a:r>
              <a:rPr lang="en-US" dirty="0"/>
              <a:t>", key), (IPC_CREAT | IPC_EXCL | 0400)); </a:t>
            </a:r>
            <a:endParaRPr lang="en-US" dirty="0" smtClean="0"/>
          </a:p>
          <a:p>
            <a:r>
              <a:rPr lang="en-US" dirty="0" smtClean="0"/>
              <a:t>The </a:t>
            </a:r>
            <a:r>
              <a:rPr lang="en-US" dirty="0"/>
              <a:t>first argument evaluates to a key based on the string ("/</a:t>
            </a:r>
            <a:r>
              <a:rPr lang="en-US" dirty="0" err="1"/>
              <a:t>tmp</a:t>
            </a:r>
            <a:r>
              <a:rPr lang="en-US" dirty="0"/>
              <a:t>"). The second argument evaluates to the combined permissions and control flags.</a:t>
            </a:r>
          </a:p>
        </p:txBody>
      </p:sp>
    </p:spTree>
    <p:extLst>
      <p:ext uri="{BB962C8B-B14F-4D97-AF65-F5344CB8AC3E}">
        <p14:creationId xmlns:p14="http://schemas.microsoft.com/office/powerpoint/2010/main" val="1230352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bg-BG"/>
              <a:t>Controlling message queues</a:t>
            </a:r>
          </a:p>
        </p:txBody>
      </p:sp>
      <p:sp>
        <p:nvSpPr>
          <p:cNvPr id="59395" name="Rectangle 3"/>
          <p:cNvSpPr>
            <a:spLocks noGrp="1" noChangeArrowheads="1"/>
          </p:cNvSpPr>
          <p:nvPr>
            <p:ph type="body" idx="1"/>
          </p:nvPr>
        </p:nvSpPr>
        <p:spPr/>
        <p:txBody>
          <a:bodyPr/>
          <a:lstStyle/>
          <a:p>
            <a:r>
              <a:rPr lang="en-US" dirty="0"/>
              <a:t>The </a:t>
            </a:r>
            <a:r>
              <a:rPr lang="en-US" dirty="0" err="1"/>
              <a:t>msgctl</a:t>
            </a:r>
            <a:r>
              <a:rPr lang="en-US" dirty="0"/>
              <a:t>() function alters the permissions and other characteristics of a message queue. </a:t>
            </a:r>
            <a:endParaRPr lang="en-US" dirty="0" smtClean="0"/>
          </a:p>
          <a:p>
            <a:r>
              <a:rPr lang="en-US" dirty="0" smtClean="0"/>
              <a:t>The </a:t>
            </a:r>
            <a:r>
              <a:rPr lang="en-US" dirty="0"/>
              <a:t>owner or creator of a queue can change its ownership or permissions using </a:t>
            </a:r>
            <a:r>
              <a:rPr lang="en-US" dirty="0" err="1"/>
              <a:t>msgctl</a:t>
            </a:r>
            <a:r>
              <a:rPr lang="en-US" dirty="0"/>
              <a:t>() </a:t>
            </a:r>
            <a:endParaRPr lang="en-US" dirty="0" smtClean="0"/>
          </a:p>
          <a:p>
            <a:r>
              <a:rPr lang="en-US" dirty="0" smtClean="0"/>
              <a:t>Also</a:t>
            </a:r>
            <a:r>
              <a:rPr lang="en-US" dirty="0"/>
              <a:t>, any process with permission to do so can use </a:t>
            </a:r>
            <a:r>
              <a:rPr lang="en-US" dirty="0" err="1"/>
              <a:t>msgctl</a:t>
            </a:r>
            <a:r>
              <a:rPr lang="en-US" dirty="0"/>
              <a:t>() for control operations.</a:t>
            </a:r>
            <a:endParaRPr lang="bg-BG" dirty="0"/>
          </a:p>
        </p:txBody>
      </p:sp>
    </p:spTree>
    <p:extLst>
      <p:ext uri="{BB962C8B-B14F-4D97-AF65-F5344CB8AC3E}">
        <p14:creationId xmlns:p14="http://schemas.microsoft.com/office/powerpoint/2010/main" val="4324917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bg-BG"/>
              <a:t>Controlling message queues</a:t>
            </a:r>
          </a:p>
        </p:txBody>
      </p:sp>
      <p:sp>
        <p:nvSpPr>
          <p:cNvPr id="60419" name="Rectangle 3"/>
          <p:cNvSpPr>
            <a:spLocks noGrp="1" noChangeArrowheads="1"/>
          </p:cNvSpPr>
          <p:nvPr>
            <p:ph type="body" idx="1"/>
          </p:nvPr>
        </p:nvSpPr>
        <p:spPr>
          <a:xfrm>
            <a:off x="457200" y="1600200"/>
            <a:ext cx="8229600" cy="5029200"/>
          </a:xfrm>
        </p:spPr>
        <p:txBody>
          <a:bodyPr>
            <a:normAutofit fontScale="92500" lnSpcReduction="10000"/>
          </a:bodyPr>
          <a:lstStyle/>
          <a:p>
            <a:r>
              <a:rPr lang="en-US" sz="2400" dirty="0"/>
              <a:t>The </a:t>
            </a:r>
            <a:r>
              <a:rPr lang="en-US" sz="2400" dirty="0" err="1"/>
              <a:t>msgctl</a:t>
            </a:r>
            <a:r>
              <a:rPr lang="en-US" sz="2400" dirty="0"/>
              <a:t>() function is prototypes as follows:</a:t>
            </a:r>
          </a:p>
          <a:p>
            <a:pPr marL="109728" indent="0">
              <a:buNone/>
            </a:pPr>
            <a:r>
              <a:rPr lang="en-US" sz="2400" dirty="0" err="1"/>
              <a:t>int</a:t>
            </a:r>
            <a:r>
              <a:rPr lang="en-US" sz="2400" dirty="0"/>
              <a:t> </a:t>
            </a:r>
            <a:r>
              <a:rPr lang="en-US" sz="2400" dirty="0" err="1"/>
              <a:t>msgctl</a:t>
            </a:r>
            <a:r>
              <a:rPr lang="en-US" sz="2400" dirty="0"/>
              <a:t>(</a:t>
            </a:r>
            <a:r>
              <a:rPr lang="en-US" sz="2400" dirty="0" err="1"/>
              <a:t>int</a:t>
            </a:r>
            <a:r>
              <a:rPr lang="en-US" sz="2400" dirty="0"/>
              <a:t> </a:t>
            </a:r>
            <a:r>
              <a:rPr lang="en-US" sz="2400" dirty="0" err="1"/>
              <a:t>msqid</a:t>
            </a:r>
            <a:r>
              <a:rPr lang="en-US" sz="2400" dirty="0"/>
              <a:t>, </a:t>
            </a:r>
            <a:r>
              <a:rPr lang="en-US" sz="2400" dirty="0" err="1"/>
              <a:t>int</a:t>
            </a:r>
            <a:r>
              <a:rPr lang="en-US" sz="2400" dirty="0"/>
              <a:t> </a:t>
            </a:r>
            <a:r>
              <a:rPr lang="en-US" sz="2400" dirty="0" err="1"/>
              <a:t>cmd</a:t>
            </a:r>
            <a:r>
              <a:rPr lang="en-US" sz="2400" dirty="0"/>
              <a:t>, </a:t>
            </a:r>
            <a:r>
              <a:rPr lang="en-US" sz="2400" dirty="0" err="1"/>
              <a:t>struct</a:t>
            </a:r>
            <a:r>
              <a:rPr lang="en-US" sz="2400" dirty="0"/>
              <a:t> </a:t>
            </a:r>
            <a:r>
              <a:rPr lang="en-US" sz="2400" dirty="0" err="1"/>
              <a:t>msqid_ds</a:t>
            </a:r>
            <a:r>
              <a:rPr lang="en-US" sz="2400" dirty="0"/>
              <a:t> *</a:t>
            </a:r>
            <a:r>
              <a:rPr lang="en-US" sz="2400" dirty="0" err="1"/>
              <a:t>buf</a:t>
            </a:r>
            <a:r>
              <a:rPr lang="en-US" sz="2400" dirty="0"/>
              <a:t> ) The </a:t>
            </a:r>
            <a:r>
              <a:rPr lang="en-US" sz="2400" dirty="0" err="1"/>
              <a:t>msqid</a:t>
            </a:r>
            <a:r>
              <a:rPr lang="en-US" sz="2400" dirty="0"/>
              <a:t> argument must be the ID of an existing message queue. The </a:t>
            </a:r>
            <a:r>
              <a:rPr lang="en-US" sz="2400" dirty="0" err="1"/>
              <a:t>cmd</a:t>
            </a:r>
            <a:r>
              <a:rPr lang="en-US" sz="2400" dirty="0"/>
              <a:t> argument is one of:</a:t>
            </a:r>
          </a:p>
          <a:p>
            <a:r>
              <a:rPr lang="en-US" sz="2400" b="1" dirty="0"/>
              <a:t>IPC_STAT</a:t>
            </a:r>
            <a:r>
              <a:rPr lang="en-US" sz="2400" dirty="0"/>
              <a:t>-- Place information about the status of the queue in the data structure pointed to by </a:t>
            </a:r>
            <a:r>
              <a:rPr lang="en-US" sz="2400" dirty="0" err="1"/>
              <a:t>buf</a:t>
            </a:r>
            <a:r>
              <a:rPr lang="en-US" sz="2400" dirty="0"/>
              <a:t>. The process must have read permission for this call to succeed</a:t>
            </a:r>
            <a:r>
              <a:rPr lang="en-US" sz="2400" dirty="0" smtClean="0"/>
              <a:t>.</a:t>
            </a:r>
          </a:p>
          <a:p>
            <a:r>
              <a:rPr lang="en-US" sz="2400" b="1" dirty="0" smtClean="0"/>
              <a:t>IPC_SET</a:t>
            </a:r>
            <a:r>
              <a:rPr lang="en-US" sz="2400" dirty="0" smtClean="0"/>
              <a:t>-</a:t>
            </a:r>
            <a:r>
              <a:rPr lang="en-US" sz="2400" dirty="0"/>
              <a:t>- Set the owner's user and group ID, the permissions, and the size (in number of bytes) of the message queue. A process must have the effective user ID of the owner, creator, or </a:t>
            </a:r>
            <a:r>
              <a:rPr lang="en-US" sz="2400" dirty="0" err="1"/>
              <a:t>superuser</a:t>
            </a:r>
            <a:r>
              <a:rPr lang="en-US" sz="2400" dirty="0"/>
              <a:t> for this call to succeed</a:t>
            </a:r>
            <a:r>
              <a:rPr lang="en-US" sz="2400" dirty="0" smtClean="0"/>
              <a:t>.</a:t>
            </a:r>
          </a:p>
          <a:p>
            <a:r>
              <a:rPr lang="en-US" sz="2400" b="1" dirty="0" smtClean="0"/>
              <a:t>IPC_RMID</a:t>
            </a:r>
            <a:r>
              <a:rPr lang="en-US" sz="2400" dirty="0" smtClean="0"/>
              <a:t>-</a:t>
            </a:r>
            <a:r>
              <a:rPr lang="en-US" sz="2400" dirty="0"/>
              <a:t>- Remove the message queue specified by the </a:t>
            </a:r>
            <a:r>
              <a:rPr lang="en-US" sz="2400" dirty="0" err="1"/>
              <a:t>msqid</a:t>
            </a:r>
            <a:r>
              <a:rPr lang="en-US" sz="2400" dirty="0"/>
              <a:t> argument.</a:t>
            </a:r>
            <a:endParaRPr lang="bg-BG" sz="2400" dirty="0"/>
          </a:p>
        </p:txBody>
      </p:sp>
    </p:spTree>
    <p:extLst>
      <p:ext uri="{BB962C8B-B14F-4D97-AF65-F5344CB8AC3E}">
        <p14:creationId xmlns:p14="http://schemas.microsoft.com/office/powerpoint/2010/main" val="23074222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274638"/>
            <a:ext cx="8229600" cy="1143000"/>
          </a:xfrm>
        </p:spPr>
        <p:txBody>
          <a:bodyPr>
            <a:normAutofit fontScale="90000"/>
          </a:bodyPr>
          <a:lstStyle/>
          <a:p>
            <a:r>
              <a:rPr lang="bg-BG" sz="4000" dirty="0"/>
              <a:t>Controlling message queues</a:t>
            </a:r>
            <a:br>
              <a:rPr lang="bg-BG" sz="4000" dirty="0"/>
            </a:br>
            <a:r>
              <a:rPr lang="en-US" sz="4000" dirty="0" smtClean="0"/>
              <a:t>Example</a:t>
            </a:r>
            <a:endParaRPr lang="bg-BG" sz="4000" dirty="0"/>
          </a:p>
        </p:txBody>
      </p:sp>
      <p:sp>
        <p:nvSpPr>
          <p:cNvPr id="61444" name="Text Box 4"/>
          <p:cNvSpPr txBox="1">
            <a:spLocks noChangeArrowheads="1"/>
          </p:cNvSpPr>
          <p:nvPr/>
        </p:nvSpPr>
        <p:spPr bwMode="auto">
          <a:xfrm>
            <a:off x="228600" y="1219200"/>
            <a:ext cx="8610600" cy="510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bg-BG" sz="1600" dirty="0">
                <a:latin typeface="Garamond" pitchFamily="18" charset="0"/>
              </a:rPr>
              <a:t>#include&lt;sys/types.h&gt; </a:t>
            </a:r>
          </a:p>
          <a:p>
            <a:pPr>
              <a:spcBef>
                <a:spcPct val="50000"/>
              </a:spcBef>
            </a:pPr>
            <a:r>
              <a:rPr lang="bg-BG" sz="1600" dirty="0">
                <a:latin typeface="Garamond" pitchFamily="18" charset="0"/>
              </a:rPr>
              <a:t>#include &lt;sys/ipc.h&gt; </a:t>
            </a:r>
          </a:p>
          <a:p>
            <a:pPr>
              <a:spcBef>
                <a:spcPct val="50000"/>
              </a:spcBef>
            </a:pPr>
            <a:r>
              <a:rPr lang="bg-BG" sz="1600" dirty="0">
                <a:latin typeface="Garamond" pitchFamily="18" charset="0"/>
              </a:rPr>
              <a:t>#include &lt;sys/msg.h&gt; </a:t>
            </a:r>
          </a:p>
          <a:p>
            <a:pPr>
              <a:spcBef>
                <a:spcPct val="50000"/>
              </a:spcBef>
            </a:pPr>
            <a:r>
              <a:rPr lang="bg-BG" sz="1600" dirty="0">
                <a:latin typeface="Garamond" pitchFamily="18" charset="0"/>
              </a:rPr>
              <a:t>... </a:t>
            </a:r>
          </a:p>
          <a:p>
            <a:pPr>
              <a:spcBef>
                <a:spcPct val="50000"/>
              </a:spcBef>
            </a:pPr>
            <a:r>
              <a:rPr lang="bg-BG" sz="1600" dirty="0">
                <a:latin typeface="Garamond" pitchFamily="18" charset="0"/>
              </a:rPr>
              <a:t>if (msgctl(msqid, IPC_STAT, &amp;buf) == -1) { </a:t>
            </a:r>
          </a:p>
          <a:p>
            <a:pPr>
              <a:spcBef>
                <a:spcPct val="50000"/>
              </a:spcBef>
            </a:pPr>
            <a:r>
              <a:rPr lang="bg-BG" sz="1600" dirty="0">
                <a:latin typeface="Garamond" pitchFamily="18" charset="0"/>
              </a:rPr>
              <a:t>   perror("msgctl: msgctl failed"); </a:t>
            </a:r>
          </a:p>
          <a:p>
            <a:pPr>
              <a:spcBef>
                <a:spcPct val="50000"/>
              </a:spcBef>
            </a:pPr>
            <a:r>
              <a:rPr lang="bg-BG" sz="1600" dirty="0">
                <a:latin typeface="Garamond" pitchFamily="18" charset="0"/>
              </a:rPr>
              <a:t>   exit(1); </a:t>
            </a:r>
          </a:p>
          <a:p>
            <a:pPr>
              <a:spcBef>
                <a:spcPct val="50000"/>
              </a:spcBef>
            </a:pPr>
            <a:r>
              <a:rPr lang="bg-BG" sz="1600" dirty="0">
                <a:latin typeface="Garamond" pitchFamily="18" charset="0"/>
              </a:rPr>
              <a:t>} </a:t>
            </a:r>
          </a:p>
          <a:p>
            <a:pPr>
              <a:spcBef>
                <a:spcPct val="50000"/>
              </a:spcBef>
            </a:pPr>
            <a:r>
              <a:rPr lang="bg-BG" sz="1600" dirty="0">
                <a:latin typeface="Garamond" pitchFamily="18" charset="0"/>
              </a:rPr>
              <a:t>... </a:t>
            </a:r>
          </a:p>
          <a:p>
            <a:pPr>
              <a:spcBef>
                <a:spcPct val="50000"/>
              </a:spcBef>
            </a:pPr>
            <a:r>
              <a:rPr lang="bg-BG" sz="1600" dirty="0">
                <a:latin typeface="Garamond" pitchFamily="18" charset="0"/>
              </a:rPr>
              <a:t>if (msgctl(msqid, IPC_SET, &amp;buf) == -1) { </a:t>
            </a:r>
          </a:p>
          <a:p>
            <a:pPr>
              <a:spcBef>
                <a:spcPct val="50000"/>
              </a:spcBef>
            </a:pPr>
            <a:r>
              <a:rPr lang="bg-BG" sz="1600" dirty="0">
                <a:latin typeface="Garamond" pitchFamily="18" charset="0"/>
              </a:rPr>
              <a:t>   perror("msgctl: msgctl failed"); </a:t>
            </a:r>
          </a:p>
          <a:p>
            <a:pPr>
              <a:spcBef>
                <a:spcPct val="50000"/>
              </a:spcBef>
            </a:pPr>
            <a:r>
              <a:rPr lang="bg-BG" sz="1600" dirty="0">
                <a:latin typeface="Garamond" pitchFamily="18" charset="0"/>
              </a:rPr>
              <a:t>   exit(1); </a:t>
            </a:r>
          </a:p>
          <a:p>
            <a:pPr>
              <a:spcBef>
                <a:spcPct val="50000"/>
              </a:spcBef>
            </a:pPr>
            <a:r>
              <a:rPr lang="bg-BG" sz="1600" dirty="0">
                <a:latin typeface="Garamond" pitchFamily="18" charset="0"/>
              </a:rPr>
              <a:t>} </a:t>
            </a:r>
          </a:p>
          <a:p>
            <a:pPr>
              <a:spcBef>
                <a:spcPct val="50000"/>
              </a:spcBef>
            </a:pPr>
            <a:r>
              <a:rPr lang="bg-BG" sz="1600" dirty="0">
                <a:latin typeface="Garamond" pitchFamily="18" charset="0"/>
              </a:rPr>
              <a:t>... </a:t>
            </a:r>
          </a:p>
        </p:txBody>
      </p:sp>
    </p:spTree>
    <p:extLst>
      <p:ext uri="{BB962C8B-B14F-4D97-AF65-F5344CB8AC3E}">
        <p14:creationId xmlns:p14="http://schemas.microsoft.com/office/powerpoint/2010/main" val="42428223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r>
              <a:rPr lang="bg-BG"/>
              <a:t>Sending and Receiving Messages</a:t>
            </a:r>
          </a:p>
        </p:txBody>
      </p:sp>
      <p:sp>
        <p:nvSpPr>
          <p:cNvPr id="62467" name="Rectangle 3"/>
          <p:cNvSpPr>
            <a:spLocks noGrp="1" noChangeArrowheads="1"/>
          </p:cNvSpPr>
          <p:nvPr>
            <p:ph type="body" idx="1"/>
          </p:nvPr>
        </p:nvSpPr>
        <p:spPr/>
        <p:txBody>
          <a:bodyPr>
            <a:normAutofit fontScale="92500" lnSpcReduction="10000"/>
          </a:bodyPr>
          <a:lstStyle/>
          <a:p>
            <a:r>
              <a:rPr lang="en-US" sz="2400" dirty="0"/>
              <a:t>The </a:t>
            </a:r>
            <a:r>
              <a:rPr lang="en-US" sz="2400" dirty="0" err="1"/>
              <a:t>msgsnd</a:t>
            </a:r>
            <a:r>
              <a:rPr lang="en-US" sz="2400" dirty="0"/>
              <a:t>() and </a:t>
            </a:r>
            <a:r>
              <a:rPr lang="en-US" sz="2400" dirty="0" err="1"/>
              <a:t>msgrcv</a:t>
            </a:r>
            <a:r>
              <a:rPr lang="en-US" sz="2400" dirty="0"/>
              <a:t>() functions send and receive messages, respectively:</a:t>
            </a:r>
          </a:p>
          <a:p>
            <a:pPr marL="109728" indent="0">
              <a:buNone/>
            </a:pPr>
            <a:r>
              <a:rPr lang="en-US" sz="2400" dirty="0" err="1"/>
              <a:t>int</a:t>
            </a:r>
            <a:r>
              <a:rPr lang="en-US" sz="2400" dirty="0"/>
              <a:t> </a:t>
            </a:r>
            <a:r>
              <a:rPr lang="en-US" sz="2400" dirty="0" err="1"/>
              <a:t>msgsnd</a:t>
            </a:r>
            <a:r>
              <a:rPr lang="en-US" sz="2400" dirty="0"/>
              <a:t>(</a:t>
            </a:r>
            <a:r>
              <a:rPr lang="en-US" sz="2400" dirty="0" err="1"/>
              <a:t>int</a:t>
            </a:r>
            <a:r>
              <a:rPr lang="en-US" sz="2400" dirty="0"/>
              <a:t> </a:t>
            </a:r>
            <a:r>
              <a:rPr lang="en-US" sz="2400" dirty="0" err="1"/>
              <a:t>msqid</a:t>
            </a:r>
            <a:r>
              <a:rPr lang="en-US" sz="2400" dirty="0"/>
              <a:t>, </a:t>
            </a:r>
            <a:r>
              <a:rPr lang="en-US" sz="2400" dirty="0" err="1"/>
              <a:t>const</a:t>
            </a:r>
            <a:r>
              <a:rPr lang="en-US" sz="2400" dirty="0"/>
              <a:t> void *</a:t>
            </a:r>
            <a:r>
              <a:rPr lang="en-US" sz="2400" dirty="0" err="1"/>
              <a:t>msgp</a:t>
            </a:r>
            <a:r>
              <a:rPr lang="en-US" sz="2400" dirty="0"/>
              <a:t>, </a:t>
            </a:r>
            <a:r>
              <a:rPr lang="en-US" sz="2400" dirty="0" err="1"/>
              <a:t>size_t</a:t>
            </a:r>
            <a:r>
              <a:rPr lang="en-US" sz="2400" dirty="0"/>
              <a:t> </a:t>
            </a:r>
            <a:r>
              <a:rPr lang="en-US" sz="2400" dirty="0" err="1"/>
              <a:t>msgsz</a:t>
            </a:r>
            <a:r>
              <a:rPr lang="en-US" sz="2400" dirty="0"/>
              <a:t>, </a:t>
            </a:r>
            <a:r>
              <a:rPr lang="en-US" sz="2400" dirty="0" err="1"/>
              <a:t>int</a:t>
            </a:r>
            <a:r>
              <a:rPr lang="en-US" sz="2400" dirty="0"/>
              <a:t> </a:t>
            </a:r>
            <a:r>
              <a:rPr lang="en-US" sz="2400" dirty="0" err="1"/>
              <a:t>msgflg</a:t>
            </a:r>
            <a:r>
              <a:rPr lang="en-US" sz="2400" dirty="0"/>
              <a:t>); </a:t>
            </a:r>
            <a:r>
              <a:rPr lang="en-US" sz="2400" dirty="0" err="1"/>
              <a:t>int</a:t>
            </a:r>
            <a:r>
              <a:rPr lang="en-US" sz="2400" dirty="0"/>
              <a:t> </a:t>
            </a:r>
            <a:r>
              <a:rPr lang="en-US" sz="2400" dirty="0" err="1"/>
              <a:t>msgrcv</a:t>
            </a:r>
            <a:r>
              <a:rPr lang="en-US" sz="2400" dirty="0"/>
              <a:t>(</a:t>
            </a:r>
            <a:r>
              <a:rPr lang="en-US" sz="2400" dirty="0" err="1"/>
              <a:t>int</a:t>
            </a:r>
            <a:r>
              <a:rPr lang="en-US" sz="2400" dirty="0"/>
              <a:t> </a:t>
            </a:r>
            <a:r>
              <a:rPr lang="en-US" sz="2400" dirty="0" err="1"/>
              <a:t>msqid</a:t>
            </a:r>
            <a:r>
              <a:rPr lang="en-US" sz="2400" dirty="0"/>
              <a:t>, void *</a:t>
            </a:r>
            <a:r>
              <a:rPr lang="en-US" sz="2400" dirty="0" err="1"/>
              <a:t>msgp</a:t>
            </a:r>
            <a:r>
              <a:rPr lang="en-US" sz="2400" dirty="0"/>
              <a:t>, </a:t>
            </a:r>
            <a:r>
              <a:rPr lang="en-US" sz="2400" dirty="0" err="1"/>
              <a:t>size_t</a:t>
            </a:r>
            <a:r>
              <a:rPr lang="en-US" sz="2400" dirty="0"/>
              <a:t> </a:t>
            </a:r>
            <a:r>
              <a:rPr lang="en-US" sz="2400" dirty="0" err="1"/>
              <a:t>msgsz</a:t>
            </a:r>
            <a:r>
              <a:rPr lang="en-US" sz="2400" dirty="0"/>
              <a:t>, long </a:t>
            </a:r>
            <a:r>
              <a:rPr lang="en-US" sz="2400" dirty="0" err="1"/>
              <a:t>msgtyp</a:t>
            </a:r>
            <a:r>
              <a:rPr lang="en-US" sz="2400" dirty="0"/>
              <a:t>, </a:t>
            </a:r>
            <a:r>
              <a:rPr lang="en-US" sz="2400" dirty="0" err="1"/>
              <a:t>int</a:t>
            </a:r>
            <a:r>
              <a:rPr lang="en-US" sz="2400" dirty="0"/>
              <a:t> </a:t>
            </a:r>
            <a:r>
              <a:rPr lang="en-US" sz="2400" dirty="0" err="1"/>
              <a:t>msgflg</a:t>
            </a:r>
            <a:r>
              <a:rPr lang="en-US" sz="2400" dirty="0" smtClean="0"/>
              <a:t>);</a:t>
            </a:r>
          </a:p>
          <a:p>
            <a:r>
              <a:rPr lang="en-US" sz="2400" dirty="0"/>
              <a:t>The </a:t>
            </a:r>
            <a:r>
              <a:rPr lang="en-US" sz="2400" dirty="0" err="1"/>
              <a:t>msqid</a:t>
            </a:r>
            <a:r>
              <a:rPr lang="en-US" sz="2400" dirty="0"/>
              <a:t> argument </a:t>
            </a:r>
            <a:r>
              <a:rPr lang="en-US" sz="2400" b="1" dirty="0"/>
              <a:t>must</a:t>
            </a:r>
            <a:r>
              <a:rPr lang="en-US" sz="2400" dirty="0"/>
              <a:t> be the ID of an existing message queue. The </a:t>
            </a:r>
            <a:r>
              <a:rPr lang="en-US" sz="2400" dirty="0" err="1"/>
              <a:t>msgp</a:t>
            </a:r>
            <a:r>
              <a:rPr lang="en-US" sz="2400" dirty="0"/>
              <a:t> argument is a pointer to a structure that contains the type of the message and its text. The structure below is an example of what this user-defined buffer might look like:</a:t>
            </a:r>
          </a:p>
          <a:p>
            <a:pPr marL="109728" indent="0">
              <a:buNone/>
            </a:pPr>
            <a:r>
              <a:rPr lang="en-US" sz="2400" dirty="0" err="1"/>
              <a:t>struct</a:t>
            </a:r>
            <a:r>
              <a:rPr lang="en-US" sz="2400" dirty="0"/>
              <a:t> </a:t>
            </a:r>
            <a:r>
              <a:rPr lang="en-US" sz="2400" dirty="0" err="1"/>
              <a:t>mymsg</a:t>
            </a:r>
            <a:r>
              <a:rPr lang="en-US" sz="2400" dirty="0"/>
              <a:t> { </a:t>
            </a:r>
            <a:r>
              <a:rPr lang="en-US" sz="2400" dirty="0" smtClean="0"/>
              <a:t/>
            </a:r>
            <a:br>
              <a:rPr lang="en-US" sz="2400" dirty="0" smtClean="0"/>
            </a:br>
            <a:r>
              <a:rPr lang="en-US" sz="2400" dirty="0" smtClean="0"/>
              <a:t>	long </a:t>
            </a:r>
            <a:r>
              <a:rPr lang="en-US" sz="2400" dirty="0" err="1"/>
              <a:t>mtype</a:t>
            </a:r>
            <a:r>
              <a:rPr lang="en-US" sz="2400" dirty="0"/>
              <a:t>; /* message type */ </a:t>
            </a:r>
            <a:r>
              <a:rPr lang="en-US" sz="2400" dirty="0" smtClean="0"/>
              <a:t/>
            </a:r>
            <a:br>
              <a:rPr lang="en-US" sz="2400" dirty="0" smtClean="0"/>
            </a:br>
            <a:r>
              <a:rPr lang="en-US" sz="2400" dirty="0" smtClean="0"/>
              <a:t>	char </a:t>
            </a:r>
            <a:r>
              <a:rPr lang="en-US" sz="2400" dirty="0" err="1"/>
              <a:t>mtext</a:t>
            </a:r>
            <a:r>
              <a:rPr lang="en-US" sz="2400" dirty="0"/>
              <a:t>[MSGSZ]; /* message text of length MSGSZ */ }</a:t>
            </a:r>
            <a:endParaRPr lang="bg-BG" sz="2400" dirty="0"/>
          </a:p>
        </p:txBody>
      </p:sp>
    </p:spTree>
    <p:extLst>
      <p:ext uri="{BB962C8B-B14F-4D97-AF65-F5344CB8AC3E}">
        <p14:creationId xmlns:p14="http://schemas.microsoft.com/office/powerpoint/2010/main" val="29714622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fontScale="90000"/>
          </a:bodyPr>
          <a:lstStyle/>
          <a:p>
            <a:r>
              <a:rPr lang="bg-BG"/>
              <a:t>Sending and Receiving Messages</a:t>
            </a:r>
          </a:p>
        </p:txBody>
      </p:sp>
      <p:sp>
        <p:nvSpPr>
          <p:cNvPr id="64515" name="Rectangle 3"/>
          <p:cNvSpPr>
            <a:spLocks noGrp="1" noChangeArrowheads="1"/>
          </p:cNvSpPr>
          <p:nvPr>
            <p:ph type="body" idx="1"/>
          </p:nvPr>
        </p:nvSpPr>
        <p:spPr/>
        <p:txBody>
          <a:bodyPr>
            <a:normAutofit lnSpcReduction="10000"/>
          </a:bodyPr>
          <a:lstStyle/>
          <a:p>
            <a:r>
              <a:rPr lang="en-US" dirty="0"/>
              <a:t>The </a:t>
            </a:r>
            <a:r>
              <a:rPr lang="en-US" dirty="0" err="1"/>
              <a:t>msgsz</a:t>
            </a:r>
            <a:r>
              <a:rPr lang="en-US" dirty="0"/>
              <a:t> argument specifies the length of the message in bytes.</a:t>
            </a:r>
          </a:p>
          <a:p>
            <a:r>
              <a:rPr lang="en-US" dirty="0"/>
              <a:t>The structure member </a:t>
            </a:r>
            <a:r>
              <a:rPr lang="en-US" dirty="0" err="1"/>
              <a:t>msgtype</a:t>
            </a:r>
            <a:r>
              <a:rPr lang="en-US" dirty="0"/>
              <a:t> is the received message's type as specified by the sending process.</a:t>
            </a:r>
          </a:p>
          <a:p>
            <a:r>
              <a:rPr lang="en-US" dirty="0"/>
              <a:t>The argument </a:t>
            </a:r>
            <a:r>
              <a:rPr lang="en-US" dirty="0" err="1"/>
              <a:t>msgflg</a:t>
            </a:r>
            <a:r>
              <a:rPr lang="en-US" dirty="0"/>
              <a:t> specifies the action to be taken if one or more of the following are true:</a:t>
            </a:r>
          </a:p>
          <a:p>
            <a:pPr lvl="1"/>
            <a:r>
              <a:rPr lang="en-US" dirty="0"/>
              <a:t>The number of bytes already on the queue is equal to </a:t>
            </a:r>
            <a:r>
              <a:rPr lang="en-US" dirty="0" err="1"/>
              <a:t>msg_qbytes</a:t>
            </a:r>
            <a:r>
              <a:rPr lang="en-US" dirty="0"/>
              <a:t>.</a:t>
            </a:r>
          </a:p>
          <a:p>
            <a:pPr lvl="1"/>
            <a:r>
              <a:rPr lang="en-US" dirty="0"/>
              <a:t>The total number of messages on all queues system-wide is equal to the system-imposed limit.</a:t>
            </a:r>
          </a:p>
        </p:txBody>
      </p:sp>
    </p:spTree>
    <p:extLst>
      <p:ext uri="{BB962C8B-B14F-4D97-AF65-F5344CB8AC3E}">
        <p14:creationId xmlns:p14="http://schemas.microsoft.com/office/powerpoint/2010/main" val="37545165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r>
              <a:rPr lang="bg-BG"/>
              <a:t>Sending and Receiving Messages</a:t>
            </a:r>
          </a:p>
        </p:txBody>
      </p:sp>
      <p:sp>
        <p:nvSpPr>
          <p:cNvPr id="66563" name="Rectangle 3"/>
          <p:cNvSpPr>
            <a:spLocks noGrp="1" noChangeArrowheads="1"/>
          </p:cNvSpPr>
          <p:nvPr>
            <p:ph type="body" idx="1"/>
          </p:nvPr>
        </p:nvSpPr>
        <p:spPr/>
        <p:txBody>
          <a:bodyPr>
            <a:normAutofit fontScale="92500" lnSpcReduction="20000"/>
          </a:bodyPr>
          <a:lstStyle/>
          <a:p>
            <a:pPr marL="109728" indent="0">
              <a:buNone/>
            </a:pPr>
            <a:r>
              <a:rPr lang="en-US" dirty="0"/>
              <a:t>These actions are as follows</a:t>
            </a:r>
            <a:r>
              <a:rPr lang="en-US" dirty="0" smtClean="0"/>
              <a:t>:</a:t>
            </a:r>
          </a:p>
          <a:p>
            <a:r>
              <a:rPr lang="en-US" dirty="0" smtClean="0"/>
              <a:t>If </a:t>
            </a:r>
            <a:r>
              <a:rPr lang="en-US" dirty="0"/>
              <a:t>(</a:t>
            </a:r>
            <a:r>
              <a:rPr lang="en-US" dirty="0" err="1"/>
              <a:t>msgflg</a:t>
            </a:r>
            <a:r>
              <a:rPr lang="en-US" dirty="0"/>
              <a:t> &amp; IPC_NOWAIT) is non-zero, the message will not be sent and the calling process will return immediately.</a:t>
            </a:r>
          </a:p>
          <a:p>
            <a:r>
              <a:rPr lang="en-US" dirty="0"/>
              <a:t>If (</a:t>
            </a:r>
            <a:r>
              <a:rPr lang="en-US" dirty="0" err="1"/>
              <a:t>msgflg</a:t>
            </a:r>
            <a:r>
              <a:rPr lang="en-US" dirty="0"/>
              <a:t> &amp; IPC_NOWAIT) is 0, the calling process will suspend execution until one of the following occurs:</a:t>
            </a:r>
          </a:p>
          <a:p>
            <a:pPr lvl="1"/>
            <a:r>
              <a:rPr lang="en-US" dirty="0"/>
              <a:t>The condition responsible for the suspension no longer exists, in which case the message is sent.</a:t>
            </a:r>
          </a:p>
          <a:p>
            <a:pPr lvl="1"/>
            <a:r>
              <a:rPr lang="en-US" dirty="0"/>
              <a:t>The message queue identifier </a:t>
            </a:r>
            <a:r>
              <a:rPr lang="en-US" dirty="0" err="1"/>
              <a:t>msqid</a:t>
            </a:r>
            <a:r>
              <a:rPr lang="en-US" dirty="0"/>
              <a:t> is removed from the system; when this occurs, </a:t>
            </a:r>
            <a:r>
              <a:rPr lang="en-US" dirty="0" err="1"/>
              <a:t>errno</a:t>
            </a:r>
            <a:r>
              <a:rPr lang="en-US" dirty="0"/>
              <a:t> is set equal to EIDRM and -1 is returned.</a:t>
            </a:r>
          </a:p>
          <a:p>
            <a:pPr lvl="1"/>
            <a:r>
              <a:rPr lang="en-US" dirty="0"/>
              <a:t>The calling process receives a signal that is to be caught; in this case the message is not sent and the calling process resumes execution.</a:t>
            </a:r>
          </a:p>
        </p:txBody>
      </p:sp>
    </p:spTree>
    <p:extLst>
      <p:ext uri="{BB962C8B-B14F-4D97-AF65-F5344CB8AC3E}">
        <p14:creationId xmlns:p14="http://schemas.microsoft.com/office/powerpoint/2010/main" val="3660200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fontScale="90000"/>
          </a:bodyPr>
          <a:lstStyle/>
          <a:p>
            <a:r>
              <a:rPr lang="bg-BG"/>
              <a:t>Sending and Receiving Messages</a:t>
            </a:r>
          </a:p>
        </p:txBody>
      </p:sp>
      <p:sp>
        <p:nvSpPr>
          <p:cNvPr id="65539" name="Rectangle 3"/>
          <p:cNvSpPr>
            <a:spLocks noGrp="1" noChangeArrowheads="1"/>
          </p:cNvSpPr>
          <p:nvPr>
            <p:ph type="body" idx="1"/>
          </p:nvPr>
        </p:nvSpPr>
        <p:spPr/>
        <p:txBody>
          <a:bodyPr/>
          <a:lstStyle/>
          <a:p>
            <a:r>
              <a:rPr lang="en-US" dirty="0"/>
              <a:t>Upon successful completion, the following actions are taken with respect to the data structure associated with </a:t>
            </a:r>
            <a:r>
              <a:rPr lang="en-US" dirty="0" err="1"/>
              <a:t>msqid</a:t>
            </a:r>
            <a:r>
              <a:rPr lang="en-US" dirty="0"/>
              <a:t>:</a:t>
            </a:r>
          </a:p>
          <a:p>
            <a:pPr lvl="1"/>
            <a:r>
              <a:rPr lang="en-US" dirty="0" err="1"/>
              <a:t>msg_qnum</a:t>
            </a:r>
            <a:r>
              <a:rPr lang="en-US" dirty="0"/>
              <a:t> is incremented by 1.</a:t>
            </a:r>
          </a:p>
          <a:p>
            <a:pPr lvl="1"/>
            <a:r>
              <a:rPr lang="en-US" dirty="0" err="1"/>
              <a:t>msg_lspid</a:t>
            </a:r>
            <a:r>
              <a:rPr lang="en-US" dirty="0"/>
              <a:t> is set equal to the process ID of the calling process.</a:t>
            </a:r>
          </a:p>
          <a:p>
            <a:pPr lvl="1"/>
            <a:r>
              <a:rPr lang="en-US" dirty="0" err="1"/>
              <a:t>msg_stime</a:t>
            </a:r>
            <a:r>
              <a:rPr lang="en-US" dirty="0"/>
              <a:t> is set equal to the current time.</a:t>
            </a:r>
          </a:p>
        </p:txBody>
      </p:sp>
    </p:spTree>
    <p:extLst>
      <p:ext uri="{BB962C8B-B14F-4D97-AF65-F5344CB8AC3E}">
        <p14:creationId xmlns:p14="http://schemas.microsoft.com/office/powerpoint/2010/main" val="2217739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normAutofit/>
          </a:bodyPr>
          <a:lstStyle/>
          <a:p>
            <a:pPr>
              <a:lnSpc>
                <a:spcPct val="90000"/>
              </a:lnSpc>
            </a:pPr>
            <a:r>
              <a:rPr lang="en-US" sz="2800" dirty="0" smtClean="0"/>
              <a:t>The </a:t>
            </a:r>
            <a:r>
              <a:rPr lang="en-US" sz="2800" dirty="0"/>
              <a:t>system defines a set of signals that can be posted to a process. </a:t>
            </a:r>
            <a:endParaRPr lang="en-US" sz="2800" dirty="0" smtClean="0"/>
          </a:p>
          <a:p>
            <a:pPr>
              <a:lnSpc>
                <a:spcPct val="90000"/>
              </a:lnSpc>
            </a:pPr>
            <a:r>
              <a:rPr lang="en-US" sz="2800" dirty="0" smtClean="0"/>
              <a:t>Signal </a:t>
            </a:r>
            <a:r>
              <a:rPr lang="en-US" sz="2800" dirty="0"/>
              <a:t>delivery is analogous to hardware interrupts in that a signal can be blocked from being delivered in the future. </a:t>
            </a:r>
            <a:endParaRPr lang="en-US" sz="2800" dirty="0" smtClean="0"/>
          </a:p>
          <a:p>
            <a:pPr>
              <a:lnSpc>
                <a:spcPct val="90000"/>
              </a:lnSpc>
            </a:pPr>
            <a:r>
              <a:rPr lang="en-US" sz="2800" dirty="0" smtClean="0"/>
              <a:t>Most </a:t>
            </a:r>
            <a:r>
              <a:rPr lang="en-US" sz="2800" dirty="0"/>
              <a:t>signals cause termination of the receiving process if no action is taken by the process in response to the signal. </a:t>
            </a:r>
            <a:endParaRPr lang="en-US" sz="2800" dirty="0" smtClean="0"/>
          </a:p>
          <a:p>
            <a:pPr>
              <a:lnSpc>
                <a:spcPct val="90000"/>
              </a:lnSpc>
            </a:pPr>
            <a:r>
              <a:rPr lang="en-US" sz="2800" dirty="0" smtClean="0"/>
              <a:t>Some </a:t>
            </a:r>
            <a:r>
              <a:rPr lang="en-US" sz="2800" dirty="0"/>
              <a:t>signals stop the receiving process and other signals can be ignored. </a:t>
            </a:r>
            <a:endParaRPr lang="bg-BG" sz="2800" dirty="0" smtClean="0"/>
          </a:p>
        </p:txBody>
      </p:sp>
      <p:sp>
        <p:nvSpPr>
          <p:cNvPr id="4098" name="Rectangle 2"/>
          <p:cNvSpPr>
            <a:spLocks noGrp="1" noChangeArrowheads="1"/>
          </p:cNvSpPr>
          <p:nvPr>
            <p:ph type="title"/>
          </p:nvPr>
        </p:nvSpPr>
        <p:spPr/>
        <p:txBody>
          <a:bodyPr/>
          <a:lstStyle/>
          <a:p>
            <a:pPr eaLnBrk="1" hangingPunct="1"/>
            <a:r>
              <a:rPr lang="en-US" dirty="0" smtClean="0"/>
              <a:t>Introduction</a:t>
            </a:r>
            <a:endParaRPr lang="bg-BG" dirty="0" smtClean="0"/>
          </a:p>
        </p:txBody>
      </p:sp>
    </p:spTree>
    <p:extLst>
      <p:ext uri="{BB962C8B-B14F-4D97-AF65-F5344CB8AC3E}">
        <p14:creationId xmlns:p14="http://schemas.microsoft.com/office/powerpoint/2010/main" val="61613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813"/>
            <a:ext cx="59563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590" name="Rectangle 6"/>
          <p:cNvSpPr>
            <a:spLocks noGrp="1" noChangeArrowheads="1"/>
          </p:cNvSpPr>
          <p:nvPr>
            <p:ph type="title" idx="4294967295"/>
          </p:nvPr>
        </p:nvSpPr>
        <p:spPr>
          <a:xfrm>
            <a:off x="0" y="0"/>
            <a:ext cx="8229600" cy="1143000"/>
          </a:xfrm>
        </p:spPr>
        <p:txBody>
          <a:bodyPr/>
          <a:lstStyle/>
          <a:p>
            <a:r>
              <a:rPr lang="bg-BG"/>
              <a:t>Пример</a:t>
            </a:r>
          </a:p>
        </p:txBody>
      </p:sp>
    </p:spTree>
    <p:extLst>
      <p:ext uri="{BB962C8B-B14F-4D97-AF65-F5344CB8AC3E}">
        <p14:creationId xmlns:p14="http://schemas.microsoft.com/office/powerpoint/2010/main" val="30513575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bg-BG"/>
              <a:t>POSIX Messages: &lt;mqueue.h&gt;</a:t>
            </a:r>
          </a:p>
        </p:txBody>
      </p:sp>
      <p:sp>
        <p:nvSpPr>
          <p:cNvPr id="70659" name="Rectangle 3"/>
          <p:cNvSpPr>
            <a:spLocks noGrp="1" noChangeArrowheads="1"/>
          </p:cNvSpPr>
          <p:nvPr>
            <p:ph type="body" idx="1"/>
          </p:nvPr>
        </p:nvSpPr>
        <p:spPr/>
        <p:txBody>
          <a:bodyPr>
            <a:normAutofit lnSpcReduction="10000"/>
          </a:bodyPr>
          <a:lstStyle/>
          <a:p>
            <a:pPr marL="109728" indent="0">
              <a:buNone/>
            </a:pPr>
            <a:r>
              <a:rPr lang="en-US" dirty="0"/>
              <a:t>The POSIX message queue functions are:</a:t>
            </a:r>
          </a:p>
          <a:p>
            <a:pPr marL="365760" lvl="1" indent="0">
              <a:buNone/>
            </a:pPr>
            <a:r>
              <a:rPr lang="en-US" dirty="0" err="1"/>
              <a:t>mq_open</a:t>
            </a:r>
            <a:r>
              <a:rPr lang="en-US" dirty="0"/>
              <a:t>() -- Connects to, and optionally creates, a named message queue</a:t>
            </a:r>
            <a:r>
              <a:rPr lang="en-US" dirty="0" smtClean="0"/>
              <a:t>.</a:t>
            </a:r>
          </a:p>
          <a:p>
            <a:pPr marL="365760" lvl="1" indent="0">
              <a:buNone/>
            </a:pPr>
            <a:endParaRPr lang="en-US" dirty="0"/>
          </a:p>
          <a:p>
            <a:pPr marL="365760" lvl="1" indent="0">
              <a:buNone/>
            </a:pPr>
            <a:r>
              <a:rPr lang="en-US" dirty="0" err="1"/>
              <a:t>mq_close</a:t>
            </a:r>
            <a:r>
              <a:rPr lang="en-US" dirty="0"/>
              <a:t>() -- Ends the connection to an open message queue</a:t>
            </a:r>
            <a:r>
              <a:rPr lang="en-US" dirty="0" smtClean="0"/>
              <a:t>.</a:t>
            </a:r>
          </a:p>
          <a:p>
            <a:pPr marL="365760" lvl="1" indent="0">
              <a:buNone/>
            </a:pPr>
            <a:endParaRPr lang="en-US" dirty="0"/>
          </a:p>
          <a:p>
            <a:pPr marL="365760" lvl="1" indent="0">
              <a:buNone/>
            </a:pPr>
            <a:r>
              <a:rPr lang="en-US" dirty="0" err="1"/>
              <a:t>mq_unlink</a:t>
            </a:r>
            <a:r>
              <a:rPr lang="en-US" dirty="0"/>
              <a:t>() -- Ends the connection to an open message queue and causes the queue to be removed when the last process closes it</a:t>
            </a:r>
            <a:r>
              <a:rPr lang="en-US" dirty="0" smtClean="0"/>
              <a:t>.</a:t>
            </a:r>
          </a:p>
          <a:p>
            <a:pPr marL="365760" lvl="1" indent="0">
              <a:buNone/>
            </a:pPr>
            <a:endParaRPr lang="en-US" dirty="0"/>
          </a:p>
          <a:p>
            <a:pPr marL="365760" lvl="1" indent="0">
              <a:buNone/>
            </a:pPr>
            <a:r>
              <a:rPr lang="en-US" dirty="0" err="1"/>
              <a:t>mq_send</a:t>
            </a:r>
            <a:r>
              <a:rPr lang="en-US" dirty="0"/>
              <a:t>() -- Places a message in the queue</a:t>
            </a:r>
            <a:r>
              <a:rPr lang="en-US" dirty="0" smtClean="0"/>
              <a:t>.</a:t>
            </a:r>
            <a:endParaRPr lang="en-US" dirty="0"/>
          </a:p>
        </p:txBody>
      </p:sp>
    </p:spTree>
    <p:extLst>
      <p:ext uri="{BB962C8B-B14F-4D97-AF65-F5344CB8AC3E}">
        <p14:creationId xmlns:p14="http://schemas.microsoft.com/office/powerpoint/2010/main" val="19710517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bg-BG"/>
              <a:t>POSIX Messages: &lt;mqueue.h&gt;</a:t>
            </a:r>
          </a:p>
        </p:txBody>
      </p:sp>
      <p:sp>
        <p:nvSpPr>
          <p:cNvPr id="71683" name="Rectangle 3"/>
          <p:cNvSpPr>
            <a:spLocks noGrp="1" noChangeArrowheads="1"/>
          </p:cNvSpPr>
          <p:nvPr>
            <p:ph type="body" idx="1"/>
          </p:nvPr>
        </p:nvSpPr>
        <p:spPr/>
        <p:txBody>
          <a:bodyPr>
            <a:normAutofit lnSpcReduction="10000"/>
          </a:bodyPr>
          <a:lstStyle/>
          <a:p>
            <a:pPr marL="365760" lvl="1" indent="0">
              <a:buNone/>
            </a:pPr>
            <a:r>
              <a:rPr lang="en-US" dirty="0" err="1" smtClean="0"/>
              <a:t>mq_receive</a:t>
            </a:r>
            <a:r>
              <a:rPr lang="en-US" dirty="0"/>
              <a:t>() -- Receives (removes) the oldest, highest priority message from the queue</a:t>
            </a:r>
            <a:r>
              <a:rPr lang="en-US" dirty="0" smtClean="0"/>
              <a:t>.</a:t>
            </a:r>
          </a:p>
          <a:p>
            <a:pPr marL="109728" indent="0">
              <a:buNone/>
            </a:pPr>
            <a:endParaRPr lang="en-US" dirty="0"/>
          </a:p>
          <a:p>
            <a:pPr marL="365760" lvl="1" indent="0">
              <a:buNone/>
            </a:pPr>
            <a:r>
              <a:rPr lang="en-US" dirty="0" err="1"/>
              <a:t>mq_notify</a:t>
            </a:r>
            <a:r>
              <a:rPr lang="en-US" dirty="0"/>
              <a:t>() -- Notifies a process or thread that a message is available in the queue</a:t>
            </a:r>
            <a:r>
              <a:rPr lang="en-US" dirty="0" smtClean="0"/>
              <a:t>.</a:t>
            </a:r>
          </a:p>
          <a:p>
            <a:pPr marL="109728" indent="0">
              <a:buNone/>
            </a:pPr>
            <a:endParaRPr lang="en-US" dirty="0"/>
          </a:p>
          <a:p>
            <a:pPr marL="365760" lvl="1" indent="0">
              <a:buNone/>
            </a:pPr>
            <a:r>
              <a:rPr lang="en-US" dirty="0" err="1"/>
              <a:t>mq_setattr</a:t>
            </a:r>
            <a:r>
              <a:rPr lang="en-US" dirty="0"/>
              <a:t>() -- Set or get message queue attributes</a:t>
            </a:r>
            <a:r>
              <a:rPr lang="en-US" dirty="0" smtClean="0"/>
              <a:t>.</a:t>
            </a:r>
          </a:p>
          <a:p>
            <a:pPr marL="365760" lvl="1" indent="0">
              <a:buNone/>
            </a:pPr>
            <a:endParaRPr lang="en-US" dirty="0"/>
          </a:p>
          <a:p>
            <a:pPr marL="109728" indent="0">
              <a:buNone/>
            </a:pPr>
            <a:r>
              <a:rPr lang="en-US" dirty="0"/>
              <a:t>The basic operation of these functions is as described above. For full function prototypes and further information see the UNIX man pages</a:t>
            </a:r>
          </a:p>
        </p:txBody>
      </p:sp>
    </p:spTree>
    <p:extLst>
      <p:ext uri="{BB962C8B-B14F-4D97-AF65-F5344CB8AC3E}">
        <p14:creationId xmlns:p14="http://schemas.microsoft.com/office/powerpoint/2010/main" val="6800111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10" name="Rectangle 6"/>
          <p:cNvSpPr>
            <a:spLocks noGrp="1" noChangeArrowheads="1"/>
          </p:cNvSpPr>
          <p:nvPr>
            <p:ph type="title"/>
          </p:nvPr>
        </p:nvSpPr>
        <p:spPr/>
        <p:txBody>
          <a:bodyPr/>
          <a:lstStyle/>
          <a:p>
            <a:r>
              <a:rPr lang="bg-BG"/>
              <a:t>Примери</a:t>
            </a:r>
          </a:p>
        </p:txBody>
      </p:sp>
      <p:sp>
        <p:nvSpPr>
          <p:cNvPr id="72711" name="Text Box 7"/>
          <p:cNvSpPr txBox="1">
            <a:spLocks noChangeArrowheads="1"/>
          </p:cNvSpPr>
          <p:nvPr/>
        </p:nvSpPr>
        <p:spPr bwMode="auto">
          <a:xfrm>
            <a:off x="1905000" y="1752600"/>
            <a:ext cx="5715000" cy="350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a:latin typeface="Garamond" pitchFamily="18" charset="0"/>
              </a:rPr>
              <a:t>Example5</a:t>
            </a:r>
          </a:p>
          <a:p>
            <a:pPr algn="ctr">
              <a:spcBef>
                <a:spcPct val="50000"/>
              </a:spcBef>
            </a:pPr>
            <a:r>
              <a:rPr lang="en-US" sz="3200">
                <a:latin typeface="Garamond" pitchFamily="18" charset="0"/>
              </a:rPr>
              <a:t>Example5_1</a:t>
            </a:r>
          </a:p>
          <a:p>
            <a:pPr algn="ctr">
              <a:spcBef>
                <a:spcPct val="50000"/>
              </a:spcBef>
            </a:pPr>
            <a:r>
              <a:rPr lang="en-US" sz="3200">
                <a:latin typeface="Garamond" pitchFamily="18" charset="0"/>
              </a:rPr>
              <a:t>Example6</a:t>
            </a:r>
          </a:p>
          <a:p>
            <a:pPr algn="ctr">
              <a:spcBef>
                <a:spcPct val="50000"/>
              </a:spcBef>
            </a:pPr>
            <a:r>
              <a:rPr lang="en-US" sz="3200">
                <a:latin typeface="Garamond" pitchFamily="18" charset="0"/>
              </a:rPr>
              <a:t>Example6_1</a:t>
            </a:r>
          </a:p>
          <a:p>
            <a:pPr algn="ctr">
              <a:spcBef>
                <a:spcPct val="50000"/>
              </a:spcBef>
            </a:pPr>
            <a:r>
              <a:rPr lang="en-US" sz="3200">
                <a:latin typeface="Garamond" pitchFamily="18" charset="0"/>
              </a:rPr>
              <a:t>Example6_2</a:t>
            </a:r>
            <a:endParaRPr lang="bg-BG" sz="3200">
              <a:latin typeface="Garamond" pitchFamily="18" charset="0"/>
            </a:endParaRPr>
          </a:p>
        </p:txBody>
      </p:sp>
    </p:spTree>
    <p:extLst>
      <p:ext uri="{BB962C8B-B14F-4D97-AF65-F5344CB8AC3E}">
        <p14:creationId xmlns:p14="http://schemas.microsoft.com/office/powerpoint/2010/main" val="2694728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normAutofit/>
          </a:bodyPr>
          <a:lstStyle/>
          <a:p>
            <a:r>
              <a:rPr lang="en-US" sz="2800" dirty="0"/>
              <a:t>Each signal has a default action which is one of the following:</a:t>
            </a:r>
          </a:p>
          <a:p>
            <a:pPr lvl="1"/>
            <a:r>
              <a:rPr lang="en-US" sz="2400" dirty="0"/>
              <a:t>The signal is discarded after being received</a:t>
            </a:r>
          </a:p>
          <a:p>
            <a:pPr lvl="1"/>
            <a:r>
              <a:rPr lang="en-US" sz="2400" dirty="0"/>
              <a:t>The process is terminated after the signal is received</a:t>
            </a:r>
          </a:p>
          <a:p>
            <a:pPr lvl="1"/>
            <a:r>
              <a:rPr lang="en-US" sz="2400" dirty="0"/>
              <a:t>A core file is written, then the process is terminated</a:t>
            </a:r>
          </a:p>
          <a:p>
            <a:pPr lvl="1"/>
            <a:r>
              <a:rPr lang="en-US" sz="2400" dirty="0"/>
              <a:t>Stop the process after the signal is received</a:t>
            </a:r>
          </a:p>
        </p:txBody>
      </p:sp>
      <p:sp>
        <p:nvSpPr>
          <p:cNvPr id="5122" name="Rectangle 2"/>
          <p:cNvSpPr>
            <a:spLocks noGrp="1" noChangeArrowheads="1"/>
          </p:cNvSpPr>
          <p:nvPr>
            <p:ph type="title"/>
          </p:nvPr>
        </p:nvSpPr>
        <p:spPr/>
        <p:txBody>
          <a:bodyPr/>
          <a:lstStyle/>
          <a:p>
            <a:pPr eaLnBrk="1" hangingPunct="1"/>
            <a:r>
              <a:rPr lang="en-US" dirty="0" smtClean="0"/>
              <a:t>Introduction</a:t>
            </a:r>
            <a:endParaRPr lang="bg-BG"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r>
              <a:rPr lang="en-US" dirty="0"/>
              <a:t>Each signal defined by the system falls into one of five classes:</a:t>
            </a:r>
          </a:p>
          <a:p>
            <a:pPr lvl="1"/>
            <a:r>
              <a:rPr lang="en-US" dirty="0"/>
              <a:t>Hardware conditions</a:t>
            </a:r>
          </a:p>
          <a:p>
            <a:pPr lvl="1"/>
            <a:r>
              <a:rPr lang="en-US" dirty="0"/>
              <a:t>Software conditions</a:t>
            </a:r>
          </a:p>
          <a:p>
            <a:pPr lvl="1"/>
            <a:r>
              <a:rPr lang="en-US" dirty="0"/>
              <a:t>Input/output notification</a:t>
            </a:r>
          </a:p>
          <a:p>
            <a:pPr lvl="1"/>
            <a:r>
              <a:rPr lang="en-US" dirty="0"/>
              <a:t>Process control</a:t>
            </a:r>
          </a:p>
          <a:p>
            <a:pPr lvl="1"/>
            <a:r>
              <a:rPr lang="en-US" dirty="0"/>
              <a:t>Resource control</a:t>
            </a:r>
          </a:p>
        </p:txBody>
      </p:sp>
      <p:sp>
        <p:nvSpPr>
          <p:cNvPr id="6146" name="Rectangle 2"/>
          <p:cNvSpPr>
            <a:spLocks noGrp="1" noChangeArrowheads="1"/>
          </p:cNvSpPr>
          <p:nvPr>
            <p:ph type="title"/>
          </p:nvPr>
        </p:nvSpPr>
        <p:spPr/>
        <p:txBody>
          <a:bodyPr/>
          <a:lstStyle/>
          <a:p>
            <a:pPr eaLnBrk="1" hangingPunct="1"/>
            <a:r>
              <a:rPr lang="en-US" dirty="0" smtClean="0"/>
              <a:t>Introduction</a:t>
            </a:r>
            <a:endParaRPr lang="bg-BG"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200" y="1219200"/>
            <a:ext cx="8229600" cy="5181600"/>
          </a:xfrm>
        </p:spPr>
        <p:txBody>
          <a:bodyPr/>
          <a:lstStyle/>
          <a:p>
            <a:pPr>
              <a:lnSpc>
                <a:spcPct val="90000"/>
              </a:lnSpc>
            </a:pPr>
            <a:r>
              <a:rPr lang="en-US" dirty="0"/>
              <a:t>Macros are defined in &lt;</a:t>
            </a:r>
            <a:r>
              <a:rPr lang="en-US" dirty="0" err="1"/>
              <a:t>signal.h</a:t>
            </a:r>
            <a:r>
              <a:rPr lang="en-US" dirty="0"/>
              <a:t>&gt; header file for common </a:t>
            </a:r>
            <a:r>
              <a:rPr lang="en-US" dirty="0" smtClean="0"/>
              <a:t>signals.</a:t>
            </a:r>
            <a:r>
              <a:rPr lang="bg-BG" dirty="0" smtClean="0"/>
              <a:t> </a:t>
            </a:r>
            <a:r>
              <a:rPr lang="bg-BG" dirty="0" smtClean="0"/>
              <a:t/>
            </a:r>
            <a:br>
              <a:rPr lang="bg-BG" dirty="0" smtClean="0"/>
            </a:br>
            <a:r>
              <a:rPr lang="en-US" dirty="0"/>
              <a:t>These include:</a:t>
            </a:r>
            <a:r>
              <a:rPr lang="bg-BG" dirty="0" smtClean="0"/>
              <a:t/>
            </a:r>
            <a:br>
              <a:rPr lang="bg-BG" dirty="0" smtClean="0"/>
            </a:br>
            <a:endParaRPr lang="en-US" dirty="0"/>
          </a:p>
          <a:p>
            <a:pPr>
              <a:lnSpc>
                <a:spcPct val="90000"/>
              </a:lnSpc>
            </a:pPr>
            <a:endParaRPr lang="en-US" dirty="0" smtClean="0"/>
          </a:p>
          <a:p>
            <a:pPr>
              <a:lnSpc>
                <a:spcPct val="90000"/>
              </a:lnSpc>
            </a:pPr>
            <a:endParaRPr lang="en-US" dirty="0"/>
          </a:p>
          <a:p>
            <a:pPr>
              <a:lnSpc>
                <a:spcPct val="90000"/>
              </a:lnSpc>
            </a:pPr>
            <a:endParaRPr lang="en-US" dirty="0" smtClean="0"/>
          </a:p>
          <a:p>
            <a:pPr>
              <a:lnSpc>
                <a:spcPct val="90000"/>
              </a:lnSpc>
            </a:pPr>
            <a:endParaRPr lang="bg-BG" dirty="0" smtClean="0"/>
          </a:p>
          <a:p>
            <a:pPr eaLnBrk="1" hangingPunct="1">
              <a:lnSpc>
                <a:spcPct val="90000"/>
              </a:lnSpc>
            </a:pPr>
            <a:endParaRPr lang="bg-BG" i="1" dirty="0" smtClean="0"/>
          </a:p>
          <a:p>
            <a:pPr eaLnBrk="1" hangingPunct="1">
              <a:lnSpc>
                <a:spcPct val="90000"/>
              </a:lnSpc>
            </a:pPr>
            <a:endParaRPr lang="bg-BG" i="1" dirty="0" smtClean="0"/>
          </a:p>
          <a:p>
            <a:pPr>
              <a:lnSpc>
                <a:spcPct val="90000"/>
              </a:lnSpc>
            </a:pPr>
            <a:r>
              <a:rPr lang="bg-BG" i="1" dirty="0" smtClean="0"/>
              <a:t>Signals</a:t>
            </a:r>
            <a:r>
              <a:rPr lang="bg-BG" dirty="0" smtClean="0"/>
              <a:t> </a:t>
            </a:r>
            <a:r>
              <a:rPr lang="en-US" dirty="0"/>
              <a:t>can be numbered from 0 to </a:t>
            </a:r>
            <a:r>
              <a:rPr lang="en-US" dirty="0" smtClean="0"/>
              <a:t>31</a:t>
            </a:r>
            <a:r>
              <a:rPr lang="bg-BG" dirty="0" smtClean="0"/>
              <a:t>. </a:t>
            </a:r>
            <a:endParaRPr lang="bg-BG" dirty="0" smtClean="0"/>
          </a:p>
        </p:txBody>
      </p:sp>
      <p:sp>
        <p:nvSpPr>
          <p:cNvPr id="8194" name="Rectangle 2"/>
          <p:cNvSpPr>
            <a:spLocks noGrp="1" noChangeArrowheads="1"/>
          </p:cNvSpPr>
          <p:nvPr>
            <p:ph type="title"/>
          </p:nvPr>
        </p:nvSpPr>
        <p:spPr/>
        <p:txBody>
          <a:bodyPr/>
          <a:lstStyle/>
          <a:p>
            <a:pPr eaLnBrk="1" hangingPunct="1"/>
            <a:r>
              <a:rPr lang="en-US" dirty="0" smtClean="0"/>
              <a:t>Introduction</a:t>
            </a:r>
            <a:endParaRPr lang="bg-BG" dirty="0" smtClean="0"/>
          </a:p>
        </p:txBody>
      </p:sp>
      <p:sp>
        <p:nvSpPr>
          <p:cNvPr id="8196" name="Text Box 4"/>
          <p:cNvSpPr txBox="1">
            <a:spLocks noChangeArrowheads="1"/>
          </p:cNvSpPr>
          <p:nvPr/>
        </p:nvSpPr>
        <p:spPr bwMode="auto">
          <a:xfrm>
            <a:off x="755576" y="2420888"/>
            <a:ext cx="7772400" cy="243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bg-BG" dirty="0">
                <a:latin typeface="Garamond" pitchFamily="18" charset="0"/>
              </a:rPr>
              <a:t>SIGHUP 1 /* hangup */		SIGINT 2 /* interrupt */</a:t>
            </a:r>
          </a:p>
          <a:p>
            <a:pPr eaLnBrk="1" hangingPunct="1">
              <a:spcBef>
                <a:spcPct val="50000"/>
              </a:spcBef>
            </a:pPr>
            <a:r>
              <a:rPr lang="bg-BG" dirty="0">
                <a:latin typeface="Garamond" pitchFamily="18" charset="0"/>
              </a:rPr>
              <a:t>SIGQUIT 3 /* quit */		SIGILL 4 /* illegal instruction */</a:t>
            </a:r>
          </a:p>
          <a:p>
            <a:pPr eaLnBrk="1" hangingPunct="1">
              <a:spcBef>
                <a:spcPct val="50000"/>
              </a:spcBef>
            </a:pPr>
            <a:r>
              <a:rPr lang="bg-BG" dirty="0">
                <a:latin typeface="Garamond" pitchFamily="18" charset="0"/>
              </a:rPr>
              <a:t>SIGABRT 6 /* used by abort */	SIGKILL 9 /* hard kill */</a:t>
            </a:r>
          </a:p>
          <a:p>
            <a:pPr eaLnBrk="1" hangingPunct="1">
              <a:spcBef>
                <a:spcPct val="50000"/>
              </a:spcBef>
            </a:pPr>
            <a:r>
              <a:rPr lang="bg-BG" dirty="0">
                <a:latin typeface="Garamond" pitchFamily="18" charset="0"/>
              </a:rPr>
              <a:t>SIGALRM 14 /* alarm clock */ </a:t>
            </a:r>
          </a:p>
          <a:p>
            <a:pPr eaLnBrk="1" hangingPunct="1">
              <a:spcBef>
                <a:spcPct val="50000"/>
              </a:spcBef>
            </a:pPr>
            <a:r>
              <a:rPr lang="bg-BG" dirty="0">
                <a:latin typeface="Garamond" pitchFamily="18" charset="0"/>
              </a:rPr>
              <a:t>SIGCONT 19 /* continue a stopped process */ </a:t>
            </a:r>
          </a:p>
          <a:p>
            <a:pPr eaLnBrk="1" hangingPunct="1">
              <a:spcBef>
                <a:spcPct val="50000"/>
              </a:spcBef>
            </a:pPr>
            <a:r>
              <a:rPr lang="bg-BG" dirty="0">
                <a:latin typeface="Garamond" pitchFamily="18" charset="0"/>
              </a:rPr>
              <a:t>SIGCHLD 20 /* to parent on child stop or exit */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normAutofit fontScale="92500" lnSpcReduction="10000"/>
          </a:bodyPr>
          <a:lstStyle/>
          <a:p>
            <a:pPr marL="109728" indent="0">
              <a:buNone/>
            </a:pPr>
            <a:r>
              <a:rPr lang="en-US" sz="2800" dirty="0"/>
              <a:t>There are two common functions used to send signals</a:t>
            </a:r>
          </a:p>
          <a:p>
            <a:pPr marL="109728" indent="0">
              <a:buNone/>
            </a:pPr>
            <a:r>
              <a:rPr lang="en-US" sz="2800" dirty="0" err="1"/>
              <a:t>int</a:t>
            </a:r>
            <a:r>
              <a:rPr lang="en-US" sz="2800" dirty="0"/>
              <a:t> kill(</a:t>
            </a:r>
            <a:r>
              <a:rPr lang="en-US" sz="2800" dirty="0" err="1"/>
              <a:t>int</a:t>
            </a:r>
            <a:r>
              <a:rPr lang="en-US" sz="2800" dirty="0"/>
              <a:t> </a:t>
            </a:r>
            <a:r>
              <a:rPr lang="en-US" sz="2800" dirty="0" err="1"/>
              <a:t>pid</a:t>
            </a:r>
            <a:r>
              <a:rPr lang="en-US" sz="2800" dirty="0"/>
              <a:t>, </a:t>
            </a:r>
            <a:r>
              <a:rPr lang="en-US" sz="2800" dirty="0" err="1"/>
              <a:t>int</a:t>
            </a:r>
            <a:r>
              <a:rPr lang="en-US" sz="2800" dirty="0"/>
              <a:t> signal) - a system call that send a signal to a process, </a:t>
            </a:r>
            <a:r>
              <a:rPr lang="en-US" sz="2800" dirty="0" err="1"/>
              <a:t>pid</a:t>
            </a:r>
            <a:r>
              <a:rPr lang="en-US" sz="2800" dirty="0"/>
              <a:t>. If </a:t>
            </a:r>
            <a:r>
              <a:rPr lang="en-US" sz="2800" dirty="0" err="1"/>
              <a:t>pid</a:t>
            </a:r>
            <a:r>
              <a:rPr lang="en-US" sz="2800" dirty="0"/>
              <a:t> is greater than zero, the signal is sent to the process whose process ID is equal to </a:t>
            </a:r>
            <a:r>
              <a:rPr lang="en-US" sz="2800" dirty="0" err="1"/>
              <a:t>pid</a:t>
            </a:r>
            <a:r>
              <a:rPr lang="en-US" sz="2800" dirty="0"/>
              <a:t>. If </a:t>
            </a:r>
            <a:r>
              <a:rPr lang="en-US" sz="2800" dirty="0" err="1"/>
              <a:t>pid</a:t>
            </a:r>
            <a:r>
              <a:rPr lang="en-US" sz="2800" dirty="0"/>
              <a:t> is 0, the signal is sent to all processes, except system processes. </a:t>
            </a:r>
            <a:br>
              <a:rPr lang="en-US" sz="2800" dirty="0"/>
            </a:br>
            <a:endParaRPr lang="en-US" sz="2800" dirty="0"/>
          </a:p>
          <a:p>
            <a:r>
              <a:rPr lang="en-US" sz="2800" dirty="0"/>
              <a:t>kill() returns 0 for a successful call, -1 otherwise and sets </a:t>
            </a:r>
            <a:r>
              <a:rPr lang="en-US" sz="2800" dirty="0" err="1"/>
              <a:t>errno</a:t>
            </a:r>
            <a:r>
              <a:rPr lang="en-US" sz="2800" dirty="0"/>
              <a:t> accordingly. </a:t>
            </a:r>
            <a:br>
              <a:rPr lang="en-US" sz="2800" dirty="0"/>
            </a:br>
            <a:endParaRPr lang="en-US" sz="2800" dirty="0"/>
          </a:p>
        </p:txBody>
      </p:sp>
      <p:sp>
        <p:nvSpPr>
          <p:cNvPr id="9218" name="Rectangle 2"/>
          <p:cNvSpPr>
            <a:spLocks noGrp="1" noChangeArrowheads="1"/>
          </p:cNvSpPr>
          <p:nvPr>
            <p:ph type="title"/>
          </p:nvPr>
        </p:nvSpPr>
        <p:spPr/>
        <p:txBody>
          <a:bodyPr/>
          <a:lstStyle/>
          <a:p>
            <a:pPr eaLnBrk="1" hangingPunct="1"/>
            <a:r>
              <a:rPr lang="bg-BG" sz="4000" b="1" smtClean="0"/>
              <a:t>Sending Signals -- kill(), raise()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normAutofit fontScale="92500" lnSpcReduction="10000"/>
          </a:bodyPr>
          <a:lstStyle/>
          <a:p>
            <a:pPr marL="109728" indent="0">
              <a:buNone/>
            </a:pPr>
            <a:r>
              <a:rPr lang="en-US" sz="2800" dirty="0" err="1" smtClean="0"/>
              <a:t>int</a:t>
            </a:r>
            <a:r>
              <a:rPr lang="en-US" sz="2800" dirty="0" smtClean="0"/>
              <a:t> </a:t>
            </a:r>
            <a:r>
              <a:rPr lang="en-US" sz="2800" dirty="0"/>
              <a:t>raise(</a:t>
            </a:r>
            <a:r>
              <a:rPr lang="en-US" sz="2800" dirty="0" err="1"/>
              <a:t>int</a:t>
            </a:r>
            <a:r>
              <a:rPr lang="en-US" sz="2800" dirty="0"/>
              <a:t> sig) sends the signal sig to the executing program. raise() actually uses kill() to send the signal to the executing program:</a:t>
            </a:r>
          </a:p>
          <a:p>
            <a:pPr marL="109728" indent="0" algn="ctr">
              <a:buNone/>
            </a:pPr>
            <a:r>
              <a:rPr lang="en-US" sz="2800" dirty="0"/>
              <a:t>kill(</a:t>
            </a:r>
            <a:r>
              <a:rPr lang="en-US" sz="2800" dirty="0" err="1"/>
              <a:t>getpid</a:t>
            </a:r>
            <a:r>
              <a:rPr lang="en-US" sz="2800" dirty="0"/>
              <a:t>(), sig</a:t>
            </a:r>
            <a:r>
              <a:rPr lang="en-US" sz="2800" dirty="0" smtClean="0"/>
              <a:t>);</a:t>
            </a:r>
          </a:p>
          <a:p>
            <a:endParaRPr lang="en-US" sz="2800" dirty="0" smtClean="0"/>
          </a:p>
          <a:p>
            <a:r>
              <a:rPr lang="en-US" sz="2800" b="1" dirty="0" smtClean="0"/>
              <a:t>NOTE</a:t>
            </a:r>
            <a:r>
              <a:rPr lang="en-US" sz="2800" dirty="0"/>
              <a:t>: that unless caught or ignored, the kill signal terminates the process. Therefore protection is built into the system. </a:t>
            </a:r>
            <a:br>
              <a:rPr lang="en-US" sz="2800" dirty="0"/>
            </a:br>
            <a:endParaRPr lang="en-US" sz="2800" dirty="0"/>
          </a:p>
          <a:p>
            <a:r>
              <a:rPr lang="en-US" sz="2800" dirty="0"/>
              <a:t>Only processes with certain access privileges can be killed off. </a:t>
            </a:r>
          </a:p>
          <a:p>
            <a:pPr marL="109728" indent="0" algn="ctr">
              <a:buNone/>
            </a:pPr>
            <a:endParaRPr lang="bg-BG" sz="2800" dirty="0" smtClean="0"/>
          </a:p>
        </p:txBody>
      </p:sp>
      <p:sp>
        <p:nvSpPr>
          <p:cNvPr id="9218" name="Rectangle 2"/>
          <p:cNvSpPr>
            <a:spLocks noGrp="1" noChangeArrowheads="1"/>
          </p:cNvSpPr>
          <p:nvPr>
            <p:ph type="title"/>
          </p:nvPr>
        </p:nvSpPr>
        <p:spPr/>
        <p:txBody>
          <a:bodyPr/>
          <a:lstStyle/>
          <a:p>
            <a:pPr eaLnBrk="1" hangingPunct="1"/>
            <a:r>
              <a:rPr lang="bg-BG" sz="4000" b="1" smtClean="0"/>
              <a:t>Sending Signals -- kill(), raise()</a:t>
            </a:r>
          </a:p>
        </p:txBody>
      </p:sp>
    </p:spTree>
    <p:extLst>
      <p:ext uri="{BB962C8B-B14F-4D97-AF65-F5344CB8AC3E}">
        <p14:creationId xmlns:p14="http://schemas.microsoft.com/office/powerpoint/2010/main" val="15399242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95</TotalTime>
  <Words>1187</Words>
  <Application>Microsoft Office PowerPoint</Application>
  <PresentationFormat>On-screen Show (4:3)</PresentationFormat>
  <Paragraphs>246</Paragraphs>
  <Slides>43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Calibri</vt:lpstr>
      <vt:lpstr>Garamond</vt:lpstr>
      <vt:lpstr>Concourse</vt:lpstr>
      <vt:lpstr>IPC:Interrupts and Signals: &lt;signal.h&gt;</vt:lpstr>
      <vt:lpstr>Introduction</vt:lpstr>
      <vt:lpstr>Introduction</vt:lpstr>
      <vt:lpstr>Introduction</vt:lpstr>
      <vt:lpstr>Introduction</vt:lpstr>
      <vt:lpstr>Introduction</vt:lpstr>
      <vt:lpstr>Introduction</vt:lpstr>
      <vt:lpstr>Sending Signals -- kill(), raise()</vt:lpstr>
      <vt:lpstr>Sending Signals -- kill(), raise()</vt:lpstr>
      <vt:lpstr>Sending Signals -- kill(), raise()</vt:lpstr>
      <vt:lpstr>Signal Handling -- signal()</vt:lpstr>
      <vt:lpstr>Signal Handling -- signal()</vt:lpstr>
      <vt:lpstr>Signal Handling -- signal()</vt:lpstr>
      <vt:lpstr>Signal Handling -- signal()</vt:lpstr>
      <vt:lpstr>Signal Handling -- signal()</vt:lpstr>
      <vt:lpstr>Trap ctrl-c </vt:lpstr>
      <vt:lpstr>Sigtalk.c Sample</vt:lpstr>
      <vt:lpstr>Other Signal Functions</vt:lpstr>
      <vt:lpstr>IPC:Message Queues:&lt;sys/msg.h&gt;</vt:lpstr>
      <vt:lpstr>Message Queue</vt:lpstr>
      <vt:lpstr>Message Queues</vt:lpstr>
      <vt:lpstr>Message Queues</vt:lpstr>
      <vt:lpstr>Message Queues</vt:lpstr>
      <vt:lpstr>Message Queues</vt:lpstr>
      <vt:lpstr>Message Queues</vt:lpstr>
      <vt:lpstr>Initialising the Message Queue</vt:lpstr>
      <vt:lpstr>Initialising the Message Queue</vt:lpstr>
      <vt:lpstr>IPC Functions, Key Arguments, and Creation Flags: &lt;sys/ipc.h&gt;</vt:lpstr>
      <vt:lpstr>IPC Functions, Key Arguments, and Creation Flags: &lt;sys/ipc.h&gt;</vt:lpstr>
      <vt:lpstr>IPC Functions, Key Arguments, and Creation Flags: &lt;sys/ipc.h&gt;</vt:lpstr>
      <vt:lpstr>IPC Functions, Key Arguments, and Creation Flags: &lt;sys/ipc.h&gt;</vt:lpstr>
      <vt:lpstr>IPC Functions, Key Arguments, and Creation Flags: &lt;sys/ipc.h&gt;</vt:lpstr>
      <vt:lpstr>Controlling message queues</vt:lpstr>
      <vt:lpstr>Controlling message queues</vt:lpstr>
      <vt:lpstr>Controlling message queues Example</vt:lpstr>
      <vt:lpstr>Sending and Receiving Messages</vt:lpstr>
      <vt:lpstr>Sending and Receiving Messages</vt:lpstr>
      <vt:lpstr>Sending and Receiving Messages</vt:lpstr>
      <vt:lpstr>Sending and Receiving Messages</vt:lpstr>
      <vt:lpstr>Пример</vt:lpstr>
      <vt:lpstr>POSIX Messages: &lt;mqueue.h&gt;</vt:lpstr>
      <vt:lpstr>POSIX Messages: &lt;mqueue.h&gt;</vt:lpstr>
      <vt:lpstr>Примери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IPC:Interrupts and Signals: &lt;signal.h&gt;</dc:title>
  <dc:creator>Daniela Goceva</dc:creator>
  <cp:lastModifiedBy>USER</cp:lastModifiedBy>
  <cp:revision>25</cp:revision>
  <dcterms:created xsi:type="dcterms:W3CDTF">2009-12-29T11:46:18Z</dcterms:created>
  <dcterms:modified xsi:type="dcterms:W3CDTF">2011-08-05T09:23:06Z</dcterms:modified>
</cp:coreProperties>
</file>