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1"/>
  </p:sldMasterIdLst>
  <p:notesMasterIdLst>
    <p:notesMasterId r:id="rId153"/>
  </p:notesMasterIdLst>
  <p:sldIdLst>
    <p:sldId id="257" r:id="rId2"/>
    <p:sldId id="258" r:id="rId3"/>
    <p:sldId id="366" r:id="rId4"/>
    <p:sldId id="259" r:id="rId5"/>
    <p:sldId id="260" r:id="rId6"/>
    <p:sldId id="261" r:id="rId7"/>
    <p:sldId id="262" r:id="rId8"/>
    <p:sldId id="265" r:id="rId9"/>
    <p:sldId id="263" r:id="rId10"/>
    <p:sldId id="367" r:id="rId11"/>
    <p:sldId id="264" r:id="rId12"/>
    <p:sldId id="267" r:id="rId13"/>
    <p:sldId id="268" r:id="rId14"/>
    <p:sldId id="269" r:id="rId15"/>
    <p:sldId id="270" r:id="rId16"/>
    <p:sldId id="271" r:id="rId17"/>
    <p:sldId id="272" r:id="rId18"/>
    <p:sldId id="273" r:id="rId19"/>
    <p:sldId id="274" r:id="rId20"/>
    <p:sldId id="368" r:id="rId21"/>
    <p:sldId id="276" r:id="rId22"/>
    <p:sldId id="277" r:id="rId23"/>
    <p:sldId id="278" r:id="rId24"/>
    <p:sldId id="279" r:id="rId25"/>
    <p:sldId id="280" r:id="rId26"/>
    <p:sldId id="281" r:id="rId27"/>
    <p:sldId id="282" r:id="rId28"/>
    <p:sldId id="283" r:id="rId29"/>
    <p:sldId id="284" r:id="rId30"/>
    <p:sldId id="285" r:id="rId31"/>
    <p:sldId id="369" r:id="rId32"/>
    <p:sldId id="370" r:id="rId33"/>
    <p:sldId id="287" r:id="rId34"/>
    <p:sldId id="371" r:id="rId35"/>
    <p:sldId id="289" r:id="rId36"/>
    <p:sldId id="290" r:id="rId37"/>
    <p:sldId id="291" r:id="rId38"/>
    <p:sldId id="292" r:id="rId39"/>
    <p:sldId id="293" r:id="rId40"/>
    <p:sldId id="372" r:id="rId41"/>
    <p:sldId id="294" r:id="rId42"/>
    <p:sldId id="295" r:id="rId43"/>
    <p:sldId id="296" r:id="rId44"/>
    <p:sldId id="373" r:id="rId45"/>
    <p:sldId id="297" r:id="rId46"/>
    <p:sldId id="298" r:id="rId47"/>
    <p:sldId id="374" r:id="rId48"/>
    <p:sldId id="375" r:id="rId49"/>
    <p:sldId id="299" r:id="rId50"/>
    <p:sldId id="376" r:id="rId51"/>
    <p:sldId id="377" r:id="rId52"/>
    <p:sldId id="378" r:id="rId53"/>
    <p:sldId id="300" r:id="rId54"/>
    <p:sldId id="301" r:id="rId55"/>
    <p:sldId id="302" r:id="rId56"/>
    <p:sldId id="303" r:id="rId57"/>
    <p:sldId id="304" r:id="rId58"/>
    <p:sldId id="305" r:id="rId59"/>
    <p:sldId id="306" r:id="rId60"/>
    <p:sldId id="307" r:id="rId61"/>
    <p:sldId id="308" r:id="rId62"/>
    <p:sldId id="309" r:id="rId63"/>
    <p:sldId id="310" r:id="rId64"/>
    <p:sldId id="311" r:id="rId65"/>
    <p:sldId id="312" r:id="rId66"/>
    <p:sldId id="313" r:id="rId67"/>
    <p:sldId id="314" r:id="rId68"/>
    <p:sldId id="315" r:id="rId69"/>
    <p:sldId id="316" r:id="rId70"/>
    <p:sldId id="317" r:id="rId71"/>
    <p:sldId id="318" r:id="rId72"/>
    <p:sldId id="319" r:id="rId73"/>
    <p:sldId id="320" r:id="rId74"/>
    <p:sldId id="321" r:id="rId75"/>
    <p:sldId id="322" r:id="rId76"/>
    <p:sldId id="323" r:id="rId77"/>
    <p:sldId id="324" r:id="rId78"/>
    <p:sldId id="325" r:id="rId79"/>
    <p:sldId id="326" r:id="rId80"/>
    <p:sldId id="327" r:id="rId81"/>
    <p:sldId id="328" r:id="rId82"/>
    <p:sldId id="329" r:id="rId83"/>
    <p:sldId id="330" r:id="rId84"/>
    <p:sldId id="379" r:id="rId85"/>
    <p:sldId id="331" r:id="rId86"/>
    <p:sldId id="332" r:id="rId87"/>
    <p:sldId id="333" r:id="rId88"/>
    <p:sldId id="334" r:id="rId89"/>
    <p:sldId id="335" r:id="rId90"/>
    <p:sldId id="338" r:id="rId91"/>
    <p:sldId id="339" r:id="rId92"/>
    <p:sldId id="340" r:id="rId93"/>
    <p:sldId id="380" r:id="rId94"/>
    <p:sldId id="381" r:id="rId95"/>
    <p:sldId id="341" r:id="rId96"/>
    <p:sldId id="342" r:id="rId97"/>
    <p:sldId id="343" r:id="rId98"/>
    <p:sldId id="344" r:id="rId99"/>
    <p:sldId id="345" r:id="rId100"/>
    <p:sldId id="346" r:id="rId101"/>
    <p:sldId id="347" r:id="rId102"/>
    <p:sldId id="348" r:id="rId103"/>
    <p:sldId id="349" r:id="rId104"/>
    <p:sldId id="350" r:id="rId105"/>
    <p:sldId id="351" r:id="rId106"/>
    <p:sldId id="352" r:id="rId107"/>
    <p:sldId id="355" r:id="rId108"/>
    <p:sldId id="356" r:id="rId109"/>
    <p:sldId id="357" r:id="rId110"/>
    <p:sldId id="358" r:id="rId111"/>
    <p:sldId id="359" r:id="rId112"/>
    <p:sldId id="360" r:id="rId113"/>
    <p:sldId id="361" r:id="rId114"/>
    <p:sldId id="362" r:id="rId115"/>
    <p:sldId id="363" r:id="rId116"/>
    <p:sldId id="364" r:id="rId117"/>
    <p:sldId id="382" r:id="rId118"/>
    <p:sldId id="384" r:id="rId119"/>
    <p:sldId id="385" r:id="rId120"/>
    <p:sldId id="386" r:id="rId121"/>
    <p:sldId id="387" r:id="rId122"/>
    <p:sldId id="388" r:id="rId123"/>
    <p:sldId id="416" r:id="rId124"/>
    <p:sldId id="417" r:id="rId125"/>
    <p:sldId id="389" r:id="rId126"/>
    <p:sldId id="390" r:id="rId127"/>
    <p:sldId id="391" r:id="rId128"/>
    <p:sldId id="392" r:id="rId129"/>
    <p:sldId id="393" r:id="rId130"/>
    <p:sldId id="394" r:id="rId131"/>
    <p:sldId id="395" r:id="rId132"/>
    <p:sldId id="396" r:id="rId133"/>
    <p:sldId id="397" r:id="rId134"/>
    <p:sldId id="398" r:id="rId135"/>
    <p:sldId id="399" r:id="rId136"/>
    <p:sldId id="400" r:id="rId137"/>
    <p:sldId id="401" r:id="rId138"/>
    <p:sldId id="402" r:id="rId139"/>
    <p:sldId id="403" r:id="rId140"/>
    <p:sldId id="404" r:id="rId141"/>
    <p:sldId id="405" r:id="rId142"/>
    <p:sldId id="406" r:id="rId143"/>
    <p:sldId id="407" r:id="rId144"/>
    <p:sldId id="408" r:id="rId145"/>
    <p:sldId id="409" r:id="rId146"/>
    <p:sldId id="410" r:id="rId147"/>
    <p:sldId id="418" r:id="rId148"/>
    <p:sldId id="412" r:id="rId149"/>
    <p:sldId id="413" r:id="rId150"/>
    <p:sldId id="414" r:id="rId151"/>
    <p:sldId id="415" r:id="rId152"/>
  </p:sldIdLst>
  <p:sldSz cx="9144000" cy="6858000" type="screen4x3"/>
  <p:notesSz cx="6858000" cy="9144000"/>
  <p:defaultTextStyle>
    <a:defPPr>
      <a:defRPr lang="bg-BG"/>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5ECFB7C-B588-4C36-8601-C2B4CFC449CF}" type="datetimeFigureOut">
              <a:rPr lang="bg-BG" smtClean="0"/>
              <a:t>9.8.2011 г.</a:t>
            </a:fld>
            <a:endParaRPr lang="bg-B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5F8D681-FED7-4891-BB03-4E72CFA678BF}" type="slidenum">
              <a:rPr lang="bg-BG" smtClean="0"/>
              <a:t>‹#›</a:t>
            </a:fld>
            <a:endParaRPr lang="bg-BG"/>
          </a:p>
        </p:txBody>
      </p:sp>
    </p:spTree>
    <p:extLst>
      <p:ext uri="{BB962C8B-B14F-4D97-AF65-F5344CB8AC3E}">
        <p14:creationId xmlns:p14="http://schemas.microsoft.com/office/powerpoint/2010/main" val="2266841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p:txBody>
          <a:bodyPr/>
          <a:lstStyle/>
          <a:p>
            <a:fld id="{65F8D681-FED7-4891-BB03-4E72CFA678BF}" type="slidenum">
              <a:rPr lang="bg-BG" smtClean="0"/>
              <a:t>86</a:t>
            </a:fld>
            <a:endParaRPr lang="bg-BG"/>
          </a:p>
        </p:txBody>
      </p:sp>
    </p:spTree>
    <p:extLst>
      <p:ext uri="{BB962C8B-B14F-4D97-AF65-F5344CB8AC3E}">
        <p14:creationId xmlns:p14="http://schemas.microsoft.com/office/powerpoint/2010/main" val="3440257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endParaRPr lang="bg-BG"/>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bg-BG"/>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90FBCA2B-84B1-493C-98E6-1EF1E74B63AE}" type="slidenum">
              <a:rPr lang="bg-BG" smtClean="0"/>
              <a:pPr/>
              <a:t>‹#›</a:t>
            </a:fld>
            <a:endParaRPr lang="bg-B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498B7D9C-A02C-4674-BC90-20A894EE2833}" type="slidenum">
              <a:rPr lang="bg-BG" smtClean="0"/>
              <a:pPr/>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0A68E41E-6BAD-400E-AFD2-066BA45D77D9}" type="slidenum">
              <a:rPr lang="bg-BG" smtClean="0"/>
              <a:pPr/>
              <a:t>‹#›</a:t>
            </a:fld>
            <a:endParaRPr lang="bg-BG"/>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bg-BG"/>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94908053-CA03-4A58-A64F-48AF2AF088FA}" type="slidenum">
              <a:rPr lang="bg-BG"/>
              <a:pPr/>
              <a:t>‹#›</a:t>
            </a:fld>
            <a:endParaRPr lang="bg-BG"/>
          </a:p>
        </p:txBody>
      </p:sp>
    </p:spTree>
    <p:extLst>
      <p:ext uri="{BB962C8B-B14F-4D97-AF65-F5344CB8AC3E}">
        <p14:creationId xmlns:p14="http://schemas.microsoft.com/office/powerpoint/2010/main" val="815994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bg-BG"/>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A60952A5-B48D-4CC8-8CDC-C372A858E305}" type="slidenum">
              <a:rPr lang="bg-BG"/>
              <a:pPr/>
              <a:t>‹#›</a:t>
            </a:fld>
            <a:endParaRPr lang="bg-BG"/>
          </a:p>
        </p:txBody>
      </p:sp>
    </p:spTree>
    <p:extLst>
      <p:ext uri="{BB962C8B-B14F-4D97-AF65-F5344CB8AC3E}">
        <p14:creationId xmlns:p14="http://schemas.microsoft.com/office/powerpoint/2010/main" val="2411406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bg-BG"/>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B5A33D0A-B664-4F9E-B047-508BA36B9545}" type="slidenum">
              <a:rPr lang="bg-BG"/>
              <a:pPr/>
              <a:t>‹#›</a:t>
            </a:fld>
            <a:endParaRPr lang="bg-BG"/>
          </a:p>
        </p:txBody>
      </p:sp>
    </p:spTree>
    <p:extLst>
      <p:ext uri="{BB962C8B-B14F-4D97-AF65-F5344CB8AC3E}">
        <p14:creationId xmlns:p14="http://schemas.microsoft.com/office/powerpoint/2010/main" val="37840290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bg-BG"/>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bg-BG"/>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87F0E5A8-6A12-4875-89F7-70947C15F135}" type="slidenum">
              <a:rPr lang="bg-BG"/>
              <a:pPr/>
              <a:t>‹#›</a:t>
            </a:fld>
            <a:endParaRPr lang="bg-BG"/>
          </a:p>
        </p:txBody>
      </p:sp>
    </p:spTree>
    <p:extLst>
      <p:ext uri="{BB962C8B-B14F-4D97-AF65-F5344CB8AC3E}">
        <p14:creationId xmlns:p14="http://schemas.microsoft.com/office/powerpoint/2010/main" val="3342047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7DF7B5E9-B39E-4620-872C-FE4971824404}" type="slidenum">
              <a:rPr lang="bg-BG" smtClean="0"/>
              <a:pPr/>
              <a:t>‹#›</a:t>
            </a:fld>
            <a:endParaRPr lang="bg-BG"/>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45E3C2DD-79DD-4CB3-BAE7-3EE2E9831429}" type="slidenum">
              <a:rPr lang="bg-BG" smtClean="0"/>
              <a:pPr/>
              <a:t>‹#›</a:t>
            </a:fld>
            <a:endParaRPr lang="bg-BG"/>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785436CA-19F4-4C65-A133-FEE6236A573C}" type="slidenum">
              <a:rPr lang="bg-BG" smtClean="0"/>
              <a:pPr/>
              <a:t>‹#›</a:t>
            </a:fld>
            <a:endParaRPr lang="bg-BG"/>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endParaRPr lang="bg-BG"/>
          </a:p>
        </p:txBody>
      </p:sp>
      <p:sp>
        <p:nvSpPr>
          <p:cNvPr id="8" name="Footer Placeholder 7"/>
          <p:cNvSpPr>
            <a:spLocks noGrp="1"/>
          </p:cNvSpPr>
          <p:nvPr>
            <p:ph type="ftr" sz="quarter" idx="11"/>
          </p:nvPr>
        </p:nvSpPr>
        <p:spPr/>
        <p:txBody>
          <a:bodyPr/>
          <a:lstStyle>
            <a:extLst/>
          </a:lstStyle>
          <a:p>
            <a:endParaRPr lang="bg-BG"/>
          </a:p>
        </p:txBody>
      </p:sp>
      <p:sp>
        <p:nvSpPr>
          <p:cNvPr id="9" name="Slide Number Placeholder 8"/>
          <p:cNvSpPr>
            <a:spLocks noGrp="1"/>
          </p:cNvSpPr>
          <p:nvPr>
            <p:ph type="sldNum" sz="quarter" idx="12"/>
          </p:nvPr>
        </p:nvSpPr>
        <p:spPr/>
        <p:txBody>
          <a:bodyPr/>
          <a:lstStyle>
            <a:extLst/>
          </a:lstStyle>
          <a:p>
            <a:fld id="{563BD236-91C7-4DE0-BFAA-D71F9126E20D}" type="slidenum">
              <a:rPr lang="bg-BG" smtClean="0"/>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endParaRPr lang="bg-BG"/>
          </a:p>
        </p:txBody>
      </p:sp>
      <p:sp>
        <p:nvSpPr>
          <p:cNvPr id="4" name="Footer Placeholder 3"/>
          <p:cNvSpPr>
            <a:spLocks noGrp="1"/>
          </p:cNvSpPr>
          <p:nvPr>
            <p:ph type="ftr" sz="quarter" idx="11"/>
          </p:nvPr>
        </p:nvSpPr>
        <p:spPr/>
        <p:txBody>
          <a:bodyPr/>
          <a:lstStyle>
            <a:extLst/>
          </a:lstStyle>
          <a:p>
            <a:endParaRPr lang="bg-BG"/>
          </a:p>
        </p:txBody>
      </p:sp>
      <p:sp>
        <p:nvSpPr>
          <p:cNvPr id="5" name="Slide Number Placeholder 4"/>
          <p:cNvSpPr>
            <a:spLocks noGrp="1"/>
          </p:cNvSpPr>
          <p:nvPr>
            <p:ph type="sldNum" sz="quarter" idx="12"/>
          </p:nvPr>
        </p:nvSpPr>
        <p:spPr/>
        <p:txBody>
          <a:bodyPr/>
          <a:lstStyle>
            <a:extLst/>
          </a:lstStyle>
          <a:p>
            <a:fld id="{74719262-0AB4-4658-9BA7-4A7B0AB26093}" type="slidenum">
              <a:rPr lang="bg-BG" smtClean="0"/>
              <a:pPr/>
              <a:t>‹#›</a:t>
            </a:fld>
            <a:endParaRPr lang="bg-BG"/>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endParaRPr lang="bg-BG"/>
          </a:p>
        </p:txBody>
      </p:sp>
      <p:sp>
        <p:nvSpPr>
          <p:cNvPr id="3" name="Footer Placeholder 2"/>
          <p:cNvSpPr>
            <a:spLocks noGrp="1"/>
          </p:cNvSpPr>
          <p:nvPr>
            <p:ph type="ftr" sz="quarter" idx="11"/>
          </p:nvPr>
        </p:nvSpPr>
        <p:spPr/>
        <p:txBody>
          <a:bodyPr/>
          <a:lstStyle>
            <a:extLst/>
          </a:lstStyle>
          <a:p>
            <a:endParaRPr lang="bg-BG"/>
          </a:p>
        </p:txBody>
      </p:sp>
      <p:sp>
        <p:nvSpPr>
          <p:cNvPr id="4" name="Slide Number Placeholder 3"/>
          <p:cNvSpPr>
            <a:spLocks noGrp="1"/>
          </p:cNvSpPr>
          <p:nvPr>
            <p:ph type="sldNum" sz="quarter" idx="12"/>
          </p:nvPr>
        </p:nvSpPr>
        <p:spPr/>
        <p:txBody>
          <a:bodyPr/>
          <a:lstStyle>
            <a:extLst/>
          </a:lstStyle>
          <a:p>
            <a:fld id="{D2C7B784-04D6-4E06-AD0F-1E7EC5228364}" type="slidenum">
              <a:rPr lang="bg-BG" smtClean="0"/>
              <a:pPr/>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1DCDCFD4-3D58-4D2D-85B6-7C779226222B}" type="slidenum">
              <a:rPr lang="bg-BG" smtClean="0"/>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endParaRPr lang="bg-BG"/>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bg-BG"/>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C4087B7F-F418-48FD-9615-E6383CAC568A}" type="slidenum">
              <a:rPr lang="bg-BG" smtClean="0"/>
              <a:pPr/>
              <a:t>‹#›</a:t>
            </a:fld>
            <a:endParaRPr lang="bg-BG"/>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7">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endParaRPr lang="bg-BG"/>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bg-BG"/>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4992A390-A508-4209-81FA-D79F2E177C48}" type="slidenum">
              <a:rPr lang="bg-BG" smtClean="0"/>
              <a:pPr/>
              <a:t>‹#›</a:t>
            </a:fld>
            <a:endParaRPr lang="bg-BG"/>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1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2" name="Rectangle 4"/>
          <p:cNvSpPr>
            <a:spLocks noGrp="1" noChangeArrowheads="1"/>
          </p:cNvSpPr>
          <p:nvPr>
            <p:ph type="ctrTitle"/>
          </p:nvPr>
        </p:nvSpPr>
        <p:spPr/>
        <p:txBody>
          <a:bodyPr/>
          <a:lstStyle/>
          <a:p>
            <a:r>
              <a:rPr lang="bg-BG" b="1"/>
              <a:t>Threads</a:t>
            </a:r>
          </a:p>
        </p:txBody>
      </p:sp>
      <p:sp>
        <p:nvSpPr>
          <p:cNvPr id="160773" name="Rectangle 5"/>
          <p:cNvSpPr>
            <a:spLocks noGrp="1" noChangeArrowheads="1"/>
          </p:cNvSpPr>
          <p:nvPr>
            <p:ph type="subTitle" idx="1"/>
          </p:nvPr>
        </p:nvSpPr>
        <p:spPr/>
        <p:txBody>
          <a:bodyPr/>
          <a:lstStyle/>
          <a:p>
            <a:r>
              <a:rPr lang="en-US" smtClean="0"/>
              <a:t>Lectures </a:t>
            </a:r>
            <a:r>
              <a:rPr lang="en-US" smtClean="0"/>
              <a:t>7-11</a:t>
            </a:r>
            <a:endParaRPr lang="bg-BG"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Grp="1" noChangeArrowheads="1"/>
          </p:cNvSpPr>
          <p:nvPr>
            <p:ph idx="1"/>
          </p:nvPr>
        </p:nvSpPr>
        <p:spPr/>
        <p:txBody>
          <a:bodyPr>
            <a:normAutofit/>
          </a:bodyPr>
          <a:lstStyle/>
          <a:p>
            <a:r>
              <a:rPr lang="en-US" dirty="0" smtClean="0"/>
              <a:t>Use </a:t>
            </a:r>
            <a:r>
              <a:rPr lang="en-US" dirty="0"/>
              <a:t>multiprocessors more efficiently </a:t>
            </a:r>
            <a:endParaRPr lang="en-US" dirty="0" smtClean="0"/>
          </a:p>
          <a:p>
            <a:pPr lvl="1"/>
            <a:r>
              <a:rPr lang="en-US" dirty="0" smtClean="0"/>
              <a:t>Typically</a:t>
            </a:r>
            <a:r>
              <a:rPr lang="en-US" dirty="0"/>
              <a:t>, applications that express concurrency requirements with threads need not take into account the number of available processors. The performance of the application improves transparently with additional processors. Numerical algorithms and applications with a high degree of parallelism, such as matrix multiplications, can run much faster when implemented with threads on a multiprocessor.</a:t>
            </a:r>
          </a:p>
        </p:txBody>
      </p:sp>
      <p:sp>
        <p:nvSpPr>
          <p:cNvPr id="168962" name="Rectangle 2"/>
          <p:cNvSpPr>
            <a:spLocks noGrp="1" noChangeArrowheads="1"/>
          </p:cNvSpPr>
          <p:nvPr>
            <p:ph type="title"/>
          </p:nvPr>
        </p:nvSpPr>
        <p:spPr/>
        <p:txBody>
          <a:bodyPr>
            <a:normAutofit fontScale="90000"/>
          </a:bodyPr>
          <a:lstStyle/>
          <a:p>
            <a:r>
              <a:rPr lang="bg-BG" sz="4000" b="1"/>
              <a:t>Multithreading vs. Single threading</a:t>
            </a:r>
          </a:p>
        </p:txBody>
      </p:sp>
    </p:spTree>
    <p:extLst>
      <p:ext uri="{BB962C8B-B14F-4D97-AF65-F5344CB8AC3E}">
        <p14:creationId xmlns:p14="http://schemas.microsoft.com/office/powerpoint/2010/main" val="116803516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1" name="Rectangle 3"/>
          <p:cNvSpPr>
            <a:spLocks noGrp="1" noChangeArrowheads="1"/>
          </p:cNvSpPr>
          <p:nvPr>
            <p:ph idx="1"/>
          </p:nvPr>
        </p:nvSpPr>
        <p:spPr/>
        <p:txBody>
          <a:bodyPr>
            <a:normAutofit fontScale="92500"/>
          </a:bodyPr>
          <a:lstStyle/>
          <a:p>
            <a:r>
              <a:rPr lang="en-US" sz="2400" dirty="0"/>
              <a:t>The function </a:t>
            </a:r>
            <a:r>
              <a:rPr lang="en-US" sz="2400" b="1" dirty="0" err="1"/>
              <a:t>thr_setprio</a:t>
            </a:r>
            <a:r>
              <a:rPr lang="en-US" sz="2400" dirty="0"/>
              <a:t>() changes the priority of the thread, specified by </a:t>
            </a:r>
            <a:r>
              <a:rPr lang="en-US" sz="2400" dirty="0" err="1"/>
              <a:t>tid</a:t>
            </a:r>
            <a:r>
              <a:rPr lang="en-US" sz="2400" dirty="0"/>
              <a:t>, within the current process to the priority specified by </a:t>
            </a:r>
            <a:r>
              <a:rPr lang="en-US" sz="2400" dirty="0" err="1"/>
              <a:t>newprio</a:t>
            </a:r>
            <a:r>
              <a:rPr lang="en-US" sz="2400" dirty="0"/>
              <a:t>.</a:t>
            </a:r>
          </a:p>
          <a:p>
            <a:r>
              <a:rPr lang="en-US" sz="2400" dirty="0"/>
              <a:t>By default, threads are scheduled based on fixed priorities that range from zero, the least significant, to the largest integer. The </a:t>
            </a:r>
            <a:r>
              <a:rPr lang="en-US" sz="2400" dirty="0" err="1"/>
              <a:t>tid</a:t>
            </a:r>
            <a:r>
              <a:rPr lang="en-US" sz="2400" dirty="0"/>
              <a:t> will preempt lower priority threads, and will yield to higher priority </a:t>
            </a:r>
            <a:r>
              <a:rPr lang="en-US" sz="2400" dirty="0" smtClean="0"/>
              <a:t>threads.</a:t>
            </a:r>
          </a:p>
          <a:p>
            <a:r>
              <a:rPr lang="en-US" sz="2400" dirty="0"/>
              <a:t>Use </a:t>
            </a:r>
            <a:r>
              <a:rPr lang="en-US" sz="2400" dirty="0" smtClean="0"/>
              <a:t/>
            </a:r>
            <a:br>
              <a:rPr lang="en-US" sz="2400" dirty="0" smtClean="0"/>
            </a:br>
            <a:r>
              <a:rPr lang="en-US" sz="2400" b="1" dirty="0" err="1" smtClean="0"/>
              <a:t>int</a:t>
            </a:r>
            <a:r>
              <a:rPr lang="en-US" sz="2400" b="1" dirty="0" smtClean="0"/>
              <a:t> </a:t>
            </a:r>
            <a:r>
              <a:rPr lang="en-US" sz="2400" b="1" dirty="0" err="1"/>
              <a:t>thr_getprio</a:t>
            </a:r>
            <a:r>
              <a:rPr lang="en-US" sz="2400" b="1" dirty="0"/>
              <a:t>(</a:t>
            </a:r>
            <a:r>
              <a:rPr lang="en-US" sz="2400" b="1" dirty="0" err="1"/>
              <a:t>thread_t</a:t>
            </a:r>
            <a:r>
              <a:rPr lang="en-US" sz="2400" b="1" dirty="0"/>
              <a:t> </a:t>
            </a:r>
            <a:r>
              <a:rPr lang="en-US" sz="2400" b="1" dirty="0" err="1"/>
              <a:t>tid</a:t>
            </a:r>
            <a:r>
              <a:rPr lang="en-US" sz="2400" b="1" dirty="0"/>
              <a:t>, </a:t>
            </a:r>
            <a:r>
              <a:rPr lang="en-US" sz="2400" b="1" dirty="0" err="1"/>
              <a:t>int</a:t>
            </a:r>
            <a:r>
              <a:rPr lang="en-US" sz="2400" b="1" dirty="0"/>
              <a:t> *</a:t>
            </a:r>
            <a:r>
              <a:rPr lang="en-US" sz="2400" b="1" dirty="0" err="1"/>
              <a:t>newprio</a:t>
            </a:r>
            <a:r>
              <a:rPr lang="en-US" sz="2400" b="1" dirty="0"/>
              <a:t>) </a:t>
            </a:r>
            <a:r>
              <a:rPr lang="en-US" sz="2400" dirty="0"/>
              <a:t>to get the current priority for the thread. Each thread inherits a priority from its creator. </a:t>
            </a:r>
            <a:r>
              <a:rPr lang="en-US" sz="2400" dirty="0" err="1"/>
              <a:t>thr_getprio</a:t>
            </a:r>
            <a:r>
              <a:rPr lang="en-US" sz="2400" dirty="0"/>
              <a:t>() stores the current priority, </a:t>
            </a:r>
            <a:r>
              <a:rPr lang="en-US" sz="2400" dirty="0" err="1"/>
              <a:t>tid</a:t>
            </a:r>
            <a:r>
              <a:rPr lang="en-US" sz="2400" dirty="0"/>
              <a:t>, in the location pointed to by </a:t>
            </a:r>
            <a:r>
              <a:rPr lang="en-US" sz="2400" dirty="0" err="1"/>
              <a:t>newprio</a:t>
            </a:r>
            <a:r>
              <a:rPr lang="en-US" sz="2400" dirty="0"/>
              <a:t>.</a:t>
            </a:r>
          </a:p>
        </p:txBody>
      </p:sp>
      <p:sp>
        <p:nvSpPr>
          <p:cNvPr id="278530" name="Rectangle 2"/>
          <p:cNvSpPr>
            <a:spLocks noGrp="1" noChangeArrowheads="1"/>
          </p:cNvSpPr>
          <p:nvPr>
            <p:ph type="title"/>
          </p:nvPr>
        </p:nvSpPr>
        <p:spPr/>
        <p:txBody>
          <a:bodyPr>
            <a:normAutofit/>
          </a:bodyPr>
          <a:lstStyle/>
          <a:p>
            <a:r>
              <a:rPr lang="en-US" sz="3600" dirty="0">
                <a:effectLst/>
              </a:rPr>
              <a:t>Creating a Thread-Specific Data Key</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9555"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2400" y="1828800"/>
            <a:ext cx="8732616" cy="3116262"/>
          </a:xfrm>
          <a:noFill/>
          <a:ln/>
        </p:spPr>
      </p:pic>
      <p:sp>
        <p:nvSpPr>
          <p:cNvPr id="279554" name="Rectangle 2"/>
          <p:cNvSpPr>
            <a:spLocks noGrp="1" noChangeArrowheads="1"/>
          </p:cNvSpPr>
          <p:nvPr>
            <p:ph type="title"/>
          </p:nvPr>
        </p:nvSpPr>
        <p:spPr/>
        <p:txBody>
          <a:bodyPr>
            <a:normAutofit fontScale="90000"/>
          </a:bodyPr>
          <a:lstStyle/>
          <a:p>
            <a:r>
              <a:rPr lang="en-US" sz="3600" dirty="0">
                <a:effectLst/>
              </a:rPr>
              <a:t>Creating a Thread-Specific Data </a:t>
            </a:r>
            <a:r>
              <a:rPr lang="en-US" sz="3600" dirty="0" smtClean="0">
                <a:effectLst/>
              </a:rPr>
              <a:t>Key Example</a:t>
            </a:r>
            <a:endParaRPr lang="en-US" sz="3600" dirty="0">
              <a:effectLst/>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9" name="Rectangle 3"/>
          <p:cNvSpPr>
            <a:spLocks noGrp="1" noChangeArrowheads="1"/>
          </p:cNvSpPr>
          <p:nvPr>
            <p:ph idx="1"/>
          </p:nvPr>
        </p:nvSpPr>
        <p:spPr/>
        <p:txBody>
          <a:bodyPr>
            <a:normAutofit fontScale="92500" lnSpcReduction="10000"/>
          </a:bodyPr>
          <a:lstStyle/>
          <a:p>
            <a:r>
              <a:rPr lang="en-US" sz="2800" dirty="0"/>
              <a:t>Historically, most code has been designed for single-threaded programs. This is especially true for most of the library routines called from C programs. The following implicit assumptions were made for single-threaded code:</a:t>
            </a:r>
          </a:p>
          <a:p>
            <a:pPr lvl="1"/>
            <a:r>
              <a:rPr lang="en-US" sz="2400" dirty="0">
                <a:solidFill>
                  <a:srgbClr val="FF0000"/>
                </a:solidFill>
              </a:rPr>
              <a:t>When you write into a global variable and then, a moment later, read from it, what you read is exactly what you just wrote.</a:t>
            </a:r>
          </a:p>
          <a:p>
            <a:pPr lvl="1"/>
            <a:r>
              <a:rPr lang="en-US" sz="2400" dirty="0">
                <a:solidFill>
                  <a:srgbClr val="FF0000"/>
                </a:solidFill>
              </a:rPr>
              <a:t>This is also true for </a:t>
            </a:r>
            <a:r>
              <a:rPr lang="en-US" sz="2400" dirty="0" err="1">
                <a:solidFill>
                  <a:srgbClr val="FF0000"/>
                </a:solidFill>
              </a:rPr>
              <a:t>nonglobal</a:t>
            </a:r>
            <a:r>
              <a:rPr lang="en-US" sz="2400" dirty="0">
                <a:solidFill>
                  <a:srgbClr val="FF0000"/>
                </a:solidFill>
              </a:rPr>
              <a:t>, static storage.</a:t>
            </a:r>
          </a:p>
          <a:p>
            <a:pPr lvl="1"/>
            <a:r>
              <a:rPr lang="en-US" sz="2400" dirty="0">
                <a:solidFill>
                  <a:srgbClr val="FF0000"/>
                </a:solidFill>
              </a:rPr>
              <a:t>You do not need synchronization because there is nothing to synchronize with.</a:t>
            </a:r>
          </a:p>
        </p:txBody>
      </p:sp>
      <p:sp>
        <p:nvSpPr>
          <p:cNvPr id="280578" name="Rectangle 2"/>
          <p:cNvSpPr>
            <a:spLocks noGrp="1" noChangeArrowheads="1"/>
          </p:cNvSpPr>
          <p:nvPr>
            <p:ph type="title"/>
          </p:nvPr>
        </p:nvSpPr>
        <p:spPr/>
        <p:txBody>
          <a:bodyPr>
            <a:normAutofit fontScale="90000"/>
          </a:bodyPr>
          <a:lstStyle/>
          <a:p>
            <a:r>
              <a:rPr lang="en-US" sz="3600" dirty="0">
                <a:effectLst/>
              </a:rPr>
              <a:t>Example Use of Thread Specific Data</a:t>
            </a:r>
            <a:r>
              <a:rPr lang="en-US" sz="3600" dirty="0" smtClean="0">
                <a:effectLst/>
              </a:rPr>
              <a:t>: Rethinking </a:t>
            </a:r>
            <a:r>
              <a:rPr lang="en-US" sz="3600" dirty="0">
                <a:effectLst/>
              </a:rPr>
              <a:t>Global </a:t>
            </a:r>
            <a:r>
              <a:rPr lang="en-US" sz="3600" dirty="0" smtClean="0">
                <a:effectLst/>
              </a:rPr>
              <a:t>Variables</a:t>
            </a:r>
            <a:endParaRPr lang="en-US" sz="3600" dirty="0">
              <a:effectLst/>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3" name="Rectangle 3"/>
          <p:cNvSpPr>
            <a:spLocks noGrp="1" noChangeArrowheads="1"/>
          </p:cNvSpPr>
          <p:nvPr>
            <p:ph idx="1"/>
          </p:nvPr>
        </p:nvSpPr>
        <p:spPr/>
        <p:txBody>
          <a:bodyPr>
            <a:normAutofit fontScale="92500" lnSpcReduction="20000"/>
          </a:bodyPr>
          <a:lstStyle/>
          <a:p>
            <a:r>
              <a:rPr lang="en-US" sz="2800" dirty="0"/>
              <a:t>The next few examples discuss some of the problems that arise in multithreaded programs because of these assumptions, and how you can deal with them.</a:t>
            </a:r>
          </a:p>
          <a:p>
            <a:r>
              <a:rPr lang="en-US" sz="2800" dirty="0"/>
              <a:t>Traditional, single-threaded C and UNIX have a convention for handling errors detected in system calls. System calls can return anything as a functional value (for example, write returns the number of bytes that were transferred). However, the value -1 is reserved to indicate that something went wrong. So, when a system call returns -1, you know that it failed.</a:t>
            </a:r>
          </a:p>
        </p:txBody>
      </p:sp>
      <p:sp>
        <p:nvSpPr>
          <p:cNvPr id="281602" name="Rectangle 2"/>
          <p:cNvSpPr>
            <a:spLocks noGrp="1" noChangeArrowheads="1"/>
          </p:cNvSpPr>
          <p:nvPr>
            <p:ph type="title"/>
          </p:nvPr>
        </p:nvSpPr>
        <p:spPr/>
        <p:txBody>
          <a:bodyPr>
            <a:normAutofit fontScale="90000"/>
          </a:bodyPr>
          <a:lstStyle/>
          <a:p>
            <a:r>
              <a:rPr lang="en-US" sz="3600" dirty="0">
                <a:effectLst/>
              </a:rPr>
              <a:t>Example Use of Thread Specific </a:t>
            </a:r>
            <a:r>
              <a:rPr lang="en-US" sz="3600" dirty="0" smtClean="0">
                <a:effectLst/>
              </a:rPr>
              <a:t>Data: Rethinking </a:t>
            </a:r>
            <a:r>
              <a:rPr lang="en-US" sz="3600" dirty="0">
                <a:effectLst/>
              </a:rPr>
              <a:t>Global Variables</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noChangeArrowheads="1"/>
          </p:cNvSpPr>
          <p:nvPr>
            <p:ph type="title"/>
          </p:nvPr>
        </p:nvSpPr>
        <p:spPr/>
        <p:txBody>
          <a:bodyPr>
            <a:normAutofit fontScale="90000"/>
          </a:bodyPr>
          <a:lstStyle/>
          <a:p>
            <a:r>
              <a:rPr lang="en-US" sz="3600" dirty="0">
                <a:effectLst/>
              </a:rPr>
              <a:t>Example Use of Thread Specific Data</a:t>
            </a:r>
            <a:r>
              <a:rPr lang="en-US" sz="3600" dirty="0" smtClean="0">
                <a:effectLst/>
              </a:rPr>
              <a:t>: Rethinking </a:t>
            </a:r>
            <a:r>
              <a:rPr lang="en-US" sz="3600" dirty="0">
                <a:effectLst/>
              </a:rPr>
              <a:t>Global Variables</a:t>
            </a:r>
          </a:p>
        </p:txBody>
      </p:sp>
      <p:pic>
        <p:nvPicPr>
          <p:cNvPr id="282627" name="Picture 3"/>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539750" y="1628775"/>
            <a:ext cx="7740650" cy="1992313"/>
          </a:xfrm>
          <a:noFill/>
          <a:ln/>
        </p:spPr>
      </p:pic>
      <p:sp>
        <p:nvSpPr>
          <p:cNvPr id="282628" name="Rectangle 4"/>
          <p:cNvSpPr>
            <a:spLocks noGrp="1" noChangeArrowheads="1"/>
          </p:cNvSpPr>
          <p:nvPr>
            <p:ph type="body" sz="half" idx="2"/>
          </p:nvPr>
        </p:nvSpPr>
        <p:spPr/>
        <p:txBody>
          <a:bodyPr>
            <a:normAutofit lnSpcReduction="10000"/>
          </a:bodyPr>
          <a:lstStyle/>
          <a:p>
            <a:pPr>
              <a:lnSpc>
                <a:spcPct val="90000"/>
              </a:lnSpc>
            </a:pPr>
            <a:r>
              <a:rPr lang="en-US" sz="2800" dirty="0">
                <a:solidFill>
                  <a:srgbClr val="FF0000"/>
                </a:solidFill>
              </a:rPr>
              <a:t>Rather than return the actual error code (which could be confused with normal return values), the error code is placed into the global variable </a:t>
            </a:r>
            <a:r>
              <a:rPr lang="en-US" sz="2800" dirty="0" err="1">
                <a:solidFill>
                  <a:srgbClr val="FF0000"/>
                </a:solidFill>
              </a:rPr>
              <a:t>errno</a:t>
            </a:r>
            <a:r>
              <a:rPr lang="en-US" sz="2800" dirty="0">
                <a:solidFill>
                  <a:srgbClr val="FF0000"/>
                </a:solidFill>
              </a:rPr>
              <a:t>. When the system call fails, you can look in </a:t>
            </a:r>
            <a:r>
              <a:rPr lang="en-US" sz="2800" dirty="0" err="1">
                <a:solidFill>
                  <a:srgbClr val="FF0000"/>
                </a:solidFill>
              </a:rPr>
              <a:t>errno</a:t>
            </a:r>
            <a:r>
              <a:rPr lang="en-US" sz="2800" dirty="0">
                <a:solidFill>
                  <a:srgbClr val="FF0000"/>
                </a:solidFill>
              </a:rPr>
              <a:t> to find out what went wrong.</a:t>
            </a:r>
            <a:endParaRPr lang="bg-BG" sz="2800" dirty="0">
              <a:solidFill>
                <a:srgbClr val="FF0000"/>
              </a:solidFill>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1" name="Rectangle 3"/>
          <p:cNvSpPr>
            <a:spLocks noGrp="1" noChangeArrowheads="1"/>
          </p:cNvSpPr>
          <p:nvPr>
            <p:ph idx="1"/>
          </p:nvPr>
        </p:nvSpPr>
        <p:spPr/>
        <p:txBody>
          <a:bodyPr>
            <a:normAutofit lnSpcReduction="10000"/>
          </a:bodyPr>
          <a:lstStyle/>
          <a:p>
            <a:r>
              <a:rPr lang="en-US" sz="2800" dirty="0"/>
              <a:t>Now consider what happens in a multithreaded environment when two threads fail at about the same time, but with different errors.</a:t>
            </a:r>
          </a:p>
          <a:p>
            <a:pPr lvl="1"/>
            <a:r>
              <a:rPr lang="en-US" sz="2400" dirty="0"/>
              <a:t>Both expect to find their error codes in </a:t>
            </a:r>
            <a:r>
              <a:rPr lang="en-US" sz="2400" dirty="0" err="1"/>
              <a:t>errno</a:t>
            </a:r>
            <a:r>
              <a:rPr lang="en-US" sz="2400" dirty="0"/>
              <a:t>,</a:t>
            </a:r>
          </a:p>
          <a:p>
            <a:pPr lvl="1"/>
            <a:r>
              <a:rPr lang="en-US" sz="2400" b="1" dirty="0"/>
              <a:t>but</a:t>
            </a:r>
            <a:r>
              <a:rPr lang="en-US" sz="2400" dirty="0"/>
              <a:t> one copy of </a:t>
            </a:r>
            <a:r>
              <a:rPr lang="en-US" sz="2400" dirty="0" err="1"/>
              <a:t>errno</a:t>
            </a:r>
            <a:r>
              <a:rPr lang="en-US" sz="2400" dirty="0"/>
              <a:t> cannot hold both </a:t>
            </a:r>
            <a:r>
              <a:rPr lang="en-US" sz="2400" dirty="0" err="1" smtClean="0"/>
              <a:t>values.a</a:t>
            </a:r>
            <a:endParaRPr lang="en-US" sz="2400" dirty="0" smtClean="0"/>
          </a:p>
          <a:p>
            <a:r>
              <a:rPr lang="en-US" sz="2800" dirty="0"/>
              <a:t>This global variable approach simply does not work for multithreaded programs. Threads solves this problem through a conceptually new storage class: </a:t>
            </a:r>
            <a:r>
              <a:rPr lang="en-US" sz="2800" b="1" i="1" dirty="0"/>
              <a:t>thread-specific data</a:t>
            </a:r>
            <a:r>
              <a:rPr lang="en-US" sz="2800" dirty="0"/>
              <a:t>.</a:t>
            </a:r>
          </a:p>
        </p:txBody>
      </p:sp>
      <p:sp>
        <p:nvSpPr>
          <p:cNvPr id="283650" name="Rectangle 2"/>
          <p:cNvSpPr>
            <a:spLocks noGrp="1" noChangeArrowheads="1"/>
          </p:cNvSpPr>
          <p:nvPr>
            <p:ph type="title"/>
          </p:nvPr>
        </p:nvSpPr>
        <p:spPr/>
        <p:txBody>
          <a:bodyPr>
            <a:normAutofit fontScale="90000"/>
          </a:bodyPr>
          <a:lstStyle/>
          <a:p>
            <a:r>
              <a:rPr lang="en-US" sz="3600" dirty="0">
                <a:effectLst/>
              </a:rPr>
              <a:t>Example Use of Thread Specific Data</a:t>
            </a:r>
            <a:r>
              <a:rPr lang="en-US" sz="3600" dirty="0" smtClean="0">
                <a:effectLst/>
              </a:rPr>
              <a:t>: Rethinking </a:t>
            </a:r>
            <a:r>
              <a:rPr lang="en-US" sz="3600" dirty="0">
                <a:effectLst/>
              </a:rPr>
              <a:t>Global Variables</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5" name="Rectangle 3"/>
          <p:cNvSpPr>
            <a:spLocks noGrp="1" noChangeArrowheads="1"/>
          </p:cNvSpPr>
          <p:nvPr>
            <p:ph idx="1"/>
          </p:nvPr>
        </p:nvSpPr>
        <p:spPr/>
        <p:txBody>
          <a:bodyPr/>
          <a:lstStyle/>
          <a:p>
            <a:r>
              <a:rPr lang="en-US" sz="2400" dirty="0"/>
              <a:t>This storage is similar to global storage in that it can be accessed from any procedure in which a thread might be running. However, it is private to the thread: when two threads refer to the thread-specific data location of the same name, they are referring to two different areas of storage.</a:t>
            </a:r>
          </a:p>
          <a:p>
            <a:r>
              <a:rPr lang="en-US" sz="2400" dirty="0"/>
              <a:t>So, when using threads, each reference to </a:t>
            </a:r>
            <a:r>
              <a:rPr lang="en-US" sz="2400" dirty="0" err="1"/>
              <a:t>errno</a:t>
            </a:r>
            <a:r>
              <a:rPr lang="en-US" sz="2400" dirty="0"/>
              <a:t> is thread-specific because each thread has a private copy of </a:t>
            </a:r>
            <a:r>
              <a:rPr lang="en-US" sz="2400" dirty="0" err="1"/>
              <a:t>errno</a:t>
            </a:r>
            <a:r>
              <a:rPr lang="en-US" sz="2400" dirty="0"/>
              <a:t>. This is achieved in this implementation by making </a:t>
            </a:r>
            <a:r>
              <a:rPr lang="en-US" sz="2400" dirty="0" err="1"/>
              <a:t>errno</a:t>
            </a:r>
            <a:r>
              <a:rPr lang="en-US" sz="2400" dirty="0"/>
              <a:t> a macro that expands to a function call.</a:t>
            </a:r>
          </a:p>
        </p:txBody>
      </p:sp>
      <p:sp>
        <p:nvSpPr>
          <p:cNvPr id="284674" name="Rectangle 2"/>
          <p:cNvSpPr>
            <a:spLocks noGrp="1" noChangeArrowheads="1"/>
          </p:cNvSpPr>
          <p:nvPr>
            <p:ph type="title"/>
          </p:nvPr>
        </p:nvSpPr>
        <p:spPr/>
        <p:txBody>
          <a:bodyPr>
            <a:normAutofit fontScale="90000"/>
          </a:bodyPr>
          <a:lstStyle/>
          <a:p>
            <a:r>
              <a:rPr lang="en-US" sz="3600" dirty="0">
                <a:effectLst/>
              </a:rPr>
              <a:t>Example Use of Thread Specific Data</a:t>
            </a:r>
            <a:r>
              <a:rPr lang="en-US" sz="3600" dirty="0" smtClean="0">
                <a:effectLst/>
              </a:rPr>
              <a:t>: Rethinking </a:t>
            </a:r>
            <a:r>
              <a:rPr lang="en-US" sz="3600" dirty="0">
                <a:effectLst/>
              </a:rPr>
              <a:t>Global Variables</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7" name="Rectangle 3"/>
          <p:cNvSpPr>
            <a:spLocks noGrp="1" noChangeArrowheads="1"/>
          </p:cNvSpPr>
          <p:nvPr>
            <p:ph idx="1"/>
          </p:nvPr>
        </p:nvSpPr>
        <p:spPr/>
        <p:txBody>
          <a:bodyPr>
            <a:normAutofit fontScale="85000" lnSpcReduction="20000"/>
          </a:bodyPr>
          <a:lstStyle/>
          <a:p>
            <a:r>
              <a:rPr lang="en-US" dirty="0"/>
              <a:t>There are many options to consider for header files, define flags, and linking.</a:t>
            </a:r>
          </a:p>
          <a:p>
            <a:pPr marL="109728" indent="0">
              <a:buNone/>
            </a:pPr>
            <a:r>
              <a:rPr lang="en-US" b="1" dirty="0"/>
              <a:t>Preparing for Compilation</a:t>
            </a:r>
          </a:p>
          <a:p>
            <a:r>
              <a:rPr lang="en-US" dirty="0"/>
              <a:t>The following items are required to compile and link a multithreaded program.</a:t>
            </a:r>
          </a:p>
          <a:p>
            <a:r>
              <a:rPr lang="en-US" dirty="0"/>
              <a:t>A standard C compiler (cc, </a:t>
            </a:r>
            <a:r>
              <a:rPr lang="en-US" dirty="0" err="1"/>
              <a:t>gcc</a:t>
            </a:r>
            <a:r>
              <a:rPr lang="en-US" dirty="0"/>
              <a:t> </a:t>
            </a:r>
            <a:r>
              <a:rPr lang="en-US" b="1" i="1" dirty="0" err="1"/>
              <a:t>etc</a:t>
            </a:r>
            <a:r>
              <a:rPr lang="en-US" dirty="0"/>
              <a:t>)</a:t>
            </a:r>
          </a:p>
          <a:p>
            <a:r>
              <a:rPr lang="en-US" dirty="0"/>
              <a:t>Include files:</a:t>
            </a:r>
          </a:p>
          <a:p>
            <a:pPr lvl="1"/>
            <a:r>
              <a:rPr lang="en-US" dirty="0"/>
              <a:t>&lt;</a:t>
            </a:r>
            <a:r>
              <a:rPr lang="en-US" dirty="0" err="1"/>
              <a:t>thread.h</a:t>
            </a:r>
            <a:r>
              <a:rPr lang="en-US" dirty="0"/>
              <a:t>&gt; and &lt;</a:t>
            </a:r>
            <a:r>
              <a:rPr lang="en-US" dirty="0" err="1"/>
              <a:t>pthread.h</a:t>
            </a:r>
            <a:r>
              <a:rPr lang="en-US" dirty="0"/>
              <a:t>&gt;</a:t>
            </a:r>
          </a:p>
          <a:p>
            <a:pPr lvl="1"/>
            <a:r>
              <a:rPr lang="en-US" dirty="0"/>
              <a:t>&lt;</a:t>
            </a:r>
            <a:r>
              <a:rPr lang="en-US" dirty="0" err="1"/>
              <a:t>errno.h</a:t>
            </a:r>
            <a:r>
              <a:rPr lang="en-US" dirty="0"/>
              <a:t>&gt;, &lt;</a:t>
            </a:r>
            <a:r>
              <a:rPr lang="en-US" dirty="0" err="1"/>
              <a:t>limits.h</a:t>
            </a:r>
            <a:r>
              <a:rPr lang="en-US" dirty="0"/>
              <a:t>&gt;, &lt;</a:t>
            </a:r>
            <a:r>
              <a:rPr lang="en-US" dirty="0" err="1"/>
              <a:t>signal.h</a:t>
            </a:r>
            <a:r>
              <a:rPr lang="en-US" dirty="0"/>
              <a:t>&gt;, &lt;</a:t>
            </a:r>
            <a:r>
              <a:rPr lang="en-US" dirty="0" err="1"/>
              <a:t>unistd.h</a:t>
            </a:r>
            <a:r>
              <a:rPr lang="en-US" dirty="0"/>
              <a:t>&gt;</a:t>
            </a:r>
          </a:p>
          <a:p>
            <a:r>
              <a:rPr lang="en-US" dirty="0"/>
              <a:t>The Solaris threads library (</a:t>
            </a:r>
            <a:r>
              <a:rPr lang="en-US" dirty="0" err="1"/>
              <a:t>libthread</a:t>
            </a:r>
            <a:r>
              <a:rPr lang="en-US" dirty="0"/>
              <a:t>), the POSIX threads library (</a:t>
            </a:r>
            <a:r>
              <a:rPr lang="en-US" dirty="0" err="1"/>
              <a:t>libpthread</a:t>
            </a:r>
            <a:r>
              <a:rPr lang="en-US" dirty="0"/>
              <a:t>), and possibly the POSIX </a:t>
            </a:r>
            <a:r>
              <a:rPr lang="en-US" dirty="0" err="1"/>
              <a:t>realtime</a:t>
            </a:r>
            <a:r>
              <a:rPr lang="en-US" dirty="0"/>
              <a:t> library (libposix4) for semaphores</a:t>
            </a:r>
          </a:p>
          <a:p>
            <a:r>
              <a:rPr lang="en-US" dirty="0"/>
              <a:t>MT-safe libraries (</a:t>
            </a:r>
            <a:r>
              <a:rPr lang="en-US" dirty="0" err="1"/>
              <a:t>libc</a:t>
            </a:r>
            <a:r>
              <a:rPr lang="en-US" dirty="0"/>
              <a:t>, </a:t>
            </a:r>
            <a:r>
              <a:rPr lang="en-US" dirty="0" err="1"/>
              <a:t>libm</a:t>
            </a:r>
            <a:r>
              <a:rPr lang="en-US" dirty="0"/>
              <a:t>, </a:t>
            </a:r>
            <a:r>
              <a:rPr lang="en-US" dirty="0" err="1"/>
              <a:t>libw</a:t>
            </a:r>
            <a:r>
              <a:rPr lang="en-US" dirty="0"/>
              <a:t>, </a:t>
            </a:r>
            <a:r>
              <a:rPr lang="en-US" dirty="0" err="1"/>
              <a:t>libintl</a:t>
            </a:r>
            <a:r>
              <a:rPr lang="en-US" dirty="0"/>
              <a:t>, </a:t>
            </a:r>
            <a:r>
              <a:rPr lang="en-US" dirty="0" err="1"/>
              <a:t>libnsl</a:t>
            </a:r>
            <a:r>
              <a:rPr lang="en-US" dirty="0"/>
              <a:t>, </a:t>
            </a:r>
            <a:r>
              <a:rPr lang="en-US" dirty="0" err="1"/>
              <a:t>libsocket</a:t>
            </a:r>
            <a:r>
              <a:rPr lang="en-US" dirty="0"/>
              <a:t>, </a:t>
            </a:r>
            <a:r>
              <a:rPr lang="en-US" dirty="0" err="1"/>
              <a:t>libmalloc</a:t>
            </a:r>
            <a:r>
              <a:rPr lang="en-US" dirty="0"/>
              <a:t>, </a:t>
            </a:r>
            <a:r>
              <a:rPr lang="en-US" dirty="0" err="1"/>
              <a:t>libmapmalloc</a:t>
            </a:r>
            <a:r>
              <a:rPr lang="en-US" dirty="0"/>
              <a:t>, and so on)</a:t>
            </a:r>
          </a:p>
        </p:txBody>
      </p:sp>
      <p:sp>
        <p:nvSpPr>
          <p:cNvPr id="287746" name="Rectangle 2"/>
          <p:cNvSpPr>
            <a:spLocks noGrp="1" noChangeArrowheads="1"/>
          </p:cNvSpPr>
          <p:nvPr>
            <p:ph type="title"/>
          </p:nvPr>
        </p:nvSpPr>
        <p:spPr/>
        <p:txBody>
          <a:bodyPr>
            <a:normAutofit fontScale="90000"/>
          </a:bodyPr>
          <a:lstStyle/>
          <a:p>
            <a:r>
              <a:rPr lang="en-US" sz="3600" dirty="0">
                <a:effectLst/>
              </a:rPr>
              <a:t>Compiling a Multithreaded Application</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1" name="Rectangle 3"/>
          <p:cNvSpPr>
            <a:spLocks noGrp="1" noChangeArrowheads="1"/>
          </p:cNvSpPr>
          <p:nvPr>
            <p:ph idx="1"/>
          </p:nvPr>
        </p:nvSpPr>
        <p:spPr/>
        <p:txBody>
          <a:bodyPr>
            <a:normAutofit/>
          </a:bodyPr>
          <a:lstStyle/>
          <a:p>
            <a:r>
              <a:rPr lang="en-US" sz="2800" dirty="0"/>
              <a:t>The include file &lt;</a:t>
            </a:r>
            <a:r>
              <a:rPr lang="en-US" sz="2800" dirty="0" err="1"/>
              <a:t>thread.h</a:t>
            </a:r>
            <a:r>
              <a:rPr lang="en-US" sz="2800" dirty="0"/>
              <a:t>&gt;, used with the -</a:t>
            </a:r>
            <a:r>
              <a:rPr lang="en-US" sz="2800" dirty="0" err="1"/>
              <a:t>lthread</a:t>
            </a:r>
            <a:r>
              <a:rPr lang="en-US" sz="2800" dirty="0"/>
              <a:t> library, compiles code that is upward compatible with earlier releases of the Solaris system. </a:t>
            </a:r>
            <a:endParaRPr lang="en-US" sz="2800" dirty="0" smtClean="0"/>
          </a:p>
          <a:p>
            <a:r>
              <a:rPr lang="en-US" sz="2800" dirty="0" smtClean="0"/>
              <a:t>This </a:t>
            </a:r>
            <a:r>
              <a:rPr lang="en-US" sz="2800" dirty="0"/>
              <a:t>library contains both interfaces: those with Solaris semantics and those with POSIX semantics. </a:t>
            </a:r>
            <a:endParaRPr lang="en-US" sz="2800" dirty="0" smtClean="0"/>
          </a:p>
          <a:p>
            <a:r>
              <a:rPr lang="en-US" sz="2800" dirty="0" smtClean="0"/>
              <a:t>To </a:t>
            </a:r>
            <a:r>
              <a:rPr lang="en-US" sz="2800" dirty="0"/>
              <a:t>call </a:t>
            </a:r>
            <a:r>
              <a:rPr lang="en-US" sz="2800" dirty="0" err="1"/>
              <a:t>thr_setconcurrency</a:t>
            </a:r>
            <a:r>
              <a:rPr lang="en-US" sz="2800" dirty="0"/>
              <a:t>() with POSIX threads, your program needs to include &lt;</a:t>
            </a:r>
            <a:r>
              <a:rPr lang="en-US" sz="2800" dirty="0" err="1"/>
              <a:t>thread.h</a:t>
            </a:r>
            <a:r>
              <a:rPr lang="en-US" sz="2800" dirty="0" smtClean="0"/>
              <a:t>&gt;.</a:t>
            </a:r>
            <a:endParaRPr lang="en-US" sz="2800" dirty="0"/>
          </a:p>
        </p:txBody>
      </p:sp>
      <p:sp>
        <p:nvSpPr>
          <p:cNvPr id="288770" name="Rectangle 2"/>
          <p:cNvSpPr>
            <a:spLocks noGrp="1" noChangeArrowheads="1"/>
          </p:cNvSpPr>
          <p:nvPr>
            <p:ph type="title"/>
          </p:nvPr>
        </p:nvSpPr>
        <p:spPr/>
        <p:txBody>
          <a:bodyPr>
            <a:normAutofit fontScale="90000"/>
          </a:bodyPr>
          <a:lstStyle/>
          <a:p>
            <a:r>
              <a:rPr lang="en-US" sz="3600" dirty="0">
                <a:effectLst/>
              </a:rPr>
              <a:t>Compiling a Multithreaded Application</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5" name="Rectangle 3"/>
          <p:cNvSpPr>
            <a:spLocks noGrp="1" noChangeArrowheads="1"/>
          </p:cNvSpPr>
          <p:nvPr>
            <p:ph idx="1"/>
          </p:nvPr>
        </p:nvSpPr>
        <p:spPr/>
        <p:txBody>
          <a:bodyPr/>
          <a:lstStyle/>
          <a:p>
            <a:r>
              <a:rPr lang="en-US" sz="2800" dirty="0"/>
              <a:t>The include file &lt;</a:t>
            </a:r>
            <a:r>
              <a:rPr lang="en-US" sz="2800" dirty="0" err="1"/>
              <a:t>pthread.h</a:t>
            </a:r>
            <a:r>
              <a:rPr lang="en-US" sz="2800" dirty="0"/>
              <a:t>&gt;, used with the -</a:t>
            </a:r>
            <a:r>
              <a:rPr lang="en-US" sz="2800" dirty="0" err="1"/>
              <a:t>lpthread</a:t>
            </a:r>
            <a:r>
              <a:rPr lang="en-US" sz="2800" dirty="0"/>
              <a:t> library, compiles code that is conformant with the multithreading interfaces defined by the POSIX 1003.1c standard. </a:t>
            </a:r>
            <a:endParaRPr lang="en-US" sz="2800" dirty="0" smtClean="0"/>
          </a:p>
          <a:p>
            <a:r>
              <a:rPr lang="en-US" sz="2800" dirty="0" smtClean="0"/>
              <a:t>For </a:t>
            </a:r>
            <a:r>
              <a:rPr lang="en-US" sz="2800" dirty="0"/>
              <a:t>complete POSIX compliance, the define flag _POSIX_C_SOURCE should be set to a (long) value , as follows:</a:t>
            </a:r>
          </a:p>
          <a:p>
            <a:pPr marL="109728" indent="0">
              <a:buNone/>
            </a:pPr>
            <a:r>
              <a:rPr lang="en-US" sz="2800" b="1" dirty="0"/>
              <a:t>cc [flags] file... -D_POSIX_C_SOURCE=N (where N 199506L)</a:t>
            </a:r>
            <a:endParaRPr lang="bg-BG" sz="2800" b="1" dirty="0"/>
          </a:p>
        </p:txBody>
      </p:sp>
      <p:sp>
        <p:nvSpPr>
          <p:cNvPr id="289794" name="Rectangle 2"/>
          <p:cNvSpPr>
            <a:spLocks noGrp="1" noChangeArrowheads="1"/>
          </p:cNvSpPr>
          <p:nvPr>
            <p:ph type="title"/>
          </p:nvPr>
        </p:nvSpPr>
        <p:spPr/>
        <p:txBody>
          <a:bodyPr>
            <a:normAutofit fontScale="90000"/>
          </a:bodyPr>
          <a:lstStyle/>
          <a:p>
            <a:r>
              <a:rPr lang="en-US" sz="3600" dirty="0">
                <a:effectLst/>
              </a:rPr>
              <a:t>Compiling a Multithreaded Application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7" name="Rectangle 3"/>
          <p:cNvSpPr>
            <a:spLocks noGrp="1" noChangeArrowheads="1"/>
          </p:cNvSpPr>
          <p:nvPr>
            <p:ph idx="1"/>
          </p:nvPr>
        </p:nvSpPr>
        <p:spPr/>
        <p:txBody>
          <a:bodyPr/>
          <a:lstStyle/>
          <a:p>
            <a:r>
              <a:rPr lang="en-US" dirty="0"/>
              <a:t>Improve program structure </a:t>
            </a:r>
            <a:endParaRPr lang="en-US" dirty="0" smtClean="0"/>
          </a:p>
          <a:p>
            <a:pPr lvl="1"/>
            <a:r>
              <a:rPr lang="en-US" dirty="0" smtClean="0"/>
              <a:t>Many </a:t>
            </a:r>
            <a:r>
              <a:rPr lang="en-US" dirty="0"/>
              <a:t>programs are more efficiently structured as multiple independent or semi-independent units of execution instead of as a single, monolithic thread. Multithreaded programs can be more adaptive to variations in user demands than single threaded programs.</a:t>
            </a:r>
            <a:endParaRPr lang="bg-BG" dirty="0"/>
          </a:p>
        </p:txBody>
      </p:sp>
      <p:sp>
        <p:nvSpPr>
          <p:cNvPr id="169986" name="Rectangle 2"/>
          <p:cNvSpPr>
            <a:spLocks noGrp="1" noChangeArrowheads="1"/>
          </p:cNvSpPr>
          <p:nvPr>
            <p:ph type="title"/>
          </p:nvPr>
        </p:nvSpPr>
        <p:spPr/>
        <p:txBody>
          <a:bodyPr>
            <a:normAutofit fontScale="90000"/>
          </a:bodyPr>
          <a:lstStyle/>
          <a:p>
            <a:r>
              <a:rPr lang="bg-BG" sz="4000" b="1"/>
              <a:t>Multithreading vs. Single threading</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9" name="Rectangle 3"/>
          <p:cNvSpPr>
            <a:spLocks noGrp="1" noChangeArrowheads="1"/>
          </p:cNvSpPr>
          <p:nvPr>
            <p:ph idx="1"/>
          </p:nvPr>
        </p:nvSpPr>
        <p:spPr/>
        <p:txBody>
          <a:bodyPr/>
          <a:lstStyle/>
          <a:p>
            <a:pPr>
              <a:lnSpc>
                <a:spcPct val="90000"/>
              </a:lnSpc>
            </a:pPr>
            <a:r>
              <a:rPr lang="en-US" sz="2400" dirty="0"/>
              <a:t>You can mix Solaris threads and POSIX threads in the same application, by including both &lt;</a:t>
            </a:r>
            <a:r>
              <a:rPr lang="en-US" sz="2400" dirty="0" err="1"/>
              <a:t>thread.h</a:t>
            </a:r>
            <a:r>
              <a:rPr lang="en-US" sz="2400" dirty="0"/>
              <a:t>&gt; and &lt;</a:t>
            </a:r>
            <a:r>
              <a:rPr lang="en-US" sz="2400" dirty="0" err="1"/>
              <a:t>pthread.h</a:t>
            </a:r>
            <a:r>
              <a:rPr lang="en-US" sz="2400" dirty="0"/>
              <a:t>&gt;, and linking with either the -</a:t>
            </a:r>
            <a:r>
              <a:rPr lang="en-US" sz="2400" dirty="0" err="1"/>
              <a:t>lthread</a:t>
            </a:r>
            <a:r>
              <a:rPr lang="en-US" sz="2400" dirty="0"/>
              <a:t> or -</a:t>
            </a:r>
            <a:r>
              <a:rPr lang="en-US" sz="2400" dirty="0" err="1"/>
              <a:t>lpthread</a:t>
            </a:r>
            <a:r>
              <a:rPr lang="en-US" sz="2400" dirty="0"/>
              <a:t> library. </a:t>
            </a:r>
            <a:endParaRPr lang="en-US" sz="2400" dirty="0" smtClean="0"/>
          </a:p>
          <a:p>
            <a:pPr>
              <a:lnSpc>
                <a:spcPct val="90000"/>
              </a:lnSpc>
            </a:pPr>
            <a:r>
              <a:rPr lang="en-US" sz="2400" dirty="0" smtClean="0">
                <a:solidFill>
                  <a:srgbClr val="FF0000"/>
                </a:solidFill>
              </a:rPr>
              <a:t>In </a:t>
            </a:r>
            <a:r>
              <a:rPr lang="en-US" sz="2400" dirty="0">
                <a:solidFill>
                  <a:srgbClr val="FF0000"/>
                </a:solidFill>
              </a:rPr>
              <a:t>mixed use, Solaris semantics prevail when compiling with -D_REENTRANT flag set  and linking with -</a:t>
            </a:r>
            <a:r>
              <a:rPr lang="en-US" sz="2400" dirty="0" err="1">
                <a:solidFill>
                  <a:srgbClr val="FF0000"/>
                </a:solidFill>
              </a:rPr>
              <a:t>lthread</a:t>
            </a:r>
            <a:r>
              <a:rPr lang="en-US" sz="2400" dirty="0">
                <a:solidFill>
                  <a:srgbClr val="FF0000"/>
                </a:solidFill>
              </a:rPr>
              <a:t>, whereas POSIX semantics prevail when compiling with D_POSIX_C_SOURCE flag set  and linking with -</a:t>
            </a:r>
            <a:r>
              <a:rPr lang="en-US" sz="2400" dirty="0" err="1">
                <a:solidFill>
                  <a:srgbClr val="FF0000"/>
                </a:solidFill>
              </a:rPr>
              <a:t>lpthread</a:t>
            </a:r>
            <a:r>
              <a:rPr lang="en-US" sz="2400" dirty="0">
                <a:solidFill>
                  <a:srgbClr val="FF0000"/>
                </a:solidFill>
              </a:rPr>
              <a:t>. Defining _REENTRANT or _POSIX_C_SOURCE</a:t>
            </a:r>
            <a:endParaRPr lang="bg-BG" sz="2400" dirty="0">
              <a:solidFill>
                <a:srgbClr val="FF0000"/>
              </a:solidFill>
            </a:endParaRPr>
          </a:p>
        </p:txBody>
      </p:sp>
      <p:sp>
        <p:nvSpPr>
          <p:cNvPr id="290818" name="Rectangle 2"/>
          <p:cNvSpPr>
            <a:spLocks noGrp="1" noChangeArrowheads="1"/>
          </p:cNvSpPr>
          <p:nvPr>
            <p:ph type="title"/>
          </p:nvPr>
        </p:nvSpPr>
        <p:spPr/>
        <p:txBody>
          <a:bodyPr>
            <a:normAutofit fontScale="90000"/>
          </a:bodyPr>
          <a:lstStyle/>
          <a:p>
            <a:r>
              <a:rPr lang="en-US" sz="3600" dirty="0">
                <a:effectLst/>
              </a:rPr>
              <a:t>Compiling a Multithreaded Application</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3" name="Rectangle 3"/>
          <p:cNvSpPr>
            <a:spLocks noGrp="1" noChangeArrowheads="1"/>
          </p:cNvSpPr>
          <p:nvPr>
            <p:ph idx="1"/>
          </p:nvPr>
        </p:nvSpPr>
        <p:spPr/>
        <p:txBody>
          <a:bodyPr>
            <a:normAutofit lnSpcReduction="10000"/>
          </a:bodyPr>
          <a:lstStyle/>
          <a:p>
            <a:r>
              <a:rPr lang="en-US" sz="2400" dirty="0"/>
              <a:t>For POSIX threads behavior, load the </a:t>
            </a:r>
            <a:r>
              <a:rPr lang="en-US" sz="2400" dirty="0" err="1"/>
              <a:t>libpthread</a:t>
            </a:r>
            <a:r>
              <a:rPr lang="en-US" sz="2400" dirty="0"/>
              <a:t> library. For Solaris threads behavior, load the </a:t>
            </a:r>
            <a:r>
              <a:rPr lang="en-US" sz="2400" dirty="0" err="1"/>
              <a:t>libthread</a:t>
            </a:r>
            <a:r>
              <a:rPr lang="en-US" sz="2400" dirty="0"/>
              <a:t> library. Some POSIX programmers might want to link with -</a:t>
            </a:r>
            <a:r>
              <a:rPr lang="en-US" sz="2400" dirty="0" err="1"/>
              <a:t>lthreadto</a:t>
            </a:r>
            <a:r>
              <a:rPr lang="en-US" sz="2400" dirty="0"/>
              <a:t> preserve the Solaris distinction between fork() and fork1(). All that -</a:t>
            </a:r>
            <a:r>
              <a:rPr lang="en-US" sz="2400" dirty="0" err="1"/>
              <a:t>lpthread</a:t>
            </a:r>
            <a:r>
              <a:rPr lang="en-US" sz="2400" dirty="0"/>
              <a:t> really does is to make fork() behave the same way as the Solaris fork1() call, and change the behavior of alarm().</a:t>
            </a:r>
          </a:p>
          <a:p>
            <a:r>
              <a:rPr lang="en-US" sz="2400" dirty="0"/>
              <a:t>To use </a:t>
            </a:r>
            <a:r>
              <a:rPr lang="en-US" sz="2400" dirty="0" err="1"/>
              <a:t>libthread</a:t>
            </a:r>
            <a:r>
              <a:rPr lang="en-US" sz="2400" dirty="0"/>
              <a:t>, specify -</a:t>
            </a:r>
            <a:r>
              <a:rPr lang="en-US" sz="2400" dirty="0" err="1"/>
              <a:t>lthread</a:t>
            </a:r>
            <a:r>
              <a:rPr lang="en-US" sz="2400" dirty="0"/>
              <a:t> last on the cc command line.</a:t>
            </a:r>
          </a:p>
          <a:p>
            <a:r>
              <a:rPr lang="en-US" sz="2400" dirty="0"/>
              <a:t>To use </a:t>
            </a:r>
            <a:r>
              <a:rPr lang="en-US" sz="2400" dirty="0" err="1"/>
              <a:t>libpthread</a:t>
            </a:r>
            <a:r>
              <a:rPr lang="en-US" sz="2400" dirty="0"/>
              <a:t>, specify -</a:t>
            </a:r>
            <a:r>
              <a:rPr lang="en-US" sz="2400" dirty="0" err="1"/>
              <a:t>lpthread</a:t>
            </a:r>
            <a:r>
              <a:rPr lang="en-US" sz="2400" dirty="0"/>
              <a:t> last on the cc command line.</a:t>
            </a:r>
          </a:p>
        </p:txBody>
      </p:sp>
      <p:sp>
        <p:nvSpPr>
          <p:cNvPr id="291842" name="Rectangle 2"/>
          <p:cNvSpPr>
            <a:spLocks noGrp="1" noChangeArrowheads="1"/>
          </p:cNvSpPr>
          <p:nvPr>
            <p:ph type="title"/>
          </p:nvPr>
        </p:nvSpPr>
        <p:spPr/>
        <p:txBody>
          <a:bodyPr>
            <a:normAutofit/>
          </a:bodyPr>
          <a:lstStyle/>
          <a:p>
            <a:r>
              <a:rPr lang="en-US" sz="3600" dirty="0">
                <a:effectLst/>
              </a:rPr>
              <a:t>Linking With </a:t>
            </a:r>
            <a:r>
              <a:rPr lang="en-US" sz="3600" dirty="0" err="1">
                <a:effectLst/>
              </a:rPr>
              <a:t>libthread</a:t>
            </a:r>
            <a:r>
              <a:rPr lang="en-US" sz="3600" dirty="0">
                <a:effectLst/>
              </a:rPr>
              <a:t> or </a:t>
            </a:r>
            <a:r>
              <a:rPr lang="en-US" sz="3600" dirty="0" err="1">
                <a:effectLst/>
              </a:rPr>
              <a:t>libpthread</a:t>
            </a:r>
            <a:endParaRPr lang="bg-BG" sz="4000"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7" name="Rectangle 3"/>
          <p:cNvSpPr>
            <a:spLocks noGrp="1" noChangeArrowheads="1"/>
          </p:cNvSpPr>
          <p:nvPr>
            <p:ph idx="1"/>
          </p:nvPr>
        </p:nvSpPr>
        <p:spPr>
          <a:xfrm>
            <a:off x="457200" y="1481328"/>
            <a:ext cx="8229600" cy="4919472"/>
          </a:xfrm>
        </p:spPr>
        <p:txBody>
          <a:bodyPr>
            <a:normAutofit lnSpcReduction="10000"/>
          </a:bodyPr>
          <a:lstStyle/>
          <a:p>
            <a:r>
              <a:rPr lang="en-US" sz="2400" dirty="0"/>
              <a:t>Do not link a </a:t>
            </a:r>
            <a:r>
              <a:rPr lang="en-US" sz="2400" b="1" i="1" dirty="0" err="1"/>
              <a:t>nonthreaded</a:t>
            </a:r>
            <a:r>
              <a:rPr lang="en-US" sz="2400" dirty="0"/>
              <a:t> program with -</a:t>
            </a:r>
            <a:r>
              <a:rPr lang="en-US" sz="2400" dirty="0" err="1"/>
              <a:t>lthread</a:t>
            </a:r>
            <a:r>
              <a:rPr lang="en-US" sz="2400" dirty="0"/>
              <a:t> or -</a:t>
            </a:r>
            <a:r>
              <a:rPr lang="en-US" sz="2400" dirty="0" err="1"/>
              <a:t>lpthread</a:t>
            </a:r>
            <a:r>
              <a:rPr lang="en-US" sz="2400" dirty="0"/>
              <a:t>. Doing so establishes multithreading mechanisms at link time that are initiated at run time. These </a:t>
            </a:r>
            <a:r>
              <a:rPr lang="en-US" sz="2400" b="1" i="1" dirty="0"/>
              <a:t>slow down</a:t>
            </a:r>
            <a:r>
              <a:rPr lang="en-US" sz="2400" dirty="0"/>
              <a:t> a single-threaded application, waste system resources, and produce misleading results when you debug your code</a:t>
            </a:r>
            <a:r>
              <a:rPr lang="en-US" sz="2400" dirty="0" smtClean="0"/>
              <a:t>.</a:t>
            </a:r>
          </a:p>
          <a:p>
            <a:endParaRPr lang="en-US" sz="2400" dirty="0"/>
          </a:p>
          <a:p>
            <a:r>
              <a:rPr lang="en-US" sz="2400" b="1" dirty="0"/>
              <a:t>Note</a:t>
            </a:r>
            <a:r>
              <a:rPr lang="en-US" sz="2400" dirty="0"/>
              <a:t>: For C++ programs that use threads, use the -</a:t>
            </a:r>
            <a:r>
              <a:rPr lang="en-US" sz="2400" dirty="0" err="1"/>
              <a:t>mt</a:t>
            </a:r>
            <a:r>
              <a:rPr lang="en-US" sz="2400" dirty="0"/>
              <a:t> option, rather than -</a:t>
            </a:r>
            <a:r>
              <a:rPr lang="en-US" sz="2400" dirty="0" err="1"/>
              <a:t>lthread</a:t>
            </a:r>
            <a:r>
              <a:rPr lang="en-US" sz="2400" dirty="0"/>
              <a:t>, to compile and link your application. The -</a:t>
            </a:r>
            <a:r>
              <a:rPr lang="en-US" sz="2400" dirty="0" err="1"/>
              <a:t>mt</a:t>
            </a:r>
            <a:r>
              <a:rPr lang="en-US" sz="2400" dirty="0"/>
              <a:t> option links with </a:t>
            </a:r>
            <a:r>
              <a:rPr lang="en-US" sz="2400" dirty="0" err="1"/>
              <a:t>libthread</a:t>
            </a:r>
            <a:r>
              <a:rPr lang="en-US" sz="2400" dirty="0"/>
              <a:t> and ensures proper library linking order. ( Using -</a:t>
            </a:r>
            <a:r>
              <a:rPr lang="en-US" sz="2400" dirty="0" err="1"/>
              <a:t>lthread</a:t>
            </a:r>
            <a:r>
              <a:rPr lang="en-US" sz="2400" dirty="0"/>
              <a:t> might cause your program to crash (core dump).</a:t>
            </a:r>
          </a:p>
        </p:txBody>
      </p:sp>
      <p:sp>
        <p:nvSpPr>
          <p:cNvPr id="292866" name="Rectangle 2"/>
          <p:cNvSpPr>
            <a:spLocks noGrp="1" noChangeArrowheads="1"/>
          </p:cNvSpPr>
          <p:nvPr>
            <p:ph type="title"/>
          </p:nvPr>
        </p:nvSpPr>
        <p:spPr/>
        <p:txBody>
          <a:bodyPr>
            <a:normAutofit/>
          </a:bodyPr>
          <a:lstStyle/>
          <a:p>
            <a:r>
              <a:rPr lang="en-US" sz="3600" dirty="0">
                <a:effectLst/>
              </a:rPr>
              <a:t>Linking With </a:t>
            </a:r>
            <a:r>
              <a:rPr lang="en-US" sz="3600" dirty="0" err="1">
                <a:effectLst/>
              </a:rPr>
              <a:t>libthread</a:t>
            </a:r>
            <a:r>
              <a:rPr lang="en-US" sz="3600" dirty="0">
                <a:effectLst/>
              </a:rPr>
              <a:t> or </a:t>
            </a:r>
            <a:r>
              <a:rPr lang="en-US" sz="3600" dirty="0" err="1">
                <a:effectLst/>
              </a:rPr>
              <a:t>libpthread</a:t>
            </a:r>
            <a:endParaRPr lang="bg-BG" sz="4000" b="1" dirty="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1" name="Rectangle 3"/>
          <p:cNvSpPr>
            <a:spLocks noGrp="1" noChangeArrowheads="1"/>
          </p:cNvSpPr>
          <p:nvPr>
            <p:ph idx="1"/>
          </p:nvPr>
        </p:nvSpPr>
        <p:spPr/>
        <p:txBody>
          <a:bodyPr/>
          <a:lstStyle/>
          <a:p>
            <a:r>
              <a:rPr lang="en-US" dirty="0"/>
              <a:t>The Solaris semaphore routines </a:t>
            </a:r>
            <a:r>
              <a:rPr lang="en-US" dirty="0" smtClean="0"/>
              <a:t>are </a:t>
            </a:r>
            <a:r>
              <a:rPr lang="en-US" dirty="0"/>
              <a:t>contained in the </a:t>
            </a:r>
            <a:r>
              <a:rPr lang="en-US" dirty="0" err="1"/>
              <a:t>libthread</a:t>
            </a:r>
            <a:r>
              <a:rPr lang="en-US" dirty="0"/>
              <a:t> library. </a:t>
            </a:r>
            <a:endParaRPr lang="en-US" dirty="0" smtClean="0"/>
          </a:p>
          <a:p>
            <a:endParaRPr lang="en-US" dirty="0"/>
          </a:p>
          <a:p>
            <a:r>
              <a:rPr lang="en-US" dirty="0" smtClean="0"/>
              <a:t>By </a:t>
            </a:r>
            <a:r>
              <a:rPr lang="en-US" dirty="0"/>
              <a:t>contrast, you link with the -lposix4 library to get the standard POSIX semaphore routines</a:t>
            </a:r>
            <a:endParaRPr lang="bg-BG" dirty="0"/>
          </a:p>
        </p:txBody>
      </p:sp>
      <p:sp>
        <p:nvSpPr>
          <p:cNvPr id="293890" name="Rectangle 2"/>
          <p:cNvSpPr>
            <a:spLocks noGrp="1" noChangeArrowheads="1"/>
          </p:cNvSpPr>
          <p:nvPr>
            <p:ph type="title"/>
          </p:nvPr>
        </p:nvSpPr>
        <p:spPr/>
        <p:txBody>
          <a:bodyPr>
            <a:normAutofit fontScale="90000"/>
          </a:bodyPr>
          <a:lstStyle/>
          <a:p>
            <a:r>
              <a:rPr lang="en-US" sz="3600" i="1" dirty="0">
                <a:effectLst/>
              </a:rPr>
              <a:t>Linking with -lposix4 for POSIX Semaphores</a:t>
            </a:r>
            <a:endParaRPr lang="bg-BG" sz="4000"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5" name="Rectangle 3"/>
          <p:cNvSpPr>
            <a:spLocks noGrp="1" noChangeArrowheads="1"/>
          </p:cNvSpPr>
          <p:nvPr>
            <p:ph idx="1"/>
          </p:nvPr>
        </p:nvSpPr>
        <p:spPr/>
        <p:txBody>
          <a:bodyPr>
            <a:normAutofit fontScale="85000" lnSpcReduction="20000"/>
          </a:bodyPr>
          <a:lstStyle/>
          <a:p>
            <a:pPr marL="109728" indent="0">
              <a:buNone/>
            </a:pPr>
            <a:r>
              <a:rPr lang="en-US" sz="2800" dirty="0"/>
              <a:t>The following list points out some of the more frequent oversights and errors that can cause bugs in multithreaded programs.</a:t>
            </a:r>
          </a:p>
          <a:p>
            <a:r>
              <a:rPr lang="en-US" sz="2800" dirty="0">
                <a:solidFill>
                  <a:srgbClr val="FF0000"/>
                </a:solidFill>
              </a:rPr>
              <a:t>Passing a pointer to the caller's stack as an argument to a new thread.</a:t>
            </a:r>
          </a:p>
          <a:p>
            <a:r>
              <a:rPr lang="en-US" sz="2800" dirty="0">
                <a:solidFill>
                  <a:srgbClr val="FF0000"/>
                </a:solidFill>
              </a:rPr>
              <a:t>Accessing global memory (shared changeable state) without the protection of a synchronization mechanism.</a:t>
            </a:r>
          </a:p>
          <a:p>
            <a:r>
              <a:rPr lang="en-US" sz="2800" dirty="0">
                <a:solidFill>
                  <a:srgbClr val="FF0000"/>
                </a:solidFill>
              </a:rPr>
              <a:t>Creating deadlocks caused by two threads trying to acquire rights to the same pair of global resources in alternate order (so that one thread controls the first resource and the other controls the second resource and neither can proceed until the other gives up).</a:t>
            </a:r>
          </a:p>
        </p:txBody>
      </p:sp>
      <p:sp>
        <p:nvSpPr>
          <p:cNvPr id="294914" name="Rectangle 2"/>
          <p:cNvSpPr>
            <a:spLocks noGrp="1" noChangeArrowheads="1"/>
          </p:cNvSpPr>
          <p:nvPr>
            <p:ph type="title"/>
          </p:nvPr>
        </p:nvSpPr>
        <p:spPr/>
        <p:txBody>
          <a:bodyPr>
            <a:normAutofit fontScale="90000"/>
          </a:bodyPr>
          <a:lstStyle/>
          <a:p>
            <a:r>
              <a:rPr lang="en-US" sz="3600" dirty="0">
                <a:effectLst/>
              </a:rPr>
              <a:t>Debugging a Multithreaded Program</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9" name="Rectangle 3"/>
          <p:cNvSpPr>
            <a:spLocks noGrp="1" noChangeArrowheads="1"/>
          </p:cNvSpPr>
          <p:nvPr>
            <p:ph idx="1"/>
          </p:nvPr>
        </p:nvSpPr>
        <p:spPr/>
        <p:txBody>
          <a:bodyPr>
            <a:normAutofit lnSpcReduction="10000"/>
          </a:bodyPr>
          <a:lstStyle/>
          <a:p>
            <a:r>
              <a:rPr lang="en-US" sz="2400" dirty="0">
                <a:solidFill>
                  <a:srgbClr val="FF0000"/>
                </a:solidFill>
              </a:rPr>
              <a:t>Trying to reacquire a lock already held (recursive deadlock).</a:t>
            </a:r>
          </a:p>
          <a:p>
            <a:r>
              <a:rPr lang="en-US" sz="2400" dirty="0">
                <a:solidFill>
                  <a:srgbClr val="FF0000"/>
                </a:solidFill>
              </a:rPr>
              <a:t>Creating a hidden gap in synchronization protection. This is caused when a code segment protected by a synchronization mechanism contains a call to a function that frees and then reacquires the synchronization mechanism before it returns to the caller. The result is that it appears to the caller that the global data has been protected when it actually has not.</a:t>
            </a:r>
          </a:p>
          <a:p>
            <a:r>
              <a:rPr lang="en-US" sz="2400" dirty="0">
                <a:solidFill>
                  <a:srgbClr val="FF0000"/>
                </a:solidFill>
              </a:rPr>
              <a:t>Mixing UNIX signals with threads -- it is better to use the </a:t>
            </a:r>
            <a:r>
              <a:rPr lang="en-US" sz="2400" dirty="0" err="1">
                <a:solidFill>
                  <a:srgbClr val="FF0000"/>
                </a:solidFill>
              </a:rPr>
              <a:t>sigwait</a:t>
            </a:r>
            <a:r>
              <a:rPr lang="en-US" sz="2400" dirty="0">
                <a:solidFill>
                  <a:srgbClr val="FF0000"/>
                </a:solidFill>
              </a:rPr>
              <a:t>() model for handling asynchronous signals.</a:t>
            </a:r>
          </a:p>
        </p:txBody>
      </p:sp>
      <p:sp>
        <p:nvSpPr>
          <p:cNvPr id="295938" name="Rectangle 2"/>
          <p:cNvSpPr>
            <a:spLocks noGrp="1" noChangeArrowheads="1"/>
          </p:cNvSpPr>
          <p:nvPr>
            <p:ph type="title"/>
          </p:nvPr>
        </p:nvSpPr>
        <p:spPr/>
        <p:txBody>
          <a:bodyPr>
            <a:normAutofit fontScale="90000"/>
          </a:bodyPr>
          <a:lstStyle/>
          <a:p>
            <a:r>
              <a:rPr lang="en-US" sz="3600" dirty="0">
                <a:effectLst/>
              </a:rPr>
              <a:t>Debugging a Multithreaded Program</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3" name="Rectangle 3"/>
          <p:cNvSpPr>
            <a:spLocks noGrp="1" noChangeArrowheads="1"/>
          </p:cNvSpPr>
          <p:nvPr>
            <p:ph idx="1"/>
          </p:nvPr>
        </p:nvSpPr>
        <p:spPr/>
        <p:txBody>
          <a:bodyPr>
            <a:normAutofit/>
          </a:bodyPr>
          <a:lstStyle/>
          <a:p>
            <a:r>
              <a:rPr lang="en-US" sz="2800" dirty="0">
                <a:solidFill>
                  <a:srgbClr val="FF0000"/>
                </a:solidFill>
              </a:rPr>
              <a:t>Forgetting that default threads are created PTHREAD_CREATE_JOINABLE and must be reclaimed with </a:t>
            </a:r>
            <a:r>
              <a:rPr lang="en-US" sz="2800" dirty="0" err="1">
                <a:solidFill>
                  <a:srgbClr val="FF0000"/>
                </a:solidFill>
              </a:rPr>
              <a:t>pthread_join</a:t>
            </a:r>
            <a:r>
              <a:rPr lang="en-US" sz="2800" dirty="0">
                <a:solidFill>
                  <a:srgbClr val="FF0000"/>
                </a:solidFill>
              </a:rPr>
              <a:t>(). </a:t>
            </a:r>
            <a:endParaRPr lang="en-US" sz="2800" dirty="0" smtClean="0">
              <a:solidFill>
                <a:srgbClr val="FF0000"/>
              </a:solidFill>
            </a:endParaRPr>
          </a:p>
          <a:p>
            <a:pPr lvl="1"/>
            <a:r>
              <a:rPr lang="en-US" sz="2400" b="1" dirty="0" smtClean="0">
                <a:solidFill>
                  <a:srgbClr val="FF0000"/>
                </a:solidFill>
              </a:rPr>
              <a:t>Note</a:t>
            </a:r>
            <a:r>
              <a:rPr lang="en-US" sz="2400" dirty="0">
                <a:solidFill>
                  <a:srgbClr val="FF0000"/>
                </a:solidFill>
              </a:rPr>
              <a:t>, </a:t>
            </a:r>
            <a:r>
              <a:rPr lang="en-US" sz="2400" dirty="0" err="1">
                <a:solidFill>
                  <a:srgbClr val="FF0000"/>
                </a:solidFill>
              </a:rPr>
              <a:t>pthread_exit</a:t>
            </a:r>
            <a:r>
              <a:rPr lang="en-US" sz="2400" dirty="0">
                <a:solidFill>
                  <a:srgbClr val="FF0000"/>
                </a:solidFill>
              </a:rPr>
              <a:t>() does not free up its storage space.</a:t>
            </a:r>
          </a:p>
          <a:p>
            <a:r>
              <a:rPr lang="en-US" sz="2800" dirty="0">
                <a:solidFill>
                  <a:srgbClr val="FF0000"/>
                </a:solidFill>
              </a:rPr>
              <a:t>Making deeply nested, recursive calls and using large automatic arrays can cause problems because multithreaded programs have a more limited stack size than single-threaded programs</a:t>
            </a:r>
            <a:r>
              <a:rPr lang="en-US" sz="2800" dirty="0" smtClean="0">
                <a:solidFill>
                  <a:srgbClr val="FF0000"/>
                </a:solidFill>
              </a:rPr>
              <a:t>.</a:t>
            </a:r>
            <a:endParaRPr lang="en-US" sz="2800" dirty="0">
              <a:solidFill>
                <a:srgbClr val="FF0000"/>
              </a:solidFill>
            </a:endParaRPr>
          </a:p>
        </p:txBody>
      </p:sp>
      <p:sp>
        <p:nvSpPr>
          <p:cNvPr id="296962" name="Rectangle 2"/>
          <p:cNvSpPr>
            <a:spLocks noGrp="1" noChangeArrowheads="1"/>
          </p:cNvSpPr>
          <p:nvPr>
            <p:ph type="title"/>
          </p:nvPr>
        </p:nvSpPr>
        <p:spPr/>
        <p:txBody>
          <a:bodyPr>
            <a:normAutofit fontScale="90000"/>
          </a:bodyPr>
          <a:lstStyle/>
          <a:p>
            <a:r>
              <a:rPr lang="en-US" sz="3600" dirty="0">
                <a:effectLst/>
              </a:rPr>
              <a:t>Debugging a Multithreaded Program</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3" name="Rectangle 3"/>
          <p:cNvSpPr>
            <a:spLocks noGrp="1" noChangeArrowheads="1"/>
          </p:cNvSpPr>
          <p:nvPr>
            <p:ph idx="1"/>
          </p:nvPr>
        </p:nvSpPr>
        <p:spPr/>
        <p:txBody>
          <a:bodyPr>
            <a:normAutofit fontScale="92500" lnSpcReduction="20000"/>
          </a:bodyPr>
          <a:lstStyle/>
          <a:p>
            <a:r>
              <a:rPr lang="en-US" sz="2800" dirty="0" smtClean="0">
                <a:solidFill>
                  <a:srgbClr val="FF0000"/>
                </a:solidFill>
              </a:rPr>
              <a:t>Specifying </a:t>
            </a:r>
            <a:r>
              <a:rPr lang="en-US" sz="2800" dirty="0">
                <a:solidFill>
                  <a:srgbClr val="FF0000"/>
                </a:solidFill>
              </a:rPr>
              <a:t>an inadequate stack size, or using non-default stacks. And, note that multithreaded programs (especially those containing bugs) often behave differently in two successive runs, given identical inputs, because of differences in the thread scheduling order</a:t>
            </a:r>
            <a:r>
              <a:rPr lang="en-US" sz="2800" dirty="0" smtClean="0">
                <a:solidFill>
                  <a:srgbClr val="FF0000"/>
                </a:solidFill>
              </a:rPr>
              <a:t>.</a:t>
            </a:r>
          </a:p>
          <a:p>
            <a:endParaRPr lang="en-US" sz="2800" dirty="0">
              <a:solidFill>
                <a:srgbClr val="FF0000"/>
              </a:solidFill>
            </a:endParaRPr>
          </a:p>
          <a:p>
            <a:r>
              <a:rPr lang="en-US" sz="2800" dirty="0"/>
              <a:t>In general, multithreading bugs are statistical instead of deterministic. Tracing is usually a more effective method of finding order of execution problems than is breakpoint-based debugging</a:t>
            </a:r>
            <a:r>
              <a:rPr lang="en-US" sz="2800" dirty="0" smtClean="0"/>
              <a:t>.</a:t>
            </a:r>
            <a:endParaRPr lang="en-US" sz="2800" dirty="0"/>
          </a:p>
        </p:txBody>
      </p:sp>
      <p:sp>
        <p:nvSpPr>
          <p:cNvPr id="296962" name="Rectangle 2"/>
          <p:cNvSpPr>
            <a:spLocks noGrp="1" noChangeArrowheads="1"/>
          </p:cNvSpPr>
          <p:nvPr>
            <p:ph type="title"/>
          </p:nvPr>
        </p:nvSpPr>
        <p:spPr/>
        <p:txBody>
          <a:bodyPr>
            <a:normAutofit fontScale="90000"/>
          </a:bodyPr>
          <a:lstStyle/>
          <a:p>
            <a:r>
              <a:rPr lang="en-US" sz="3600" dirty="0">
                <a:effectLst/>
              </a:rPr>
              <a:t>Debugging a Multithreaded Program</a:t>
            </a:r>
          </a:p>
        </p:txBody>
      </p:sp>
    </p:spTree>
    <p:extLst>
      <p:ext uri="{BB962C8B-B14F-4D97-AF65-F5344CB8AC3E}">
        <p14:creationId xmlns:p14="http://schemas.microsoft.com/office/powerpoint/2010/main" val="341153497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bg-BG" b="1"/>
              <a:t>Thread Attributes (POSIX)</a:t>
            </a:r>
          </a:p>
        </p:txBody>
      </p:sp>
      <p:sp>
        <p:nvSpPr>
          <p:cNvPr id="2051" name="Rectangle 3"/>
          <p:cNvSpPr>
            <a:spLocks noGrp="1" noChangeArrowheads="1"/>
          </p:cNvSpPr>
          <p:nvPr>
            <p:ph type="subTitle" idx="1"/>
          </p:nvPr>
        </p:nvSpPr>
        <p:spPr/>
        <p:txBody>
          <a:bodyPr/>
          <a:lstStyle/>
          <a:p>
            <a:endParaRPr lang="bg-BG"/>
          </a:p>
        </p:txBody>
      </p:sp>
    </p:spTree>
    <p:extLst>
      <p:ext uri="{BB962C8B-B14F-4D97-AF65-F5344CB8AC3E}">
        <p14:creationId xmlns:p14="http://schemas.microsoft.com/office/powerpoint/2010/main" val="381946148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Introduction</a:t>
            </a:r>
            <a:endParaRPr lang="bg-BG" dirty="0"/>
          </a:p>
        </p:txBody>
      </p:sp>
      <p:sp>
        <p:nvSpPr>
          <p:cNvPr id="3075" name="Rectangle 3"/>
          <p:cNvSpPr>
            <a:spLocks noGrp="1" noChangeArrowheads="1"/>
          </p:cNvSpPr>
          <p:nvPr>
            <p:ph type="body" idx="1"/>
          </p:nvPr>
        </p:nvSpPr>
        <p:spPr/>
        <p:txBody>
          <a:bodyPr>
            <a:normAutofit lnSpcReduction="10000"/>
          </a:bodyPr>
          <a:lstStyle/>
          <a:p>
            <a:pPr>
              <a:lnSpc>
                <a:spcPct val="90000"/>
              </a:lnSpc>
            </a:pPr>
            <a:r>
              <a:rPr lang="en-US" sz="2400" dirty="0"/>
              <a:t>Note that only </a:t>
            </a:r>
            <a:r>
              <a:rPr lang="en-US" sz="2400" dirty="0" err="1"/>
              <a:t>pthreads</a:t>
            </a:r>
            <a:r>
              <a:rPr lang="en-US" sz="2400" dirty="0"/>
              <a:t> uses attributes and cancellation, so the API covered in this chapter is for POSIX threads only. Otherwise, the functionality for Solaris threads and </a:t>
            </a:r>
            <a:r>
              <a:rPr lang="en-US" sz="2400" dirty="0" err="1"/>
              <a:t>pthreads</a:t>
            </a:r>
            <a:r>
              <a:rPr lang="en-US" sz="2400" dirty="0"/>
              <a:t> is largely the same</a:t>
            </a:r>
            <a:r>
              <a:rPr lang="en-US" sz="2400" dirty="0" smtClean="0"/>
              <a:t>.</a:t>
            </a:r>
          </a:p>
          <a:p>
            <a:pPr marL="109728" indent="0">
              <a:buNone/>
            </a:pPr>
            <a:r>
              <a:rPr lang="en-US" sz="2000" b="1" dirty="0"/>
              <a:t>Attributes</a:t>
            </a:r>
          </a:p>
          <a:p>
            <a:r>
              <a:rPr lang="en-US" sz="2000" dirty="0"/>
              <a:t>Attributes are a way to specify behavior that is different from the default. When a thread is created with </a:t>
            </a:r>
            <a:r>
              <a:rPr lang="en-US" sz="2000" dirty="0" err="1"/>
              <a:t>pthread_create</a:t>
            </a:r>
            <a:r>
              <a:rPr lang="en-US" sz="2000" dirty="0"/>
              <a:t>() or when a synchronization variable is initialized, an attribute object can be specified. </a:t>
            </a:r>
            <a:endParaRPr lang="en-US" sz="2000" dirty="0" smtClean="0"/>
          </a:p>
          <a:p>
            <a:r>
              <a:rPr lang="en-US" sz="2000" b="1" dirty="0" smtClean="0"/>
              <a:t>Note</a:t>
            </a:r>
            <a:r>
              <a:rPr lang="en-US" sz="2000" b="1" dirty="0"/>
              <a:t>:</a:t>
            </a:r>
            <a:r>
              <a:rPr lang="en-US" sz="2000" dirty="0"/>
              <a:t> however that the default </a:t>
            </a:r>
            <a:r>
              <a:rPr lang="en-US" sz="2000" dirty="0" err="1"/>
              <a:t>atributes</a:t>
            </a:r>
            <a:r>
              <a:rPr lang="en-US" sz="2000" dirty="0"/>
              <a:t> are usually sufficient for most applications</a:t>
            </a:r>
            <a:r>
              <a:rPr lang="en-US" sz="2000" dirty="0" smtClean="0"/>
              <a:t>.</a:t>
            </a:r>
          </a:p>
          <a:p>
            <a:r>
              <a:rPr lang="en-US" sz="2000" b="1" dirty="0" err="1"/>
              <a:t>Impottant</a:t>
            </a:r>
            <a:r>
              <a:rPr lang="en-US" sz="2000" b="1" dirty="0"/>
              <a:t> Note</a:t>
            </a:r>
            <a:r>
              <a:rPr lang="en-US" sz="2000" dirty="0"/>
              <a:t>: Attributes are specified </a:t>
            </a:r>
            <a:r>
              <a:rPr lang="en-US" sz="2000" b="1" i="1" dirty="0"/>
              <a:t>only at thread creation time</a:t>
            </a:r>
            <a:r>
              <a:rPr lang="en-US" sz="2000" dirty="0"/>
              <a:t>; they </a:t>
            </a:r>
            <a:r>
              <a:rPr lang="en-US" sz="2000" b="1" dirty="0"/>
              <a:t>cannot</a:t>
            </a:r>
            <a:r>
              <a:rPr lang="en-US" sz="2000" dirty="0"/>
              <a:t> be altered while the thread is </a:t>
            </a:r>
            <a:r>
              <a:rPr lang="en-US" sz="2000" b="1" dirty="0"/>
              <a:t>being used</a:t>
            </a:r>
            <a:r>
              <a:rPr lang="en-US" sz="2000" dirty="0"/>
              <a:t>.</a:t>
            </a:r>
          </a:p>
          <a:p>
            <a:pPr>
              <a:lnSpc>
                <a:spcPct val="90000"/>
              </a:lnSpc>
            </a:pPr>
            <a:endParaRPr lang="bg-BG" sz="2000" dirty="0"/>
          </a:p>
        </p:txBody>
      </p:sp>
    </p:spTree>
    <p:extLst>
      <p:ext uri="{BB962C8B-B14F-4D97-AF65-F5344CB8AC3E}">
        <p14:creationId xmlns:p14="http://schemas.microsoft.com/office/powerpoint/2010/main" val="39114668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7" name="Rectangle 3"/>
          <p:cNvSpPr>
            <a:spLocks noGrp="1" noChangeArrowheads="1"/>
          </p:cNvSpPr>
          <p:nvPr>
            <p:ph idx="1"/>
          </p:nvPr>
        </p:nvSpPr>
        <p:spPr/>
        <p:txBody>
          <a:bodyPr>
            <a:normAutofit lnSpcReduction="10000"/>
          </a:bodyPr>
          <a:lstStyle/>
          <a:p>
            <a:pPr>
              <a:lnSpc>
                <a:spcPct val="90000"/>
              </a:lnSpc>
            </a:pPr>
            <a:r>
              <a:rPr lang="en-US" sz="2800" dirty="0"/>
              <a:t>Use fewer system resources </a:t>
            </a:r>
            <a:endParaRPr lang="en-US" sz="2800" dirty="0" smtClean="0"/>
          </a:p>
          <a:p>
            <a:pPr lvl="1">
              <a:lnSpc>
                <a:spcPct val="90000"/>
              </a:lnSpc>
            </a:pPr>
            <a:r>
              <a:rPr lang="en-US" sz="2400" dirty="0" smtClean="0"/>
              <a:t>Programs </a:t>
            </a:r>
            <a:r>
              <a:rPr lang="en-US" sz="2400" dirty="0"/>
              <a:t>that use two or more processes that access common data through shared memory are applying more than one thread of control. However, each process has a full address space and operating systems state. The cost of creating and maintaining this large amount of state information makes each process much more expensive than a thread in both time and space. In addition, the inherent separation between processes can require a major effort by the programmer to communicate between the threads in different processes, or to synchronize their actions.</a:t>
            </a:r>
            <a:endParaRPr lang="bg-BG" sz="2000" dirty="0"/>
          </a:p>
        </p:txBody>
      </p:sp>
      <p:sp>
        <p:nvSpPr>
          <p:cNvPr id="175106" name="Rectangle 2"/>
          <p:cNvSpPr>
            <a:spLocks noGrp="1" noChangeArrowheads="1"/>
          </p:cNvSpPr>
          <p:nvPr>
            <p:ph type="title"/>
          </p:nvPr>
        </p:nvSpPr>
        <p:spPr/>
        <p:txBody>
          <a:bodyPr>
            <a:normAutofit fontScale="90000"/>
          </a:bodyPr>
          <a:lstStyle/>
          <a:p>
            <a:r>
              <a:rPr lang="bg-BG" sz="4000" b="1"/>
              <a:t>Multithreading vs. Single threading</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a:effectLst/>
              </a:rPr>
              <a:t>Attributes</a:t>
            </a:r>
          </a:p>
        </p:txBody>
      </p:sp>
      <p:sp>
        <p:nvSpPr>
          <p:cNvPr id="4099" name="Rectangle 3"/>
          <p:cNvSpPr>
            <a:spLocks noGrp="1" noChangeArrowheads="1"/>
          </p:cNvSpPr>
          <p:nvPr>
            <p:ph type="body" idx="1"/>
          </p:nvPr>
        </p:nvSpPr>
        <p:spPr/>
        <p:txBody>
          <a:bodyPr>
            <a:normAutofit fontScale="92500" lnSpcReduction="10000"/>
          </a:bodyPr>
          <a:lstStyle/>
          <a:p>
            <a:pPr marL="109728" indent="0">
              <a:buNone/>
            </a:pPr>
            <a:r>
              <a:rPr lang="en-US" sz="2800" dirty="0"/>
              <a:t>Thus three functions are usually called in tandem</a:t>
            </a:r>
          </a:p>
          <a:p>
            <a:r>
              <a:rPr lang="en-US" sz="2800" dirty="0"/>
              <a:t>Thread </a:t>
            </a:r>
            <a:r>
              <a:rPr lang="en-US" sz="2800" dirty="0" err="1"/>
              <a:t>attibute</a:t>
            </a:r>
            <a:r>
              <a:rPr lang="en-US" sz="2800" dirty="0"/>
              <a:t> </a:t>
            </a:r>
            <a:r>
              <a:rPr lang="en-US" sz="2800" dirty="0" err="1"/>
              <a:t>intialisation</a:t>
            </a:r>
            <a:r>
              <a:rPr lang="en-US" sz="2800" dirty="0"/>
              <a:t> -- </a:t>
            </a:r>
            <a:r>
              <a:rPr lang="en-US" sz="2800" b="1" dirty="0" err="1"/>
              <a:t>pthread_attr_init</a:t>
            </a:r>
            <a:r>
              <a:rPr lang="en-US" sz="2800" b="1" dirty="0"/>
              <a:t>()</a:t>
            </a:r>
            <a:r>
              <a:rPr lang="en-US" sz="2800" dirty="0"/>
              <a:t> create a default </a:t>
            </a:r>
            <a:r>
              <a:rPr lang="en-US" sz="2800" dirty="0" err="1"/>
              <a:t>pthread_attr_t</a:t>
            </a:r>
            <a:r>
              <a:rPr lang="en-US" sz="2800" dirty="0"/>
              <a:t> </a:t>
            </a:r>
            <a:r>
              <a:rPr lang="en-US" sz="2800" dirty="0" err="1"/>
              <a:t>tattr</a:t>
            </a:r>
            <a:endParaRPr lang="en-US" sz="2800" dirty="0"/>
          </a:p>
          <a:p>
            <a:r>
              <a:rPr lang="en-US" sz="2800" dirty="0"/>
              <a:t>Thread attribute value change (unless defaults appropriate) -- a variety of </a:t>
            </a:r>
            <a:r>
              <a:rPr lang="en-US" sz="2800" b="1" dirty="0" err="1"/>
              <a:t>pthread_attr</a:t>
            </a:r>
            <a:r>
              <a:rPr lang="en-US" sz="2800" b="1" dirty="0"/>
              <a:t>_*() </a:t>
            </a:r>
            <a:r>
              <a:rPr lang="en-US" sz="2800" dirty="0"/>
              <a:t>functions are available to set individual attribute values for the </a:t>
            </a:r>
            <a:r>
              <a:rPr lang="en-US" sz="2800" dirty="0" err="1"/>
              <a:t>pthread_attr_t</a:t>
            </a:r>
            <a:r>
              <a:rPr lang="en-US" sz="2800" dirty="0"/>
              <a:t> </a:t>
            </a:r>
            <a:r>
              <a:rPr lang="en-US" sz="2800" dirty="0" err="1"/>
              <a:t>tattr</a:t>
            </a:r>
            <a:r>
              <a:rPr lang="en-US" sz="2800" dirty="0"/>
              <a:t> structure. </a:t>
            </a:r>
            <a:endParaRPr lang="en-US" sz="2800" dirty="0" smtClean="0"/>
          </a:p>
          <a:p>
            <a:r>
              <a:rPr lang="en-US" sz="2800" dirty="0" smtClean="0"/>
              <a:t>Thread </a:t>
            </a:r>
            <a:r>
              <a:rPr lang="en-US" sz="2800" dirty="0"/>
              <a:t>creation -- a call to </a:t>
            </a:r>
            <a:r>
              <a:rPr lang="en-US" sz="2800" b="1" dirty="0" err="1"/>
              <a:t>pthread_create</a:t>
            </a:r>
            <a:r>
              <a:rPr lang="en-US" sz="2800" b="1" dirty="0"/>
              <a:t>()</a:t>
            </a:r>
            <a:r>
              <a:rPr lang="en-US" sz="2800" dirty="0"/>
              <a:t> with </a:t>
            </a:r>
            <a:r>
              <a:rPr lang="en-US" sz="2800" dirty="0" err="1"/>
              <a:t>approriate</a:t>
            </a:r>
            <a:r>
              <a:rPr lang="en-US" sz="2800" dirty="0"/>
              <a:t> attribute values set in a </a:t>
            </a:r>
            <a:r>
              <a:rPr lang="en-US" sz="2800" dirty="0" err="1"/>
              <a:t>pthread_attr_t</a:t>
            </a:r>
            <a:r>
              <a:rPr lang="en-US" sz="2800" dirty="0"/>
              <a:t> </a:t>
            </a:r>
            <a:r>
              <a:rPr lang="en-US" sz="2800" dirty="0" err="1"/>
              <a:t>tattr</a:t>
            </a:r>
            <a:r>
              <a:rPr lang="en-US" sz="2800" dirty="0"/>
              <a:t> structure.</a:t>
            </a:r>
          </a:p>
        </p:txBody>
      </p:sp>
    </p:spTree>
    <p:extLst>
      <p:ext uri="{BB962C8B-B14F-4D97-AF65-F5344CB8AC3E}">
        <p14:creationId xmlns:p14="http://schemas.microsoft.com/office/powerpoint/2010/main" val="311161258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a:effectLst/>
              </a:rPr>
              <a:t>Attributes</a:t>
            </a:r>
          </a:p>
        </p:txBody>
      </p:sp>
      <p:pic>
        <p:nvPicPr>
          <p:cNvPr id="5124" name="Picture 4"/>
          <p:cNvPicPr>
            <a:picLocks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3124200" y="457200"/>
            <a:ext cx="6121290" cy="3368254"/>
          </a:xfrm>
          <a:noFill/>
          <a:ln/>
        </p:spPr>
      </p:pic>
      <p:sp>
        <p:nvSpPr>
          <p:cNvPr id="5126" name="Rectangle 6"/>
          <p:cNvSpPr>
            <a:spLocks noGrp="1" noChangeArrowheads="1"/>
          </p:cNvSpPr>
          <p:nvPr>
            <p:ph type="body" sz="half" idx="2"/>
          </p:nvPr>
        </p:nvSpPr>
        <p:spPr>
          <a:xfrm>
            <a:off x="457200" y="4191000"/>
            <a:ext cx="8229600" cy="1935163"/>
          </a:xfrm>
        </p:spPr>
        <p:txBody>
          <a:bodyPr>
            <a:normAutofit/>
          </a:bodyPr>
          <a:lstStyle/>
          <a:p>
            <a:r>
              <a:rPr lang="en-US" sz="2400" dirty="0"/>
              <a:t>In order to save space, code examples mainly focus on the attribute setting functions and the </a:t>
            </a:r>
            <a:r>
              <a:rPr lang="en-US" sz="2400" dirty="0" err="1"/>
              <a:t>intializing</a:t>
            </a:r>
            <a:r>
              <a:rPr lang="en-US" sz="2400" dirty="0"/>
              <a:t> and creation functions are </a:t>
            </a:r>
            <a:r>
              <a:rPr lang="en-US" sz="2400" dirty="0" err="1"/>
              <a:t>ommitted</a:t>
            </a:r>
            <a:r>
              <a:rPr lang="en-US" sz="2400" dirty="0"/>
              <a:t>. These </a:t>
            </a:r>
            <a:r>
              <a:rPr lang="en-US" sz="2400" b="1" dirty="0"/>
              <a:t>must</a:t>
            </a:r>
            <a:r>
              <a:rPr lang="en-US" sz="2400" dirty="0"/>
              <a:t> of course be present in all actual code </a:t>
            </a:r>
            <a:r>
              <a:rPr lang="en-US" sz="2400" dirty="0" err="1"/>
              <a:t>fragtments</a:t>
            </a:r>
            <a:r>
              <a:rPr lang="en-US" sz="2400" dirty="0" smtClean="0"/>
              <a:t>.</a:t>
            </a:r>
            <a:endParaRPr lang="en-US" sz="2400" dirty="0"/>
          </a:p>
        </p:txBody>
      </p:sp>
    </p:spTree>
    <p:extLst>
      <p:ext uri="{BB962C8B-B14F-4D97-AF65-F5344CB8AC3E}">
        <p14:creationId xmlns:p14="http://schemas.microsoft.com/office/powerpoint/2010/main" val="2910069690"/>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dirty="0">
                <a:effectLst/>
              </a:rPr>
              <a:t>Attributes</a:t>
            </a:r>
          </a:p>
        </p:txBody>
      </p:sp>
      <p:sp>
        <p:nvSpPr>
          <p:cNvPr id="9219" name="Rectangle 3"/>
          <p:cNvSpPr>
            <a:spLocks noGrp="1" noChangeArrowheads="1"/>
          </p:cNvSpPr>
          <p:nvPr>
            <p:ph type="body" idx="1"/>
          </p:nvPr>
        </p:nvSpPr>
        <p:spPr/>
        <p:txBody>
          <a:bodyPr>
            <a:normAutofit/>
          </a:bodyPr>
          <a:lstStyle/>
          <a:p>
            <a:r>
              <a:rPr lang="en-US" sz="2400" dirty="0"/>
              <a:t>An attribute object is opaque, and cannot be directly modified by assignments. </a:t>
            </a:r>
            <a:endParaRPr lang="en-US" sz="2400" dirty="0" smtClean="0"/>
          </a:p>
          <a:p>
            <a:r>
              <a:rPr lang="en-US" sz="2400" dirty="0" smtClean="0"/>
              <a:t>A </a:t>
            </a:r>
            <a:r>
              <a:rPr lang="en-US" sz="2400" dirty="0"/>
              <a:t>set of functions is provided to initialize, configure, and destroy each object type. Once an attribute is initialized and configured, it has process-wide scope. </a:t>
            </a:r>
            <a:endParaRPr lang="en-US" sz="2400" dirty="0" smtClean="0"/>
          </a:p>
          <a:p>
            <a:r>
              <a:rPr lang="en-US" sz="2400" dirty="0" smtClean="0"/>
              <a:t>The </a:t>
            </a:r>
            <a:r>
              <a:rPr lang="en-US" sz="2400" dirty="0"/>
              <a:t>suggested method for using attributes is to configure all required state specifications at one time in the early stages of program execution. The appropriate attribute object can then be referred to as needed</a:t>
            </a:r>
            <a:r>
              <a:rPr lang="en-US" sz="2400" dirty="0" smtClean="0"/>
              <a:t>.</a:t>
            </a:r>
            <a:endParaRPr lang="en-US" sz="2400" dirty="0"/>
          </a:p>
        </p:txBody>
      </p:sp>
    </p:spTree>
    <p:extLst>
      <p:ext uri="{BB962C8B-B14F-4D97-AF65-F5344CB8AC3E}">
        <p14:creationId xmlns:p14="http://schemas.microsoft.com/office/powerpoint/2010/main" val="412472634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dirty="0">
                <a:effectLst/>
              </a:rPr>
              <a:t>Attributes</a:t>
            </a:r>
          </a:p>
        </p:txBody>
      </p:sp>
      <p:sp>
        <p:nvSpPr>
          <p:cNvPr id="9219" name="Rectangle 3"/>
          <p:cNvSpPr>
            <a:spLocks noGrp="1" noChangeArrowheads="1"/>
          </p:cNvSpPr>
          <p:nvPr>
            <p:ph type="body" idx="1"/>
          </p:nvPr>
        </p:nvSpPr>
        <p:spPr/>
        <p:txBody>
          <a:bodyPr>
            <a:noAutofit/>
          </a:bodyPr>
          <a:lstStyle/>
          <a:p>
            <a:r>
              <a:rPr lang="en-US" sz="2400" dirty="0" smtClean="0"/>
              <a:t>Using </a:t>
            </a:r>
            <a:r>
              <a:rPr lang="en-US" sz="2400" dirty="0"/>
              <a:t>attribute objects has two primary advantages:</a:t>
            </a:r>
          </a:p>
          <a:p>
            <a:pPr marL="566928" indent="-457200">
              <a:buFont typeface="+mj-lt"/>
              <a:buAutoNum type="arabicPeriod"/>
            </a:pPr>
            <a:r>
              <a:rPr lang="en-US" sz="2400" dirty="0"/>
              <a:t>First, it adds to code portability. Even though supported attributes might vary between implementations, you need not modify function calls that create thread entities because the attribute object is hidden from the interface. If the target port supports attributes that are not found in the current port, provision must be made to manage the new attributes. This is an easy porting task though, because attribute objects need only be initialized once in a well-defined location.</a:t>
            </a:r>
          </a:p>
        </p:txBody>
      </p:sp>
    </p:spTree>
    <p:extLst>
      <p:ext uri="{BB962C8B-B14F-4D97-AF65-F5344CB8AC3E}">
        <p14:creationId xmlns:p14="http://schemas.microsoft.com/office/powerpoint/2010/main" val="201431219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dirty="0">
                <a:effectLst/>
              </a:rPr>
              <a:t>Attributes</a:t>
            </a:r>
          </a:p>
        </p:txBody>
      </p:sp>
      <p:sp>
        <p:nvSpPr>
          <p:cNvPr id="9219" name="Rectangle 3"/>
          <p:cNvSpPr>
            <a:spLocks noGrp="1" noChangeArrowheads="1"/>
          </p:cNvSpPr>
          <p:nvPr>
            <p:ph type="body" idx="1"/>
          </p:nvPr>
        </p:nvSpPr>
        <p:spPr/>
        <p:txBody>
          <a:bodyPr>
            <a:noAutofit/>
          </a:bodyPr>
          <a:lstStyle/>
          <a:p>
            <a:pPr marL="566928" indent="-457200">
              <a:buFont typeface="+mj-lt"/>
              <a:buAutoNum type="arabicPeriod" startAt="2"/>
            </a:pPr>
            <a:r>
              <a:rPr lang="en-US" sz="2000" dirty="0"/>
              <a:t>Second, state specification in an application is simplified. As an example, consider that several sets of threads might exist within a process, each providing a separate service, and each with its own state requirements. At some point in the early stages of the application, a thread attribute object can be initialized for each set. All future thread creations will then refer to the attribute object initialized for that type of thread. The initialization phase is simple and localized, and any future modifications can be made quickly and reliably.</a:t>
            </a:r>
          </a:p>
          <a:p>
            <a:r>
              <a:rPr lang="en-US" sz="2000" dirty="0"/>
              <a:t>Attribute objects require attention at process exit time. When the object is initialized, memory is allocated for it. This memory must be returned to the system. The </a:t>
            </a:r>
            <a:r>
              <a:rPr lang="en-US" sz="2000" dirty="0" err="1"/>
              <a:t>pthreads</a:t>
            </a:r>
            <a:r>
              <a:rPr lang="en-US" sz="2000" dirty="0"/>
              <a:t> standard provides function calls to destroy attribute objects.</a:t>
            </a:r>
          </a:p>
        </p:txBody>
      </p:sp>
    </p:spTree>
    <p:extLst>
      <p:ext uri="{BB962C8B-B14F-4D97-AF65-F5344CB8AC3E}">
        <p14:creationId xmlns:p14="http://schemas.microsoft.com/office/powerpoint/2010/main" val="384064336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dirty="0">
                <a:effectLst/>
              </a:rPr>
              <a:t>Initializing Thread Attributes</a:t>
            </a:r>
          </a:p>
        </p:txBody>
      </p:sp>
      <p:sp>
        <p:nvSpPr>
          <p:cNvPr id="10243" name="Rectangle 3"/>
          <p:cNvSpPr>
            <a:spLocks noGrp="1" noChangeArrowheads="1"/>
          </p:cNvSpPr>
          <p:nvPr>
            <p:ph type="body" sz="half" idx="1"/>
          </p:nvPr>
        </p:nvSpPr>
        <p:spPr>
          <a:xfrm>
            <a:off x="457200" y="1600200"/>
            <a:ext cx="8229600" cy="2692400"/>
          </a:xfrm>
        </p:spPr>
        <p:txBody>
          <a:bodyPr>
            <a:normAutofit fontScale="85000" lnSpcReduction="20000"/>
          </a:bodyPr>
          <a:lstStyle/>
          <a:p>
            <a:r>
              <a:rPr lang="en-US" sz="2800" dirty="0"/>
              <a:t>The function </a:t>
            </a:r>
            <a:r>
              <a:rPr lang="en-US" sz="2800" dirty="0" err="1"/>
              <a:t>pthread_attr_init</a:t>
            </a:r>
            <a:r>
              <a:rPr lang="en-US" sz="2800" dirty="0"/>
              <a:t>() is used to initialize object attributes to their default values. The storage is allocated by the thread system during execution</a:t>
            </a:r>
            <a:r>
              <a:rPr lang="en-US" sz="2800" dirty="0" smtClean="0"/>
              <a:t>. The </a:t>
            </a:r>
            <a:r>
              <a:rPr lang="en-US" sz="2800" dirty="0"/>
              <a:t>function is prototyped by:</a:t>
            </a:r>
          </a:p>
          <a:p>
            <a:pPr>
              <a:lnSpc>
                <a:spcPct val="90000"/>
              </a:lnSpc>
              <a:buFontTx/>
              <a:buNone/>
            </a:pPr>
            <a:r>
              <a:rPr lang="bg-BG" sz="2800" b="1" dirty="0" smtClean="0"/>
              <a:t>int </a:t>
            </a:r>
            <a:r>
              <a:rPr lang="bg-BG" sz="2800" b="1" dirty="0"/>
              <a:t>pthread_attr_init(pthread_attr_t *tattr);</a:t>
            </a:r>
            <a:r>
              <a:rPr lang="bg-BG" sz="2800" dirty="0"/>
              <a:t> </a:t>
            </a:r>
          </a:p>
          <a:p>
            <a:pPr>
              <a:lnSpc>
                <a:spcPct val="90000"/>
              </a:lnSpc>
            </a:pPr>
            <a:r>
              <a:rPr lang="en-US" sz="2800" dirty="0"/>
              <a:t>This function zero after completing successfully. Any other returned value indicates that an error occurred. If the following condition occurs, the function fails and returns an error value (to </a:t>
            </a:r>
            <a:r>
              <a:rPr lang="en-US" sz="2800" dirty="0" err="1"/>
              <a:t>errno</a:t>
            </a:r>
            <a:r>
              <a:rPr lang="en-US" sz="2800" dirty="0" smtClean="0"/>
              <a:t>).</a:t>
            </a:r>
            <a:endParaRPr lang="bg-BG" sz="2800" dirty="0"/>
          </a:p>
        </p:txBody>
      </p:sp>
      <p:pic>
        <p:nvPicPr>
          <p:cNvPr id="10245" name="Picture 5"/>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258888" y="4581525"/>
            <a:ext cx="6810375" cy="1501775"/>
          </a:xfrm>
          <a:ln/>
        </p:spPr>
      </p:pic>
    </p:spTree>
    <p:extLst>
      <p:ext uri="{BB962C8B-B14F-4D97-AF65-F5344CB8AC3E}">
        <p14:creationId xmlns:p14="http://schemas.microsoft.com/office/powerpoint/2010/main" val="195934547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a:bodyPr>
          <a:lstStyle/>
          <a:p>
            <a:r>
              <a:rPr lang="en-US" sz="3600" dirty="0">
                <a:effectLst/>
              </a:rPr>
              <a:t>Initializing Thread Attributes</a:t>
            </a:r>
          </a:p>
        </p:txBody>
      </p:sp>
      <p:graphicFrame>
        <p:nvGraphicFramePr>
          <p:cNvPr id="14391" name="Group 55"/>
          <p:cNvGraphicFramePr>
            <a:graphicFrameLocks noGrp="1"/>
          </p:cNvGraphicFramePr>
          <p:nvPr>
            <p:ph idx="1"/>
            <p:extLst>
              <p:ext uri="{D42A27DB-BD31-4B8C-83A1-F6EECF244321}">
                <p14:modId xmlns:p14="http://schemas.microsoft.com/office/powerpoint/2010/main" val="514181494"/>
              </p:ext>
            </p:extLst>
          </p:nvPr>
        </p:nvGraphicFramePr>
        <p:xfrm>
          <a:off x="250825" y="1484313"/>
          <a:ext cx="8578850" cy="4464686"/>
        </p:xfrm>
        <a:graphic>
          <a:graphicData uri="http://schemas.openxmlformats.org/drawingml/2006/table">
            <a:tbl>
              <a:tblPr/>
              <a:tblGrid>
                <a:gridCol w="1662113"/>
                <a:gridCol w="3003550"/>
                <a:gridCol w="3913187"/>
              </a:tblGrid>
              <a:tr h="7540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rPr>
                        <a:t>Attribute</a:t>
                      </a:r>
                      <a:endParaRPr kumimoji="0" lang="bg-BG" sz="2800" b="0" i="0" u="none" strike="noStrike" cap="none" normalizeH="0" baseline="0" dirty="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rPr>
                        <a:t>Value</a:t>
                      </a:r>
                      <a:endParaRPr kumimoji="0" lang="bg-BG"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rPr>
                        <a:t>Result</a:t>
                      </a:r>
                      <a:endParaRPr kumimoji="0" lang="bg-BG"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40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400" b="0" i="0" u="none" strike="noStrike" cap="none" normalizeH="0" baseline="0" smtClean="0">
                          <a:ln>
                            <a:noFill/>
                          </a:ln>
                          <a:solidFill>
                            <a:schemeClr val="tx1"/>
                          </a:solidFill>
                          <a:effectLst/>
                          <a:latin typeface="Arial" pitchFamily="34" charset="0"/>
                        </a:rPr>
                        <a:t>scope</a:t>
                      </a:r>
                      <a:r>
                        <a:rPr kumimoji="0" lang="bg-BG" sz="2800" b="0" i="0" u="none" strike="noStrike" cap="none" normalizeH="0" baseline="0" smtClean="0">
                          <a:ln>
                            <a:noFill/>
                          </a:ln>
                          <a:solidFill>
                            <a:schemeClr val="tx1"/>
                          </a:solidFill>
                          <a:effectLst/>
                          <a:latin typeface="Arial"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800" b="0" i="0" u="none" strike="noStrike" cap="none" normalizeH="0" baseline="0" smtClean="0">
                          <a:ln>
                            <a:noFill/>
                          </a:ln>
                          <a:solidFill>
                            <a:schemeClr val="tx1"/>
                          </a:solidFill>
                          <a:effectLst/>
                          <a:latin typeface="Arial" pitchFamily="34" charset="0"/>
                        </a:rPr>
                        <a:t>PTHREAD_SCOPE_PROCESS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rPr>
                        <a:t>New thread is unbound – not permanently attached to </a:t>
                      </a:r>
                      <a:r>
                        <a:rPr kumimoji="0" lang="bg-BG" sz="2000" b="0" i="0" u="none" strike="noStrike" cap="none" normalizeH="0" baseline="0" dirty="0" smtClean="0">
                          <a:ln>
                            <a:noFill/>
                          </a:ln>
                          <a:solidFill>
                            <a:schemeClr val="tx1"/>
                          </a:solidFill>
                          <a:effectLst/>
                          <a:latin typeface="Arial" pitchFamily="34" charset="0"/>
                        </a:rPr>
                        <a:t>LWP.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5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000" b="0" i="0" u="none" strike="noStrike" cap="none" normalizeH="0" baseline="0" smtClean="0">
                          <a:ln>
                            <a:noFill/>
                          </a:ln>
                          <a:solidFill>
                            <a:schemeClr val="tx1"/>
                          </a:solidFill>
                          <a:effectLst/>
                          <a:latin typeface="Arial" pitchFamily="34" charset="0"/>
                        </a:rPr>
                        <a:t>detachstate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800" b="0" i="0" u="none" strike="noStrike" cap="none" normalizeH="0" baseline="0" smtClean="0">
                          <a:ln>
                            <a:noFill/>
                          </a:ln>
                          <a:solidFill>
                            <a:schemeClr val="tx1"/>
                          </a:solidFill>
                          <a:effectLst/>
                          <a:latin typeface="Arial" pitchFamily="34" charset="0"/>
                        </a:rPr>
                        <a:t>PTHREAD_CREATE_JOINABLE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rPr>
                        <a:t>Exit status and thread are preserved after thread terminates.</a:t>
                      </a:r>
                      <a:endParaRPr kumimoji="0" lang="bg-BG" sz="20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40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400" b="0" i="0" u="none" strike="noStrike" cap="none" normalizeH="0" baseline="0" smtClean="0">
                          <a:ln>
                            <a:noFill/>
                          </a:ln>
                          <a:solidFill>
                            <a:schemeClr val="tx1"/>
                          </a:solidFill>
                          <a:effectLst/>
                          <a:latin typeface="Arial" pitchFamily="34" charset="0"/>
                        </a:rPr>
                        <a:t>stackaddr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800" b="0" i="0" u="none" strike="noStrike" cap="none" normalizeH="0" baseline="0" smtClean="0">
                          <a:ln>
                            <a:noFill/>
                          </a:ln>
                          <a:solidFill>
                            <a:schemeClr val="tx1"/>
                          </a:solidFill>
                          <a:effectLst/>
                          <a:latin typeface="Arial" pitchFamily="34" charset="0"/>
                        </a:rPr>
                        <a:t>NULL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rPr>
                        <a:t>New thread has system-allocated stack address</a:t>
                      </a:r>
                      <a:r>
                        <a:rPr kumimoji="0" lang="bg-BG" sz="2000" b="0" i="0" u="none" strike="noStrike" cap="none" normalizeH="0" baseline="0" dirty="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40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400" b="0" i="0" u="none" strike="noStrike" cap="none" normalizeH="0" baseline="0" smtClean="0">
                          <a:ln>
                            <a:noFill/>
                          </a:ln>
                          <a:solidFill>
                            <a:schemeClr val="tx1"/>
                          </a:solidFill>
                          <a:effectLst/>
                          <a:latin typeface="Arial" pitchFamily="34" charset="0"/>
                        </a:rPr>
                        <a:t>stacksize</a:t>
                      </a:r>
                      <a:r>
                        <a:rPr kumimoji="0" lang="bg-BG" sz="2800" b="0" i="0" u="none" strike="noStrike" cap="none" normalizeH="0" baseline="0" smtClean="0">
                          <a:ln>
                            <a:noFill/>
                          </a:ln>
                          <a:solidFill>
                            <a:schemeClr val="tx1"/>
                          </a:solidFill>
                          <a:effectLst/>
                          <a:latin typeface="Arial"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800" b="0" i="0" u="none" strike="noStrike" cap="none" normalizeH="0" baseline="0" smtClean="0">
                          <a:ln>
                            <a:noFill/>
                          </a:ln>
                          <a:solidFill>
                            <a:schemeClr val="tx1"/>
                          </a:solidFill>
                          <a:effectLst/>
                          <a:latin typeface="Arial" pitchFamily="34" charset="0"/>
                        </a:rPr>
                        <a:t>1 megabyte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rPr>
                        <a:t>New thread has system-defined stack size. Priority New thread inherits parent thread priority.</a:t>
                      </a:r>
                      <a:endParaRPr kumimoji="0" lang="bg-BG" sz="20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440928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a:bodyPr>
          <a:lstStyle/>
          <a:p>
            <a:r>
              <a:rPr lang="en-US" sz="3600" dirty="0">
                <a:effectLst/>
              </a:rPr>
              <a:t>Initializing Thread Attributes</a:t>
            </a:r>
          </a:p>
        </p:txBody>
      </p:sp>
      <p:graphicFrame>
        <p:nvGraphicFramePr>
          <p:cNvPr id="15391" name="Group 31"/>
          <p:cNvGraphicFramePr>
            <a:graphicFrameLocks noGrp="1"/>
          </p:cNvGraphicFramePr>
          <p:nvPr>
            <p:ph idx="1"/>
            <p:extLst>
              <p:ext uri="{D42A27DB-BD31-4B8C-83A1-F6EECF244321}">
                <p14:modId xmlns:p14="http://schemas.microsoft.com/office/powerpoint/2010/main" val="388804912"/>
              </p:ext>
            </p:extLst>
          </p:nvPr>
        </p:nvGraphicFramePr>
        <p:xfrm>
          <a:off x="323850" y="2060575"/>
          <a:ext cx="8435975" cy="3426778"/>
        </p:xfrm>
        <a:graphic>
          <a:graphicData uri="http://schemas.openxmlformats.org/drawingml/2006/table">
            <a:tbl>
              <a:tblPr/>
              <a:tblGrid>
                <a:gridCol w="1593850"/>
                <a:gridCol w="1800225"/>
                <a:gridCol w="5041900"/>
              </a:tblGrid>
              <a:tr h="7493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rPr>
                        <a:t>Attribute</a:t>
                      </a:r>
                      <a:endParaRPr kumimoji="0" lang="bg-BG" sz="2800" b="0" i="0" u="none" strike="noStrike" cap="none" normalizeH="0" baseline="0" dirty="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rPr>
                        <a:t>Value</a:t>
                      </a:r>
                      <a:endParaRPr kumimoji="0" lang="bg-BG"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rPr>
                        <a:t>Result</a:t>
                      </a:r>
                      <a:endParaRPr kumimoji="0" lang="bg-BG"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668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000" b="0" i="0" u="none" strike="noStrike" cap="none" normalizeH="0" baseline="0" smtClean="0">
                          <a:ln>
                            <a:noFill/>
                          </a:ln>
                          <a:solidFill>
                            <a:schemeClr val="tx1"/>
                          </a:solidFill>
                          <a:effectLst/>
                          <a:latin typeface="Arial" pitchFamily="34" charset="0"/>
                        </a:rPr>
                        <a:t>inheritsched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400" b="0" i="0" u="none" strike="noStrike" cap="none" normalizeH="0" baseline="0" smtClean="0">
                          <a:ln>
                            <a:noFill/>
                          </a:ln>
                          <a:solidFill>
                            <a:schemeClr val="tx1"/>
                          </a:solidFill>
                          <a:effectLst/>
                          <a:latin typeface="Arial" pitchFamily="34" charset="0"/>
                        </a:rPr>
                        <a:t>PTHREAD_INHERIT_SCHED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rPr>
                        <a:t>New thread inherits parent thread scheduling priority.</a:t>
                      </a:r>
                      <a:endParaRPr kumimoji="0" lang="bg-BG" sz="20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5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000" b="0" i="0" u="none" strike="noStrike" cap="none" normalizeH="0" baseline="0" smtClean="0">
                          <a:ln>
                            <a:noFill/>
                          </a:ln>
                          <a:solidFill>
                            <a:schemeClr val="tx1"/>
                          </a:solidFill>
                          <a:effectLst/>
                          <a:latin typeface="Arial" pitchFamily="34" charset="0"/>
                        </a:rPr>
                        <a:t>schedpolicy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bg-BG" sz="2400" b="0" i="0" u="none" strike="noStrike" cap="none" normalizeH="0" baseline="0" smtClean="0">
                          <a:ln>
                            <a:noFill/>
                          </a:ln>
                          <a:solidFill>
                            <a:schemeClr val="tx1"/>
                          </a:solidFill>
                          <a:effectLst/>
                          <a:latin typeface="Arial" pitchFamily="34" charset="0"/>
                        </a:rPr>
                        <a:t>SCHED_OTHER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rPr>
                        <a:t>New thread uses </a:t>
                      </a:r>
                      <a:r>
                        <a:rPr kumimoji="0" lang="bg-BG" sz="2000" b="0" i="0" u="none" strike="noStrike" cap="none" normalizeH="0" baseline="0" dirty="0" smtClean="0">
                          <a:ln>
                            <a:noFill/>
                          </a:ln>
                          <a:solidFill>
                            <a:schemeClr val="tx1"/>
                          </a:solidFill>
                          <a:effectLst/>
                          <a:latin typeface="Arial" pitchFamily="34" charset="0"/>
                        </a:rPr>
                        <a:t>Solaris-defined </a:t>
                      </a:r>
                      <a:r>
                        <a:rPr kumimoji="0" lang="en-US" sz="2000" b="0" i="0" u="none" strike="noStrike" cap="none" normalizeH="0" baseline="0" dirty="0" smtClean="0">
                          <a:ln>
                            <a:noFill/>
                          </a:ln>
                          <a:solidFill>
                            <a:schemeClr val="tx1"/>
                          </a:solidFill>
                          <a:effectLst/>
                          <a:latin typeface="Arial" pitchFamily="34" charset="0"/>
                        </a:rPr>
                        <a:t>fixed scheduling priority; threads run until preempted by higher-priority thread or until they block or yield</a:t>
                      </a:r>
                      <a:r>
                        <a:rPr kumimoji="0" lang="bg-BG" sz="2000" b="0" i="0" u="none" strike="noStrike" cap="none" normalizeH="0" baseline="0" dirty="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13548276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a:effectLst/>
              </a:rPr>
              <a:t>Destroying Thread Attributes</a:t>
            </a:r>
          </a:p>
        </p:txBody>
      </p:sp>
      <p:sp>
        <p:nvSpPr>
          <p:cNvPr id="17411" name="Rectangle 3"/>
          <p:cNvSpPr>
            <a:spLocks noGrp="1" noChangeArrowheads="1"/>
          </p:cNvSpPr>
          <p:nvPr>
            <p:ph type="body" sz="half" idx="1"/>
          </p:nvPr>
        </p:nvSpPr>
        <p:spPr/>
        <p:txBody>
          <a:bodyPr>
            <a:normAutofit fontScale="77500" lnSpcReduction="20000"/>
          </a:bodyPr>
          <a:lstStyle/>
          <a:p>
            <a:r>
              <a:rPr lang="en-US" sz="2800" dirty="0"/>
              <a:t>The function </a:t>
            </a:r>
            <a:r>
              <a:rPr lang="en-US" sz="2800" dirty="0" err="1"/>
              <a:t>pthread_attr_destroy</a:t>
            </a:r>
            <a:r>
              <a:rPr lang="en-US" sz="2800" dirty="0"/>
              <a:t>() is used to remove the storage allocated during initialization. The attribute object becomes invalid. It is prototyped by</a:t>
            </a:r>
            <a:r>
              <a:rPr lang="en-US" sz="2800" dirty="0" smtClean="0"/>
              <a:t>:</a:t>
            </a:r>
          </a:p>
          <a:p>
            <a:pPr marL="109728" indent="0">
              <a:buNone/>
            </a:pPr>
            <a:r>
              <a:rPr lang="bg-BG" sz="2800" b="1" dirty="0" smtClean="0"/>
              <a:t>int </a:t>
            </a:r>
            <a:r>
              <a:rPr lang="bg-BG" sz="2800" b="1" dirty="0"/>
              <a:t>pthread_attr_destroy(pthread_attr_t *tattr);</a:t>
            </a:r>
            <a:r>
              <a:rPr lang="bg-BG" sz="2800" dirty="0"/>
              <a:t> </a:t>
            </a:r>
            <a:endParaRPr lang="en-US" sz="2800" dirty="0" smtClean="0"/>
          </a:p>
          <a:p>
            <a:r>
              <a:rPr lang="en-US" sz="2800" dirty="0" err="1"/>
              <a:t>pthread_attr_destroy</a:t>
            </a:r>
            <a:r>
              <a:rPr lang="en-US" sz="2800" dirty="0"/>
              <a:t>() returns zero after completing successfully. Any other returned value indicates that an error occurred.</a:t>
            </a:r>
            <a:endParaRPr lang="bg-BG" sz="2800" dirty="0"/>
          </a:p>
        </p:txBody>
      </p:sp>
      <p:pic>
        <p:nvPicPr>
          <p:cNvPr id="17413" name="Picture 5"/>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2484438" y="4038601"/>
            <a:ext cx="5350821" cy="1728788"/>
          </a:xfrm>
          <a:ln/>
        </p:spPr>
      </p:pic>
    </p:spTree>
    <p:extLst>
      <p:ext uri="{BB962C8B-B14F-4D97-AF65-F5344CB8AC3E}">
        <p14:creationId xmlns:p14="http://schemas.microsoft.com/office/powerpoint/2010/main" val="9743065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dirty="0">
                <a:effectLst/>
              </a:rPr>
              <a:t>Thread's Detach State</a:t>
            </a:r>
          </a:p>
        </p:txBody>
      </p:sp>
      <p:sp>
        <p:nvSpPr>
          <p:cNvPr id="19459" name="Rectangle 3"/>
          <p:cNvSpPr>
            <a:spLocks noGrp="1" noChangeArrowheads="1"/>
          </p:cNvSpPr>
          <p:nvPr>
            <p:ph type="body" idx="1"/>
          </p:nvPr>
        </p:nvSpPr>
        <p:spPr>
          <a:xfrm>
            <a:off x="304800" y="1143000"/>
            <a:ext cx="8229600" cy="5300472"/>
          </a:xfrm>
        </p:spPr>
        <p:txBody>
          <a:bodyPr>
            <a:normAutofit fontScale="92500" lnSpcReduction="10000"/>
          </a:bodyPr>
          <a:lstStyle/>
          <a:p>
            <a:r>
              <a:rPr lang="en-US" sz="2000" dirty="0"/>
              <a:t>When a thread is created detached (PTHREAD_CREATE_DETACHED), its thread ID and other resources can be reused as soon as the thread terminates.</a:t>
            </a:r>
          </a:p>
          <a:p>
            <a:r>
              <a:rPr lang="en-US" sz="2000" dirty="0"/>
              <a:t>If you do not want the calling thread to wait for the thread to terminate then call the function </a:t>
            </a:r>
            <a:r>
              <a:rPr lang="en-US" sz="2000" dirty="0" err="1"/>
              <a:t>pthread_attr_setdetachstate</a:t>
            </a:r>
            <a:r>
              <a:rPr lang="en-US" sz="2000" dirty="0"/>
              <a:t>().</a:t>
            </a:r>
          </a:p>
          <a:p>
            <a:r>
              <a:rPr lang="en-US" sz="2000" dirty="0"/>
              <a:t>When a thread is created </a:t>
            </a:r>
            <a:r>
              <a:rPr lang="en-US" sz="2000" dirty="0" err="1"/>
              <a:t>nondetached</a:t>
            </a:r>
            <a:r>
              <a:rPr lang="en-US" sz="2000" dirty="0"/>
              <a:t> (PTHREAD_CREATE_JOINABLE), it is assumed that you will be waiting for it. That is, it is assumed that you will be executing a </a:t>
            </a:r>
            <a:r>
              <a:rPr lang="en-US" sz="2000" dirty="0" err="1"/>
              <a:t>pthread_join</a:t>
            </a:r>
            <a:r>
              <a:rPr lang="en-US" sz="2000" dirty="0"/>
              <a:t>() on the thread. Whether a thread is created detached or </a:t>
            </a:r>
            <a:r>
              <a:rPr lang="en-US" sz="2000" dirty="0" err="1"/>
              <a:t>nondetached</a:t>
            </a:r>
            <a:r>
              <a:rPr lang="en-US" sz="2000" dirty="0"/>
              <a:t>, the process does not exit until all threads have exited.</a:t>
            </a:r>
          </a:p>
          <a:p>
            <a:r>
              <a:rPr lang="en-US" sz="2000" dirty="0" err="1"/>
              <a:t>pthread_attr_setdetachstate</a:t>
            </a:r>
            <a:r>
              <a:rPr lang="en-US" sz="2000" dirty="0"/>
              <a:t>() is prototyped by:</a:t>
            </a:r>
          </a:p>
          <a:p>
            <a:pPr marL="109728" indent="0">
              <a:buNone/>
            </a:pPr>
            <a:r>
              <a:rPr lang="en-US" sz="2000" b="1" dirty="0" err="1"/>
              <a:t>int</a:t>
            </a:r>
            <a:r>
              <a:rPr lang="en-US" sz="2000" b="1" dirty="0"/>
              <a:t> </a:t>
            </a:r>
            <a:r>
              <a:rPr lang="en-US" sz="2000" b="1" dirty="0" err="1"/>
              <a:t>pthread_attr_setdetachstate</a:t>
            </a:r>
            <a:r>
              <a:rPr lang="en-US" sz="2000" b="1" dirty="0"/>
              <a:t>(</a:t>
            </a:r>
            <a:r>
              <a:rPr lang="en-US" sz="2000" b="1" dirty="0" err="1"/>
              <a:t>pthread_attr_t</a:t>
            </a:r>
            <a:r>
              <a:rPr lang="en-US" sz="2000" b="1" dirty="0"/>
              <a:t> *</a:t>
            </a:r>
            <a:r>
              <a:rPr lang="en-US" sz="2000" b="1" dirty="0" err="1"/>
              <a:t>tattr,int</a:t>
            </a:r>
            <a:r>
              <a:rPr lang="en-US" sz="2000" b="1" dirty="0"/>
              <a:t> </a:t>
            </a:r>
            <a:r>
              <a:rPr lang="en-US" sz="2000" b="1" dirty="0" err="1"/>
              <a:t>detachstate</a:t>
            </a:r>
            <a:r>
              <a:rPr lang="en-US" sz="2000" b="1" dirty="0"/>
              <a:t>); </a:t>
            </a:r>
            <a:endParaRPr lang="en-US" sz="2000" b="1" dirty="0" smtClean="0"/>
          </a:p>
          <a:p>
            <a:r>
              <a:rPr lang="en-US" sz="2000" dirty="0" err="1" smtClean="0"/>
              <a:t>pthread_attr_setdetachstate</a:t>
            </a:r>
            <a:r>
              <a:rPr lang="en-US" sz="2000" dirty="0"/>
              <a:t>() returns zero after completing successfully. Any other returned value indicates that an error occurred. If the following condition occurs, the function fails and returns the corresponding value.</a:t>
            </a:r>
          </a:p>
        </p:txBody>
      </p:sp>
    </p:spTree>
    <p:extLst>
      <p:ext uri="{BB962C8B-B14F-4D97-AF65-F5344CB8AC3E}">
        <p14:creationId xmlns:p14="http://schemas.microsoft.com/office/powerpoint/2010/main" val="34171223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1" name="Rectangle 3"/>
          <p:cNvSpPr>
            <a:spLocks noGrp="1" noChangeArrowheads="1"/>
          </p:cNvSpPr>
          <p:nvPr>
            <p:ph idx="1"/>
          </p:nvPr>
        </p:nvSpPr>
        <p:spPr/>
        <p:txBody>
          <a:bodyPr/>
          <a:lstStyle/>
          <a:p>
            <a:pPr marL="109728" indent="0">
              <a:buNone/>
            </a:pPr>
            <a:r>
              <a:rPr lang="en-US" b="1" dirty="0"/>
              <a:t>Example : A file server on a LAN</a:t>
            </a:r>
            <a:endParaRPr lang="en-US" dirty="0"/>
          </a:p>
          <a:p>
            <a:r>
              <a:rPr lang="en-US" dirty="0"/>
              <a:t>It needs to handle several file requests over a short period</a:t>
            </a:r>
          </a:p>
          <a:p>
            <a:r>
              <a:rPr lang="en-US" dirty="0"/>
              <a:t>Hence more efficient to create (and destroy) a single thread for each request</a:t>
            </a:r>
          </a:p>
          <a:p>
            <a:r>
              <a:rPr lang="en-US" dirty="0"/>
              <a:t>Multiple threads can possibly be executing simultaneously on different processors</a:t>
            </a:r>
          </a:p>
        </p:txBody>
      </p:sp>
      <p:sp>
        <p:nvSpPr>
          <p:cNvPr id="176130" name="Rectangle 2"/>
          <p:cNvSpPr>
            <a:spLocks noGrp="1" noChangeArrowheads="1"/>
          </p:cNvSpPr>
          <p:nvPr>
            <p:ph type="title"/>
          </p:nvPr>
        </p:nvSpPr>
        <p:spPr/>
        <p:txBody>
          <a:bodyPr>
            <a:normAutofit fontScale="90000"/>
          </a:bodyPr>
          <a:lstStyle/>
          <a:p>
            <a:r>
              <a:rPr lang="en-US" sz="3600" dirty="0">
                <a:effectLst/>
              </a:rPr>
              <a:t>Some Example applications of threads</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ormAutofit/>
          </a:bodyPr>
          <a:lstStyle/>
          <a:p>
            <a:r>
              <a:rPr lang="en-US" dirty="0">
                <a:effectLst/>
              </a:rPr>
              <a:t>Thread's Detach </a:t>
            </a:r>
            <a:r>
              <a:rPr lang="en-US" dirty="0" smtClean="0">
                <a:effectLst/>
              </a:rPr>
              <a:t>State</a:t>
            </a:r>
            <a:endParaRPr lang="bg-BG" b="1" dirty="0"/>
          </a:p>
        </p:txBody>
      </p:sp>
      <p:pic>
        <p:nvPicPr>
          <p:cNvPr id="20485" name="Picture 5"/>
          <p:cNvPicPr>
            <a:picLocks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827088" y="1557338"/>
            <a:ext cx="7921625" cy="1438275"/>
          </a:xfrm>
          <a:noFill/>
          <a:ln/>
        </p:spPr>
      </p:pic>
      <p:sp>
        <p:nvSpPr>
          <p:cNvPr id="20488" name="Rectangle 8"/>
          <p:cNvSpPr>
            <a:spLocks noGrp="1" noChangeArrowheads="1"/>
          </p:cNvSpPr>
          <p:nvPr>
            <p:ph type="body" sz="half" idx="3"/>
          </p:nvPr>
        </p:nvSpPr>
        <p:spPr>
          <a:xfrm>
            <a:off x="457200" y="3500438"/>
            <a:ext cx="8229600" cy="2625725"/>
          </a:xfrm>
        </p:spPr>
        <p:txBody>
          <a:bodyPr>
            <a:normAutofit fontScale="85000" lnSpcReduction="10000"/>
          </a:bodyPr>
          <a:lstStyle/>
          <a:p>
            <a:r>
              <a:rPr lang="en-US" sz="2000" dirty="0"/>
              <a:t>Note - When there is no explicit synchronization to prevent it, a newly created, detached thread can die and have its thread ID reassigned to another new thread before its creator returns </a:t>
            </a:r>
            <a:r>
              <a:rPr lang="en-US" sz="2000" dirty="0" err="1"/>
              <a:t>frompthread_create</a:t>
            </a:r>
            <a:r>
              <a:rPr lang="en-US" sz="2000" dirty="0"/>
              <a:t>(). </a:t>
            </a:r>
            <a:endParaRPr lang="en-US" sz="2000" dirty="0" smtClean="0"/>
          </a:p>
          <a:p>
            <a:r>
              <a:rPr lang="en-US" sz="2000" dirty="0" smtClean="0"/>
              <a:t>For </a:t>
            </a:r>
            <a:r>
              <a:rPr lang="en-US" sz="2000" dirty="0" err="1"/>
              <a:t>nondetached</a:t>
            </a:r>
            <a:r>
              <a:rPr lang="en-US" sz="2000" dirty="0"/>
              <a:t> (PTHREAD_CREATE_JOINABLE) threads, it is very important that some thread join with it after it terminates -- otherwise the resources of that thread are not released for use by new threads. </a:t>
            </a:r>
            <a:endParaRPr lang="en-US" sz="2000" dirty="0" smtClean="0"/>
          </a:p>
          <a:p>
            <a:r>
              <a:rPr lang="en-US" sz="2000" dirty="0" smtClean="0"/>
              <a:t>This </a:t>
            </a:r>
            <a:r>
              <a:rPr lang="en-US" sz="2000" dirty="0"/>
              <a:t>commonly results in a memory leak. So when you do not want a thread to be joined, create it as a detached thread.</a:t>
            </a:r>
          </a:p>
          <a:p>
            <a:r>
              <a:rPr lang="en-US" sz="2000" dirty="0"/>
              <a:t>It is quite common that you will wish to create a thread which is </a:t>
            </a:r>
            <a:r>
              <a:rPr lang="en-US" sz="2000" dirty="0" err="1"/>
              <a:t>detatched</a:t>
            </a:r>
            <a:r>
              <a:rPr lang="en-US" sz="2000" dirty="0"/>
              <a:t> from creation. </a:t>
            </a:r>
          </a:p>
        </p:txBody>
      </p:sp>
    </p:spTree>
    <p:extLst>
      <p:ext uri="{BB962C8B-B14F-4D97-AF65-F5344CB8AC3E}">
        <p14:creationId xmlns:p14="http://schemas.microsoft.com/office/powerpoint/2010/main" val="2429226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a:bodyPr>
          <a:lstStyle/>
          <a:p>
            <a:r>
              <a:rPr lang="en-US" sz="3600" dirty="0">
                <a:effectLst/>
              </a:rPr>
              <a:t>Thread's Detach State</a:t>
            </a:r>
          </a:p>
        </p:txBody>
      </p:sp>
      <p:pic>
        <p:nvPicPr>
          <p:cNvPr id="21509" name="Picture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258888" y="2060575"/>
            <a:ext cx="7110412" cy="2574925"/>
          </a:xfrm>
          <a:ln/>
        </p:spPr>
      </p:pic>
    </p:spTree>
    <p:extLst>
      <p:ext uri="{BB962C8B-B14F-4D97-AF65-F5344CB8AC3E}">
        <p14:creationId xmlns:p14="http://schemas.microsoft.com/office/powerpoint/2010/main" val="159471358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dirty="0">
                <a:effectLst/>
              </a:rPr>
              <a:t>Thread's Detach State</a:t>
            </a:r>
          </a:p>
        </p:txBody>
      </p:sp>
      <p:sp>
        <p:nvSpPr>
          <p:cNvPr id="22531" name="Rectangle 3"/>
          <p:cNvSpPr>
            <a:spLocks noGrp="1" noChangeArrowheads="1"/>
          </p:cNvSpPr>
          <p:nvPr>
            <p:ph type="body" sz="half" idx="1"/>
          </p:nvPr>
        </p:nvSpPr>
        <p:spPr>
          <a:xfrm>
            <a:off x="457200" y="1600200"/>
            <a:ext cx="8229600" cy="2620963"/>
          </a:xfrm>
        </p:spPr>
        <p:txBody>
          <a:bodyPr>
            <a:normAutofit fontScale="92500" lnSpcReduction="10000"/>
          </a:bodyPr>
          <a:lstStyle/>
          <a:p>
            <a:r>
              <a:rPr lang="en-US" sz="2400" dirty="0"/>
              <a:t>The function </a:t>
            </a:r>
            <a:r>
              <a:rPr lang="en-US" sz="2400" dirty="0" err="1"/>
              <a:t>pthread_attr_getdetachstate</a:t>
            </a:r>
            <a:r>
              <a:rPr lang="en-US" sz="2400" dirty="0"/>
              <a:t>() may be used to retrieve the thread create state, which can be either detached or joined. It is prototyped by:</a:t>
            </a:r>
          </a:p>
          <a:p>
            <a:pPr marL="109728" indent="0">
              <a:buNone/>
            </a:pPr>
            <a:r>
              <a:rPr lang="en-US" sz="2400" b="1" dirty="0" err="1"/>
              <a:t>int</a:t>
            </a:r>
            <a:r>
              <a:rPr lang="en-US" sz="2400" b="1" dirty="0"/>
              <a:t> </a:t>
            </a:r>
            <a:r>
              <a:rPr lang="en-US" sz="2400" b="1" dirty="0" err="1"/>
              <a:t>pthread_attr_getdetachstate</a:t>
            </a:r>
            <a:r>
              <a:rPr lang="en-US" sz="2400" b="1" dirty="0"/>
              <a:t>(</a:t>
            </a:r>
            <a:r>
              <a:rPr lang="en-US" sz="2400" b="1" dirty="0" err="1"/>
              <a:t>const</a:t>
            </a:r>
            <a:r>
              <a:rPr lang="en-US" sz="2400" b="1" dirty="0"/>
              <a:t> </a:t>
            </a:r>
            <a:r>
              <a:rPr lang="en-US" sz="2400" b="1" dirty="0" err="1"/>
              <a:t>pthread_attr_t</a:t>
            </a:r>
            <a:r>
              <a:rPr lang="en-US" sz="2400" b="1" dirty="0"/>
              <a:t> *</a:t>
            </a:r>
            <a:r>
              <a:rPr lang="en-US" sz="2400" b="1" dirty="0" err="1"/>
              <a:t>tattr</a:t>
            </a:r>
            <a:r>
              <a:rPr lang="en-US" sz="2400" b="1" dirty="0"/>
              <a:t>, </a:t>
            </a:r>
            <a:r>
              <a:rPr lang="en-US" sz="2400" b="1" dirty="0" err="1"/>
              <a:t>int</a:t>
            </a:r>
            <a:r>
              <a:rPr lang="en-US" sz="2400" b="1" dirty="0"/>
              <a:t> *</a:t>
            </a:r>
            <a:r>
              <a:rPr lang="en-US" sz="2400" b="1" dirty="0" err="1"/>
              <a:t>detachstate</a:t>
            </a:r>
            <a:r>
              <a:rPr lang="en-US" sz="2400" b="1" dirty="0"/>
              <a:t>); </a:t>
            </a:r>
            <a:r>
              <a:rPr lang="en-US" sz="2400" dirty="0" err="1"/>
              <a:t>pthread_attr_getdetachstate</a:t>
            </a:r>
            <a:r>
              <a:rPr lang="en-US" sz="2400" dirty="0"/>
              <a:t>() returns zero after completing successfully. Any other returned value indicates that an error occurred.</a:t>
            </a:r>
          </a:p>
        </p:txBody>
      </p:sp>
      <p:pic>
        <p:nvPicPr>
          <p:cNvPr id="22533" name="Picture 5"/>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547813" y="4292600"/>
            <a:ext cx="6529387" cy="1798638"/>
          </a:xfrm>
          <a:ln/>
        </p:spPr>
      </p:pic>
    </p:spTree>
    <p:extLst>
      <p:ext uri="{BB962C8B-B14F-4D97-AF65-F5344CB8AC3E}">
        <p14:creationId xmlns:p14="http://schemas.microsoft.com/office/powerpoint/2010/main" val="241336993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dirty="0">
                <a:effectLst/>
              </a:rPr>
              <a:t>Thread's Set Scope</a:t>
            </a:r>
          </a:p>
        </p:txBody>
      </p:sp>
      <p:sp>
        <p:nvSpPr>
          <p:cNvPr id="23555" name="Rectangle 3"/>
          <p:cNvSpPr>
            <a:spLocks noGrp="1" noChangeArrowheads="1"/>
          </p:cNvSpPr>
          <p:nvPr>
            <p:ph type="body" idx="1"/>
          </p:nvPr>
        </p:nvSpPr>
        <p:spPr/>
        <p:txBody>
          <a:bodyPr>
            <a:normAutofit fontScale="92500" lnSpcReduction="20000"/>
          </a:bodyPr>
          <a:lstStyle/>
          <a:p>
            <a:r>
              <a:rPr lang="en-US" sz="2400" dirty="0"/>
              <a:t>A thread may be bound (PTHREAD_SCOPE_SYSTEM) or an unbound (PTHREAD_SCOPE_PROCESS). Both these types of types are accessible </a:t>
            </a:r>
            <a:r>
              <a:rPr lang="en-US" sz="2400" b="1" dirty="0"/>
              <a:t>only</a:t>
            </a:r>
            <a:r>
              <a:rPr lang="en-US" sz="2400" dirty="0"/>
              <a:t> within a given process.</a:t>
            </a:r>
          </a:p>
          <a:p>
            <a:r>
              <a:rPr lang="en-US" sz="2400" dirty="0"/>
              <a:t>The function </a:t>
            </a:r>
            <a:r>
              <a:rPr lang="en-US" sz="2400" dirty="0" err="1"/>
              <a:t>pthread_attr_setscope</a:t>
            </a:r>
            <a:r>
              <a:rPr lang="en-US" sz="2400" dirty="0"/>
              <a:t>() to create a bound or unbound thread. It is prototyped by:</a:t>
            </a:r>
          </a:p>
          <a:p>
            <a:pPr marL="109728" indent="0">
              <a:buNone/>
            </a:pPr>
            <a:r>
              <a:rPr lang="en-US" sz="2400" b="1" dirty="0" err="1"/>
              <a:t>int</a:t>
            </a:r>
            <a:r>
              <a:rPr lang="en-US" sz="2400" b="1" dirty="0"/>
              <a:t> </a:t>
            </a:r>
            <a:r>
              <a:rPr lang="en-US" sz="2400" b="1" dirty="0" err="1"/>
              <a:t>pthread_attr_setscope</a:t>
            </a:r>
            <a:r>
              <a:rPr lang="en-US" sz="2400" b="1" dirty="0"/>
              <a:t>(</a:t>
            </a:r>
            <a:r>
              <a:rPr lang="en-US" sz="2400" b="1" dirty="0" err="1"/>
              <a:t>pthread_attr_t</a:t>
            </a:r>
            <a:r>
              <a:rPr lang="en-US" sz="2400" b="1" dirty="0"/>
              <a:t> *</a:t>
            </a:r>
            <a:r>
              <a:rPr lang="en-US" sz="2400" b="1" dirty="0" err="1"/>
              <a:t>tattr,int</a:t>
            </a:r>
            <a:r>
              <a:rPr lang="en-US" sz="2400" b="1" dirty="0"/>
              <a:t> scope); </a:t>
            </a:r>
            <a:endParaRPr lang="en-US" sz="2400" b="1" dirty="0" smtClean="0"/>
          </a:p>
          <a:p>
            <a:endParaRPr lang="en-US" sz="2400" b="1" dirty="0"/>
          </a:p>
          <a:p>
            <a:r>
              <a:rPr lang="en-US" sz="2400" dirty="0" smtClean="0"/>
              <a:t>Scope </a:t>
            </a:r>
            <a:r>
              <a:rPr lang="en-US" sz="2400" dirty="0"/>
              <a:t>takes on the value of either PTHREAD_SCOP_SYSTEM or PTHREAD_SCOPE_PROCESS.</a:t>
            </a:r>
          </a:p>
          <a:p>
            <a:r>
              <a:rPr lang="en-US" sz="2400" dirty="0" err="1"/>
              <a:t>pthread_attr_setscope</a:t>
            </a:r>
            <a:r>
              <a:rPr lang="en-US" sz="2400" dirty="0"/>
              <a:t>() returns zero after completing successfully. Any other returned value indicates that an error occurred and an appropriate value is returned.</a:t>
            </a:r>
          </a:p>
        </p:txBody>
      </p:sp>
    </p:spTree>
    <p:extLst>
      <p:ext uri="{BB962C8B-B14F-4D97-AF65-F5344CB8AC3E}">
        <p14:creationId xmlns:p14="http://schemas.microsoft.com/office/powerpoint/2010/main" val="391309725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dirty="0">
                <a:effectLst/>
              </a:rPr>
              <a:t>Thread's Set Scope</a:t>
            </a:r>
          </a:p>
        </p:txBody>
      </p:sp>
      <p:pic>
        <p:nvPicPr>
          <p:cNvPr id="31748" name="Picture 4"/>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19402352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dirty="0">
                <a:effectLst/>
              </a:rPr>
              <a:t>Thread's Set Scope</a:t>
            </a:r>
          </a:p>
        </p:txBody>
      </p:sp>
      <p:sp>
        <p:nvSpPr>
          <p:cNvPr id="32772" name="Rectangle 4"/>
          <p:cNvSpPr>
            <a:spLocks noGrp="1" noChangeArrowheads="1"/>
          </p:cNvSpPr>
          <p:nvPr>
            <p:ph type="body" sz="half" idx="1"/>
          </p:nvPr>
        </p:nvSpPr>
        <p:spPr>
          <a:xfrm>
            <a:off x="457200" y="1143000"/>
            <a:ext cx="8229600" cy="3276600"/>
          </a:xfrm>
        </p:spPr>
        <p:txBody>
          <a:bodyPr>
            <a:normAutofit fontScale="77500" lnSpcReduction="20000"/>
          </a:bodyPr>
          <a:lstStyle/>
          <a:p>
            <a:r>
              <a:rPr lang="en-US" sz="2800" dirty="0"/>
              <a:t>The function </a:t>
            </a:r>
            <a:r>
              <a:rPr lang="en-US" sz="2800" dirty="0" err="1"/>
              <a:t>pthread_attr_getscope</a:t>
            </a:r>
            <a:r>
              <a:rPr lang="en-US" sz="2800" dirty="0"/>
              <a:t>() is used to retrieve the thread scope, which indicates whether the thread is bound or unbound. It is prototyped by:</a:t>
            </a:r>
          </a:p>
          <a:p>
            <a:pPr marL="109728" indent="0">
              <a:buNone/>
            </a:pPr>
            <a:r>
              <a:rPr lang="en-US" sz="2800" b="1" dirty="0" err="1"/>
              <a:t>int</a:t>
            </a:r>
            <a:r>
              <a:rPr lang="en-US" sz="2800" b="1" dirty="0"/>
              <a:t> </a:t>
            </a:r>
            <a:r>
              <a:rPr lang="en-US" sz="2800" b="1" dirty="0" err="1"/>
              <a:t>pthread_attr_getscope</a:t>
            </a:r>
            <a:r>
              <a:rPr lang="en-US" sz="2800" b="1" dirty="0"/>
              <a:t>(</a:t>
            </a:r>
            <a:r>
              <a:rPr lang="en-US" sz="2800" b="1" dirty="0" err="1"/>
              <a:t>pthread_attr_t</a:t>
            </a:r>
            <a:r>
              <a:rPr lang="en-US" sz="2800" b="1" dirty="0"/>
              <a:t> *</a:t>
            </a:r>
            <a:r>
              <a:rPr lang="en-US" sz="2800" b="1" dirty="0" err="1"/>
              <a:t>tattr</a:t>
            </a:r>
            <a:r>
              <a:rPr lang="en-US" sz="2800" b="1" dirty="0"/>
              <a:t>, </a:t>
            </a:r>
            <a:r>
              <a:rPr lang="en-US" sz="2800" b="1" dirty="0" err="1"/>
              <a:t>int</a:t>
            </a:r>
            <a:r>
              <a:rPr lang="en-US" sz="2800" b="1" dirty="0"/>
              <a:t> *scope</a:t>
            </a:r>
            <a:r>
              <a:rPr lang="en-US" sz="2800" b="1" dirty="0" smtClean="0"/>
              <a:t>);</a:t>
            </a:r>
          </a:p>
          <a:p>
            <a:r>
              <a:rPr lang="en-US" sz="2800" dirty="0"/>
              <a:t>If successful the </a:t>
            </a:r>
            <a:r>
              <a:rPr lang="en-US" sz="2800" dirty="0" err="1"/>
              <a:t>approriate</a:t>
            </a:r>
            <a:r>
              <a:rPr lang="en-US" sz="2800" dirty="0"/>
              <a:t> (PTHREAD_SCOP_SYSTEM or PTHREAD_SCOPE_PROCESS) </a:t>
            </a:r>
            <a:r>
              <a:rPr lang="en-US" sz="2800" dirty="0" err="1"/>
              <a:t>wil</a:t>
            </a:r>
            <a:r>
              <a:rPr lang="en-US" sz="2800" dirty="0"/>
              <a:t> be stored in scope.</a:t>
            </a:r>
          </a:p>
          <a:p>
            <a:r>
              <a:rPr lang="en-US" sz="2800" dirty="0" err="1"/>
              <a:t>pthread_att_getscope</a:t>
            </a:r>
            <a:r>
              <a:rPr lang="en-US" sz="2800" dirty="0"/>
              <a:t>() returns zero after completing successfully. Any other returned value indicates that an error occurred</a:t>
            </a:r>
            <a:r>
              <a:rPr lang="en-US" sz="2800" dirty="0" smtClean="0"/>
              <a:t>.</a:t>
            </a:r>
            <a:endParaRPr lang="en-US" sz="2800" dirty="0"/>
          </a:p>
        </p:txBody>
      </p:sp>
      <p:pic>
        <p:nvPicPr>
          <p:cNvPr id="32774" name="Picture 6"/>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2133600" y="4343400"/>
            <a:ext cx="6149975" cy="2300288"/>
          </a:xfrm>
          <a:ln/>
        </p:spPr>
      </p:pic>
    </p:spTree>
    <p:extLst>
      <p:ext uri="{BB962C8B-B14F-4D97-AF65-F5344CB8AC3E}">
        <p14:creationId xmlns:p14="http://schemas.microsoft.com/office/powerpoint/2010/main" val="390605404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normAutofit/>
          </a:bodyPr>
          <a:lstStyle/>
          <a:p>
            <a:r>
              <a:rPr lang="en-US" sz="3600" dirty="0">
                <a:effectLst/>
              </a:rPr>
              <a:t>Thread Scheduling Policy</a:t>
            </a:r>
          </a:p>
        </p:txBody>
      </p:sp>
      <p:sp>
        <p:nvSpPr>
          <p:cNvPr id="33795" name="Rectangle 3"/>
          <p:cNvSpPr>
            <a:spLocks noGrp="1" noChangeArrowheads="1"/>
          </p:cNvSpPr>
          <p:nvPr>
            <p:ph type="body" idx="1"/>
          </p:nvPr>
        </p:nvSpPr>
        <p:spPr/>
        <p:txBody>
          <a:bodyPr>
            <a:normAutofit fontScale="85000" lnSpcReduction="20000"/>
          </a:bodyPr>
          <a:lstStyle/>
          <a:p>
            <a:r>
              <a:rPr lang="en-US" sz="2400" dirty="0"/>
              <a:t>The POSIX draft standard specifies scheduling policy attributes of SCHED_FIFO (first-in-first-out), SCHED_RR (round-robin), or SCHED_OTHER (an implementation-defined method). SCHED_FIFO </a:t>
            </a:r>
            <a:r>
              <a:rPr lang="en-US" sz="2400" dirty="0" err="1"/>
              <a:t>andSCHED_RR</a:t>
            </a:r>
            <a:r>
              <a:rPr lang="en-US" sz="2400" dirty="0"/>
              <a:t> are optional in POSIX, and </a:t>
            </a:r>
            <a:r>
              <a:rPr lang="en-US" sz="2400" b="1" dirty="0"/>
              <a:t>only</a:t>
            </a:r>
            <a:r>
              <a:rPr lang="en-US" sz="2400" dirty="0"/>
              <a:t> are supported for </a:t>
            </a:r>
            <a:r>
              <a:rPr lang="en-US" sz="2400" b="1" i="1" dirty="0"/>
              <a:t>real time bound threads</a:t>
            </a:r>
            <a:r>
              <a:rPr lang="en-US" sz="2400" dirty="0"/>
              <a:t>.</a:t>
            </a:r>
          </a:p>
          <a:p>
            <a:r>
              <a:rPr lang="en-US" sz="2400" b="1" dirty="0" err="1"/>
              <a:t>Howver</a:t>
            </a:r>
            <a:r>
              <a:rPr lang="en-US" sz="2400" b="1" dirty="0"/>
              <a:t> Note</a:t>
            </a:r>
            <a:r>
              <a:rPr lang="en-US" sz="2400" dirty="0"/>
              <a:t>, currently, only the Solaris SCHED_OTHER default value is supported in </a:t>
            </a:r>
            <a:r>
              <a:rPr lang="en-US" sz="2400" dirty="0" err="1"/>
              <a:t>pthreads</a:t>
            </a:r>
            <a:r>
              <a:rPr lang="en-US" sz="2400" dirty="0"/>
              <a:t>. Attempting to set policy as SCHED_FIFO or SCHED_RR will result in the error ENOSUP</a:t>
            </a:r>
            <a:r>
              <a:rPr lang="en-US" sz="2400" dirty="0" smtClean="0"/>
              <a:t>.</a:t>
            </a:r>
          </a:p>
          <a:p>
            <a:r>
              <a:rPr lang="en-US" sz="2400" dirty="0"/>
              <a:t>The function is used to set the scheduling </a:t>
            </a:r>
            <a:r>
              <a:rPr lang="en-US" sz="2400" dirty="0" err="1"/>
              <a:t>policy.It</a:t>
            </a:r>
            <a:r>
              <a:rPr lang="en-US" sz="2400" dirty="0"/>
              <a:t> is prototyped by:</a:t>
            </a:r>
          </a:p>
          <a:p>
            <a:pPr marL="109728" indent="0">
              <a:buNone/>
            </a:pPr>
            <a:r>
              <a:rPr lang="en-US" sz="2400" b="1" dirty="0" err="1"/>
              <a:t>int</a:t>
            </a:r>
            <a:r>
              <a:rPr lang="en-US" sz="2400" b="1" dirty="0"/>
              <a:t> </a:t>
            </a:r>
            <a:r>
              <a:rPr lang="en-US" sz="2400" b="1" dirty="0" err="1"/>
              <a:t>pthread_attr_setschedpolicy</a:t>
            </a:r>
            <a:r>
              <a:rPr lang="en-US" sz="2400" b="1" dirty="0"/>
              <a:t>(</a:t>
            </a:r>
            <a:r>
              <a:rPr lang="en-US" sz="2400" b="1" dirty="0" err="1"/>
              <a:t>pthread_attr_t</a:t>
            </a:r>
            <a:r>
              <a:rPr lang="en-US" sz="2400" b="1" dirty="0"/>
              <a:t> *</a:t>
            </a:r>
            <a:r>
              <a:rPr lang="en-US" sz="2400" b="1" dirty="0" err="1"/>
              <a:t>tattr</a:t>
            </a:r>
            <a:r>
              <a:rPr lang="en-US" sz="2400" b="1" dirty="0"/>
              <a:t>, </a:t>
            </a:r>
            <a:r>
              <a:rPr lang="en-US" sz="2400" b="1" dirty="0" err="1"/>
              <a:t>int</a:t>
            </a:r>
            <a:r>
              <a:rPr lang="en-US" sz="2400" b="1" dirty="0"/>
              <a:t> policy);</a:t>
            </a:r>
            <a:r>
              <a:rPr lang="en-US" sz="2400" dirty="0"/>
              <a:t> </a:t>
            </a:r>
            <a:endParaRPr lang="en-US" sz="2400" dirty="0" smtClean="0"/>
          </a:p>
          <a:p>
            <a:endParaRPr lang="en-US" sz="2400" dirty="0" smtClean="0"/>
          </a:p>
          <a:p>
            <a:r>
              <a:rPr lang="en-US" sz="2400" dirty="0" err="1" smtClean="0"/>
              <a:t>pthread_attr_setschedpolicy</a:t>
            </a:r>
            <a:r>
              <a:rPr lang="en-US" sz="2400" dirty="0"/>
              <a:t>() returns zero after completing successfully. Any other returned value indicates that an error occurred</a:t>
            </a:r>
            <a:r>
              <a:rPr lang="en-US" sz="2400" dirty="0" smtClean="0"/>
              <a:t>.</a:t>
            </a:r>
            <a:endParaRPr lang="en-US" sz="2400" dirty="0"/>
          </a:p>
        </p:txBody>
      </p:sp>
    </p:spTree>
    <p:extLst>
      <p:ext uri="{BB962C8B-B14F-4D97-AF65-F5344CB8AC3E}">
        <p14:creationId xmlns:p14="http://schemas.microsoft.com/office/powerpoint/2010/main" val="308465312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rmAutofit/>
          </a:bodyPr>
          <a:lstStyle/>
          <a:p>
            <a:r>
              <a:rPr lang="en-US" sz="3600" dirty="0">
                <a:effectLst/>
              </a:rPr>
              <a:t>Thread Scheduling Policy</a:t>
            </a:r>
          </a:p>
        </p:txBody>
      </p:sp>
      <p:sp>
        <p:nvSpPr>
          <p:cNvPr id="36869" name="Rectangle 5"/>
          <p:cNvSpPr>
            <a:spLocks noGrp="1" noChangeArrowheads="1"/>
          </p:cNvSpPr>
          <p:nvPr>
            <p:ph type="body" sz="half" idx="2"/>
          </p:nvPr>
        </p:nvSpPr>
        <p:spPr/>
        <p:txBody>
          <a:bodyPr>
            <a:normAutofit lnSpcReduction="10000"/>
          </a:bodyPr>
          <a:lstStyle/>
          <a:p>
            <a:r>
              <a:rPr lang="en-US" sz="2800" dirty="0"/>
              <a:t>There is a function </a:t>
            </a:r>
            <a:r>
              <a:rPr lang="en-US" sz="2800" dirty="0" smtClean="0"/>
              <a:t/>
            </a:r>
            <a:br>
              <a:rPr lang="en-US" sz="2800" dirty="0" smtClean="0"/>
            </a:br>
            <a:r>
              <a:rPr lang="en-US" sz="2800" b="1" dirty="0" err="1" smtClean="0"/>
              <a:t>pthread_attr_getschedpolicy</a:t>
            </a:r>
            <a:r>
              <a:rPr lang="en-US" sz="2800" b="1" dirty="0"/>
              <a:t>() </a:t>
            </a:r>
            <a:r>
              <a:rPr lang="en-US" sz="2800" dirty="0"/>
              <a:t>that retrieves the scheduling policy. But, currently, it is not of great use as it can only return the (Solaris-based) SCHED_OTHER default value</a:t>
            </a:r>
            <a:endParaRPr lang="bg-BG" sz="2800" dirty="0"/>
          </a:p>
        </p:txBody>
      </p:sp>
      <p:pic>
        <p:nvPicPr>
          <p:cNvPr id="36870" name="Picture 6"/>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187450" y="1773238"/>
            <a:ext cx="6705600" cy="1690687"/>
          </a:xfrm>
          <a:ln/>
        </p:spPr>
      </p:pic>
    </p:spTree>
    <p:extLst>
      <p:ext uri="{BB962C8B-B14F-4D97-AF65-F5344CB8AC3E}">
        <p14:creationId xmlns:p14="http://schemas.microsoft.com/office/powerpoint/2010/main" val="342351221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normAutofit/>
          </a:bodyPr>
          <a:lstStyle/>
          <a:p>
            <a:r>
              <a:rPr lang="en-US" sz="3600" dirty="0">
                <a:effectLst/>
              </a:rPr>
              <a:t>Thread Inherited Scheduling Policy</a:t>
            </a:r>
          </a:p>
        </p:txBody>
      </p:sp>
      <p:sp>
        <p:nvSpPr>
          <p:cNvPr id="40963" name="Rectangle 3"/>
          <p:cNvSpPr>
            <a:spLocks noGrp="1" noChangeArrowheads="1"/>
          </p:cNvSpPr>
          <p:nvPr>
            <p:ph type="body" idx="1"/>
          </p:nvPr>
        </p:nvSpPr>
        <p:spPr/>
        <p:txBody>
          <a:bodyPr/>
          <a:lstStyle/>
          <a:p>
            <a:r>
              <a:rPr lang="en-US" sz="2000" dirty="0"/>
              <a:t>The function </a:t>
            </a:r>
            <a:r>
              <a:rPr lang="en-US" sz="2000" dirty="0" err="1"/>
              <a:t>pthread_attr_setinheritsched</a:t>
            </a:r>
            <a:r>
              <a:rPr lang="en-US" sz="2000" dirty="0"/>
              <a:t>() can be used to the inherited scheduling policy of a thread. It is prototyped by:</a:t>
            </a:r>
          </a:p>
          <a:p>
            <a:pPr marL="109728" indent="0">
              <a:buNone/>
            </a:pPr>
            <a:r>
              <a:rPr lang="en-US" sz="2000" b="1" dirty="0" err="1"/>
              <a:t>int</a:t>
            </a:r>
            <a:r>
              <a:rPr lang="en-US" sz="2000" b="1" dirty="0"/>
              <a:t> </a:t>
            </a:r>
            <a:r>
              <a:rPr lang="en-US" sz="2000" b="1" dirty="0" err="1"/>
              <a:t>pthread_attr_setinheritsched</a:t>
            </a:r>
            <a:r>
              <a:rPr lang="en-US" sz="2000" b="1" dirty="0"/>
              <a:t>(</a:t>
            </a:r>
            <a:r>
              <a:rPr lang="en-US" sz="2000" b="1" dirty="0" err="1"/>
              <a:t>pthread_attr_t</a:t>
            </a:r>
            <a:r>
              <a:rPr lang="en-US" sz="2000" b="1" dirty="0"/>
              <a:t> *</a:t>
            </a:r>
            <a:r>
              <a:rPr lang="en-US" sz="2000" b="1" dirty="0" err="1"/>
              <a:t>tattr</a:t>
            </a:r>
            <a:r>
              <a:rPr lang="en-US" sz="2000" b="1" dirty="0"/>
              <a:t>, </a:t>
            </a:r>
            <a:r>
              <a:rPr lang="en-US" sz="2000" b="1" dirty="0" err="1"/>
              <a:t>int</a:t>
            </a:r>
            <a:r>
              <a:rPr lang="en-US" sz="2000" b="1" dirty="0"/>
              <a:t> inherit); </a:t>
            </a:r>
            <a:endParaRPr lang="en-US" sz="2000" b="1" dirty="0" smtClean="0"/>
          </a:p>
          <a:p>
            <a:r>
              <a:rPr lang="en-US" sz="2000" dirty="0" smtClean="0"/>
              <a:t>An</a:t>
            </a:r>
            <a:r>
              <a:rPr lang="en-US" sz="2000" dirty="0"/>
              <a:t> inherit value of PTHREAD_INHERIT_SCHED (the default) means that the scheduling policies defined in the creating thread are to be used, and any scheduling attributes defined in </a:t>
            </a:r>
            <a:r>
              <a:rPr lang="en-US" sz="2000" dirty="0" err="1"/>
              <a:t>thepthread_create</a:t>
            </a:r>
            <a:r>
              <a:rPr lang="en-US" sz="2000" dirty="0"/>
              <a:t>() call are to be ignored. If PTHREAD_EXPLICIT_SCHED is used, the attributes from the </a:t>
            </a:r>
            <a:r>
              <a:rPr lang="en-US" sz="2000" dirty="0" err="1"/>
              <a:t>pthread_create</a:t>
            </a:r>
            <a:r>
              <a:rPr lang="en-US" sz="2000" dirty="0"/>
              <a:t>() call are to be used</a:t>
            </a:r>
            <a:r>
              <a:rPr lang="en-US" sz="2000" dirty="0" smtClean="0"/>
              <a:t>.</a:t>
            </a:r>
            <a:r>
              <a:rPr lang="bg-BG" sz="2000" dirty="0" smtClean="0"/>
              <a:t> </a:t>
            </a:r>
            <a:endParaRPr lang="en-US" sz="2000" dirty="0" smtClean="0"/>
          </a:p>
          <a:p>
            <a:r>
              <a:rPr lang="en-US" sz="2000" dirty="0"/>
              <a:t>The function returns zero after completing successfully. Any other returned value indicates that an error occurred.</a:t>
            </a:r>
            <a:endParaRPr lang="bg-BG" sz="2000" dirty="0"/>
          </a:p>
        </p:txBody>
      </p:sp>
    </p:spTree>
    <p:extLst>
      <p:ext uri="{BB962C8B-B14F-4D97-AF65-F5344CB8AC3E}">
        <p14:creationId xmlns:p14="http://schemas.microsoft.com/office/powerpoint/2010/main" val="105758546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ormAutofit/>
          </a:bodyPr>
          <a:lstStyle/>
          <a:p>
            <a:r>
              <a:rPr lang="en-US" sz="3600" dirty="0">
                <a:effectLst/>
              </a:rPr>
              <a:t>Thread Inherited Scheduling Policy</a:t>
            </a:r>
          </a:p>
        </p:txBody>
      </p:sp>
      <p:sp>
        <p:nvSpPr>
          <p:cNvPr id="39941" name="Rectangle 5"/>
          <p:cNvSpPr>
            <a:spLocks noGrp="1" noChangeArrowheads="1"/>
          </p:cNvSpPr>
          <p:nvPr>
            <p:ph type="body" sz="half" idx="2"/>
          </p:nvPr>
        </p:nvSpPr>
        <p:spPr/>
        <p:txBody>
          <a:bodyPr/>
          <a:lstStyle/>
          <a:p>
            <a:r>
              <a:rPr lang="en-US" sz="2800" dirty="0"/>
              <a:t>The function </a:t>
            </a:r>
            <a:r>
              <a:rPr lang="en-US" sz="2800" dirty="0" smtClean="0"/>
              <a:t/>
            </a:r>
            <a:br>
              <a:rPr lang="en-US" sz="2800" dirty="0" smtClean="0"/>
            </a:br>
            <a:r>
              <a:rPr lang="en-US" sz="2800" b="1" dirty="0" err="1" smtClean="0"/>
              <a:t>pthread_attr_getinheritsched</a:t>
            </a:r>
            <a:r>
              <a:rPr lang="en-US" sz="2800" b="1" dirty="0" smtClean="0"/>
              <a:t>(</a:t>
            </a:r>
            <a:r>
              <a:rPr lang="en-US" sz="2800" b="1" dirty="0" err="1" smtClean="0"/>
              <a:t>pthread_attr_t</a:t>
            </a:r>
            <a:r>
              <a:rPr lang="en-US" sz="2800" b="1" dirty="0" smtClean="0"/>
              <a:t> </a:t>
            </a:r>
            <a:r>
              <a:rPr lang="en-US" sz="2800" b="1" dirty="0"/>
              <a:t>*</a:t>
            </a:r>
            <a:r>
              <a:rPr lang="en-US" sz="2800" b="1" dirty="0" err="1"/>
              <a:t>tattr</a:t>
            </a:r>
            <a:r>
              <a:rPr lang="en-US" sz="2800" b="1" dirty="0"/>
              <a:t>, </a:t>
            </a:r>
            <a:r>
              <a:rPr lang="en-US" sz="2800" b="1" dirty="0" err="1"/>
              <a:t>int</a:t>
            </a:r>
            <a:r>
              <a:rPr lang="en-US" sz="2800" b="1" dirty="0"/>
              <a:t> *inherit) </a:t>
            </a:r>
            <a:r>
              <a:rPr lang="en-US" sz="2800" dirty="0"/>
              <a:t>may be used to inquire a current threads scheduling policy.</a:t>
            </a:r>
            <a:endParaRPr lang="bg-BG" sz="2800" dirty="0"/>
          </a:p>
        </p:txBody>
      </p:sp>
      <p:pic>
        <p:nvPicPr>
          <p:cNvPr id="39942" name="Picture 6"/>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314575" y="1676400"/>
            <a:ext cx="8829425" cy="1692275"/>
          </a:xfrm>
          <a:ln/>
        </p:spPr>
      </p:pic>
    </p:spTree>
    <p:extLst>
      <p:ext uri="{BB962C8B-B14F-4D97-AF65-F5344CB8AC3E}">
        <p14:creationId xmlns:p14="http://schemas.microsoft.com/office/powerpoint/2010/main" val="26598916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80" name="Rectangle 4"/>
          <p:cNvSpPr>
            <a:spLocks noGrp="1" noChangeArrowheads="1"/>
          </p:cNvSpPr>
          <p:nvPr>
            <p:ph type="title"/>
          </p:nvPr>
        </p:nvSpPr>
        <p:spPr/>
        <p:txBody>
          <a:bodyPr>
            <a:normAutofit fontScale="90000"/>
          </a:bodyPr>
          <a:lstStyle/>
          <a:p>
            <a:r>
              <a:rPr lang="en-US" sz="3600" dirty="0">
                <a:effectLst/>
              </a:rPr>
              <a:t>Some Example applications of threads</a:t>
            </a:r>
          </a:p>
        </p:txBody>
      </p:sp>
      <p:sp>
        <p:nvSpPr>
          <p:cNvPr id="178179" name="Rectangle 3"/>
          <p:cNvSpPr>
            <a:spLocks noGrp="1" noChangeArrowheads="1"/>
          </p:cNvSpPr>
          <p:nvPr>
            <p:ph type="body" sz="half" idx="1"/>
          </p:nvPr>
        </p:nvSpPr>
        <p:spPr>
          <a:xfrm>
            <a:off x="457200" y="1600200"/>
            <a:ext cx="8229600" cy="2590800"/>
          </a:xfrm>
        </p:spPr>
        <p:txBody>
          <a:bodyPr>
            <a:normAutofit/>
          </a:bodyPr>
          <a:lstStyle/>
          <a:p>
            <a:pPr marL="109728" indent="0">
              <a:buNone/>
            </a:pPr>
            <a:r>
              <a:rPr lang="en-US" sz="2800" b="1" dirty="0"/>
              <a:t>Example 2: Matrix Multiplication</a:t>
            </a:r>
            <a:endParaRPr lang="en-US" sz="2800" dirty="0"/>
          </a:p>
          <a:p>
            <a:r>
              <a:rPr lang="en-US" sz="2800" dirty="0"/>
              <a:t>Matrix </a:t>
            </a:r>
            <a:r>
              <a:rPr lang="en-US" sz="2800" dirty="0" err="1"/>
              <a:t>Multilication</a:t>
            </a:r>
            <a:r>
              <a:rPr lang="en-US" sz="2800" dirty="0"/>
              <a:t> essentially involves taking the rows of one matrix and multiplying and adding corresponding columns in a second matrix </a:t>
            </a:r>
            <a:r>
              <a:rPr lang="en-US" sz="2800" b="1" i="1" dirty="0" err="1"/>
              <a:t>i.e</a:t>
            </a:r>
            <a:r>
              <a:rPr lang="en-US" sz="2800" dirty="0"/>
              <a:t>:</a:t>
            </a:r>
          </a:p>
        </p:txBody>
      </p:sp>
      <p:pic>
        <p:nvPicPr>
          <p:cNvPr id="178182" name="Picture 6" descr="screen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2590800" y="3886200"/>
            <a:ext cx="6324600" cy="2608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normAutofit/>
          </a:bodyPr>
          <a:lstStyle/>
          <a:p>
            <a:r>
              <a:rPr lang="en-US" sz="3600" dirty="0">
                <a:effectLst/>
              </a:rPr>
              <a:t>Set Scheduling Parameters</a:t>
            </a:r>
          </a:p>
        </p:txBody>
      </p:sp>
      <p:sp>
        <p:nvSpPr>
          <p:cNvPr id="43011" name="Rectangle 3"/>
          <p:cNvSpPr>
            <a:spLocks noGrp="1" noChangeArrowheads="1"/>
          </p:cNvSpPr>
          <p:nvPr>
            <p:ph type="body" idx="1"/>
          </p:nvPr>
        </p:nvSpPr>
        <p:spPr/>
        <p:txBody>
          <a:bodyPr>
            <a:normAutofit fontScale="85000" lnSpcReduction="10000"/>
          </a:bodyPr>
          <a:lstStyle/>
          <a:p>
            <a:r>
              <a:rPr lang="en-US" sz="2800" dirty="0"/>
              <a:t>Scheduling parameters are defined in the </a:t>
            </a:r>
            <a:r>
              <a:rPr lang="en-US" sz="2800" dirty="0" err="1"/>
              <a:t>sched_param</a:t>
            </a:r>
            <a:r>
              <a:rPr lang="en-US" sz="2800" dirty="0"/>
              <a:t> structure; </a:t>
            </a:r>
            <a:r>
              <a:rPr lang="en-US" sz="2800" b="1" dirty="0"/>
              <a:t>only</a:t>
            </a:r>
            <a:r>
              <a:rPr lang="en-US" sz="2800" dirty="0"/>
              <a:t> priority </a:t>
            </a:r>
            <a:r>
              <a:rPr lang="en-US" sz="2800" dirty="0" err="1"/>
              <a:t>sched_param.sched_priority</a:t>
            </a:r>
            <a:r>
              <a:rPr lang="en-US" sz="2800" dirty="0"/>
              <a:t> is supported. This priority is an integer value the higher the value the higher a thread's </a:t>
            </a:r>
            <a:r>
              <a:rPr lang="en-US" sz="2800" dirty="0" err="1"/>
              <a:t>proiority</a:t>
            </a:r>
            <a:r>
              <a:rPr lang="en-US" sz="2800" dirty="0"/>
              <a:t> for </a:t>
            </a:r>
            <a:r>
              <a:rPr lang="en-US" sz="2800" dirty="0" err="1"/>
              <a:t>scehduling</a:t>
            </a:r>
            <a:r>
              <a:rPr lang="en-US" sz="2800" dirty="0"/>
              <a:t>. Newly created threads run with this priority. The </a:t>
            </a:r>
            <a:r>
              <a:rPr lang="en-US" sz="2800" dirty="0" err="1"/>
              <a:t>pthread_attr_setschedparam</a:t>
            </a:r>
            <a:r>
              <a:rPr lang="en-US" sz="2800" dirty="0"/>
              <a:t>() is used to set this </a:t>
            </a:r>
            <a:r>
              <a:rPr lang="en-US" sz="2800" dirty="0" err="1"/>
              <a:t>stucture</a:t>
            </a:r>
            <a:r>
              <a:rPr lang="en-US" sz="2800" dirty="0"/>
              <a:t> </a:t>
            </a:r>
            <a:r>
              <a:rPr lang="en-US" sz="2800" dirty="0" err="1"/>
              <a:t>appropiately</a:t>
            </a:r>
            <a:r>
              <a:rPr lang="en-US" sz="2800" dirty="0"/>
              <a:t>. It is prototyped by:</a:t>
            </a:r>
          </a:p>
          <a:p>
            <a:pPr marL="109728" indent="0">
              <a:buNone/>
            </a:pPr>
            <a:r>
              <a:rPr lang="en-US" sz="2800" b="1" dirty="0" err="1"/>
              <a:t>int</a:t>
            </a:r>
            <a:r>
              <a:rPr lang="en-US" sz="2800" b="1" dirty="0"/>
              <a:t> </a:t>
            </a:r>
            <a:r>
              <a:rPr lang="en-US" sz="2800" b="1" dirty="0" err="1"/>
              <a:t>pthread_attr_setschedparam</a:t>
            </a:r>
            <a:r>
              <a:rPr lang="en-US" sz="2800" b="1" dirty="0"/>
              <a:t>(</a:t>
            </a:r>
            <a:r>
              <a:rPr lang="en-US" sz="2800" b="1" dirty="0" err="1"/>
              <a:t>pthread_attr_t</a:t>
            </a:r>
            <a:r>
              <a:rPr lang="en-US" sz="2800" b="1" dirty="0"/>
              <a:t> *</a:t>
            </a:r>
            <a:r>
              <a:rPr lang="en-US" sz="2800" b="1" dirty="0" err="1"/>
              <a:t>tattr</a:t>
            </a:r>
            <a:r>
              <a:rPr lang="en-US" sz="2800" b="1" dirty="0"/>
              <a:t>, </a:t>
            </a:r>
            <a:r>
              <a:rPr lang="en-US" sz="2800" b="1" dirty="0" err="1"/>
              <a:t>const</a:t>
            </a:r>
            <a:r>
              <a:rPr lang="en-US" sz="2800" b="1" dirty="0"/>
              <a:t> </a:t>
            </a:r>
            <a:r>
              <a:rPr lang="en-US" sz="2800" b="1" dirty="0" err="1"/>
              <a:t>struct</a:t>
            </a:r>
            <a:r>
              <a:rPr lang="en-US" sz="2800" b="1" dirty="0"/>
              <a:t> </a:t>
            </a:r>
            <a:r>
              <a:rPr lang="en-US" sz="2800" b="1" dirty="0" err="1"/>
              <a:t>sched_param</a:t>
            </a:r>
            <a:r>
              <a:rPr lang="en-US" sz="2800" b="1" dirty="0"/>
              <a:t> *</a:t>
            </a:r>
            <a:r>
              <a:rPr lang="en-US" sz="2800" b="1" dirty="0" err="1"/>
              <a:t>param</a:t>
            </a:r>
            <a:r>
              <a:rPr lang="en-US" sz="2800" b="1" dirty="0"/>
              <a:t>); </a:t>
            </a:r>
            <a:endParaRPr lang="en-US" sz="2800" b="1" dirty="0" smtClean="0"/>
          </a:p>
          <a:p>
            <a:r>
              <a:rPr lang="en-US" sz="2800" dirty="0" smtClean="0"/>
              <a:t>and </a:t>
            </a:r>
            <a:r>
              <a:rPr lang="en-US" sz="2800" dirty="0"/>
              <a:t>returns zero after completing successfully. Any other returned value indicates that an error occurred.</a:t>
            </a:r>
          </a:p>
        </p:txBody>
      </p:sp>
    </p:spTree>
    <p:extLst>
      <p:ext uri="{BB962C8B-B14F-4D97-AF65-F5344CB8AC3E}">
        <p14:creationId xmlns:p14="http://schemas.microsoft.com/office/powerpoint/2010/main" val="375174456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normAutofit/>
          </a:bodyPr>
          <a:lstStyle/>
          <a:p>
            <a:r>
              <a:rPr lang="en-US" sz="3600" dirty="0">
                <a:effectLst/>
              </a:rPr>
              <a:t>Set Scheduling Parameters</a:t>
            </a:r>
          </a:p>
        </p:txBody>
      </p:sp>
      <p:sp>
        <p:nvSpPr>
          <p:cNvPr id="44037" name="Rectangle 5"/>
          <p:cNvSpPr>
            <a:spLocks noGrp="1" noChangeArrowheads="1"/>
          </p:cNvSpPr>
          <p:nvPr>
            <p:ph type="body" sz="half" idx="2"/>
          </p:nvPr>
        </p:nvSpPr>
        <p:spPr>
          <a:xfrm>
            <a:off x="457200" y="5013325"/>
            <a:ext cx="8229600" cy="1112838"/>
          </a:xfrm>
        </p:spPr>
        <p:txBody>
          <a:bodyPr>
            <a:normAutofit fontScale="92500" lnSpcReduction="20000"/>
          </a:bodyPr>
          <a:lstStyle/>
          <a:p>
            <a:pPr>
              <a:lnSpc>
                <a:spcPct val="90000"/>
              </a:lnSpc>
            </a:pPr>
            <a:r>
              <a:rPr lang="en-US" sz="2400" dirty="0"/>
              <a:t>The function </a:t>
            </a:r>
            <a:r>
              <a:rPr lang="en-US" sz="2400" dirty="0" smtClean="0"/>
              <a:t/>
            </a:r>
            <a:br>
              <a:rPr lang="en-US" sz="2400" dirty="0" smtClean="0"/>
            </a:br>
            <a:r>
              <a:rPr lang="en-US" sz="2400" b="1" dirty="0" err="1" smtClean="0"/>
              <a:t>pthread_attr_getschedparam</a:t>
            </a:r>
            <a:r>
              <a:rPr lang="en-US" sz="2400" b="1" dirty="0" smtClean="0"/>
              <a:t>(</a:t>
            </a:r>
            <a:r>
              <a:rPr lang="en-US" sz="2400" b="1" dirty="0" err="1" smtClean="0"/>
              <a:t>pthread_attr_t</a:t>
            </a:r>
            <a:r>
              <a:rPr lang="en-US" sz="2400" b="1" dirty="0" smtClean="0"/>
              <a:t> </a:t>
            </a:r>
            <a:r>
              <a:rPr lang="en-US" sz="2400" b="1" dirty="0"/>
              <a:t>*</a:t>
            </a:r>
            <a:r>
              <a:rPr lang="en-US" sz="2400" b="1" dirty="0" err="1"/>
              <a:t>tattr</a:t>
            </a:r>
            <a:r>
              <a:rPr lang="en-US" sz="2400" b="1" dirty="0"/>
              <a:t>, </a:t>
            </a:r>
            <a:r>
              <a:rPr lang="en-US" sz="2400" b="1" dirty="0" err="1"/>
              <a:t>const</a:t>
            </a:r>
            <a:r>
              <a:rPr lang="en-US" sz="2400" b="1" dirty="0"/>
              <a:t> </a:t>
            </a:r>
            <a:r>
              <a:rPr lang="en-US" sz="2400" b="1" dirty="0" err="1"/>
              <a:t>struct</a:t>
            </a:r>
            <a:r>
              <a:rPr lang="en-US" sz="2400" b="1" dirty="0"/>
              <a:t> </a:t>
            </a:r>
            <a:r>
              <a:rPr lang="en-US" sz="2400" b="1" dirty="0" err="1"/>
              <a:t>sched_param</a:t>
            </a:r>
            <a:r>
              <a:rPr lang="en-US" sz="2400" b="1" dirty="0"/>
              <a:t> *</a:t>
            </a:r>
            <a:r>
              <a:rPr lang="en-US" sz="2400" b="1" dirty="0" err="1"/>
              <a:t>param</a:t>
            </a:r>
            <a:r>
              <a:rPr lang="en-US" sz="2400" b="1" dirty="0"/>
              <a:t>)</a:t>
            </a:r>
            <a:r>
              <a:rPr lang="en-US" sz="2400" dirty="0"/>
              <a:t> may be used to inquire a current thread's priority of scheduling.</a:t>
            </a:r>
            <a:endParaRPr lang="bg-BG" sz="2400" dirty="0"/>
          </a:p>
        </p:txBody>
      </p:sp>
      <p:pic>
        <p:nvPicPr>
          <p:cNvPr id="44038" name="Picture 6"/>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2124075" y="1844675"/>
            <a:ext cx="5759450" cy="2873375"/>
          </a:xfrm>
          <a:ln/>
        </p:spPr>
      </p:pic>
    </p:spTree>
    <p:extLst>
      <p:ext uri="{BB962C8B-B14F-4D97-AF65-F5344CB8AC3E}">
        <p14:creationId xmlns:p14="http://schemas.microsoft.com/office/powerpoint/2010/main" val="1247396510"/>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bg-BG" b="1"/>
              <a:t>Thread Stack Size</a:t>
            </a:r>
          </a:p>
        </p:txBody>
      </p:sp>
      <p:sp>
        <p:nvSpPr>
          <p:cNvPr id="49155" name="Rectangle 3"/>
          <p:cNvSpPr>
            <a:spLocks noGrp="1" noChangeArrowheads="1"/>
          </p:cNvSpPr>
          <p:nvPr>
            <p:ph type="body" idx="1"/>
          </p:nvPr>
        </p:nvSpPr>
        <p:spPr/>
        <p:txBody>
          <a:bodyPr>
            <a:normAutofit fontScale="92500" lnSpcReduction="10000"/>
          </a:bodyPr>
          <a:lstStyle/>
          <a:p>
            <a:r>
              <a:rPr lang="en-US" sz="2400" dirty="0"/>
              <a:t>Typically, thread stacks begin on page boundaries and any specified size is rounded up to the next page boundary. A page with no access permission is appended to the top of the stack so that most stack overflows result in sending a SIGSEGV signal to the offending thread. Thread stacks allocated by the caller are used as is.</a:t>
            </a:r>
          </a:p>
          <a:p>
            <a:r>
              <a:rPr lang="en-US" sz="2400" dirty="0"/>
              <a:t>When a stack is specified, the thread should also be created PTHREAD_CREATE_JOINABLE. That stack cannot be freed until the </a:t>
            </a:r>
            <a:r>
              <a:rPr lang="en-US" sz="2400" dirty="0" err="1"/>
              <a:t>pthread_join</a:t>
            </a:r>
            <a:r>
              <a:rPr lang="en-US" sz="2400" dirty="0"/>
              <a:t>() call for that thread has returned, because the thread's stack cannot be freed until the thread has terminated. The only reliable way to know if such a thread has terminated is through </a:t>
            </a:r>
            <a:r>
              <a:rPr lang="en-US" sz="2400" dirty="0" err="1"/>
              <a:t>pthread_join</a:t>
            </a:r>
            <a:r>
              <a:rPr lang="en-US" sz="2400" dirty="0"/>
              <a:t>().</a:t>
            </a:r>
          </a:p>
        </p:txBody>
      </p:sp>
    </p:spTree>
    <p:extLst>
      <p:ext uri="{BB962C8B-B14F-4D97-AF65-F5344CB8AC3E}">
        <p14:creationId xmlns:p14="http://schemas.microsoft.com/office/powerpoint/2010/main" val="77313922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bg-BG" b="1"/>
              <a:t>Thread Stack Size</a:t>
            </a:r>
          </a:p>
        </p:txBody>
      </p:sp>
      <p:sp>
        <p:nvSpPr>
          <p:cNvPr id="50179" name="Rectangle 3"/>
          <p:cNvSpPr>
            <a:spLocks noGrp="1" noChangeArrowheads="1"/>
          </p:cNvSpPr>
          <p:nvPr>
            <p:ph type="body" idx="1"/>
          </p:nvPr>
        </p:nvSpPr>
        <p:spPr/>
        <p:txBody>
          <a:bodyPr>
            <a:normAutofit fontScale="92500"/>
          </a:bodyPr>
          <a:lstStyle/>
          <a:p>
            <a:r>
              <a:rPr lang="en-US" sz="2400" dirty="0"/>
              <a:t>Generally, you do not need to allocate stack space for threads. The threads library allocates one megabyte of virtual memory for each thread's stack with no swap space reserved. (The library uses </a:t>
            </a:r>
            <a:r>
              <a:rPr lang="en-US" sz="2400" dirty="0" err="1"/>
              <a:t>theMAP_NORESERVE</a:t>
            </a:r>
            <a:r>
              <a:rPr lang="en-US" sz="2400" dirty="0"/>
              <a:t> option of </a:t>
            </a:r>
            <a:r>
              <a:rPr lang="en-US" sz="2400" dirty="0" err="1"/>
              <a:t>mmap</a:t>
            </a:r>
            <a:r>
              <a:rPr lang="en-US" sz="2400" dirty="0"/>
              <a:t> to make the allocations.)</a:t>
            </a:r>
          </a:p>
          <a:p>
            <a:r>
              <a:rPr lang="en-US" sz="2400" dirty="0"/>
              <a:t>Each thread stack created by the threads library has a red zone. The library creates the red zone by appending a page to the top of a stack to catch stack overflows. This page is invalid and causes a memory fault if it is accessed. Red zones are appended to all automatically allocated stacks whether the size is specified by the application or the default size is used.</a:t>
            </a:r>
          </a:p>
        </p:txBody>
      </p:sp>
    </p:spTree>
    <p:extLst>
      <p:ext uri="{BB962C8B-B14F-4D97-AF65-F5344CB8AC3E}">
        <p14:creationId xmlns:p14="http://schemas.microsoft.com/office/powerpoint/2010/main" val="3632957105"/>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bg-BG" b="1"/>
              <a:t>Thread Stack Size</a:t>
            </a:r>
          </a:p>
        </p:txBody>
      </p:sp>
      <p:sp>
        <p:nvSpPr>
          <p:cNvPr id="51203" name="Rectangle 3"/>
          <p:cNvSpPr>
            <a:spLocks noGrp="1" noChangeArrowheads="1"/>
          </p:cNvSpPr>
          <p:nvPr>
            <p:ph type="body" idx="1"/>
          </p:nvPr>
        </p:nvSpPr>
        <p:spPr/>
        <p:txBody>
          <a:bodyPr>
            <a:normAutofit fontScale="92500" lnSpcReduction="20000"/>
          </a:bodyPr>
          <a:lstStyle/>
          <a:p>
            <a:r>
              <a:rPr lang="en-US" sz="2800" b="1" dirty="0"/>
              <a:t>Note</a:t>
            </a:r>
            <a:r>
              <a:rPr lang="en-US" sz="2800" dirty="0"/>
              <a:t>: Because runtime stack requirements vary, you should be absolutely certain that the specified stack will satisfy the runtime requirements needed for library calls and dynamic linking.</a:t>
            </a:r>
          </a:p>
          <a:p>
            <a:r>
              <a:rPr lang="en-US" sz="2800" dirty="0"/>
              <a:t>There are very few occasions when it is appropriate to specify a stack, its size, or both. It is difficult even for an expert to know if the right size was specified. This is because even a program compliant with ABI standards cannot determine its stack size statically. Its size is dependent on the needs of the particular runtime environment in which it executes.</a:t>
            </a:r>
          </a:p>
        </p:txBody>
      </p:sp>
    </p:spTree>
    <p:extLst>
      <p:ext uri="{BB962C8B-B14F-4D97-AF65-F5344CB8AC3E}">
        <p14:creationId xmlns:p14="http://schemas.microsoft.com/office/powerpoint/2010/main" val="75201304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normAutofit/>
          </a:bodyPr>
          <a:lstStyle/>
          <a:p>
            <a:r>
              <a:rPr lang="en-US" sz="3600" dirty="0">
                <a:effectLst/>
              </a:rPr>
              <a:t>Building Your Own Thread Stack</a:t>
            </a:r>
          </a:p>
        </p:txBody>
      </p:sp>
      <p:sp>
        <p:nvSpPr>
          <p:cNvPr id="52227" name="Rectangle 3"/>
          <p:cNvSpPr>
            <a:spLocks noGrp="1" noChangeArrowheads="1"/>
          </p:cNvSpPr>
          <p:nvPr>
            <p:ph type="body" idx="1"/>
          </p:nvPr>
        </p:nvSpPr>
        <p:spPr/>
        <p:txBody>
          <a:bodyPr>
            <a:normAutofit fontScale="85000" lnSpcReduction="10000"/>
          </a:bodyPr>
          <a:lstStyle/>
          <a:p>
            <a:r>
              <a:rPr lang="en-US" sz="2800" dirty="0"/>
              <a:t>When you specify the size of a thread stack, be sure to account for the allocations needed by the invoked function and by each function called. The accounting should include calling sequence needs, local variables, and information structures.</a:t>
            </a:r>
          </a:p>
          <a:p>
            <a:r>
              <a:rPr lang="en-US" sz="2800" dirty="0"/>
              <a:t>Occasionally you want a stack that is a bit different from the default stack. An obvious situation is when the thread needs more than one megabyte of stack space. A less obvious situation is when the default stack is too large. You might be creating thousands of threads and not have enough virtual memory to handle the gigabytes of stack space that this many default stacks require.</a:t>
            </a:r>
          </a:p>
        </p:txBody>
      </p:sp>
    </p:spTree>
    <p:extLst>
      <p:ext uri="{BB962C8B-B14F-4D97-AF65-F5344CB8AC3E}">
        <p14:creationId xmlns:p14="http://schemas.microsoft.com/office/powerpoint/2010/main" val="165980490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a:bodyPr>
          <a:lstStyle/>
          <a:p>
            <a:r>
              <a:rPr lang="en-US" sz="3600" dirty="0">
                <a:effectLst/>
              </a:rPr>
              <a:t>Building Your Own Thread Stack</a:t>
            </a:r>
          </a:p>
        </p:txBody>
      </p:sp>
      <p:sp>
        <p:nvSpPr>
          <p:cNvPr id="53251" name="Rectangle 3"/>
          <p:cNvSpPr>
            <a:spLocks noGrp="1" noChangeArrowheads="1"/>
          </p:cNvSpPr>
          <p:nvPr>
            <p:ph type="body" idx="1"/>
          </p:nvPr>
        </p:nvSpPr>
        <p:spPr/>
        <p:txBody>
          <a:bodyPr>
            <a:normAutofit fontScale="92500"/>
          </a:bodyPr>
          <a:lstStyle/>
          <a:p>
            <a:r>
              <a:rPr lang="en-US" sz="2400" dirty="0"/>
              <a:t>The limits on the maximum size of a stack are often obvious, but what about the limits on its minimum size? There must be enough stack space to handle all of the stack frames that are pushed onto the stack, along with their local variables, and so on.</a:t>
            </a:r>
          </a:p>
          <a:p>
            <a:r>
              <a:rPr lang="en-US" sz="2400" dirty="0"/>
              <a:t>You can get the absolute minimum limit on stack size by calling the macro PTHREAD_STACK_MIN (defined in &lt;</a:t>
            </a:r>
            <a:r>
              <a:rPr lang="en-US" sz="2400" dirty="0" err="1"/>
              <a:t>pthread.h</a:t>
            </a:r>
            <a:r>
              <a:rPr lang="en-US" sz="2400" dirty="0"/>
              <a:t>&gt;), which returns the amount of stack space required for a thread that executes </a:t>
            </a:r>
            <a:r>
              <a:rPr lang="en-US" sz="2400" dirty="0" err="1"/>
              <a:t>aNULL</a:t>
            </a:r>
            <a:r>
              <a:rPr lang="en-US" sz="2400" dirty="0"/>
              <a:t> procedure. Useful threads need more than this, so be very careful when reducing the stack size</a:t>
            </a:r>
            <a:r>
              <a:rPr lang="en-US" sz="2400" dirty="0" smtClean="0"/>
              <a:t>.</a:t>
            </a:r>
            <a:endParaRPr lang="en-US" sz="2400" dirty="0"/>
          </a:p>
        </p:txBody>
      </p:sp>
    </p:spTree>
    <p:extLst>
      <p:ext uri="{BB962C8B-B14F-4D97-AF65-F5344CB8AC3E}">
        <p14:creationId xmlns:p14="http://schemas.microsoft.com/office/powerpoint/2010/main" val="2259802822"/>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a:bodyPr>
          <a:lstStyle/>
          <a:p>
            <a:r>
              <a:rPr lang="en-US" sz="3600" dirty="0">
                <a:effectLst/>
              </a:rPr>
              <a:t>Building Your Own Thread Stack</a:t>
            </a:r>
          </a:p>
        </p:txBody>
      </p:sp>
      <p:sp>
        <p:nvSpPr>
          <p:cNvPr id="53251" name="Rectangle 3"/>
          <p:cNvSpPr>
            <a:spLocks noGrp="1" noChangeArrowheads="1"/>
          </p:cNvSpPr>
          <p:nvPr>
            <p:ph type="body" idx="1"/>
          </p:nvPr>
        </p:nvSpPr>
        <p:spPr/>
        <p:txBody>
          <a:bodyPr>
            <a:normAutofit/>
          </a:bodyPr>
          <a:lstStyle/>
          <a:p>
            <a:r>
              <a:rPr lang="en-US" sz="2400" dirty="0" smtClean="0"/>
              <a:t>The </a:t>
            </a:r>
            <a:r>
              <a:rPr lang="en-US" sz="2400" dirty="0"/>
              <a:t>function </a:t>
            </a:r>
            <a:r>
              <a:rPr lang="en-US" sz="2400" dirty="0" err="1"/>
              <a:t>pthread_attr_setstacksize</a:t>
            </a:r>
            <a:r>
              <a:rPr lang="en-US" sz="2400" dirty="0"/>
              <a:t>() is used to set this a thread's stack size, it is prototyped by:</a:t>
            </a:r>
          </a:p>
          <a:p>
            <a:pPr marL="109728" indent="0">
              <a:buNone/>
            </a:pPr>
            <a:r>
              <a:rPr lang="en-US" sz="2400" b="1" dirty="0" err="1"/>
              <a:t>int</a:t>
            </a:r>
            <a:r>
              <a:rPr lang="en-US" sz="2400" b="1" dirty="0"/>
              <a:t> </a:t>
            </a:r>
            <a:r>
              <a:rPr lang="en-US" sz="2400" b="1" dirty="0" err="1"/>
              <a:t>pthread_attr_setstacksize</a:t>
            </a:r>
            <a:r>
              <a:rPr lang="en-US" sz="2400" b="1" dirty="0"/>
              <a:t>(</a:t>
            </a:r>
            <a:r>
              <a:rPr lang="en-US" sz="2400" b="1" dirty="0" err="1"/>
              <a:t>pthread_attr_t</a:t>
            </a:r>
            <a:r>
              <a:rPr lang="en-US" sz="2400" b="1" dirty="0"/>
              <a:t> *</a:t>
            </a:r>
            <a:r>
              <a:rPr lang="en-US" sz="2400" b="1" dirty="0" err="1"/>
              <a:t>tattr</a:t>
            </a:r>
            <a:r>
              <a:rPr lang="en-US" sz="2400" b="1" dirty="0"/>
              <a:t>, </a:t>
            </a:r>
            <a:r>
              <a:rPr lang="en-US" sz="2400" b="1" dirty="0" err="1"/>
              <a:t>int</a:t>
            </a:r>
            <a:r>
              <a:rPr lang="en-US" sz="2400" b="1" dirty="0"/>
              <a:t> </a:t>
            </a:r>
            <a:r>
              <a:rPr lang="en-US" sz="2400" b="1" dirty="0" err="1"/>
              <a:t>stacksize</a:t>
            </a:r>
            <a:r>
              <a:rPr lang="en-US" sz="2400" b="1" dirty="0"/>
              <a:t>); </a:t>
            </a:r>
            <a:endParaRPr lang="en-US" sz="2400" b="1" dirty="0" smtClean="0"/>
          </a:p>
          <a:p>
            <a:r>
              <a:rPr lang="en-US" sz="2400" dirty="0" smtClean="0"/>
              <a:t>The</a:t>
            </a:r>
            <a:r>
              <a:rPr lang="en-US" sz="2400" dirty="0"/>
              <a:t> </a:t>
            </a:r>
            <a:r>
              <a:rPr lang="en-US" sz="2400" dirty="0" err="1"/>
              <a:t>stacksize</a:t>
            </a:r>
            <a:r>
              <a:rPr lang="en-US" sz="2400" dirty="0"/>
              <a:t> attribute defines the size of the stack (in bytes) that the system will allocate. The size should not be less than the system-defined minimum stack size.</a:t>
            </a:r>
          </a:p>
          <a:p>
            <a:r>
              <a:rPr lang="en-US" sz="2400" dirty="0" err="1"/>
              <a:t>pthread_attr_setstacksize</a:t>
            </a:r>
            <a:r>
              <a:rPr lang="en-US" sz="2400" dirty="0"/>
              <a:t>() returns zero after completing successfully. Any other returned value indicates that an error occurred.</a:t>
            </a:r>
          </a:p>
        </p:txBody>
      </p:sp>
    </p:spTree>
    <p:extLst>
      <p:ext uri="{BB962C8B-B14F-4D97-AF65-F5344CB8AC3E}">
        <p14:creationId xmlns:p14="http://schemas.microsoft.com/office/powerpoint/2010/main" val="3172045892"/>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normAutofit/>
          </a:bodyPr>
          <a:lstStyle/>
          <a:p>
            <a:r>
              <a:rPr lang="en-US" sz="3600" dirty="0">
                <a:effectLst/>
              </a:rPr>
              <a:t>Building Your Own Thread Stack</a:t>
            </a:r>
          </a:p>
        </p:txBody>
      </p:sp>
      <p:sp>
        <p:nvSpPr>
          <p:cNvPr id="55303" name="Rectangle 7"/>
          <p:cNvSpPr>
            <a:spLocks noGrp="1" noChangeArrowheads="1"/>
          </p:cNvSpPr>
          <p:nvPr>
            <p:ph idx="1"/>
          </p:nvPr>
        </p:nvSpPr>
        <p:spPr>
          <a:xfrm>
            <a:off x="457200" y="1481329"/>
            <a:ext cx="8229600" cy="3395471"/>
          </a:xfrm>
        </p:spPr>
        <p:txBody>
          <a:bodyPr>
            <a:normAutofit fontScale="92500" lnSpcReduction="10000"/>
          </a:bodyPr>
          <a:lstStyle/>
          <a:p>
            <a:r>
              <a:rPr lang="en-US" dirty="0"/>
              <a:t>In the example above, size contains the size, in number of bytes, for the stack that the new thread uses. If size is zero, a default size is used. In most cases, a zero value works best. PTHREAD_STACK_MIN is the amount of stack space required to start a thread. This does not take into consideration the threads routine requirements that are needed to execute application code.</a:t>
            </a:r>
            <a:endParaRPr lang="bg-BG" dirty="0"/>
          </a:p>
        </p:txBody>
      </p:sp>
      <p:pic>
        <p:nvPicPr>
          <p:cNvPr id="5530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4522788"/>
            <a:ext cx="5832475" cy="2335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389699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5" name="Rectangle 5"/>
          <p:cNvSpPr>
            <a:spLocks noGrp="1" noChangeArrowheads="1"/>
          </p:cNvSpPr>
          <p:nvPr>
            <p:ph idx="1"/>
          </p:nvPr>
        </p:nvSpPr>
        <p:spPr/>
        <p:txBody>
          <a:bodyPr>
            <a:normAutofit fontScale="92500" lnSpcReduction="10000"/>
          </a:bodyPr>
          <a:lstStyle/>
          <a:p>
            <a:pPr>
              <a:lnSpc>
                <a:spcPct val="90000"/>
              </a:lnSpc>
            </a:pPr>
            <a:r>
              <a:rPr lang="en-US" sz="2400" dirty="0"/>
              <a:t>The function </a:t>
            </a:r>
            <a:r>
              <a:rPr lang="en-US" sz="2400" dirty="0" smtClean="0"/>
              <a:t/>
            </a:r>
            <a:br>
              <a:rPr lang="en-US" sz="2400" dirty="0" smtClean="0"/>
            </a:br>
            <a:r>
              <a:rPr lang="en-US" sz="2400" b="1" dirty="0" err="1" smtClean="0"/>
              <a:t>pthread_attr_getstacksize</a:t>
            </a:r>
            <a:r>
              <a:rPr lang="en-US" sz="2400" b="1" dirty="0" smtClean="0"/>
              <a:t>(</a:t>
            </a:r>
            <a:r>
              <a:rPr lang="en-US" sz="2400" b="1" dirty="0" err="1" smtClean="0"/>
              <a:t>pthread_attr_t</a:t>
            </a:r>
            <a:r>
              <a:rPr lang="en-US" sz="2400" b="1" dirty="0" smtClean="0"/>
              <a:t> </a:t>
            </a:r>
            <a:r>
              <a:rPr lang="en-US" sz="2400" b="1" dirty="0"/>
              <a:t>*</a:t>
            </a:r>
            <a:r>
              <a:rPr lang="en-US" sz="2400" b="1" dirty="0" err="1"/>
              <a:t>tattr</a:t>
            </a:r>
            <a:r>
              <a:rPr lang="en-US" sz="2400" b="1" dirty="0"/>
              <a:t>, </a:t>
            </a:r>
            <a:r>
              <a:rPr lang="en-US" sz="2400" b="1" dirty="0" err="1"/>
              <a:t>size_t</a:t>
            </a:r>
            <a:r>
              <a:rPr lang="en-US" sz="2400" b="1" dirty="0"/>
              <a:t> *size)</a:t>
            </a:r>
            <a:r>
              <a:rPr lang="en-US" sz="2400" dirty="0"/>
              <a:t> may be used to inquire about a current threads stack size as follows</a:t>
            </a:r>
            <a:r>
              <a:rPr lang="en-US" sz="2400" dirty="0" smtClean="0"/>
              <a:t>:</a:t>
            </a:r>
          </a:p>
          <a:p>
            <a:pPr>
              <a:lnSpc>
                <a:spcPct val="90000"/>
              </a:lnSpc>
            </a:pPr>
            <a:endParaRPr lang="en-US" sz="2400" dirty="0"/>
          </a:p>
          <a:p>
            <a:pPr>
              <a:lnSpc>
                <a:spcPct val="90000"/>
              </a:lnSpc>
            </a:pPr>
            <a:endParaRPr lang="en-US" sz="2400" dirty="0" smtClean="0"/>
          </a:p>
          <a:p>
            <a:pPr>
              <a:lnSpc>
                <a:spcPct val="90000"/>
              </a:lnSpc>
            </a:pPr>
            <a:endParaRPr lang="en-US" sz="2400" dirty="0"/>
          </a:p>
          <a:p>
            <a:pPr>
              <a:lnSpc>
                <a:spcPct val="90000"/>
              </a:lnSpc>
            </a:pPr>
            <a:endParaRPr lang="en-US" sz="2400" dirty="0" smtClean="0"/>
          </a:p>
          <a:p>
            <a:pPr>
              <a:lnSpc>
                <a:spcPct val="90000"/>
              </a:lnSpc>
            </a:pPr>
            <a:endParaRPr lang="en-US" sz="2400" dirty="0"/>
          </a:p>
          <a:p>
            <a:pPr>
              <a:lnSpc>
                <a:spcPct val="90000"/>
              </a:lnSpc>
            </a:pPr>
            <a:endParaRPr lang="en-US" sz="2400" dirty="0" smtClean="0"/>
          </a:p>
          <a:p>
            <a:pPr>
              <a:lnSpc>
                <a:spcPct val="90000"/>
              </a:lnSpc>
            </a:pPr>
            <a:endParaRPr lang="en-US" sz="2400" dirty="0" smtClean="0"/>
          </a:p>
          <a:p>
            <a:pPr>
              <a:lnSpc>
                <a:spcPct val="90000"/>
              </a:lnSpc>
            </a:pPr>
            <a:r>
              <a:rPr lang="en-US" sz="2400" dirty="0" smtClean="0"/>
              <a:t>The </a:t>
            </a:r>
            <a:r>
              <a:rPr lang="en-US" sz="2400" dirty="0"/>
              <a:t>function only returns the minimum stack size (in bytes) allocated for the created threads stack to the variable </a:t>
            </a:r>
            <a:r>
              <a:rPr lang="en-US" sz="2400" dirty="0" err="1"/>
              <a:t>stacksize</a:t>
            </a:r>
            <a:r>
              <a:rPr lang="en-US" sz="2400" dirty="0"/>
              <a:t>. </a:t>
            </a:r>
            <a:r>
              <a:rPr lang="en-US" sz="2400" b="1" dirty="0"/>
              <a:t>It DOES NOT RETURN the actual stack size</a:t>
            </a:r>
            <a:r>
              <a:rPr lang="en-US" sz="2400" dirty="0"/>
              <a:t> so use the function with care.</a:t>
            </a:r>
            <a:endParaRPr lang="bg-BG" sz="2400" dirty="0"/>
          </a:p>
        </p:txBody>
      </p:sp>
      <p:sp>
        <p:nvSpPr>
          <p:cNvPr id="56322" name="Rectangle 2"/>
          <p:cNvSpPr>
            <a:spLocks noGrp="1" noChangeArrowheads="1"/>
          </p:cNvSpPr>
          <p:nvPr>
            <p:ph type="title"/>
          </p:nvPr>
        </p:nvSpPr>
        <p:spPr/>
        <p:txBody>
          <a:bodyPr>
            <a:normAutofit/>
          </a:bodyPr>
          <a:lstStyle/>
          <a:p>
            <a:r>
              <a:rPr lang="en-US" sz="3600" dirty="0">
                <a:effectLst/>
              </a:rPr>
              <a:t>Building Your Own Thread Stack</a:t>
            </a:r>
          </a:p>
        </p:txBody>
      </p:sp>
      <p:pic>
        <p:nvPicPr>
          <p:cNvPr id="5632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7472" y="2743200"/>
            <a:ext cx="6659563" cy="185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93037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7" name="Rectangle 3"/>
          <p:cNvSpPr>
            <a:spLocks noGrp="1" noChangeArrowheads="1"/>
          </p:cNvSpPr>
          <p:nvPr>
            <p:ph idx="1"/>
          </p:nvPr>
        </p:nvSpPr>
        <p:spPr/>
        <p:txBody>
          <a:bodyPr/>
          <a:lstStyle/>
          <a:p>
            <a:pPr marL="109728" indent="0">
              <a:buNone/>
            </a:pPr>
            <a:r>
              <a:rPr lang="en-US" dirty="0"/>
              <a:t>There are two broad categories of thread implementation:</a:t>
            </a:r>
          </a:p>
          <a:p>
            <a:r>
              <a:rPr lang="en-US" dirty="0"/>
              <a:t>User-Level Threads -- Thread Libraries.</a:t>
            </a:r>
          </a:p>
          <a:p>
            <a:r>
              <a:rPr lang="en-US" dirty="0"/>
              <a:t>Kernel-level Threads -- System Calls.</a:t>
            </a:r>
          </a:p>
          <a:p>
            <a:endParaRPr lang="en-US" dirty="0" smtClean="0"/>
          </a:p>
          <a:p>
            <a:pPr marL="109728" indent="0">
              <a:buNone/>
            </a:pPr>
            <a:r>
              <a:rPr lang="en-US" dirty="0" smtClean="0"/>
              <a:t>There </a:t>
            </a:r>
            <a:r>
              <a:rPr lang="en-US" dirty="0"/>
              <a:t>are merits to both, in fact some OSs allow access to both levels (</a:t>
            </a:r>
            <a:r>
              <a:rPr lang="en-US" b="1" i="1" dirty="0"/>
              <a:t>e.g.</a:t>
            </a:r>
            <a:r>
              <a:rPr lang="en-US" dirty="0"/>
              <a:t> Solaris).</a:t>
            </a:r>
            <a:endParaRPr lang="bg-BG" dirty="0"/>
          </a:p>
        </p:txBody>
      </p:sp>
      <p:sp>
        <p:nvSpPr>
          <p:cNvPr id="180226" name="Rectangle 2"/>
          <p:cNvSpPr>
            <a:spLocks noGrp="1" noChangeArrowheads="1"/>
          </p:cNvSpPr>
          <p:nvPr>
            <p:ph type="title"/>
          </p:nvPr>
        </p:nvSpPr>
        <p:spPr/>
        <p:txBody>
          <a:bodyPr/>
          <a:lstStyle/>
          <a:p>
            <a:r>
              <a:rPr lang="en-US" dirty="0">
                <a:effectLst/>
              </a:rPr>
              <a:t>Thread Levels</a:t>
            </a: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normAutofit/>
          </a:bodyPr>
          <a:lstStyle/>
          <a:p>
            <a:r>
              <a:rPr lang="en-US" sz="3600" dirty="0">
                <a:effectLst/>
              </a:rPr>
              <a:t>Building Your Own Thread Stack</a:t>
            </a:r>
          </a:p>
        </p:txBody>
      </p:sp>
      <p:sp>
        <p:nvSpPr>
          <p:cNvPr id="57347" name="Rectangle 3"/>
          <p:cNvSpPr>
            <a:spLocks noGrp="1" noChangeArrowheads="1"/>
          </p:cNvSpPr>
          <p:nvPr>
            <p:ph type="body" idx="1"/>
          </p:nvPr>
        </p:nvSpPr>
        <p:spPr/>
        <p:txBody>
          <a:bodyPr>
            <a:normAutofit lnSpcReduction="10000"/>
          </a:bodyPr>
          <a:lstStyle/>
          <a:p>
            <a:r>
              <a:rPr lang="en-US" sz="2400" dirty="0"/>
              <a:t>You may wish to specify the base </a:t>
            </a:r>
            <a:r>
              <a:rPr lang="en-US" sz="2400" dirty="0" err="1"/>
              <a:t>adress</a:t>
            </a:r>
            <a:r>
              <a:rPr lang="en-US" sz="2400" dirty="0"/>
              <a:t> of thread's stack. The function </a:t>
            </a:r>
            <a:r>
              <a:rPr lang="en-US" sz="2400" dirty="0" err="1"/>
              <a:t>pthread_attr_setstackaddr</a:t>
            </a:r>
            <a:r>
              <a:rPr lang="en-US" sz="2400" dirty="0"/>
              <a:t>() does this task. It is prototyped by:</a:t>
            </a:r>
          </a:p>
          <a:p>
            <a:pPr marL="109728" indent="0">
              <a:buNone/>
            </a:pPr>
            <a:r>
              <a:rPr lang="en-US" sz="2400" b="1" dirty="0" err="1"/>
              <a:t>int</a:t>
            </a:r>
            <a:r>
              <a:rPr lang="en-US" sz="2400" b="1" dirty="0"/>
              <a:t> </a:t>
            </a:r>
            <a:r>
              <a:rPr lang="en-US" sz="2400" b="1" dirty="0" err="1"/>
              <a:t>pthread_attr_setstackaddr</a:t>
            </a:r>
            <a:r>
              <a:rPr lang="en-US" sz="2400" b="1" dirty="0"/>
              <a:t>(</a:t>
            </a:r>
            <a:r>
              <a:rPr lang="en-US" sz="2400" b="1" dirty="0" err="1"/>
              <a:t>pthread_attr_t</a:t>
            </a:r>
            <a:r>
              <a:rPr lang="en-US" sz="2400" b="1" dirty="0"/>
              <a:t> *</a:t>
            </a:r>
            <a:r>
              <a:rPr lang="en-US" sz="2400" b="1" dirty="0" err="1"/>
              <a:t>tattr,void</a:t>
            </a:r>
            <a:r>
              <a:rPr lang="en-US" sz="2400" b="1" dirty="0"/>
              <a:t> *</a:t>
            </a:r>
            <a:r>
              <a:rPr lang="en-US" sz="2400" b="1" dirty="0" err="1"/>
              <a:t>stackaddr</a:t>
            </a:r>
            <a:r>
              <a:rPr lang="en-US" sz="2400" b="1" dirty="0"/>
              <a:t>); </a:t>
            </a:r>
            <a:endParaRPr lang="en-US" sz="2400" b="1" dirty="0" smtClean="0"/>
          </a:p>
          <a:p>
            <a:r>
              <a:rPr lang="en-US" sz="2400" dirty="0" smtClean="0"/>
              <a:t>The</a:t>
            </a:r>
            <a:r>
              <a:rPr lang="en-US" sz="2400" dirty="0"/>
              <a:t> </a:t>
            </a:r>
            <a:r>
              <a:rPr lang="en-US" sz="2400" dirty="0" err="1"/>
              <a:t>stackaddr</a:t>
            </a:r>
            <a:r>
              <a:rPr lang="en-US" sz="2400" dirty="0"/>
              <a:t> parameter defines the base of the thread's stack. If this is set to non-null (NULL is the default) the system initializes the stack at that address.</a:t>
            </a:r>
          </a:p>
          <a:p>
            <a:r>
              <a:rPr lang="en-US" sz="2400" dirty="0"/>
              <a:t>The function returns zero after completing successfully. Any other returned value indicates that an error occurred.</a:t>
            </a:r>
          </a:p>
        </p:txBody>
      </p:sp>
    </p:spTree>
    <p:extLst>
      <p:ext uri="{BB962C8B-B14F-4D97-AF65-F5344CB8AC3E}">
        <p14:creationId xmlns:p14="http://schemas.microsoft.com/office/powerpoint/2010/main" val="181908779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normAutofit/>
          </a:bodyPr>
          <a:lstStyle/>
          <a:p>
            <a:r>
              <a:rPr lang="en-US" sz="3600" dirty="0">
                <a:effectLst/>
              </a:rPr>
              <a:t>Building Your Own Thread Stack</a:t>
            </a:r>
          </a:p>
        </p:txBody>
      </p:sp>
      <p:sp>
        <p:nvSpPr>
          <p:cNvPr id="62468" name="Rectangle 4"/>
          <p:cNvSpPr>
            <a:spLocks noGrp="1" noChangeArrowheads="1"/>
          </p:cNvSpPr>
          <p:nvPr>
            <p:ph idx="1"/>
          </p:nvPr>
        </p:nvSpPr>
        <p:spPr>
          <a:xfrm>
            <a:off x="457200" y="1219200"/>
            <a:ext cx="8229600" cy="1947671"/>
          </a:xfrm>
        </p:spPr>
        <p:txBody>
          <a:bodyPr>
            <a:normAutofit fontScale="85000" lnSpcReduction="20000"/>
          </a:bodyPr>
          <a:lstStyle/>
          <a:p>
            <a:r>
              <a:rPr lang="en-US" dirty="0"/>
              <a:t>The function </a:t>
            </a:r>
            <a:r>
              <a:rPr lang="en-US" dirty="0" smtClean="0"/>
              <a:t/>
            </a:r>
            <a:br>
              <a:rPr lang="en-US" dirty="0" smtClean="0"/>
            </a:br>
            <a:r>
              <a:rPr lang="en-US" b="1" dirty="0" err="1" smtClean="0"/>
              <a:t>pthread_attr_getstackaddr</a:t>
            </a:r>
            <a:r>
              <a:rPr lang="en-US" b="1" dirty="0" smtClean="0"/>
              <a:t>(</a:t>
            </a:r>
            <a:r>
              <a:rPr lang="en-US" b="1" dirty="0" err="1" smtClean="0"/>
              <a:t>pthread_attr_t</a:t>
            </a:r>
            <a:r>
              <a:rPr lang="en-US" b="1" dirty="0" smtClean="0"/>
              <a:t> </a:t>
            </a:r>
            <a:r>
              <a:rPr lang="en-US" b="1" dirty="0"/>
              <a:t>*</a:t>
            </a:r>
            <a:r>
              <a:rPr lang="en-US" b="1" dirty="0" err="1"/>
              <a:t>tattr,void</a:t>
            </a:r>
            <a:r>
              <a:rPr lang="en-US" b="1" dirty="0"/>
              <a:t> * *</a:t>
            </a:r>
            <a:r>
              <a:rPr lang="en-US" b="1" dirty="0" err="1"/>
              <a:t>stackaddr</a:t>
            </a:r>
            <a:r>
              <a:rPr lang="en-US" b="1" dirty="0"/>
              <a:t>)</a:t>
            </a:r>
            <a:r>
              <a:rPr lang="en-US" dirty="0"/>
              <a:t> </a:t>
            </a:r>
            <a:r>
              <a:rPr lang="en-US" dirty="0"/>
              <a:t/>
            </a:r>
            <a:br>
              <a:rPr lang="en-US" dirty="0"/>
            </a:br>
            <a:r>
              <a:rPr lang="en-US" dirty="0" smtClean="0"/>
              <a:t>can </a:t>
            </a:r>
            <a:r>
              <a:rPr lang="en-US" dirty="0"/>
              <a:t>be used to obtain the base address for a current thread's stack address</a:t>
            </a:r>
            <a:r>
              <a:rPr lang="en-US" dirty="0" smtClean="0"/>
              <a:t>.</a:t>
            </a:r>
            <a:r>
              <a:rPr lang="en-US" dirty="0"/>
              <a:t/>
            </a:r>
            <a:br>
              <a:rPr lang="en-US" dirty="0"/>
            </a:br>
            <a:endParaRPr lang="bg-BG" dirty="0"/>
          </a:p>
        </p:txBody>
      </p:sp>
      <p:pic>
        <p:nvPicPr>
          <p:cNvPr id="6246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3831" y="2667000"/>
            <a:ext cx="6296314" cy="4056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93313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1" name="Rectangle 3"/>
          <p:cNvSpPr>
            <a:spLocks noGrp="1" noChangeArrowheads="1"/>
          </p:cNvSpPr>
          <p:nvPr>
            <p:ph idx="1"/>
          </p:nvPr>
        </p:nvSpPr>
        <p:spPr/>
        <p:txBody>
          <a:bodyPr>
            <a:normAutofit lnSpcReduction="10000"/>
          </a:bodyPr>
          <a:lstStyle/>
          <a:p>
            <a:r>
              <a:rPr lang="en-US" sz="2400" dirty="0"/>
              <a:t>In this level, the kernel is not aware of the existence of threads -- All thread management is done by the application by using a thread library. Thread switching does not require kernel mode privileges (no mode switch) and scheduling is application specific</a:t>
            </a:r>
          </a:p>
          <a:p>
            <a:r>
              <a:rPr lang="en-US" sz="2400" dirty="0"/>
              <a:t>Kernel activity for ULTs:</a:t>
            </a:r>
          </a:p>
          <a:p>
            <a:pPr lvl="1"/>
            <a:r>
              <a:rPr lang="en-US" sz="2000" dirty="0"/>
              <a:t>The kernel is not aware of thread activity but it is still managing process activity</a:t>
            </a:r>
          </a:p>
          <a:p>
            <a:pPr lvl="1"/>
            <a:r>
              <a:rPr lang="en-US" sz="2000" dirty="0"/>
              <a:t>When a thread makes a system call, the whole process will be blocked but for the thread library that thread is still in the running state</a:t>
            </a:r>
          </a:p>
          <a:p>
            <a:pPr lvl="1"/>
            <a:r>
              <a:rPr lang="en-US" sz="2000" dirty="0"/>
              <a:t>So thread states are independent of process states</a:t>
            </a:r>
          </a:p>
        </p:txBody>
      </p:sp>
      <p:sp>
        <p:nvSpPr>
          <p:cNvPr id="181250" name="Rectangle 2"/>
          <p:cNvSpPr>
            <a:spLocks noGrp="1" noChangeArrowheads="1"/>
          </p:cNvSpPr>
          <p:nvPr>
            <p:ph type="title"/>
          </p:nvPr>
        </p:nvSpPr>
        <p:spPr/>
        <p:txBody>
          <a:bodyPr/>
          <a:lstStyle/>
          <a:p>
            <a:r>
              <a:rPr lang="bg-BG" b="1"/>
              <a:t>User-Level Threads (ULT)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3"/>
          <p:cNvSpPr>
            <a:spLocks noGrp="1" noChangeArrowheads="1"/>
          </p:cNvSpPr>
          <p:nvPr>
            <p:ph idx="1"/>
          </p:nvPr>
        </p:nvSpPr>
        <p:spPr>
          <a:xfrm>
            <a:off x="457200" y="1600200"/>
            <a:ext cx="8229600" cy="4349750"/>
          </a:xfrm>
        </p:spPr>
        <p:txBody>
          <a:bodyPr/>
          <a:lstStyle/>
          <a:p>
            <a:pPr marL="109728" indent="0">
              <a:buNone/>
            </a:pPr>
            <a:r>
              <a:rPr lang="en-US" b="1" dirty="0"/>
              <a:t>Advantages and inconveniences of ULT</a:t>
            </a:r>
            <a:endParaRPr lang="en-US" dirty="0"/>
          </a:p>
          <a:p>
            <a:pPr marL="109728" indent="0">
              <a:buNone/>
            </a:pPr>
            <a:r>
              <a:rPr lang="en-US" b="1" i="1" dirty="0"/>
              <a:t>Advantages:</a:t>
            </a:r>
            <a:endParaRPr lang="en-US" dirty="0"/>
          </a:p>
          <a:p>
            <a:r>
              <a:rPr lang="en-US" dirty="0"/>
              <a:t>Thread switching does not involve the kernel -- no mode switching</a:t>
            </a:r>
          </a:p>
          <a:p>
            <a:r>
              <a:rPr lang="en-US" dirty="0"/>
              <a:t>Scheduling can be application specific -- choose the best algorithm.</a:t>
            </a:r>
          </a:p>
          <a:p>
            <a:r>
              <a:rPr lang="en-US" dirty="0"/>
              <a:t>ULTs can run on any OS -- Only needs a thread library</a:t>
            </a:r>
          </a:p>
        </p:txBody>
      </p:sp>
      <p:sp>
        <p:nvSpPr>
          <p:cNvPr id="182274" name="Rectangle 2"/>
          <p:cNvSpPr>
            <a:spLocks noGrp="1" noChangeArrowheads="1"/>
          </p:cNvSpPr>
          <p:nvPr>
            <p:ph type="title"/>
          </p:nvPr>
        </p:nvSpPr>
        <p:spPr/>
        <p:txBody>
          <a:bodyPr/>
          <a:lstStyle/>
          <a:p>
            <a:r>
              <a:rPr lang="bg-BG" b="1"/>
              <a:t>User-Level Threads (ULT)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9" name="Rectangle 3"/>
          <p:cNvSpPr>
            <a:spLocks noGrp="1" noChangeArrowheads="1"/>
          </p:cNvSpPr>
          <p:nvPr>
            <p:ph idx="1"/>
          </p:nvPr>
        </p:nvSpPr>
        <p:spPr/>
        <p:txBody>
          <a:bodyPr/>
          <a:lstStyle/>
          <a:p>
            <a:pPr marL="109728" indent="0">
              <a:buNone/>
            </a:pPr>
            <a:r>
              <a:rPr lang="en-US" b="1" i="1" dirty="0"/>
              <a:t>Disadvantages:</a:t>
            </a:r>
            <a:endParaRPr lang="en-US" dirty="0"/>
          </a:p>
          <a:p>
            <a:r>
              <a:rPr lang="en-US" dirty="0"/>
              <a:t>Most system calls are blocking and the kernel blocks processes -- So all threads within the process will be blocked</a:t>
            </a:r>
          </a:p>
          <a:p>
            <a:r>
              <a:rPr lang="en-US" dirty="0"/>
              <a:t>The kernel can only assign processes to processors -- Two threads within the same process cannot run simultaneously on two processors</a:t>
            </a:r>
          </a:p>
        </p:txBody>
      </p:sp>
      <p:sp>
        <p:nvSpPr>
          <p:cNvPr id="183298" name="Rectangle 2"/>
          <p:cNvSpPr>
            <a:spLocks noGrp="1" noChangeArrowheads="1"/>
          </p:cNvSpPr>
          <p:nvPr>
            <p:ph type="title"/>
          </p:nvPr>
        </p:nvSpPr>
        <p:spPr/>
        <p:txBody>
          <a:bodyPr/>
          <a:lstStyle/>
          <a:p>
            <a:r>
              <a:rPr lang="bg-BG" b="1"/>
              <a:t>User-Level Threads (ULT)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3" name="Rectangle 3"/>
          <p:cNvSpPr>
            <a:spLocks noGrp="1" noChangeArrowheads="1"/>
          </p:cNvSpPr>
          <p:nvPr>
            <p:ph idx="1"/>
          </p:nvPr>
        </p:nvSpPr>
        <p:spPr/>
        <p:txBody>
          <a:bodyPr>
            <a:normAutofit/>
          </a:bodyPr>
          <a:lstStyle/>
          <a:p>
            <a:r>
              <a:rPr lang="en-US" sz="2800" dirty="0"/>
              <a:t>In this level, All thread management is done by kernel </a:t>
            </a:r>
            <a:endParaRPr lang="en-US" sz="2800" dirty="0" smtClean="0"/>
          </a:p>
          <a:p>
            <a:r>
              <a:rPr lang="en-US" sz="2800" dirty="0" smtClean="0"/>
              <a:t>No </a:t>
            </a:r>
            <a:r>
              <a:rPr lang="en-US" sz="2800" dirty="0"/>
              <a:t>thread library but an API (system calls) to the kernel thread facility exists. </a:t>
            </a:r>
            <a:endParaRPr lang="en-US" sz="2800" dirty="0" smtClean="0"/>
          </a:p>
          <a:p>
            <a:r>
              <a:rPr lang="en-US" sz="2800" dirty="0" smtClean="0"/>
              <a:t>The </a:t>
            </a:r>
            <a:r>
              <a:rPr lang="en-US" sz="2800" dirty="0"/>
              <a:t>kernel maintains context information for the process and the threads, switching between threads requires the kernel </a:t>
            </a:r>
            <a:endParaRPr lang="en-US" sz="2800" dirty="0" smtClean="0"/>
          </a:p>
          <a:p>
            <a:r>
              <a:rPr lang="en-US" sz="2800" dirty="0" smtClean="0"/>
              <a:t>Scheduling </a:t>
            </a:r>
            <a:r>
              <a:rPr lang="en-US" sz="2800" dirty="0"/>
              <a:t>is performed on a thread basis</a:t>
            </a:r>
            <a:r>
              <a:rPr lang="en-US" sz="2800" dirty="0" smtClean="0"/>
              <a:t>.</a:t>
            </a:r>
          </a:p>
        </p:txBody>
      </p:sp>
      <p:sp>
        <p:nvSpPr>
          <p:cNvPr id="184322" name="Rectangle 2"/>
          <p:cNvSpPr>
            <a:spLocks noGrp="1" noChangeArrowheads="1"/>
          </p:cNvSpPr>
          <p:nvPr>
            <p:ph type="title"/>
          </p:nvPr>
        </p:nvSpPr>
        <p:spPr/>
        <p:txBody>
          <a:bodyPr/>
          <a:lstStyle/>
          <a:p>
            <a:r>
              <a:rPr lang="bg-BG" b="1"/>
              <a:t>Kernel-Level Threads (KLT)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9" name="Rectangle 3"/>
          <p:cNvSpPr>
            <a:spLocks noGrp="1" noChangeArrowheads="1"/>
          </p:cNvSpPr>
          <p:nvPr>
            <p:ph idx="1"/>
          </p:nvPr>
        </p:nvSpPr>
        <p:spPr/>
        <p:txBody>
          <a:bodyPr/>
          <a:lstStyle/>
          <a:p>
            <a:pPr marL="109728" indent="0">
              <a:buNone/>
            </a:pPr>
            <a:r>
              <a:rPr lang="en-US" sz="2800" dirty="0"/>
              <a:t>We can think of a </a:t>
            </a:r>
            <a:r>
              <a:rPr lang="en-US" sz="2800" b="1" dirty="0"/>
              <a:t>thread</a:t>
            </a:r>
            <a:r>
              <a:rPr lang="en-US" sz="2800" dirty="0"/>
              <a:t> as basically a </a:t>
            </a:r>
            <a:r>
              <a:rPr lang="en-US" sz="2800" b="1" i="1" dirty="0"/>
              <a:t>lightweight</a:t>
            </a:r>
            <a:r>
              <a:rPr lang="en-US" sz="2800" dirty="0"/>
              <a:t> process. </a:t>
            </a:r>
            <a:endParaRPr lang="en-US" sz="2800" dirty="0" smtClean="0"/>
          </a:p>
          <a:p>
            <a:pPr marL="109728" indent="0">
              <a:buNone/>
            </a:pPr>
            <a:r>
              <a:rPr lang="en-US" sz="2800" dirty="0" smtClean="0"/>
              <a:t>In </a:t>
            </a:r>
            <a:r>
              <a:rPr lang="en-US" sz="2800" dirty="0"/>
              <a:t>order to understand this let us consider the two main characteristics of a process</a:t>
            </a:r>
            <a:r>
              <a:rPr lang="en-US" sz="2800" dirty="0" smtClean="0"/>
              <a:t>:</a:t>
            </a:r>
          </a:p>
          <a:p>
            <a:pPr marL="109728" indent="0">
              <a:buNone/>
            </a:pPr>
            <a:endParaRPr lang="en-US" sz="2800" dirty="0"/>
          </a:p>
          <a:p>
            <a:r>
              <a:rPr lang="en-US" sz="2800" b="1" dirty="0"/>
              <a:t>Unit of resource </a:t>
            </a:r>
            <a:r>
              <a:rPr lang="en-US" sz="2800" b="1" dirty="0" smtClean="0"/>
              <a:t>ownership</a:t>
            </a:r>
          </a:p>
          <a:p>
            <a:pPr lvl="1"/>
            <a:r>
              <a:rPr lang="en-US" sz="2400" dirty="0" smtClean="0"/>
              <a:t>A </a:t>
            </a:r>
            <a:r>
              <a:rPr lang="en-US" sz="2400" dirty="0"/>
              <a:t>process is </a:t>
            </a:r>
            <a:r>
              <a:rPr lang="en-US" sz="2400" dirty="0" err="1"/>
              <a:t>allocated:a</a:t>
            </a:r>
            <a:r>
              <a:rPr lang="en-US" sz="2400" dirty="0"/>
              <a:t> virtual address space to hold the process image</a:t>
            </a:r>
          </a:p>
          <a:p>
            <a:pPr lvl="1"/>
            <a:r>
              <a:rPr lang="en-US" sz="2400" dirty="0"/>
              <a:t>control of some resources (files, I/O devices...)</a:t>
            </a:r>
          </a:p>
        </p:txBody>
      </p:sp>
      <p:sp>
        <p:nvSpPr>
          <p:cNvPr id="162818" name="Rectangle 2"/>
          <p:cNvSpPr>
            <a:spLocks noGrp="1" noChangeArrowheads="1"/>
          </p:cNvSpPr>
          <p:nvPr>
            <p:ph type="title"/>
          </p:nvPr>
        </p:nvSpPr>
        <p:spPr/>
        <p:txBody>
          <a:bodyPr/>
          <a:lstStyle/>
          <a:p>
            <a:r>
              <a:rPr lang="en-US" dirty="0">
                <a:effectLst/>
              </a:rPr>
              <a:t>Processes and Threads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3" name="Rectangle 3"/>
          <p:cNvSpPr>
            <a:spLocks noGrp="1" noChangeArrowheads="1"/>
          </p:cNvSpPr>
          <p:nvPr>
            <p:ph idx="1"/>
          </p:nvPr>
        </p:nvSpPr>
        <p:spPr/>
        <p:txBody>
          <a:bodyPr>
            <a:normAutofit fontScale="92500" lnSpcReduction="20000"/>
          </a:bodyPr>
          <a:lstStyle/>
          <a:p>
            <a:pPr marL="109728" indent="0">
              <a:buNone/>
            </a:pPr>
            <a:r>
              <a:rPr lang="en-US" sz="2800" b="1" dirty="0" smtClean="0"/>
              <a:t>Advantages </a:t>
            </a:r>
            <a:r>
              <a:rPr lang="en-US" sz="2800" b="1" dirty="0"/>
              <a:t>and inconveniences of KLT</a:t>
            </a:r>
            <a:endParaRPr lang="en-US" sz="2800" dirty="0"/>
          </a:p>
          <a:p>
            <a:pPr marL="109728" indent="0">
              <a:buNone/>
            </a:pPr>
            <a:r>
              <a:rPr lang="en-US" sz="2800" b="1" i="1" dirty="0"/>
              <a:t>Advantages</a:t>
            </a:r>
            <a:endParaRPr lang="en-US" sz="2800" dirty="0"/>
          </a:p>
          <a:p>
            <a:r>
              <a:rPr lang="en-US" sz="2800" dirty="0"/>
              <a:t>the kernel can simultaneously schedule many threads of the same process on many processors blocking is done on a thread level</a:t>
            </a:r>
          </a:p>
          <a:p>
            <a:r>
              <a:rPr lang="en-US" sz="2800" dirty="0"/>
              <a:t>kernel routines can be </a:t>
            </a:r>
            <a:r>
              <a:rPr lang="en-US" sz="2800" dirty="0" smtClean="0"/>
              <a:t>multithreaded</a:t>
            </a:r>
          </a:p>
          <a:p>
            <a:pPr marL="109728" indent="0">
              <a:buNone/>
            </a:pPr>
            <a:endParaRPr lang="en-US" sz="2800" b="1" i="1" dirty="0" smtClean="0"/>
          </a:p>
          <a:p>
            <a:pPr marL="109728" indent="0">
              <a:buNone/>
            </a:pPr>
            <a:r>
              <a:rPr lang="en-US" sz="2800" b="1" i="1" dirty="0" smtClean="0"/>
              <a:t>Disadvantages</a:t>
            </a:r>
            <a:r>
              <a:rPr lang="en-US" sz="2800" b="1" i="1" dirty="0"/>
              <a:t>:</a:t>
            </a:r>
            <a:endParaRPr lang="en-US" sz="2800" dirty="0"/>
          </a:p>
          <a:p>
            <a:r>
              <a:rPr lang="en-US" sz="2800" dirty="0"/>
              <a:t>thread switching within the same process involves the kernel, </a:t>
            </a:r>
            <a:r>
              <a:rPr lang="en-US" sz="2800" b="1" i="1" dirty="0" err="1"/>
              <a:t>e.g</a:t>
            </a:r>
            <a:r>
              <a:rPr lang="en-US" sz="2800" dirty="0"/>
              <a:t> if we have 2 mode switches per thread switch this results in a significant slow down.</a:t>
            </a:r>
          </a:p>
          <a:p>
            <a:endParaRPr lang="en-US" sz="2800" dirty="0"/>
          </a:p>
        </p:txBody>
      </p:sp>
      <p:sp>
        <p:nvSpPr>
          <p:cNvPr id="184322" name="Rectangle 2"/>
          <p:cNvSpPr>
            <a:spLocks noGrp="1" noChangeArrowheads="1"/>
          </p:cNvSpPr>
          <p:nvPr>
            <p:ph type="title"/>
          </p:nvPr>
        </p:nvSpPr>
        <p:spPr/>
        <p:txBody>
          <a:bodyPr/>
          <a:lstStyle/>
          <a:p>
            <a:r>
              <a:rPr lang="bg-BG" b="1"/>
              <a:t>Kernel-Level Threads (KLT)</a:t>
            </a:r>
          </a:p>
        </p:txBody>
      </p:sp>
    </p:spTree>
    <p:extLst>
      <p:ext uri="{BB962C8B-B14F-4D97-AF65-F5344CB8AC3E}">
        <p14:creationId xmlns:p14="http://schemas.microsoft.com/office/powerpoint/2010/main" val="23353574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1" name="Rectangle 3"/>
          <p:cNvSpPr>
            <a:spLocks noGrp="1" noChangeArrowheads="1"/>
          </p:cNvSpPr>
          <p:nvPr>
            <p:ph idx="1"/>
          </p:nvPr>
        </p:nvSpPr>
        <p:spPr/>
        <p:txBody>
          <a:bodyPr>
            <a:normAutofit fontScale="92500" lnSpcReduction="20000"/>
          </a:bodyPr>
          <a:lstStyle/>
          <a:p>
            <a:pPr marL="109728" indent="0">
              <a:buNone/>
            </a:pPr>
            <a:r>
              <a:rPr lang="en-US" sz="2400" dirty="0"/>
              <a:t>Idea is to combine the best of both approaches</a:t>
            </a:r>
          </a:p>
          <a:p>
            <a:pPr marL="109728" indent="0">
              <a:buNone/>
            </a:pPr>
            <a:r>
              <a:rPr lang="en-US" sz="2400" dirty="0"/>
              <a:t>Solaris is an example of an OS that combines both ULT and </a:t>
            </a:r>
            <a:r>
              <a:rPr lang="en-US" sz="2400" dirty="0" smtClean="0"/>
              <a:t>KLT:</a:t>
            </a:r>
            <a:endParaRPr lang="en-US" sz="2400" dirty="0"/>
          </a:p>
          <a:p>
            <a:r>
              <a:rPr lang="en-US" sz="2400" dirty="0"/>
              <a:t>Thread creation done in the user space</a:t>
            </a:r>
          </a:p>
          <a:p>
            <a:r>
              <a:rPr lang="en-US" sz="2400" dirty="0"/>
              <a:t>Bulk of scheduling and synchronization of threads done in the user space</a:t>
            </a:r>
          </a:p>
          <a:p>
            <a:r>
              <a:rPr lang="en-US" sz="2400" dirty="0"/>
              <a:t>The programmer may adjust the number of KLTs</a:t>
            </a:r>
          </a:p>
          <a:p>
            <a:r>
              <a:rPr lang="en-US" sz="2400" dirty="0"/>
              <a:t>Process includes the user's address space, stack, and process control block</a:t>
            </a:r>
          </a:p>
          <a:p>
            <a:r>
              <a:rPr lang="en-US" sz="2400" dirty="0"/>
              <a:t>User-level threads (threads library) invisible to the OS are the interface for application parallelism</a:t>
            </a:r>
          </a:p>
          <a:p>
            <a:r>
              <a:rPr lang="en-US" sz="2400" dirty="0"/>
              <a:t>Kernel threads the unit that can be dispatched on a processor</a:t>
            </a:r>
          </a:p>
          <a:p>
            <a:r>
              <a:rPr lang="en-US" sz="2400" dirty="0"/>
              <a:t>Lightweight processes (LWP) each LWP supports one or more ULTs and maps to exactly one KLT</a:t>
            </a:r>
          </a:p>
        </p:txBody>
      </p:sp>
      <p:sp>
        <p:nvSpPr>
          <p:cNvPr id="186370" name="Rectangle 2"/>
          <p:cNvSpPr>
            <a:spLocks noGrp="1" noChangeArrowheads="1"/>
          </p:cNvSpPr>
          <p:nvPr>
            <p:ph type="title"/>
          </p:nvPr>
        </p:nvSpPr>
        <p:spPr/>
        <p:txBody>
          <a:bodyPr>
            <a:normAutofit fontScale="90000"/>
          </a:bodyPr>
          <a:lstStyle/>
          <a:p>
            <a:r>
              <a:rPr lang="en-US" dirty="0">
                <a:effectLst/>
              </a:rPr>
              <a:t>Combined ULT/KLT Approaches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6" name="Picture 4" descr="screen5"/>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267238" y="1501261"/>
            <a:ext cx="6609524" cy="448571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7394" name="Rectangle 2"/>
          <p:cNvSpPr>
            <a:spLocks noGrp="1" noChangeArrowheads="1"/>
          </p:cNvSpPr>
          <p:nvPr>
            <p:ph type="title"/>
          </p:nvPr>
        </p:nvSpPr>
        <p:spPr/>
        <p:txBody>
          <a:bodyPr>
            <a:normAutofit fontScale="90000"/>
          </a:bodyPr>
          <a:lstStyle/>
          <a:p>
            <a:r>
              <a:rPr lang="en-US" dirty="0">
                <a:effectLst/>
              </a:rPr>
              <a:t>Combined ULT/KLT Approaches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9" name="Rectangle 3"/>
          <p:cNvSpPr>
            <a:spLocks noGrp="1" noChangeArrowheads="1"/>
          </p:cNvSpPr>
          <p:nvPr>
            <p:ph idx="1"/>
          </p:nvPr>
        </p:nvSpPr>
        <p:spPr/>
        <p:txBody>
          <a:bodyPr>
            <a:normAutofit/>
          </a:bodyPr>
          <a:lstStyle/>
          <a:p>
            <a:r>
              <a:rPr lang="en-US" sz="2800" dirty="0"/>
              <a:t>The interface to multithreading support is through a subroutine library, </a:t>
            </a:r>
            <a:r>
              <a:rPr lang="en-US" sz="2800" dirty="0" err="1"/>
              <a:t>libpthread</a:t>
            </a:r>
            <a:r>
              <a:rPr lang="en-US" sz="2800" dirty="0"/>
              <a:t> for POSIX threads, and </a:t>
            </a:r>
            <a:r>
              <a:rPr lang="en-US" sz="2800" dirty="0" err="1"/>
              <a:t>libthread</a:t>
            </a:r>
            <a:r>
              <a:rPr lang="en-US" sz="2800" dirty="0"/>
              <a:t> for Solaris threads. </a:t>
            </a:r>
            <a:endParaRPr lang="en-US" sz="2800" dirty="0" smtClean="0"/>
          </a:p>
          <a:p>
            <a:r>
              <a:rPr lang="en-US" sz="2800" dirty="0" smtClean="0"/>
              <a:t>They </a:t>
            </a:r>
            <a:r>
              <a:rPr lang="en-US" sz="2800" dirty="0"/>
              <a:t>both contain code for:</a:t>
            </a:r>
          </a:p>
          <a:p>
            <a:pPr lvl="1"/>
            <a:r>
              <a:rPr lang="en-US" sz="2400" dirty="0"/>
              <a:t>creating and destroying threads</a:t>
            </a:r>
          </a:p>
          <a:p>
            <a:pPr lvl="1"/>
            <a:r>
              <a:rPr lang="en-US" sz="2400" dirty="0"/>
              <a:t>passing messages and data between threads</a:t>
            </a:r>
          </a:p>
          <a:p>
            <a:pPr lvl="1"/>
            <a:r>
              <a:rPr lang="en-US" sz="2400" dirty="0"/>
              <a:t>scheduling thread execution</a:t>
            </a:r>
          </a:p>
          <a:p>
            <a:pPr lvl="1"/>
            <a:r>
              <a:rPr lang="en-US" sz="2400" dirty="0"/>
              <a:t>saving and restoring thread contexts</a:t>
            </a:r>
          </a:p>
        </p:txBody>
      </p:sp>
      <p:sp>
        <p:nvSpPr>
          <p:cNvPr id="188418" name="Rectangle 2"/>
          <p:cNvSpPr>
            <a:spLocks noGrp="1" noChangeArrowheads="1"/>
          </p:cNvSpPr>
          <p:nvPr>
            <p:ph type="title"/>
          </p:nvPr>
        </p:nvSpPr>
        <p:spPr/>
        <p:txBody>
          <a:bodyPr/>
          <a:lstStyle/>
          <a:p>
            <a:r>
              <a:rPr lang="bg-BG" b="1"/>
              <a:t>Threads libraries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3" name="Rectangle 3"/>
          <p:cNvSpPr>
            <a:spLocks noGrp="1" noChangeArrowheads="1"/>
          </p:cNvSpPr>
          <p:nvPr>
            <p:ph idx="1"/>
          </p:nvPr>
        </p:nvSpPr>
        <p:spPr/>
        <p:txBody>
          <a:bodyPr/>
          <a:lstStyle/>
          <a:p>
            <a:pPr marL="109728" indent="0">
              <a:buNone/>
            </a:pPr>
            <a:r>
              <a:rPr lang="en-US" b="1" dirty="0"/>
              <a:t>Creating a (Default) Thread</a:t>
            </a:r>
          </a:p>
          <a:p>
            <a:r>
              <a:rPr lang="en-US" dirty="0"/>
              <a:t>Use the function </a:t>
            </a:r>
            <a:r>
              <a:rPr lang="en-US" dirty="0" err="1"/>
              <a:t>pthread_create</a:t>
            </a:r>
            <a:r>
              <a:rPr lang="en-US" dirty="0"/>
              <a:t>() to add a new thread of control to the current process. It is prototyped by:</a:t>
            </a:r>
          </a:p>
          <a:p>
            <a:pPr marL="109728" indent="0">
              <a:buNone/>
            </a:pPr>
            <a:endParaRPr lang="bg-BG" dirty="0"/>
          </a:p>
          <a:p>
            <a:pPr>
              <a:buFontTx/>
              <a:buNone/>
            </a:pPr>
            <a:r>
              <a:rPr lang="bg-BG" dirty="0"/>
              <a:t>int pthread_create(pthread\_t *tid, const pthread\_attr\_t *tattr, void*(*start_routine)(void *), void *arg); </a:t>
            </a:r>
          </a:p>
        </p:txBody>
      </p:sp>
      <p:sp>
        <p:nvSpPr>
          <p:cNvPr id="189442" name="Rectangle 2"/>
          <p:cNvSpPr>
            <a:spLocks noGrp="1" noChangeArrowheads="1"/>
          </p:cNvSpPr>
          <p:nvPr>
            <p:ph type="title"/>
          </p:nvPr>
        </p:nvSpPr>
        <p:spPr/>
        <p:txBody>
          <a:bodyPr>
            <a:normAutofit fontScale="90000"/>
          </a:bodyPr>
          <a:lstStyle/>
          <a:p>
            <a:r>
              <a:rPr lang="bg-BG" sz="4000" b="1"/>
              <a:t>POSIX Threads Library:libpthread, &lt;pthread.h&gt;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7" name="Rectangle 3"/>
          <p:cNvSpPr>
            <a:spLocks noGrp="1" noChangeArrowheads="1"/>
          </p:cNvSpPr>
          <p:nvPr>
            <p:ph idx="1"/>
          </p:nvPr>
        </p:nvSpPr>
        <p:spPr/>
        <p:txBody>
          <a:bodyPr>
            <a:normAutofit lnSpcReduction="10000"/>
          </a:bodyPr>
          <a:lstStyle/>
          <a:p>
            <a:r>
              <a:rPr lang="en-US" sz="2800" dirty="0"/>
              <a:t>When an attribute object is not specified, it is NULL, and the </a:t>
            </a:r>
            <a:r>
              <a:rPr lang="en-US" sz="2800" b="1" i="1" dirty="0"/>
              <a:t>default</a:t>
            </a:r>
            <a:r>
              <a:rPr lang="en-US" sz="2800" dirty="0"/>
              <a:t> </a:t>
            </a:r>
            <a:r>
              <a:rPr lang="en-US" sz="2800" dirty="0" smtClean="0"/>
              <a:t> thread </a:t>
            </a:r>
            <a:r>
              <a:rPr lang="en-US" sz="2800" dirty="0"/>
              <a:t>is created with the following attributes:</a:t>
            </a:r>
          </a:p>
          <a:p>
            <a:pPr lvl="1"/>
            <a:r>
              <a:rPr lang="en-US" sz="2400" dirty="0"/>
              <a:t>It is unbounded</a:t>
            </a:r>
          </a:p>
          <a:p>
            <a:pPr lvl="1"/>
            <a:r>
              <a:rPr lang="en-US" sz="2400" dirty="0"/>
              <a:t>It is </a:t>
            </a:r>
            <a:r>
              <a:rPr lang="en-US" sz="2400" dirty="0" err="1"/>
              <a:t>nondetached</a:t>
            </a:r>
            <a:endParaRPr lang="en-US" sz="2400" dirty="0"/>
          </a:p>
          <a:p>
            <a:pPr lvl="1"/>
            <a:r>
              <a:rPr lang="en-US" sz="2400" dirty="0"/>
              <a:t>It has a </a:t>
            </a:r>
            <a:r>
              <a:rPr lang="en-US" sz="2400" dirty="0" err="1"/>
              <a:t>a</a:t>
            </a:r>
            <a:r>
              <a:rPr lang="en-US" sz="2400" dirty="0"/>
              <a:t> default stack and stack size</a:t>
            </a:r>
          </a:p>
          <a:p>
            <a:pPr lvl="1"/>
            <a:r>
              <a:rPr lang="en-US" sz="2400" dirty="0"/>
              <a:t>It </a:t>
            </a:r>
            <a:r>
              <a:rPr lang="en-US" sz="2400" dirty="0" err="1" smtClean="0"/>
              <a:t>inhet</a:t>
            </a:r>
            <a:endParaRPr lang="en-US" sz="2400" dirty="0" smtClean="0"/>
          </a:p>
          <a:p>
            <a:r>
              <a:rPr lang="en-US" sz="2800" dirty="0"/>
              <a:t>You can also create a default attribute object with </a:t>
            </a:r>
            <a:r>
              <a:rPr lang="en-US" sz="2800" dirty="0" err="1"/>
              <a:t>pthread_attr_init</a:t>
            </a:r>
            <a:r>
              <a:rPr lang="en-US" sz="2800" dirty="0"/>
              <a:t>() function, and then use this attribute object to create a default </a:t>
            </a:r>
            <a:r>
              <a:rPr lang="en-US" sz="2800" dirty="0" err="1"/>
              <a:t>thread.</a:t>
            </a:r>
            <a:r>
              <a:rPr lang="en-US" sz="2800" dirty="0" err="1" smtClean="0"/>
              <a:t>its</a:t>
            </a:r>
            <a:r>
              <a:rPr lang="en-US" sz="2800" dirty="0" smtClean="0"/>
              <a:t> </a:t>
            </a:r>
            <a:r>
              <a:rPr lang="en-US" sz="2800" dirty="0"/>
              <a:t>the parent's priority</a:t>
            </a:r>
          </a:p>
        </p:txBody>
      </p:sp>
      <p:sp>
        <p:nvSpPr>
          <p:cNvPr id="190466" name="Rectangle 2"/>
          <p:cNvSpPr>
            <a:spLocks noGrp="1" noChangeArrowheads="1"/>
          </p:cNvSpPr>
          <p:nvPr>
            <p:ph type="title"/>
          </p:nvPr>
        </p:nvSpPr>
        <p:spPr/>
        <p:txBody>
          <a:bodyPr/>
          <a:lstStyle/>
          <a:p>
            <a:r>
              <a:rPr lang="en-US" sz="4000" b="1" dirty="0" smtClean="0"/>
              <a:t>Creating </a:t>
            </a:r>
            <a:r>
              <a:rPr lang="bg-BG" sz="4000" b="1" dirty="0" smtClean="0"/>
              <a:t>Default </a:t>
            </a:r>
            <a:r>
              <a:rPr lang="bg-BG" sz="4000" b="1" dirty="0"/>
              <a:t>Thread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491"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47813" y="2060575"/>
            <a:ext cx="6488112" cy="3098800"/>
          </a:xfrm>
          <a:ln/>
        </p:spPr>
      </p:pic>
      <p:sp>
        <p:nvSpPr>
          <p:cNvPr id="191490" name="Rectangle 2"/>
          <p:cNvSpPr>
            <a:spLocks noGrp="1" noChangeArrowheads="1"/>
          </p:cNvSpPr>
          <p:nvPr>
            <p:ph type="title"/>
          </p:nvPr>
        </p:nvSpPr>
        <p:spPr/>
        <p:txBody>
          <a:bodyPr/>
          <a:lstStyle/>
          <a:p>
            <a:r>
              <a:rPr lang="en-US" dirty="0" smtClean="0"/>
              <a:t>Example</a:t>
            </a:r>
            <a:endParaRPr lang="bg-BG"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5" name="Rectangle 3"/>
          <p:cNvSpPr>
            <a:spLocks noGrp="1" noChangeArrowheads="1"/>
          </p:cNvSpPr>
          <p:nvPr>
            <p:ph idx="1"/>
          </p:nvPr>
        </p:nvSpPr>
        <p:spPr>
          <a:xfrm>
            <a:off x="457200" y="1600200"/>
            <a:ext cx="8229600" cy="4205288"/>
          </a:xfrm>
        </p:spPr>
        <p:txBody>
          <a:bodyPr>
            <a:normAutofit lnSpcReduction="10000"/>
          </a:bodyPr>
          <a:lstStyle/>
          <a:p>
            <a:r>
              <a:rPr lang="en-US" sz="2000" dirty="0"/>
              <a:t>The </a:t>
            </a:r>
            <a:r>
              <a:rPr lang="en-US" sz="2000" dirty="0" err="1"/>
              <a:t>pthread_create</a:t>
            </a:r>
            <a:r>
              <a:rPr lang="en-US" sz="2000" dirty="0"/>
              <a:t>() function is called with </a:t>
            </a:r>
            <a:r>
              <a:rPr lang="en-US" sz="2000" dirty="0" err="1"/>
              <a:t>attr</a:t>
            </a:r>
            <a:r>
              <a:rPr lang="en-US" sz="2000" dirty="0"/>
              <a:t> having the necessary state behavior. </a:t>
            </a:r>
            <a:r>
              <a:rPr lang="en-US" sz="2000" dirty="0" err="1"/>
              <a:t>start_routine</a:t>
            </a:r>
            <a:r>
              <a:rPr lang="en-US" sz="2000" dirty="0"/>
              <a:t> is the function with which the new thread begins execution. When </a:t>
            </a:r>
            <a:r>
              <a:rPr lang="en-US" sz="2000" dirty="0" err="1"/>
              <a:t>start_routine</a:t>
            </a:r>
            <a:r>
              <a:rPr lang="en-US" sz="2000" dirty="0"/>
              <a:t> returns, the thread exits with the exit status set to the value returned by </a:t>
            </a:r>
            <a:r>
              <a:rPr lang="en-US" sz="2000" dirty="0" err="1"/>
              <a:t>start_routine</a:t>
            </a:r>
            <a:r>
              <a:rPr lang="en-US" sz="2000" dirty="0"/>
              <a:t>.</a:t>
            </a:r>
          </a:p>
          <a:p>
            <a:r>
              <a:rPr lang="en-US" sz="2000" dirty="0"/>
              <a:t>When </a:t>
            </a:r>
            <a:r>
              <a:rPr lang="en-US" sz="2000" dirty="0" err="1"/>
              <a:t>pthread_create</a:t>
            </a:r>
            <a:r>
              <a:rPr lang="en-US" sz="2000" dirty="0"/>
              <a:t> is successful, the ID of the thread created is stored in the location referred to as </a:t>
            </a:r>
            <a:r>
              <a:rPr lang="en-US" sz="2000" dirty="0" err="1"/>
              <a:t>tid</a:t>
            </a:r>
            <a:r>
              <a:rPr lang="en-US" sz="2000" dirty="0"/>
              <a:t>.</a:t>
            </a:r>
          </a:p>
          <a:p>
            <a:r>
              <a:rPr lang="en-US" sz="2000" dirty="0"/>
              <a:t>Creating a thread using a NULL attribute argument has the same effect as using a default attribute; both create a default thread. When </a:t>
            </a:r>
            <a:r>
              <a:rPr lang="en-US" sz="2000" dirty="0" err="1"/>
              <a:t>tattr</a:t>
            </a:r>
            <a:r>
              <a:rPr lang="en-US" sz="2000" dirty="0"/>
              <a:t> is initialized, it acquires the default behavior.</a:t>
            </a:r>
          </a:p>
          <a:p>
            <a:r>
              <a:rPr lang="en-US" sz="2000" dirty="0" err="1"/>
              <a:t>pthread_create</a:t>
            </a:r>
            <a:r>
              <a:rPr lang="en-US" sz="2000" dirty="0"/>
              <a:t>() returns a zero and exits when it completes successfully. Any other returned value indicates that an error occurred.</a:t>
            </a:r>
          </a:p>
        </p:txBody>
      </p:sp>
      <p:sp>
        <p:nvSpPr>
          <p:cNvPr id="192514" name="Rectangle 2"/>
          <p:cNvSpPr>
            <a:spLocks noGrp="1" noChangeArrowheads="1"/>
          </p:cNvSpPr>
          <p:nvPr>
            <p:ph type="title"/>
          </p:nvPr>
        </p:nvSpPr>
        <p:spPr/>
        <p:txBody>
          <a:bodyPr/>
          <a:lstStyle/>
          <a:p>
            <a:r>
              <a:rPr lang="en-US" sz="4000" b="1" dirty="0" smtClean="0"/>
              <a:t>Creating </a:t>
            </a:r>
            <a:r>
              <a:rPr lang="bg-BG" sz="4000" b="1" dirty="0" smtClean="0"/>
              <a:t>Default </a:t>
            </a:r>
            <a:r>
              <a:rPr lang="bg-BG" sz="4000" b="1" dirty="0"/>
              <a:t>Thread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r>
              <a:rPr lang="bg-BG" b="1"/>
              <a:t>Wait for Thread Termination</a:t>
            </a:r>
          </a:p>
        </p:txBody>
      </p:sp>
      <p:sp>
        <p:nvSpPr>
          <p:cNvPr id="193539" name="Rectangle 3"/>
          <p:cNvSpPr>
            <a:spLocks noGrp="1" noChangeArrowheads="1"/>
          </p:cNvSpPr>
          <p:nvPr>
            <p:ph type="body" sz="half" idx="1"/>
          </p:nvPr>
        </p:nvSpPr>
        <p:spPr>
          <a:xfrm>
            <a:off x="457200" y="1600200"/>
            <a:ext cx="8229600" cy="2057400"/>
          </a:xfrm>
        </p:spPr>
        <p:txBody>
          <a:bodyPr>
            <a:normAutofit fontScale="92500" lnSpcReduction="10000"/>
          </a:bodyPr>
          <a:lstStyle/>
          <a:p>
            <a:r>
              <a:rPr lang="en-US" sz="2800" dirty="0"/>
              <a:t>Use the </a:t>
            </a:r>
            <a:r>
              <a:rPr lang="en-US" sz="2800" dirty="0" err="1"/>
              <a:t>pthread_join</a:t>
            </a:r>
            <a:r>
              <a:rPr lang="en-US" sz="2800" dirty="0"/>
              <a:t> function to wait for a thread to terminate. It is prototyped by:</a:t>
            </a:r>
          </a:p>
          <a:p>
            <a:pPr marL="109728" indent="0">
              <a:buNone/>
            </a:pPr>
            <a:r>
              <a:rPr lang="en-US" sz="2800" dirty="0" err="1"/>
              <a:t>int</a:t>
            </a:r>
            <a:r>
              <a:rPr lang="en-US" sz="2800" dirty="0"/>
              <a:t> </a:t>
            </a:r>
            <a:r>
              <a:rPr lang="en-US" sz="2800" dirty="0" err="1"/>
              <a:t>pthread_join</a:t>
            </a:r>
            <a:r>
              <a:rPr lang="en-US" sz="2800" dirty="0"/>
              <a:t>(</a:t>
            </a:r>
            <a:r>
              <a:rPr lang="en-US" sz="2800" dirty="0" err="1"/>
              <a:t>thread_t</a:t>
            </a:r>
            <a:r>
              <a:rPr lang="en-US" sz="2800" dirty="0"/>
              <a:t> </a:t>
            </a:r>
            <a:r>
              <a:rPr lang="en-US" sz="2800" dirty="0" err="1"/>
              <a:t>tid</a:t>
            </a:r>
            <a:r>
              <a:rPr lang="en-US" sz="2800" dirty="0"/>
              <a:t>, void **status); </a:t>
            </a:r>
            <a:endParaRPr lang="en-US" sz="2800" dirty="0" smtClean="0"/>
          </a:p>
          <a:p>
            <a:endParaRPr lang="en-US" sz="2800" dirty="0" smtClean="0"/>
          </a:p>
          <a:p>
            <a:r>
              <a:rPr lang="en-US" sz="2800" dirty="0" smtClean="0"/>
              <a:t>An </a:t>
            </a:r>
            <a:r>
              <a:rPr lang="en-US" sz="2800" dirty="0"/>
              <a:t>example use of this function is:</a:t>
            </a:r>
          </a:p>
        </p:txBody>
      </p:sp>
      <p:pic>
        <p:nvPicPr>
          <p:cNvPr id="193540"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331913" y="3789363"/>
            <a:ext cx="6605587" cy="2268537"/>
          </a:xfrm>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3" name="Rectangle 3"/>
          <p:cNvSpPr>
            <a:spLocks noGrp="1" noChangeArrowheads="1"/>
          </p:cNvSpPr>
          <p:nvPr>
            <p:ph idx="1"/>
          </p:nvPr>
        </p:nvSpPr>
        <p:spPr/>
        <p:txBody>
          <a:bodyPr/>
          <a:lstStyle/>
          <a:p>
            <a:pPr>
              <a:lnSpc>
                <a:spcPct val="90000"/>
              </a:lnSpc>
            </a:pPr>
            <a:r>
              <a:rPr lang="en-US" sz="2400" dirty="0"/>
              <a:t>The </a:t>
            </a:r>
            <a:r>
              <a:rPr lang="en-US" sz="2400" dirty="0" err="1"/>
              <a:t>pthread_join</a:t>
            </a:r>
            <a:r>
              <a:rPr lang="en-US" sz="2400" dirty="0"/>
              <a:t>() function blocks the calling thread until the specified thread terminates. The specified thread must be in the current process and must not be detached. When status is not NULL, it points to a location that is set to the exit status of the terminated thread when </a:t>
            </a:r>
            <a:r>
              <a:rPr lang="en-US" sz="2400" dirty="0" err="1"/>
              <a:t>pthread_join</a:t>
            </a:r>
            <a:r>
              <a:rPr lang="en-US" sz="2400" dirty="0"/>
              <a:t>() returns successfully. Multiple threads cannot wait for the same thread to terminate. If they try to, one thread returns successfully and the others fail with an error of ESRCH. After </a:t>
            </a:r>
            <a:r>
              <a:rPr lang="en-US" sz="2400" dirty="0" err="1"/>
              <a:t>pthread_join</a:t>
            </a:r>
            <a:r>
              <a:rPr lang="en-US" sz="2400" dirty="0"/>
              <a:t>() returns, any stack storage associated with the thread can be reclaimed by the application.</a:t>
            </a:r>
            <a:endParaRPr lang="bg-BG" sz="2400" dirty="0"/>
          </a:p>
        </p:txBody>
      </p:sp>
      <p:sp>
        <p:nvSpPr>
          <p:cNvPr id="194562" name="Rectangle 2"/>
          <p:cNvSpPr>
            <a:spLocks noGrp="1" noChangeArrowheads="1"/>
          </p:cNvSpPr>
          <p:nvPr>
            <p:ph type="title"/>
          </p:nvPr>
        </p:nvSpPr>
        <p:spPr/>
        <p:txBody>
          <a:bodyPr/>
          <a:lstStyle/>
          <a:p>
            <a:r>
              <a:rPr lang="bg-BG" b="1"/>
              <a:t>Wait for Thread Termination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9" name="Rectangle 3"/>
          <p:cNvSpPr>
            <a:spLocks noGrp="1" noChangeArrowheads="1"/>
          </p:cNvSpPr>
          <p:nvPr>
            <p:ph idx="1"/>
          </p:nvPr>
        </p:nvSpPr>
        <p:spPr/>
        <p:txBody>
          <a:bodyPr>
            <a:normAutofit fontScale="85000" lnSpcReduction="10000"/>
          </a:bodyPr>
          <a:lstStyle/>
          <a:p>
            <a:r>
              <a:rPr lang="en-US" sz="2800" b="1" dirty="0"/>
              <a:t>Unit of </a:t>
            </a:r>
            <a:r>
              <a:rPr lang="en-US" sz="2800" b="1" dirty="0" smtClean="0"/>
              <a:t>dispatching</a:t>
            </a:r>
            <a:endParaRPr lang="en-US" sz="2800" dirty="0" smtClean="0"/>
          </a:p>
          <a:p>
            <a:pPr lvl="1"/>
            <a:r>
              <a:rPr lang="en-US" sz="2400" dirty="0" smtClean="0"/>
              <a:t>A </a:t>
            </a:r>
            <a:r>
              <a:rPr lang="en-US" sz="2400" dirty="0"/>
              <a:t>process is an execution path through one or more </a:t>
            </a:r>
            <a:r>
              <a:rPr lang="en-US" sz="2400" dirty="0" err="1"/>
              <a:t>programs:execution</a:t>
            </a:r>
            <a:r>
              <a:rPr lang="en-US" sz="2400" dirty="0"/>
              <a:t> may be interleaved with other processes</a:t>
            </a:r>
          </a:p>
          <a:p>
            <a:pPr lvl="1"/>
            <a:r>
              <a:rPr lang="en-US" sz="2400" dirty="0"/>
              <a:t>the process has an execution state and a dispatching </a:t>
            </a:r>
            <a:r>
              <a:rPr lang="en-US" sz="2400" dirty="0" smtClean="0"/>
              <a:t>priority</a:t>
            </a:r>
          </a:p>
          <a:p>
            <a:pPr marL="109728" indent="0">
              <a:buNone/>
            </a:pPr>
            <a:endParaRPr lang="en-US" dirty="0" smtClean="0"/>
          </a:p>
          <a:p>
            <a:pPr marL="109728" indent="0">
              <a:buNone/>
            </a:pPr>
            <a:r>
              <a:rPr lang="en-US" dirty="0" smtClean="0"/>
              <a:t>If </a:t>
            </a:r>
            <a:r>
              <a:rPr lang="en-US" dirty="0"/>
              <a:t>we treat these two characteristics as being independent (as does modern OS theory):</a:t>
            </a:r>
          </a:p>
          <a:p>
            <a:r>
              <a:rPr lang="en-US" dirty="0"/>
              <a:t>The unit of resource ownership is usually referred to as a </a:t>
            </a:r>
            <a:r>
              <a:rPr lang="en-US" b="1" dirty="0"/>
              <a:t>process</a:t>
            </a:r>
            <a:r>
              <a:rPr lang="en-US" dirty="0"/>
              <a:t> or task. This Processes have:</a:t>
            </a:r>
          </a:p>
          <a:p>
            <a:pPr lvl="1"/>
            <a:r>
              <a:rPr lang="en-US" dirty="0"/>
              <a:t>a virtual address space which holds the process image.</a:t>
            </a:r>
          </a:p>
          <a:p>
            <a:pPr lvl="1"/>
            <a:r>
              <a:rPr lang="en-US" dirty="0"/>
              <a:t>protected access to processors, other processes, files, and I/O resources</a:t>
            </a:r>
            <a:r>
              <a:rPr lang="en-US" dirty="0" smtClean="0"/>
              <a:t>.</a:t>
            </a:r>
            <a:endParaRPr lang="en-US" dirty="0"/>
          </a:p>
        </p:txBody>
      </p:sp>
      <p:sp>
        <p:nvSpPr>
          <p:cNvPr id="162818" name="Rectangle 2"/>
          <p:cNvSpPr>
            <a:spLocks noGrp="1" noChangeArrowheads="1"/>
          </p:cNvSpPr>
          <p:nvPr>
            <p:ph type="title"/>
          </p:nvPr>
        </p:nvSpPr>
        <p:spPr/>
        <p:txBody>
          <a:bodyPr/>
          <a:lstStyle/>
          <a:p>
            <a:r>
              <a:rPr lang="en-US" dirty="0">
                <a:effectLst/>
              </a:rPr>
              <a:t>Processes and Threads</a:t>
            </a:r>
          </a:p>
        </p:txBody>
      </p:sp>
    </p:spTree>
    <p:extLst>
      <p:ext uri="{BB962C8B-B14F-4D97-AF65-F5344CB8AC3E}">
        <p14:creationId xmlns:p14="http://schemas.microsoft.com/office/powerpoint/2010/main" val="35782661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7" name="Rectangle 3"/>
          <p:cNvSpPr>
            <a:spLocks noGrp="1" noChangeArrowheads="1"/>
          </p:cNvSpPr>
          <p:nvPr>
            <p:ph idx="1"/>
          </p:nvPr>
        </p:nvSpPr>
        <p:spPr/>
        <p:txBody>
          <a:bodyPr>
            <a:normAutofit/>
          </a:bodyPr>
          <a:lstStyle/>
          <a:p>
            <a:pPr>
              <a:lnSpc>
                <a:spcPct val="90000"/>
              </a:lnSpc>
            </a:pPr>
            <a:r>
              <a:rPr lang="en-US" sz="2800" dirty="0"/>
              <a:t>The </a:t>
            </a:r>
            <a:r>
              <a:rPr lang="en-US" sz="2800" dirty="0" err="1"/>
              <a:t>pthread_join</a:t>
            </a:r>
            <a:r>
              <a:rPr lang="en-US" sz="2800" dirty="0"/>
              <a:t>() routine takes two arguments, giving you some flexibility in its use. </a:t>
            </a:r>
            <a:endParaRPr lang="en-US" sz="2800" dirty="0" smtClean="0"/>
          </a:p>
          <a:p>
            <a:pPr>
              <a:lnSpc>
                <a:spcPct val="90000"/>
              </a:lnSpc>
            </a:pPr>
            <a:r>
              <a:rPr lang="en-US" sz="2800" dirty="0" smtClean="0"/>
              <a:t>When </a:t>
            </a:r>
            <a:r>
              <a:rPr lang="en-US" sz="2800" dirty="0"/>
              <a:t>you want the caller to wait until a specific thread terminates, supply that thread's ID as the first argument. </a:t>
            </a:r>
            <a:endParaRPr lang="en-US" sz="2800" dirty="0" smtClean="0"/>
          </a:p>
          <a:p>
            <a:pPr>
              <a:lnSpc>
                <a:spcPct val="90000"/>
              </a:lnSpc>
            </a:pPr>
            <a:r>
              <a:rPr lang="en-US" sz="2800" dirty="0" smtClean="0"/>
              <a:t>If </a:t>
            </a:r>
            <a:r>
              <a:rPr lang="en-US" sz="2800" dirty="0"/>
              <a:t>you are interested in the exit code of the defunct thread, supply the address of an area to receive it. </a:t>
            </a:r>
            <a:endParaRPr lang="en-US" sz="2800" dirty="0" smtClean="0"/>
          </a:p>
        </p:txBody>
      </p:sp>
      <p:sp>
        <p:nvSpPr>
          <p:cNvPr id="195586" name="Rectangle 2"/>
          <p:cNvSpPr>
            <a:spLocks noGrp="1" noChangeArrowheads="1"/>
          </p:cNvSpPr>
          <p:nvPr>
            <p:ph type="title"/>
          </p:nvPr>
        </p:nvSpPr>
        <p:spPr/>
        <p:txBody>
          <a:bodyPr/>
          <a:lstStyle/>
          <a:p>
            <a:r>
              <a:rPr lang="bg-BG" b="1"/>
              <a:t>Wait for Thread Termination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7" name="Rectangle 3"/>
          <p:cNvSpPr>
            <a:spLocks noGrp="1" noChangeArrowheads="1"/>
          </p:cNvSpPr>
          <p:nvPr>
            <p:ph idx="1"/>
          </p:nvPr>
        </p:nvSpPr>
        <p:spPr/>
        <p:txBody>
          <a:bodyPr>
            <a:normAutofit/>
          </a:bodyPr>
          <a:lstStyle/>
          <a:p>
            <a:pPr>
              <a:lnSpc>
                <a:spcPct val="90000"/>
              </a:lnSpc>
            </a:pPr>
            <a:r>
              <a:rPr lang="en-US" sz="2800" dirty="0" smtClean="0"/>
              <a:t>Remember </a:t>
            </a:r>
            <a:r>
              <a:rPr lang="en-US" sz="2800" dirty="0"/>
              <a:t>that </a:t>
            </a:r>
            <a:r>
              <a:rPr lang="en-US" sz="2800" dirty="0" err="1"/>
              <a:t>pthread_join</a:t>
            </a:r>
            <a:r>
              <a:rPr lang="en-US" sz="2800" dirty="0"/>
              <a:t>() works only for target threads that are </a:t>
            </a:r>
            <a:r>
              <a:rPr lang="en-US" sz="2800" dirty="0" err="1"/>
              <a:t>nondetached</a:t>
            </a:r>
            <a:r>
              <a:rPr lang="en-US" sz="2800" dirty="0"/>
              <a:t>. </a:t>
            </a:r>
            <a:endParaRPr lang="en-US" sz="2800" dirty="0" smtClean="0"/>
          </a:p>
          <a:p>
            <a:pPr>
              <a:lnSpc>
                <a:spcPct val="90000"/>
              </a:lnSpc>
            </a:pPr>
            <a:r>
              <a:rPr lang="en-US" sz="2800" dirty="0" smtClean="0"/>
              <a:t>When </a:t>
            </a:r>
            <a:r>
              <a:rPr lang="en-US" sz="2800" dirty="0"/>
              <a:t>there is no reason to synchronize with the termination of a particular thread, then that thread should be detached. </a:t>
            </a:r>
            <a:endParaRPr lang="en-US" sz="2800" dirty="0" smtClean="0"/>
          </a:p>
          <a:p>
            <a:pPr>
              <a:lnSpc>
                <a:spcPct val="90000"/>
              </a:lnSpc>
            </a:pPr>
            <a:r>
              <a:rPr lang="en-US" sz="2800" dirty="0" smtClean="0"/>
              <a:t>Think </a:t>
            </a:r>
            <a:r>
              <a:rPr lang="en-US" sz="2800" dirty="0"/>
              <a:t>of a detached thread as being the thread you use in most instances and reserve </a:t>
            </a:r>
            <a:r>
              <a:rPr lang="en-US" sz="2800" dirty="0" err="1"/>
              <a:t>nondetached</a:t>
            </a:r>
            <a:r>
              <a:rPr lang="en-US" sz="2800" dirty="0"/>
              <a:t> threads for only those situations that require them.</a:t>
            </a:r>
            <a:endParaRPr lang="bg-BG" sz="2800" dirty="0"/>
          </a:p>
        </p:txBody>
      </p:sp>
      <p:sp>
        <p:nvSpPr>
          <p:cNvPr id="195586" name="Rectangle 2"/>
          <p:cNvSpPr>
            <a:spLocks noGrp="1" noChangeArrowheads="1"/>
          </p:cNvSpPr>
          <p:nvPr>
            <p:ph type="title"/>
          </p:nvPr>
        </p:nvSpPr>
        <p:spPr/>
        <p:txBody>
          <a:bodyPr/>
          <a:lstStyle/>
          <a:p>
            <a:r>
              <a:rPr lang="bg-BG" b="1"/>
              <a:t>Wait for Thread Termination</a:t>
            </a:r>
          </a:p>
        </p:txBody>
      </p:sp>
    </p:spTree>
    <p:extLst>
      <p:ext uri="{BB962C8B-B14F-4D97-AF65-F5344CB8AC3E}">
        <p14:creationId xmlns:p14="http://schemas.microsoft.com/office/powerpoint/2010/main" val="31366121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6"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3048000" y="838200"/>
            <a:ext cx="5029200" cy="5834793"/>
          </a:xfrm>
          <a:ln/>
        </p:spPr>
      </p:pic>
      <p:sp>
        <p:nvSpPr>
          <p:cNvPr id="197634" name="Rectangle 2"/>
          <p:cNvSpPr>
            <a:spLocks noGrp="1" noChangeArrowheads="1"/>
          </p:cNvSpPr>
          <p:nvPr>
            <p:ph type="title"/>
          </p:nvPr>
        </p:nvSpPr>
        <p:spPr>
          <a:xfrm>
            <a:off x="457200" y="274638"/>
            <a:ext cx="8229600" cy="1782762"/>
          </a:xfrm>
        </p:spPr>
        <p:txBody>
          <a:bodyPr>
            <a:normAutofit fontScale="90000"/>
          </a:bodyPr>
          <a:lstStyle/>
          <a:p>
            <a:r>
              <a:rPr lang="en-US" dirty="0">
                <a:effectLst/>
              </a:rPr>
              <a:t>A Simple </a:t>
            </a:r>
            <a:r>
              <a:rPr lang="en-US" dirty="0" smtClean="0">
                <a:effectLst/>
              </a:rPr>
              <a:t/>
            </a:r>
            <a:br>
              <a:rPr lang="en-US" dirty="0" smtClean="0">
                <a:effectLst/>
              </a:rPr>
            </a:br>
            <a:r>
              <a:rPr lang="en-US" dirty="0" smtClean="0">
                <a:effectLst/>
              </a:rPr>
              <a:t>Threads </a:t>
            </a:r>
            <a:br>
              <a:rPr lang="en-US" dirty="0" smtClean="0">
                <a:effectLst/>
              </a:rPr>
            </a:br>
            <a:r>
              <a:rPr lang="en-US" dirty="0" smtClean="0">
                <a:effectLst/>
              </a:rPr>
              <a:t>Example</a:t>
            </a:r>
            <a:endParaRPr lang="en-US" dirty="0">
              <a:effectLst/>
            </a:endParaRPr>
          </a:p>
        </p:txBody>
      </p:sp>
    </p:spTree>
    <p:extLst>
      <p:ext uri="{BB962C8B-B14F-4D97-AF65-F5344CB8AC3E}">
        <p14:creationId xmlns:p14="http://schemas.microsoft.com/office/powerpoint/2010/main" val="11931039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5" name="Rectangle 3"/>
          <p:cNvSpPr>
            <a:spLocks noGrp="1" noChangeArrowheads="1"/>
          </p:cNvSpPr>
          <p:nvPr>
            <p:ph idx="1"/>
          </p:nvPr>
        </p:nvSpPr>
        <p:spPr/>
        <p:txBody>
          <a:bodyPr>
            <a:normAutofit/>
          </a:bodyPr>
          <a:lstStyle/>
          <a:p>
            <a:r>
              <a:rPr lang="en-US" sz="2400" dirty="0"/>
              <a:t>In this Simple Threads fragment below, one thread executes the procedure at the top, creating a helper thread that executes the procedure fetch, which involves a complicated database lookup and might take some time</a:t>
            </a:r>
            <a:r>
              <a:rPr lang="en-US" sz="2400" dirty="0" smtClean="0"/>
              <a:t>.</a:t>
            </a:r>
            <a:r>
              <a:rPr lang="en-US" sz="2400" dirty="0"/>
              <a:t> </a:t>
            </a:r>
            <a:endParaRPr lang="en-US" sz="2400" dirty="0" smtClean="0"/>
          </a:p>
          <a:p>
            <a:r>
              <a:rPr lang="en-US" sz="2400" dirty="0" smtClean="0"/>
              <a:t>The </a:t>
            </a:r>
            <a:r>
              <a:rPr lang="en-US" sz="2400" dirty="0"/>
              <a:t>main thread wants the results of the lookup but has other work to do in the meantime. So it does those other things and then waits for its helper to complete its job by executing </a:t>
            </a:r>
            <a:r>
              <a:rPr lang="en-US" sz="2400" dirty="0" err="1"/>
              <a:t>pthread_join</a:t>
            </a:r>
            <a:r>
              <a:rPr lang="en-US" sz="2400" dirty="0"/>
              <a:t>(). </a:t>
            </a:r>
            <a:endParaRPr lang="en-US" sz="2400" dirty="0" smtClean="0"/>
          </a:p>
        </p:txBody>
      </p:sp>
      <p:sp>
        <p:nvSpPr>
          <p:cNvPr id="197634" name="Rectangle 2"/>
          <p:cNvSpPr>
            <a:spLocks noGrp="1" noChangeArrowheads="1"/>
          </p:cNvSpPr>
          <p:nvPr>
            <p:ph type="title"/>
          </p:nvPr>
        </p:nvSpPr>
        <p:spPr/>
        <p:txBody>
          <a:bodyPr/>
          <a:lstStyle/>
          <a:p>
            <a:r>
              <a:rPr lang="en-US" dirty="0">
                <a:effectLst/>
              </a:rPr>
              <a:t>A Simple Threads Example</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5" name="Rectangle 3"/>
          <p:cNvSpPr>
            <a:spLocks noGrp="1" noChangeArrowheads="1"/>
          </p:cNvSpPr>
          <p:nvPr>
            <p:ph idx="1"/>
          </p:nvPr>
        </p:nvSpPr>
        <p:spPr/>
        <p:txBody>
          <a:bodyPr>
            <a:normAutofit/>
          </a:bodyPr>
          <a:lstStyle/>
          <a:p>
            <a:r>
              <a:rPr lang="en-US" sz="2400" dirty="0" smtClean="0"/>
              <a:t>An </a:t>
            </a:r>
            <a:r>
              <a:rPr lang="en-US" sz="2400" dirty="0"/>
              <a:t>argument, </a:t>
            </a:r>
            <a:r>
              <a:rPr lang="en-US" sz="2400" dirty="0" err="1"/>
              <a:t>pbe</a:t>
            </a:r>
            <a:r>
              <a:rPr lang="en-US" sz="2400" dirty="0"/>
              <a:t>, to the new thread is passed as a stack parameter. </a:t>
            </a:r>
            <a:endParaRPr lang="en-US" sz="2400" dirty="0" smtClean="0"/>
          </a:p>
          <a:p>
            <a:r>
              <a:rPr lang="en-US" sz="2400" dirty="0" smtClean="0"/>
              <a:t>This </a:t>
            </a:r>
            <a:r>
              <a:rPr lang="en-US" sz="2400" dirty="0"/>
              <a:t>can be done here because the main thread waits for the spun-off thread to terminate. </a:t>
            </a:r>
            <a:endParaRPr lang="en-US" sz="2400" dirty="0" smtClean="0"/>
          </a:p>
          <a:p>
            <a:r>
              <a:rPr lang="en-US" sz="2400" dirty="0" smtClean="0"/>
              <a:t>In </a:t>
            </a:r>
            <a:r>
              <a:rPr lang="en-US" sz="2400" dirty="0"/>
              <a:t>general, though, it is better to </a:t>
            </a:r>
            <a:r>
              <a:rPr lang="en-US" sz="2400" dirty="0" err="1"/>
              <a:t>malloc</a:t>
            </a:r>
            <a:r>
              <a:rPr lang="en-US" sz="2400" dirty="0"/>
              <a:t>()storage from the heap instead of passing an address to thread stack storage, which can disappear or be reassigned if the thread terminated.</a:t>
            </a:r>
          </a:p>
        </p:txBody>
      </p:sp>
      <p:sp>
        <p:nvSpPr>
          <p:cNvPr id="197634" name="Rectangle 2"/>
          <p:cNvSpPr>
            <a:spLocks noGrp="1" noChangeArrowheads="1"/>
          </p:cNvSpPr>
          <p:nvPr>
            <p:ph type="title"/>
          </p:nvPr>
        </p:nvSpPr>
        <p:spPr/>
        <p:txBody>
          <a:bodyPr/>
          <a:lstStyle/>
          <a:p>
            <a:r>
              <a:rPr lang="en-US" dirty="0">
                <a:effectLst/>
              </a:rPr>
              <a:t>A Simple Threads Example</a:t>
            </a:r>
          </a:p>
        </p:txBody>
      </p:sp>
    </p:spTree>
    <p:extLst>
      <p:ext uri="{BB962C8B-B14F-4D97-AF65-F5344CB8AC3E}">
        <p14:creationId xmlns:p14="http://schemas.microsoft.com/office/powerpoint/2010/main" val="3452971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p:txBody>
          <a:bodyPr/>
          <a:lstStyle/>
          <a:p>
            <a:r>
              <a:rPr lang="bg-BG" b="1"/>
              <a:t>Detaching a Thread</a:t>
            </a:r>
          </a:p>
        </p:txBody>
      </p:sp>
      <p:sp>
        <p:nvSpPr>
          <p:cNvPr id="199683" name="Rectangle 3"/>
          <p:cNvSpPr>
            <a:spLocks noGrp="1" noChangeArrowheads="1"/>
          </p:cNvSpPr>
          <p:nvPr>
            <p:ph type="body" sz="half" idx="1"/>
          </p:nvPr>
        </p:nvSpPr>
        <p:spPr>
          <a:xfrm>
            <a:off x="457200" y="1295400"/>
            <a:ext cx="8229600" cy="2819400"/>
          </a:xfrm>
        </p:spPr>
        <p:txBody>
          <a:bodyPr>
            <a:normAutofit fontScale="92500" lnSpcReduction="10000"/>
          </a:bodyPr>
          <a:lstStyle/>
          <a:p>
            <a:r>
              <a:rPr lang="en-US" sz="2400" dirty="0"/>
              <a:t>The function </a:t>
            </a:r>
            <a:r>
              <a:rPr lang="en-US" sz="2400" dirty="0" err="1"/>
              <a:t>pthread_detach</a:t>
            </a:r>
            <a:r>
              <a:rPr lang="en-US" sz="2400" dirty="0"/>
              <a:t>() is an alternative to </a:t>
            </a:r>
            <a:r>
              <a:rPr lang="en-US" sz="2400" dirty="0" err="1"/>
              <a:t>pthread_join</a:t>
            </a:r>
            <a:r>
              <a:rPr lang="en-US" sz="2400" dirty="0"/>
              <a:t>() to reclaim storage for a thread that is created with a </a:t>
            </a:r>
            <a:r>
              <a:rPr lang="en-US" sz="2400" dirty="0" err="1"/>
              <a:t>detachstate</a:t>
            </a:r>
            <a:r>
              <a:rPr lang="en-US" sz="2400" dirty="0"/>
              <a:t> attribute set to PTHREAD_CREATE_JOINABLE. It is prototyped by:</a:t>
            </a:r>
          </a:p>
          <a:p>
            <a:pPr marL="109728" indent="0">
              <a:buNone/>
            </a:pPr>
            <a:r>
              <a:rPr lang="en-US" sz="2400" dirty="0" err="1"/>
              <a:t>int</a:t>
            </a:r>
            <a:r>
              <a:rPr lang="en-US" sz="2400" dirty="0"/>
              <a:t> </a:t>
            </a:r>
            <a:r>
              <a:rPr lang="en-US" sz="2400" dirty="0" err="1"/>
              <a:t>pthread</a:t>
            </a:r>
            <a:r>
              <a:rPr lang="en-US" sz="2400" dirty="0"/>
              <a:t>\_detach(thread\_t </a:t>
            </a:r>
            <a:r>
              <a:rPr lang="en-US" sz="2400" dirty="0" err="1"/>
              <a:t>tid</a:t>
            </a:r>
            <a:r>
              <a:rPr lang="en-US" sz="2400" dirty="0"/>
              <a:t>); </a:t>
            </a:r>
            <a:endParaRPr lang="en-US" sz="2400" dirty="0" smtClean="0"/>
          </a:p>
          <a:p>
            <a:endParaRPr lang="en-US" sz="2400" dirty="0" smtClean="0"/>
          </a:p>
          <a:p>
            <a:r>
              <a:rPr lang="en-US" sz="2400" dirty="0" smtClean="0"/>
              <a:t>A </a:t>
            </a:r>
            <a:r>
              <a:rPr lang="en-US" sz="2400" dirty="0"/>
              <a:t>simple example of calling this </a:t>
            </a:r>
            <a:r>
              <a:rPr lang="en-US" sz="2400" dirty="0" err="1"/>
              <a:t>fucntion</a:t>
            </a:r>
            <a:r>
              <a:rPr lang="en-US" sz="2400" dirty="0"/>
              <a:t> to </a:t>
            </a:r>
            <a:r>
              <a:rPr lang="en-US" sz="2400" dirty="0" err="1"/>
              <a:t>detatch</a:t>
            </a:r>
            <a:r>
              <a:rPr lang="en-US" sz="2400" dirty="0"/>
              <a:t> a thread is given by</a:t>
            </a:r>
            <a:r>
              <a:rPr lang="en-US" sz="2400" dirty="0" smtClean="0"/>
              <a:t>:</a:t>
            </a:r>
            <a:endParaRPr lang="en-US" sz="2400" dirty="0"/>
          </a:p>
        </p:txBody>
      </p:sp>
      <p:sp>
        <p:nvSpPr>
          <p:cNvPr id="199684" name="Rectangle 4"/>
          <p:cNvSpPr>
            <a:spLocks noGrp="1" noChangeArrowheads="1"/>
          </p:cNvSpPr>
          <p:nvPr>
            <p:ph sz="half" idx="2"/>
          </p:nvPr>
        </p:nvSpPr>
        <p:spPr/>
        <p:txBody>
          <a:bodyPr/>
          <a:lstStyle/>
          <a:p>
            <a:endParaRPr lang="bg-BG" sz="2800"/>
          </a:p>
        </p:txBody>
      </p:sp>
      <p:pic>
        <p:nvPicPr>
          <p:cNvPr id="19968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4267200"/>
            <a:ext cx="3505200"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7" name="Rectangle 3"/>
          <p:cNvSpPr>
            <a:spLocks noGrp="1" noChangeArrowheads="1"/>
          </p:cNvSpPr>
          <p:nvPr>
            <p:ph idx="1"/>
          </p:nvPr>
        </p:nvSpPr>
        <p:spPr/>
        <p:txBody>
          <a:bodyPr>
            <a:normAutofit fontScale="85000" lnSpcReduction="10000"/>
          </a:bodyPr>
          <a:lstStyle/>
          <a:p>
            <a:r>
              <a:rPr lang="en-US" sz="2800" dirty="0"/>
              <a:t>The </a:t>
            </a:r>
            <a:r>
              <a:rPr lang="en-US" sz="2800" dirty="0" err="1"/>
              <a:t>pthread_detach</a:t>
            </a:r>
            <a:r>
              <a:rPr lang="en-US" sz="2800" dirty="0"/>
              <a:t>() function is used to indicate to the implementation that storage for the thread </a:t>
            </a:r>
            <a:r>
              <a:rPr lang="en-US" sz="2800" dirty="0" err="1"/>
              <a:t>tid</a:t>
            </a:r>
            <a:r>
              <a:rPr lang="en-US" sz="2800" dirty="0"/>
              <a:t> can be reclaimed when the thread terminates. </a:t>
            </a:r>
            <a:endParaRPr lang="en-US" sz="2800" dirty="0" smtClean="0"/>
          </a:p>
          <a:p>
            <a:r>
              <a:rPr lang="en-US" sz="2800" dirty="0" smtClean="0"/>
              <a:t>If </a:t>
            </a:r>
            <a:r>
              <a:rPr lang="en-US" sz="2800" dirty="0" err="1"/>
              <a:t>tid</a:t>
            </a:r>
            <a:r>
              <a:rPr lang="en-US" sz="2800" dirty="0"/>
              <a:t> has not terminated, </a:t>
            </a:r>
            <a:r>
              <a:rPr lang="en-US" sz="2800" dirty="0" err="1"/>
              <a:t>pthread_detach</a:t>
            </a:r>
            <a:r>
              <a:rPr lang="en-US" sz="2800" dirty="0"/>
              <a:t>() does not cause it to terminate. </a:t>
            </a:r>
            <a:endParaRPr lang="en-US" sz="2800" dirty="0" smtClean="0"/>
          </a:p>
          <a:p>
            <a:r>
              <a:rPr lang="en-US" sz="2800" dirty="0" smtClean="0"/>
              <a:t>The </a:t>
            </a:r>
            <a:r>
              <a:rPr lang="en-US" sz="2800" dirty="0"/>
              <a:t>effect of multiple </a:t>
            </a:r>
            <a:r>
              <a:rPr lang="en-US" sz="2800" dirty="0" err="1"/>
              <a:t>pthread_detach</a:t>
            </a:r>
            <a:r>
              <a:rPr lang="en-US" sz="2800" dirty="0"/>
              <a:t>() calls on the same target thread is unspecified.</a:t>
            </a:r>
          </a:p>
          <a:p>
            <a:r>
              <a:rPr lang="en-US" sz="2800" dirty="0" err="1"/>
              <a:t>pthread_detach</a:t>
            </a:r>
            <a:r>
              <a:rPr lang="en-US" sz="2800" dirty="0"/>
              <a:t>() returns a zero when it completes successfully. Any other returned value indicates that an error occurred. When any of the following conditions are detected, </a:t>
            </a:r>
            <a:r>
              <a:rPr lang="en-US" sz="2800" dirty="0" err="1"/>
              <a:t>pthread_detach</a:t>
            </a:r>
            <a:r>
              <a:rPr lang="en-US" sz="2800" dirty="0"/>
              <a:t>() fails and returns the an error value.</a:t>
            </a:r>
          </a:p>
        </p:txBody>
      </p:sp>
      <p:sp>
        <p:nvSpPr>
          <p:cNvPr id="200706" name="Rectangle 2"/>
          <p:cNvSpPr>
            <a:spLocks noGrp="1" noChangeArrowheads="1"/>
          </p:cNvSpPr>
          <p:nvPr>
            <p:ph type="title"/>
          </p:nvPr>
        </p:nvSpPr>
        <p:spPr/>
        <p:txBody>
          <a:bodyPr/>
          <a:lstStyle/>
          <a:p>
            <a:r>
              <a:rPr lang="bg-BG" b="1"/>
              <a:t>Detaching a Thread</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1" name="Rectangle 3"/>
          <p:cNvSpPr>
            <a:spLocks noGrp="1" noChangeArrowheads="1"/>
          </p:cNvSpPr>
          <p:nvPr>
            <p:ph idx="1"/>
          </p:nvPr>
        </p:nvSpPr>
        <p:spPr/>
        <p:txBody>
          <a:bodyPr>
            <a:normAutofit lnSpcReduction="10000"/>
          </a:bodyPr>
          <a:lstStyle/>
          <a:p>
            <a:r>
              <a:rPr lang="en-US" sz="2400" dirty="0"/>
              <a:t>Single-threaded C programs have two basic classes of data: local data and global data. </a:t>
            </a:r>
            <a:endParaRPr lang="en-US" sz="2400" dirty="0" smtClean="0"/>
          </a:p>
          <a:p>
            <a:r>
              <a:rPr lang="en-US" sz="2400" dirty="0" smtClean="0"/>
              <a:t>For </a:t>
            </a:r>
            <a:r>
              <a:rPr lang="en-US" sz="2400" dirty="0"/>
              <a:t>multithreaded C programs a third class is </a:t>
            </a:r>
            <a:r>
              <a:rPr lang="en-US" sz="2400" dirty="0" err="1"/>
              <a:t>added:</a:t>
            </a:r>
            <a:r>
              <a:rPr lang="en-US" sz="2400" b="1" i="1" dirty="0" err="1"/>
              <a:t>thread-specific</a:t>
            </a:r>
            <a:r>
              <a:rPr lang="en-US" sz="2400" b="1" i="1" dirty="0"/>
              <a:t> data (TSD)</a:t>
            </a:r>
            <a:r>
              <a:rPr lang="en-US" sz="2400" dirty="0"/>
              <a:t>. This is very much like global data, except that it is private to a thread.</a:t>
            </a:r>
          </a:p>
          <a:p>
            <a:r>
              <a:rPr lang="en-US" sz="2400" dirty="0"/>
              <a:t>Thread-specific data is maintained on a per-thread basis. TSD is the only way to define and refer to data that is private to a thread. </a:t>
            </a:r>
            <a:endParaRPr lang="en-US" sz="2400" dirty="0" smtClean="0"/>
          </a:p>
          <a:p>
            <a:r>
              <a:rPr lang="en-US" sz="2400" dirty="0" smtClean="0"/>
              <a:t>Each </a:t>
            </a:r>
            <a:r>
              <a:rPr lang="en-US" sz="2400" dirty="0"/>
              <a:t>thread-specific data item is associated with a key that is global to all threads in the process. Using the key, a thread can access a pointer (</a:t>
            </a:r>
            <a:r>
              <a:rPr lang="en-US" sz="2400" dirty="0" smtClean="0"/>
              <a:t>void*)</a:t>
            </a:r>
            <a:r>
              <a:rPr lang="en-US" sz="2400" dirty="0"/>
              <a:t> that is maintained per-thread.</a:t>
            </a:r>
          </a:p>
        </p:txBody>
      </p:sp>
      <p:sp>
        <p:nvSpPr>
          <p:cNvPr id="201730" name="Rectangle 2"/>
          <p:cNvSpPr>
            <a:spLocks noGrp="1" noChangeArrowheads="1"/>
          </p:cNvSpPr>
          <p:nvPr>
            <p:ph type="title"/>
          </p:nvPr>
        </p:nvSpPr>
        <p:spPr/>
        <p:txBody>
          <a:bodyPr>
            <a:normAutofit fontScale="90000"/>
          </a:bodyPr>
          <a:lstStyle/>
          <a:p>
            <a:r>
              <a:rPr lang="bg-BG" sz="4000" b="1"/>
              <a:t>Create a Key for Thread-Specific Data</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5" name="Rectangle 3"/>
          <p:cNvSpPr>
            <a:spLocks noGrp="1" noChangeArrowheads="1"/>
          </p:cNvSpPr>
          <p:nvPr>
            <p:ph idx="1"/>
          </p:nvPr>
        </p:nvSpPr>
        <p:spPr/>
        <p:txBody>
          <a:bodyPr>
            <a:normAutofit lnSpcReduction="10000"/>
          </a:bodyPr>
          <a:lstStyle/>
          <a:p>
            <a:r>
              <a:rPr lang="en-US" sz="2000" dirty="0"/>
              <a:t>The function </a:t>
            </a:r>
            <a:r>
              <a:rPr lang="en-US" sz="2000" dirty="0" err="1"/>
              <a:t>pthread_keycreate</a:t>
            </a:r>
            <a:r>
              <a:rPr lang="en-US" sz="2000" dirty="0"/>
              <a:t>() is used to allocate a key that is used to identify thread-specific data in a process. The key is global to all threads in the process, and all threads initially have the </a:t>
            </a:r>
            <a:r>
              <a:rPr lang="en-US" sz="2000" dirty="0" smtClean="0"/>
              <a:t>value NULL</a:t>
            </a:r>
            <a:r>
              <a:rPr lang="en-US" sz="2000" dirty="0"/>
              <a:t> associated with the key when it is created.</a:t>
            </a:r>
          </a:p>
          <a:p>
            <a:r>
              <a:rPr lang="en-US" sz="2000" dirty="0" err="1"/>
              <a:t>pthread_keycreate</a:t>
            </a:r>
            <a:r>
              <a:rPr lang="en-US" sz="2000" dirty="0"/>
              <a:t>() is called once for each key before the key is used. There is no implicit synchronization. Once a key has been created, each thread can bind a value to the key. The values are specific to the thread and are maintained for each thread independently. The per-thread binding is </a:t>
            </a:r>
            <a:r>
              <a:rPr lang="en-US" sz="2000" dirty="0" err="1"/>
              <a:t>deallocated</a:t>
            </a:r>
            <a:r>
              <a:rPr lang="en-US" sz="2000" dirty="0"/>
              <a:t> when a thread terminates if the key was created with a destructor function</a:t>
            </a:r>
            <a:r>
              <a:rPr lang="en-US" sz="2000" dirty="0" smtClean="0"/>
              <a:t>. </a:t>
            </a:r>
            <a:r>
              <a:rPr lang="en-US" sz="2000" dirty="0" err="1" smtClean="0"/>
              <a:t>pthread_keycreate</a:t>
            </a:r>
            <a:r>
              <a:rPr lang="en-US" sz="2000" dirty="0"/>
              <a:t>() is prototyped by:</a:t>
            </a:r>
          </a:p>
          <a:p>
            <a:pPr>
              <a:lnSpc>
                <a:spcPct val="80000"/>
              </a:lnSpc>
              <a:buFontTx/>
              <a:buNone/>
            </a:pPr>
            <a:endParaRPr lang="bg-BG" sz="2000" dirty="0"/>
          </a:p>
          <a:p>
            <a:pPr>
              <a:lnSpc>
                <a:spcPct val="80000"/>
              </a:lnSpc>
              <a:buFontTx/>
              <a:buNone/>
            </a:pPr>
            <a:r>
              <a:rPr lang="bg-BG" sz="2000" dirty="0"/>
              <a:t>int pthread_key_create(pthread_key_t *key, void (*destructor) (void *)); </a:t>
            </a:r>
          </a:p>
        </p:txBody>
      </p:sp>
      <p:sp>
        <p:nvSpPr>
          <p:cNvPr id="202754" name="Rectangle 2"/>
          <p:cNvSpPr>
            <a:spLocks noGrp="1" noChangeArrowheads="1"/>
          </p:cNvSpPr>
          <p:nvPr>
            <p:ph type="title"/>
          </p:nvPr>
        </p:nvSpPr>
        <p:spPr/>
        <p:txBody>
          <a:bodyPr>
            <a:normAutofit fontScale="90000"/>
          </a:bodyPr>
          <a:lstStyle/>
          <a:p>
            <a:r>
              <a:rPr lang="bg-BG" sz="4000" b="1"/>
              <a:t>Create a Key for Thread-Specific Data</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p:txBody>
          <a:bodyPr>
            <a:normAutofit fontScale="90000"/>
          </a:bodyPr>
          <a:lstStyle/>
          <a:p>
            <a:r>
              <a:rPr lang="bg-BG" sz="4000" b="1"/>
              <a:t>Create a Key for Thread-Specific Data</a:t>
            </a:r>
          </a:p>
        </p:txBody>
      </p:sp>
      <p:sp>
        <p:nvSpPr>
          <p:cNvPr id="203780" name="Rectangle 4"/>
          <p:cNvSpPr>
            <a:spLocks noGrp="1" noChangeArrowheads="1"/>
          </p:cNvSpPr>
          <p:nvPr>
            <p:ph sz="half" idx="1"/>
          </p:nvPr>
        </p:nvSpPr>
        <p:spPr/>
        <p:txBody>
          <a:bodyPr/>
          <a:lstStyle/>
          <a:p>
            <a:endParaRPr lang="bg-BG" sz="2800"/>
          </a:p>
        </p:txBody>
      </p:sp>
      <p:sp>
        <p:nvSpPr>
          <p:cNvPr id="203781" name="Rectangle 5"/>
          <p:cNvSpPr>
            <a:spLocks noGrp="1" noChangeArrowheads="1"/>
          </p:cNvSpPr>
          <p:nvPr>
            <p:ph type="body" sz="half" idx="2"/>
          </p:nvPr>
        </p:nvSpPr>
        <p:spPr>
          <a:xfrm>
            <a:off x="457200" y="3886200"/>
            <a:ext cx="8229600" cy="2239963"/>
          </a:xfrm>
        </p:spPr>
        <p:txBody>
          <a:bodyPr>
            <a:normAutofit/>
          </a:bodyPr>
          <a:lstStyle/>
          <a:p>
            <a:r>
              <a:rPr lang="en-US" sz="2400" dirty="0"/>
              <a:t>When </a:t>
            </a:r>
            <a:r>
              <a:rPr lang="en-US" sz="2400" dirty="0" err="1"/>
              <a:t>pthread_keycreate</a:t>
            </a:r>
            <a:r>
              <a:rPr lang="en-US" sz="2400" dirty="0"/>
              <a:t>() returns successfully, the allocated key is stored in the location pointed to by key. The caller must ensure that the storage and access to this key are properly synchronized. </a:t>
            </a:r>
          </a:p>
        </p:txBody>
      </p:sp>
      <p:pic>
        <p:nvPicPr>
          <p:cNvPr id="20378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990600"/>
            <a:ext cx="599225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3" name="Rectangle 3"/>
          <p:cNvSpPr>
            <a:spLocks noGrp="1" noChangeArrowheads="1"/>
          </p:cNvSpPr>
          <p:nvPr>
            <p:ph idx="1"/>
          </p:nvPr>
        </p:nvSpPr>
        <p:spPr>
          <a:xfrm>
            <a:off x="457200" y="1600200"/>
            <a:ext cx="8229600" cy="5257800"/>
          </a:xfrm>
        </p:spPr>
        <p:txBody>
          <a:bodyPr>
            <a:normAutofit lnSpcReduction="10000"/>
          </a:bodyPr>
          <a:lstStyle/>
          <a:p>
            <a:r>
              <a:rPr lang="en-US" dirty="0"/>
              <a:t>The unit of dispatching is usually referred to a </a:t>
            </a:r>
            <a:r>
              <a:rPr lang="en-US" b="1" dirty="0"/>
              <a:t>thread</a:t>
            </a:r>
            <a:r>
              <a:rPr lang="en-US" dirty="0"/>
              <a:t> or a lightweight process. Thus a thread:</a:t>
            </a:r>
          </a:p>
          <a:p>
            <a:pPr lvl="1"/>
            <a:r>
              <a:rPr lang="en-US" dirty="0"/>
              <a:t>Has an execution state (running, ready, etc.)</a:t>
            </a:r>
          </a:p>
          <a:p>
            <a:pPr lvl="1"/>
            <a:r>
              <a:rPr lang="en-US" dirty="0"/>
              <a:t>Saves thread context when not running</a:t>
            </a:r>
          </a:p>
          <a:p>
            <a:pPr lvl="1"/>
            <a:r>
              <a:rPr lang="en-US" dirty="0"/>
              <a:t>Has an execution stack and some per-thread static storage for local variables</a:t>
            </a:r>
          </a:p>
          <a:p>
            <a:pPr lvl="1"/>
            <a:r>
              <a:rPr lang="en-US" dirty="0"/>
              <a:t>Has access to the memory address space and resources of its process</a:t>
            </a:r>
          </a:p>
          <a:p>
            <a:r>
              <a:rPr lang="en-US" dirty="0"/>
              <a:t>all threads of a process share this when one thread alters a (non-private) memory item, all other threads (of the process) sees that a file open with one thread, is available to others</a:t>
            </a:r>
          </a:p>
        </p:txBody>
      </p:sp>
      <p:sp>
        <p:nvSpPr>
          <p:cNvPr id="163842" name="Rectangle 2"/>
          <p:cNvSpPr>
            <a:spLocks noGrp="1" noChangeArrowheads="1"/>
          </p:cNvSpPr>
          <p:nvPr>
            <p:ph type="title"/>
          </p:nvPr>
        </p:nvSpPr>
        <p:spPr/>
        <p:txBody>
          <a:bodyPr/>
          <a:lstStyle/>
          <a:p>
            <a:r>
              <a:rPr lang="en-US" dirty="0">
                <a:effectLst/>
              </a:rPr>
              <a:t>Processes and Threads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81" name="Rectangle 5"/>
          <p:cNvSpPr>
            <a:spLocks noGrp="1" noChangeArrowheads="1"/>
          </p:cNvSpPr>
          <p:nvPr>
            <p:ph idx="1"/>
          </p:nvPr>
        </p:nvSpPr>
        <p:spPr/>
        <p:txBody>
          <a:bodyPr>
            <a:noAutofit/>
          </a:bodyPr>
          <a:lstStyle/>
          <a:p>
            <a:r>
              <a:rPr lang="en-US" sz="2400" dirty="0" smtClean="0"/>
              <a:t>An </a:t>
            </a:r>
            <a:r>
              <a:rPr lang="en-US" sz="2400" dirty="0"/>
              <a:t>optional destructor function, destructor, can be used to free stale storage. When a key has a non-NULL destructor function and the thread has a non-NULL value associated with that key, the destructor function is called with the current associated value when the thread exits. The order in which the destructor functions are called is unspecified.</a:t>
            </a:r>
          </a:p>
          <a:p>
            <a:r>
              <a:rPr lang="en-US" sz="2400" dirty="0" err="1"/>
              <a:t>pthread_keycreate</a:t>
            </a:r>
            <a:r>
              <a:rPr lang="en-US" sz="2400" dirty="0"/>
              <a:t>() returns zero after completing successfully. Any other returned value indicates that an error occurred. When any of the following conditions occur, </a:t>
            </a:r>
            <a:r>
              <a:rPr lang="en-US" sz="2400" dirty="0" err="1"/>
              <a:t>pthread_keycreate</a:t>
            </a:r>
            <a:r>
              <a:rPr lang="en-US" sz="2400" dirty="0"/>
              <a:t>() fails and returns an error value.</a:t>
            </a:r>
          </a:p>
        </p:txBody>
      </p:sp>
      <p:sp>
        <p:nvSpPr>
          <p:cNvPr id="203778" name="Rectangle 2"/>
          <p:cNvSpPr>
            <a:spLocks noGrp="1" noChangeArrowheads="1"/>
          </p:cNvSpPr>
          <p:nvPr>
            <p:ph type="title"/>
          </p:nvPr>
        </p:nvSpPr>
        <p:spPr/>
        <p:txBody>
          <a:bodyPr>
            <a:normAutofit fontScale="90000"/>
          </a:bodyPr>
          <a:lstStyle/>
          <a:p>
            <a:r>
              <a:rPr lang="bg-BG" sz="4000" b="1"/>
              <a:t>Create a Key for Thread-Specific Data</a:t>
            </a:r>
          </a:p>
        </p:txBody>
      </p:sp>
    </p:spTree>
    <p:extLst>
      <p:ext uri="{BB962C8B-B14F-4D97-AF65-F5344CB8AC3E}">
        <p14:creationId xmlns:p14="http://schemas.microsoft.com/office/powerpoint/2010/main" val="11425736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3" name="Rectangle 3"/>
          <p:cNvSpPr>
            <a:spLocks noGrp="1" noChangeArrowheads="1"/>
          </p:cNvSpPr>
          <p:nvPr>
            <p:ph idx="1"/>
          </p:nvPr>
        </p:nvSpPr>
        <p:spPr/>
        <p:txBody>
          <a:bodyPr>
            <a:normAutofit fontScale="85000" lnSpcReduction="20000"/>
          </a:bodyPr>
          <a:lstStyle/>
          <a:p>
            <a:r>
              <a:rPr lang="en-US" dirty="0"/>
              <a:t>The function </a:t>
            </a:r>
            <a:r>
              <a:rPr lang="en-US" dirty="0" err="1"/>
              <a:t>pthread_keydelete</a:t>
            </a:r>
            <a:r>
              <a:rPr lang="en-US" dirty="0"/>
              <a:t>() is used to destroy an existing thread-specific data key. Any memory associated with the key can be freed because the key has been invalidated and will return an error if ever referenced. (There is no comparable function in Solaris threads.)</a:t>
            </a:r>
          </a:p>
          <a:p>
            <a:r>
              <a:rPr lang="en-US" dirty="0" err="1"/>
              <a:t>pthread_keydelete</a:t>
            </a:r>
            <a:r>
              <a:rPr lang="en-US" dirty="0"/>
              <a:t>() is prototyped by:</a:t>
            </a:r>
          </a:p>
          <a:p>
            <a:pPr marL="109728" indent="0">
              <a:buNone/>
            </a:pPr>
            <a:endParaRPr lang="bg-BG" dirty="0"/>
          </a:p>
          <a:p>
            <a:pPr>
              <a:buFontTx/>
              <a:buNone/>
            </a:pPr>
            <a:r>
              <a:rPr lang="bg-BG" dirty="0"/>
              <a:t>int pthread_key_delete(pthread_key_t key); </a:t>
            </a:r>
            <a:endParaRPr lang="en-US" dirty="0" smtClean="0"/>
          </a:p>
          <a:p>
            <a:endParaRPr lang="en-US" sz="2800" dirty="0" smtClean="0"/>
          </a:p>
          <a:p>
            <a:r>
              <a:rPr lang="en-US" sz="2800" dirty="0" smtClean="0"/>
              <a:t>Once </a:t>
            </a:r>
            <a:r>
              <a:rPr lang="en-US" sz="2800" dirty="0"/>
              <a:t>a key has been deleted, any reference to it with </a:t>
            </a:r>
            <a:r>
              <a:rPr lang="en-US" sz="2800" dirty="0" smtClean="0"/>
              <a:t>the</a:t>
            </a:r>
            <a:r>
              <a:rPr lang="en-US" sz="2800" dirty="0"/>
              <a:t> </a:t>
            </a:r>
            <a:r>
              <a:rPr lang="en-US" sz="2800" dirty="0" err="1"/>
              <a:t>pthread_setspecific</a:t>
            </a:r>
            <a:r>
              <a:rPr lang="en-US" sz="2800" dirty="0"/>
              <a:t>() </a:t>
            </a:r>
            <a:r>
              <a:rPr lang="en-US" sz="2800" dirty="0" smtClean="0"/>
              <a:t/>
            </a:r>
            <a:br>
              <a:rPr lang="en-US" sz="2800" dirty="0" smtClean="0"/>
            </a:br>
            <a:r>
              <a:rPr lang="en-US" sz="2800" dirty="0" smtClean="0"/>
              <a:t>or</a:t>
            </a:r>
            <a:r>
              <a:rPr lang="en-US" sz="2800" dirty="0"/>
              <a:t> </a:t>
            </a:r>
            <a:r>
              <a:rPr lang="en-US" sz="2800" dirty="0" err="1"/>
              <a:t>pthread_getspecific</a:t>
            </a:r>
            <a:r>
              <a:rPr lang="en-US" sz="2800" dirty="0"/>
              <a:t>() </a:t>
            </a:r>
            <a:r>
              <a:rPr lang="en-US" sz="2800" dirty="0" smtClean="0"/>
              <a:t>call </a:t>
            </a:r>
            <a:r>
              <a:rPr lang="en-US" sz="2800" dirty="0"/>
              <a:t>results in the EINVAL error.</a:t>
            </a:r>
          </a:p>
          <a:p>
            <a:endParaRPr lang="bg-BG" dirty="0"/>
          </a:p>
        </p:txBody>
      </p:sp>
      <p:sp>
        <p:nvSpPr>
          <p:cNvPr id="204802" name="Rectangle 2"/>
          <p:cNvSpPr>
            <a:spLocks noGrp="1" noChangeArrowheads="1"/>
          </p:cNvSpPr>
          <p:nvPr>
            <p:ph type="title"/>
          </p:nvPr>
        </p:nvSpPr>
        <p:spPr/>
        <p:txBody>
          <a:bodyPr>
            <a:normAutofit fontScale="90000"/>
          </a:bodyPr>
          <a:lstStyle/>
          <a:p>
            <a:r>
              <a:rPr lang="bg-BG" b="1"/>
              <a:t>Delete the Thread-Specific Data Key</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normAutofit fontScale="90000"/>
          </a:bodyPr>
          <a:lstStyle/>
          <a:p>
            <a:r>
              <a:rPr lang="bg-BG" b="1"/>
              <a:t>Delete the Thread-Specific Data Key</a:t>
            </a:r>
          </a:p>
        </p:txBody>
      </p:sp>
      <p:sp>
        <p:nvSpPr>
          <p:cNvPr id="206852" name="Rectangle 4"/>
          <p:cNvSpPr>
            <a:spLocks noGrp="1" noChangeArrowheads="1"/>
          </p:cNvSpPr>
          <p:nvPr>
            <p:ph sz="half" idx="1"/>
          </p:nvPr>
        </p:nvSpPr>
        <p:spPr/>
        <p:txBody>
          <a:bodyPr/>
          <a:lstStyle/>
          <a:p>
            <a:endParaRPr lang="bg-BG" sz="2800"/>
          </a:p>
        </p:txBody>
      </p:sp>
      <p:sp>
        <p:nvSpPr>
          <p:cNvPr id="206853" name="Rectangle 5"/>
          <p:cNvSpPr>
            <a:spLocks noGrp="1" noChangeArrowheads="1"/>
          </p:cNvSpPr>
          <p:nvPr>
            <p:ph type="body" sz="half" idx="2"/>
          </p:nvPr>
        </p:nvSpPr>
        <p:spPr>
          <a:xfrm>
            <a:off x="228600" y="2755468"/>
            <a:ext cx="8229600" cy="3124200"/>
          </a:xfrm>
        </p:spPr>
        <p:txBody>
          <a:bodyPr>
            <a:noAutofit/>
          </a:bodyPr>
          <a:lstStyle/>
          <a:p>
            <a:r>
              <a:rPr lang="en-US" sz="2400" dirty="0" smtClean="0"/>
              <a:t>It </a:t>
            </a:r>
            <a:r>
              <a:rPr lang="en-US" sz="2400" dirty="0"/>
              <a:t>is the responsibility of the programmer to free any thread-specific resources before calling the delete function. This function does not invoke any of the destructors.</a:t>
            </a:r>
          </a:p>
          <a:p>
            <a:r>
              <a:rPr lang="en-US" sz="2400" dirty="0" err="1"/>
              <a:t>pthread_keydelete</a:t>
            </a:r>
            <a:r>
              <a:rPr lang="en-US" sz="2400" dirty="0"/>
              <a:t>() returns zero after completing successfully. Any other returned value indicates that an error occurred. When the following condition occurs, </a:t>
            </a:r>
            <a:r>
              <a:rPr lang="en-US" sz="2400" dirty="0" err="1"/>
              <a:t>pthread_keycreate</a:t>
            </a:r>
            <a:r>
              <a:rPr lang="en-US" sz="2400" dirty="0"/>
              <a:t>() fails and returns the corresponding value.</a:t>
            </a:r>
          </a:p>
        </p:txBody>
      </p:sp>
      <p:pic>
        <p:nvPicPr>
          <p:cNvPr id="20685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598" y="838200"/>
            <a:ext cx="5215057" cy="190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5" name="Rectangle 3"/>
          <p:cNvSpPr>
            <a:spLocks noGrp="1" noChangeArrowheads="1"/>
          </p:cNvSpPr>
          <p:nvPr>
            <p:ph idx="1"/>
          </p:nvPr>
        </p:nvSpPr>
        <p:spPr>
          <a:xfrm>
            <a:off x="457200" y="1481328"/>
            <a:ext cx="8229600" cy="4386071"/>
          </a:xfrm>
        </p:spPr>
        <p:txBody>
          <a:bodyPr>
            <a:normAutofit fontScale="92500" lnSpcReduction="10000"/>
          </a:bodyPr>
          <a:lstStyle/>
          <a:p>
            <a:pPr>
              <a:lnSpc>
                <a:spcPct val="90000"/>
              </a:lnSpc>
            </a:pPr>
            <a:r>
              <a:rPr lang="en-US" sz="2800" dirty="0"/>
              <a:t>The function </a:t>
            </a:r>
            <a:r>
              <a:rPr lang="en-US" sz="2800" dirty="0" err="1"/>
              <a:t>pthread_setspecific</a:t>
            </a:r>
            <a:r>
              <a:rPr lang="en-US" sz="2800" dirty="0"/>
              <a:t>() is used to set the thread-specific binding to the specified thread-specific data key. It is prototyped </a:t>
            </a:r>
            <a:r>
              <a:rPr lang="en-US" sz="2800" dirty="0" smtClean="0"/>
              <a:t>by:</a:t>
            </a:r>
          </a:p>
          <a:p>
            <a:pPr marL="109728" indent="0">
              <a:lnSpc>
                <a:spcPct val="90000"/>
              </a:lnSpc>
              <a:buNone/>
            </a:pPr>
            <a:endParaRPr lang="en-US" sz="2800" dirty="0"/>
          </a:p>
          <a:p>
            <a:pPr marL="109728" indent="0">
              <a:lnSpc>
                <a:spcPct val="90000"/>
              </a:lnSpc>
              <a:buNone/>
            </a:pPr>
            <a:r>
              <a:rPr lang="bg-BG" sz="2800" dirty="0" smtClean="0"/>
              <a:t>int </a:t>
            </a:r>
            <a:r>
              <a:rPr lang="bg-BG" sz="2800" dirty="0"/>
              <a:t>pthread_setspecific(pthread_key_t key, const void *value); </a:t>
            </a:r>
          </a:p>
          <a:p>
            <a:endParaRPr lang="en-US" sz="2800" dirty="0" smtClean="0"/>
          </a:p>
          <a:p>
            <a:r>
              <a:rPr lang="en-US" sz="2800" dirty="0" err="1" smtClean="0"/>
              <a:t>pthread_setspecific</a:t>
            </a:r>
            <a:r>
              <a:rPr lang="en-US" sz="2800" dirty="0"/>
              <a:t>() returns zero after completing successfully. </a:t>
            </a:r>
            <a:endParaRPr lang="en-US" sz="2800" dirty="0" smtClean="0"/>
          </a:p>
          <a:p>
            <a:r>
              <a:rPr lang="en-US" sz="2800" dirty="0" smtClean="0"/>
              <a:t>Any </a:t>
            </a:r>
            <a:r>
              <a:rPr lang="en-US" sz="2800" dirty="0"/>
              <a:t>other returned value indicates that an error occurred. </a:t>
            </a:r>
            <a:endParaRPr lang="en-US" sz="2800" dirty="0" smtClean="0"/>
          </a:p>
        </p:txBody>
      </p:sp>
      <p:sp>
        <p:nvSpPr>
          <p:cNvPr id="207874" name="Rectangle 2"/>
          <p:cNvSpPr>
            <a:spLocks noGrp="1" noChangeArrowheads="1"/>
          </p:cNvSpPr>
          <p:nvPr>
            <p:ph type="title"/>
          </p:nvPr>
        </p:nvSpPr>
        <p:spPr/>
        <p:txBody>
          <a:bodyPr>
            <a:normAutofit fontScale="90000"/>
          </a:bodyPr>
          <a:lstStyle/>
          <a:p>
            <a:r>
              <a:rPr lang="bg-BG" sz="4000" b="1"/>
              <a:t>Set the Thread-Specific Data Key</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5" name="Rectangle 3"/>
          <p:cNvSpPr>
            <a:spLocks noGrp="1" noChangeArrowheads="1"/>
          </p:cNvSpPr>
          <p:nvPr>
            <p:ph idx="1"/>
          </p:nvPr>
        </p:nvSpPr>
        <p:spPr>
          <a:xfrm>
            <a:off x="457200" y="1481329"/>
            <a:ext cx="8229600" cy="2862072"/>
          </a:xfrm>
        </p:spPr>
        <p:txBody>
          <a:bodyPr>
            <a:normAutofit lnSpcReduction="10000"/>
          </a:bodyPr>
          <a:lstStyle/>
          <a:p>
            <a:pPr>
              <a:lnSpc>
                <a:spcPct val="90000"/>
              </a:lnSpc>
            </a:pPr>
            <a:r>
              <a:rPr lang="en-US" sz="2800" dirty="0" smtClean="0"/>
              <a:t>When </a:t>
            </a:r>
            <a:r>
              <a:rPr lang="en-US" sz="2800" dirty="0"/>
              <a:t>any of the following conditions occur, </a:t>
            </a:r>
            <a:r>
              <a:rPr lang="en-US" sz="2800" dirty="0" err="1"/>
              <a:t>pthread_setspecific</a:t>
            </a:r>
            <a:r>
              <a:rPr lang="en-US" sz="2800" dirty="0"/>
              <a:t>()fails and returns an error value.</a:t>
            </a:r>
          </a:p>
          <a:p>
            <a:r>
              <a:rPr lang="en-US" sz="2800" b="1" dirty="0"/>
              <a:t>Note:</a:t>
            </a:r>
            <a:r>
              <a:rPr lang="en-US" sz="2800" dirty="0"/>
              <a:t> </a:t>
            </a:r>
            <a:r>
              <a:rPr lang="en-US" sz="2800" dirty="0" err="1"/>
              <a:t>pthread_setspecific</a:t>
            </a:r>
            <a:r>
              <a:rPr lang="en-US" sz="2800" dirty="0"/>
              <a:t>() does </a:t>
            </a:r>
            <a:r>
              <a:rPr lang="en-US" sz="2800" b="1" i="1" dirty="0"/>
              <a:t>not</a:t>
            </a:r>
            <a:r>
              <a:rPr lang="en-US" sz="2800" dirty="0"/>
              <a:t> </a:t>
            </a:r>
            <a:r>
              <a:rPr lang="en-US" sz="2800" dirty="0" smtClean="0"/>
              <a:t> free </a:t>
            </a:r>
            <a:r>
              <a:rPr lang="en-US" sz="2800" dirty="0"/>
              <a:t>its storage. If a new binding is set, the existing binding must be freed; otherwise, a </a:t>
            </a:r>
            <a:r>
              <a:rPr lang="en-US" sz="2800" b="1" i="1" dirty="0"/>
              <a:t>memory leak can occur</a:t>
            </a:r>
            <a:r>
              <a:rPr lang="en-US" sz="2800" dirty="0"/>
              <a:t>.</a:t>
            </a:r>
          </a:p>
        </p:txBody>
      </p:sp>
      <p:sp>
        <p:nvSpPr>
          <p:cNvPr id="207874" name="Rectangle 2"/>
          <p:cNvSpPr>
            <a:spLocks noGrp="1" noChangeArrowheads="1"/>
          </p:cNvSpPr>
          <p:nvPr>
            <p:ph type="title"/>
          </p:nvPr>
        </p:nvSpPr>
        <p:spPr/>
        <p:txBody>
          <a:bodyPr>
            <a:normAutofit fontScale="90000"/>
          </a:bodyPr>
          <a:lstStyle/>
          <a:p>
            <a:r>
              <a:rPr lang="bg-BG" sz="4000" b="1"/>
              <a:t>Set the Thread-Specific Data Key</a:t>
            </a:r>
          </a:p>
        </p:txBody>
      </p:sp>
      <p:pic>
        <p:nvPicPr>
          <p:cNvPr id="2078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7545" y="4495800"/>
            <a:ext cx="5562600" cy="212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618027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normAutofit fontScale="90000"/>
          </a:bodyPr>
          <a:lstStyle/>
          <a:p>
            <a:r>
              <a:rPr lang="bg-BG" sz="4000" b="1"/>
              <a:t>Get the Thread-Specific Data Key</a:t>
            </a:r>
          </a:p>
        </p:txBody>
      </p:sp>
      <p:sp>
        <p:nvSpPr>
          <p:cNvPr id="208900" name="Rectangle 4"/>
          <p:cNvSpPr>
            <a:spLocks noGrp="1" noChangeArrowheads="1"/>
          </p:cNvSpPr>
          <p:nvPr>
            <p:ph type="body" sz="half" idx="1"/>
          </p:nvPr>
        </p:nvSpPr>
        <p:spPr/>
        <p:txBody>
          <a:bodyPr>
            <a:normAutofit fontScale="92500" lnSpcReduction="10000"/>
          </a:bodyPr>
          <a:lstStyle/>
          <a:p>
            <a:pPr>
              <a:lnSpc>
                <a:spcPct val="90000"/>
              </a:lnSpc>
            </a:pPr>
            <a:r>
              <a:rPr lang="en-US" sz="2800" dirty="0"/>
              <a:t>Use </a:t>
            </a:r>
            <a:r>
              <a:rPr lang="en-US" sz="2800" dirty="0" err="1"/>
              <a:t>pthread_getspecific</a:t>
            </a:r>
            <a:r>
              <a:rPr lang="en-US" sz="2800" dirty="0"/>
              <a:t>() to get the calling thread's binding for key, and store it in the location pointed to by value. This function is prototyped by</a:t>
            </a:r>
            <a:r>
              <a:rPr lang="en-US" sz="2800" dirty="0" smtClean="0"/>
              <a:t>:</a:t>
            </a:r>
          </a:p>
          <a:p>
            <a:pPr>
              <a:lnSpc>
                <a:spcPct val="90000"/>
              </a:lnSpc>
            </a:pPr>
            <a:endParaRPr lang="bg-BG" sz="2800" dirty="0"/>
          </a:p>
          <a:p>
            <a:pPr>
              <a:lnSpc>
                <a:spcPct val="90000"/>
              </a:lnSpc>
              <a:buFontTx/>
              <a:buNone/>
            </a:pPr>
            <a:r>
              <a:rPr lang="bg-BG" sz="2800" dirty="0"/>
              <a:t>int pthread_getspecific(pthread_key_t key); </a:t>
            </a:r>
          </a:p>
        </p:txBody>
      </p:sp>
      <p:sp>
        <p:nvSpPr>
          <p:cNvPr id="208901" name="Rectangle 5"/>
          <p:cNvSpPr>
            <a:spLocks noGrp="1" noChangeArrowheads="1"/>
          </p:cNvSpPr>
          <p:nvPr>
            <p:ph sz="half" idx="2"/>
          </p:nvPr>
        </p:nvSpPr>
        <p:spPr/>
        <p:txBody>
          <a:bodyPr/>
          <a:lstStyle/>
          <a:p>
            <a:endParaRPr lang="bg-BG" sz="2800"/>
          </a:p>
        </p:txBody>
      </p:sp>
      <p:pic>
        <p:nvPicPr>
          <p:cNvPr id="20890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599" y="3962400"/>
            <a:ext cx="5668515" cy="184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p:txBody>
          <a:bodyPr>
            <a:normAutofit fontScale="90000"/>
          </a:bodyPr>
          <a:lstStyle/>
          <a:p>
            <a:r>
              <a:rPr lang="en-US" dirty="0">
                <a:effectLst/>
              </a:rPr>
              <a:t>Global and Private Thread-Specific Data Example</a:t>
            </a:r>
          </a:p>
        </p:txBody>
      </p:sp>
      <p:sp>
        <p:nvSpPr>
          <p:cNvPr id="212996" name="Rectangle 4"/>
          <p:cNvSpPr>
            <a:spLocks noGrp="1" noChangeArrowheads="1"/>
          </p:cNvSpPr>
          <p:nvPr>
            <p:ph sz="half" idx="1"/>
          </p:nvPr>
        </p:nvSpPr>
        <p:spPr/>
        <p:txBody>
          <a:bodyPr/>
          <a:lstStyle/>
          <a:p>
            <a:endParaRPr lang="bg-BG" sz="2800"/>
          </a:p>
        </p:txBody>
      </p:sp>
      <p:sp>
        <p:nvSpPr>
          <p:cNvPr id="212997" name="Rectangle 5"/>
          <p:cNvSpPr>
            <a:spLocks noGrp="1" noChangeArrowheads="1"/>
          </p:cNvSpPr>
          <p:nvPr>
            <p:ph type="body" sz="half" idx="2"/>
          </p:nvPr>
        </p:nvSpPr>
        <p:spPr>
          <a:xfrm>
            <a:off x="457200" y="4419600"/>
            <a:ext cx="8229600" cy="2187575"/>
          </a:xfrm>
        </p:spPr>
        <p:txBody>
          <a:bodyPr>
            <a:normAutofit lnSpcReduction="10000"/>
          </a:bodyPr>
          <a:lstStyle/>
          <a:p>
            <a:r>
              <a:rPr lang="en-US" sz="2800" dirty="0"/>
              <a:t>This code may be executed by any number of threads, but it has references to two global variables, </a:t>
            </a:r>
            <a:r>
              <a:rPr lang="en-US" sz="2800" dirty="0" err="1"/>
              <a:t>errno</a:t>
            </a:r>
            <a:r>
              <a:rPr lang="en-US" sz="2800" dirty="0"/>
              <a:t> and </a:t>
            </a:r>
            <a:r>
              <a:rPr lang="en-US" sz="2800" dirty="0" err="1"/>
              <a:t>mywindow</a:t>
            </a:r>
            <a:r>
              <a:rPr lang="en-US" sz="2800" dirty="0"/>
              <a:t>, that really should be references to items private to each thread.</a:t>
            </a:r>
            <a:endParaRPr lang="bg-BG" sz="2800" dirty="0"/>
          </a:p>
        </p:txBody>
      </p:sp>
      <p:pic>
        <p:nvPicPr>
          <p:cNvPr id="21299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600200"/>
            <a:ext cx="6025696"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a:t>References to </a:t>
            </a:r>
            <a:r>
              <a:rPr lang="en-US" dirty="0" err="1"/>
              <a:t>errno</a:t>
            </a:r>
            <a:r>
              <a:rPr lang="en-US" dirty="0"/>
              <a:t> should get the system error code from the routine called by this thread, not by some other thread. So, references to </a:t>
            </a:r>
            <a:r>
              <a:rPr lang="en-US" dirty="0" err="1"/>
              <a:t>errno</a:t>
            </a:r>
            <a:r>
              <a:rPr lang="en-US" dirty="0"/>
              <a:t> by one thread refer to a different storage location than references to </a:t>
            </a:r>
            <a:r>
              <a:rPr lang="en-US" dirty="0" err="1"/>
              <a:t>errno</a:t>
            </a:r>
            <a:r>
              <a:rPr lang="en-US" dirty="0"/>
              <a:t> by other threads. The </a:t>
            </a:r>
            <a:r>
              <a:rPr lang="en-US" dirty="0" err="1"/>
              <a:t>mywindow</a:t>
            </a:r>
            <a:r>
              <a:rPr lang="en-US" dirty="0"/>
              <a:t> variable is intended to refer to a </a:t>
            </a:r>
            <a:r>
              <a:rPr lang="en-US" dirty="0" err="1"/>
              <a:t>stdio</a:t>
            </a:r>
            <a:r>
              <a:rPr lang="en-US" dirty="0"/>
              <a:t> stream connected to a window that is private to the referring thread. So, as with </a:t>
            </a:r>
            <a:r>
              <a:rPr lang="en-US" dirty="0" err="1"/>
              <a:t>errno</a:t>
            </a:r>
            <a:r>
              <a:rPr lang="en-US" dirty="0"/>
              <a:t>, references to </a:t>
            </a:r>
            <a:r>
              <a:rPr lang="en-US" dirty="0" err="1"/>
              <a:t>mywindow</a:t>
            </a:r>
            <a:r>
              <a:rPr lang="en-US" dirty="0"/>
              <a:t> by one thread should refer to a different storage location (and, ultimately, a different window) than references to </a:t>
            </a:r>
            <a:r>
              <a:rPr lang="en-US" dirty="0" err="1"/>
              <a:t>mywindow</a:t>
            </a:r>
            <a:r>
              <a:rPr lang="en-US" dirty="0"/>
              <a:t> by other threads. The only difference here is that the threads library takes care of </a:t>
            </a:r>
            <a:r>
              <a:rPr lang="en-US" dirty="0" err="1"/>
              <a:t>errno</a:t>
            </a:r>
            <a:r>
              <a:rPr lang="en-US" dirty="0"/>
              <a:t>, </a:t>
            </a:r>
            <a:r>
              <a:rPr lang="en-US" dirty="0" smtClean="0"/>
              <a:t>but</a:t>
            </a:r>
            <a:endParaRPr lang="bg-BG" dirty="0"/>
          </a:p>
        </p:txBody>
      </p:sp>
      <p:sp>
        <p:nvSpPr>
          <p:cNvPr id="212994" name="Rectangle 2"/>
          <p:cNvSpPr>
            <a:spLocks noGrp="1" noChangeArrowheads="1"/>
          </p:cNvSpPr>
          <p:nvPr>
            <p:ph type="title"/>
          </p:nvPr>
        </p:nvSpPr>
        <p:spPr/>
        <p:txBody>
          <a:bodyPr>
            <a:normAutofit fontScale="90000"/>
          </a:bodyPr>
          <a:lstStyle/>
          <a:p>
            <a:r>
              <a:rPr lang="en-US" dirty="0">
                <a:effectLst/>
              </a:rPr>
              <a:t>Global and Private Thread-Specific Data Example</a:t>
            </a:r>
          </a:p>
        </p:txBody>
      </p:sp>
    </p:spTree>
    <p:extLst>
      <p:ext uri="{BB962C8B-B14F-4D97-AF65-F5344CB8AC3E}">
        <p14:creationId xmlns:p14="http://schemas.microsoft.com/office/powerpoint/2010/main" val="28258593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The </a:t>
            </a:r>
            <a:r>
              <a:rPr lang="en-US" dirty="0"/>
              <a:t>next example shows how the references to </a:t>
            </a:r>
            <a:r>
              <a:rPr lang="en-US" dirty="0" err="1"/>
              <a:t>mywindow</a:t>
            </a:r>
            <a:r>
              <a:rPr lang="en-US" dirty="0"/>
              <a:t> work. The preprocessor converts references to </a:t>
            </a:r>
            <a:r>
              <a:rPr lang="en-US" dirty="0" err="1"/>
              <a:t>mywindow</a:t>
            </a:r>
            <a:r>
              <a:rPr lang="en-US" dirty="0"/>
              <a:t> into invocations of the </a:t>
            </a:r>
            <a:r>
              <a:rPr lang="en-US" dirty="0" err="1"/>
              <a:t>mywindow</a:t>
            </a:r>
            <a:r>
              <a:rPr lang="en-US" dirty="0"/>
              <a:t> procedure. This routine in turn invokes </a:t>
            </a:r>
            <a:r>
              <a:rPr lang="en-US" dirty="0" err="1"/>
              <a:t>pthread_getspecific</a:t>
            </a:r>
            <a:r>
              <a:rPr lang="en-US" dirty="0"/>
              <a:t>(), passing it the </a:t>
            </a:r>
            <a:r>
              <a:rPr lang="en-US" dirty="0" err="1"/>
              <a:t>mywindow_key</a:t>
            </a:r>
            <a:r>
              <a:rPr lang="en-US" dirty="0"/>
              <a:t> global variable (it really is a global variable) and an output parameter, win, that receives the identity of this thread's window.</a:t>
            </a:r>
            <a:endParaRPr lang="bg-BG" dirty="0"/>
          </a:p>
        </p:txBody>
      </p:sp>
      <p:sp>
        <p:nvSpPr>
          <p:cNvPr id="212994" name="Rectangle 2"/>
          <p:cNvSpPr>
            <a:spLocks noGrp="1" noChangeArrowheads="1"/>
          </p:cNvSpPr>
          <p:nvPr>
            <p:ph type="title"/>
          </p:nvPr>
        </p:nvSpPr>
        <p:spPr/>
        <p:txBody>
          <a:bodyPr>
            <a:normAutofit fontScale="90000"/>
          </a:bodyPr>
          <a:lstStyle/>
          <a:p>
            <a:r>
              <a:rPr lang="en-US" dirty="0">
                <a:effectLst/>
              </a:rPr>
              <a:t>Global and Private Thread-Specific Data Example</a:t>
            </a:r>
          </a:p>
        </p:txBody>
      </p:sp>
    </p:spTree>
    <p:extLst>
      <p:ext uri="{BB962C8B-B14F-4D97-AF65-F5344CB8AC3E}">
        <p14:creationId xmlns:p14="http://schemas.microsoft.com/office/powerpoint/2010/main" val="1015093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4" name="Rectangle 4"/>
          <p:cNvSpPr>
            <a:spLocks noGrp="1" noChangeArrowheads="1"/>
          </p:cNvSpPr>
          <p:nvPr>
            <p:ph type="title" idx="4294967295"/>
          </p:nvPr>
        </p:nvSpPr>
        <p:spPr>
          <a:xfrm>
            <a:off x="0" y="274638"/>
            <a:ext cx="8229600" cy="1143000"/>
          </a:xfrm>
        </p:spPr>
        <p:txBody>
          <a:bodyPr/>
          <a:lstStyle/>
          <a:p>
            <a:pPr algn="r"/>
            <a:r>
              <a:rPr lang="en-US" dirty="0" smtClean="0"/>
              <a:t>Examples</a:t>
            </a:r>
            <a:endParaRPr lang="bg-BG" dirty="0"/>
          </a:p>
        </p:txBody>
      </p:sp>
      <p:pic>
        <p:nvPicPr>
          <p:cNvPr id="21504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0"/>
            <a:ext cx="3505200" cy="343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4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505200"/>
            <a:ext cx="6019800" cy="308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1" name="Rectangle 3"/>
          <p:cNvSpPr>
            <a:spLocks noGrp="1" noChangeArrowheads="1"/>
          </p:cNvSpPr>
          <p:nvPr>
            <p:ph idx="1"/>
          </p:nvPr>
        </p:nvSpPr>
        <p:spPr>
          <a:xfrm>
            <a:off x="457200" y="1600200"/>
            <a:ext cx="8229600" cy="4800600"/>
          </a:xfrm>
        </p:spPr>
        <p:txBody>
          <a:bodyPr>
            <a:normAutofit fontScale="92500" lnSpcReduction="10000"/>
          </a:bodyPr>
          <a:lstStyle/>
          <a:p>
            <a:pPr marL="109728" indent="0">
              <a:buNone/>
            </a:pPr>
            <a:r>
              <a:rPr lang="en-US" sz="2400" dirty="0"/>
              <a:t>If implemented correctly then threads have some advantages of (multi) processes, They take:</a:t>
            </a:r>
          </a:p>
          <a:p>
            <a:r>
              <a:rPr lang="en-US" sz="2400" dirty="0"/>
              <a:t>Less time to create a new thread than a process, because the newly created thread uses the current process address space.</a:t>
            </a:r>
          </a:p>
          <a:p>
            <a:r>
              <a:rPr lang="en-US" sz="2400" dirty="0"/>
              <a:t>Less time to terminate a thread than a process.</a:t>
            </a:r>
          </a:p>
          <a:p>
            <a:r>
              <a:rPr lang="en-US" sz="2400" dirty="0"/>
              <a:t>Less time to switch between two threads within the same process, partly because the newly created thread uses the current process address space.</a:t>
            </a:r>
          </a:p>
          <a:p>
            <a:r>
              <a:rPr lang="en-US" sz="2400" dirty="0"/>
              <a:t>Less communication overheads -- communicating between the threads of one process is simple because the threads share everything: address space, in particular. So, data produced by one thread is immediately available to all the other threads.</a:t>
            </a:r>
          </a:p>
        </p:txBody>
      </p:sp>
      <p:sp>
        <p:nvSpPr>
          <p:cNvPr id="165890" name="Rectangle 2"/>
          <p:cNvSpPr>
            <a:spLocks noGrp="1" noChangeArrowheads="1"/>
          </p:cNvSpPr>
          <p:nvPr>
            <p:ph type="title"/>
          </p:nvPr>
        </p:nvSpPr>
        <p:spPr/>
        <p:txBody>
          <a:bodyPr/>
          <a:lstStyle/>
          <a:p>
            <a:r>
              <a:rPr lang="bg-BG" sz="4000" b="1"/>
              <a:t>Benefits of Threads vs Processes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a:t>
            </a:r>
            <a:endParaRPr lang="bg-BG" dirty="0"/>
          </a:p>
        </p:txBody>
      </p:sp>
      <p:sp>
        <p:nvSpPr>
          <p:cNvPr id="3" name="Content Placeholder 2"/>
          <p:cNvSpPr>
            <a:spLocks noGrp="1"/>
          </p:cNvSpPr>
          <p:nvPr>
            <p:ph idx="1"/>
          </p:nvPr>
        </p:nvSpPr>
        <p:spPr/>
        <p:txBody>
          <a:bodyPr>
            <a:normAutofit fontScale="92500"/>
          </a:bodyPr>
          <a:lstStyle/>
          <a:p>
            <a:r>
              <a:rPr lang="en-US" dirty="0"/>
              <a:t>The </a:t>
            </a:r>
            <a:r>
              <a:rPr lang="en-US" dirty="0" err="1"/>
              <a:t>mywin_key</a:t>
            </a:r>
            <a:r>
              <a:rPr lang="en-US" dirty="0"/>
              <a:t> variable identifies a class of variables for which each thread has its own private copy; that is, these variables are thread-specific data. Each thread calls </a:t>
            </a:r>
            <a:r>
              <a:rPr lang="en-US" dirty="0" err="1"/>
              <a:t>make_mywin</a:t>
            </a:r>
            <a:r>
              <a:rPr lang="en-US" dirty="0"/>
              <a:t> to initialize its window and to arrange for its instance of </a:t>
            </a:r>
            <a:r>
              <a:rPr lang="en-US" dirty="0" err="1"/>
              <a:t>mywindow</a:t>
            </a:r>
            <a:r>
              <a:rPr lang="en-US" dirty="0"/>
              <a:t> to refer to it. Once this routine is called, the thread can safely refer to </a:t>
            </a:r>
            <a:r>
              <a:rPr lang="en-US" dirty="0" err="1"/>
              <a:t>mywindow</a:t>
            </a:r>
            <a:r>
              <a:rPr lang="en-US" dirty="0"/>
              <a:t> and, after </a:t>
            </a:r>
            <a:r>
              <a:rPr lang="en-US" dirty="0" err="1"/>
              <a:t>mywindow</a:t>
            </a:r>
            <a:r>
              <a:rPr lang="en-US" dirty="0"/>
              <a:t>, the thread gets the reference to its private window. So, references to </a:t>
            </a:r>
            <a:r>
              <a:rPr lang="en-US" dirty="0" err="1"/>
              <a:t>mywindow</a:t>
            </a:r>
            <a:r>
              <a:rPr lang="en-US" dirty="0"/>
              <a:t> behave as if they were direct references to data private to the thread.</a:t>
            </a:r>
            <a:endParaRPr lang="bg-BG" dirty="0"/>
          </a:p>
        </p:txBody>
      </p:sp>
    </p:spTree>
    <p:extLst>
      <p:ext uri="{BB962C8B-B14F-4D97-AF65-F5344CB8AC3E}">
        <p14:creationId xmlns:p14="http://schemas.microsoft.com/office/powerpoint/2010/main" val="14632015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r>
              <a:rPr lang="en-US" dirty="0"/>
              <a:t>First, get a unique value for the key, </a:t>
            </a:r>
            <a:r>
              <a:rPr lang="en-US" dirty="0" err="1"/>
              <a:t>mywin_key</a:t>
            </a:r>
            <a:r>
              <a:rPr lang="en-US" dirty="0"/>
              <a:t>. This key is used to identify the thread-specific class of data. So, the first thread to call </a:t>
            </a:r>
            <a:r>
              <a:rPr lang="en-US" dirty="0" err="1"/>
              <a:t>make_mywin</a:t>
            </a:r>
            <a:r>
              <a:rPr lang="en-US" dirty="0"/>
              <a:t> eventually calls </a:t>
            </a:r>
            <a:r>
              <a:rPr lang="en-US" dirty="0" err="1"/>
              <a:t>pthread_keycreate</a:t>
            </a:r>
            <a:r>
              <a:rPr lang="en-US" dirty="0"/>
              <a:t>(), which assigns to its first argument a unique key. The second argument is a destructor function that is used to </a:t>
            </a:r>
            <a:r>
              <a:rPr lang="en-US" dirty="0" err="1"/>
              <a:t>deallocate</a:t>
            </a:r>
            <a:r>
              <a:rPr lang="en-US" dirty="0"/>
              <a:t> a thread's instance of this thread-specific data item once the thread terminates.</a:t>
            </a:r>
          </a:p>
          <a:p>
            <a:r>
              <a:rPr lang="en-US" dirty="0"/>
              <a:t>The next step is to allocate the storage for the caller's instance of this thread-specific data item. Having allocated the storage, a call is made to the </a:t>
            </a:r>
            <a:r>
              <a:rPr lang="en-US" dirty="0" err="1"/>
              <a:t>create_window</a:t>
            </a:r>
            <a:r>
              <a:rPr lang="en-US" dirty="0"/>
              <a:t> routine, which sets up a window for the thread and sets the storage pointed to by win to refer to it. </a:t>
            </a:r>
          </a:p>
        </p:txBody>
      </p:sp>
      <p:sp>
        <p:nvSpPr>
          <p:cNvPr id="3" name="Title 2"/>
          <p:cNvSpPr>
            <a:spLocks noGrp="1"/>
          </p:cNvSpPr>
          <p:nvPr>
            <p:ph type="title"/>
          </p:nvPr>
        </p:nvSpPr>
        <p:spPr/>
        <p:txBody>
          <a:bodyPr/>
          <a:lstStyle/>
          <a:p>
            <a:r>
              <a:rPr lang="en-US" dirty="0" smtClean="0"/>
              <a:t>Examples</a:t>
            </a:r>
            <a:endParaRPr lang="bg-BG" dirty="0"/>
          </a:p>
        </p:txBody>
      </p:sp>
    </p:spTree>
    <p:extLst>
      <p:ext uri="{BB962C8B-B14F-4D97-AF65-F5344CB8AC3E}">
        <p14:creationId xmlns:p14="http://schemas.microsoft.com/office/powerpoint/2010/main" val="19048582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smtClean="0"/>
              <a:t>Finally</a:t>
            </a:r>
            <a:r>
              <a:rPr lang="en-US" dirty="0"/>
              <a:t>, a call is made to </a:t>
            </a:r>
            <a:r>
              <a:rPr lang="en-US" dirty="0" err="1"/>
              <a:t>pthread_setspecific</a:t>
            </a:r>
            <a:r>
              <a:rPr lang="en-US" dirty="0"/>
              <a:t>(), which associates the value contained in win (that is, the location of the storage containing the reference to the window) with the key. After this, whenever this thread calls </a:t>
            </a:r>
            <a:r>
              <a:rPr lang="en-US" dirty="0" err="1"/>
              <a:t>pthread_getspecific</a:t>
            </a:r>
            <a:r>
              <a:rPr lang="en-US" dirty="0"/>
              <a:t>(), passing the global key, it gets the value that was associated with this key by this thread when it called </a:t>
            </a:r>
            <a:r>
              <a:rPr lang="en-US" dirty="0" err="1"/>
              <a:t>pthread_setspecific</a:t>
            </a:r>
            <a:r>
              <a:rPr lang="en-US" dirty="0"/>
              <a:t>(). When a thread terminates, calls are made to the destructor functions that were set up in </a:t>
            </a:r>
            <a:r>
              <a:rPr lang="en-US" dirty="0" err="1"/>
              <a:t>pthread_key_create</a:t>
            </a:r>
            <a:r>
              <a:rPr lang="en-US" dirty="0"/>
              <a:t>(). Each destructor function is called only if the terminating thread established a value for the key by calling </a:t>
            </a:r>
            <a:r>
              <a:rPr lang="en-US" dirty="0" err="1"/>
              <a:t>pthread_setspecific</a:t>
            </a:r>
            <a:r>
              <a:rPr lang="en-US" dirty="0" smtClean="0"/>
              <a:t>().</a:t>
            </a:r>
            <a:endParaRPr lang="en-US" dirty="0"/>
          </a:p>
        </p:txBody>
      </p:sp>
      <p:sp>
        <p:nvSpPr>
          <p:cNvPr id="3" name="Title 2"/>
          <p:cNvSpPr>
            <a:spLocks noGrp="1"/>
          </p:cNvSpPr>
          <p:nvPr>
            <p:ph type="title"/>
          </p:nvPr>
        </p:nvSpPr>
        <p:spPr/>
        <p:txBody>
          <a:bodyPr/>
          <a:lstStyle/>
          <a:p>
            <a:r>
              <a:rPr lang="en-US" dirty="0" smtClean="0"/>
              <a:t>Examples</a:t>
            </a:r>
            <a:endParaRPr lang="bg-BG" dirty="0"/>
          </a:p>
        </p:txBody>
      </p:sp>
    </p:spTree>
    <p:extLst>
      <p:ext uri="{BB962C8B-B14F-4D97-AF65-F5344CB8AC3E}">
        <p14:creationId xmlns:p14="http://schemas.microsoft.com/office/powerpoint/2010/main" val="336611389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5" name="Rectangle 3"/>
          <p:cNvSpPr>
            <a:spLocks noGrp="1" noChangeArrowheads="1"/>
          </p:cNvSpPr>
          <p:nvPr>
            <p:ph idx="1"/>
          </p:nvPr>
        </p:nvSpPr>
        <p:spPr/>
        <p:txBody>
          <a:bodyPr/>
          <a:lstStyle/>
          <a:p>
            <a:pPr>
              <a:lnSpc>
                <a:spcPct val="90000"/>
              </a:lnSpc>
            </a:pPr>
            <a:r>
              <a:rPr lang="en-US" dirty="0"/>
              <a:t>The function </a:t>
            </a:r>
            <a:r>
              <a:rPr lang="en-US" dirty="0" err="1"/>
              <a:t>pthread_self</a:t>
            </a:r>
            <a:r>
              <a:rPr lang="en-US" dirty="0"/>
              <a:t>() can be called to return the ID of the calling thread. It is prototyped by</a:t>
            </a:r>
            <a:r>
              <a:rPr lang="en-US" dirty="0" smtClean="0"/>
              <a:t>:</a:t>
            </a:r>
          </a:p>
          <a:p>
            <a:pPr marL="109728" indent="0">
              <a:lnSpc>
                <a:spcPct val="90000"/>
              </a:lnSpc>
              <a:buNone/>
            </a:pPr>
            <a:r>
              <a:rPr lang="bg-BG" dirty="0" smtClean="0"/>
              <a:t>pthread_t </a:t>
            </a:r>
            <a:r>
              <a:rPr lang="bg-BG" dirty="0"/>
              <a:t>pthread_self(void); </a:t>
            </a:r>
          </a:p>
          <a:p>
            <a:pPr>
              <a:lnSpc>
                <a:spcPct val="90000"/>
              </a:lnSpc>
              <a:buFontTx/>
              <a:buNone/>
            </a:pPr>
            <a:endParaRPr lang="bg-BG" dirty="0"/>
          </a:p>
          <a:p>
            <a:pPr>
              <a:lnSpc>
                <a:spcPct val="90000"/>
              </a:lnSpc>
            </a:pPr>
            <a:r>
              <a:rPr lang="en-US" dirty="0" smtClean="0"/>
              <a:t>Example</a:t>
            </a:r>
            <a:r>
              <a:rPr lang="bg-BG" dirty="0" smtClean="0"/>
              <a:t>:</a:t>
            </a:r>
            <a:endParaRPr lang="bg-BG" dirty="0"/>
          </a:p>
          <a:p>
            <a:pPr>
              <a:lnSpc>
                <a:spcPct val="90000"/>
              </a:lnSpc>
              <a:buFontTx/>
              <a:buNone/>
            </a:pPr>
            <a:r>
              <a:rPr lang="bg-BG" dirty="0"/>
              <a:t>#include &lt;pthread.h&gt; </a:t>
            </a:r>
          </a:p>
          <a:p>
            <a:pPr>
              <a:lnSpc>
                <a:spcPct val="90000"/>
              </a:lnSpc>
              <a:buFontTx/>
              <a:buNone/>
            </a:pPr>
            <a:r>
              <a:rPr lang="bg-BG" dirty="0"/>
              <a:t>pthread_t tid; </a:t>
            </a:r>
          </a:p>
          <a:p>
            <a:pPr>
              <a:lnSpc>
                <a:spcPct val="90000"/>
              </a:lnSpc>
              <a:buFontTx/>
              <a:buNone/>
            </a:pPr>
            <a:r>
              <a:rPr lang="bg-BG" dirty="0"/>
              <a:t>tid = pthread_self(); </a:t>
            </a:r>
          </a:p>
        </p:txBody>
      </p:sp>
      <p:sp>
        <p:nvSpPr>
          <p:cNvPr id="218114" name="Rectangle 2"/>
          <p:cNvSpPr>
            <a:spLocks noGrp="1" noChangeArrowheads="1"/>
          </p:cNvSpPr>
          <p:nvPr>
            <p:ph type="title"/>
          </p:nvPr>
        </p:nvSpPr>
        <p:spPr/>
        <p:txBody>
          <a:bodyPr/>
          <a:lstStyle/>
          <a:p>
            <a:r>
              <a:rPr lang="en-US" dirty="0">
                <a:effectLst/>
              </a:rPr>
              <a:t>Getting the Thread Identifiers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9" name="Rectangle 3"/>
          <p:cNvSpPr>
            <a:spLocks noGrp="1" noChangeArrowheads="1"/>
          </p:cNvSpPr>
          <p:nvPr>
            <p:ph idx="1"/>
          </p:nvPr>
        </p:nvSpPr>
        <p:spPr>
          <a:xfrm>
            <a:off x="457200" y="1600200"/>
            <a:ext cx="8229600" cy="4800600"/>
          </a:xfrm>
        </p:spPr>
        <p:txBody>
          <a:bodyPr>
            <a:normAutofit lnSpcReduction="10000"/>
          </a:bodyPr>
          <a:lstStyle/>
          <a:p>
            <a:pPr>
              <a:lnSpc>
                <a:spcPct val="80000"/>
              </a:lnSpc>
            </a:pPr>
            <a:r>
              <a:rPr lang="en-US" sz="2400" dirty="0"/>
              <a:t>The function </a:t>
            </a:r>
            <a:r>
              <a:rPr lang="en-US" sz="2400" dirty="0" err="1"/>
              <a:t>pthread_equal</a:t>
            </a:r>
            <a:r>
              <a:rPr lang="en-US" sz="2400" dirty="0"/>
              <a:t>() can be called to compare the thread identification numbers of two threads. It is prototyped </a:t>
            </a:r>
            <a:r>
              <a:rPr lang="en-US" sz="2400" dirty="0" smtClean="0"/>
              <a:t>by</a:t>
            </a:r>
            <a:r>
              <a:rPr lang="bg-BG" sz="2400" dirty="0" smtClean="0"/>
              <a:t>:</a:t>
            </a:r>
            <a:endParaRPr lang="bg-BG" sz="2400" dirty="0"/>
          </a:p>
          <a:p>
            <a:pPr>
              <a:lnSpc>
                <a:spcPct val="80000"/>
              </a:lnSpc>
              <a:buFontTx/>
              <a:buNone/>
            </a:pPr>
            <a:r>
              <a:rPr lang="bg-BG" sz="2400" dirty="0"/>
              <a:t>int pthread_equal(pthread_t tid1, pthread_t tid2); </a:t>
            </a:r>
          </a:p>
          <a:p>
            <a:pPr>
              <a:lnSpc>
                <a:spcPct val="80000"/>
              </a:lnSpc>
              <a:buFontTx/>
              <a:buNone/>
            </a:pPr>
            <a:endParaRPr lang="bg-BG" sz="2400" dirty="0"/>
          </a:p>
          <a:p>
            <a:pPr>
              <a:lnSpc>
                <a:spcPct val="80000"/>
              </a:lnSpc>
            </a:pPr>
            <a:r>
              <a:rPr lang="en-US" sz="2400" dirty="0" smtClean="0"/>
              <a:t>Example</a:t>
            </a:r>
            <a:r>
              <a:rPr lang="bg-BG" sz="2400" dirty="0" smtClean="0"/>
              <a:t>:</a:t>
            </a:r>
            <a:endParaRPr lang="bg-BG" sz="2400" dirty="0"/>
          </a:p>
          <a:p>
            <a:pPr>
              <a:lnSpc>
                <a:spcPct val="80000"/>
              </a:lnSpc>
              <a:buFontTx/>
              <a:buNone/>
            </a:pPr>
            <a:r>
              <a:rPr lang="bg-BG" sz="2400" dirty="0"/>
              <a:t>#include &lt;pthread.h&gt; </a:t>
            </a:r>
          </a:p>
          <a:p>
            <a:pPr>
              <a:lnSpc>
                <a:spcPct val="80000"/>
              </a:lnSpc>
              <a:buFontTx/>
              <a:buNone/>
            </a:pPr>
            <a:r>
              <a:rPr lang="bg-BG" sz="2400" dirty="0"/>
              <a:t>pthread_t tid1, tid2; </a:t>
            </a:r>
          </a:p>
          <a:p>
            <a:pPr>
              <a:lnSpc>
                <a:spcPct val="80000"/>
              </a:lnSpc>
              <a:buFontTx/>
              <a:buNone/>
            </a:pPr>
            <a:r>
              <a:rPr lang="bg-BG" sz="2400" dirty="0"/>
              <a:t>int ret; ret = pthread_equal(tid1, tid2); </a:t>
            </a:r>
          </a:p>
          <a:p>
            <a:pPr>
              <a:lnSpc>
                <a:spcPct val="80000"/>
              </a:lnSpc>
              <a:buFontTx/>
              <a:buNone/>
            </a:pPr>
            <a:endParaRPr lang="bg-BG" sz="2400" dirty="0"/>
          </a:p>
          <a:p>
            <a:pPr>
              <a:lnSpc>
                <a:spcPct val="80000"/>
              </a:lnSpc>
            </a:pPr>
            <a:r>
              <a:rPr lang="en-US" sz="2400" dirty="0"/>
              <a:t>As with other comparison functions, </a:t>
            </a:r>
            <a:r>
              <a:rPr lang="en-US" sz="2400" dirty="0" err="1"/>
              <a:t>pthread_equal</a:t>
            </a:r>
            <a:r>
              <a:rPr lang="en-US" sz="2400" dirty="0"/>
              <a:t>() returns a non-zero value when tid1 and tid2 are equal; otherwise, zero is returned. When either tid1 or tid2 is an invalid thread identification number, the result is unpredictable.</a:t>
            </a:r>
            <a:endParaRPr lang="bg-BG" sz="2400" dirty="0"/>
          </a:p>
        </p:txBody>
      </p:sp>
      <p:sp>
        <p:nvSpPr>
          <p:cNvPr id="219138" name="Rectangle 2"/>
          <p:cNvSpPr>
            <a:spLocks noGrp="1" noChangeArrowheads="1"/>
          </p:cNvSpPr>
          <p:nvPr>
            <p:ph type="title"/>
          </p:nvPr>
        </p:nvSpPr>
        <p:spPr/>
        <p:txBody>
          <a:bodyPr/>
          <a:lstStyle/>
          <a:p>
            <a:r>
              <a:rPr lang="en-US" dirty="0">
                <a:effectLst/>
              </a:rPr>
              <a:t>Comparing Thread IDs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3" name="Rectangle 3"/>
          <p:cNvSpPr>
            <a:spLocks noGrp="1" noChangeArrowheads="1"/>
          </p:cNvSpPr>
          <p:nvPr>
            <p:ph idx="1"/>
          </p:nvPr>
        </p:nvSpPr>
        <p:spPr/>
        <p:txBody>
          <a:bodyPr/>
          <a:lstStyle/>
          <a:p>
            <a:r>
              <a:rPr lang="en-US" dirty="0"/>
              <a:t>Use </a:t>
            </a:r>
            <a:r>
              <a:rPr lang="en-US" dirty="0" err="1"/>
              <a:t>pthread_once</a:t>
            </a:r>
            <a:r>
              <a:rPr lang="en-US" dirty="0"/>
              <a:t>() to call an initialization routine the first time </a:t>
            </a:r>
            <a:r>
              <a:rPr lang="en-US" dirty="0" err="1"/>
              <a:t>pthread_once</a:t>
            </a:r>
            <a:r>
              <a:rPr lang="en-US" dirty="0"/>
              <a:t>() is </a:t>
            </a:r>
            <a:r>
              <a:rPr lang="en-US" dirty="0" smtClean="0"/>
              <a:t>called. The </a:t>
            </a:r>
            <a:r>
              <a:rPr lang="en-US" dirty="0"/>
              <a:t>prototype of this function is</a:t>
            </a:r>
            <a:r>
              <a:rPr lang="en-US" dirty="0" smtClean="0"/>
              <a:t>:</a:t>
            </a:r>
          </a:p>
          <a:p>
            <a:pPr marL="109728" indent="0">
              <a:buNone/>
            </a:pPr>
            <a:endParaRPr lang="bg-BG" dirty="0"/>
          </a:p>
          <a:p>
            <a:pPr>
              <a:buFontTx/>
              <a:buNone/>
            </a:pPr>
            <a:r>
              <a:rPr lang="bg-BG" dirty="0"/>
              <a:t>int pthread_once(pthread_once_t *once_control, void (*init_routine)(void)); </a:t>
            </a:r>
          </a:p>
          <a:p>
            <a:endParaRPr lang="en-US" dirty="0" smtClean="0"/>
          </a:p>
          <a:p>
            <a:r>
              <a:rPr lang="en-US" dirty="0" smtClean="0"/>
              <a:t>Subsequent </a:t>
            </a:r>
            <a:r>
              <a:rPr lang="en-US" dirty="0"/>
              <a:t>calls to have no effect.</a:t>
            </a:r>
            <a:endParaRPr lang="bg-BG" dirty="0"/>
          </a:p>
        </p:txBody>
      </p:sp>
      <p:sp>
        <p:nvSpPr>
          <p:cNvPr id="220162" name="Rectangle 2"/>
          <p:cNvSpPr>
            <a:spLocks noGrp="1" noChangeArrowheads="1"/>
          </p:cNvSpPr>
          <p:nvPr>
            <p:ph type="title"/>
          </p:nvPr>
        </p:nvSpPr>
        <p:spPr/>
        <p:txBody>
          <a:bodyPr/>
          <a:lstStyle/>
          <a:p>
            <a:r>
              <a:rPr lang="en-US" dirty="0">
                <a:effectLst/>
              </a:rPr>
              <a:t>Initializing Threads</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7" name="Rectangle 3"/>
          <p:cNvSpPr>
            <a:spLocks noGrp="1" noChangeArrowheads="1"/>
          </p:cNvSpPr>
          <p:nvPr>
            <p:ph idx="1"/>
          </p:nvPr>
        </p:nvSpPr>
        <p:spPr>
          <a:xfrm>
            <a:off x="457200" y="2057400"/>
            <a:ext cx="8229600" cy="4267200"/>
          </a:xfrm>
        </p:spPr>
        <p:txBody>
          <a:bodyPr/>
          <a:lstStyle/>
          <a:p>
            <a:pPr>
              <a:lnSpc>
                <a:spcPct val="80000"/>
              </a:lnSpc>
            </a:pPr>
            <a:r>
              <a:rPr lang="en-US" sz="2000" dirty="0"/>
              <a:t>The function </a:t>
            </a:r>
            <a:r>
              <a:rPr lang="en-US" sz="2000" dirty="0" err="1"/>
              <a:t>sched_yield</a:t>
            </a:r>
            <a:r>
              <a:rPr lang="en-US" sz="2000" dirty="0"/>
              <a:t>() to cause the current thread to yield its execution in favor of another thread with the same or greater priority. It is prototyped by</a:t>
            </a:r>
            <a:r>
              <a:rPr lang="en-US" sz="2000" dirty="0" smtClean="0"/>
              <a:t>:</a:t>
            </a:r>
          </a:p>
          <a:p>
            <a:pPr marL="109728" indent="0">
              <a:lnSpc>
                <a:spcPct val="80000"/>
              </a:lnSpc>
              <a:buNone/>
            </a:pPr>
            <a:endParaRPr lang="bg-BG" sz="2000" dirty="0"/>
          </a:p>
          <a:p>
            <a:pPr>
              <a:lnSpc>
                <a:spcPct val="80000"/>
              </a:lnSpc>
              <a:buFontTx/>
              <a:buNone/>
            </a:pPr>
            <a:r>
              <a:rPr lang="bg-BG" sz="2000" dirty="0"/>
              <a:t>int sched_yield(void); </a:t>
            </a:r>
          </a:p>
          <a:p>
            <a:pPr>
              <a:lnSpc>
                <a:spcPct val="80000"/>
              </a:lnSpc>
            </a:pPr>
            <a:endParaRPr lang="bg-BG" sz="2000" dirty="0"/>
          </a:p>
          <a:p>
            <a:pPr>
              <a:lnSpc>
                <a:spcPct val="80000"/>
              </a:lnSpc>
            </a:pPr>
            <a:r>
              <a:rPr lang="en-US" sz="2000" dirty="0" smtClean="0"/>
              <a:t>Example</a:t>
            </a:r>
            <a:r>
              <a:rPr lang="bg-BG" sz="2000" dirty="0" smtClean="0"/>
              <a:t>:</a:t>
            </a:r>
            <a:endParaRPr lang="bg-BG" sz="2000" dirty="0"/>
          </a:p>
          <a:p>
            <a:pPr>
              <a:lnSpc>
                <a:spcPct val="80000"/>
              </a:lnSpc>
              <a:buFontTx/>
              <a:buNone/>
            </a:pPr>
            <a:r>
              <a:rPr lang="bg-BG" sz="2000" dirty="0"/>
              <a:t>#include &lt;sched.h&gt; </a:t>
            </a:r>
          </a:p>
          <a:p>
            <a:pPr>
              <a:lnSpc>
                <a:spcPct val="80000"/>
              </a:lnSpc>
              <a:buFontTx/>
              <a:buNone/>
            </a:pPr>
            <a:r>
              <a:rPr lang="bg-BG" sz="2000" dirty="0"/>
              <a:t>int ret; </a:t>
            </a:r>
          </a:p>
          <a:p>
            <a:pPr>
              <a:lnSpc>
                <a:spcPct val="80000"/>
              </a:lnSpc>
              <a:buFontTx/>
              <a:buNone/>
            </a:pPr>
            <a:r>
              <a:rPr lang="bg-BG" sz="2000" dirty="0"/>
              <a:t>ret = sched_yield(); </a:t>
            </a:r>
          </a:p>
          <a:p>
            <a:pPr>
              <a:lnSpc>
                <a:spcPct val="80000"/>
              </a:lnSpc>
              <a:buFontTx/>
              <a:buNone/>
            </a:pPr>
            <a:endParaRPr lang="bg-BG" sz="2000" dirty="0"/>
          </a:p>
          <a:p>
            <a:pPr>
              <a:lnSpc>
                <a:spcPct val="80000"/>
              </a:lnSpc>
            </a:pPr>
            <a:r>
              <a:rPr lang="en-US" sz="2000" dirty="0" err="1"/>
              <a:t>sched_yield</a:t>
            </a:r>
            <a:r>
              <a:rPr lang="en-US" sz="2000" dirty="0"/>
              <a:t>() returns zero after completing successfully. Otherwise -1 is returned and </a:t>
            </a:r>
            <a:r>
              <a:rPr lang="en-US" sz="2000" dirty="0" err="1"/>
              <a:t>errno</a:t>
            </a:r>
            <a:r>
              <a:rPr lang="en-US" sz="2000" dirty="0"/>
              <a:t> is set to indicate the error condition</a:t>
            </a:r>
            <a:r>
              <a:rPr lang="en-US" sz="2000" dirty="0" smtClean="0"/>
              <a:t>.</a:t>
            </a:r>
            <a:endParaRPr lang="bg-BG" sz="2000" dirty="0"/>
          </a:p>
        </p:txBody>
      </p:sp>
      <p:sp>
        <p:nvSpPr>
          <p:cNvPr id="221186" name="Rectangle 2"/>
          <p:cNvSpPr>
            <a:spLocks noGrp="1" noChangeArrowheads="1"/>
          </p:cNvSpPr>
          <p:nvPr>
            <p:ph type="title"/>
          </p:nvPr>
        </p:nvSpPr>
        <p:spPr/>
        <p:txBody>
          <a:bodyPr>
            <a:normAutofit/>
          </a:bodyPr>
          <a:lstStyle/>
          <a:p>
            <a:r>
              <a:rPr lang="en-US" sz="3600" dirty="0">
                <a:effectLst/>
              </a:rPr>
              <a:t>Yield Thread Execution</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p:txBody>
          <a:bodyPr/>
          <a:lstStyle/>
          <a:p>
            <a:r>
              <a:rPr lang="bg-BG" b="1"/>
              <a:t>Set the Thread Priority</a:t>
            </a:r>
          </a:p>
        </p:txBody>
      </p:sp>
      <p:sp>
        <p:nvSpPr>
          <p:cNvPr id="222212" name="Rectangle 4"/>
          <p:cNvSpPr>
            <a:spLocks noGrp="1" noChangeArrowheads="1"/>
          </p:cNvSpPr>
          <p:nvPr>
            <p:ph type="body" sz="half" idx="1"/>
          </p:nvPr>
        </p:nvSpPr>
        <p:spPr>
          <a:xfrm>
            <a:off x="457200" y="1295400"/>
            <a:ext cx="8229600" cy="2971801"/>
          </a:xfrm>
        </p:spPr>
        <p:txBody>
          <a:bodyPr>
            <a:normAutofit fontScale="92500" lnSpcReduction="10000"/>
          </a:bodyPr>
          <a:lstStyle/>
          <a:p>
            <a:pPr>
              <a:lnSpc>
                <a:spcPct val="80000"/>
              </a:lnSpc>
            </a:pPr>
            <a:r>
              <a:rPr lang="en-US" sz="2400" dirty="0"/>
              <a:t>Use </a:t>
            </a:r>
            <a:r>
              <a:rPr lang="en-US" sz="2400" dirty="0" err="1"/>
              <a:t>pthread_setschedparam</a:t>
            </a:r>
            <a:r>
              <a:rPr lang="en-US" sz="2400" dirty="0"/>
              <a:t>() to modify the priority of an existing thread. This function has no effect on scheduling policy. It is prototyped as follows: </a:t>
            </a:r>
            <a:endParaRPr lang="en-US" sz="2400" dirty="0" smtClean="0"/>
          </a:p>
          <a:p>
            <a:pPr marL="109728" indent="0">
              <a:lnSpc>
                <a:spcPct val="80000"/>
              </a:lnSpc>
              <a:buNone/>
            </a:pPr>
            <a:endParaRPr lang="en-US" sz="2400" dirty="0"/>
          </a:p>
          <a:p>
            <a:pPr marL="109728" indent="0">
              <a:lnSpc>
                <a:spcPct val="80000"/>
              </a:lnSpc>
              <a:buNone/>
            </a:pPr>
            <a:r>
              <a:rPr lang="bg-BG" sz="2400" dirty="0" smtClean="0"/>
              <a:t>int </a:t>
            </a:r>
            <a:r>
              <a:rPr lang="bg-BG" sz="2400" dirty="0"/>
              <a:t>pthread_setschedparam(pthread_t tid, int policy, const struct sched_param *param); </a:t>
            </a:r>
          </a:p>
          <a:p>
            <a:pPr>
              <a:lnSpc>
                <a:spcPct val="80000"/>
              </a:lnSpc>
            </a:pPr>
            <a:r>
              <a:rPr lang="en-US" sz="2400" dirty="0" err="1"/>
              <a:t>pthread_setschedparam</a:t>
            </a:r>
            <a:r>
              <a:rPr lang="en-US" sz="2400" dirty="0"/>
              <a:t>() returns zero after completing successfully. Any other returned value indicates that an error occurred. When either of the following conditions occurs, </a:t>
            </a:r>
            <a:r>
              <a:rPr lang="en-US" sz="2400" dirty="0" err="1"/>
              <a:t>thepthread_setschedparam</a:t>
            </a:r>
            <a:r>
              <a:rPr lang="en-US" sz="2400" dirty="0"/>
              <a:t>() function fails and returns an error value</a:t>
            </a:r>
            <a:r>
              <a:rPr lang="en-US" sz="2400" dirty="0" smtClean="0"/>
              <a:t>.</a:t>
            </a:r>
            <a:endParaRPr lang="bg-BG" sz="2400" dirty="0"/>
          </a:p>
        </p:txBody>
      </p:sp>
      <p:sp>
        <p:nvSpPr>
          <p:cNvPr id="222213" name="Rectangle 5"/>
          <p:cNvSpPr>
            <a:spLocks noGrp="1" noChangeArrowheads="1"/>
          </p:cNvSpPr>
          <p:nvPr>
            <p:ph sz="half" idx="2"/>
          </p:nvPr>
        </p:nvSpPr>
        <p:spPr/>
        <p:txBody>
          <a:bodyPr/>
          <a:lstStyle/>
          <a:p>
            <a:endParaRPr lang="bg-BG" sz="2800"/>
          </a:p>
        </p:txBody>
      </p:sp>
      <p:pic>
        <p:nvPicPr>
          <p:cNvPr id="22221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4122737"/>
            <a:ext cx="6553200" cy="273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bg-BG" b="1"/>
              <a:t>Get the Thread Priority</a:t>
            </a:r>
          </a:p>
        </p:txBody>
      </p:sp>
      <p:sp>
        <p:nvSpPr>
          <p:cNvPr id="224259" name="Rectangle 3"/>
          <p:cNvSpPr>
            <a:spLocks noGrp="1" noChangeArrowheads="1"/>
          </p:cNvSpPr>
          <p:nvPr>
            <p:ph type="body" sz="half" idx="1"/>
          </p:nvPr>
        </p:nvSpPr>
        <p:spPr>
          <a:xfrm>
            <a:off x="457200" y="1219200"/>
            <a:ext cx="8229600" cy="2819400"/>
          </a:xfrm>
        </p:spPr>
        <p:txBody>
          <a:bodyPr>
            <a:normAutofit fontScale="92500" lnSpcReduction="20000"/>
          </a:bodyPr>
          <a:lstStyle/>
          <a:p>
            <a:pPr>
              <a:buFontTx/>
              <a:buNone/>
            </a:pPr>
            <a:r>
              <a:rPr lang="bg-BG" sz="2800" dirty="0"/>
              <a:t>int pthread_getschedparam(pthread_t tid, int policy, struct schedparam *param) </a:t>
            </a:r>
            <a:r>
              <a:rPr lang="en-US" sz="2800" dirty="0"/>
              <a:t> gets the priority of the existing thread. </a:t>
            </a:r>
            <a:endParaRPr lang="en-US" sz="2800" dirty="0" smtClean="0"/>
          </a:p>
          <a:p>
            <a:r>
              <a:rPr lang="en-US" sz="2800" dirty="0" err="1"/>
              <a:t>pthread_getschedparam</a:t>
            </a:r>
            <a:r>
              <a:rPr lang="en-US" sz="2800" dirty="0"/>
              <a:t>() returns zero after completing successfully. Any other returned value indicates that an error occurred. When the following condition occurs, the function fails and returns the error value set.</a:t>
            </a:r>
            <a:endParaRPr lang="bg-BG" sz="2800" dirty="0"/>
          </a:p>
        </p:txBody>
      </p:sp>
      <p:sp>
        <p:nvSpPr>
          <p:cNvPr id="224260" name="Rectangle 4"/>
          <p:cNvSpPr>
            <a:spLocks noGrp="1" noChangeArrowheads="1"/>
          </p:cNvSpPr>
          <p:nvPr>
            <p:ph sz="half" idx="2"/>
          </p:nvPr>
        </p:nvSpPr>
        <p:spPr/>
        <p:txBody>
          <a:bodyPr/>
          <a:lstStyle/>
          <a:p>
            <a:endParaRPr lang="bg-BG" sz="2800"/>
          </a:p>
        </p:txBody>
      </p:sp>
      <p:pic>
        <p:nvPicPr>
          <p:cNvPr id="22426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3886200"/>
            <a:ext cx="6019800" cy="2322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7" name="Rectangle 3"/>
          <p:cNvSpPr>
            <a:spLocks noGrp="1" noChangeArrowheads="1"/>
          </p:cNvSpPr>
          <p:nvPr>
            <p:ph idx="1"/>
          </p:nvPr>
        </p:nvSpPr>
        <p:spPr>
          <a:xfrm>
            <a:off x="457200" y="1481328"/>
            <a:ext cx="8229600" cy="3547872"/>
          </a:xfrm>
        </p:spPr>
        <p:txBody>
          <a:bodyPr>
            <a:normAutofit fontScale="92500" lnSpcReduction="20000"/>
          </a:bodyPr>
          <a:lstStyle/>
          <a:p>
            <a:r>
              <a:rPr lang="en-US" sz="2400" dirty="0" err="1"/>
              <a:t>pthread_kill</a:t>
            </a:r>
            <a:r>
              <a:rPr lang="en-US" sz="2400" dirty="0"/>
              <a:t>() sends the signal sig to the thread specified by </a:t>
            </a:r>
            <a:r>
              <a:rPr lang="en-US" sz="2400" dirty="0" err="1"/>
              <a:t>tid</a:t>
            </a:r>
            <a:r>
              <a:rPr lang="en-US" sz="2400" dirty="0"/>
              <a:t>. </a:t>
            </a:r>
            <a:r>
              <a:rPr lang="en-US" sz="2400" dirty="0" err="1"/>
              <a:t>tid</a:t>
            </a:r>
            <a:r>
              <a:rPr lang="en-US" sz="2400" dirty="0"/>
              <a:t> must be a thread within the same process as the calling thread. The sig argument must be a valid signal of the same type defined for signal() in &lt; </a:t>
            </a:r>
            <a:r>
              <a:rPr lang="en-US" sz="2400" dirty="0" err="1"/>
              <a:t>signal.h</a:t>
            </a:r>
            <a:r>
              <a:rPr lang="en-US" sz="2400" dirty="0"/>
              <a:t>&gt; </a:t>
            </a:r>
            <a:endParaRPr lang="en-US" sz="2400" dirty="0" smtClean="0"/>
          </a:p>
          <a:p>
            <a:r>
              <a:rPr lang="en-US" sz="2400" dirty="0" smtClean="0"/>
              <a:t>When</a:t>
            </a:r>
            <a:r>
              <a:rPr lang="en-US" sz="2400" dirty="0"/>
              <a:t> sig is zero, error checking is performed but no signal is actually sent. This can be used to check the validity of </a:t>
            </a:r>
            <a:r>
              <a:rPr lang="en-US" sz="2400" dirty="0" err="1"/>
              <a:t>tid</a:t>
            </a:r>
            <a:r>
              <a:rPr lang="en-US" sz="2400" dirty="0"/>
              <a:t>.</a:t>
            </a:r>
          </a:p>
          <a:p>
            <a:r>
              <a:rPr lang="en-US" sz="2400" dirty="0"/>
              <a:t>This function returns zero after completing successfully. Any other returned value indicates that an error occurred. When either of the following conditions occurs, </a:t>
            </a:r>
            <a:r>
              <a:rPr lang="en-US" sz="2400" dirty="0" err="1"/>
              <a:t>pthread_kill</a:t>
            </a:r>
            <a:r>
              <a:rPr lang="en-US" sz="2400" dirty="0"/>
              <a:t>() fails and returns an error value.</a:t>
            </a:r>
          </a:p>
        </p:txBody>
      </p:sp>
      <p:sp>
        <p:nvSpPr>
          <p:cNvPr id="226306" name="Rectangle 2"/>
          <p:cNvSpPr>
            <a:spLocks noGrp="1" noChangeArrowheads="1"/>
          </p:cNvSpPr>
          <p:nvPr>
            <p:ph type="title"/>
          </p:nvPr>
        </p:nvSpPr>
        <p:spPr/>
        <p:txBody>
          <a:bodyPr>
            <a:normAutofit/>
          </a:bodyPr>
          <a:lstStyle/>
          <a:p>
            <a:r>
              <a:rPr lang="en-US" sz="3600" dirty="0">
                <a:effectLst/>
              </a:rPr>
              <a:t>Send a Signal to a Thread</a:t>
            </a:r>
          </a:p>
        </p:txBody>
      </p:sp>
      <p:pic>
        <p:nvPicPr>
          <p:cNvPr id="22630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4770302"/>
            <a:ext cx="4114800" cy="1997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5" name="Rectangle 3"/>
          <p:cNvSpPr>
            <a:spLocks noGrp="1" noChangeArrowheads="1"/>
          </p:cNvSpPr>
          <p:nvPr>
            <p:ph idx="1"/>
          </p:nvPr>
        </p:nvSpPr>
        <p:spPr/>
        <p:txBody>
          <a:bodyPr/>
          <a:lstStyle/>
          <a:p>
            <a:pPr marL="109728" indent="0">
              <a:buNone/>
            </a:pPr>
            <a:r>
              <a:rPr lang="en-US" dirty="0"/>
              <a:t>Just a we can multiple processes running on some systems we can have multiple threads running:</a:t>
            </a:r>
          </a:p>
          <a:p>
            <a:r>
              <a:rPr lang="en-US" b="1" dirty="0"/>
              <a:t>Single threading</a:t>
            </a:r>
            <a:r>
              <a:rPr lang="en-US" dirty="0"/>
              <a:t>-- when the OS does not recognize the concept of </a:t>
            </a:r>
            <a:r>
              <a:rPr lang="en-US" dirty="0" smtClean="0"/>
              <a:t>thread</a:t>
            </a:r>
          </a:p>
          <a:p>
            <a:r>
              <a:rPr lang="en-US" b="1" dirty="0" smtClean="0"/>
              <a:t>Multithreading</a:t>
            </a:r>
            <a:r>
              <a:rPr lang="en-US" dirty="0" smtClean="0"/>
              <a:t>-</a:t>
            </a:r>
            <a:r>
              <a:rPr lang="en-US" dirty="0"/>
              <a:t>- when the OS supports multiple threads of execution within a single process</a:t>
            </a:r>
            <a:endParaRPr lang="bg-BG" dirty="0"/>
          </a:p>
        </p:txBody>
      </p:sp>
      <p:sp>
        <p:nvSpPr>
          <p:cNvPr id="166914" name="Rectangle 2"/>
          <p:cNvSpPr>
            <a:spLocks noGrp="1" noChangeArrowheads="1"/>
          </p:cNvSpPr>
          <p:nvPr>
            <p:ph type="title"/>
          </p:nvPr>
        </p:nvSpPr>
        <p:spPr/>
        <p:txBody>
          <a:bodyPr>
            <a:normAutofit fontScale="90000"/>
          </a:bodyPr>
          <a:lstStyle/>
          <a:p>
            <a:r>
              <a:rPr lang="bg-BG" sz="4000" b="1"/>
              <a:t>Multithreading vs. Single threading</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Rectangle 3"/>
          <p:cNvSpPr>
            <a:spLocks noGrp="1" noChangeArrowheads="1"/>
          </p:cNvSpPr>
          <p:nvPr>
            <p:ph idx="1"/>
          </p:nvPr>
        </p:nvSpPr>
        <p:spPr>
          <a:xfrm>
            <a:off x="457200" y="1481328"/>
            <a:ext cx="8229600" cy="4843272"/>
          </a:xfrm>
        </p:spPr>
        <p:txBody>
          <a:bodyPr>
            <a:noAutofit/>
          </a:bodyPr>
          <a:lstStyle/>
          <a:p>
            <a:pPr>
              <a:lnSpc>
                <a:spcPct val="90000"/>
              </a:lnSpc>
            </a:pPr>
            <a:r>
              <a:rPr lang="en-US" sz="2000" dirty="0"/>
              <a:t>The function </a:t>
            </a:r>
            <a:r>
              <a:rPr lang="en-US" sz="2000" dirty="0" err="1"/>
              <a:t>pthread_sigmask</a:t>
            </a:r>
            <a:r>
              <a:rPr lang="en-US" sz="2000" dirty="0"/>
              <a:t>() may be used to change or examine the signal mask of the calling thread. It is prototyped as follows: </a:t>
            </a:r>
            <a:endParaRPr lang="en-US" sz="2000" dirty="0" smtClean="0"/>
          </a:p>
          <a:p>
            <a:pPr marL="109728" indent="0">
              <a:lnSpc>
                <a:spcPct val="90000"/>
              </a:lnSpc>
              <a:buNone/>
            </a:pPr>
            <a:r>
              <a:rPr lang="bg-BG" sz="2000" dirty="0" smtClean="0"/>
              <a:t>int </a:t>
            </a:r>
            <a:r>
              <a:rPr lang="bg-BG" sz="2000" dirty="0"/>
              <a:t>pthread_sigmask(int how, const sigset_t *new, sigset_t *old); </a:t>
            </a:r>
          </a:p>
          <a:p>
            <a:r>
              <a:rPr lang="en-US" sz="2000" dirty="0"/>
              <a:t>how determines how the signal set is changed. It can have one of the following values:</a:t>
            </a:r>
          </a:p>
          <a:p>
            <a:r>
              <a:rPr lang="en-US" sz="2000" b="1" dirty="0" smtClean="0"/>
              <a:t>SIG_SETMASK</a:t>
            </a:r>
            <a:endParaRPr lang="en-US" sz="2000" dirty="0" smtClean="0"/>
          </a:p>
          <a:p>
            <a:pPr lvl="1"/>
            <a:r>
              <a:rPr lang="en-US" sz="2000" dirty="0" smtClean="0"/>
              <a:t>Replace </a:t>
            </a:r>
            <a:r>
              <a:rPr lang="en-US" sz="2000" dirty="0"/>
              <a:t>the current signal mask with new, where new indicates the new signal mask</a:t>
            </a:r>
            <a:r>
              <a:rPr lang="en-US" sz="2000" dirty="0" smtClean="0"/>
              <a:t>.</a:t>
            </a:r>
          </a:p>
          <a:p>
            <a:r>
              <a:rPr lang="en-US" sz="2000" b="1" dirty="0" smtClean="0"/>
              <a:t>SIG_BLOCK</a:t>
            </a:r>
            <a:endParaRPr lang="en-US" sz="2000" dirty="0" smtClean="0"/>
          </a:p>
          <a:p>
            <a:pPr lvl="1"/>
            <a:r>
              <a:rPr lang="en-US" sz="2000" dirty="0" smtClean="0"/>
              <a:t>Add </a:t>
            </a:r>
            <a:r>
              <a:rPr lang="en-US" sz="2000" dirty="0"/>
              <a:t>new to the current signal mask, where new indicates the set of signals to block</a:t>
            </a:r>
            <a:r>
              <a:rPr lang="en-US" sz="2000" dirty="0" smtClean="0"/>
              <a:t>.</a:t>
            </a:r>
          </a:p>
          <a:p>
            <a:r>
              <a:rPr lang="en-US" sz="2000" b="1" dirty="0" smtClean="0"/>
              <a:t>SIG_UNBLOCK</a:t>
            </a:r>
            <a:endParaRPr lang="en-US" sz="2000" dirty="0" smtClean="0"/>
          </a:p>
          <a:p>
            <a:pPr lvl="1"/>
            <a:r>
              <a:rPr lang="en-US" sz="2000" dirty="0" smtClean="0"/>
              <a:t>Delete </a:t>
            </a:r>
            <a:r>
              <a:rPr lang="en-US" sz="2000" dirty="0"/>
              <a:t>new from the current signal mask, where new indicates the set of signals to unblock.</a:t>
            </a:r>
            <a:endParaRPr lang="bg-BG" sz="2000" dirty="0"/>
          </a:p>
        </p:txBody>
      </p:sp>
      <p:sp>
        <p:nvSpPr>
          <p:cNvPr id="228354" name="Rectangle 2"/>
          <p:cNvSpPr>
            <a:spLocks noGrp="1" noChangeArrowheads="1"/>
          </p:cNvSpPr>
          <p:nvPr>
            <p:ph type="title"/>
          </p:nvPr>
        </p:nvSpPr>
        <p:spPr/>
        <p:txBody>
          <a:bodyPr>
            <a:normAutofit fontScale="90000"/>
          </a:bodyPr>
          <a:lstStyle/>
          <a:p>
            <a:r>
              <a:rPr lang="en-US" sz="3600" dirty="0">
                <a:effectLst/>
              </a:rPr>
              <a:t>Access the Signal Mask of the Calling Thread</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normAutofit fontScale="90000"/>
          </a:bodyPr>
          <a:lstStyle/>
          <a:p>
            <a:r>
              <a:rPr lang="en-US" sz="3600" dirty="0">
                <a:effectLst/>
              </a:rPr>
              <a:t>Access the Signal Mask of the Calling Thread</a:t>
            </a:r>
          </a:p>
        </p:txBody>
      </p:sp>
      <p:sp>
        <p:nvSpPr>
          <p:cNvPr id="229379" name="Rectangle 3"/>
          <p:cNvSpPr>
            <a:spLocks noGrp="1" noChangeArrowheads="1"/>
          </p:cNvSpPr>
          <p:nvPr>
            <p:ph type="body" sz="half" idx="1"/>
          </p:nvPr>
        </p:nvSpPr>
        <p:spPr>
          <a:xfrm>
            <a:off x="457200" y="1371599"/>
            <a:ext cx="8229600" cy="3685381"/>
          </a:xfrm>
        </p:spPr>
        <p:txBody>
          <a:bodyPr>
            <a:noAutofit/>
          </a:bodyPr>
          <a:lstStyle/>
          <a:p>
            <a:r>
              <a:rPr lang="en-US" sz="2000" dirty="0"/>
              <a:t>When the value of new is NULL, the value of how is not significant and the signal mask of the thread is unchanged. So, to inquire about currently blocked signals, assign a NULL value to the new argument. The old variable points to the space where the previous signal mask is stored, unless it is NULL.</a:t>
            </a:r>
          </a:p>
          <a:p>
            <a:r>
              <a:rPr lang="en-US" sz="2000" dirty="0" err="1"/>
              <a:t>pthread_sigmask</a:t>
            </a:r>
            <a:r>
              <a:rPr lang="en-US" sz="2000" dirty="0"/>
              <a:t>() returns a zero when it completes successfully. Any other returned value indicates that an error occurred. When the following condition occurs, </a:t>
            </a:r>
            <a:r>
              <a:rPr lang="en-US" sz="2000" dirty="0" err="1"/>
              <a:t>pthread_sigmask</a:t>
            </a:r>
            <a:r>
              <a:rPr lang="en-US" sz="2000" dirty="0"/>
              <a:t>() fails and returns an </a:t>
            </a:r>
            <a:r>
              <a:rPr lang="en-US" sz="2000" dirty="0" err="1"/>
              <a:t>errro</a:t>
            </a:r>
            <a:r>
              <a:rPr lang="en-US" sz="2000" dirty="0"/>
              <a:t> value.</a:t>
            </a:r>
          </a:p>
        </p:txBody>
      </p:sp>
      <p:sp>
        <p:nvSpPr>
          <p:cNvPr id="229380" name="Rectangle 4"/>
          <p:cNvSpPr>
            <a:spLocks noGrp="1" noChangeArrowheads="1"/>
          </p:cNvSpPr>
          <p:nvPr>
            <p:ph sz="half" idx="2"/>
          </p:nvPr>
        </p:nvSpPr>
        <p:spPr/>
        <p:txBody>
          <a:bodyPr/>
          <a:lstStyle/>
          <a:p>
            <a:endParaRPr lang="bg-BG" sz="2800"/>
          </a:p>
        </p:txBody>
      </p:sp>
      <p:pic>
        <p:nvPicPr>
          <p:cNvPr id="22938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4572000"/>
            <a:ext cx="7315200" cy="1579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Rectangle 3"/>
          <p:cNvSpPr>
            <a:spLocks noGrp="1" noChangeArrowheads="1"/>
          </p:cNvSpPr>
          <p:nvPr>
            <p:ph idx="1"/>
          </p:nvPr>
        </p:nvSpPr>
        <p:spPr/>
        <p:txBody>
          <a:bodyPr/>
          <a:lstStyle/>
          <a:p>
            <a:pPr marL="109728" indent="0">
              <a:buNone/>
            </a:pPr>
            <a:r>
              <a:rPr lang="en-US" dirty="0"/>
              <a:t>A thread can terminate its execution in the following ways:</a:t>
            </a:r>
          </a:p>
          <a:p>
            <a:r>
              <a:rPr lang="en-US" dirty="0"/>
              <a:t>By returning from its first (outermost) procedure, the threads start routine; see </a:t>
            </a:r>
            <a:r>
              <a:rPr lang="en-US" dirty="0" err="1"/>
              <a:t>pthread_create</a:t>
            </a:r>
            <a:r>
              <a:rPr lang="en-US" dirty="0"/>
              <a:t>()</a:t>
            </a:r>
          </a:p>
          <a:p>
            <a:r>
              <a:rPr lang="en-US" dirty="0"/>
              <a:t>By calling </a:t>
            </a:r>
            <a:r>
              <a:rPr lang="en-US" dirty="0" err="1"/>
              <a:t>pthread_exit</a:t>
            </a:r>
            <a:r>
              <a:rPr lang="en-US" dirty="0"/>
              <a:t>(), supplying an exit status</a:t>
            </a:r>
          </a:p>
          <a:p>
            <a:r>
              <a:rPr lang="en-US" dirty="0"/>
              <a:t>By termination with POSIX cancel functions; </a:t>
            </a:r>
            <a:r>
              <a:rPr lang="en-US" dirty="0" smtClean="0"/>
              <a:t>(</a:t>
            </a:r>
            <a:r>
              <a:rPr lang="en-US" dirty="0" err="1" smtClean="0"/>
              <a:t>pthread_cancel</a:t>
            </a:r>
            <a:r>
              <a:rPr lang="en-US" dirty="0" smtClean="0"/>
              <a:t>())</a:t>
            </a:r>
            <a:endParaRPr lang="en-US" dirty="0"/>
          </a:p>
        </p:txBody>
      </p:sp>
      <p:sp>
        <p:nvSpPr>
          <p:cNvPr id="231426" name="Rectangle 2"/>
          <p:cNvSpPr>
            <a:spLocks noGrp="1" noChangeArrowheads="1"/>
          </p:cNvSpPr>
          <p:nvPr>
            <p:ph type="title"/>
          </p:nvPr>
        </p:nvSpPr>
        <p:spPr/>
        <p:txBody>
          <a:bodyPr/>
          <a:lstStyle/>
          <a:p>
            <a:r>
              <a:rPr lang="en-US" dirty="0">
                <a:effectLst/>
              </a:rPr>
              <a:t>Terminate a Thread</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1" name="Rectangle 3"/>
          <p:cNvSpPr>
            <a:spLocks noGrp="1" noChangeArrowheads="1"/>
          </p:cNvSpPr>
          <p:nvPr>
            <p:ph idx="1"/>
          </p:nvPr>
        </p:nvSpPr>
        <p:spPr/>
        <p:txBody>
          <a:bodyPr/>
          <a:lstStyle/>
          <a:p>
            <a:pPr>
              <a:lnSpc>
                <a:spcPct val="80000"/>
              </a:lnSpc>
              <a:buFontTx/>
              <a:buNone/>
            </a:pPr>
            <a:r>
              <a:rPr lang="en-US" sz="2400" dirty="0" smtClean="0"/>
              <a:t>The </a:t>
            </a:r>
            <a:r>
              <a:rPr lang="bg-BG" sz="2400" b="1" dirty="0" smtClean="0"/>
              <a:t>void </a:t>
            </a:r>
            <a:r>
              <a:rPr lang="bg-BG" sz="2400" b="1" dirty="0"/>
              <a:t>pthread_exit(void *status)</a:t>
            </a:r>
            <a:r>
              <a:rPr lang="bg-BG" sz="2400" dirty="0"/>
              <a:t> </a:t>
            </a:r>
            <a:r>
              <a:rPr lang="en-US" sz="2400" dirty="0" smtClean="0"/>
              <a:t>is </a:t>
            </a:r>
            <a:r>
              <a:rPr lang="en-US" sz="2400" dirty="0"/>
              <a:t>used terminate a thread in a similar fashion the exit() for a process:</a:t>
            </a:r>
            <a:endParaRPr lang="bg-BG" sz="2400" dirty="0"/>
          </a:p>
          <a:p>
            <a:pPr>
              <a:lnSpc>
                <a:spcPct val="80000"/>
              </a:lnSpc>
              <a:buFontTx/>
              <a:buNone/>
            </a:pPr>
            <a:r>
              <a:rPr lang="bg-BG" sz="2400" dirty="0"/>
              <a:t>#include &lt;pthread.h&gt; </a:t>
            </a:r>
          </a:p>
          <a:p>
            <a:pPr>
              <a:lnSpc>
                <a:spcPct val="80000"/>
              </a:lnSpc>
              <a:buFontTx/>
              <a:buNone/>
            </a:pPr>
            <a:r>
              <a:rPr lang="bg-BG" sz="2400" dirty="0"/>
              <a:t>int status; </a:t>
            </a:r>
          </a:p>
          <a:p>
            <a:pPr>
              <a:lnSpc>
                <a:spcPct val="80000"/>
              </a:lnSpc>
              <a:buFontTx/>
              <a:buNone/>
            </a:pPr>
            <a:r>
              <a:rPr lang="bg-BG" sz="2400" dirty="0"/>
              <a:t>pthread_exit(&amp;status); /* exit with status */ </a:t>
            </a:r>
          </a:p>
          <a:p>
            <a:pPr>
              <a:lnSpc>
                <a:spcPct val="80000"/>
              </a:lnSpc>
              <a:buFontTx/>
              <a:buNone/>
            </a:pPr>
            <a:endParaRPr lang="bg-BG" sz="2400" dirty="0"/>
          </a:p>
          <a:p>
            <a:pPr>
              <a:lnSpc>
                <a:spcPct val="80000"/>
              </a:lnSpc>
            </a:pPr>
            <a:r>
              <a:rPr lang="en-US" sz="2400" dirty="0"/>
              <a:t>The </a:t>
            </a:r>
            <a:r>
              <a:rPr lang="en-US" sz="2400" dirty="0" err="1"/>
              <a:t>pthread_exit</a:t>
            </a:r>
            <a:r>
              <a:rPr lang="en-US" sz="2400" dirty="0"/>
              <a:t>() function terminates the calling thread. All thread-specific data bindings are released. If the calling thread is not detached, then the thread's ID and the exit status specified by status are retained until the thread is waited for (blocked). Otherwise, status is ignored and the thread's ID can be reclaimed immediately.</a:t>
            </a:r>
            <a:endParaRPr lang="bg-BG" sz="2400" dirty="0"/>
          </a:p>
        </p:txBody>
      </p:sp>
      <p:sp>
        <p:nvSpPr>
          <p:cNvPr id="232450" name="Rectangle 2"/>
          <p:cNvSpPr>
            <a:spLocks noGrp="1" noChangeArrowheads="1"/>
          </p:cNvSpPr>
          <p:nvPr>
            <p:ph type="title"/>
          </p:nvPr>
        </p:nvSpPr>
        <p:spPr/>
        <p:txBody>
          <a:bodyPr/>
          <a:lstStyle/>
          <a:p>
            <a:r>
              <a:rPr lang="en-US" dirty="0">
                <a:effectLst/>
              </a:rPr>
              <a:t>Terminate a Thread</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5" name="Rectangle 3"/>
          <p:cNvSpPr>
            <a:spLocks noGrp="1" noChangeArrowheads="1"/>
          </p:cNvSpPr>
          <p:nvPr>
            <p:ph idx="1"/>
          </p:nvPr>
        </p:nvSpPr>
        <p:spPr>
          <a:xfrm>
            <a:off x="457200" y="1600200"/>
            <a:ext cx="8229600" cy="5105400"/>
          </a:xfrm>
        </p:spPr>
        <p:txBody>
          <a:bodyPr>
            <a:normAutofit lnSpcReduction="10000"/>
          </a:bodyPr>
          <a:lstStyle/>
          <a:p>
            <a:pPr>
              <a:lnSpc>
                <a:spcPct val="80000"/>
              </a:lnSpc>
            </a:pPr>
            <a:r>
              <a:rPr lang="en-US" sz="2000" dirty="0"/>
              <a:t>The </a:t>
            </a:r>
            <a:r>
              <a:rPr lang="en-US" sz="2000" dirty="0" err="1"/>
              <a:t>pthread_cancel</a:t>
            </a:r>
            <a:r>
              <a:rPr lang="en-US" sz="2000" dirty="0"/>
              <a:t>() function to cancel a thread is prototyped: </a:t>
            </a:r>
            <a:endParaRPr lang="en-US" sz="2000" dirty="0" smtClean="0"/>
          </a:p>
          <a:p>
            <a:pPr marL="109728" indent="0">
              <a:lnSpc>
                <a:spcPct val="80000"/>
              </a:lnSpc>
              <a:buNone/>
            </a:pPr>
            <a:r>
              <a:rPr lang="bg-BG" sz="2000" dirty="0" smtClean="0"/>
              <a:t>int </a:t>
            </a:r>
            <a:r>
              <a:rPr lang="bg-BG" sz="2000" dirty="0"/>
              <a:t>pthread_cancel(pthread_t thread); </a:t>
            </a:r>
          </a:p>
          <a:p>
            <a:pPr>
              <a:lnSpc>
                <a:spcPct val="80000"/>
              </a:lnSpc>
              <a:buFontTx/>
              <a:buNone/>
            </a:pPr>
            <a:endParaRPr lang="bg-BG" sz="2000" dirty="0"/>
          </a:p>
          <a:p>
            <a:pPr>
              <a:lnSpc>
                <a:spcPct val="80000"/>
              </a:lnSpc>
            </a:pPr>
            <a:r>
              <a:rPr lang="en-US" sz="2000" dirty="0" smtClean="0"/>
              <a:t>Example</a:t>
            </a:r>
            <a:r>
              <a:rPr lang="bg-BG" sz="2000" dirty="0" smtClean="0"/>
              <a:t>:</a:t>
            </a:r>
            <a:endParaRPr lang="bg-BG" sz="2000" dirty="0"/>
          </a:p>
          <a:p>
            <a:pPr>
              <a:lnSpc>
                <a:spcPct val="80000"/>
              </a:lnSpc>
              <a:buFontTx/>
              <a:buNone/>
            </a:pPr>
            <a:r>
              <a:rPr lang="bg-BG" sz="2000" dirty="0"/>
              <a:t>#include &lt;pthread.h&gt; </a:t>
            </a:r>
          </a:p>
          <a:p>
            <a:pPr>
              <a:lnSpc>
                <a:spcPct val="80000"/>
              </a:lnSpc>
              <a:buFontTx/>
              <a:buNone/>
            </a:pPr>
            <a:r>
              <a:rPr lang="bg-BG" sz="2000" dirty="0"/>
              <a:t>pthread_t thread; </a:t>
            </a:r>
          </a:p>
          <a:p>
            <a:pPr>
              <a:lnSpc>
                <a:spcPct val="80000"/>
              </a:lnSpc>
              <a:buFontTx/>
              <a:buNone/>
            </a:pPr>
            <a:r>
              <a:rPr lang="bg-BG" sz="2000" dirty="0"/>
              <a:t>int ret; </a:t>
            </a:r>
          </a:p>
          <a:p>
            <a:pPr>
              <a:lnSpc>
                <a:spcPct val="80000"/>
              </a:lnSpc>
              <a:buFontTx/>
              <a:buNone/>
            </a:pPr>
            <a:r>
              <a:rPr lang="bg-BG" sz="2000" dirty="0"/>
              <a:t>ret = pthread_cancel(thread); </a:t>
            </a:r>
          </a:p>
          <a:p>
            <a:pPr>
              <a:lnSpc>
                <a:spcPct val="80000"/>
              </a:lnSpc>
              <a:buFontTx/>
              <a:buNone/>
            </a:pPr>
            <a:endParaRPr lang="bg-BG" sz="2000" dirty="0"/>
          </a:p>
          <a:p>
            <a:r>
              <a:rPr lang="en-US" sz="2000" dirty="0"/>
              <a:t>How the cancellation request is treated depends on the state of the target thread. Two functions</a:t>
            </a:r>
            <a:r>
              <a:rPr lang="en-US" sz="2000" dirty="0" smtClean="0"/>
              <a:t>, </a:t>
            </a:r>
            <a:r>
              <a:rPr lang="en-US" sz="2000" dirty="0" err="1" smtClean="0"/>
              <a:t>pthread_setcancelstate</a:t>
            </a:r>
            <a:r>
              <a:rPr lang="en-US" sz="2000" dirty="0"/>
              <a:t>() and </a:t>
            </a:r>
            <a:r>
              <a:rPr lang="en-US" sz="2000" dirty="0" smtClean="0"/>
              <a:t/>
            </a:r>
            <a:br>
              <a:rPr lang="en-US" sz="2000" dirty="0" smtClean="0"/>
            </a:br>
            <a:r>
              <a:rPr lang="en-US" sz="2000" dirty="0" err="1" smtClean="0"/>
              <a:t>pthread_setcanceltype</a:t>
            </a:r>
            <a:r>
              <a:rPr lang="en-US" sz="2000" dirty="0" smtClean="0"/>
              <a:t>(), </a:t>
            </a:r>
            <a:r>
              <a:rPr lang="en-US" sz="2000" dirty="0"/>
              <a:t>determine that state.</a:t>
            </a:r>
          </a:p>
          <a:p>
            <a:r>
              <a:rPr lang="en-US" sz="2000" dirty="0" err="1"/>
              <a:t>pthread_cancel</a:t>
            </a:r>
            <a:r>
              <a:rPr lang="en-US" sz="2000" dirty="0"/>
              <a:t>() returns zero after completing successfully. Any other returned value indicates that an error occurred. When the following condition occurs, the function fails and returns an error value.</a:t>
            </a:r>
          </a:p>
        </p:txBody>
      </p:sp>
      <p:sp>
        <p:nvSpPr>
          <p:cNvPr id="233474" name="Rectangle 2"/>
          <p:cNvSpPr>
            <a:spLocks noGrp="1" noChangeArrowheads="1"/>
          </p:cNvSpPr>
          <p:nvPr>
            <p:ph type="title"/>
          </p:nvPr>
        </p:nvSpPr>
        <p:spPr/>
        <p:txBody>
          <a:bodyPr/>
          <a:lstStyle/>
          <a:p>
            <a:r>
              <a:rPr lang="en-US" dirty="0">
                <a:effectLst/>
              </a:rPr>
              <a:t>Terminate a Thread</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3" name="Rectangle 3"/>
          <p:cNvSpPr>
            <a:spLocks noGrp="1" noChangeArrowheads="1"/>
          </p:cNvSpPr>
          <p:nvPr>
            <p:ph idx="1"/>
          </p:nvPr>
        </p:nvSpPr>
        <p:spPr/>
        <p:txBody>
          <a:bodyPr>
            <a:normAutofit fontScale="77500" lnSpcReduction="20000"/>
          </a:bodyPr>
          <a:lstStyle/>
          <a:p>
            <a:r>
              <a:rPr lang="en-US" sz="2800" dirty="0"/>
              <a:t>Solaris have many similarities to POSIX </a:t>
            </a:r>
            <a:r>
              <a:rPr lang="en-US" sz="2800" dirty="0" err="1"/>
              <a:t>threads,In</a:t>
            </a:r>
            <a:r>
              <a:rPr lang="en-US" sz="2800" dirty="0"/>
              <a:t> this </a:t>
            </a:r>
            <a:r>
              <a:rPr lang="en-US" sz="2800" dirty="0" err="1"/>
              <a:t>sectionfocus</a:t>
            </a:r>
            <a:r>
              <a:rPr lang="en-US" sz="2800" dirty="0"/>
              <a:t> on the Solaris features that are not found in POSIX threads. </a:t>
            </a:r>
            <a:endParaRPr lang="en-US" sz="2800" dirty="0" smtClean="0"/>
          </a:p>
          <a:p>
            <a:r>
              <a:rPr lang="en-US" sz="2800" dirty="0" smtClean="0"/>
              <a:t>Where </a:t>
            </a:r>
            <a:r>
              <a:rPr lang="en-US" sz="2800" dirty="0"/>
              <a:t>functionality is virtually the same for both Solaris threads and for </a:t>
            </a:r>
            <a:r>
              <a:rPr lang="en-US" sz="2800" dirty="0" err="1"/>
              <a:t>pthreads</a:t>
            </a:r>
            <a:r>
              <a:rPr lang="en-US" sz="2800" dirty="0"/>
              <a:t>, (even though the function names or arguments might differ), only a brief example consisting of the correct include file and the function prototype is presented. Where return values are not given for the Solaris threads functions, see the appropriate man pages.</a:t>
            </a:r>
          </a:p>
          <a:p>
            <a:r>
              <a:rPr lang="en-US" sz="2800" dirty="0"/>
              <a:t>The Solaris threads API and the </a:t>
            </a:r>
            <a:r>
              <a:rPr lang="en-US" sz="2800" dirty="0" err="1"/>
              <a:t>pthreads</a:t>
            </a:r>
            <a:r>
              <a:rPr lang="en-US" sz="2800" dirty="0"/>
              <a:t> API are two solutions to the same problem: building parallelism into application software. Although each API is complete in itself, you can safely mix Solaris threads functions and </a:t>
            </a:r>
            <a:r>
              <a:rPr lang="en-US" sz="2800" dirty="0" err="1"/>
              <a:t>pthread</a:t>
            </a:r>
            <a:r>
              <a:rPr lang="en-US" sz="2800" dirty="0"/>
              <a:t> functions in the same program.</a:t>
            </a:r>
          </a:p>
        </p:txBody>
      </p:sp>
      <p:sp>
        <p:nvSpPr>
          <p:cNvPr id="235522" name="Rectangle 2"/>
          <p:cNvSpPr>
            <a:spLocks noGrp="1" noChangeArrowheads="1"/>
          </p:cNvSpPr>
          <p:nvPr>
            <p:ph type="title"/>
          </p:nvPr>
        </p:nvSpPr>
        <p:spPr/>
        <p:txBody>
          <a:bodyPr/>
          <a:lstStyle/>
          <a:p>
            <a:r>
              <a:rPr lang="bg-BG" b="1"/>
              <a:t>Solaris Threads: &lt;thread.h&gt;</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7" name="Rectangle 3"/>
          <p:cNvSpPr>
            <a:spLocks noGrp="1" noChangeArrowheads="1"/>
          </p:cNvSpPr>
          <p:nvPr>
            <p:ph idx="1"/>
          </p:nvPr>
        </p:nvSpPr>
        <p:spPr/>
        <p:txBody>
          <a:bodyPr>
            <a:normAutofit fontScale="92500" lnSpcReduction="20000"/>
          </a:bodyPr>
          <a:lstStyle/>
          <a:p>
            <a:r>
              <a:rPr lang="en-US" sz="2400" dirty="0"/>
              <a:t>The two APIs do not match exactly, however. Solaris threads supports functions that are not found in </a:t>
            </a:r>
            <a:r>
              <a:rPr lang="en-US" sz="2400" dirty="0" err="1"/>
              <a:t>pthreads</a:t>
            </a:r>
            <a:r>
              <a:rPr lang="en-US" sz="2400" dirty="0"/>
              <a:t>, and </a:t>
            </a:r>
            <a:r>
              <a:rPr lang="en-US" sz="2400" dirty="0" err="1"/>
              <a:t>pthreads</a:t>
            </a:r>
            <a:r>
              <a:rPr lang="en-US" sz="2400" dirty="0"/>
              <a:t> includes functions that are not supported in the Solaris interface. For those functions that do match, the associated arguments might not, although the information content is effectively the same.</a:t>
            </a:r>
          </a:p>
          <a:p>
            <a:r>
              <a:rPr lang="en-US" sz="2400" dirty="0"/>
              <a:t>By combining the two APIs, you can use features not found in one to enhance the other. Similarly, you can run applications using Solaris threads, exclusively, with applications using </a:t>
            </a:r>
            <a:r>
              <a:rPr lang="en-US" sz="2400" dirty="0" err="1"/>
              <a:t>pthreads</a:t>
            </a:r>
            <a:r>
              <a:rPr lang="en-US" sz="2400" dirty="0"/>
              <a:t>, exclusively, on the same system.</a:t>
            </a:r>
          </a:p>
          <a:p>
            <a:r>
              <a:rPr lang="en-US" sz="2400" dirty="0"/>
              <a:t>To use the Solaris threads functions described in this chapter, you must link with the Solaris threads </a:t>
            </a:r>
            <a:r>
              <a:rPr lang="en-US" sz="2400" dirty="0" smtClean="0"/>
              <a:t>library   -</a:t>
            </a:r>
            <a:r>
              <a:rPr lang="en-US" sz="2400" dirty="0" err="1" smtClean="0"/>
              <a:t>lthread</a:t>
            </a:r>
            <a:r>
              <a:rPr lang="en-US" sz="2400" dirty="0"/>
              <a:t> and include the &lt;</a:t>
            </a:r>
            <a:r>
              <a:rPr lang="en-US" sz="2400" dirty="0" err="1"/>
              <a:t>thread.h</a:t>
            </a:r>
            <a:r>
              <a:rPr lang="en-US" sz="2400" dirty="0"/>
              <a:t>&gt; in all programs</a:t>
            </a:r>
            <a:r>
              <a:rPr lang="en-US" sz="2400" dirty="0" smtClean="0"/>
              <a:t>.</a:t>
            </a:r>
            <a:endParaRPr lang="en-US" sz="2400" dirty="0"/>
          </a:p>
        </p:txBody>
      </p:sp>
      <p:sp>
        <p:nvSpPr>
          <p:cNvPr id="236546" name="Rectangle 2"/>
          <p:cNvSpPr>
            <a:spLocks noGrp="1" noChangeArrowheads="1"/>
          </p:cNvSpPr>
          <p:nvPr>
            <p:ph type="title"/>
          </p:nvPr>
        </p:nvSpPr>
        <p:spPr/>
        <p:txBody>
          <a:bodyPr/>
          <a:lstStyle/>
          <a:p>
            <a:r>
              <a:rPr lang="bg-BG" b="1"/>
              <a:t>Solaris Threads: &lt;thread.h&gt;</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1" name="Rectangle 3"/>
          <p:cNvSpPr>
            <a:spLocks noGrp="1" noChangeArrowheads="1"/>
          </p:cNvSpPr>
          <p:nvPr>
            <p:ph idx="1"/>
          </p:nvPr>
        </p:nvSpPr>
        <p:spPr/>
        <p:txBody>
          <a:bodyPr/>
          <a:lstStyle/>
          <a:p>
            <a:pPr marL="109728" indent="0">
              <a:buNone/>
            </a:pPr>
            <a:r>
              <a:rPr lang="en-US" dirty="0"/>
              <a:t>Let us begin by looking at some functions that are unique to Solaris threads: </a:t>
            </a:r>
            <a:endParaRPr lang="en-US" dirty="0" smtClean="0"/>
          </a:p>
          <a:p>
            <a:pPr marL="109728" indent="0">
              <a:buNone/>
            </a:pPr>
            <a:endParaRPr lang="en-US" dirty="0" smtClean="0"/>
          </a:p>
          <a:p>
            <a:r>
              <a:rPr lang="bg-BG" dirty="0" smtClean="0"/>
              <a:t>Suspend </a:t>
            </a:r>
            <a:r>
              <a:rPr lang="bg-BG" dirty="0"/>
              <a:t>Thread Execution</a:t>
            </a:r>
          </a:p>
          <a:p>
            <a:r>
              <a:rPr lang="bg-BG" dirty="0"/>
              <a:t>Continue a Suspended Thread</a:t>
            </a:r>
          </a:p>
          <a:p>
            <a:r>
              <a:rPr lang="bg-BG" dirty="0"/>
              <a:t>Set Thread Concurrency Level</a:t>
            </a:r>
          </a:p>
          <a:p>
            <a:r>
              <a:rPr lang="bg-BG" dirty="0"/>
              <a:t>Get Thread Concurrency</a:t>
            </a:r>
          </a:p>
        </p:txBody>
      </p:sp>
      <p:sp>
        <p:nvSpPr>
          <p:cNvPr id="237570" name="Rectangle 2"/>
          <p:cNvSpPr>
            <a:spLocks noGrp="1" noChangeArrowheads="1"/>
          </p:cNvSpPr>
          <p:nvPr>
            <p:ph type="title"/>
          </p:nvPr>
        </p:nvSpPr>
        <p:spPr/>
        <p:txBody>
          <a:bodyPr>
            <a:normAutofit/>
          </a:bodyPr>
          <a:lstStyle/>
          <a:p>
            <a:r>
              <a:rPr lang="en-US" sz="3600" dirty="0">
                <a:effectLst/>
              </a:rPr>
              <a:t>Unique Solaris Threads Functions</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ChangeArrowheads="1"/>
          </p:cNvSpPr>
          <p:nvPr>
            <p:ph type="title"/>
          </p:nvPr>
        </p:nvSpPr>
        <p:spPr/>
        <p:txBody>
          <a:bodyPr/>
          <a:lstStyle/>
          <a:p>
            <a:r>
              <a:rPr lang="bg-BG" b="1"/>
              <a:t>Suspend Thread Execution</a:t>
            </a:r>
          </a:p>
        </p:txBody>
      </p:sp>
      <p:sp>
        <p:nvSpPr>
          <p:cNvPr id="238596" name="Rectangle 4"/>
          <p:cNvSpPr>
            <a:spLocks noGrp="1" noChangeArrowheads="1"/>
          </p:cNvSpPr>
          <p:nvPr>
            <p:ph type="body" sz="half" idx="1"/>
          </p:nvPr>
        </p:nvSpPr>
        <p:spPr>
          <a:xfrm>
            <a:off x="457200" y="1219200"/>
            <a:ext cx="8229600" cy="3124200"/>
          </a:xfrm>
        </p:spPr>
        <p:txBody>
          <a:bodyPr>
            <a:normAutofit/>
          </a:bodyPr>
          <a:lstStyle/>
          <a:p>
            <a:r>
              <a:rPr lang="en-US" sz="2000" dirty="0"/>
              <a:t>The function </a:t>
            </a:r>
            <a:r>
              <a:rPr lang="en-US" sz="2000" dirty="0" err="1"/>
              <a:t>thr_suspend</a:t>
            </a:r>
            <a:r>
              <a:rPr lang="en-US" sz="2000" dirty="0"/>
              <a:t>() immediately suspends the execution of the thread specified by a target thread, (</a:t>
            </a:r>
            <a:r>
              <a:rPr lang="en-US" sz="2000" dirty="0" err="1"/>
              <a:t>tid</a:t>
            </a:r>
            <a:r>
              <a:rPr lang="en-US" sz="2000" dirty="0"/>
              <a:t> below). It is prototyped by:</a:t>
            </a:r>
          </a:p>
          <a:p>
            <a:pPr marL="109728" indent="0">
              <a:buNone/>
            </a:pPr>
            <a:r>
              <a:rPr lang="en-US" sz="2000" dirty="0" err="1"/>
              <a:t>int</a:t>
            </a:r>
            <a:r>
              <a:rPr lang="en-US" sz="2000" dirty="0"/>
              <a:t> </a:t>
            </a:r>
            <a:r>
              <a:rPr lang="en-US" sz="2000" dirty="0" err="1"/>
              <a:t>thr_suspend</a:t>
            </a:r>
            <a:r>
              <a:rPr lang="en-US" sz="2000" dirty="0"/>
              <a:t>(</a:t>
            </a:r>
            <a:r>
              <a:rPr lang="en-US" sz="2000" dirty="0" err="1"/>
              <a:t>thread_t</a:t>
            </a:r>
            <a:r>
              <a:rPr lang="en-US" sz="2000" dirty="0"/>
              <a:t> </a:t>
            </a:r>
            <a:r>
              <a:rPr lang="en-US" sz="2000" dirty="0" err="1"/>
              <a:t>tid</a:t>
            </a:r>
            <a:r>
              <a:rPr lang="en-US" sz="2000" dirty="0"/>
              <a:t>); </a:t>
            </a:r>
            <a:endParaRPr lang="en-US" sz="2000" dirty="0" smtClean="0"/>
          </a:p>
          <a:p>
            <a:r>
              <a:rPr lang="en-US" sz="2000" dirty="0" smtClean="0"/>
              <a:t>On </a:t>
            </a:r>
            <a:r>
              <a:rPr lang="en-US" sz="2000" dirty="0"/>
              <a:t>successful return from </a:t>
            </a:r>
            <a:r>
              <a:rPr lang="en-US" sz="2000" dirty="0" err="1"/>
              <a:t>thr_suspend</a:t>
            </a:r>
            <a:r>
              <a:rPr lang="en-US" sz="2000" dirty="0"/>
              <a:t>(), the suspended thread is no longer executing. Once a thread is suspended, subsequent calls to </a:t>
            </a:r>
            <a:r>
              <a:rPr lang="en-US" sz="2000" dirty="0" err="1"/>
              <a:t>thr_suspend</a:t>
            </a:r>
            <a:r>
              <a:rPr lang="en-US" sz="2000" dirty="0"/>
              <a:t>() have no effect. Signals cannot awaken the suspended thread; they remain pending until the thread resumes execution.</a:t>
            </a:r>
          </a:p>
        </p:txBody>
      </p:sp>
      <p:sp>
        <p:nvSpPr>
          <p:cNvPr id="238597" name="Rectangle 5"/>
          <p:cNvSpPr>
            <a:spLocks noGrp="1" noChangeArrowheads="1"/>
          </p:cNvSpPr>
          <p:nvPr>
            <p:ph sz="half" idx="2"/>
          </p:nvPr>
        </p:nvSpPr>
        <p:spPr/>
        <p:txBody>
          <a:bodyPr/>
          <a:lstStyle/>
          <a:p>
            <a:endParaRPr lang="bg-BG" sz="2800"/>
          </a:p>
        </p:txBody>
      </p:sp>
      <p:pic>
        <p:nvPicPr>
          <p:cNvPr id="23859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4343400"/>
            <a:ext cx="6781800"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p:txBody>
          <a:bodyPr/>
          <a:lstStyle/>
          <a:p>
            <a:r>
              <a:rPr lang="bg-BG" sz="4000" b="1"/>
              <a:t>Continue a Suspended Thread</a:t>
            </a:r>
          </a:p>
        </p:txBody>
      </p:sp>
      <p:sp>
        <p:nvSpPr>
          <p:cNvPr id="240643" name="Rectangle 3"/>
          <p:cNvSpPr>
            <a:spLocks noGrp="1" noChangeArrowheads="1"/>
          </p:cNvSpPr>
          <p:nvPr>
            <p:ph type="body" sz="half" idx="1"/>
          </p:nvPr>
        </p:nvSpPr>
        <p:spPr>
          <a:xfrm>
            <a:off x="457200" y="1295400"/>
            <a:ext cx="8229600" cy="3733800"/>
          </a:xfrm>
        </p:spPr>
        <p:txBody>
          <a:bodyPr>
            <a:normAutofit/>
          </a:bodyPr>
          <a:lstStyle/>
          <a:p>
            <a:r>
              <a:rPr lang="en-US" sz="2000" dirty="0"/>
              <a:t>The function </a:t>
            </a:r>
            <a:r>
              <a:rPr lang="en-US" sz="2000" dirty="0" err="1"/>
              <a:t>thr_continue</a:t>
            </a:r>
            <a:r>
              <a:rPr lang="en-US" sz="2000" dirty="0"/>
              <a:t>() resumes the execution of a suspended thread. It is prototypes as follows:</a:t>
            </a:r>
          </a:p>
          <a:p>
            <a:pPr marL="109728" indent="0">
              <a:buNone/>
            </a:pPr>
            <a:r>
              <a:rPr lang="en-US" sz="2000" dirty="0" err="1"/>
              <a:t>int</a:t>
            </a:r>
            <a:r>
              <a:rPr lang="en-US" sz="2000" dirty="0"/>
              <a:t> </a:t>
            </a:r>
            <a:r>
              <a:rPr lang="en-US" sz="2000" dirty="0" err="1"/>
              <a:t>thr_continue</a:t>
            </a:r>
            <a:r>
              <a:rPr lang="en-US" sz="2000" dirty="0"/>
              <a:t>(</a:t>
            </a:r>
            <a:r>
              <a:rPr lang="en-US" sz="2000" dirty="0" err="1"/>
              <a:t>thread_t</a:t>
            </a:r>
            <a:r>
              <a:rPr lang="en-US" sz="2000" dirty="0"/>
              <a:t> </a:t>
            </a:r>
            <a:r>
              <a:rPr lang="en-US" sz="2000" dirty="0" err="1"/>
              <a:t>tid</a:t>
            </a:r>
            <a:r>
              <a:rPr lang="en-US" sz="2000" dirty="0"/>
              <a:t>); </a:t>
            </a:r>
            <a:endParaRPr lang="en-US" sz="2000" dirty="0" smtClean="0"/>
          </a:p>
          <a:p>
            <a:r>
              <a:rPr lang="en-US" sz="2000" dirty="0" smtClean="0"/>
              <a:t>Once </a:t>
            </a:r>
            <a:r>
              <a:rPr lang="en-US" sz="2000" dirty="0"/>
              <a:t>a suspended thread is continued, subsequent calls to </a:t>
            </a:r>
            <a:r>
              <a:rPr lang="en-US" sz="2000" dirty="0" err="1"/>
              <a:t>thr_continue</a:t>
            </a:r>
            <a:r>
              <a:rPr lang="en-US" sz="2000" dirty="0"/>
              <a:t>() have no effect.</a:t>
            </a:r>
          </a:p>
          <a:p>
            <a:r>
              <a:rPr lang="en-US" sz="2000" dirty="0"/>
              <a:t>A suspended thread will </a:t>
            </a:r>
            <a:r>
              <a:rPr lang="en-US" sz="2000" b="1" i="1" dirty="0"/>
              <a:t>not</a:t>
            </a:r>
            <a:r>
              <a:rPr lang="en-US" sz="2000" dirty="0"/>
              <a:t> be awakened by a signal. The signal stays pending until the execution of the thread is resumed by </a:t>
            </a:r>
            <a:r>
              <a:rPr lang="en-US" sz="2000" dirty="0" err="1"/>
              <a:t>thr_continue</a:t>
            </a:r>
            <a:r>
              <a:rPr lang="en-US" sz="2000" dirty="0"/>
              <a:t>().</a:t>
            </a:r>
          </a:p>
          <a:p>
            <a:r>
              <a:rPr lang="en-US" sz="2000" dirty="0" err="1"/>
              <a:t>thr_continue</a:t>
            </a:r>
            <a:r>
              <a:rPr lang="en-US" sz="2000" dirty="0"/>
              <a:t>() returns zero after completing successfully. Any other returned value indicates that an error occurred. When the following condition occurs, </a:t>
            </a:r>
            <a:r>
              <a:rPr lang="en-US" sz="2000" dirty="0" err="1"/>
              <a:t>thr_continue</a:t>
            </a:r>
            <a:r>
              <a:rPr lang="en-US" sz="2000" dirty="0"/>
              <a:t>()</a:t>
            </a:r>
          </a:p>
        </p:txBody>
      </p:sp>
      <p:sp>
        <p:nvSpPr>
          <p:cNvPr id="240644" name="Rectangle 4"/>
          <p:cNvSpPr>
            <a:spLocks noGrp="1" noChangeArrowheads="1"/>
          </p:cNvSpPr>
          <p:nvPr>
            <p:ph sz="half" idx="2"/>
          </p:nvPr>
        </p:nvSpPr>
        <p:spPr/>
        <p:txBody>
          <a:bodyPr/>
          <a:lstStyle/>
          <a:p>
            <a:endParaRPr lang="bg-BG" sz="2800"/>
          </a:p>
        </p:txBody>
      </p:sp>
      <p:pic>
        <p:nvPicPr>
          <p:cNvPr id="24064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509" y="4945062"/>
            <a:ext cx="6477000" cy="1912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normAutofit fontScale="90000"/>
          </a:bodyPr>
          <a:lstStyle/>
          <a:p>
            <a:r>
              <a:rPr lang="bg-BG" sz="4000" b="1"/>
              <a:t>Multithreading vs. Single threading</a:t>
            </a:r>
          </a:p>
        </p:txBody>
      </p:sp>
      <p:pic>
        <p:nvPicPr>
          <p:cNvPr id="167941" name="Picture 5" descr="screen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a:xfrm>
            <a:off x="2040282" y="1295400"/>
            <a:ext cx="5382595" cy="2971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7942" name="Rectangle 6"/>
          <p:cNvSpPr>
            <a:spLocks noGrp="1" noChangeArrowheads="1"/>
          </p:cNvSpPr>
          <p:nvPr>
            <p:ph type="body" sz="half" idx="2"/>
          </p:nvPr>
        </p:nvSpPr>
        <p:spPr>
          <a:xfrm>
            <a:off x="457200" y="4343400"/>
            <a:ext cx="8229600" cy="2133600"/>
          </a:xfrm>
        </p:spPr>
        <p:txBody>
          <a:bodyPr>
            <a:normAutofit/>
          </a:bodyPr>
          <a:lstStyle/>
          <a:p>
            <a:pPr marL="109728" indent="0">
              <a:buNone/>
            </a:pPr>
            <a:r>
              <a:rPr lang="en-US" sz="2000" dirty="0"/>
              <a:t>Some example popular OSs and their thread support is:</a:t>
            </a:r>
          </a:p>
          <a:p>
            <a:r>
              <a:rPr lang="en-US" sz="2000" b="1" dirty="0"/>
              <a:t>MS-DOS</a:t>
            </a:r>
            <a:r>
              <a:rPr lang="en-US" sz="2000" dirty="0"/>
              <a:t>-- support a single user process and a single </a:t>
            </a:r>
            <a:r>
              <a:rPr lang="en-US" sz="2000" dirty="0" smtClean="0"/>
              <a:t>thread</a:t>
            </a:r>
          </a:p>
          <a:p>
            <a:r>
              <a:rPr lang="en-US" sz="2000" b="1" dirty="0" smtClean="0"/>
              <a:t>UNIX</a:t>
            </a:r>
            <a:r>
              <a:rPr lang="en-US" sz="2000" dirty="0" smtClean="0"/>
              <a:t>-</a:t>
            </a:r>
            <a:r>
              <a:rPr lang="en-US" sz="2000" dirty="0"/>
              <a:t>- supports multiple user processes but only supports one thread per </a:t>
            </a:r>
            <a:r>
              <a:rPr lang="en-US" sz="2000" dirty="0" smtClean="0"/>
              <a:t>process</a:t>
            </a:r>
          </a:p>
          <a:p>
            <a:r>
              <a:rPr lang="en-US" sz="2000" b="1" dirty="0" smtClean="0"/>
              <a:t>Solaris</a:t>
            </a:r>
            <a:r>
              <a:rPr lang="en-US" sz="2000" dirty="0" smtClean="0"/>
              <a:t>-</a:t>
            </a:r>
            <a:r>
              <a:rPr lang="en-US" sz="2000" dirty="0"/>
              <a:t>- supports multiple threads</a:t>
            </a:r>
            <a:endParaRPr lang="bg-BG" sz="1600"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Rectangle 3"/>
          <p:cNvSpPr>
            <a:spLocks noGrp="1" noChangeArrowheads="1"/>
          </p:cNvSpPr>
          <p:nvPr>
            <p:ph idx="1"/>
          </p:nvPr>
        </p:nvSpPr>
        <p:spPr/>
        <p:txBody>
          <a:bodyPr/>
          <a:lstStyle/>
          <a:p>
            <a:pPr>
              <a:lnSpc>
                <a:spcPct val="90000"/>
              </a:lnSpc>
            </a:pPr>
            <a:r>
              <a:rPr lang="en-US" sz="2400" dirty="0"/>
              <a:t>By default, Solaris threads attempt to adjust the system execution resources (LWPs) used to run unbound threads to match the real number of active threads. While the Solaris threads package cannot make perfect decisions, it at least ensures that the process continues to make progress. When you have some idea of the number of unbound threads that should be simultaneously active (executing code or system calls), tell the library through </a:t>
            </a:r>
            <a:r>
              <a:rPr lang="en-US" sz="2400" dirty="0" err="1"/>
              <a:t>thr_setconcurrency</a:t>
            </a:r>
            <a:r>
              <a:rPr lang="en-US" sz="2400" dirty="0"/>
              <a:t>(</a:t>
            </a:r>
            <a:r>
              <a:rPr lang="en-US" sz="2400" dirty="0" err="1"/>
              <a:t>int</a:t>
            </a:r>
            <a:r>
              <a:rPr lang="en-US" sz="2400" dirty="0"/>
              <a:t> </a:t>
            </a:r>
            <a:r>
              <a:rPr lang="en-US" sz="2400" dirty="0" err="1"/>
              <a:t>new_level</a:t>
            </a:r>
            <a:r>
              <a:rPr lang="en-US" sz="2400" dirty="0"/>
              <a:t>). To get the number of threads being used, use the function </a:t>
            </a:r>
            <a:r>
              <a:rPr lang="en-US" sz="2400" b="1" dirty="0" err="1" smtClean="0"/>
              <a:t>int</a:t>
            </a:r>
            <a:r>
              <a:rPr lang="en-US" sz="2400" b="1" dirty="0" smtClean="0"/>
              <a:t> </a:t>
            </a:r>
            <a:r>
              <a:rPr lang="en-US" sz="2400" b="1" dirty="0" err="1" smtClean="0"/>
              <a:t>thr_getconcurrency</a:t>
            </a:r>
            <a:r>
              <a:rPr lang="en-US" sz="2400" b="1" dirty="0" smtClean="0"/>
              <a:t>(</a:t>
            </a:r>
            <a:r>
              <a:rPr lang="bg-BG" sz="2400" b="1" dirty="0" smtClean="0"/>
              <a:t>void</a:t>
            </a:r>
            <a:r>
              <a:rPr lang="bg-BG" sz="2400" b="1" dirty="0"/>
              <a:t>).</a:t>
            </a:r>
          </a:p>
        </p:txBody>
      </p:sp>
      <p:sp>
        <p:nvSpPr>
          <p:cNvPr id="244738" name="Rectangle 2"/>
          <p:cNvSpPr>
            <a:spLocks noGrp="1" noChangeArrowheads="1"/>
          </p:cNvSpPr>
          <p:nvPr>
            <p:ph type="title"/>
          </p:nvPr>
        </p:nvSpPr>
        <p:spPr/>
        <p:txBody>
          <a:bodyPr/>
          <a:lstStyle/>
          <a:p>
            <a:r>
              <a:rPr lang="bg-BG" sz="4000" b="1"/>
              <a:t>Set Thread Concurrency Level</a:t>
            </a:r>
          </a:p>
        </p:txBody>
      </p:sp>
      <p:pic>
        <p:nvPicPr>
          <p:cNvPr id="2447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5530850"/>
            <a:ext cx="4191000" cy="132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3" name="Rectangle 3"/>
          <p:cNvSpPr>
            <a:spLocks noGrp="1" noChangeArrowheads="1"/>
          </p:cNvSpPr>
          <p:nvPr>
            <p:ph idx="1"/>
          </p:nvPr>
        </p:nvSpPr>
        <p:spPr/>
        <p:txBody>
          <a:bodyPr>
            <a:normAutofit fontScale="92500"/>
          </a:bodyPr>
          <a:lstStyle/>
          <a:p>
            <a:r>
              <a:rPr lang="bg-BG" dirty="0"/>
              <a:t>thr_setconcurrency() </a:t>
            </a:r>
            <a:r>
              <a:rPr lang="en-US" dirty="0"/>
              <a:t> provides a hint to the system about the required level of concurrency in the application. The system ensures that a sufficient number of threads are active so that the process continues to make </a:t>
            </a:r>
            <a:r>
              <a:rPr lang="en-US" dirty="0" smtClean="0"/>
              <a:t>progress</a:t>
            </a:r>
            <a:r>
              <a:rPr lang="bg-BG" dirty="0" smtClean="0"/>
              <a:t>.</a:t>
            </a:r>
            <a:endParaRPr lang="bg-BG" dirty="0"/>
          </a:p>
          <a:p>
            <a:r>
              <a:rPr lang="bg-BG" dirty="0"/>
              <a:t>thr_setconcurrency() </a:t>
            </a:r>
            <a:r>
              <a:rPr lang="en-US" dirty="0"/>
              <a:t> a zero when it completes successfully. Any other returned value indicates that an error occurred. When any of the following conditions are detected, </a:t>
            </a:r>
            <a:r>
              <a:rPr lang="en-US" dirty="0" err="1"/>
              <a:t>thr_setconcurrency</a:t>
            </a:r>
            <a:r>
              <a:rPr lang="en-US" dirty="0"/>
              <a:t>()fails and returns the corresponding value to </a:t>
            </a:r>
            <a:r>
              <a:rPr lang="en-US" dirty="0" err="1"/>
              <a:t>errno</a:t>
            </a:r>
            <a:r>
              <a:rPr lang="en-US" dirty="0"/>
              <a:t>.</a:t>
            </a:r>
            <a:endParaRPr lang="bg-BG" dirty="0"/>
          </a:p>
        </p:txBody>
      </p:sp>
      <p:sp>
        <p:nvSpPr>
          <p:cNvPr id="245762" name="Rectangle 2"/>
          <p:cNvSpPr>
            <a:spLocks noGrp="1" noChangeArrowheads="1"/>
          </p:cNvSpPr>
          <p:nvPr>
            <p:ph type="title"/>
          </p:nvPr>
        </p:nvSpPr>
        <p:spPr/>
        <p:txBody>
          <a:bodyPr/>
          <a:lstStyle/>
          <a:p>
            <a:r>
              <a:rPr lang="bg-BG" sz="4000" b="1"/>
              <a:t>Set Thread Concurrency Level</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7" name="Rectangle 3"/>
          <p:cNvSpPr>
            <a:spLocks noGrp="1" noChangeArrowheads="1"/>
          </p:cNvSpPr>
          <p:nvPr>
            <p:ph idx="1"/>
          </p:nvPr>
        </p:nvSpPr>
        <p:spPr>
          <a:xfrm>
            <a:off x="457200" y="1143000"/>
            <a:ext cx="8229600" cy="5257800"/>
          </a:xfrm>
        </p:spPr>
        <p:txBody>
          <a:bodyPr>
            <a:normAutofit fontScale="92500"/>
          </a:bodyPr>
          <a:lstStyle/>
          <a:p>
            <a:pPr>
              <a:lnSpc>
                <a:spcPct val="80000"/>
              </a:lnSpc>
            </a:pPr>
            <a:r>
              <a:rPr lang="en-US" sz="2400" dirty="0"/>
              <a:t>Unbound threads in a process might or might not be required to be simultaneously active. To conserve system resources, the threads system ensures by default that enough threads are active for the process to make progress, and that the process will not deadlock through a lack of concurrency. Because this might not produce the most effective level of concurrency, </a:t>
            </a:r>
            <a:r>
              <a:rPr lang="en-US" sz="2400" dirty="0" err="1"/>
              <a:t>thr_setconcurrency</a:t>
            </a:r>
            <a:r>
              <a:rPr lang="en-US" sz="2400" dirty="0"/>
              <a:t>() permits the application to give the threads system a hint, specified by </a:t>
            </a:r>
            <a:r>
              <a:rPr lang="en-US" sz="2400" dirty="0" err="1"/>
              <a:t>new_level</a:t>
            </a:r>
            <a:r>
              <a:rPr lang="en-US" sz="2400" dirty="0"/>
              <a:t>, for the desired level of concurrency. The actual number of simultaneously active threads can be larger or smaller than </a:t>
            </a:r>
            <a:r>
              <a:rPr lang="en-US" sz="2400" dirty="0" err="1"/>
              <a:t>new_level</a:t>
            </a:r>
            <a:r>
              <a:rPr lang="en-US" sz="2400" dirty="0"/>
              <a:t>. Note that an application with multiple compute-bound threads can fail to schedule all the runnable threads if </a:t>
            </a:r>
            <a:r>
              <a:rPr lang="en-US" sz="2400" dirty="0" err="1"/>
              <a:t>thr_setconcurrency</a:t>
            </a:r>
            <a:r>
              <a:rPr lang="en-US" sz="2400" dirty="0"/>
              <a:t>() has not been called to adjust the level of execution resources. You can also affect the value for the desired concurrency level by setting the THR_NEW_LW flag in </a:t>
            </a:r>
            <a:r>
              <a:rPr lang="en-US" sz="2400" dirty="0" err="1"/>
              <a:t>thr_create</a:t>
            </a:r>
            <a:r>
              <a:rPr lang="en-US" sz="2400" dirty="0"/>
              <a:t>(). This effectively increments the current level by one.</a:t>
            </a:r>
            <a:endParaRPr lang="bg-BG" sz="2400" dirty="0"/>
          </a:p>
        </p:txBody>
      </p:sp>
      <p:sp>
        <p:nvSpPr>
          <p:cNvPr id="246786" name="Rectangle 2"/>
          <p:cNvSpPr>
            <a:spLocks noGrp="1" noChangeArrowheads="1"/>
          </p:cNvSpPr>
          <p:nvPr>
            <p:ph type="title"/>
          </p:nvPr>
        </p:nvSpPr>
        <p:spPr/>
        <p:txBody>
          <a:bodyPr/>
          <a:lstStyle/>
          <a:p>
            <a:r>
              <a:rPr lang="bg-BG" sz="4000" b="1"/>
              <a:t>Set Thread Concurrency Level</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9" name="Rectangle 3"/>
          <p:cNvSpPr>
            <a:spLocks noGrp="1" noChangeArrowheads="1"/>
          </p:cNvSpPr>
          <p:nvPr>
            <p:ph idx="1"/>
          </p:nvPr>
        </p:nvSpPr>
        <p:spPr/>
        <p:txBody>
          <a:bodyPr>
            <a:normAutofit fontScale="92500" lnSpcReduction="10000"/>
          </a:bodyPr>
          <a:lstStyle/>
          <a:p>
            <a:r>
              <a:rPr lang="en-US" sz="2800" dirty="0"/>
              <a:t>Readers/Writer locks are another unique feature of Solaris threads. They allow simultaneous read access by many threads while restricting write access to only one thread at a time.</a:t>
            </a:r>
          </a:p>
          <a:p>
            <a:r>
              <a:rPr lang="en-US" sz="2800" dirty="0"/>
              <a:t>When any thread holds the lock for reading, other threads can also acquire the lock for reading but must wait to acquire the lock for writing. If one thread holds the lock for writing, or is waiting to acquire the lock for writing, other threads must wait to acquire the lock for either reading or writing.</a:t>
            </a:r>
          </a:p>
        </p:txBody>
      </p:sp>
      <p:sp>
        <p:nvSpPr>
          <p:cNvPr id="249858" name="Rectangle 2"/>
          <p:cNvSpPr>
            <a:spLocks noGrp="1" noChangeArrowheads="1"/>
          </p:cNvSpPr>
          <p:nvPr>
            <p:ph type="title"/>
          </p:nvPr>
        </p:nvSpPr>
        <p:spPr/>
        <p:txBody>
          <a:bodyPr/>
          <a:lstStyle/>
          <a:p>
            <a:r>
              <a:rPr lang="bg-BG" b="1"/>
              <a:t>Readers/Writer Locks</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3" name="Rectangle 3"/>
          <p:cNvSpPr>
            <a:spLocks noGrp="1" noChangeArrowheads="1"/>
          </p:cNvSpPr>
          <p:nvPr>
            <p:ph idx="1"/>
          </p:nvPr>
        </p:nvSpPr>
        <p:spPr>
          <a:xfrm>
            <a:off x="457200" y="1481328"/>
            <a:ext cx="8229600" cy="4919472"/>
          </a:xfrm>
        </p:spPr>
        <p:txBody>
          <a:bodyPr>
            <a:normAutofit lnSpcReduction="10000"/>
          </a:bodyPr>
          <a:lstStyle/>
          <a:p>
            <a:pPr>
              <a:lnSpc>
                <a:spcPct val="90000"/>
              </a:lnSpc>
            </a:pPr>
            <a:r>
              <a:rPr lang="en-US" sz="2400" dirty="0" smtClean="0"/>
              <a:t>Readers/writer </a:t>
            </a:r>
            <a:r>
              <a:rPr lang="en-US" sz="2400" dirty="0"/>
              <a:t>locks are slower than </a:t>
            </a:r>
            <a:r>
              <a:rPr lang="en-US" sz="2400" dirty="0" err="1"/>
              <a:t>mutexes</a:t>
            </a:r>
            <a:r>
              <a:rPr lang="en-US" sz="2400" dirty="0"/>
              <a:t>, but can improve performance when they protect data that are not frequently written but that are read by many concurrent threads. Use readers/writer locks to synchronize threads in this process and other processes by allocating them in memory that is writable and shared among the cooperating processes </a:t>
            </a:r>
            <a:r>
              <a:rPr lang="en-US" sz="2400" dirty="0" smtClean="0"/>
              <a:t>and </a:t>
            </a:r>
            <a:r>
              <a:rPr lang="en-US" sz="2400" dirty="0"/>
              <a:t>by initializing them for this behavior. </a:t>
            </a:r>
            <a:endParaRPr lang="en-US" sz="2400" dirty="0" smtClean="0"/>
          </a:p>
          <a:p>
            <a:pPr>
              <a:lnSpc>
                <a:spcPct val="90000"/>
              </a:lnSpc>
            </a:pPr>
            <a:r>
              <a:rPr lang="en-US" sz="2400" dirty="0" smtClean="0"/>
              <a:t>By </a:t>
            </a:r>
            <a:r>
              <a:rPr lang="en-US" sz="2400" dirty="0"/>
              <a:t>default, the acquisition order is not defined when multiple threads are waiting for a readers/writer lock. However, to avoid writer starvation, the Solaris threads package tends to favor writers over readers. Readers/writer locks must be initialized before use.</a:t>
            </a:r>
            <a:endParaRPr lang="bg-BG" sz="2400" dirty="0"/>
          </a:p>
        </p:txBody>
      </p:sp>
      <p:sp>
        <p:nvSpPr>
          <p:cNvPr id="250882" name="Rectangle 2"/>
          <p:cNvSpPr>
            <a:spLocks noGrp="1" noChangeArrowheads="1"/>
          </p:cNvSpPr>
          <p:nvPr>
            <p:ph type="title"/>
          </p:nvPr>
        </p:nvSpPr>
        <p:spPr/>
        <p:txBody>
          <a:bodyPr/>
          <a:lstStyle/>
          <a:p>
            <a:r>
              <a:rPr lang="bg-BG" b="1"/>
              <a:t>Readers/Writer Locks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7" name="Rectangle 3"/>
          <p:cNvSpPr>
            <a:spLocks noGrp="1" noChangeArrowheads="1"/>
          </p:cNvSpPr>
          <p:nvPr>
            <p:ph idx="1"/>
          </p:nvPr>
        </p:nvSpPr>
        <p:spPr/>
        <p:txBody>
          <a:bodyPr>
            <a:normAutofit fontScale="92500" lnSpcReduction="20000"/>
          </a:bodyPr>
          <a:lstStyle/>
          <a:p>
            <a:r>
              <a:rPr lang="en-US" sz="2800" dirty="0"/>
              <a:t>The function </a:t>
            </a:r>
            <a:r>
              <a:rPr lang="en-US" sz="2800" dirty="0" err="1"/>
              <a:t>rwlock_init</a:t>
            </a:r>
            <a:r>
              <a:rPr lang="en-US" sz="2800" dirty="0"/>
              <a:t>() </a:t>
            </a:r>
            <a:r>
              <a:rPr lang="en-US" sz="2800" dirty="0" err="1"/>
              <a:t>initialises</a:t>
            </a:r>
            <a:r>
              <a:rPr lang="en-US" sz="2800" dirty="0"/>
              <a:t> the readers/writer lock. it is prototypes in &lt;</a:t>
            </a:r>
            <a:r>
              <a:rPr lang="en-US" sz="2800" dirty="0" err="1"/>
              <a:t>synch.h</a:t>
            </a:r>
            <a:r>
              <a:rPr lang="en-US" sz="2800" dirty="0"/>
              <a:t>&gt; or &lt;</a:t>
            </a:r>
            <a:r>
              <a:rPr lang="en-US" sz="2800" dirty="0" err="1"/>
              <a:t>thread.h</a:t>
            </a:r>
            <a:r>
              <a:rPr lang="en-US" sz="2800" dirty="0"/>
              <a:t>&gt; as follows:</a:t>
            </a:r>
          </a:p>
          <a:p>
            <a:pPr marL="109728" indent="0">
              <a:buNone/>
            </a:pPr>
            <a:r>
              <a:rPr lang="en-US" sz="2800" dirty="0" err="1"/>
              <a:t>int</a:t>
            </a:r>
            <a:r>
              <a:rPr lang="en-US" sz="2800" dirty="0"/>
              <a:t> </a:t>
            </a:r>
            <a:r>
              <a:rPr lang="en-US" sz="2800" dirty="0" err="1"/>
              <a:t>rwlock_init</a:t>
            </a:r>
            <a:r>
              <a:rPr lang="en-US" sz="2800" dirty="0"/>
              <a:t>(</a:t>
            </a:r>
            <a:r>
              <a:rPr lang="en-US" sz="2800" dirty="0" err="1"/>
              <a:t>rwlock_t</a:t>
            </a:r>
            <a:r>
              <a:rPr lang="en-US" sz="2800" dirty="0"/>
              <a:t> *</a:t>
            </a:r>
            <a:r>
              <a:rPr lang="en-US" sz="2800" dirty="0" err="1"/>
              <a:t>rwlp</a:t>
            </a:r>
            <a:r>
              <a:rPr lang="en-US" sz="2800" dirty="0"/>
              <a:t>, </a:t>
            </a:r>
            <a:r>
              <a:rPr lang="en-US" sz="2800" dirty="0" err="1"/>
              <a:t>int</a:t>
            </a:r>
            <a:r>
              <a:rPr lang="en-US" sz="2800" dirty="0"/>
              <a:t> type, void * </a:t>
            </a:r>
            <a:r>
              <a:rPr lang="en-US" sz="2800" dirty="0" err="1"/>
              <a:t>arg</a:t>
            </a:r>
            <a:r>
              <a:rPr lang="en-US" sz="2800" dirty="0"/>
              <a:t>); </a:t>
            </a:r>
            <a:endParaRPr lang="en-US" sz="2800" dirty="0" smtClean="0"/>
          </a:p>
          <a:p>
            <a:r>
              <a:rPr lang="en-US" sz="2800" dirty="0" smtClean="0"/>
              <a:t>The </a:t>
            </a:r>
            <a:r>
              <a:rPr lang="en-US" sz="2800" dirty="0"/>
              <a:t>readers/writer lock pointed to by </a:t>
            </a:r>
            <a:r>
              <a:rPr lang="en-US" sz="2800" dirty="0" err="1"/>
              <a:t>rwlp</a:t>
            </a:r>
            <a:r>
              <a:rPr lang="en-US" sz="2800" dirty="0"/>
              <a:t> and to set the lock state to unlocked. type can be one of the following</a:t>
            </a:r>
          </a:p>
          <a:p>
            <a:pPr lvl="1"/>
            <a:r>
              <a:rPr lang="en-US" sz="2400" b="1" dirty="0"/>
              <a:t>USYNC_PROCESS</a:t>
            </a:r>
            <a:r>
              <a:rPr lang="en-US" sz="2400" dirty="0"/>
              <a:t>-- The readers/writer lock can be used to synchronize threads in this process and other processes</a:t>
            </a:r>
            <a:r>
              <a:rPr lang="en-US" sz="2400" dirty="0" smtClean="0"/>
              <a:t>.</a:t>
            </a:r>
          </a:p>
          <a:p>
            <a:pPr lvl="1"/>
            <a:r>
              <a:rPr lang="en-US" sz="2400" b="1" dirty="0" smtClean="0"/>
              <a:t>USYNC_THREAD</a:t>
            </a:r>
            <a:r>
              <a:rPr lang="en-US" sz="2400" dirty="0" smtClean="0"/>
              <a:t>-</a:t>
            </a:r>
            <a:r>
              <a:rPr lang="en-US" sz="2400" dirty="0"/>
              <a:t>- The readers/writer lock can be used to synchronize threads in this process, only.</a:t>
            </a:r>
            <a:endParaRPr lang="bg-BG" sz="1600" dirty="0"/>
          </a:p>
        </p:txBody>
      </p:sp>
      <p:sp>
        <p:nvSpPr>
          <p:cNvPr id="251906" name="Rectangle 2"/>
          <p:cNvSpPr>
            <a:spLocks noGrp="1" noChangeArrowheads="1"/>
          </p:cNvSpPr>
          <p:nvPr>
            <p:ph type="title"/>
          </p:nvPr>
        </p:nvSpPr>
        <p:spPr/>
        <p:txBody>
          <a:bodyPr>
            <a:normAutofit/>
          </a:bodyPr>
          <a:lstStyle/>
          <a:p>
            <a:r>
              <a:rPr lang="en-US" sz="3600" dirty="0">
                <a:effectLst/>
              </a:rPr>
              <a:t>Initialize a Readers/Writer Lock</a:t>
            </a:r>
            <a:endParaRPr lang="bg-BG" sz="4000"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1" name="Rectangle 3"/>
          <p:cNvSpPr>
            <a:spLocks noGrp="1" noChangeArrowheads="1"/>
          </p:cNvSpPr>
          <p:nvPr>
            <p:ph idx="1"/>
          </p:nvPr>
        </p:nvSpPr>
        <p:spPr/>
        <p:txBody>
          <a:bodyPr>
            <a:normAutofit fontScale="92500" lnSpcReduction="10000"/>
          </a:bodyPr>
          <a:lstStyle/>
          <a:p>
            <a:r>
              <a:rPr lang="en-US" sz="2800" dirty="0" err="1"/>
              <a:t>rwlock_init</a:t>
            </a:r>
            <a:r>
              <a:rPr lang="en-US" sz="2800" dirty="0"/>
              <a:t>() returns zero after completing successfully. Any other returned value indicates that an error occurred. When any of the following conditions occur, the function fails and returns the corresponding value to </a:t>
            </a:r>
            <a:r>
              <a:rPr lang="en-US" sz="2800" dirty="0" err="1"/>
              <a:t>errno</a:t>
            </a:r>
            <a:r>
              <a:rPr lang="en-US" sz="2800" dirty="0"/>
              <a:t>.</a:t>
            </a:r>
          </a:p>
          <a:p>
            <a:r>
              <a:rPr lang="en-US" sz="2800" dirty="0"/>
              <a:t>Multiple threads must not initialize the same readers/writer lock simultaneously. Readers/writer locks can also be initialized by allocation in zeroed memory, in which case a type of USYNC_THREAD is assumed. A readers/writer lock must not be reinitialized while other threads might be using it.</a:t>
            </a:r>
          </a:p>
        </p:txBody>
      </p:sp>
      <p:sp>
        <p:nvSpPr>
          <p:cNvPr id="252930" name="Rectangle 2"/>
          <p:cNvSpPr>
            <a:spLocks noGrp="1" noChangeArrowheads="1"/>
          </p:cNvSpPr>
          <p:nvPr>
            <p:ph type="title"/>
          </p:nvPr>
        </p:nvSpPr>
        <p:spPr/>
        <p:txBody>
          <a:bodyPr>
            <a:normAutofit/>
          </a:bodyPr>
          <a:lstStyle/>
          <a:p>
            <a:r>
              <a:rPr lang="en-US" sz="3600" dirty="0">
                <a:effectLst/>
              </a:rPr>
              <a:t>Initialize a Readers/Writer Lock</a:t>
            </a:r>
            <a:endParaRPr lang="bg-BG" sz="4000" b="1"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idx="4294967295"/>
          </p:nvPr>
        </p:nvSpPr>
        <p:spPr>
          <a:xfrm>
            <a:off x="0" y="274638"/>
            <a:ext cx="8229600" cy="1143000"/>
          </a:xfrm>
        </p:spPr>
        <p:txBody>
          <a:bodyPr>
            <a:normAutofit/>
          </a:bodyPr>
          <a:lstStyle/>
          <a:p>
            <a:r>
              <a:rPr lang="en-US" sz="3600" dirty="0">
                <a:effectLst/>
              </a:rPr>
              <a:t>Initialize a Readers/Writer Lock</a:t>
            </a:r>
            <a:endParaRPr lang="bg-BG" sz="4000" b="1" dirty="0"/>
          </a:p>
        </p:txBody>
      </p:sp>
      <p:pic>
        <p:nvPicPr>
          <p:cNvPr id="25395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905000"/>
            <a:ext cx="6781800" cy="290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9" name="Rectangle 3"/>
          <p:cNvSpPr>
            <a:spLocks noGrp="1" noChangeArrowheads="1"/>
          </p:cNvSpPr>
          <p:nvPr>
            <p:ph idx="1"/>
          </p:nvPr>
        </p:nvSpPr>
        <p:spPr>
          <a:xfrm>
            <a:off x="457200" y="1481328"/>
            <a:ext cx="8229600" cy="4843272"/>
          </a:xfrm>
        </p:spPr>
        <p:txBody>
          <a:bodyPr>
            <a:normAutofit fontScale="92500" lnSpcReduction="10000"/>
          </a:bodyPr>
          <a:lstStyle/>
          <a:p>
            <a:pPr>
              <a:lnSpc>
                <a:spcPct val="80000"/>
              </a:lnSpc>
            </a:pPr>
            <a:r>
              <a:rPr lang="en-US" sz="2800" dirty="0"/>
              <a:t>To acquire a read lock on the readers/writer lock use the </a:t>
            </a:r>
            <a:r>
              <a:rPr lang="en-US" sz="2800" dirty="0" err="1"/>
              <a:t>rw_rdlock</a:t>
            </a:r>
            <a:r>
              <a:rPr lang="en-US" sz="2800" dirty="0"/>
              <a:t>() function</a:t>
            </a:r>
            <a:r>
              <a:rPr lang="en-US" sz="2800" dirty="0" smtClean="0"/>
              <a:t>:</a:t>
            </a:r>
            <a:endParaRPr lang="bg-BG" sz="2800" dirty="0"/>
          </a:p>
          <a:p>
            <a:pPr>
              <a:lnSpc>
                <a:spcPct val="80000"/>
              </a:lnSpc>
              <a:buFontTx/>
              <a:buNone/>
            </a:pPr>
            <a:r>
              <a:rPr lang="bg-BG" sz="2800" dirty="0"/>
              <a:t>int rw_rdlock(rwlock_t *rwlp); </a:t>
            </a:r>
          </a:p>
          <a:p>
            <a:r>
              <a:rPr lang="en-US" sz="2800" dirty="0"/>
              <a:t>The readers/writer lock pointed to by </a:t>
            </a:r>
            <a:r>
              <a:rPr lang="en-US" sz="2800" dirty="0" err="1"/>
              <a:t>rwlp</a:t>
            </a:r>
            <a:r>
              <a:rPr lang="en-US" sz="2800" dirty="0"/>
              <a:t>. When the readers/writer lock is already locked for writing, the calling thread blocks until the write lock is released. Otherwise, the read lock is acquired.</a:t>
            </a:r>
          </a:p>
          <a:p>
            <a:r>
              <a:rPr lang="en-US" sz="2800" dirty="0" err="1"/>
              <a:t>rw_rdlock</a:t>
            </a:r>
            <a:r>
              <a:rPr lang="en-US" sz="2800" dirty="0"/>
              <a:t>() returns zero after completing successfully. Any other returned value indicates that an error occurred. When any of the following conditions occur, the function fails and returns the corresponding value to </a:t>
            </a:r>
            <a:r>
              <a:rPr lang="en-US" sz="2800" dirty="0" err="1"/>
              <a:t>errno</a:t>
            </a:r>
            <a:r>
              <a:rPr lang="en-US" sz="2800" dirty="0"/>
              <a:t>.</a:t>
            </a:r>
          </a:p>
        </p:txBody>
      </p:sp>
      <p:sp>
        <p:nvSpPr>
          <p:cNvPr id="254978" name="Rectangle 2"/>
          <p:cNvSpPr>
            <a:spLocks noGrp="1" noChangeArrowheads="1"/>
          </p:cNvSpPr>
          <p:nvPr>
            <p:ph type="title"/>
          </p:nvPr>
        </p:nvSpPr>
        <p:spPr/>
        <p:txBody>
          <a:bodyPr/>
          <a:lstStyle/>
          <a:p>
            <a:r>
              <a:rPr lang="en-US" dirty="0">
                <a:effectLst/>
              </a:rPr>
              <a:t>Acquire a Read Lock</a:t>
            </a:r>
            <a:endParaRPr lang="bg-BG"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7" name="Rectangle 3"/>
          <p:cNvSpPr>
            <a:spLocks noGrp="1" noChangeArrowheads="1"/>
          </p:cNvSpPr>
          <p:nvPr>
            <p:ph idx="1"/>
          </p:nvPr>
        </p:nvSpPr>
        <p:spPr/>
        <p:txBody>
          <a:bodyPr/>
          <a:lstStyle/>
          <a:p>
            <a:pPr>
              <a:lnSpc>
                <a:spcPct val="90000"/>
              </a:lnSpc>
            </a:pPr>
            <a:r>
              <a:rPr lang="en-US" dirty="0" smtClean="0"/>
              <a:t>A function</a:t>
            </a:r>
            <a:r>
              <a:rPr lang="bg-BG" dirty="0"/>
              <a:t/>
            </a:r>
            <a:br>
              <a:rPr lang="bg-BG" dirty="0"/>
            </a:br>
            <a:r>
              <a:rPr lang="bg-BG" b="1" dirty="0"/>
              <a:t>rw_tryrdlock(rwlock_t *rwlp) </a:t>
            </a:r>
            <a:r>
              <a:rPr lang="bg-BG" dirty="0"/>
              <a:t/>
            </a:r>
            <a:br>
              <a:rPr lang="bg-BG" dirty="0"/>
            </a:br>
            <a:r>
              <a:rPr lang="bg-BG" dirty="0"/>
              <a:t/>
            </a:r>
            <a:br>
              <a:rPr lang="bg-BG" dirty="0"/>
            </a:br>
            <a:r>
              <a:rPr lang="en-US" dirty="0"/>
              <a:t>may also be used to attempt to acquire a read lock on the readers/writer lock pointed to by </a:t>
            </a:r>
            <a:r>
              <a:rPr lang="en-US" dirty="0" err="1"/>
              <a:t>rwlp</a:t>
            </a:r>
            <a:r>
              <a:rPr lang="en-US" dirty="0"/>
              <a:t>. When the readers/writer lock is already locked for writing, it returns an error. Otherwise, the read lock is acquired. This function returns zero after completing successfully. Any other returned value indicates that an error occurred.</a:t>
            </a:r>
            <a:endParaRPr lang="bg-BG" dirty="0"/>
          </a:p>
        </p:txBody>
      </p:sp>
      <p:sp>
        <p:nvSpPr>
          <p:cNvPr id="257026" name="Rectangle 2"/>
          <p:cNvSpPr>
            <a:spLocks noGrp="1" noChangeArrowheads="1"/>
          </p:cNvSpPr>
          <p:nvPr>
            <p:ph type="title"/>
          </p:nvPr>
        </p:nvSpPr>
        <p:spPr/>
        <p:txBody>
          <a:bodyPr/>
          <a:lstStyle/>
          <a:p>
            <a:r>
              <a:rPr lang="en-US" dirty="0">
                <a:effectLst/>
              </a:rPr>
              <a:t>Acquire a Read Lock</a:t>
            </a:r>
            <a:endParaRPr lang="bg-BG"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013" name="Picture 5" descr="screen3"/>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448190" y="2010785"/>
            <a:ext cx="6247619" cy="346666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1010" name="Rectangle 2"/>
          <p:cNvSpPr>
            <a:spLocks noGrp="1" noChangeArrowheads="1"/>
          </p:cNvSpPr>
          <p:nvPr>
            <p:ph type="title"/>
          </p:nvPr>
        </p:nvSpPr>
        <p:spPr/>
        <p:txBody>
          <a:bodyPr>
            <a:normAutofit fontScale="90000"/>
          </a:bodyPr>
          <a:lstStyle/>
          <a:p>
            <a:r>
              <a:rPr lang="bg-BG" sz="4000" b="1"/>
              <a:t>Multithreading vs. Single threading</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3"/>
          <p:cNvSpPr>
            <a:spLocks noGrp="1" noChangeArrowheads="1"/>
          </p:cNvSpPr>
          <p:nvPr>
            <p:ph idx="1"/>
          </p:nvPr>
        </p:nvSpPr>
        <p:spPr/>
        <p:txBody>
          <a:bodyPr>
            <a:normAutofit fontScale="92500" lnSpcReduction="20000"/>
          </a:bodyPr>
          <a:lstStyle/>
          <a:p>
            <a:r>
              <a:rPr lang="en-US" sz="2800" dirty="0" smtClean="0"/>
              <a:t>The function</a:t>
            </a:r>
            <a:r>
              <a:rPr lang="bg-BG" sz="2800" dirty="0"/>
              <a:t> </a:t>
            </a:r>
            <a:br>
              <a:rPr lang="bg-BG" sz="2800" dirty="0"/>
            </a:br>
            <a:r>
              <a:rPr lang="bg-BG" sz="2800" b="1" dirty="0"/>
              <a:t>rw_wrlock(rwlock_t *rwlp)</a:t>
            </a:r>
            <a:r>
              <a:rPr lang="bg-BG" sz="2800" dirty="0"/>
              <a:t> </a:t>
            </a:r>
            <a:br>
              <a:rPr lang="bg-BG" sz="2800" dirty="0"/>
            </a:br>
            <a:r>
              <a:rPr lang="en-US" sz="2800" dirty="0"/>
              <a:t/>
            </a:r>
            <a:br>
              <a:rPr lang="en-US" sz="2800" dirty="0"/>
            </a:br>
            <a:r>
              <a:rPr lang="en-US" sz="2800" dirty="0" smtClean="0"/>
              <a:t>acquires </a:t>
            </a:r>
            <a:r>
              <a:rPr lang="en-US" sz="2800" dirty="0"/>
              <a:t>a write lock on the readers/writer lock pointed to by </a:t>
            </a:r>
            <a:r>
              <a:rPr lang="en-US" sz="2800" dirty="0" err="1"/>
              <a:t>rwlp</a:t>
            </a:r>
            <a:r>
              <a:rPr lang="en-US" sz="2800" dirty="0"/>
              <a:t>. When the readers/writer lock is already locked for reading or writing, the calling thread blocks until all the read locks and write locks are released. Only one thread at a time can hold a write lock on a readers/writer lock.</a:t>
            </a:r>
          </a:p>
          <a:p>
            <a:r>
              <a:rPr lang="en-US" sz="2800" dirty="0" err="1"/>
              <a:t>rw_wrlock</a:t>
            </a:r>
            <a:r>
              <a:rPr lang="en-US" sz="2800" dirty="0"/>
              <a:t>() returns zero after completing successfully. Any other returned value indicates that an error occurred.</a:t>
            </a:r>
          </a:p>
        </p:txBody>
      </p:sp>
      <p:sp>
        <p:nvSpPr>
          <p:cNvPr id="258050" name="Rectangle 2"/>
          <p:cNvSpPr>
            <a:spLocks noGrp="1" noChangeArrowheads="1"/>
          </p:cNvSpPr>
          <p:nvPr>
            <p:ph type="title"/>
          </p:nvPr>
        </p:nvSpPr>
        <p:spPr/>
        <p:txBody>
          <a:bodyPr/>
          <a:lstStyle/>
          <a:p>
            <a:r>
              <a:rPr lang="en-US" dirty="0">
                <a:effectLst/>
              </a:rPr>
              <a:t>Acquire a Write Lock</a:t>
            </a:r>
            <a:endParaRPr lang="bg-BG"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5" name="Rectangle 3"/>
          <p:cNvSpPr>
            <a:spLocks noGrp="1" noChangeArrowheads="1"/>
          </p:cNvSpPr>
          <p:nvPr>
            <p:ph idx="1"/>
          </p:nvPr>
        </p:nvSpPr>
        <p:spPr/>
        <p:txBody>
          <a:bodyPr/>
          <a:lstStyle/>
          <a:p>
            <a:r>
              <a:rPr lang="en-US" dirty="0" smtClean="0"/>
              <a:t>Use</a:t>
            </a:r>
            <a:r>
              <a:rPr lang="bg-BG" dirty="0"/>
              <a:t> </a:t>
            </a:r>
            <a:br>
              <a:rPr lang="bg-BG" dirty="0"/>
            </a:br>
            <a:r>
              <a:rPr lang="bg-BG" b="1" dirty="0"/>
              <a:t>rw_trywrlockrwlock_t *rwlp)</a:t>
            </a:r>
            <a:r>
              <a:rPr lang="bg-BG" dirty="0"/>
              <a:t> </a:t>
            </a:r>
            <a:br>
              <a:rPr lang="bg-BG" dirty="0"/>
            </a:br>
            <a:r>
              <a:rPr lang="bg-BG" dirty="0"/>
              <a:t/>
            </a:r>
            <a:br>
              <a:rPr lang="bg-BG" dirty="0"/>
            </a:br>
            <a:r>
              <a:rPr lang="en-US" dirty="0"/>
              <a:t>to attempt to acquire a write lock on the readers/writer lock pointed to by </a:t>
            </a:r>
            <a:r>
              <a:rPr lang="en-US" dirty="0" err="1"/>
              <a:t>rwlp</a:t>
            </a:r>
            <a:r>
              <a:rPr lang="en-US" dirty="0"/>
              <a:t>. When the readers/writer lock is already locked for reading or writing, it returns an error.</a:t>
            </a:r>
          </a:p>
          <a:p>
            <a:r>
              <a:rPr lang="en-US" dirty="0" err="1"/>
              <a:t>rw_trywrlock</a:t>
            </a:r>
            <a:r>
              <a:rPr lang="en-US" dirty="0"/>
              <a:t>() returns zero after completing successfully. Any other returned value indicates that an error occurred.</a:t>
            </a:r>
          </a:p>
        </p:txBody>
      </p:sp>
      <p:sp>
        <p:nvSpPr>
          <p:cNvPr id="259074" name="Rectangle 2"/>
          <p:cNvSpPr>
            <a:spLocks noGrp="1" noChangeArrowheads="1"/>
          </p:cNvSpPr>
          <p:nvPr>
            <p:ph type="title"/>
          </p:nvPr>
        </p:nvSpPr>
        <p:spPr/>
        <p:txBody>
          <a:bodyPr/>
          <a:lstStyle/>
          <a:p>
            <a:r>
              <a:rPr lang="en-US" dirty="0">
                <a:effectLst/>
              </a:rPr>
              <a:t>Acquire a Write Lock</a:t>
            </a:r>
            <a:endParaRPr lang="bg-BG"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9" name="Rectangle 3"/>
          <p:cNvSpPr>
            <a:spLocks noGrp="1" noChangeArrowheads="1"/>
          </p:cNvSpPr>
          <p:nvPr>
            <p:ph idx="1"/>
          </p:nvPr>
        </p:nvSpPr>
        <p:spPr/>
        <p:txBody>
          <a:bodyPr>
            <a:normAutofit fontScale="92500" lnSpcReduction="20000"/>
          </a:bodyPr>
          <a:lstStyle/>
          <a:p>
            <a:r>
              <a:rPr lang="en-US" sz="2800" dirty="0" smtClean="0"/>
              <a:t>The function</a:t>
            </a:r>
            <a:r>
              <a:rPr lang="bg-BG" sz="2800" dirty="0"/>
              <a:t> </a:t>
            </a:r>
            <a:br>
              <a:rPr lang="bg-BG" sz="2800" dirty="0"/>
            </a:br>
            <a:r>
              <a:rPr lang="bg-BG" sz="2800" b="1" dirty="0"/>
              <a:t>rw_unlock(rwlock_t *rwlp)</a:t>
            </a:r>
            <a:r>
              <a:rPr lang="bg-BG" sz="2800" dirty="0"/>
              <a:t> </a:t>
            </a:r>
            <a:r>
              <a:rPr lang="en-US" sz="2800" dirty="0" smtClean="0"/>
              <a:t/>
            </a:r>
            <a:br>
              <a:rPr lang="en-US" sz="2800" dirty="0" smtClean="0"/>
            </a:br>
            <a:r>
              <a:rPr lang="en-US" sz="2800" dirty="0" smtClean="0"/>
              <a:t/>
            </a:r>
            <a:br>
              <a:rPr lang="en-US" sz="2800" dirty="0" smtClean="0"/>
            </a:br>
            <a:r>
              <a:rPr lang="en-US" sz="2800" dirty="0"/>
              <a:t>unlocks a readers/writer lock pointed to by </a:t>
            </a:r>
            <a:r>
              <a:rPr lang="en-US" sz="2800" dirty="0" err="1"/>
              <a:t>rwlp</a:t>
            </a:r>
            <a:r>
              <a:rPr lang="en-US" sz="2800" dirty="0"/>
              <a:t>. The readers/writer lock must be locked and the calling thread must hold the lock either for reading or writing. When any other threads are waiting for the readers/writer lock to become available, one of them is unblocked.</a:t>
            </a:r>
          </a:p>
          <a:p>
            <a:r>
              <a:rPr lang="en-US" sz="2800" dirty="0" err="1"/>
              <a:t>rw_unlock</a:t>
            </a:r>
            <a:r>
              <a:rPr lang="en-US" sz="2800" dirty="0"/>
              <a:t>() returns zero after completing successfully. Any other returned value indicates that an error occurred.</a:t>
            </a:r>
          </a:p>
        </p:txBody>
      </p:sp>
      <p:sp>
        <p:nvSpPr>
          <p:cNvPr id="260098" name="Rectangle 2"/>
          <p:cNvSpPr>
            <a:spLocks noGrp="1" noChangeArrowheads="1"/>
          </p:cNvSpPr>
          <p:nvPr>
            <p:ph type="title"/>
          </p:nvPr>
        </p:nvSpPr>
        <p:spPr/>
        <p:txBody>
          <a:bodyPr>
            <a:normAutofit/>
          </a:bodyPr>
          <a:lstStyle/>
          <a:p>
            <a:r>
              <a:rPr lang="en-US" sz="3600" dirty="0">
                <a:effectLst/>
              </a:rPr>
              <a:t>Unlock a Readers/Writer Lock</a:t>
            </a:r>
            <a:endParaRPr lang="bg-BG" sz="4000"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3" name="Rectangle 3"/>
          <p:cNvSpPr>
            <a:spLocks noGrp="1" noChangeArrowheads="1"/>
          </p:cNvSpPr>
          <p:nvPr>
            <p:ph idx="1"/>
          </p:nvPr>
        </p:nvSpPr>
        <p:spPr/>
        <p:txBody>
          <a:bodyPr/>
          <a:lstStyle/>
          <a:p>
            <a:r>
              <a:rPr lang="en-US" dirty="0" smtClean="0"/>
              <a:t>The function</a:t>
            </a:r>
            <a:r>
              <a:rPr lang="bg-BG" dirty="0"/>
              <a:t/>
            </a:r>
            <a:br>
              <a:rPr lang="bg-BG" dirty="0"/>
            </a:br>
            <a:r>
              <a:rPr lang="bg-BG" b="1" dirty="0"/>
              <a:t>rwlock_destroy(rwlock_t *rwlp)</a:t>
            </a:r>
            <a:r>
              <a:rPr lang="bg-BG" dirty="0"/>
              <a:t> </a:t>
            </a:r>
            <a:r>
              <a:rPr lang="en-US" dirty="0" smtClean="0"/>
              <a:t/>
            </a:r>
            <a:br>
              <a:rPr lang="en-US" dirty="0" smtClean="0"/>
            </a:br>
            <a:r>
              <a:rPr lang="en-US" dirty="0" smtClean="0"/>
              <a:t/>
            </a:r>
            <a:br>
              <a:rPr lang="en-US" dirty="0" smtClean="0"/>
            </a:br>
            <a:r>
              <a:rPr lang="en-US" dirty="0"/>
              <a:t>destroys any state associated with the readers/writer lock pointed to by </a:t>
            </a:r>
            <a:r>
              <a:rPr lang="en-US" dirty="0" err="1"/>
              <a:t>rlwp</a:t>
            </a:r>
            <a:r>
              <a:rPr lang="en-US" dirty="0"/>
              <a:t>. The space for storing the readers/writer lock is not freed.</a:t>
            </a:r>
          </a:p>
          <a:p>
            <a:r>
              <a:rPr lang="en-US" dirty="0" err="1"/>
              <a:t>rwlock_destroy</a:t>
            </a:r>
            <a:r>
              <a:rPr lang="en-US" dirty="0"/>
              <a:t>() returns zero after completing successfully. Any other returned value indicates that an error occurred.</a:t>
            </a:r>
          </a:p>
        </p:txBody>
      </p:sp>
      <p:sp>
        <p:nvSpPr>
          <p:cNvPr id="261122" name="Rectangle 2"/>
          <p:cNvSpPr>
            <a:spLocks noGrp="1" noChangeArrowheads="1"/>
          </p:cNvSpPr>
          <p:nvPr>
            <p:ph type="title"/>
          </p:nvPr>
        </p:nvSpPr>
        <p:spPr/>
        <p:txBody>
          <a:bodyPr>
            <a:normAutofit/>
          </a:bodyPr>
          <a:lstStyle/>
          <a:p>
            <a:r>
              <a:rPr lang="en-US" sz="3600" dirty="0">
                <a:effectLst/>
              </a:rPr>
              <a:t>Destroy Readers/Writer Lock State</a:t>
            </a:r>
            <a:endParaRPr lang="bg-BG" sz="4000"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a:t>
            </a:r>
            <a:r>
              <a:rPr lang="en-US" dirty="0"/>
              <a:t>following example uses a bank account analogy to demonstrate readers/writer locks. </a:t>
            </a:r>
            <a:endParaRPr lang="en-US" dirty="0" smtClean="0"/>
          </a:p>
          <a:p>
            <a:r>
              <a:rPr lang="en-US" dirty="0" smtClean="0"/>
              <a:t>While </a:t>
            </a:r>
            <a:r>
              <a:rPr lang="en-US" dirty="0"/>
              <a:t>the program could allow multiple threads to have concurrent read-only access to the account balance, only a single writer is allowed. </a:t>
            </a:r>
            <a:endParaRPr lang="en-US" dirty="0" smtClean="0"/>
          </a:p>
          <a:p>
            <a:r>
              <a:rPr lang="en-US" dirty="0" smtClean="0"/>
              <a:t>Note </a:t>
            </a:r>
            <a:r>
              <a:rPr lang="en-US" dirty="0"/>
              <a:t>that the </a:t>
            </a:r>
            <a:r>
              <a:rPr lang="en-US" dirty="0" err="1"/>
              <a:t>get_balance</a:t>
            </a:r>
            <a:r>
              <a:rPr lang="en-US" dirty="0"/>
              <a:t>() function needs the lock to ensure that the addition of the checking and saving balances occurs atomically.</a:t>
            </a:r>
          </a:p>
          <a:p>
            <a:endParaRPr lang="bg-BG" dirty="0"/>
          </a:p>
        </p:txBody>
      </p:sp>
      <p:sp>
        <p:nvSpPr>
          <p:cNvPr id="3" name="Title 2"/>
          <p:cNvSpPr>
            <a:spLocks noGrp="1"/>
          </p:cNvSpPr>
          <p:nvPr>
            <p:ph type="title"/>
          </p:nvPr>
        </p:nvSpPr>
        <p:spPr/>
        <p:txBody>
          <a:bodyPr>
            <a:normAutofit/>
          </a:bodyPr>
          <a:lstStyle/>
          <a:p>
            <a:r>
              <a:rPr lang="en-US" dirty="0"/>
              <a:t>Readers/Writer Lock </a:t>
            </a:r>
            <a:r>
              <a:rPr lang="en-US" dirty="0" smtClean="0"/>
              <a:t>Example</a:t>
            </a:r>
            <a:endParaRPr lang="bg-BG" dirty="0"/>
          </a:p>
        </p:txBody>
      </p:sp>
    </p:spTree>
    <p:extLst>
      <p:ext uri="{BB962C8B-B14F-4D97-AF65-F5344CB8AC3E}">
        <p14:creationId xmlns:p14="http://schemas.microsoft.com/office/powerpoint/2010/main" val="394538564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idx="4294967295"/>
          </p:nvPr>
        </p:nvSpPr>
        <p:spPr>
          <a:xfrm>
            <a:off x="0" y="274638"/>
            <a:ext cx="8229600" cy="1143000"/>
          </a:xfrm>
        </p:spPr>
        <p:txBody>
          <a:bodyPr>
            <a:normAutofit fontScale="90000"/>
          </a:bodyPr>
          <a:lstStyle/>
          <a:p>
            <a:r>
              <a:rPr lang="en-US" dirty="0"/>
              <a:t>Readers/Writer Lock </a:t>
            </a:r>
            <a:r>
              <a:rPr lang="en-US" dirty="0" smtClean="0"/>
              <a:t>Example</a:t>
            </a:r>
            <a:br>
              <a:rPr lang="en-US" dirty="0" smtClean="0"/>
            </a:br>
            <a:endParaRPr lang="bg-BG" dirty="0"/>
          </a:p>
        </p:txBody>
      </p:sp>
      <p:pic>
        <p:nvPicPr>
          <p:cNvPr id="262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0127" y="838200"/>
            <a:ext cx="6219924" cy="588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5" name="Rectangle 3"/>
          <p:cNvSpPr>
            <a:spLocks noGrp="1" noChangeArrowheads="1"/>
          </p:cNvSpPr>
          <p:nvPr>
            <p:ph idx="1"/>
          </p:nvPr>
        </p:nvSpPr>
        <p:spPr/>
        <p:txBody>
          <a:bodyPr>
            <a:normAutofit fontScale="92500" lnSpcReduction="10000"/>
          </a:bodyPr>
          <a:lstStyle/>
          <a:p>
            <a:r>
              <a:rPr lang="en-US" sz="2400" dirty="0"/>
              <a:t>Here we simply list the similar thread functions and their prototype definitions, except where the complexity of the function merits further exposition. .</a:t>
            </a:r>
          </a:p>
          <a:p>
            <a:pPr marL="109728" indent="0">
              <a:buNone/>
            </a:pPr>
            <a:r>
              <a:rPr lang="en-US" sz="2400" b="1" dirty="0"/>
              <a:t>Create a Thread</a:t>
            </a:r>
          </a:p>
          <a:p>
            <a:r>
              <a:rPr lang="en-US" sz="2400" dirty="0"/>
              <a:t>The </a:t>
            </a:r>
            <a:r>
              <a:rPr lang="en-US" sz="2400" dirty="0" err="1"/>
              <a:t>thr_create</a:t>
            </a:r>
            <a:r>
              <a:rPr lang="en-US" sz="2400" dirty="0"/>
              <a:t>() routine is one of the most elaborate of all the Solaris threads library routines</a:t>
            </a:r>
            <a:r>
              <a:rPr lang="en-US" sz="2400" dirty="0" smtClean="0"/>
              <a:t>. It </a:t>
            </a:r>
            <a:r>
              <a:rPr lang="en-US" sz="2400" dirty="0"/>
              <a:t>is prototyped as follows:</a:t>
            </a:r>
          </a:p>
          <a:p>
            <a:pPr>
              <a:lnSpc>
                <a:spcPct val="90000"/>
              </a:lnSpc>
              <a:buFontTx/>
              <a:buNone/>
            </a:pPr>
            <a:r>
              <a:rPr lang="bg-BG" sz="2400" b="1" dirty="0" smtClean="0"/>
              <a:t>int </a:t>
            </a:r>
            <a:r>
              <a:rPr lang="bg-BG" sz="2400" b="1" dirty="0"/>
              <a:t>thr_create(void *stack_base, size_t stack_size, void *(*start_routine) (void *), void *arg, long flags, thread_t *new_thread); </a:t>
            </a:r>
          </a:p>
          <a:p>
            <a:pPr>
              <a:lnSpc>
                <a:spcPct val="90000"/>
              </a:lnSpc>
            </a:pPr>
            <a:r>
              <a:rPr lang="en-US" sz="2400" dirty="0" smtClean="0"/>
              <a:t>This </a:t>
            </a:r>
            <a:r>
              <a:rPr lang="en-US" sz="2400" dirty="0"/>
              <a:t>function adds a new thread of control to the current process. Note that the new thread does not inherit pending signals, but it does inherit priority and signal masks.</a:t>
            </a:r>
            <a:endParaRPr lang="bg-BG" sz="2400" dirty="0"/>
          </a:p>
        </p:txBody>
      </p:sp>
      <p:sp>
        <p:nvSpPr>
          <p:cNvPr id="264194" name="Rectangle 2"/>
          <p:cNvSpPr>
            <a:spLocks noGrp="1" noChangeArrowheads="1"/>
          </p:cNvSpPr>
          <p:nvPr>
            <p:ph type="title"/>
          </p:nvPr>
        </p:nvSpPr>
        <p:spPr/>
        <p:txBody>
          <a:bodyPr>
            <a:normAutofit fontScale="90000"/>
          </a:bodyPr>
          <a:lstStyle/>
          <a:p>
            <a:r>
              <a:rPr lang="bg-BG" sz="4000" b="1"/>
              <a:t>Similar Solaris Threads Functions</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9" name="Rectangle 3"/>
          <p:cNvSpPr>
            <a:spLocks noGrp="1" noChangeArrowheads="1"/>
          </p:cNvSpPr>
          <p:nvPr>
            <p:ph idx="1"/>
          </p:nvPr>
        </p:nvSpPr>
        <p:spPr/>
        <p:txBody>
          <a:bodyPr>
            <a:normAutofit fontScale="92500"/>
          </a:bodyPr>
          <a:lstStyle/>
          <a:p>
            <a:r>
              <a:rPr lang="en-US" sz="2400" dirty="0" err="1"/>
              <a:t>stack_base</a:t>
            </a:r>
            <a:r>
              <a:rPr lang="en-US" sz="2400" dirty="0"/>
              <a:t> contains the address for the stack that the new thread uses. If </a:t>
            </a:r>
            <a:r>
              <a:rPr lang="en-US" sz="2400" dirty="0" err="1"/>
              <a:t>stack_base</a:t>
            </a:r>
            <a:r>
              <a:rPr lang="en-US" sz="2400" dirty="0"/>
              <a:t> is NULL then </a:t>
            </a:r>
            <a:r>
              <a:rPr lang="en-US" sz="2400" dirty="0" err="1"/>
              <a:t>thr_create</a:t>
            </a:r>
            <a:r>
              <a:rPr lang="en-US" sz="2400" dirty="0"/>
              <a:t>() allocates a stack for the new thread with at least </a:t>
            </a:r>
            <a:r>
              <a:rPr lang="en-US" sz="2400" dirty="0" err="1"/>
              <a:t>stac_size</a:t>
            </a:r>
            <a:r>
              <a:rPr lang="en-US" sz="2400" dirty="0"/>
              <a:t> bytes. </a:t>
            </a:r>
            <a:r>
              <a:rPr lang="en-US" sz="2400" dirty="0" err="1"/>
              <a:t>stack_sizeContains</a:t>
            </a:r>
            <a:r>
              <a:rPr lang="en-US" sz="2400" dirty="0"/>
              <a:t> the size, in number of bytes, for the stack that the new thread uses. If </a:t>
            </a:r>
            <a:r>
              <a:rPr lang="en-US" sz="2400" dirty="0" err="1"/>
              <a:t>stack_size</a:t>
            </a:r>
            <a:r>
              <a:rPr lang="en-US" sz="2400" dirty="0"/>
              <a:t> is zero, a default size is used. In most cases, a zero value works best. If </a:t>
            </a:r>
            <a:r>
              <a:rPr lang="en-US" sz="2400" dirty="0" err="1"/>
              <a:t>stack_size</a:t>
            </a:r>
            <a:r>
              <a:rPr lang="en-US" sz="2400" dirty="0"/>
              <a:t> is not zero, it must be greater than the value returned by </a:t>
            </a:r>
            <a:r>
              <a:rPr lang="en-US" sz="2400" dirty="0" err="1"/>
              <a:t>thr_min_stack</a:t>
            </a:r>
            <a:r>
              <a:rPr lang="en-US" sz="2400" dirty="0"/>
              <a:t>(void) inquiry function.</a:t>
            </a:r>
          </a:p>
          <a:p>
            <a:r>
              <a:rPr lang="en-US" sz="2400" dirty="0"/>
              <a:t>There is no general need to allocate stack space for threads. The threads library allocates one megabyte of virtual memory for each thread's stack with no swap space reserved.</a:t>
            </a:r>
          </a:p>
        </p:txBody>
      </p:sp>
      <p:sp>
        <p:nvSpPr>
          <p:cNvPr id="265218" name="Rectangle 2"/>
          <p:cNvSpPr>
            <a:spLocks noGrp="1" noChangeArrowheads="1"/>
          </p:cNvSpPr>
          <p:nvPr>
            <p:ph type="title"/>
          </p:nvPr>
        </p:nvSpPr>
        <p:spPr/>
        <p:txBody>
          <a:bodyPr/>
          <a:lstStyle/>
          <a:p>
            <a:r>
              <a:rPr lang="bg-BG" b="1"/>
              <a:t>Create a Thread</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3" name="Rectangle 3"/>
          <p:cNvSpPr>
            <a:spLocks noGrp="1" noChangeArrowheads="1"/>
          </p:cNvSpPr>
          <p:nvPr>
            <p:ph idx="1"/>
          </p:nvPr>
        </p:nvSpPr>
        <p:spPr/>
        <p:txBody>
          <a:bodyPr>
            <a:normAutofit lnSpcReduction="10000"/>
          </a:bodyPr>
          <a:lstStyle/>
          <a:p>
            <a:r>
              <a:rPr lang="en-US" sz="2400" dirty="0" err="1"/>
              <a:t>start_routine</a:t>
            </a:r>
            <a:r>
              <a:rPr lang="en-US" sz="2400" dirty="0"/>
              <a:t> contains the function with which the new thread begins execution. When </a:t>
            </a:r>
            <a:r>
              <a:rPr lang="en-US" sz="2400" dirty="0" err="1"/>
              <a:t>start_routine</a:t>
            </a:r>
            <a:r>
              <a:rPr lang="en-US" sz="2400" dirty="0"/>
              <a:t> returns, the thread exits with the exit status set to the value returned by </a:t>
            </a:r>
            <a:r>
              <a:rPr lang="en-US" sz="2400" dirty="0" err="1"/>
              <a:t>start_routine</a:t>
            </a:r>
            <a:endParaRPr lang="en-US" sz="2400" dirty="0"/>
          </a:p>
          <a:p>
            <a:r>
              <a:rPr lang="en-US" sz="2400" dirty="0" err="1"/>
              <a:t>arg</a:t>
            </a:r>
            <a:r>
              <a:rPr lang="en-US" sz="2400" dirty="0"/>
              <a:t> can be anything that is described by void, which is typically any 4-byte value. Anything larger must be passed indirectly by having the argument point to it.</a:t>
            </a:r>
          </a:p>
          <a:p>
            <a:r>
              <a:rPr lang="en-US" sz="2400" dirty="0"/>
              <a:t>Note that you can supply only one argument. To get your procedure to take multiple arguments, encode them as one (such as by putting them in a structure).</a:t>
            </a:r>
          </a:p>
        </p:txBody>
      </p:sp>
      <p:sp>
        <p:nvSpPr>
          <p:cNvPr id="266242" name="Rectangle 2"/>
          <p:cNvSpPr>
            <a:spLocks noGrp="1" noChangeArrowheads="1"/>
          </p:cNvSpPr>
          <p:nvPr>
            <p:ph type="title"/>
          </p:nvPr>
        </p:nvSpPr>
        <p:spPr/>
        <p:txBody>
          <a:bodyPr/>
          <a:lstStyle/>
          <a:p>
            <a:r>
              <a:rPr lang="bg-BG" b="1"/>
              <a:t>Create a Thread</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7" name="Rectangle 3"/>
          <p:cNvSpPr>
            <a:spLocks noGrp="1" noChangeArrowheads="1"/>
          </p:cNvSpPr>
          <p:nvPr>
            <p:ph idx="1"/>
          </p:nvPr>
        </p:nvSpPr>
        <p:spPr/>
        <p:txBody>
          <a:bodyPr>
            <a:normAutofit fontScale="92500" lnSpcReduction="20000"/>
          </a:bodyPr>
          <a:lstStyle/>
          <a:p>
            <a:pPr marL="109728" indent="0">
              <a:buNone/>
            </a:pPr>
            <a:r>
              <a:rPr lang="en-US" sz="2000" dirty="0"/>
              <a:t>flags specifies attributes for the created thread. In most cases a zero value works best. The value in flags is constructed from the bitwise inclusive OR of the following:</a:t>
            </a:r>
          </a:p>
          <a:p>
            <a:r>
              <a:rPr lang="en-US" sz="2000" b="1" dirty="0"/>
              <a:t>THR_SUSPENDED</a:t>
            </a:r>
            <a:r>
              <a:rPr lang="en-US" sz="2000" dirty="0"/>
              <a:t>-- Suspends the new thread and does not execute </a:t>
            </a:r>
            <a:r>
              <a:rPr lang="en-US" sz="2000" dirty="0" err="1"/>
              <a:t>start_routine</a:t>
            </a:r>
            <a:r>
              <a:rPr lang="en-US" sz="2000" dirty="0"/>
              <a:t> until the thread is started by </a:t>
            </a:r>
            <a:r>
              <a:rPr lang="en-US" sz="2000" dirty="0" err="1"/>
              <a:t>thr_continue</a:t>
            </a:r>
            <a:r>
              <a:rPr lang="en-US" sz="2000" dirty="0"/>
              <a:t>(). Use this to operate on the thread (such as changing its priority) before you run it. The termination of a detached thread is ignored</a:t>
            </a:r>
            <a:r>
              <a:rPr lang="en-US" sz="2000" dirty="0" smtClean="0"/>
              <a:t>.</a:t>
            </a:r>
          </a:p>
          <a:p>
            <a:r>
              <a:rPr lang="en-US" sz="2000" b="1" dirty="0" smtClean="0"/>
              <a:t>THR_DETACHED</a:t>
            </a:r>
            <a:r>
              <a:rPr lang="en-US" sz="2000" dirty="0" smtClean="0"/>
              <a:t>-</a:t>
            </a:r>
            <a:r>
              <a:rPr lang="en-US" sz="2000" dirty="0"/>
              <a:t>- Detaches the new thread so that its thread ID and other resources can be reused as soon as the thread terminates. Set this when you do not want to wait for the thread to terminate. Note - When there is no explicit synchronization to prevent it, an unsuspended, detached thread can die and have its thread ID reassigned to another new thread before its creator returns from </a:t>
            </a:r>
            <a:r>
              <a:rPr lang="en-US" sz="2000" dirty="0" err="1"/>
              <a:t>thr_create</a:t>
            </a:r>
            <a:r>
              <a:rPr lang="en-US" sz="2000" dirty="0" smtClean="0"/>
              <a:t>().</a:t>
            </a:r>
          </a:p>
          <a:p>
            <a:r>
              <a:rPr lang="en-US" sz="2000" b="1" dirty="0" smtClean="0"/>
              <a:t>THR_BOUND</a:t>
            </a:r>
            <a:r>
              <a:rPr lang="en-US" sz="2000" dirty="0" smtClean="0"/>
              <a:t>-</a:t>
            </a:r>
            <a:r>
              <a:rPr lang="en-US" sz="2000" dirty="0"/>
              <a:t>- Permanently binds the new thread to an LWP (the new thread is a bound thread).</a:t>
            </a:r>
            <a:endParaRPr lang="bg-BG" sz="1600" dirty="0"/>
          </a:p>
        </p:txBody>
      </p:sp>
      <p:sp>
        <p:nvSpPr>
          <p:cNvPr id="267266" name="Rectangle 2"/>
          <p:cNvSpPr>
            <a:spLocks noGrp="1" noChangeArrowheads="1"/>
          </p:cNvSpPr>
          <p:nvPr>
            <p:ph type="title"/>
          </p:nvPr>
        </p:nvSpPr>
        <p:spPr/>
        <p:txBody>
          <a:bodyPr/>
          <a:lstStyle/>
          <a:p>
            <a:r>
              <a:rPr lang="bg-BG" b="1"/>
              <a:t>Create a Thread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Grp="1" noChangeArrowheads="1"/>
          </p:cNvSpPr>
          <p:nvPr>
            <p:ph idx="1"/>
          </p:nvPr>
        </p:nvSpPr>
        <p:spPr/>
        <p:txBody>
          <a:bodyPr>
            <a:normAutofit/>
          </a:bodyPr>
          <a:lstStyle/>
          <a:p>
            <a:pPr marL="109728" indent="0">
              <a:buNone/>
            </a:pPr>
            <a:r>
              <a:rPr lang="en-US" dirty="0"/>
              <a:t>Multithreading your code can have many benefits:</a:t>
            </a:r>
          </a:p>
          <a:p>
            <a:r>
              <a:rPr lang="en-US" dirty="0"/>
              <a:t>Improve application responsiveness </a:t>
            </a:r>
            <a:endParaRPr lang="en-US" dirty="0" smtClean="0"/>
          </a:p>
          <a:p>
            <a:pPr lvl="1"/>
            <a:r>
              <a:rPr lang="en-US" dirty="0" smtClean="0"/>
              <a:t>Any </a:t>
            </a:r>
            <a:r>
              <a:rPr lang="en-US" dirty="0"/>
              <a:t>program in which many activities are not dependent upon each other can be redesigned so that each activity is defined as a thread. For example, the user of a multithreaded GUI does not have to wait for one activity to complete before starting another</a:t>
            </a:r>
            <a:r>
              <a:rPr lang="en-US" dirty="0" smtClean="0"/>
              <a:t>.</a:t>
            </a:r>
            <a:endParaRPr lang="en-US" dirty="0"/>
          </a:p>
        </p:txBody>
      </p:sp>
      <p:sp>
        <p:nvSpPr>
          <p:cNvPr id="168962" name="Rectangle 2"/>
          <p:cNvSpPr>
            <a:spLocks noGrp="1" noChangeArrowheads="1"/>
          </p:cNvSpPr>
          <p:nvPr>
            <p:ph type="title"/>
          </p:nvPr>
        </p:nvSpPr>
        <p:spPr/>
        <p:txBody>
          <a:bodyPr>
            <a:normAutofit fontScale="90000"/>
          </a:bodyPr>
          <a:lstStyle/>
          <a:p>
            <a:r>
              <a:rPr lang="bg-BG" sz="4000" b="1"/>
              <a:t>Multithreading vs. Single threading</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9" name="Rectangle 3"/>
          <p:cNvSpPr>
            <a:spLocks noGrp="1" noChangeArrowheads="1"/>
          </p:cNvSpPr>
          <p:nvPr>
            <p:ph idx="1"/>
          </p:nvPr>
        </p:nvSpPr>
        <p:spPr/>
        <p:txBody>
          <a:bodyPr>
            <a:normAutofit fontScale="92500" lnSpcReduction="20000"/>
          </a:bodyPr>
          <a:lstStyle/>
          <a:p>
            <a:r>
              <a:rPr lang="en-US" b="1" dirty="0"/>
              <a:t>THR_NEW_LWP</a:t>
            </a:r>
            <a:r>
              <a:rPr lang="en-US" dirty="0"/>
              <a:t>-- Increases the concurrency level for unbound threads by one. The effect is similar to incrementing concurrency by one with </a:t>
            </a:r>
            <a:r>
              <a:rPr lang="en-US" dirty="0" err="1"/>
              <a:t>thr_setconcurrency</a:t>
            </a:r>
            <a:r>
              <a:rPr lang="en-US" dirty="0"/>
              <a:t>(), although THR_NEW_LWP does not affect the level set through the </a:t>
            </a:r>
            <a:r>
              <a:rPr lang="en-US" dirty="0" err="1"/>
              <a:t>thr_setconcurrency</a:t>
            </a:r>
            <a:r>
              <a:rPr lang="en-US" dirty="0"/>
              <a:t>() function. </a:t>
            </a:r>
            <a:r>
              <a:rPr lang="en-US" dirty="0" smtClean="0"/>
              <a:t/>
            </a:r>
            <a:br>
              <a:rPr lang="en-US" dirty="0" smtClean="0"/>
            </a:br>
            <a:r>
              <a:rPr lang="en-US" dirty="0" smtClean="0"/>
              <a:t/>
            </a:r>
            <a:br>
              <a:rPr lang="en-US" dirty="0" smtClean="0"/>
            </a:br>
            <a:r>
              <a:rPr lang="en-US" dirty="0" smtClean="0"/>
              <a:t>Typically</a:t>
            </a:r>
            <a:r>
              <a:rPr lang="en-US" dirty="0"/>
              <a:t>, THR_NEW_LWP adds a new LWP to the pool of LWPs running unbound </a:t>
            </a:r>
            <a:r>
              <a:rPr lang="en-US" dirty="0" err="1"/>
              <a:t>threads.When</a:t>
            </a:r>
            <a:r>
              <a:rPr lang="en-US" dirty="0"/>
              <a:t> you specify both THR_BOUND and THR_NEW_LWP, two LWPs are typically created -- one for the bound thread and another for the pool of LWPs running unbound threads.</a:t>
            </a:r>
          </a:p>
        </p:txBody>
      </p:sp>
      <p:sp>
        <p:nvSpPr>
          <p:cNvPr id="270338" name="Rectangle 2"/>
          <p:cNvSpPr>
            <a:spLocks noGrp="1" noChangeArrowheads="1"/>
          </p:cNvSpPr>
          <p:nvPr>
            <p:ph type="title"/>
          </p:nvPr>
        </p:nvSpPr>
        <p:spPr/>
        <p:txBody>
          <a:bodyPr/>
          <a:lstStyle/>
          <a:p>
            <a:r>
              <a:rPr lang="bg-BG" b="1"/>
              <a:t>Create a Thread</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3" name="Rectangle 3"/>
          <p:cNvSpPr>
            <a:spLocks noGrp="1" noChangeArrowheads="1"/>
          </p:cNvSpPr>
          <p:nvPr>
            <p:ph idx="1"/>
          </p:nvPr>
        </p:nvSpPr>
        <p:spPr/>
        <p:txBody>
          <a:bodyPr>
            <a:normAutofit fontScale="92500" lnSpcReduction="20000"/>
          </a:bodyPr>
          <a:lstStyle/>
          <a:p>
            <a:r>
              <a:rPr lang="en-US" b="1" dirty="0"/>
              <a:t>THR_DAEMON</a:t>
            </a:r>
            <a:r>
              <a:rPr lang="en-US" dirty="0"/>
              <a:t>-- Marks the new thread as a daemon. The process exits when all </a:t>
            </a:r>
            <a:r>
              <a:rPr lang="en-US" dirty="0" err="1"/>
              <a:t>nondaemon</a:t>
            </a:r>
            <a:r>
              <a:rPr lang="en-US" dirty="0"/>
              <a:t> threads exit. Daemon threads do not affect the process exit status and are ignored when counting the number of thread exits</a:t>
            </a:r>
            <a:r>
              <a:rPr lang="en-US" dirty="0" smtClean="0"/>
              <a:t>.</a:t>
            </a:r>
          </a:p>
          <a:p>
            <a:endParaRPr lang="en-US" dirty="0"/>
          </a:p>
          <a:p>
            <a:pPr marL="109728" indent="0">
              <a:buNone/>
            </a:pPr>
            <a:r>
              <a:rPr lang="en-US" dirty="0" smtClean="0"/>
              <a:t>A </a:t>
            </a:r>
            <a:r>
              <a:rPr lang="en-US" dirty="0"/>
              <a:t>process can exit either by calling exit() or by having every thread in the process that was not created with the THR_DAEMON flag call </a:t>
            </a:r>
            <a:r>
              <a:rPr lang="en-US" dirty="0" err="1"/>
              <a:t>thr_exit</a:t>
            </a:r>
            <a:r>
              <a:rPr lang="en-US" dirty="0"/>
              <a:t>(). An application, or a library it calls, can create one or more threads that should be ignored (not counted) in the decision of whether to exit. The </a:t>
            </a:r>
            <a:r>
              <a:rPr lang="en-US" dirty="0" err="1"/>
              <a:t>THR_DAEMONl</a:t>
            </a:r>
            <a:r>
              <a:rPr lang="en-US" dirty="0"/>
              <a:t> flag identifies threads that are not counted in the process exit criterion.</a:t>
            </a:r>
          </a:p>
        </p:txBody>
      </p:sp>
      <p:sp>
        <p:nvSpPr>
          <p:cNvPr id="271362" name="Rectangle 2"/>
          <p:cNvSpPr>
            <a:spLocks noGrp="1" noChangeArrowheads="1"/>
          </p:cNvSpPr>
          <p:nvPr>
            <p:ph type="title"/>
          </p:nvPr>
        </p:nvSpPr>
        <p:spPr/>
        <p:txBody>
          <a:bodyPr/>
          <a:lstStyle/>
          <a:p>
            <a:r>
              <a:rPr lang="bg-BG" b="1"/>
              <a:t>Create a Thread</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7" name="Rectangle 3"/>
          <p:cNvSpPr>
            <a:spLocks noGrp="1" noChangeArrowheads="1"/>
          </p:cNvSpPr>
          <p:nvPr>
            <p:ph idx="1"/>
          </p:nvPr>
        </p:nvSpPr>
        <p:spPr/>
        <p:txBody>
          <a:bodyPr>
            <a:normAutofit fontScale="85000" lnSpcReduction="10000"/>
          </a:bodyPr>
          <a:lstStyle/>
          <a:p>
            <a:r>
              <a:rPr lang="en-US" sz="2800" dirty="0" err="1"/>
              <a:t>new_thread</a:t>
            </a:r>
            <a:r>
              <a:rPr lang="en-US" sz="2800" dirty="0"/>
              <a:t> points to a location (when </a:t>
            </a:r>
            <a:r>
              <a:rPr lang="en-US" sz="2800" dirty="0" err="1"/>
              <a:t>new_thread</a:t>
            </a:r>
            <a:r>
              <a:rPr lang="en-US" sz="2800" dirty="0"/>
              <a:t> is not NULL) where the ID of the new thread is stored when </a:t>
            </a:r>
            <a:r>
              <a:rPr lang="en-US" sz="2800" dirty="0" err="1"/>
              <a:t>thr_create</a:t>
            </a:r>
            <a:r>
              <a:rPr lang="en-US" sz="2800" dirty="0"/>
              <a:t>() is successful. The caller is responsible for supplying the storage this argument points to. The ID is valid only within the calling process. If you are not interested in this identifier, supply a zero value to </a:t>
            </a:r>
            <a:r>
              <a:rPr lang="en-US" sz="2800" dirty="0" err="1"/>
              <a:t>new_thread</a:t>
            </a:r>
            <a:r>
              <a:rPr lang="en-US" sz="2800" dirty="0"/>
              <a:t>.</a:t>
            </a:r>
          </a:p>
          <a:p>
            <a:r>
              <a:rPr lang="en-US" sz="2800" dirty="0" err="1"/>
              <a:t>thr_create</a:t>
            </a:r>
            <a:r>
              <a:rPr lang="en-US" sz="2800" dirty="0"/>
              <a:t>() returns a zero and exits when it completes successfully. Any other returned value indicates that an error occurred. When any of the following conditions are detected, </a:t>
            </a:r>
            <a:r>
              <a:rPr lang="en-US" sz="2800" dirty="0" err="1"/>
              <a:t>thr_create</a:t>
            </a:r>
            <a:r>
              <a:rPr lang="en-US" sz="2800" dirty="0"/>
              <a:t>() fails and returns the corresponding value to </a:t>
            </a:r>
            <a:r>
              <a:rPr lang="en-US" sz="2800" dirty="0" err="1"/>
              <a:t>errno</a:t>
            </a:r>
            <a:r>
              <a:rPr lang="en-US" sz="2800" dirty="0"/>
              <a:t>.</a:t>
            </a:r>
          </a:p>
        </p:txBody>
      </p:sp>
      <p:sp>
        <p:nvSpPr>
          <p:cNvPr id="272386" name="Rectangle 2"/>
          <p:cNvSpPr>
            <a:spLocks noGrp="1" noChangeArrowheads="1"/>
          </p:cNvSpPr>
          <p:nvPr>
            <p:ph type="title"/>
          </p:nvPr>
        </p:nvSpPr>
        <p:spPr/>
        <p:txBody>
          <a:bodyPr/>
          <a:lstStyle/>
          <a:p>
            <a:r>
              <a:rPr lang="bg-BG" b="1"/>
              <a:t>Create a Thread</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marL="109728" indent="0">
              <a:buNone/>
            </a:pPr>
            <a:r>
              <a:rPr lang="en-US" b="1" dirty="0"/>
              <a:t>Get the Thread Identifier</a:t>
            </a:r>
          </a:p>
          <a:p>
            <a:r>
              <a:rPr lang="en-US" dirty="0"/>
              <a:t>The </a:t>
            </a:r>
            <a:r>
              <a:rPr lang="en-US" dirty="0" smtClean="0"/>
              <a:t/>
            </a:r>
            <a:br>
              <a:rPr lang="en-US" dirty="0" smtClean="0"/>
            </a:br>
            <a:r>
              <a:rPr lang="en-US" b="1" dirty="0" err="1" smtClean="0"/>
              <a:t>int</a:t>
            </a:r>
            <a:r>
              <a:rPr lang="en-US" b="1" dirty="0" smtClean="0"/>
              <a:t> </a:t>
            </a:r>
            <a:r>
              <a:rPr lang="en-US" b="1" dirty="0" err="1"/>
              <a:t>thr_self</a:t>
            </a:r>
            <a:r>
              <a:rPr lang="en-US" b="1" dirty="0"/>
              <a:t>(void)</a:t>
            </a:r>
            <a:r>
              <a:rPr lang="en-US" dirty="0"/>
              <a:t> </a:t>
            </a:r>
            <a:r>
              <a:rPr lang="en-US" dirty="0" smtClean="0"/>
              <a:t/>
            </a:r>
            <a:br>
              <a:rPr lang="en-US" dirty="0" smtClean="0"/>
            </a:br>
            <a:r>
              <a:rPr lang="en-US" dirty="0" smtClean="0"/>
              <a:t/>
            </a:r>
            <a:br>
              <a:rPr lang="en-US" dirty="0" smtClean="0"/>
            </a:br>
            <a:r>
              <a:rPr lang="en-US" dirty="0" smtClean="0"/>
              <a:t>to </a:t>
            </a:r>
            <a:r>
              <a:rPr lang="en-US" dirty="0"/>
              <a:t>get the ID of the calling thread.</a:t>
            </a:r>
          </a:p>
          <a:p>
            <a:pPr marL="109728" indent="0">
              <a:buNone/>
            </a:pPr>
            <a:r>
              <a:rPr lang="en-US" b="1" dirty="0"/>
              <a:t>Yield Thread Execution</a:t>
            </a:r>
          </a:p>
          <a:p>
            <a:r>
              <a:rPr lang="en-US" b="1" dirty="0"/>
              <a:t>void </a:t>
            </a:r>
            <a:r>
              <a:rPr lang="en-US" b="1" dirty="0" err="1"/>
              <a:t>thr_yield</a:t>
            </a:r>
            <a:r>
              <a:rPr lang="en-US" b="1" dirty="0"/>
              <a:t>(void)</a:t>
            </a:r>
            <a:r>
              <a:rPr lang="en-US" dirty="0"/>
              <a:t> </a:t>
            </a:r>
            <a:r>
              <a:rPr lang="en-US" dirty="0" smtClean="0"/>
              <a:t/>
            </a:r>
            <a:br>
              <a:rPr lang="en-US" dirty="0" smtClean="0"/>
            </a:br>
            <a:r>
              <a:rPr lang="en-US" dirty="0" smtClean="0"/>
              <a:t>causes </a:t>
            </a:r>
            <a:r>
              <a:rPr lang="en-US" dirty="0"/>
              <a:t>the current thread to yield its execution in favor of another thread with the same or greater priority; otherwise it has no effect. There is no guarantee that a thread </a:t>
            </a:r>
            <a:r>
              <a:rPr lang="en-US" dirty="0" smtClean="0"/>
              <a:t>calling </a:t>
            </a:r>
            <a:r>
              <a:rPr lang="en-US" dirty="0" err="1" smtClean="0"/>
              <a:t>thr_yield</a:t>
            </a:r>
            <a:r>
              <a:rPr lang="en-US" dirty="0"/>
              <a:t>() will do so</a:t>
            </a:r>
            <a:r>
              <a:rPr lang="en-US" dirty="0" smtClean="0"/>
              <a:t>.</a:t>
            </a:r>
            <a:endParaRPr lang="en-US" dirty="0"/>
          </a:p>
        </p:txBody>
      </p:sp>
      <p:sp>
        <p:nvSpPr>
          <p:cNvPr id="3" name="Title 2"/>
          <p:cNvSpPr>
            <a:spLocks noGrp="1"/>
          </p:cNvSpPr>
          <p:nvPr>
            <p:ph type="title"/>
          </p:nvPr>
        </p:nvSpPr>
        <p:spPr/>
        <p:txBody>
          <a:bodyPr/>
          <a:lstStyle/>
          <a:p>
            <a:r>
              <a:rPr lang="en-US" dirty="0" smtClean="0"/>
              <a:t>Other functions</a:t>
            </a:r>
            <a:endParaRPr lang="bg-BG" dirty="0"/>
          </a:p>
        </p:txBody>
      </p:sp>
    </p:spTree>
    <p:extLst>
      <p:ext uri="{BB962C8B-B14F-4D97-AF65-F5344CB8AC3E}">
        <p14:creationId xmlns:p14="http://schemas.microsoft.com/office/powerpoint/2010/main" val="86891759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marL="109728" indent="0">
              <a:buNone/>
            </a:pPr>
            <a:r>
              <a:rPr lang="en-US" b="1" dirty="0" smtClean="0"/>
              <a:t>Signals </a:t>
            </a:r>
            <a:r>
              <a:rPr lang="en-US" b="1" dirty="0"/>
              <a:t>and Solaris Threads</a:t>
            </a:r>
          </a:p>
          <a:p>
            <a:r>
              <a:rPr lang="en-US" dirty="0"/>
              <a:t>The following functions exist and operate as do </a:t>
            </a:r>
            <a:r>
              <a:rPr lang="en-US" dirty="0" err="1"/>
              <a:t>pthreads</a:t>
            </a:r>
            <a:r>
              <a:rPr lang="en-US" dirty="0"/>
              <a:t>.</a:t>
            </a:r>
          </a:p>
          <a:p>
            <a:pPr marL="109728" indent="0">
              <a:buNone/>
            </a:pPr>
            <a:r>
              <a:rPr lang="en-US" b="1" dirty="0" err="1"/>
              <a:t>int</a:t>
            </a:r>
            <a:r>
              <a:rPr lang="en-US" b="1" dirty="0"/>
              <a:t> </a:t>
            </a:r>
            <a:r>
              <a:rPr lang="en-US" b="1" dirty="0" err="1"/>
              <a:t>thr_kill</a:t>
            </a:r>
            <a:r>
              <a:rPr lang="en-US" b="1" dirty="0"/>
              <a:t>(</a:t>
            </a:r>
            <a:r>
              <a:rPr lang="en-US" b="1" dirty="0" err="1"/>
              <a:t>thread_t</a:t>
            </a:r>
            <a:r>
              <a:rPr lang="en-US" b="1" dirty="0"/>
              <a:t> </a:t>
            </a:r>
            <a:r>
              <a:rPr lang="en-US" b="1" dirty="0" err="1"/>
              <a:t>target_thread</a:t>
            </a:r>
            <a:r>
              <a:rPr lang="en-US" b="1" dirty="0"/>
              <a:t>, </a:t>
            </a:r>
            <a:r>
              <a:rPr lang="en-US" b="1" dirty="0" err="1"/>
              <a:t>int</a:t>
            </a:r>
            <a:r>
              <a:rPr lang="en-US" b="1" dirty="0"/>
              <a:t> sig)</a:t>
            </a:r>
            <a:r>
              <a:rPr lang="en-US" dirty="0"/>
              <a:t> </a:t>
            </a:r>
            <a:r>
              <a:rPr lang="en-US" dirty="0" smtClean="0"/>
              <a:t/>
            </a:r>
            <a:br>
              <a:rPr lang="en-US" dirty="0" smtClean="0"/>
            </a:br>
            <a:r>
              <a:rPr lang="en-US" dirty="0" smtClean="0"/>
              <a:t/>
            </a:r>
            <a:br>
              <a:rPr lang="en-US" dirty="0" smtClean="0"/>
            </a:br>
            <a:r>
              <a:rPr lang="en-US" dirty="0" smtClean="0"/>
              <a:t>sends </a:t>
            </a:r>
            <a:r>
              <a:rPr lang="en-US" dirty="0"/>
              <a:t>a signal to a thread.</a:t>
            </a:r>
          </a:p>
          <a:p>
            <a:pPr marL="109728" indent="0">
              <a:buNone/>
            </a:pPr>
            <a:endParaRPr lang="en-US" dirty="0" smtClean="0"/>
          </a:p>
          <a:p>
            <a:pPr marL="109728" indent="0">
              <a:buNone/>
            </a:pPr>
            <a:endParaRPr lang="en-US" dirty="0" smtClean="0"/>
          </a:p>
          <a:p>
            <a:pPr marL="109728" indent="0">
              <a:buNone/>
            </a:pPr>
            <a:r>
              <a:rPr lang="en-US" b="1" dirty="0" err="1" smtClean="0"/>
              <a:t>int</a:t>
            </a:r>
            <a:r>
              <a:rPr lang="en-US" b="1" dirty="0" smtClean="0"/>
              <a:t> </a:t>
            </a:r>
            <a:r>
              <a:rPr lang="en-US" b="1" dirty="0" err="1"/>
              <a:t>thr_sigsetmask</a:t>
            </a:r>
            <a:r>
              <a:rPr lang="en-US" b="1" dirty="0"/>
              <a:t>(</a:t>
            </a:r>
            <a:r>
              <a:rPr lang="en-US" b="1" dirty="0" err="1"/>
              <a:t>int</a:t>
            </a:r>
            <a:r>
              <a:rPr lang="en-US" b="1" dirty="0"/>
              <a:t> how, </a:t>
            </a:r>
            <a:r>
              <a:rPr lang="en-US" b="1" dirty="0" err="1"/>
              <a:t>const</a:t>
            </a:r>
            <a:r>
              <a:rPr lang="en-US" b="1" dirty="0"/>
              <a:t> </a:t>
            </a:r>
            <a:r>
              <a:rPr lang="en-US" b="1" dirty="0" err="1"/>
              <a:t>sigset_t</a:t>
            </a:r>
            <a:r>
              <a:rPr lang="en-US" b="1" dirty="0"/>
              <a:t> *set, </a:t>
            </a:r>
            <a:r>
              <a:rPr lang="en-US" b="1" dirty="0" err="1"/>
              <a:t>sigset_t</a:t>
            </a:r>
            <a:r>
              <a:rPr lang="en-US" b="1" dirty="0"/>
              <a:t> *</a:t>
            </a:r>
            <a:r>
              <a:rPr lang="en-US" b="1" dirty="0" err="1"/>
              <a:t>oset</a:t>
            </a:r>
            <a:r>
              <a:rPr lang="en-US" b="1" dirty="0"/>
              <a:t>) </a:t>
            </a:r>
            <a:r>
              <a:rPr lang="en-US" b="1" dirty="0" smtClean="0"/>
              <a:t/>
            </a:r>
            <a:br>
              <a:rPr lang="en-US" b="1" dirty="0" smtClean="0"/>
            </a:br>
            <a:r>
              <a:rPr lang="en-US" b="1" dirty="0" smtClean="0"/>
              <a:t/>
            </a:r>
            <a:br>
              <a:rPr lang="en-US" b="1" dirty="0" smtClean="0"/>
            </a:br>
            <a:r>
              <a:rPr lang="en-US" dirty="0" smtClean="0"/>
              <a:t>to </a:t>
            </a:r>
            <a:r>
              <a:rPr lang="en-US" dirty="0"/>
              <a:t>change or examine the signal mask of the calling thread.</a:t>
            </a:r>
          </a:p>
          <a:p>
            <a:endParaRPr lang="bg-BG" dirty="0"/>
          </a:p>
        </p:txBody>
      </p:sp>
      <p:sp>
        <p:nvSpPr>
          <p:cNvPr id="3" name="Title 2"/>
          <p:cNvSpPr>
            <a:spLocks noGrp="1"/>
          </p:cNvSpPr>
          <p:nvPr>
            <p:ph type="title"/>
          </p:nvPr>
        </p:nvSpPr>
        <p:spPr/>
        <p:txBody>
          <a:bodyPr/>
          <a:lstStyle/>
          <a:p>
            <a:r>
              <a:rPr lang="en-US" dirty="0" smtClean="0"/>
              <a:t>Other functions</a:t>
            </a:r>
            <a:endParaRPr lang="bg-BG" dirty="0"/>
          </a:p>
        </p:txBody>
      </p:sp>
    </p:spTree>
    <p:extLst>
      <p:ext uri="{BB962C8B-B14F-4D97-AF65-F5344CB8AC3E}">
        <p14:creationId xmlns:p14="http://schemas.microsoft.com/office/powerpoint/2010/main" val="201093644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1" name="Rectangle 3"/>
          <p:cNvSpPr>
            <a:spLocks noGrp="1" noChangeArrowheads="1"/>
          </p:cNvSpPr>
          <p:nvPr>
            <p:ph idx="1"/>
          </p:nvPr>
        </p:nvSpPr>
        <p:spPr/>
        <p:txBody>
          <a:bodyPr/>
          <a:lstStyle/>
          <a:p>
            <a:pPr>
              <a:lnSpc>
                <a:spcPct val="90000"/>
              </a:lnSpc>
            </a:pPr>
            <a:r>
              <a:rPr lang="en-US" dirty="0" smtClean="0"/>
              <a:t>The function</a:t>
            </a:r>
            <a:r>
              <a:rPr lang="bg-BG" dirty="0"/>
              <a:t/>
            </a:r>
            <a:br>
              <a:rPr lang="bg-BG" dirty="0"/>
            </a:br>
            <a:r>
              <a:rPr lang="bg-BG" b="1" dirty="0"/>
              <a:t>void th_exit(void *status)</a:t>
            </a:r>
            <a:r>
              <a:rPr lang="bg-BG" dirty="0"/>
              <a:t> </a:t>
            </a:r>
            <a:br>
              <a:rPr lang="bg-BG" dirty="0"/>
            </a:br>
            <a:r>
              <a:rPr lang="en-US" dirty="0"/>
              <a:t/>
            </a:r>
            <a:br>
              <a:rPr lang="en-US" dirty="0"/>
            </a:br>
            <a:r>
              <a:rPr lang="en-US" dirty="0" smtClean="0"/>
              <a:t>is used </a:t>
            </a:r>
            <a:r>
              <a:rPr lang="en-US" dirty="0" smtClean="0"/>
              <a:t>to terminate </a:t>
            </a:r>
            <a:r>
              <a:rPr lang="en-US" dirty="0"/>
              <a:t>a </a:t>
            </a:r>
            <a:r>
              <a:rPr lang="en-US" dirty="0" smtClean="0"/>
              <a:t>thread</a:t>
            </a:r>
            <a:r>
              <a:rPr lang="bg-BG" dirty="0" smtClean="0"/>
              <a:t>. </a:t>
            </a:r>
            <a:endParaRPr lang="bg-BG" dirty="0"/>
          </a:p>
          <a:p>
            <a:pPr>
              <a:lnSpc>
                <a:spcPct val="90000"/>
              </a:lnSpc>
            </a:pPr>
            <a:endParaRPr lang="en-US" dirty="0" smtClean="0"/>
          </a:p>
          <a:p>
            <a:pPr>
              <a:lnSpc>
                <a:spcPct val="90000"/>
              </a:lnSpc>
            </a:pPr>
            <a:r>
              <a:rPr lang="en-US" dirty="0" smtClean="0"/>
              <a:t>The function</a:t>
            </a:r>
            <a:r>
              <a:rPr lang="bg-BG" dirty="0"/>
              <a:t/>
            </a:r>
            <a:br>
              <a:rPr lang="bg-BG" dirty="0"/>
            </a:br>
            <a:r>
              <a:rPr lang="bg-BG" b="1" dirty="0"/>
              <a:t>int thr_join(thread_t tid, thread_t *departedid, void **status)</a:t>
            </a:r>
            <a:r>
              <a:rPr lang="bg-BG" dirty="0"/>
              <a:t> </a:t>
            </a:r>
            <a:br>
              <a:rPr lang="bg-BG" dirty="0"/>
            </a:br>
            <a:r>
              <a:rPr lang="en-US" dirty="0" smtClean="0"/>
              <a:t/>
            </a:r>
            <a:br>
              <a:rPr lang="en-US" dirty="0" smtClean="0"/>
            </a:br>
            <a:r>
              <a:rPr lang="en-US" dirty="0" smtClean="0"/>
              <a:t>is used </a:t>
            </a:r>
            <a:r>
              <a:rPr lang="en-US" dirty="0" smtClean="0"/>
              <a:t>to </a:t>
            </a:r>
            <a:r>
              <a:rPr lang="en-US" dirty="0"/>
              <a:t>wait for a thread to terminate.</a:t>
            </a:r>
            <a:endParaRPr lang="bg-BG" dirty="0"/>
          </a:p>
        </p:txBody>
      </p:sp>
      <p:sp>
        <p:nvSpPr>
          <p:cNvPr id="273410" name="Rectangle 2"/>
          <p:cNvSpPr>
            <a:spLocks noGrp="1" noChangeArrowheads="1"/>
          </p:cNvSpPr>
          <p:nvPr>
            <p:ph type="title"/>
          </p:nvPr>
        </p:nvSpPr>
        <p:spPr/>
        <p:txBody>
          <a:bodyPr/>
          <a:lstStyle/>
          <a:p>
            <a:r>
              <a:rPr lang="bg-BG" b="1" dirty="0"/>
              <a:t>Terminating a Thread</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ChangeArrowheads="1"/>
          </p:cNvSpPr>
          <p:nvPr>
            <p:ph type="title"/>
          </p:nvPr>
        </p:nvSpPr>
        <p:spPr/>
        <p:txBody>
          <a:bodyPr>
            <a:normAutofit/>
          </a:bodyPr>
          <a:lstStyle/>
          <a:p>
            <a:r>
              <a:rPr lang="bg-BG" sz="3600" dirty="0"/>
              <a:t>Terminating a Thread</a:t>
            </a:r>
            <a:endParaRPr lang="bg-BG" sz="4000" b="1" dirty="0"/>
          </a:p>
        </p:txBody>
      </p:sp>
      <p:pic>
        <p:nvPicPr>
          <p:cNvPr id="274435" name="Picture 3"/>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a:xfrm>
            <a:off x="1201850" y="1143000"/>
            <a:ext cx="7749329" cy="2743199"/>
          </a:xfrm>
          <a:noFill/>
          <a:ln/>
        </p:spPr>
      </p:pic>
      <p:sp>
        <p:nvSpPr>
          <p:cNvPr id="3" name="Text Placeholder 2"/>
          <p:cNvSpPr>
            <a:spLocks noGrp="1"/>
          </p:cNvSpPr>
          <p:nvPr>
            <p:ph type="body" sz="half" idx="2"/>
          </p:nvPr>
        </p:nvSpPr>
        <p:spPr/>
        <p:txBody>
          <a:bodyPr>
            <a:normAutofit fontScale="92500" lnSpcReduction="10000"/>
          </a:bodyPr>
          <a:lstStyle/>
          <a:p>
            <a:r>
              <a:rPr lang="en-US" dirty="0"/>
              <a:t>When the </a:t>
            </a:r>
            <a:r>
              <a:rPr lang="en-US" dirty="0" err="1"/>
              <a:t>tid</a:t>
            </a:r>
            <a:r>
              <a:rPr lang="en-US" dirty="0"/>
              <a:t> is (</a:t>
            </a:r>
            <a:r>
              <a:rPr lang="en-US" dirty="0" err="1"/>
              <a:t>thread_t</a:t>
            </a:r>
            <a:r>
              <a:rPr lang="en-US" dirty="0"/>
              <a:t>) 0, then </a:t>
            </a:r>
            <a:r>
              <a:rPr lang="en-US" dirty="0" err="1"/>
              <a:t>thread_join</a:t>
            </a:r>
            <a:r>
              <a:rPr lang="en-US" dirty="0"/>
              <a:t>() waits for any undetached thread in the process to terminate. In other words, when no thread identifier is specified, any undetached thread that exits causes </a:t>
            </a:r>
            <a:r>
              <a:rPr lang="en-US" dirty="0" err="1"/>
              <a:t>thread_join</a:t>
            </a:r>
            <a:r>
              <a:rPr lang="en-US" dirty="0"/>
              <a:t>() to return.</a:t>
            </a:r>
            <a:endParaRPr lang="bg-BG"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545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00113" y="1844675"/>
            <a:ext cx="7199312" cy="2178050"/>
          </a:xfrm>
          <a:noFill/>
          <a:ln/>
        </p:spPr>
      </p:pic>
      <p:sp>
        <p:nvSpPr>
          <p:cNvPr id="275458" name="Rectangle 2"/>
          <p:cNvSpPr>
            <a:spLocks noGrp="1" noChangeArrowheads="1"/>
          </p:cNvSpPr>
          <p:nvPr>
            <p:ph type="title"/>
          </p:nvPr>
        </p:nvSpPr>
        <p:spPr/>
        <p:txBody>
          <a:bodyPr>
            <a:normAutofit/>
          </a:bodyPr>
          <a:lstStyle/>
          <a:p>
            <a:r>
              <a:rPr lang="bg-BG" dirty="0"/>
              <a:t>Terminating </a:t>
            </a:r>
            <a:r>
              <a:rPr lang="en-US" dirty="0" smtClean="0"/>
              <a:t>All</a:t>
            </a:r>
            <a:r>
              <a:rPr lang="bg-BG" dirty="0" smtClean="0"/>
              <a:t> Thread</a:t>
            </a:r>
            <a:r>
              <a:rPr lang="en-US" dirty="0" smtClean="0"/>
              <a:t>s</a:t>
            </a:r>
            <a:endParaRPr lang="bg-BG"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3" name="Rectangle 3"/>
          <p:cNvSpPr>
            <a:spLocks noGrp="1" noChangeArrowheads="1"/>
          </p:cNvSpPr>
          <p:nvPr>
            <p:ph idx="1"/>
          </p:nvPr>
        </p:nvSpPr>
        <p:spPr/>
        <p:txBody>
          <a:bodyPr>
            <a:normAutofit fontScale="92500" lnSpcReduction="10000"/>
          </a:bodyPr>
          <a:lstStyle/>
          <a:p>
            <a:r>
              <a:rPr lang="en-US" sz="2400" dirty="0"/>
              <a:t>Except for the function names and arguments, thread specific data is the same for Solaris as it is for POSIX</a:t>
            </a:r>
            <a:r>
              <a:rPr lang="en-US" sz="2400" dirty="0" smtClean="0"/>
              <a:t>.</a:t>
            </a:r>
          </a:p>
          <a:p>
            <a:endParaRPr lang="en-US" sz="2400" dirty="0"/>
          </a:p>
          <a:p>
            <a:pPr marL="109728" indent="0">
              <a:buNone/>
            </a:pPr>
            <a:r>
              <a:rPr lang="en-US" sz="2400" b="1" dirty="0" err="1"/>
              <a:t>int</a:t>
            </a:r>
            <a:r>
              <a:rPr lang="en-US" sz="2400" b="1" dirty="0"/>
              <a:t> </a:t>
            </a:r>
            <a:r>
              <a:rPr lang="en-US" sz="2400" b="1" dirty="0" err="1"/>
              <a:t>thr_keycreate</a:t>
            </a:r>
            <a:r>
              <a:rPr lang="en-US" sz="2400" b="1" dirty="0"/>
              <a:t>(</a:t>
            </a:r>
            <a:r>
              <a:rPr lang="en-US" sz="2400" b="1" dirty="0" err="1"/>
              <a:t>thread_key_t</a:t>
            </a:r>
            <a:r>
              <a:rPr lang="en-US" sz="2400" b="1" dirty="0"/>
              <a:t> *</a:t>
            </a:r>
            <a:r>
              <a:rPr lang="en-US" sz="2400" b="1" dirty="0" err="1"/>
              <a:t>keyp</a:t>
            </a:r>
            <a:r>
              <a:rPr lang="en-US" sz="2400" b="1" dirty="0"/>
              <a:t>, void (*destructor) (void *value))</a:t>
            </a:r>
            <a:r>
              <a:rPr lang="en-US" sz="2400" dirty="0"/>
              <a:t> </a:t>
            </a:r>
            <a:r>
              <a:rPr lang="en-US" sz="2400" dirty="0" smtClean="0"/>
              <a:t/>
            </a:r>
            <a:br>
              <a:rPr lang="en-US" sz="2400" dirty="0" smtClean="0"/>
            </a:br>
            <a:r>
              <a:rPr lang="en-US" sz="2400" dirty="0" smtClean="0"/>
              <a:t>allocates </a:t>
            </a:r>
            <a:r>
              <a:rPr lang="en-US" sz="2400" dirty="0"/>
              <a:t>a key that is used to identify thread-specific data in a process</a:t>
            </a:r>
            <a:r>
              <a:rPr lang="en-US" sz="2400" dirty="0" smtClean="0"/>
              <a:t>.</a:t>
            </a:r>
            <a:br>
              <a:rPr lang="en-US" sz="2400" dirty="0" smtClean="0"/>
            </a:br>
            <a:endParaRPr lang="en-US" sz="2400" dirty="0"/>
          </a:p>
          <a:p>
            <a:pPr marL="109728" indent="0">
              <a:buNone/>
            </a:pPr>
            <a:r>
              <a:rPr lang="en-US" sz="2400" b="1" dirty="0" err="1"/>
              <a:t>int</a:t>
            </a:r>
            <a:r>
              <a:rPr lang="en-US" sz="2400" b="1" dirty="0"/>
              <a:t> </a:t>
            </a:r>
            <a:r>
              <a:rPr lang="en-US" sz="2400" b="1" dirty="0" err="1"/>
              <a:t>thr_setspecific</a:t>
            </a:r>
            <a:r>
              <a:rPr lang="en-US" sz="2400" b="1" dirty="0"/>
              <a:t>(</a:t>
            </a:r>
            <a:r>
              <a:rPr lang="en-US" sz="2400" b="1" dirty="0" err="1"/>
              <a:t>thread_key_t</a:t>
            </a:r>
            <a:r>
              <a:rPr lang="en-US" sz="2400" b="1" dirty="0"/>
              <a:t> key, void *value)</a:t>
            </a:r>
            <a:r>
              <a:rPr lang="en-US" sz="2400" dirty="0"/>
              <a:t> binds value to the thread-specific data key, key, for the calling thread.</a:t>
            </a:r>
          </a:p>
          <a:p>
            <a:pPr marL="109728" indent="0">
              <a:buNone/>
            </a:pPr>
            <a:r>
              <a:rPr lang="en-US" sz="2400" b="1" dirty="0" err="1"/>
              <a:t>int</a:t>
            </a:r>
            <a:r>
              <a:rPr lang="en-US" sz="2400" b="1" dirty="0"/>
              <a:t> </a:t>
            </a:r>
            <a:r>
              <a:rPr lang="en-US" sz="2400" b="1" dirty="0" err="1"/>
              <a:t>thr_getspecific</a:t>
            </a:r>
            <a:r>
              <a:rPr lang="en-US" sz="2400" b="1" dirty="0"/>
              <a:t>(</a:t>
            </a:r>
            <a:r>
              <a:rPr lang="en-US" sz="2400" b="1" dirty="0" err="1"/>
              <a:t>thread_key_t</a:t>
            </a:r>
            <a:r>
              <a:rPr lang="en-US" sz="2400" b="1" dirty="0"/>
              <a:t> key, void **</a:t>
            </a:r>
            <a:r>
              <a:rPr lang="en-US" sz="2400" b="1" dirty="0" err="1"/>
              <a:t>valuep</a:t>
            </a:r>
            <a:r>
              <a:rPr lang="en-US" sz="2400" b="1" dirty="0"/>
              <a:t>)</a:t>
            </a:r>
            <a:r>
              <a:rPr lang="en-US" sz="2400" dirty="0"/>
              <a:t> stores the current value bound to key for the calling thread into the location pointed to by </a:t>
            </a:r>
            <a:r>
              <a:rPr lang="en-US" sz="2400" dirty="0" err="1"/>
              <a:t>valuep</a:t>
            </a:r>
            <a:r>
              <a:rPr lang="en-US" sz="2400" dirty="0"/>
              <a:t>.</a:t>
            </a:r>
          </a:p>
        </p:txBody>
      </p:sp>
      <p:sp>
        <p:nvSpPr>
          <p:cNvPr id="276482" name="Rectangle 2"/>
          <p:cNvSpPr>
            <a:spLocks noGrp="1" noChangeArrowheads="1"/>
          </p:cNvSpPr>
          <p:nvPr>
            <p:ph type="title"/>
          </p:nvPr>
        </p:nvSpPr>
        <p:spPr/>
        <p:txBody>
          <a:bodyPr>
            <a:normAutofit/>
          </a:bodyPr>
          <a:lstStyle/>
          <a:p>
            <a:r>
              <a:rPr lang="en-US" sz="3600" dirty="0">
                <a:effectLst/>
              </a:rPr>
              <a:t>Creating a Thread-Specific Data Key</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7" name="Rectangle 3"/>
          <p:cNvSpPr>
            <a:spLocks noGrp="1" noChangeArrowheads="1"/>
          </p:cNvSpPr>
          <p:nvPr>
            <p:ph idx="1"/>
          </p:nvPr>
        </p:nvSpPr>
        <p:spPr/>
        <p:txBody>
          <a:bodyPr/>
          <a:lstStyle/>
          <a:p>
            <a:r>
              <a:rPr lang="en-US" sz="2400" dirty="0"/>
              <a:t>In Solaris threads, if a thread is to be created with a priority other than that of its parent's, it is created in SUSPEND mode. While suspended, the threads priority is modified using the </a:t>
            </a:r>
            <a:r>
              <a:rPr lang="en-US" sz="2400" dirty="0" smtClean="0"/>
              <a:t/>
            </a:r>
            <a:br>
              <a:rPr lang="en-US" sz="2400" dirty="0" smtClean="0"/>
            </a:br>
            <a:r>
              <a:rPr lang="en-US" sz="2400" b="1" dirty="0" err="1" smtClean="0"/>
              <a:t>int</a:t>
            </a:r>
            <a:r>
              <a:rPr lang="en-US" sz="2400" b="1" dirty="0" smtClean="0"/>
              <a:t> </a:t>
            </a:r>
            <a:r>
              <a:rPr lang="en-US" sz="2400" b="1" dirty="0" err="1"/>
              <a:t>thr_setprio</a:t>
            </a:r>
            <a:r>
              <a:rPr lang="en-US" sz="2400" b="1" dirty="0"/>
              <a:t>(</a:t>
            </a:r>
            <a:r>
              <a:rPr lang="en-US" sz="2400" b="1" dirty="0" err="1"/>
              <a:t>thread_t</a:t>
            </a:r>
            <a:r>
              <a:rPr lang="en-US" sz="2400" b="1" dirty="0"/>
              <a:t> </a:t>
            </a:r>
            <a:r>
              <a:rPr lang="en-US" sz="2400" b="1" dirty="0" err="1"/>
              <a:t>tid</a:t>
            </a:r>
            <a:r>
              <a:rPr lang="en-US" sz="2400" b="1" dirty="0"/>
              <a:t>, </a:t>
            </a:r>
            <a:r>
              <a:rPr lang="en-US" sz="2400" b="1" dirty="0" err="1"/>
              <a:t>int</a:t>
            </a:r>
            <a:r>
              <a:rPr lang="en-US" sz="2400" b="1" dirty="0"/>
              <a:t> </a:t>
            </a:r>
            <a:r>
              <a:rPr lang="en-US" sz="2400" b="1" dirty="0" err="1"/>
              <a:t>newprio</a:t>
            </a:r>
            <a:r>
              <a:rPr lang="en-US" sz="2400" b="1" dirty="0"/>
              <a:t>)</a:t>
            </a:r>
            <a:r>
              <a:rPr lang="en-US" sz="2400" dirty="0"/>
              <a:t> function call; then it is continued.</a:t>
            </a:r>
          </a:p>
          <a:p>
            <a:r>
              <a:rPr lang="en-US" sz="2400" dirty="0"/>
              <a:t>An unbound thread is usually scheduled only with respect to other threads in the process using simple priority levels with no adjustments and no kernel involvement. Its system priority is usually uniform and is inherited from the creating process.</a:t>
            </a:r>
          </a:p>
        </p:txBody>
      </p:sp>
      <p:sp>
        <p:nvSpPr>
          <p:cNvPr id="277506" name="Rectangle 2"/>
          <p:cNvSpPr>
            <a:spLocks noGrp="1" noChangeArrowheads="1"/>
          </p:cNvSpPr>
          <p:nvPr>
            <p:ph type="title"/>
          </p:nvPr>
        </p:nvSpPr>
        <p:spPr/>
        <p:txBody>
          <a:bodyPr>
            <a:normAutofit/>
          </a:bodyPr>
          <a:lstStyle/>
          <a:p>
            <a:r>
              <a:rPr lang="en-US" sz="3600" dirty="0">
                <a:effectLst/>
              </a:rPr>
              <a:t>Creating a Thread-Specific Data Key</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4614</TotalTime>
  <Words>4834</Words>
  <Application>Microsoft Office PowerPoint</Application>
  <PresentationFormat>On-screen Show (4:3)</PresentationFormat>
  <Paragraphs>652</Paragraphs>
  <Slides>151</Slides>
  <Notes>1</Notes>
  <HiddenSlides>0</HiddenSlides>
  <MMClips>0</MMClips>
  <ScaleCrop>false</ScaleCrop>
  <HeadingPairs>
    <vt:vector size="4" baseType="variant">
      <vt:variant>
        <vt:lpstr>Theme</vt:lpstr>
      </vt:variant>
      <vt:variant>
        <vt:i4>1</vt:i4>
      </vt:variant>
      <vt:variant>
        <vt:lpstr>Slide Titles</vt:lpstr>
      </vt:variant>
      <vt:variant>
        <vt:i4>151</vt:i4>
      </vt:variant>
    </vt:vector>
  </HeadingPairs>
  <TitlesOfParts>
    <vt:vector size="152" baseType="lpstr">
      <vt:lpstr>Concourse</vt:lpstr>
      <vt:lpstr>Threads</vt:lpstr>
      <vt:lpstr>Processes and Threads</vt:lpstr>
      <vt:lpstr>Processes and Threads</vt:lpstr>
      <vt:lpstr>Processes and Threads</vt:lpstr>
      <vt:lpstr>Benefits of Threads vs Processes</vt:lpstr>
      <vt:lpstr>Multithreading vs. Single threading</vt:lpstr>
      <vt:lpstr>Multithreading vs. Single threading</vt:lpstr>
      <vt:lpstr>Multithreading vs. Single threading</vt:lpstr>
      <vt:lpstr>Multithreading vs. Single threading</vt:lpstr>
      <vt:lpstr>Multithreading vs. Single threading</vt:lpstr>
      <vt:lpstr>Multithreading vs. Single threading</vt:lpstr>
      <vt:lpstr>Multithreading vs. Single threading</vt:lpstr>
      <vt:lpstr>Some Example applications of threads</vt:lpstr>
      <vt:lpstr>Some Example applications of threads</vt:lpstr>
      <vt:lpstr>Thread Levels</vt:lpstr>
      <vt:lpstr>User-Level Threads (ULT)</vt:lpstr>
      <vt:lpstr>User-Level Threads (ULT)</vt:lpstr>
      <vt:lpstr>User-Level Threads (ULT)</vt:lpstr>
      <vt:lpstr>Kernel-Level Threads (KLT)</vt:lpstr>
      <vt:lpstr>Kernel-Level Threads (KLT)</vt:lpstr>
      <vt:lpstr>Combined ULT/KLT Approaches</vt:lpstr>
      <vt:lpstr>Combined ULT/KLT Approaches</vt:lpstr>
      <vt:lpstr>Threads libraries</vt:lpstr>
      <vt:lpstr>POSIX Threads Library:libpthread, &lt;pthread.h&gt;</vt:lpstr>
      <vt:lpstr>Creating Default Thread </vt:lpstr>
      <vt:lpstr>Example</vt:lpstr>
      <vt:lpstr>Creating Default Thread </vt:lpstr>
      <vt:lpstr>Wait for Thread Termination</vt:lpstr>
      <vt:lpstr>Wait for Thread Termination</vt:lpstr>
      <vt:lpstr>Wait for Thread Termination</vt:lpstr>
      <vt:lpstr>Wait for Thread Termination</vt:lpstr>
      <vt:lpstr>A Simple  Threads  Example</vt:lpstr>
      <vt:lpstr>A Simple Threads Example</vt:lpstr>
      <vt:lpstr>A Simple Threads Example</vt:lpstr>
      <vt:lpstr>Detaching a Thread</vt:lpstr>
      <vt:lpstr>Detaching a Thread</vt:lpstr>
      <vt:lpstr>Create a Key for Thread-Specific Data</vt:lpstr>
      <vt:lpstr>Create a Key for Thread-Specific Data</vt:lpstr>
      <vt:lpstr>Create a Key for Thread-Specific Data</vt:lpstr>
      <vt:lpstr>Create a Key for Thread-Specific Data</vt:lpstr>
      <vt:lpstr>Delete the Thread-Specific Data Key</vt:lpstr>
      <vt:lpstr>Delete the Thread-Specific Data Key</vt:lpstr>
      <vt:lpstr>Set the Thread-Specific Data Key</vt:lpstr>
      <vt:lpstr>Set the Thread-Specific Data Key</vt:lpstr>
      <vt:lpstr>Get the Thread-Specific Data Key</vt:lpstr>
      <vt:lpstr>Global and Private Thread-Specific Data Example</vt:lpstr>
      <vt:lpstr>Global and Private Thread-Specific Data Example</vt:lpstr>
      <vt:lpstr>Global and Private Thread-Specific Data Example</vt:lpstr>
      <vt:lpstr>Examples</vt:lpstr>
      <vt:lpstr>Examples</vt:lpstr>
      <vt:lpstr>Examples</vt:lpstr>
      <vt:lpstr>Examples</vt:lpstr>
      <vt:lpstr>Getting the Thread Identifiers</vt:lpstr>
      <vt:lpstr>Comparing Thread IDs</vt:lpstr>
      <vt:lpstr>Initializing Threads</vt:lpstr>
      <vt:lpstr>Yield Thread Execution</vt:lpstr>
      <vt:lpstr>Set the Thread Priority</vt:lpstr>
      <vt:lpstr>Get the Thread Priority</vt:lpstr>
      <vt:lpstr>Send a Signal to a Thread</vt:lpstr>
      <vt:lpstr>Access the Signal Mask of the Calling Thread</vt:lpstr>
      <vt:lpstr>Access the Signal Mask of the Calling Thread</vt:lpstr>
      <vt:lpstr>Terminate a Thread</vt:lpstr>
      <vt:lpstr>Terminate a Thread</vt:lpstr>
      <vt:lpstr>Terminate a Thread</vt:lpstr>
      <vt:lpstr>Solaris Threads: &lt;thread.h&gt;</vt:lpstr>
      <vt:lpstr>Solaris Threads: &lt;thread.h&gt;</vt:lpstr>
      <vt:lpstr>Unique Solaris Threads Functions</vt:lpstr>
      <vt:lpstr>Suspend Thread Execution</vt:lpstr>
      <vt:lpstr>Continue a Suspended Thread</vt:lpstr>
      <vt:lpstr>Set Thread Concurrency Level</vt:lpstr>
      <vt:lpstr>Set Thread Concurrency Level</vt:lpstr>
      <vt:lpstr>Set Thread Concurrency Level</vt:lpstr>
      <vt:lpstr>Readers/Writer Locks</vt:lpstr>
      <vt:lpstr>Readers/Writer Locks</vt:lpstr>
      <vt:lpstr>Initialize a Readers/Writer Lock</vt:lpstr>
      <vt:lpstr>Initialize a Readers/Writer Lock</vt:lpstr>
      <vt:lpstr>Initialize a Readers/Writer Lock</vt:lpstr>
      <vt:lpstr>Acquire a Read Lock</vt:lpstr>
      <vt:lpstr>Acquire a Read Lock</vt:lpstr>
      <vt:lpstr>Acquire a Write Lock</vt:lpstr>
      <vt:lpstr>Acquire a Write Lock</vt:lpstr>
      <vt:lpstr>Unlock a Readers/Writer Lock</vt:lpstr>
      <vt:lpstr>Destroy Readers/Writer Lock State</vt:lpstr>
      <vt:lpstr>Readers/Writer Lock Example</vt:lpstr>
      <vt:lpstr>Readers/Writer Lock Example </vt:lpstr>
      <vt:lpstr>Similar Solaris Threads Functions</vt:lpstr>
      <vt:lpstr>Create a Thread</vt:lpstr>
      <vt:lpstr>Create a Thread</vt:lpstr>
      <vt:lpstr>Create a Thread</vt:lpstr>
      <vt:lpstr>Create a Thread</vt:lpstr>
      <vt:lpstr>Create a Thread</vt:lpstr>
      <vt:lpstr>Create a Thread</vt:lpstr>
      <vt:lpstr>Other functions</vt:lpstr>
      <vt:lpstr>Other functions</vt:lpstr>
      <vt:lpstr>Terminating a Thread</vt:lpstr>
      <vt:lpstr>Terminating a Thread</vt:lpstr>
      <vt:lpstr>Terminating All Threads</vt:lpstr>
      <vt:lpstr>Creating a Thread-Specific Data Key</vt:lpstr>
      <vt:lpstr>Creating a Thread-Specific Data Key</vt:lpstr>
      <vt:lpstr>Creating a Thread-Specific Data Key</vt:lpstr>
      <vt:lpstr>Creating a Thread-Specific Data Key Example</vt:lpstr>
      <vt:lpstr>Example Use of Thread Specific Data: Rethinking Global Variables</vt:lpstr>
      <vt:lpstr>Example Use of Thread Specific Data: Rethinking Global Variables</vt:lpstr>
      <vt:lpstr>Example Use of Thread Specific Data: Rethinking Global Variables</vt:lpstr>
      <vt:lpstr>Example Use of Thread Specific Data: Rethinking Global Variables</vt:lpstr>
      <vt:lpstr>Example Use of Thread Specific Data: Rethinking Global Variables</vt:lpstr>
      <vt:lpstr>Compiling a Multithreaded Application</vt:lpstr>
      <vt:lpstr>Compiling a Multithreaded Application</vt:lpstr>
      <vt:lpstr>Compiling a Multithreaded Application</vt:lpstr>
      <vt:lpstr>Compiling a Multithreaded Application</vt:lpstr>
      <vt:lpstr>Linking With libthread or libpthread</vt:lpstr>
      <vt:lpstr>Linking With libthread or libpthread</vt:lpstr>
      <vt:lpstr>Linking with -lposix4 for POSIX Semaphores</vt:lpstr>
      <vt:lpstr>Debugging a Multithreaded Program</vt:lpstr>
      <vt:lpstr>Debugging a Multithreaded Program</vt:lpstr>
      <vt:lpstr>Debugging a Multithreaded Program</vt:lpstr>
      <vt:lpstr>Debugging a Multithreaded Program</vt:lpstr>
      <vt:lpstr>Thread Attributes (POSIX)</vt:lpstr>
      <vt:lpstr>Introduction</vt:lpstr>
      <vt:lpstr>Attributes</vt:lpstr>
      <vt:lpstr>Attributes</vt:lpstr>
      <vt:lpstr>Attributes</vt:lpstr>
      <vt:lpstr>Attributes</vt:lpstr>
      <vt:lpstr>Attributes</vt:lpstr>
      <vt:lpstr>Initializing Thread Attributes</vt:lpstr>
      <vt:lpstr>Initializing Thread Attributes</vt:lpstr>
      <vt:lpstr>Initializing Thread Attributes</vt:lpstr>
      <vt:lpstr>Destroying Thread Attributes</vt:lpstr>
      <vt:lpstr>Thread's Detach State</vt:lpstr>
      <vt:lpstr>Thread's Detach State</vt:lpstr>
      <vt:lpstr>Thread's Detach State</vt:lpstr>
      <vt:lpstr>Thread's Detach State</vt:lpstr>
      <vt:lpstr>Thread's Set Scope</vt:lpstr>
      <vt:lpstr>Thread's Set Scope</vt:lpstr>
      <vt:lpstr>Thread's Set Scope</vt:lpstr>
      <vt:lpstr>Thread Scheduling Policy</vt:lpstr>
      <vt:lpstr>Thread Scheduling Policy</vt:lpstr>
      <vt:lpstr>Thread Inherited Scheduling Policy</vt:lpstr>
      <vt:lpstr>Thread Inherited Scheduling Policy</vt:lpstr>
      <vt:lpstr>Set Scheduling Parameters</vt:lpstr>
      <vt:lpstr>Set Scheduling Parameters</vt:lpstr>
      <vt:lpstr>Thread Stack Size</vt:lpstr>
      <vt:lpstr>Thread Stack Size</vt:lpstr>
      <vt:lpstr>Thread Stack Size</vt:lpstr>
      <vt:lpstr>Building Your Own Thread Stack</vt:lpstr>
      <vt:lpstr>Building Your Own Thread Stack</vt:lpstr>
      <vt:lpstr>Building Your Own Thread Stack</vt:lpstr>
      <vt:lpstr>Building Your Own Thread Stack</vt:lpstr>
      <vt:lpstr>Building Your Own Thread Stack</vt:lpstr>
      <vt:lpstr>Building Your Own Thread Stack</vt:lpstr>
      <vt:lpstr>Building Your Own Thread Stack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335</cp:revision>
  <cp:lastPrinted>1601-01-01T00:00:00Z</cp:lastPrinted>
  <dcterms:created xsi:type="dcterms:W3CDTF">1601-01-01T00:00:00Z</dcterms:created>
  <dcterms:modified xsi:type="dcterms:W3CDTF">2011-08-09T13:53:32Z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