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Lst>
  <p:sldIdLst>
    <p:sldId id="257" r:id="rId2"/>
    <p:sldId id="258" r:id="rId3"/>
    <p:sldId id="279" r:id="rId4"/>
    <p:sldId id="260" r:id="rId5"/>
    <p:sldId id="28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81" r:id="rId21"/>
    <p:sldId id="275" r:id="rId22"/>
    <p:sldId id="276" r:id="rId23"/>
    <p:sldId id="277" r:id="rId24"/>
    <p:sldId id="278"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13" r:id="rId44"/>
    <p:sldId id="302" r:id="rId45"/>
    <p:sldId id="303" r:id="rId46"/>
    <p:sldId id="304" r:id="rId47"/>
    <p:sldId id="305" r:id="rId48"/>
    <p:sldId id="306" r:id="rId49"/>
    <p:sldId id="307" r:id="rId50"/>
    <p:sldId id="308" r:id="rId51"/>
    <p:sldId id="309" r:id="rId52"/>
    <p:sldId id="310" r:id="rId53"/>
    <p:sldId id="311" r:id="rId54"/>
    <p:sldId id="312" r:id="rId55"/>
    <p:sldId id="315" r:id="rId56"/>
    <p:sldId id="316" r:id="rId57"/>
    <p:sldId id="335"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endParaRPr lang="bg-BG"/>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bg-BG"/>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AE84F17-473C-4AD0-AB40-51C154C0A282}" type="slidenum">
              <a:rPr lang="bg-BG" smtClean="0"/>
              <a:pPr/>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54A47546-3C4F-4EA7-832B-190801157AEC}"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867B4EF6-E02D-4AF7-89C2-FBD0A43EC00C}" type="slidenum">
              <a:rPr lang="bg-BG" smtClean="0"/>
              <a:pPr/>
              <a:t>‹#›</a:t>
            </a:fld>
            <a:endParaRPr lang="bg-B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8D178E87-BCE7-4B16-878B-4F969DEFBC61}" type="slidenum">
              <a:rPr lang="bg-BG" smtClean="0"/>
              <a:pPr/>
              <a:t>‹#›</a:t>
            </a:fld>
            <a:endParaRPr lang="bg-BG"/>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endParaRPr lang="bg-BG"/>
          </a:p>
        </p:txBody>
      </p:sp>
      <p:sp>
        <p:nvSpPr>
          <p:cNvPr id="5" name="Footer Placeholder 4"/>
          <p:cNvSpPr>
            <a:spLocks noGrp="1"/>
          </p:cNvSpPr>
          <p:nvPr>
            <p:ph type="ftr" sz="quarter" idx="11"/>
          </p:nvPr>
        </p:nvSpPr>
        <p:spPr/>
        <p:txBody>
          <a:bodyPr/>
          <a:lstStyle>
            <a:extLst/>
          </a:lstStyle>
          <a:p>
            <a:endParaRPr lang="bg-BG"/>
          </a:p>
        </p:txBody>
      </p:sp>
      <p:sp>
        <p:nvSpPr>
          <p:cNvPr id="6" name="Slide Number Placeholder 5"/>
          <p:cNvSpPr>
            <a:spLocks noGrp="1"/>
          </p:cNvSpPr>
          <p:nvPr>
            <p:ph type="sldNum" sz="quarter" idx="12"/>
          </p:nvPr>
        </p:nvSpPr>
        <p:spPr/>
        <p:txBody>
          <a:bodyPr/>
          <a:lstStyle>
            <a:extLst/>
          </a:lstStyle>
          <a:p>
            <a:fld id="{43F18FC7-C015-4F7C-9231-F59E81A3FBA6}" type="slidenum">
              <a:rPr lang="bg-BG" smtClean="0"/>
              <a:pPr/>
              <a:t>‹#›</a:t>
            </a:fld>
            <a:endParaRPr lang="bg-BG"/>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734DFC92-437A-4C46-B7CF-ECF6B9CA07EA}" type="slidenum">
              <a:rPr lang="bg-BG" smtClean="0"/>
              <a:pPr/>
              <a:t>‹#›</a:t>
            </a:fld>
            <a:endParaRPr lang="bg-BG"/>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bg-BG"/>
          </a:p>
        </p:txBody>
      </p:sp>
      <p:sp>
        <p:nvSpPr>
          <p:cNvPr id="8" name="Footer Placeholder 7"/>
          <p:cNvSpPr>
            <a:spLocks noGrp="1"/>
          </p:cNvSpPr>
          <p:nvPr>
            <p:ph type="ftr" sz="quarter" idx="11"/>
          </p:nvPr>
        </p:nvSpPr>
        <p:spPr/>
        <p:txBody>
          <a:bodyPr/>
          <a:lstStyle>
            <a:extLst/>
          </a:lstStyle>
          <a:p>
            <a:endParaRPr lang="bg-BG"/>
          </a:p>
        </p:txBody>
      </p:sp>
      <p:sp>
        <p:nvSpPr>
          <p:cNvPr id="9" name="Slide Number Placeholder 8"/>
          <p:cNvSpPr>
            <a:spLocks noGrp="1"/>
          </p:cNvSpPr>
          <p:nvPr>
            <p:ph type="sldNum" sz="quarter" idx="12"/>
          </p:nvPr>
        </p:nvSpPr>
        <p:spPr/>
        <p:txBody>
          <a:bodyPr/>
          <a:lstStyle>
            <a:extLst/>
          </a:lstStyle>
          <a:p>
            <a:fld id="{7AD46C1A-8F52-40E6-996F-13926F0D08C4}"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endParaRPr lang="bg-BG"/>
          </a:p>
        </p:txBody>
      </p:sp>
      <p:sp>
        <p:nvSpPr>
          <p:cNvPr id="4" name="Footer Placeholder 3"/>
          <p:cNvSpPr>
            <a:spLocks noGrp="1"/>
          </p:cNvSpPr>
          <p:nvPr>
            <p:ph type="ftr" sz="quarter" idx="11"/>
          </p:nvPr>
        </p:nvSpPr>
        <p:spPr/>
        <p:txBody>
          <a:bodyPr/>
          <a:lstStyle>
            <a:extLst/>
          </a:lstStyle>
          <a:p>
            <a:endParaRPr lang="bg-BG"/>
          </a:p>
        </p:txBody>
      </p:sp>
      <p:sp>
        <p:nvSpPr>
          <p:cNvPr id="5" name="Slide Number Placeholder 4"/>
          <p:cNvSpPr>
            <a:spLocks noGrp="1"/>
          </p:cNvSpPr>
          <p:nvPr>
            <p:ph type="sldNum" sz="quarter" idx="12"/>
          </p:nvPr>
        </p:nvSpPr>
        <p:spPr/>
        <p:txBody>
          <a:bodyPr/>
          <a:lstStyle>
            <a:extLst/>
          </a:lstStyle>
          <a:p>
            <a:fld id="{F34DAE4F-497B-418E-9D83-A45F9C3A33A0}" type="slidenum">
              <a:rPr lang="bg-BG" smtClean="0"/>
              <a:pPr/>
              <a:t>‹#›</a:t>
            </a:fld>
            <a:endParaRPr lang="bg-BG"/>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endParaRPr lang="bg-BG"/>
          </a:p>
        </p:txBody>
      </p:sp>
      <p:sp>
        <p:nvSpPr>
          <p:cNvPr id="3" name="Footer Placeholder 2"/>
          <p:cNvSpPr>
            <a:spLocks noGrp="1"/>
          </p:cNvSpPr>
          <p:nvPr>
            <p:ph type="ftr" sz="quarter" idx="11"/>
          </p:nvPr>
        </p:nvSpPr>
        <p:spPr/>
        <p:txBody>
          <a:bodyPr/>
          <a:lstStyle>
            <a:extLst/>
          </a:lstStyle>
          <a:p>
            <a:endParaRPr lang="bg-BG"/>
          </a:p>
        </p:txBody>
      </p:sp>
      <p:sp>
        <p:nvSpPr>
          <p:cNvPr id="4" name="Slide Number Placeholder 3"/>
          <p:cNvSpPr>
            <a:spLocks noGrp="1"/>
          </p:cNvSpPr>
          <p:nvPr>
            <p:ph type="sldNum" sz="quarter" idx="12"/>
          </p:nvPr>
        </p:nvSpPr>
        <p:spPr/>
        <p:txBody>
          <a:bodyPr/>
          <a:lstStyle>
            <a:extLst/>
          </a:lstStyle>
          <a:p>
            <a:fld id="{7CE55BB9-EF65-4153-85A8-3AA806B29789}"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endParaRPr lang="bg-BG"/>
          </a:p>
        </p:txBody>
      </p:sp>
      <p:sp>
        <p:nvSpPr>
          <p:cNvPr id="6" name="Footer Placeholder 5"/>
          <p:cNvSpPr>
            <a:spLocks noGrp="1"/>
          </p:cNvSpPr>
          <p:nvPr>
            <p:ph type="ftr" sz="quarter" idx="11"/>
          </p:nvPr>
        </p:nvSpPr>
        <p:spPr/>
        <p:txBody>
          <a:bodyPr/>
          <a:lstStyle>
            <a:extLst/>
          </a:lstStyle>
          <a:p>
            <a:endParaRPr lang="bg-BG"/>
          </a:p>
        </p:txBody>
      </p:sp>
      <p:sp>
        <p:nvSpPr>
          <p:cNvPr id="7" name="Slide Number Placeholder 6"/>
          <p:cNvSpPr>
            <a:spLocks noGrp="1"/>
          </p:cNvSpPr>
          <p:nvPr>
            <p:ph type="sldNum" sz="quarter" idx="12"/>
          </p:nvPr>
        </p:nvSpPr>
        <p:spPr/>
        <p:txBody>
          <a:bodyPr/>
          <a:lstStyle>
            <a:extLst/>
          </a:lstStyle>
          <a:p>
            <a:fld id="{435F3230-8C17-4D21-BDDF-CCCD3F36D5DF}" type="slidenum">
              <a:rPr lang="bg-BG" smtClean="0"/>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endParaRPr lang="bg-BG"/>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bg-BG"/>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BD08463-5DE2-4380-AB07-91CE26C117EC}" type="slidenum">
              <a:rPr lang="bg-BG" smtClean="0"/>
              <a:pPr/>
              <a:t>‹#›</a:t>
            </a:fld>
            <a:endParaRPr lang="bg-BG"/>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endParaRPr lang="bg-BG"/>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bg-BG"/>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42F8A721-4332-4C5A-8488-1BED9E8709E2}" type="slidenum">
              <a:rPr lang="bg-BG" smtClean="0"/>
              <a:pPr/>
              <a:t>‹#›</a:t>
            </a:fld>
            <a:endParaRPr lang="bg-BG"/>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ctrTitle"/>
          </p:nvPr>
        </p:nvSpPr>
        <p:spPr/>
        <p:txBody>
          <a:bodyPr/>
          <a:lstStyle/>
          <a:p>
            <a:r>
              <a:rPr lang="bg-BG"/>
              <a:t>IPC:Semaphores</a:t>
            </a:r>
          </a:p>
        </p:txBody>
      </p:sp>
      <p:sp>
        <p:nvSpPr>
          <p:cNvPr id="9221" name="Rectangle 5"/>
          <p:cNvSpPr>
            <a:spLocks noGrp="1" noChangeArrowheads="1"/>
          </p:cNvSpPr>
          <p:nvPr>
            <p:ph type="subTitle" idx="1"/>
          </p:nvPr>
        </p:nvSpPr>
        <p:spPr/>
        <p:txBody>
          <a:bodyPr/>
          <a:lstStyle/>
          <a:p>
            <a:r>
              <a:rPr lang="en-US" dirty="0" smtClean="0"/>
              <a:t>Lectures 5&amp;6</a:t>
            </a:r>
            <a:endParaRPr lang="bg-BG"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idx="1"/>
          </p:nvPr>
        </p:nvSpPr>
        <p:spPr/>
        <p:txBody>
          <a:bodyPr/>
          <a:lstStyle/>
          <a:p>
            <a:pPr lvl="1"/>
            <a:r>
              <a:rPr lang="en-US" b="1" dirty="0"/>
              <a:t>IPC_STAT</a:t>
            </a:r>
            <a:r>
              <a:rPr lang="en-US" dirty="0"/>
              <a:t>-- Return the status information from the control structure for the semaphore set and place it in the data structure pointed to by </a:t>
            </a:r>
            <a:r>
              <a:rPr lang="en-US" dirty="0" err="1"/>
              <a:t>arg.buf</a:t>
            </a:r>
            <a:r>
              <a:rPr lang="en-US" dirty="0"/>
              <a:t>, a pointer to a buffer of type </a:t>
            </a:r>
            <a:r>
              <a:rPr lang="en-US" dirty="0" err="1"/>
              <a:t>semid_ds</a:t>
            </a:r>
            <a:r>
              <a:rPr lang="en-US" dirty="0"/>
              <a:t>.</a:t>
            </a:r>
          </a:p>
          <a:p>
            <a:pPr lvl="1"/>
            <a:r>
              <a:rPr lang="en-US" b="1" dirty="0"/>
              <a:t>IPC_SET</a:t>
            </a:r>
            <a:r>
              <a:rPr lang="en-US" dirty="0"/>
              <a:t>-- Set the effective user and group identification and permissions. In this case, </a:t>
            </a:r>
            <a:r>
              <a:rPr lang="en-US" dirty="0" err="1"/>
              <a:t>arg</a:t>
            </a:r>
            <a:r>
              <a:rPr lang="en-US" dirty="0"/>
              <a:t> is taken as </a:t>
            </a:r>
            <a:r>
              <a:rPr lang="en-US" dirty="0" err="1"/>
              <a:t>arg.buf</a:t>
            </a:r>
            <a:r>
              <a:rPr lang="en-US" dirty="0" smtClean="0"/>
              <a:t>.</a:t>
            </a:r>
          </a:p>
          <a:p>
            <a:pPr lvl="1"/>
            <a:r>
              <a:rPr lang="en-US" b="1" dirty="0" smtClean="0"/>
              <a:t>IPC_RMID</a:t>
            </a:r>
            <a:r>
              <a:rPr lang="en-US" dirty="0" smtClean="0"/>
              <a:t>-</a:t>
            </a:r>
            <a:r>
              <a:rPr lang="en-US" dirty="0"/>
              <a:t>- Remove the specified semaphore set.</a:t>
            </a:r>
            <a:endParaRPr lang="bg-BG" dirty="0"/>
          </a:p>
        </p:txBody>
      </p:sp>
      <p:sp>
        <p:nvSpPr>
          <p:cNvPr id="83970" name="Rectangle 2"/>
          <p:cNvSpPr>
            <a:spLocks noGrp="1" noChangeArrowheads="1"/>
          </p:cNvSpPr>
          <p:nvPr>
            <p:ph type="title"/>
          </p:nvPr>
        </p:nvSpPr>
        <p:spPr/>
        <p:txBody>
          <a:bodyPr/>
          <a:lstStyle/>
          <a:p>
            <a:r>
              <a:rPr lang="bg-BG"/>
              <a:t>Controlling Semaphores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Grp="1" noChangeArrowheads="1"/>
          </p:cNvSpPr>
          <p:nvPr>
            <p:ph type="title" idx="4294967295"/>
          </p:nvPr>
        </p:nvSpPr>
        <p:spPr>
          <a:xfrm>
            <a:off x="457200" y="304800"/>
            <a:ext cx="8229600" cy="1143000"/>
          </a:xfrm>
        </p:spPr>
        <p:txBody>
          <a:bodyPr/>
          <a:lstStyle/>
          <a:p>
            <a:pPr algn="r"/>
            <a:r>
              <a:rPr lang="bg-BG" dirty="0"/>
              <a:t>Пример</a:t>
            </a:r>
          </a:p>
        </p:txBody>
      </p:sp>
      <p:pic>
        <p:nvPicPr>
          <p:cNvPr id="8499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33400"/>
            <a:ext cx="6292850" cy="632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3"/>
          <p:cNvSpPr>
            <a:spLocks noGrp="1" noChangeArrowheads="1"/>
          </p:cNvSpPr>
          <p:nvPr>
            <p:ph idx="1"/>
          </p:nvPr>
        </p:nvSpPr>
        <p:spPr/>
        <p:txBody>
          <a:bodyPr>
            <a:normAutofit fontScale="92500"/>
          </a:bodyPr>
          <a:lstStyle/>
          <a:p>
            <a:r>
              <a:rPr lang="en-US" sz="2800" dirty="0" err="1"/>
              <a:t>semop</a:t>
            </a:r>
            <a:r>
              <a:rPr lang="en-US" sz="2800" dirty="0"/>
              <a:t>() performs operations on a semaphore set. It is prototyped by:</a:t>
            </a:r>
          </a:p>
          <a:p>
            <a:pPr marL="109728" indent="0">
              <a:buNone/>
            </a:pPr>
            <a:r>
              <a:rPr lang="en-US" sz="2800" dirty="0" err="1"/>
              <a:t>int</a:t>
            </a:r>
            <a:r>
              <a:rPr lang="en-US" sz="2800" dirty="0"/>
              <a:t> </a:t>
            </a:r>
            <a:r>
              <a:rPr lang="en-US" sz="2800" dirty="0" err="1"/>
              <a:t>semop</a:t>
            </a:r>
            <a:r>
              <a:rPr lang="en-US" sz="2800" dirty="0"/>
              <a:t>(</a:t>
            </a:r>
            <a:r>
              <a:rPr lang="en-US" sz="2800" dirty="0" err="1"/>
              <a:t>int</a:t>
            </a:r>
            <a:r>
              <a:rPr lang="en-US" sz="2800" dirty="0"/>
              <a:t> </a:t>
            </a:r>
            <a:r>
              <a:rPr lang="en-US" sz="2800" dirty="0" err="1"/>
              <a:t>semid</a:t>
            </a:r>
            <a:r>
              <a:rPr lang="en-US" sz="2800" dirty="0"/>
              <a:t>, </a:t>
            </a:r>
            <a:r>
              <a:rPr lang="en-US" sz="2800" dirty="0" err="1"/>
              <a:t>struct</a:t>
            </a:r>
            <a:r>
              <a:rPr lang="en-US" sz="2800" dirty="0"/>
              <a:t> </a:t>
            </a:r>
            <a:r>
              <a:rPr lang="en-US" sz="2800" dirty="0" err="1"/>
              <a:t>sembuf</a:t>
            </a:r>
            <a:r>
              <a:rPr lang="en-US" sz="2800" dirty="0"/>
              <a:t> *sops, </a:t>
            </a:r>
            <a:r>
              <a:rPr lang="en-US" sz="2800" dirty="0" err="1"/>
              <a:t>size_t</a:t>
            </a:r>
            <a:r>
              <a:rPr lang="en-US" sz="2800" dirty="0"/>
              <a:t> </a:t>
            </a:r>
            <a:r>
              <a:rPr lang="en-US" sz="2800" dirty="0" err="1"/>
              <a:t>nsops</a:t>
            </a:r>
            <a:r>
              <a:rPr lang="en-US" sz="2800" dirty="0"/>
              <a:t>); The </a:t>
            </a:r>
            <a:r>
              <a:rPr lang="en-US" sz="2800" dirty="0" err="1"/>
              <a:t>semid</a:t>
            </a:r>
            <a:r>
              <a:rPr lang="en-US" sz="2800" dirty="0"/>
              <a:t> argument is the semaphore ID returned by a previous </a:t>
            </a:r>
            <a:r>
              <a:rPr lang="en-US" sz="2800" dirty="0" err="1"/>
              <a:t>semget</a:t>
            </a:r>
            <a:r>
              <a:rPr lang="en-US" sz="2800" dirty="0"/>
              <a:t>() call. </a:t>
            </a:r>
            <a:endParaRPr lang="en-US" sz="2800" dirty="0" smtClean="0"/>
          </a:p>
          <a:p>
            <a:r>
              <a:rPr lang="en-US" sz="2800" dirty="0" smtClean="0"/>
              <a:t>The</a:t>
            </a:r>
            <a:r>
              <a:rPr lang="en-US" sz="2800" dirty="0"/>
              <a:t> sops argument is a pointer to an array of structures, each containing the following information about a semaphore operation:</a:t>
            </a:r>
          </a:p>
          <a:p>
            <a:pPr lvl="1"/>
            <a:r>
              <a:rPr lang="en-US" sz="2400" dirty="0"/>
              <a:t>The semaphore number</a:t>
            </a:r>
          </a:p>
          <a:p>
            <a:pPr lvl="1"/>
            <a:r>
              <a:rPr lang="en-US" sz="2400" dirty="0"/>
              <a:t>The operation to be performed</a:t>
            </a:r>
          </a:p>
          <a:p>
            <a:pPr lvl="1"/>
            <a:r>
              <a:rPr lang="en-US" sz="2400" dirty="0"/>
              <a:t>Control flags, if any.</a:t>
            </a:r>
          </a:p>
        </p:txBody>
      </p:sp>
      <p:sp>
        <p:nvSpPr>
          <p:cNvPr id="88066" name="Rectangle 2"/>
          <p:cNvSpPr>
            <a:spLocks noGrp="1" noChangeArrowheads="1"/>
          </p:cNvSpPr>
          <p:nvPr>
            <p:ph type="title"/>
          </p:nvPr>
        </p:nvSpPr>
        <p:spPr/>
        <p:txBody>
          <a:bodyPr/>
          <a:lstStyle/>
          <a:p>
            <a:r>
              <a:rPr lang="bg-BG"/>
              <a:t>Semaphore Operations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Grp="1" noChangeArrowheads="1"/>
          </p:cNvSpPr>
          <p:nvPr>
            <p:ph idx="1"/>
          </p:nvPr>
        </p:nvSpPr>
        <p:spPr/>
        <p:txBody>
          <a:bodyPr/>
          <a:lstStyle/>
          <a:p>
            <a:r>
              <a:rPr lang="en-US" dirty="0"/>
              <a:t>The </a:t>
            </a:r>
            <a:r>
              <a:rPr lang="en-US" dirty="0" err="1"/>
              <a:t>sembuf</a:t>
            </a:r>
            <a:r>
              <a:rPr lang="en-US" dirty="0"/>
              <a:t> structure specifies a semaphore operation, as defined in &lt;sys/</a:t>
            </a:r>
            <a:r>
              <a:rPr lang="en-US" dirty="0" err="1"/>
              <a:t>sem.h</a:t>
            </a:r>
            <a:r>
              <a:rPr lang="en-US" dirty="0" smtClean="0"/>
              <a:t>&gt;.</a:t>
            </a:r>
            <a:endParaRPr lang="bg-BG" dirty="0"/>
          </a:p>
          <a:p>
            <a:pPr>
              <a:buFontTx/>
              <a:buNone/>
            </a:pPr>
            <a:r>
              <a:rPr lang="bg-BG" dirty="0"/>
              <a:t>struct sembuf { </a:t>
            </a:r>
          </a:p>
          <a:p>
            <a:pPr>
              <a:buFontTx/>
              <a:buNone/>
            </a:pPr>
            <a:r>
              <a:rPr lang="bg-BG" dirty="0"/>
              <a:t>	ushort_t sem_num; /* semaphore number */ short sem_op; /* semaphore operation */ short sem_flg; /* operation flags */ </a:t>
            </a:r>
          </a:p>
          <a:p>
            <a:pPr>
              <a:buFontTx/>
              <a:buNone/>
            </a:pPr>
            <a:r>
              <a:rPr lang="bg-BG" dirty="0"/>
              <a:t>}; </a:t>
            </a:r>
          </a:p>
        </p:txBody>
      </p:sp>
      <p:sp>
        <p:nvSpPr>
          <p:cNvPr id="89090" name="Rectangle 2"/>
          <p:cNvSpPr>
            <a:spLocks noGrp="1" noChangeArrowheads="1"/>
          </p:cNvSpPr>
          <p:nvPr>
            <p:ph type="title"/>
          </p:nvPr>
        </p:nvSpPr>
        <p:spPr/>
        <p:txBody>
          <a:bodyPr/>
          <a:lstStyle/>
          <a:p>
            <a:r>
              <a:rPr lang="bg-BG"/>
              <a:t>Semaphore Operations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idx="1"/>
          </p:nvPr>
        </p:nvSpPr>
        <p:spPr/>
        <p:txBody>
          <a:bodyPr>
            <a:normAutofit fontScale="92500" lnSpcReduction="10000"/>
          </a:bodyPr>
          <a:lstStyle/>
          <a:p>
            <a:r>
              <a:rPr lang="en-US" sz="2400" dirty="0"/>
              <a:t>The </a:t>
            </a:r>
            <a:r>
              <a:rPr lang="en-US" sz="2400" dirty="0" err="1"/>
              <a:t>nsops</a:t>
            </a:r>
            <a:r>
              <a:rPr lang="en-US" sz="2400" dirty="0"/>
              <a:t> argument specifies the length of the array, the maximum size of which is determined by the SEMOPM configuration option; this is the maximum number of operations allowed by a single </a:t>
            </a:r>
            <a:r>
              <a:rPr lang="en-US" sz="2400" dirty="0" err="1"/>
              <a:t>semop</a:t>
            </a:r>
            <a:r>
              <a:rPr lang="en-US" sz="2400" dirty="0"/>
              <a:t>() call, and is set to 10 by default. The operation to be performed is determined as follows:</a:t>
            </a:r>
          </a:p>
          <a:p>
            <a:pPr lvl="1"/>
            <a:r>
              <a:rPr lang="en-US" sz="2000" dirty="0"/>
              <a:t>A positive integer increments the semaphore value by that amount.</a:t>
            </a:r>
          </a:p>
          <a:p>
            <a:pPr lvl="1"/>
            <a:r>
              <a:rPr lang="en-US" sz="2000" dirty="0"/>
              <a:t>A negative integer decrements the semaphore value by that amount. An attempt to set a semaphore to a value less than zero fails or blocks, depending on whether IPC_NOWAIT is in effect.</a:t>
            </a:r>
          </a:p>
          <a:p>
            <a:pPr lvl="1"/>
            <a:r>
              <a:rPr lang="en-US" sz="2000" dirty="0"/>
              <a:t>A value of zero means to wait for the semaphore value to reach zero.</a:t>
            </a:r>
          </a:p>
        </p:txBody>
      </p:sp>
      <p:sp>
        <p:nvSpPr>
          <p:cNvPr id="90114" name="Rectangle 2"/>
          <p:cNvSpPr>
            <a:spLocks noGrp="1" noChangeArrowheads="1"/>
          </p:cNvSpPr>
          <p:nvPr>
            <p:ph type="title"/>
          </p:nvPr>
        </p:nvSpPr>
        <p:spPr/>
        <p:txBody>
          <a:bodyPr/>
          <a:lstStyle/>
          <a:p>
            <a:r>
              <a:rPr lang="bg-BG"/>
              <a:t>Semaphore Operations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3"/>
          <p:cNvSpPr>
            <a:spLocks noGrp="1" noChangeArrowheads="1"/>
          </p:cNvSpPr>
          <p:nvPr>
            <p:ph idx="1"/>
          </p:nvPr>
        </p:nvSpPr>
        <p:spPr/>
        <p:txBody>
          <a:bodyPr/>
          <a:lstStyle/>
          <a:p>
            <a:pPr marL="109728" indent="0">
              <a:buNone/>
            </a:pPr>
            <a:r>
              <a:rPr lang="en-US" sz="2400" dirty="0"/>
              <a:t>There are two control flags that can be used with </a:t>
            </a:r>
            <a:r>
              <a:rPr lang="en-US" sz="2400" dirty="0" err="1"/>
              <a:t>semop</a:t>
            </a:r>
            <a:r>
              <a:rPr lang="en-US" sz="2400" dirty="0"/>
              <a:t>():</a:t>
            </a:r>
          </a:p>
          <a:p>
            <a:r>
              <a:rPr lang="en-US" sz="2400" b="1" dirty="0"/>
              <a:t>IPC_NOWAIT</a:t>
            </a:r>
            <a:r>
              <a:rPr lang="en-US" sz="2400" dirty="0"/>
              <a:t>-- Can be set for any operations in the array. Makes the function return without changing any semaphore value if any operation for which IPC_NOWAIT is set cannot be performed. The function fails if it tries to decrement a semaphore more than its current value, or tests a nonzero semaphore to be equal to zero</a:t>
            </a:r>
            <a:r>
              <a:rPr lang="en-US" sz="2400" dirty="0" smtClean="0"/>
              <a:t>.</a:t>
            </a:r>
          </a:p>
          <a:p>
            <a:r>
              <a:rPr lang="en-US" sz="2400" b="1" dirty="0" smtClean="0"/>
              <a:t>SEM_UNDO</a:t>
            </a:r>
            <a:r>
              <a:rPr lang="en-US" sz="2400" dirty="0" smtClean="0"/>
              <a:t>-</a:t>
            </a:r>
            <a:r>
              <a:rPr lang="en-US" sz="2400" dirty="0"/>
              <a:t>- Allows individual operations in the array to be undone when the process exits.</a:t>
            </a:r>
            <a:endParaRPr lang="bg-BG" sz="2000" dirty="0"/>
          </a:p>
        </p:txBody>
      </p:sp>
      <p:sp>
        <p:nvSpPr>
          <p:cNvPr id="91138" name="Rectangle 2"/>
          <p:cNvSpPr>
            <a:spLocks noGrp="1" noChangeArrowheads="1"/>
          </p:cNvSpPr>
          <p:nvPr>
            <p:ph type="title"/>
          </p:nvPr>
        </p:nvSpPr>
        <p:spPr/>
        <p:txBody>
          <a:bodyPr/>
          <a:lstStyle/>
          <a:p>
            <a:r>
              <a:rPr lang="bg-BG"/>
              <a:t>Semaphore Operations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p:cNvSpPr>
            <a:spLocks noGrp="1" noChangeArrowheads="1"/>
          </p:cNvSpPr>
          <p:nvPr>
            <p:ph idx="1"/>
          </p:nvPr>
        </p:nvSpPr>
        <p:spPr/>
        <p:txBody>
          <a:bodyPr>
            <a:normAutofit lnSpcReduction="10000"/>
          </a:bodyPr>
          <a:lstStyle/>
          <a:p>
            <a:r>
              <a:rPr lang="en-US" sz="2800" dirty="0"/>
              <a:t>This function takes a pointer, sops, to an array of semaphore operation structures. </a:t>
            </a:r>
            <a:endParaRPr lang="en-US" sz="2800" dirty="0" smtClean="0"/>
          </a:p>
          <a:p>
            <a:r>
              <a:rPr lang="en-US" sz="2800" dirty="0" smtClean="0"/>
              <a:t>Each </a:t>
            </a:r>
            <a:r>
              <a:rPr lang="en-US" sz="2800" dirty="0"/>
              <a:t>structure in the array contains data about an operation to perform on a semaphore. </a:t>
            </a:r>
            <a:endParaRPr lang="en-US" sz="2800" dirty="0" smtClean="0"/>
          </a:p>
          <a:p>
            <a:r>
              <a:rPr lang="en-US" sz="2800" dirty="0" smtClean="0"/>
              <a:t>Any </a:t>
            </a:r>
            <a:r>
              <a:rPr lang="en-US" sz="2800" dirty="0"/>
              <a:t>process with read permission can test whether a semaphore has a zero value. To increment or decrement a semaphore requires write permission. </a:t>
            </a:r>
            <a:endParaRPr lang="en-US" sz="2800" dirty="0" smtClean="0"/>
          </a:p>
          <a:p>
            <a:r>
              <a:rPr lang="en-US" sz="2800" dirty="0" smtClean="0"/>
              <a:t>When </a:t>
            </a:r>
            <a:r>
              <a:rPr lang="en-US" sz="2800" dirty="0"/>
              <a:t>an operation fails, none of the semaphores is altered.</a:t>
            </a:r>
            <a:endParaRPr lang="bg-BG" sz="2800" dirty="0"/>
          </a:p>
        </p:txBody>
      </p:sp>
      <p:sp>
        <p:nvSpPr>
          <p:cNvPr id="92162" name="Rectangle 2"/>
          <p:cNvSpPr>
            <a:spLocks noGrp="1" noChangeArrowheads="1"/>
          </p:cNvSpPr>
          <p:nvPr>
            <p:ph type="title"/>
          </p:nvPr>
        </p:nvSpPr>
        <p:spPr/>
        <p:txBody>
          <a:bodyPr/>
          <a:lstStyle/>
          <a:p>
            <a:r>
              <a:rPr lang="bg-BG"/>
              <a:t>Semaphore Operations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Grp="1" noChangeArrowheads="1"/>
          </p:cNvSpPr>
          <p:nvPr>
            <p:ph idx="1"/>
          </p:nvPr>
        </p:nvSpPr>
        <p:spPr/>
        <p:txBody>
          <a:bodyPr>
            <a:normAutofit/>
          </a:bodyPr>
          <a:lstStyle/>
          <a:p>
            <a:r>
              <a:rPr lang="en-US" sz="2400" dirty="0"/>
              <a:t>The process blocks (unless the IPC_NOWAIT flag is set), and remains blocked until:</a:t>
            </a:r>
          </a:p>
          <a:p>
            <a:pPr lvl="1"/>
            <a:r>
              <a:rPr lang="en-US" sz="2000" dirty="0"/>
              <a:t>the semaphore operations can all finish, so the call succeeds,</a:t>
            </a:r>
          </a:p>
          <a:p>
            <a:pPr lvl="1"/>
            <a:r>
              <a:rPr lang="en-US" sz="2000" dirty="0"/>
              <a:t>the process receives a signal, or</a:t>
            </a:r>
          </a:p>
          <a:p>
            <a:pPr lvl="1"/>
            <a:r>
              <a:rPr lang="en-US" sz="2000" dirty="0"/>
              <a:t>the semaphore set is removed</a:t>
            </a:r>
            <a:r>
              <a:rPr lang="en-US" sz="2000" dirty="0" smtClean="0"/>
              <a:t>.</a:t>
            </a:r>
          </a:p>
          <a:p>
            <a:r>
              <a:rPr lang="en-US" sz="2400" dirty="0"/>
              <a:t>Only one process at a time can update a semaphore. Simultaneous requests by different processes are performed in an arbitrary order. When an array of operations is given by a </a:t>
            </a:r>
            <a:r>
              <a:rPr lang="en-US" sz="2400" dirty="0" err="1"/>
              <a:t>semop</a:t>
            </a:r>
            <a:r>
              <a:rPr lang="en-US" sz="2400" dirty="0"/>
              <a:t>() call, no updates are done until all operations on the array can finish successfully.</a:t>
            </a:r>
          </a:p>
        </p:txBody>
      </p:sp>
      <p:sp>
        <p:nvSpPr>
          <p:cNvPr id="93186" name="Rectangle 2"/>
          <p:cNvSpPr>
            <a:spLocks noGrp="1" noChangeArrowheads="1"/>
          </p:cNvSpPr>
          <p:nvPr>
            <p:ph type="title"/>
          </p:nvPr>
        </p:nvSpPr>
        <p:spPr/>
        <p:txBody>
          <a:bodyPr/>
          <a:lstStyle/>
          <a:p>
            <a:r>
              <a:rPr lang="bg-BG"/>
              <a:t>Semaphore Operations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p:cNvSpPr>
            <a:spLocks noGrp="1" noChangeArrowheads="1"/>
          </p:cNvSpPr>
          <p:nvPr>
            <p:ph idx="1"/>
          </p:nvPr>
        </p:nvSpPr>
        <p:spPr/>
        <p:txBody>
          <a:bodyPr/>
          <a:lstStyle/>
          <a:p>
            <a:pPr>
              <a:lnSpc>
                <a:spcPct val="90000"/>
              </a:lnSpc>
            </a:pPr>
            <a:r>
              <a:rPr lang="en-US" sz="2400" dirty="0"/>
              <a:t>If a process with exclusive use of a semaphore terminates abnormally and fails to undo the operation or free the semaphore, the semaphore stays locked in memory in the state the process left it. </a:t>
            </a:r>
            <a:endParaRPr lang="en-US" sz="2400" dirty="0" smtClean="0"/>
          </a:p>
          <a:p>
            <a:pPr>
              <a:lnSpc>
                <a:spcPct val="90000"/>
              </a:lnSpc>
            </a:pPr>
            <a:r>
              <a:rPr lang="en-US" sz="2400" dirty="0" smtClean="0"/>
              <a:t>To </a:t>
            </a:r>
            <a:r>
              <a:rPr lang="en-US" sz="2400" dirty="0"/>
              <a:t>prevent this, the SEM_UNDO control flag makes </a:t>
            </a:r>
            <a:r>
              <a:rPr lang="en-US" sz="2400" dirty="0" err="1"/>
              <a:t>semop</a:t>
            </a:r>
            <a:r>
              <a:rPr lang="en-US" sz="2400" dirty="0"/>
              <a:t>() allocate an undo structure for each semaphore operation, which contains the operation that returns the semaphore to its previous state. If the process dies, the system applies the operations in the undo structures.</a:t>
            </a:r>
            <a:endParaRPr lang="bg-BG" sz="2400" dirty="0"/>
          </a:p>
        </p:txBody>
      </p:sp>
      <p:sp>
        <p:nvSpPr>
          <p:cNvPr id="94210" name="Rectangle 2"/>
          <p:cNvSpPr>
            <a:spLocks noGrp="1" noChangeArrowheads="1"/>
          </p:cNvSpPr>
          <p:nvPr>
            <p:ph type="title"/>
          </p:nvPr>
        </p:nvSpPr>
        <p:spPr/>
        <p:txBody>
          <a:bodyPr/>
          <a:lstStyle/>
          <a:p>
            <a:r>
              <a:rPr lang="bg-BG"/>
              <a:t>Semaphore Operations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Grp="1" noChangeArrowheads="1"/>
          </p:cNvSpPr>
          <p:nvPr>
            <p:ph idx="1"/>
          </p:nvPr>
        </p:nvSpPr>
        <p:spPr/>
        <p:txBody>
          <a:bodyPr>
            <a:normAutofit/>
          </a:bodyPr>
          <a:lstStyle/>
          <a:p>
            <a:pPr>
              <a:lnSpc>
                <a:spcPct val="80000"/>
              </a:lnSpc>
            </a:pPr>
            <a:r>
              <a:rPr lang="en-US" sz="2800" dirty="0"/>
              <a:t>This prevents an aborted process from leaving a semaphore set in an inconsistent state. If processes share access to a resource controlled by a semaphore, operations on the semaphore should not be made with SEM_UNDO in effect. </a:t>
            </a:r>
            <a:endParaRPr lang="en-US" sz="2800" dirty="0" smtClean="0"/>
          </a:p>
          <a:p>
            <a:pPr>
              <a:lnSpc>
                <a:spcPct val="80000"/>
              </a:lnSpc>
            </a:pPr>
            <a:r>
              <a:rPr lang="en-US" sz="2800" dirty="0" smtClean="0"/>
              <a:t>If </a:t>
            </a:r>
            <a:r>
              <a:rPr lang="en-US" sz="2800" dirty="0"/>
              <a:t>the process that currently has control of the resource terminates abnormally, the resource is presumed to be inconsistent. </a:t>
            </a:r>
            <a:endParaRPr lang="bg-BG" sz="2800" dirty="0"/>
          </a:p>
        </p:txBody>
      </p:sp>
      <p:sp>
        <p:nvSpPr>
          <p:cNvPr id="95234" name="Rectangle 2"/>
          <p:cNvSpPr>
            <a:spLocks noGrp="1" noChangeArrowheads="1"/>
          </p:cNvSpPr>
          <p:nvPr>
            <p:ph type="title"/>
          </p:nvPr>
        </p:nvSpPr>
        <p:spPr/>
        <p:txBody>
          <a:bodyPr/>
          <a:lstStyle/>
          <a:p>
            <a:r>
              <a:rPr lang="bg-BG"/>
              <a:t>Semaphore Operations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idx="1"/>
          </p:nvPr>
        </p:nvSpPr>
        <p:spPr/>
        <p:txBody>
          <a:bodyPr>
            <a:normAutofit/>
          </a:bodyPr>
          <a:lstStyle/>
          <a:p>
            <a:pPr>
              <a:lnSpc>
                <a:spcPct val="90000"/>
              </a:lnSpc>
            </a:pPr>
            <a:r>
              <a:rPr lang="en-US" sz="2400" dirty="0"/>
              <a:t> Semaphores are a programming construct designed by E. W. </a:t>
            </a:r>
            <a:r>
              <a:rPr lang="en-US" sz="2400" dirty="0" err="1"/>
              <a:t>Dijkstra</a:t>
            </a:r>
            <a:r>
              <a:rPr lang="en-US" sz="2400" dirty="0"/>
              <a:t> in the late 1960s. </a:t>
            </a:r>
            <a:endParaRPr lang="en-US" sz="2400" dirty="0" smtClean="0"/>
          </a:p>
          <a:p>
            <a:pPr>
              <a:lnSpc>
                <a:spcPct val="90000"/>
              </a:lnSpc>
            </a:pPr>
            <a:r>
              <a:rPr lang="en-US" sz="2400" dirty="0" err="1" smtClean="0"/>
              <a:t>Dijkstra's</a:t>
            </a:r>
            <a:r>
              <a:rPr lang="en-US" sz="2400" dirty="0" smtClean="0"/>
              <a:t> </a:t>
            </a:r>
            <a:r>
              <a:rPr lang="en-US" sz="2400" dirty="0"/>
              <a:t>model was the operation of railroads: consider a stretch of railroad in which there is a single track over which only one train at a time is allowed. Guarding this track is a semaphore. A train must wait before entering the single track until the semaphore is in a state that permits travel. When the train enters the track, the semaphore changes state to prevent other trains from entering the track. A train that is leaving this section of track must again change the state of the semaphore to allow another train to enter. </a:t>
            </a:r>
            <a:endParaRPr lang="bg-BG" sz="2400" dirty="0"/>
          </a:p>
        </p:txBody>
      </p:sp>
      <p:sp>
        <p:nvSpPr>
          <p:cNvPr id="75778" name="Rectangle 2"/>
          <p:cNvSpPr>
            <a:spLocks noGrp="1" noChangeArrowheads="1"/>
          </p:cNvSpPr>
          <p:nvPr>
            <p:ph type="title"/>
          </p:nvPr>
        </p:nvSpPr>
        <p:spPr/>
        <p:txBody>
          <a:bodyPr/>
          <a:lstStyle/>
          <a:p>
            <a:r>
              <a:rPr lang="en-US" dirty="0" smtClean="0"/>
              <a:t>Introduction</a:t>
            </a:r>
            <a:endParaRPr lang="bg-BG"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Grp="1" noChangeArrowheads="1"/>
          </p:cNvSpPr>
          <p:nvPr>
            <p:ph idx="1"/>
          </p:nvPr>
        </p:nvSpPr>
        <p:spPr>
          <a:xfrm>
            <a:off x="381000" y="1295400"/>
            <a:ext cx="8229600" cy="4525963"/>
          </a:xfrm>
        </p:spPr>
        <p:txBody>
          <a:bodyPr>
            <a:noAutofit/>
          </a:bodyPr>
          <a:lstStyle/>
          <a:p>
            <a:pPr>
              <a:lnSpc>
                <a:spcPct val="80000"/>
              </a:lnSpc>
            </a:pPr>
            <a:r>
              <a:rPr lang="en-US" sz="2800" dirty="0" smtClean="0"/>
              <a:t>Another </a:t>
            </a:r>
            <a:r>
              <a:rPr lang="en-US" sz="2800" dirty="0"/>
              <a:t>process must be able to recognize this to restore the resource to a consistent state. </a:t>
            </a:r>
            <a:endParaRPr lang="en-US" sz="2800" dirty="0" smtClean="0"/>
          </a:p>
          <a:p>
            <a:pPr>
              <a:lnSpc>
                <a:spcPct val="80000"/>
              </a:lnSpc>
            </a:pPr>
            <a:r>
              <a:rPr lang="en-US" sz="2800" dirty="0" smtClean="0"/>
              <a:t>When </a:t>
            </a:r>
            <a:r>
              <a:rPr lang="en-US" sz="2800" dirty="0"/>
              <a:t>performing a semaphore operation with SEM_UNDO in effect, you must also have it in effect for the call that will perform the reversing operation. </a:t>
            </a:r>
            <a:endParaRPr lang="en-US" sz="2800" dirty="0" smtClean="0"/>
          </a:p>
          <a:p>
            <a:pPr>
              <a:lnSpc>
                <a:spcPct val="80000"/>
              </a:lnSpc>
            </a:pPr>
            <a:r>
              <a:rPr lang="en-US" sz="2800" dirty="0" smtClean="0"/>
              <a:t>When </a:t>
            </a:r>
            <a:r>
              <a:rPr lang="en-US" sz="2800" dirty="0"/>
              <a:t>the process runs normally, the reversing operation updates the undo structure with a complementary value. </a:t>
            </a:r>
            <a:endParaRPr lang="en-US" sz="2800" dirty="0" smtClean="0"/>
          </a:p>
          <a:p>
            <a:pPr>
              <a:lnSpc>
                <a:spcPct val="80000"/>
              </a:lnSpc>
            </a:pPr>
            <a:r>
              <a:rPr lang="en-US" sz="2800" dirty="0" smtClean="0"/>
              <a:t>This </a:t>
            </a:r>
            <a:r>
              <a:rPr lang="en-US" sz="2800" dirty="0"/>
              <a:t>ensures that, unless the process is aborted, the values applied to the undo structure are cancel to zero. When the undo structure reaches zero, it is removed.</a:t>
            </a:r>
            <a:endParaRPr lang="bg-BG" sz="2800" dirty="0"/>
          </a:p>
        </p:txBody>
      </p:sp>
      <p:sp>
        <p:nvSpPr>
          <p:cNvPr id="95234" name="Rectangle 2"/>
          <p:cNvSpPr>
            <a:spLocks noGrp="1" noChangeArrowheads="1"/>
          </p:cNvSpPr>
          <p:nvPr>
            <p:ph type="title"/>
          </p:nvPr>
        </p:nvSpPr>
        <p:spPr/>
        <p:txBody>
          <a:bodyPr/>
          <a:lstStyle/>
          <a:p>
            <a:r>
              <a:rPr lang="bg-BG"/>
              <a:t>Semaphore Operations</a:t>
            </a:r>
          </a:p>
        </p:txBody>
      </p:sp>
    </p:spTree>
    <p:extLst>
      <p:ext uri="{BB962C8B-B14F-4D97-AF65-F5344CB8AC3E}">
        <p14:creationId xmlns:p14="http://schemas.microsoft.com/office/powerpoint/2010/main" val="7599418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4"/>
          <p:cNvSpPr>
            <a:spLocks noGrp="1" noChangeArrowheads="1"/>
          </p:cNvSpPr>
          <p:nvPr>
            <p:ph type="title" idx="4294967295"/>
          </p:nvPr>
        </p:nvSpPr>
        <p:spPr>
          <a:xfrm>
            <a:off x="0" y="274638"/>
            <a:ext cx="8229600" cy="1143000"/>
          </a:xfrm>
        </p:spPr>
        <p:txBody>
          <a:bodyPr/>
          <a:lstStyle/>
          <a:p>
            <a:r>
              <a:rPr lang="en-US" dirty="0" smtClean="0"/>
              <a:t>Using </a:t>
            </a:r>
            <a:r>
              <a:rPr lang="bg-BG" b="1" dirty="0" smtClean="0"/>
              <a:t>semop</a:t>
            </a:r>
            <a:r>
              <a:rPr lang="bg-BG" b="1" dirty="0"/>
              <a:t>()</a:t>
            </a:r>
            <a:r>
              <a:rPr lang="bg-BG" dirty="0"/>
              <a:t> </a:t>
            </a:r>
          </a:p>
        </p:txBody>
      </p:sp>
      <p:pic>
        <p:nvPicPr>
          <p:cNvPr id="9626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4727" y="1219200"/>
            <a:ext cx="6267450" cy="475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3"/>
          <p:cNvSpPr>
            <a:spLocks noGrp="1" noChangeArrowheads="1"/>
          </p:cNvSpPr>
          <p:nvPr>
            <p:ph idx="1"/>
          </p:nvPr>
        </p:nvSpPr>
        <p:spPr/>
        <p:txBody>
          <a:bodyPr>
            <a:normAutofit fontScale="92500" lnSpcReduction="10000"/>
          </a:bodyPr>
          <a:lstStyle/>
          <a:p>
            <a:r>
              <a:rPr lang="en-US" sz="2800" dirty="0"/>
              <a:t>POSIX semaphores are much lighter weight than are System V semaphores. A POSIX semaphore structure defines a single semaphore, not an array of up to twenty five semaphores. The POSIX semaphore functions are:</a:t>
            </a:r>
          </a:p>
          <a:p>
            <a:pPr lvl="1"/>
            <a:r>
              <a:rPr lang="en-US" sz="2400" dirty="0" err="1"/>
              <a:t>sem_open</a:t>
            </a:r>
            <a:r>
              <a:rPr lang="en-US" sz="2400" dirty="0"/>
              <a:t>() -- Connects to, and optionally creates, a named semaphore</a:t>
            </a:r>
          </a:p>
          <a:p>
            <a:pPr lvl="1"/>
            <a:r>
              <a:rPr lang="en-US" sz="2400" dirty="0" err="1"/>
              <a:t>sem_init</a:t>
            </a:r>
            <a:r>
              <a:rPr lang="en-US" sz="2400" dirty="0"/>
              <a:t>() -- Initializes a semaphore structure (internal to the calling program, so not a named semaphore).</a:t>
            </a:r>
          </a:p>
          <a:p>
            <a:pPr lvl="1"/>
            <a:r>
              <a:rPr lang="en-US" sz="2400" dirty="0" err="1"/>
              <a:t>sem_close</a:t>
            </a:r>
            <a:r>
              <a:rPr lang="en-US" sz="2400" dirty="0"/>
              <a:t>() -- Ends the connection to an open semaphore.</a:t>
            </a:r>
          </a:p>
        </p:txBody>
      </p:sp>
      <p:sp>
        <p:nvSpPr>
          <p:cNvPr id="98306" name="Rectangle 2"/>
          <p:cNvSpPr>
            <a:spLocks noGrp="1" noChangeArrowheads="1"/>
          </p:cNvSpPr>
          <p:nvPr>
            <p:ph type="title"/>
          </p:nvPr>
        </p:nvSpPr>
        <p:spPr/>
        <p:txBody>
          <a:bodyPr>
            <a:normAutofit fontScale="90000"/>
          </a:bodyPr>
          <a:lstStyle/>
          <a:p>
            <a:r>
              <a:rPr lang="bg-BG" sz="4000"/>
              <a:t>POSIX Semaphores: &lt;semaphore.h&gt;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3"/>
          <p:cNvSpPr>
            <a:spLocks noGrp="1" noChangeArrowheads="1"/>
          </p:cNvSpPr>
          <p:nvPr>
            <p:ph idx="1"/>
          </p:nvPr>
        </p:nvSpPr>
        <p:spPr/>
        <p:txBody>
          <a:bodyPr>
            <a:normAutofit lnSpcReduction="10000"/>
          </a:bodyPr>
          <a:lstStyle/>
          <a:p>
            <a:pPr lvl="1"/>
            <a:r>
              <a:rPr lang="en-US" dirty="0" err="1"/>
              <a:t>sem_unlink</a:t>
            </a:r>
            <a:r>
              <a:rPr lang="en-US" dirty="0"/>
              <a:t>() -- Ends the connection to an open semaphore and causes the semaphore to be removed when the last process closes it.</a:t>
            </a:r>
          </a:p>
          <a:p>
            <a:pPr lvl="1"/>
            <a:r>
              <a:rPr lang="en-US" dirty="0" err="1"/>
              <a:t>sem_destroy</a:t>
            </a:r>
            <a:r>
              <a:rPr lang="en-US" dirty="0"/>
              <a:t>() -- Initializes a semaphore structure (internal to the calling program, so not a named semaphore).</a:t>
            </a:r>
          </a:p>
          <a:p>
            <a:pPr lvl="1"/>
            <a:r>
              <a:rPr lang="en-US" dirty="0" err="1"/>
              <a:t>sem_getvalue</a:t>
            </a:r>
            <a:r>
              <a:rPr lang="en-US" dirty="0"/>
              <a:t>() -- Copies the value of the semaphore into the specified integer.</a:t>
            </a:r>
          </a:p>
          <a:p>
            <a:pPr lvl="1"/>
            <a:r>
              <a:rPr lang="en-US" dirty="0" err="1"/>
              <a:t>sem_wait</a:t>
            </a:r>
            <a:r>
              <a:rPr lang="en-US" dirty="0"/>
              <a:t>(), </a:t>
            </a:r>
            <a:r>
              <a:rPr lang="en-US" dirty="0" err="1"/>
              <a:t>sem_trywait</a:t>
            </a:r>
            <a:r>
              <a:rPr lang="en-US" dirty="0"/>
              <a:t>() -- Blocks while the semaphore is held by other processes or returns an error if the semaphore is held by another process.</a:t>
            </a:r>
          </a:p>
          <a:p>
            <a:pPr lvl="1"/>
            <a:r>
              <a:rPr lang="en-US" dirty="0" err="1"/>
              <a:t>sem_post</a:t>
            </a:r>
            <a:r>
              <a:rPr lang="en-US" dirty="0"/>
              <a:t>() -- Increments the count of the semaphore.</a:t>
            </a:r>
          </a:p>
        </p:txBody>
      </p:sp>
      <p:sp>
        <p:nvSpPr>
          <p:cNvPr id="99330" name="Rectangle 2"/>
          <p:cNvSpPr>
            <a:spLocks noGrp="1" noChangeArrowheads="1"/>
          </p:cNvSpPr>
          <p:nvPr>
            <p:ph type="title"/>
          </p:nvPr>
        </p:nvSpPr>
        <p:spPr/>
        <p:txBody>
          <a:bodyPr>
            <a:normAutofit fontScale="90000"/>
          </a:bodyPr>
          <a:lstStyle/>
          <a:p>
            <a:r>
              <a:rPr lang="bg-BG" sz="4000"/>
              <a:t>POSIX Semaphores: &lt;semaphore.h&gt;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4"/>
          <p:cNvSpPr>
            <a:spLocks noGrp="1" noChangeArrowheads="1"/>
          </p:cNvSpPr>
          <p:nvPr>
            <p:ph type="title"/>
          </p:nvPr>
        </p:nvSpPr>
        <p:spPr/>
        <p:txBody>
          <a:bodyPr/>
          <a:lstStyle/>
          <a:p>
            <a:r>
              <a:rPr lang="en-US" dirty="0" smtClean="0"/>
              <a:t>Examples</a:t>
            </a:r>
            <a:endParaRPr lang="bg-BG" dirty="0"/>
          </a:p>
        </p:txBody>
      </p:sp>
      <p:sp>
        <p:nvSpPr>
          <p:cNvPr id="100357" name="Text Box 5"/>
          <p:cNvSpPr txBox="1">
            <a:spLocks noChangeArrowheads="1"/>
          </p:cNvSpPr>
          <p:nvPr/>
        </p:nvSpPr>
        <p:spPr bwMode="auto">
          <a:xfrm>
            <a:off x="533400" y="2133600"/>
            <a:ext cx="8153400" cy="277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a:latin typeface="Garamond" pitchFamily="18" charset="0"/>
              </a:rPr>
              <a:t>Example7</a:t>
            </a:r>
          </a:p>
          <a:p>
            <a:pPr algn="ctr">
              <a:spcBef>
                <a:spcPct val="50000"/>
              </a:spcBef>
            </a:pPr>
            <a:r>
              <a:rPr lang="en-US" sz="3200">
                <a:latin typeface="Garamond" pitchFamily="18" charset="0"/>
              </a:rPr>
              <a:t>Example7_1</a:t>
            </a:r>
          </a:p>
          <a:p>
            <a:pPr algn="ctr">
              <a:spcBef>
                <a:spcPct val="50000"/>
              </a:spcBef>
            </a:pPr>
            <a:r>
              <a:rPr lang="en-US" sz="3200">
                <a:latin typeface="Garamond" pitchFamily="18" charset="0"/>
              </a:rPr>
              <a:t>Example7_2</a:t>
            </a:r>
          </a:p>
          <a:p>
            <a:pPr algn="ctr">
              <a:spcBef>
                <a:spcPct val="50000"/>
              </a:spcBef>
            </a:pPr>
            <a:r>
              <a:rPr lang="en-US" sz="3200">
                <a:latin typeface="Garamond" pitchFamily="18" charset="0"/>
              </a:rPr>
              <a:t>Example7_3</a:t>
            </a:r>
            <a:endParaRPr lang="bg-BG" sz="3200">
              <a:latin typeface="Garamond"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ctrTitle"/>
          </p:nvPr>
        </p:nvSpPr>
        <p:spPr/>
        <p:txBody>
          <a:bodyPr/>
          <a:lstStyle/>
          <a:p>
            <a:r>
              <a:rPr lang="bg-BG" b="1"/>
              <a:t>IPC:Shared Memory</a:t>
            </a:r>
          </a:p>
        </p:txBody>
      </p:sp>
      <p:sp>
        <p:nvSpPr>
          <p:cNvPr id="9221" name="Rectangle 5"/>
          <p:cNvSpPr>
            <a:spLocks noGrp="1" noChangeArrowheads="1"/>
          </p:cNvSpPr>
          <p:nvPr>
            <p:ph type="subTitle" idx="1"/>
          </p:nvPr>
        </p:nvSpPr>
        <p:spPr/>
        <p:txBody>
          <a:bodyPr/>
          <a:lstStyle/>
          <a:p>
            <a:endParaRPr lang="bg-BG"/>
          </a:p>
        </p:txBody>
      </p:sp>
    </p:spTree>
    <p:extLst>
      <p:ext uri="{BB962C8B-B14F-4D97-AF65-F5344CB8AC3E}">
        <p14:creationId xmlns:p14="http://schemas.microsoft.com/office/powerpoint/2010/main" val="15430375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dirty="0" smtClean="0"/>
              <a:t>Introduction</a:t>
            </a:r>
            <a:endParaRPr lang="bg-BG" dirty="0"/>
          </a:p>
        </p:txBody>
      </p:sp>
      <p:sp>
        <p:nvSpPr>
          <p:cNvPr id="105475" name="Rectangle 3"/>
          <p:cNvSpPr>
            <a:spLocks noGrp="1" noChangeArrowheads="1"/>
          </p:cNvSpPr>
          <p:nvPr>
            <p:ph type="body" idx="1"/>
          </p:nvPr>
        </p:nvSpPr>
        <p:spPr>
          <a:xfrm>
            <a:off x="457200" y="1600200"/>
            <a:ext cx="8229600" cy="4876800"/>
          </a:xfrm>
        </p:spPr>
        <p:txBody>
          <a:bodyPr>
            <a:normAutofit fontScale="92500"/>
          </a:bodyPr>
          <a:lstStyle/>
          <a:p>
            <a:r>
              <a:rPr lang="en-US" sz="2400" b="1" i="1" dirty="0"/>
              <a:t>Shared Memory</a:t>
            </a:r>
            <a:r>
              <a:rPr lang="en-US" sz="2400" dirty="0"/>
              <a:t> is an </a:t>
            </a:r>
            <a:r>
              <a:rPr lang="en-US" sz="2400" dirty="0" err="1"/>
              <a:t>efficeint</a:t>
            </a:r>
            <a:r>
              <a:rPr lang="en-US" sz="2400" dirty="0"/>
              <a:t> means of passing data between programs. One program will create a memory portion which other processes (if permitted) can access.</a:t>
            </a:r>
          </a:p>
          <a:p>
            <a:r>
              <a:rPr lang="en-US" sz="2400" dirty="0"/>
              <a:t>In the Solaris 2.x operating system, the most efficient way to implement shared memory applications is to rely on the </a:t>
            </a:r>
            <a:r>
              <a:rPr lang="en-US" sz="2400" dirty="0" err="1"/>
              <a:t>mmap</a:t>
            </a:r>
            <a:r>
              <a:rPr lang="en-US" sz="2400" dirty="0"/>
              <a:t>() function and on the system's native virtual memory facility. Solaris 2.x also supports System V shared memory, which is another way to let multiple processes attach a segment of physical memory to their virtual address spaces. When write access is allowed for more than one process, an outside protocol or mechanism such as a semaphore can be used to prevent inconsistencies and collisions.</a:t>
            </a:r>
          </a:p>
        </p:txBody>
      </p:sp>
    </p:spTree>
    <p:extLst>
      <p:ext uri="{BB962C8B-B14F-4D97-AF65-F5344CB8AC3E}">
        <p14:creationId xmlns:p14="http://schemas.microsoft.com/office/powerpoint/2010/main" val="3431575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457200" y="228600"/>
            <a:ext cx="8229600" cy="1143000"/>
          </a:xfrm>
        </p:spPr>
        <p:txBody>
          <a:bodyPr/>
          <a:lstStyle/>
          <a:p>
            <a:r>
              <a:rPr lang="en-US" dirty="0"/>
              <a:t>Introduction</a:t>
            </a:r>
            <a:endParaRPr lang="bg-BG" dirty="0"/>
          </a:p>
        </p:txBody>
      </p:sp>
      <p:sp>
        <p:nvSpPr>
          <p:cNvPr id="106499" name="Rectangle 3"/>
          <p:cNvSpPr>
            <a:spLocks noGrp="1" noChangeArrowheads="1"/>
          </p:cNvSpPr>
          <p:nvPr>
            <p:ph type="body" idx="1"/>
          </p:nvPr>
        </p:nvSpPr>
        <p:spPr>
          <a:xfrm>
            <a:off x="457200" y="1600200"/>
            <a:ext cx="8229600" cy="4953000"/>
          </a:xfrm>
        </p:spPr>
        <p:txBody>
          <a:bodyPr>
            <a:normAutofit/>
          </a:bodyPr>
          <a:lstStyle/>
          <a:p>
            <a:pPr>
              <a:lnSpc>
                <a:spcPct val="80000"/>
              </a:lnSpc>
            </a:pPr>
            <a:r>
              <a:rPr lang="en-US" sz="2800" dirty="0"/>
              <a:t>A process creates a shared memory segment using </a:t>
            </a:r>
            <a:r>
              <a:rPr lang="en-US" sz="2800" dirty="0" err="1"/>
              <a:t>shmget</a:t>
            </a:r>
            <a:r>
              <a:rPr lang="en-US" sz="2800" dirty="0"/>
              <a:t>()|. The original owner of a shared memory segment can assign ownership to another user with </a:t>
            </a:r>
            <a:r>
              <a:rPr lang="en-US" sz="2800" dirty="0" err="1"/>
              <a:t>shmctl</a:t>
            </a:r>
            <a:r>
              <a:rPr lang="en-US" sz="2800" dirty="0"/>
              <a:t>(). It can also revoke this assignment. Other processes with proper permission can perform various control functions on the shared memory segment using </a:t>
            </a:r>
            <a:r>
              <a:rPr lang="en-US" sz="2800" dirty="0" err="1"/>
              <a:t>shmctl</a:t>
            </a:r>
            <a:r>
              <a:rPr lang="en-US" sz="2800" dirty="0"/>
              <a:t>(). Once created, a shared segment can be attached to a process address space using </a:t>
            </a:r>
            <a:r>
              <a:rPr lang="en-US" sz="2800" dirty="0" err="1"/>
              <a:t>shmat</a:t>
            </a:r>
            <a:r>
              <a:rPr lang="en-US" sz="2800" dirty="0"/>
              <a:t>(). It can be detached using </a:t>
            </a:r>
            <a:r>
              <a:rPr lang="en-US" sz="2800" dirty="0" err="1"/>
              <a:t>shmdt</a:t>
            </a:r>
            <a:r>
              <a:rPr lang="en-US" sz="2800" dirty="0"/>
              <a:t>() (see </a:t>
            </a:r>
            <a:r>
              <a:rPr lang="en-US" sz="2800" dirty="0" err="1"/>
              <a:t>shmop</a:t>
            </a:r>
            <a:r>
              <a:rPr lang="en-US" sz="2800" dirty="0"/>
              <a:t>()). The attaching process must have the appropriate permissions for </a:t>
            </a:r>
            <a:r>
              <a:rPr lang="en-US" sz="2800" dirty="0" err="1"/>
              <a:t>shmat</a:t>
            </a:r>
            <a:r>
              <a:rPr lang="en-US" sz="2800" dirty="0"/>
              <a:t>().</a:t>
            </a:r>
            <a:endParaRPr lang="bg-BG" sz="2800" dirty="0"/>
          </a:p>
        </p:txBody>
      </p:sp>
    </p:spTree>
    <p:extLst>
      <p:ext uri="{BB962C8B-B14F-4D97-AF65-F5344CB8AC3E}">
        <p14:creationId xmlns:p14="http://schemas.microsoft.com/office/powerpoint/2010/main" val="578486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dirty="0"/>
              <a:t>Introduction</a:t>
            </a:r>
            <a:endParaRPr lang="bg-BG" dirty="0"/>
          </a:p>
        </p:txBody>
      </p:sp>
      <p:sp>
        <p:nvSpPr>
          <p:cNvPr id="107523" name="Rectangle 3"/>
          <p:cNvSpPr>
            <a:spLocks noGrp="1" noChangeArrowheads="1"/>
          </p:cNvSpPr>
          <p:nvPr>
            <p:ph type="body" idx="1"/>
          </p:nvPr>
        </p:nvSpPr>
        <p:spPr>
          <a:xfrm>
            <a:off x="457200" y="1600200"/>
            <a:ext cx="8229600" cy="4800600"/>
          </a:xfrm>
        </p:spPr>
        <p:txBody>
          <a:bodyPr>
            <a:normAutofit lnSpcReduction="10000"/>
          </a:bodyPr>
          <a:lstStyle/>
          <a:p>
            <a:pPr>
              <a:lnSpc>
                <a:spcPct val="80000"/>
              </a:lnSpc>
            </a:pPr>
            <a:r>
              <a:rPr lang="en-US" sz="2800" dirty="0"/>
              <a:t>Once attached, the process can read or write to the segment, as allowed by the permission requested in the attach operation. </a:t>
            </a:r>
            <a:endParaRPr lang="en-US" sz="2800" dirty="0" smtClean="0"/>
          </a:p>
          <a:p>
            <a:pPr>
              <a:lnSpc>
                <a:spcPct val="80000"/>
              </a:lnSpc>
            </a:pPr>
            <a:r>
              <a:rPr lang="en-US" sz="2800" dirty="0" smtClean="0"/>
              <a:t>A </a:t>
            </a:r>
            <a:r>
              <a:rPr lang="en-US" sz="2800" dirty="0"/>
              <a:t>shared segment can be attached multiple times by the same process. A shared memory segment is described by a control structure with a unique ID that points to an area of physical memory. </a:t>
            </a:r>
            <a:endParaRPr lang="en-US" sz="2800" dirty="0" smtClean="0"/>
          </a:p>
          <a:p>
            <a:pPr>
              <a:lnSpc>
                <a:spcPct val="80000"/>
              </a:lnSpc>
            </a:pPr>
            <a:r>
              <a:rPr lang="en-US" sz="2800" dirty="0" smtClean="0"/>
              <a:t>The </a:t>
            </a:r>
            <a:r>
              <a:rPr lang="en-US" sz="2800" dirty="0"/>
              <a:t>identifier of the segment is called the </a:t>
            </a:r>
            <a:r>
              <a:rPr lang="en-US" sz="2800" dirty="0" err="1"/>
              <a:t>shmid</a:t>
            </a:r>
            <a:r>
              <a:rPr lang="en-US" sz="2800" dirty="0"/>
              <a:t>. The structure definition for the shared memory segment control structures and </a:t>
            </a:r>
            <a:r>
              <a:rPr lang="en-US" sz="2800" dirty="0" err="1"/>
              <a:t>prototypews</a:t>
            </a:r>
            <a:r>
              <a:rPr lang="en-US" sz="2800" dirty="0"/>
              <a:t> can be found in &lt;sys/</a:t>
            </a:r>
            <a:r>
              <a:rPr lang="en-US" sz="2800" dirty="0" err="1"/>
              <a:t>shm.h</a:t>
            </a:r>
            <a:r>
              <a:rPr lang="en-US" sz="2800" dirty="0"/>
              <a:t>&gt;.</a:t>
            </a:r>
            <a:endParaRPr lang="bg-BG" sz="2800" dirty="0"/>
          </a:p>
        </p:txBody>
      </p:sp>
    </p:spTree>
    <p:extLst>
      <p:ext uri="{BB962C8B-B14F-4D97-AF65-F5344CB8AC3E}">
        <p14:creationId xmlns:p14="http://schemas.microsoft.com/office/powerpoint/2010/main" val="26795274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normAutofit fontScale="90000"/>
          </a:bodyPr>
          <a:lstStyle/>
          <a:p>
            <a:r>
              <a:rPr lang="bg-BG" sz="4000" b="1"/>
              <a:t>Accessing a Shared Memory Segment</a:t>
            </a:r>
          </a:p>
        </p:txBody>
      </p:sp>
      <p:sp>
        <p:nvSpPr>
          <p:cNvPr id="108547" name="Rectangle 3"/>
          <p:cNvSpPr>
            <a:spLocks noGrp="1" noChangeArrowheads="1"/>
          </p:cNvSpPr>
          <p:nvPr>
            <p:ph type="body" idx="1"/>
          </p:nvPr>
        </p:nvSpPr>
        <p:spPr/>
        <p:txBody>
          <a:bodyPr>
            <a:normAutofit lnSpcReduction="10000"/>
          </a:bodyPr>
          <a:lstStyle/>
          <a:p>
            <a:r>
              <a:rPr lang="en-US" sz="2400" dirty="0" err="1"/>
              <a:t>shmget</a:t>
            </a:r>
            <a:r>
              <a:rPr lang="en-US" sz="2400" dirty="0"/>
              <a:t>() is used to obtain access to a shared memory segment. It is </a:t>
            </a:r>
            <a:r>
              <a:rPr lang="en-US" sz="2400" dirty="0" err="1"/>
              <a:t>prottyped</a:t>
            </a:r>
            <a:r>
              <a:rPr lang="en-US" sz="2400" dirty="0"/>
              <a:t> by:</a:t>
            </a:r>
          </a:p>
          <a:p>
            <a:pPr marL="109728" indent="0">
              <a:buNone/>
            </a:pPr>
            <a:r>
              <a:rPr lang="en-US" sz="2400" dirty="0" err="1"/>
              <a:t>int</a:t>
            </a:r>
            <a:r>
              <a:rPr lang="en-US" sz="2400" dirty="0"/>
              <a:t> </a:t>
            </a:r>
            <a:r>
              <a:rPr lang="en-US" sz="2400" dirty="0" err="1"/>
              <a:t>shmget</a:t>
            </a:r>
            <a:r>
              <a:rPr lang="en-US" sz="2400" dirty="0"/>
              <a:t>(</a:t>
            </a:r>
            <a:r>
              <a:rPr lang="en-US" sz="2400" dirty="0" err="1"/>
              <a:t>key_t</a:t>
            </a:r>
            <a:r>
              <a:rPr lang="en-US" sz="2400" dirty="0"/>
              <a:t> key, </a:t>
            </a:r>
            <a:r>
              <a:rPr lang="en-US" sz="2400" dirty="0" err="1"/>
              <a:t>size_t</a:t>
            </a:r>
            <a:r>
              <a:rPr lang="en-US" sz="2400" dirty="0"/>
              <a:t> size, </a:t>
            </a:r>
            <a:r>
              <a:rPr lang="en-US" sz="2400" dirty="0" err="1"/>
              <a:t>int</a:t>
            </a:r>
            <a:r>
              <a:rPr lang="en-US" sz="2400" dirty="0"/>
              <a:t> </a:t>
            </a:r>
            <a:r>
              <a:rPr lang="en-US" sz="2400" dirty="0" err="1"/>
              <a:t>shmflg</a:t>
            </a:r>
            <a:r>
              <a:rPr lang="en-US" sz="2400" dirty="0"/>
              <a:t>); </a:t>
            </a:r>
            <a:endParaRPr lang="en-US" sz="2400" dirty="0" smtClean="0"/>
          </a:p>
          <a:p>
            <a:r>
              <a:rPr lang="en-US" sz="2400" dirty="0" smtClean="0"/>
              <a:t>The</a:t>
            </a:r>
            <a:r>
              <a:rPr lang="en-US" sz="2400" dirty="0"/>
              <a:t> key argument is a access value associated with the semaphore ID. The size argument is the size in bytes of the requested shared memory. The </a:t>
            </a:r>
            <a:r>
              <a:rPr lang="en-US" sz="2400" dirty="0" err="1"/>
              <a:t>shmflg</a:t>
            </a:r>
            <a:r>
              <a:rPr lang="en-US" sz="2400" dirty="0"/>
              <a:t> argument specifies the initial access permissions and creation control flags.</a:t>
            </a:r>
          </a:p>
          <a:p>
            <a:r>
              <a:rPr lang="en-US" sz="2400" dirty="0"/>
              <a:t>When the call succeeds, it returns the shared memory segment ID. This call is also used to get the ID of an existing shared segment (from a process requesting sharing of some existing memory portion).</a:t>
            </a:r>
          </a:p>
        </p:txBody>
      </p:sp>
    </p:spTree>
    <p:extLst>
      <p:ext uri="{BB962C8B-B14F-4D97-AF65-F5344CB8AC3E}">
        <p14:creationId xmlns:p14="http://schemas.microsoft.com/office/powerpoint/2010/main" val="1738173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idx="1"/>
          </p:nvPr>
        </p:nvSpPr>
        <p:spPr/>
        <p:txBody>
          <a:bodyPr>
            <a:normAutofit/>
          </a:bodyPr>
          <a:lstStyle/>
          <a:p>
            <a:pPr>
              <a:lnSpc>
                <a:spcPct val="90000"/>
              </a:lnSpc>
            </a:pPr>
            <a:r>
              <a:rPr lang="en-US" sz="2400" dirty="0" smtClean="0"/>
              <a:t>In </a:t>
            </a:r>
            <a:r>
              <a:rPr lang="en-US" sz="2400" dirty="0"/>
              <a:t>the computer version, a semaphore appears to be a simple integer. A process (or a thread) waits for permission to proceed by waiting for the integer to become 0. The signal if it proceeds signals that this by performing incrementing the integer by 1. When it is finished, the process changes the semaphore's value by subtracting one from it.</a:t>
            </a:r>
            <a:endParaRPr lang="bg-BG" sz="2400" dirty="0"/>
          </a:p>
        </p:txBody>
      </p:sp>
      <p:sp>
        <p:nvSpPr>
          <p:cNvPr id="75778" name="Rectangle 2"/>
          <p:cNvSpPr>
            <a:spLocks noGrp="1" noChangeArrowheads="1"/>
          </p:cNvSpPr>
          <p:nvPr>
            <p:ph type="title"/>
          </p:nvPr>
        </p:nvSpPr>
        <p:spPr/>
        <p:txBody>
          <a:bodyPr/>
          <a:lstStyle/>
          <a:p>
            <a:r>
              <a:rPr lang="en-US" dirty="0"/>
              <a:t>Introduction</a:t>
            </a:r>
            <a:endParaRPr lang="bg-BG" dirty="0"/>
          </a:p>
        </p:txBody>
      </p:sp>
    </p:spTree>
    <p:extLst>
      <p:ext uri="{BB962C8B-B14F-4D97-AF65-F5344CB8AC3E}">
        <p14:creationId xmlns:p14="http://schemas.microsoft.com/office/powerpoint/2010/main" val="30429663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idx="4294967295"/>
          </p:nvPr>
        </p:nvSpPr>
        <p:spPr>
          <a:xfrm>
            <a:off x="0" y="274638"/>
            <a:ext cx="8229600" cy="1143000"/>
          </a:xfrm>
        </p:spPr>
        <p:txBody>
          <a:bodyPr>
            <a:normAutofit fontScale="90000"/>
          </a:bodyPr>
          <a:lstStyle/>
          <a:p>
            <a:r>
              <a:rPr lang="bg-BG" sz="4000" b="1" dirty="0"/>
              <a:t>Accessing a Shared Memory Segment</a:t>
            </a:r>
            <a:br>
              <a:rPr lang="bg-BG" sz="4000" b="1" dirty="0"/>
            </a:br>
            <a:r>
              <a:rPr lang="en-US" sz="4000" b="1" dirty="0" smtClean="0"/>
              <a:t>Example</a:t>
            </a:r>
            <a:endParaRPr lang="bg-BG" sz="4000" b="1" dirty="0"/>
          </a:p>
        </p:txBody>
      </p:sp>
      <p:pic>
        <p:nvPicPr>
          <p:cNvPr id="1095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295400"/>
            <a:ext cx="6934200" cy="499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34563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normAutofit fontScale="90000"/>
          </a:bodyPr>
          <a:lstStyle/>
          <a:p>
            <a:r>
              <a:rPr lang="bg-BG" sz="4000" b="1"/>
              <a:t>Controlling a Shared Memory Segment</a:t>
            </a:r>
          </a:p>
        </p:txBody>
      </p:sp>
      <p:sp>
        <p:nvSpPr>
          <p:cNvPr id="111619" name="Rectangle 3"/>
          <p:cNvSpPr>
            <a:spLocks noGrp="1" noChangeArrowheads="1"/>
          </p:cNvSpPr>
          <p:nvPr>
            <p:ph type="body" idx="1"/>
          </p:nvPr>
        </p:nvSpPr>
        <p:spPr>
          <a:xfrm>
            <a:off x="457200" y="1600200"/>
            <a:ext cx="8229600" cy="4267200"/>
          </a:xfrm>
        </p:spPr>
        <p:txBody>
          <a:bodyPr>
            <a:normAutofit fontScale="92500" lnSpcReduction="10000"/>
          </a:bodyPr>
          <a:lstStyle/>
          <a:p>
            <a:r>
              <a:rPr lang="en-US" sz="2400" dirty="0" err="1"/>
              <a:t>shmctl</a:t>
            </a:r>
            <a:r>
              <a:rPr lang="en-US" sz="2400" dirty="0"/>
              <a:t>() is used to alter the permissions and other characteristics of a shared memory segment. It is prototyped as follows:</a:t>
            </a:r>
          </a:p>
          <a:p>
            <a:pPr marL="109728" indent="0">
              <a:buNone/>
            </a:pPr>
            <a:r>
              <a:rPr lang="en-US" sz="2400" dirty="0" err="1"/>
              <a:t>int</a:t>
            </a:r>
            <a:r>
              <a:rPr lang="en-US" sz="2400" dirty="0"/>
              <a:t> </a:t>
            </a:r>
            <a:r>
              <a:rPr lang="en-US" sz="2400" dirty="0" err="1"/>
              <a:t>shmctl</a:t>
            </a:r>
            <a:r>
              <a:rPr lang="en-US" sz="2400" dirty="0"/>
              <a:t>(</a:t>
            </a:r>
            <a:r>
              <a:rPr lang="en-US" sz="2400" dirty="0" err="1"/>
              <a:t>int</a:t>
            </a:r>
            <a:r>
              <a:rPr lang="en-US" sz="2400" dirty="0"/>
              <a:t> </a:t>
            </a:r>
            <a:r>
              <a:rPr lang="en-US" sz="2400" dirty="0" err="1"/>
              <a:t>shmid</a:t>
            </a:r>
            <a:r>
              <a:rPr lang="en-US" sz="2400" dirty="0"/>
              <a:t>, </a:t>
            </a:r>
            <a:r>
              <a:rPr lang="en-US" sz="2400" dirty="0" err="1"/>
              <a:t>int</a:t>
            </a:r>
            <a:r>
              <a:rPr lang="en-US" sz="2400" dirty="0"/>
              <a:t> </a:t>
            </a:r>
            <a:r>
              <a:rPr lang="en-US" sz="2400" dirty="0" err="1"/>
              <a:t>cmd</a:t>
            </a:r>
            <a:r>
              <a:rPr lang="en-US" sz="2400" dirty="0"/>
              <a:t>, </a:t>
            </a:r>
            <a:r>
              <a:rPr lang="en-US" sz="2400" dirty="0" err="1"/>
              <a:t>struct</a:t>
            </a:r>
            <a:r>
              <a:rPr lang="en-US" sz="2400" dirty="0"/>
              <a:t> </a:t>
            </a:r>
            <a:r>
              <a:rPr lang="en-US" sz="2400" dirty="0" err="1"/>
              <a:t>shmid_ds</a:t>
            </a:r>
            <a:r>
              <a:rPr lang="en-US" sz="2400" dirty="0"/>
              <a:t> *</a:t>
            </a:r>
            <a:r>
              <a:rPr lang="en-US" sz="2400" dirty="0" err="1"/>
              <a:t>buf</a:t>
            </a:r>
            <a:r>
              <a:rPr lang="en-US" sz="2400" dirty="0"/>
              <a:t>); </a:t>
            </a:r>
            <a:endParaRPr lang="en-US" sz="2400" dirty="0" smtClean="0"/>
          </a:p>
          <a:p>
            <a:r>
              <a:rPr lang="en-US" sz="2400" dirty="0" smtClean="0"/>
              <a:t>The </a:t>
            </a:r>
            <a:r>
              <a:rPr lang="en-US" sz="2400" dirty="0"/>
              <a:t>process must have an effective </a:t>
            </a:r>
            <a:r>
              <a:rPr lang="en-US" sz="2400" dirty="0" err="1"/>
              <a:t>shmid</a:t>
            </a:r>
            <a:r>
              <a:rPr lang="en-US" sz="2400" dirty="0"/>
              <a:t> of owner, creator or </a:t>
            </a:r>
            <a:r>
              <a:rPr lang="en-US" sz="2400" dirty="0" err="1"/>
              <a:t>superuser</a:t>
            </a:r>
            <a:r>
              <a:rPr lang="en-US" sz="2400" dirty="0"/>
              <a:t> to perform this command. The </a:t>
            </a:r>
            <a:r>
              <a:rPr lang="en-US" sz="2400" dirty="0" err="1"/>
              <a:t>cmd</a:t>
            </a:r>
            <a:r>
              <a:rPr lang="en-US" sz="2400" dirty="0"/>
              <a:t> argument is one of following control commands:</a:t>
            </a:r>
          </a:p>
          <a:p>
            <a:pPr lvl="1"/>
            <a:r>
              <a:rPr lang="en-US" sz="2000" b="1" dirty="0"/>
              <a:t>SHM_LOCK</a:t>
            </a:r>
            <a:r>
              <a:rPr lang="en-US" sz="2000" dirty="0"/>
              <a:t>-- Lock the specified shared memory segment in memory. The process must have the effective ID of </a:t>
            </a:r>
            <a:r>
              <a:rPr lang="en-US" sz="2000" dirty="0" err="1"/>
              <a:t>superuser</a:t>
            </a:r>
            <a:r>
              <a:rPr lang="en-US" sz="2000" dirty="0"/>
              <a:t> to perform this command</a:t>
            </a:r>
            <a:r>
              <a:rPr lang="en-US" sz="2000" dirty="0" smtClean="0"/>
              <a:t>.</a:t>
            </a:r>
          </a:p>
          <a:p>
            <a:pPr lvl="1"/>
            <a:r>
              <a:rPr lang="en-US" sz="2000" b="1" dirty="0" smtClean="0"/>
              <a:t>SHM_UNLOCK</a:t>
            </a:r>
            <a:r>
              <a:rPr lang="en-US" sz="2000" dirty="0" smtClean="0"/>
              <a:t>-</a:t>
            </a:r>
            <a:r>
              <a:rPr lang="en-US" sz="2000" dirty="0"/>
              <a:t>- Unlock the shared memory segment. The process must have the effective ID of </a:t>
            </a:r>
            <a:r>
              <a:rPr lang="en-US" sz="2000" dirty="0" err="1"/>
              <a:t>superuser</a:t>
            </a:r>
            <a:r>
              <a:rPr lang="en-US" sz="2000" dirty="0"/>
              <a:t> to perform this command.</a:t>
            </a:r>
            <a:endParaRPr lang="bg-BG" sz="1400" dirty="0"/>
          </a:p>
        </p:txBody>
      </p:sp>
    </p:spTree>
    <p:extLst>
      <p:ext uri="{BB962C8B-B14F-4D97-AF65-F5344CB8AC3E}">
        <p14:creationId xmlns:p14="http://schemas.microsoft.com/office/powerpoint/2010/main" val="25005783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normAutofit fontScale="90000"/>
          </a:bodyPr>
          <a:lstStyle/>
          <a:p>
            <a:r>
              <a:rPr lang="bg-BG" sz="4000" b="1"/>
              <a:t>Controlling a Shared Memory Segment</a:t>
            </a:r>
          </a:p>
        </p:txBody>
      </p:sp>
      <p:sp>
        <p:nvSpPr>
          <p:cNvPr id="112643" name="Rectangle 3"/>
          <p:cNvSpPr>
            <a:spLocks noGrp="1" noChangeArrowheads="1"/>
          </p:cNvSpPr>
          <p:nvPr>
            <p:ph type="body" idx="1"/>
          </p:nvPr>
        </p:nvSpPr>
        <p:spPr/>
        <p:txBody>
          <a:bodyPr>
            <a:normAutofit lnSpcReduction="10000"/>
          </a:bodyPr>
          <a:lstStyle/>
          <a:p>
            <a:pPr lvl="1"/>
            <a:r>
              <a:rPr lang="en-US" b="1" dirty="0"/>
              <a:t>IPC_STAT</a:t>
            </a:r>
            <a:r>
              <a:rPr lang="en-US" dirty="0"/>
              <a:t>-- Return the status information contained in the control structure and place it in the buffer pointed to by </a:t>
            </a:r>
            <a:r>
              <a:rPr lang="en-US" dirty="0" err="1"/>
              <a:t>buf</a:t>
            </a:r>
            <a:r>
              <a:rPr lang="en-US" dirty="0"/>
              <a:t>. The process must have read permission on the segment to perform this command</a:t>
            </a:r>
            <a:r>
              <a:rPr lang="en-US" dirty="0" smtClean="0"/>
              <a:t>.</a:t>
            </a:r>
          </a:p>
          <a:p>
            <a:pPr lvl="1"/>
            <a:r>
              <a:rPr lang="en-US" b="1" dirty="0" smtClean="0"/>
              <a:t>IPC_SET</a:t>
            </a:r>
            <a:r>
              <a:rPr lang="en-US" dirty="0" smtClean="0"/>
              <a:t>-</a:t>
            </a:r>
            <a:r>
              <a:rPr lang="en-US" dirty="0"/>
              <a:t>- Set the effective user and group identification and access permissions. The process must have an effective ID of owner, creator or </a:t>
            </a:r>
            <a:r>
              <a:rPr lang="en-US" dirty="0" err="1"/>
              <a:t>superuser</a:t>
            </a:r>
            <a:r>
              <a:rPr lang="en-US" dirty="0"/>
              <a:t> to perform this command</a:t>
            </a:r>
            <a:r>
              <a:rPr lang="en-US" dirty="0" smtClean="0"/>
              <a:t>.</a:t>
            </a:r>
          </a:p>
          <a:p>
            <a:pPr lvl="1"/>
            <a:r>
              <a:rPr lang="en-US" b="1" dirty="0" smtClean="0"/>
              <a:t>IPC_RMID</a:t>
            </a:r>
            <a:r>
              <a:rPr lang="en-US" dirty="0" smtClean="0"/>
              <a:t>-</a:t>
            </a:r>
            <a:r>
              <a:rPr lang="en-US" dirty="0"/>
              <a:t>- Remove the shared memory segment</a:t>
            </a:r>
            <a:r>
              <a:rPr lang="en-US" dirty="0" smtClean="0"/>
              <a:t>.</a:t>
            </a:r>
          </a:p>
          <a:p>
            <a:r>
              <a:rPr lang="en-US" dirty="0" smtClean="0"/>
              <a:t>The</a:t>
            </a:r>
            <a:r>
              <a:rPr lang="en-US" dirty="0"/>
              <a:t> </a:t>
            </a:r>
            <a:r>
              <a:rPr lang="en-US" dirty="0" err="1"/>
              <a:t>buf</a:t>
            </a:r>
            <a:r>
              <a:rPr lang="en-US" dirty="0"/>
              <a:t> is a </a:t>
            </a:r>
            <a:r>
              <a:rPr lang="en-US" dirty="0" err="1"/>
              <a:t>sructure</a:t>
            </a:r>
            <a:r>
              <a:rPr lang="en-US" dirty="0"/>
              <a:t> of type </a:t>
            </a:r>
            <a:r>
              <a:rPr lang="en-US" dirty="0" err="1"/>
              <a:t>struct</a:t>
            </a:r>
            <a:r>
              <a:rPr lang="en-US" dirty="0"/>
              <a:t> </a:t>
            </a:r>
            <a:r>
              <a:rPr lang="en-US" dirty="0" err="1"/>
              <a:t>shmid_ds</a:t>
            </a:r>
            <a:r>
              <a:rPr lang="en-US" dirty="0"/>
              <a:t> which is defined in &lt;sys/</a:t>
            </a:r>
            <a:r>
              <a:rPr lang="en-US" dirty="0" err="1"/>
              <a:t>shm.h</a:t>
            </a:r>
            <a:r>
              <a:rPr lang="en-US" dirty="0"/>
              <a:t>&gt;</a:t>
            </a:r>
          </a:p>
        </p:txBody>
      </p:sp>
    </p:spTree>
    <p:extLst>
      <p:ext uri="{BB962C8B-B14F-4D97-AF65-F5344CB8AC3E}">
        <p14:creationId xmlns:p14="http://schemas.microsoft.com/office/powerpoint/2010/main" val="31180319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4"/>
          <p:cNvSpPr>
            <a:spLocks noGrp="1" noChangeArrowheads="1"/>
          </p:cNvSpPr>
          <p:nvPr>
            <p:ph type="title" idx="4294967295"/>
          </p:nvPr>
        </p:nvSpPr>
        <p:spPr>
          <a:xfrm>
            <a:off x="0" y="274638"/>
            <a:ext cx="8229600" cy="1143000"/>
          </a:xfrm>
        </p:spPr>
        <p:txBody>
          <a:bodyPr>
            <a:normAutofit fontScale="90000"/>
          </a:bodyPr>
          <a:lstStyle/>
          <a:p>
            <a:r>
              <a:rPr lang="bg-BG" sz="4000" b="1" dirty="0"/>
              <a:t>Controlling a Shared Memory Segment</a:t>
            </a:r>
            <a:br>
              <a:rPr lang="bg-BG" sz="4000" b="1" dirty="0"/>
            </a:br>
            <a:r>
              <a:rPr lang="en-US" sz="4000" b="1" dirty="0" smtClean="0"/>
              <a:t>Example</a:t>
            </a:r>
            <a:endParaRPr lang="bg-BG" sz="4000" b="1" dirty="0"/>
          </a:p>
        </p:txBody>
      </p:sp>
      <p:pic>
        <p:nvPicPr>
          <p:cNvPr id="11366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905000"/>
            <a:ext cx="6762750" cy="430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69416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normAutofit fontScale="90000"/>
          </a:bodyPr>
          <a:lstStyle/>
          <a:p>
            <a:r>
              <a:rPr lang="bg-BG" sz="4000" b="1"/>
              <a:t>Attaching and Detaching a Shared Memory Segment</a:t>
            </a:r>
          </a:p>
        </p:txBody>
      </p:sp>
      <p:sp>
        <p:nvSpPr>
          <p:cNvPr id="115715" name="Rectangle 3"/>
          <p:cNvSpPr>
            <a:spLocks noGrp="1" noChangeArrowheads="1"/>
          </p:cNvSpPr>
          <p:nvPr>
            <p:ph type="body" idx="1"/>
          </p:nvPr>
        </p:nvSpPr>
        <p:spPr/>
        <p:txBody>
          <a:bodyPr>
            <a:normAutofit fontScale="92500" lnSpcReduction="10000"/>
          </a:bodyPr>
          <a:lstStyle/>
          <a:p>
            <a:r>
              <a:rPr lang="en-US" sz="2800" dirty="0" err="1"/>
              <a:t>shmat</a:t>
            </a:r>
            <a:r>
              <a:rPr lang="en-US" sz="2800" dirty="0"/>
              <a:t>() and </a:t>
            </a:r>
            <a:r>
              <a:rPr lang="en-US" sz="2800" dirty="0" err="1"/>
              <a:t>shmdt</a:t>
            </a:r>
            <a:r>
              <a:rPr lang="en-US" sz="2800" dirty="0"/>
              <a:t>() are used to attach and detach shared memory segments. They are prototypes as follows:</a:t>
            </a:r>
          </a:p>
          <a:p>
            <a:pPr marL="109728" indent="0">
              <a:buNone/>
            </a:pPr>
            <a:r>
              <a:rPr lang="en-US" sz="2800" dirty="0"/>
              <a:t>void *</a:t>
            </a:r>
            <a:r>
              <a:rPr lang="en-US" sz="2800" dirty="0" err="1"/>
              <a:t>shmat</a:t>
            </a:r>
            <a:r>
              <a:rPr lang="en-US" sz="2800" dirty="0"/>
              <a:t>(</a:t>
            </a:r>
            <a:r>
              <a:rPr lang="en-US" sz="2800" dirty="0" err="1"/>
              <a:t>int</a:t>
            </a:r>
            <a:r>
              <a:rPr lang="en-US" sz="2800" dirty="0"/>
              <a:t> </a:t>
            </a:r>
            <a:r>
              <a:rPr lang="en-US" sz="2800" dirty="0" err="1"/>
              <a:t>shmid</a:t>
            </a:r>
            <a:r>
              <a:rPr lang="en-US" sz="2800" dirty="0"/>
              <a:t>, </a:t>
            </a:r>
            <a:r>
              <a:rPr lang="en-US" sz="2800" dirty="0" err="1"/>
              <a:t>const</a:t>
            </a:r>
            <a:r>
              <a:rPr lang="en-US" sz="2800" dirty="0"/>
              <a:t> void *</a:t>
            </a:r>
            <a:r>
              <a:rPr lang="en-US" sz="2800" dirty="0" err="1"/>
              <a:t>shmaddr</a:t>
            </a:r>
            <a:r>
              <a:rPr lang="en-US" sz="2800" dirty="0"/>
              <a:t>, </a:t>
            </a:r>
            <a:r>
              <a:rPr lang="en-US" sz="2800" dirty="0" err="1"/>
              <a:t>int</a:t>
            </a:r>
            <a:r>
              <a:rPr lang="en-US" sz="2800" dirty="0"/>
              <a:t> </a:t>
            </a:r>
            <a:r>
              <a:rPr lang="en-US" sz="2800" dirty="0" err="1"/>
              <a:t>shmflg</a:t>
            </a:r>
            <a:r>
              <a:rPr lang="en-US" sz="2800" dirty="0"/>
              <a:t>); </a:t>
            </a:r>
            <a:endParaRPr lang="en-US" sz="2800" dirty="0" smtClean="0"/>
          </a:p>
          <a:p>
            <a:pPr marL="109728" indent="0">
              <a:buNone/>
            </a:pPr>
            <a:r>
              <a:rPr lang="en-US" sz="2800" dirty="0" err="1" smtClean="0"/>
              <a:t>int</a:t>
            </a:r>
            <a:r>
              <a:rPr lang="en-US" sz="2800" dirty="0" smtClean="0"/>
              <a:t> </a:t>
            </a:r>
            <a:r>
              <a:rPr lang="en-US" sz="2800" dirty="0" err="1"/>
              <a:t>shmdt</a:t>
            </a:r>
            <a:r>
              <a:rPr lang="en-US" sz="2800" dirty="0"/>
              <a:t>(</a:t>
            </a:r>
            <a:r>
              <a:rPr lang="en-US" sz="2800" dirty="0" err="1"/>
              <a:t>const</a:t>
            </a:r>
            <a:r>
              <a:rPr lang="en-US" sz="2800" dirty="0"/>
              <a:t> void *</a:t>
            </a:r>
            <a:r>
              <a:rPr lang="en-US" sz="2800" dirty="0" err="1"/>
              <a:t>shmaddr</a:t>
            </a:r>
            <a:r>
              <a:rPr lang="en-US" sz="2800" dirty="0"/>
              <a:t>); </a:t>
            </a:r>
            <a:endParaRPr lang="en-US" sz="2800" dirty="0" smtClean="0"/>
          </a:p>
          <a:p>
            <a:r>
              <a:rPr lang="en-US" sz="2800" dirty="0" err="1" smtClean="0"/>
              <a:t>shmat</a:t>
            </a:r>
            <a:r>
              <a:rPr lang="en-US" sz="2800" dirty="0"/>
              <a:t>() returns a pointer, </a:t>
            </a:r>
            <a:r>
              <a:rPr lang="en-US" sz="2800" dirty="0" err="1"/>
              <a:t>shmaddr</a:t>
            </a:r>
            <a:r>
              <a:rPr lang="en-US" sz="2800" dirty="0"/>
              <a:t>, to the head of the shared segment associated with a valid </a:t>
            </a:r>
            <a:r>
              <a:rPr lang="en-US" sz="2800" dirty="0" err="1"/>
              <a:t>shmid</a:t>
            </a:r>
            <a:r>
              <a:rPr lang="en-US" sz="2800" dirty="0"/>
              <a:t>. </a:t>
            </a:r>
            <a:r>
              <a:rPr lang="en-US" sz="2800" dirty="0" err="1"/>
              <a:t>shmdt</a:t>
            </a:r>
            <a:r>
              <a:rPr lang="en-US" sz="2800" dirty="0"/>
              <a:t>() detaches the shared memory segment located at the address indicated by </a:t>
            </a:r>
            <a:r>
              <a:rPr lang="en-US" sz="2800" dirty="0" err="1"/>
              <a:t>shmaddr</a:t>
            </a:r>
            <a:endParaRPr lang="en-US" sz="2800" dirty="0"/>
          </a:p>
        </p:txBody>
      </p:sp>
    </p:spTree>
    <p:extLst>
      <p:ext uri="{BB962C8B-B14F-4D97-AF65-F5344CB8AC3E}">
        <p14:creationId xmlns:p14="http://schemas.microsoft.com/office/powerpoint/2010/main" val="42337851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0"/>
            <a:ext cx="52419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4405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normAutofit fontScale="90000"/>
          </a:bodyPr>
          <a:lstStyle/>
          <a:p>
            <a:r>
              <a:rPr lang="en-US" sz="3600" dirty="0">
                <a:effectLst/>
              </a:rPr>
              <a:t>Example two processes </a:t>
            </a:r>
            <a:r>
              <a:rPr lang="en-US" sz="3600" dirty="0" err="1">
                <a:effectLst/>
              </a:rPr>
              <a:t>comunicating</a:t>
            </a:r>
            <a:r>
              <a:rPr lang="en-US" sz="3600" dirty="0">
                <a:effectLst/>
              </a:rPr>
              <a:t> via shared memory</a:t>
            </a:r>
          </a:p>
        </p:txBody>
      </p:sp>
      <p:sp>
        <p:nvSpPr>
          <p:cNvPr id="118788" name="Text Box 4"/>
          <p:cNvSpPr txBox="1">
            <a:spLocks noChangeArrowheads="1"/>
          </p:cNvSpPr>
          <p:nvPr/>
        </p:nvSpPr>
        <p:spPr bwMode="auto">
          <a:xfrm>
            <a:off x="2438400" y="2590800"/>
            <a:ext cx="41910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4000"/>
              <a:t>Example8</a:t>
            </a:r>
          </a:p>
          <a:p>
            <a:pPr algn="ctr">
              <a:spcBef>
                <a:spcPct val="50000"/>
              </a:spcBef>
            </a:pPr>
            <a:r>
              <a:rPr lang="en-US" sz="4000"/>
              <a:t>Example8_1</a:t>
            </a:r>
            <a:endParaRPr lang="bg-BG" sz="4000"/>
          </a:p>
        </p:txBody>
      </p:sp>
    </p:spTree>
    <p:extLst>
      <p:ext uri="{BB962C8B-B14F-4D97-AF65-F5344CB8AC3E}">
        <p14:creationId xmlns:p14="http://schemas.microsoft.com/office/powerpoint/2010/main" val="4424827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bg-BG" b="1"/>
              <a:t>POSIX Shared Memory</a:t>
            </a:r>
          </a:p>
        </p:txBody>
      </p:sp>
      <p:sp>
        <p:nvSpPr>
          <p:cNvPr id="120835" name="Rectangle 3"/>
          <p:cNvSpPr>
            <a:spLocks noGrp="1" noChangeArrowheads="1"/>
          </p:cNvSpPr>
          <p:nvPr>
            <p:ph type="body" idx="1"/>
          </p:nvPr>
        </p:nvSpPr>
        <p:spPr/>
        <p:txBody>
          <a:bodyPr/>
          <a:lstStyle/>
          <a:p>
            <a:r>
              <a:rPr lang="en-US" dirty="0"/>
              <a:t>POSIX shared memory is actually a variation of mapped memory. The major differences are to use </a:t>
            </a:r>
            <a:r>
              <a:rPr lang="en-US" dirty="0" err="1"/>
              <a:t>shm_open</a:t>
            </a:r>
            <a:r>
              <a:rPr lang="en-US" dirty="0"/>
              <a:t>() to open the shared memory object (instead of calling open()) and use </a:t>
            </a:r>
            <a:r>
              <a:rPr lang="en-US" dirty="0" err="1"/>
              <a:t>shm_unlink</a:t>
            </a:r>
            <a:r>
              <a:rPr lang="en-US" dirty="0"/>
              <a:t>() to close and delete the object (instead of calling close() which does not remove the object). The options in </a:t>
            </a:r>
            <a:r>
              <a:rPr lang="en-US" dirty="0" err="1"/>
              <a:t>shm_open</a:t>
            </a:r>
            <a:r>
              <a:rPr lang="en-US" dirty="0"/>
              <a:t>() are substantially fewer than the number of options provided in open().</a:t>
            </a:r>
            <a:endParaRPr lang="bg-BG" dirty="0"/>
          </a:p>
        </p:txBody>
      </p:sp>
    </p:spTree>
    <p:extLst>
      <p:ext uri="{BB962C8B-B14F-4D97-AF65-F5344CB8AC3E}">
        <p14:creationId xmlns:p14="http://schemas.microsoft.com/office/powerpoint/2010/main" val="4280996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bg-BG" b="1"/>
              <a:t>Mapped memory</a:t>
            </a:r>
          </a:p>
        </p:txBody>
      </p:sp>
      <p:sp>
        <p:nvSpPr>
          <p:cNvPr id="121859" name="Rectangle 3"/>
          <p:cNvSpPr>
            <a:spLocks noGrp="1" noChangeArrowheads="1"/>
          </p:cNvSpPr>
          <p:nvPr>
            <p:ph type="body" idx="1"/>
          </p:nvPr>
        </p:nvSpPr>
        <p:spPr/>
        <p:txBody>
          <a:bodyPr>
            <a:normAutofit/>
          </a:bodyPr>
          <a:lstStyle/>
          <a:p>
            <a:pPr>
              <a:lnSpc>
                <a:spcPct val="80000"/>
              </a:lnSpc>
            </a:pPr>
            <a:r>
              <a:rPr lang="en-US" sz="2800" dirty="0"/>
              <a:t>In a system with fixed memory (non-virtual), the address space of a process occupies and is limited to a portion of the system's main memory. In Solaris 2.x virtual memory the actual address space of a process occupies a file in the swap partition of disk storage (the file is called the backing store). Pages of main memory buffer the active (or recently active) portions of the process address space to provide code for the CPU(s) to execute and data for the program to process.</a:t>
            </a:r>
            <a:endParaRPr lang="bg-BG" sz="2800" dirty="0"/>
          </a:p>
        </p:txBody>
      </p:sp>
    </p:spTree>
    <p:extLst>
      <p:ext uri="{BB962C8B-B14F-4D97-AF65-F5344CB8AC3E}">
        <p14:creationId xmlns:p14="http://schemas.microsoft.com/office/powerpoint/2010/main" val="19263472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bg-BG" b="1"/>
              <a:t>Mapped memory</a:t>
            </a:r>
          </a:p>
        </p:txBody>
      </p:sp>
      <p:sp>
        <p:nvSpPr>
          <p:cNvPr id="122883" name="Rectangle 3"/>
          <p:cNvSpPr>
            <a:spLocks noGrp="1" noChangeArrowheads="1"/>
          </p:cNvSpPr>
          <p:nvPr>
            <p:ph type="body" idx="1"/>
          </p:nvPr>
        </p:nvSpPr>
        <p:spPr/>
        <p:txBody>
          <a:bodyPr/>
          <a:lstStyle/>
          <a:p>
            <a:pPr>
              <a:lnSpc>
                <a:spcPct val="90000"/>
              </a:lnSpc>
            </a:pPr>
            <a:r>
              <a:rPr lang="en-US" sz="2400" dirty="0"/>
              <a:t>A page of address space is loaded when an address that is not currently in memory is accessed by a CPU, causing a page fault. Since execution cannot continue until the page fault is resolved by reading the referenced address segment into memory, the process sleeps until the page has been read. The most obvious difference between the two memory systems for the application developer is that virtual memory lets applications occupy much larger address spaces. Less obvious advantages of virtual memory are much simpler and more efficient file I/O and very efficient sharing of memory between processes.</a:t>
            </a:r>
            <a:endParaRPr lang="bg-BG" sz="2400" dirty="0"/>
          </a:p>
        </p:txBody>
      </p:sp>
    </p:spTree>
    <p:extLst>
      <p:ext uri="{BB962C8B-B14F-4D97-AF65-F5344CB8AC3E}">
        <p14:creationId xmlns:p14="http://schemas.microsoft.com/office/powerpoint/2010/main" val="1125351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3"/>
          <p:cNvSpPr>
            <a:spLocks noGrp="1" noChangeArrowheads="1"/>
          </p:cNvSpPr>
          <p:nvPr>
            <p:ph idx="1"/>
          </p:nvPr>
        </p:nvSpPr>
        <p:spPr/>
        <p:txBody>
          <a:bodyPr>
            <a:noAutofit/>
          </a:bodyPr>
          <a:lstStyle/>
          <a:p>
            <a:r>
              <a:rPr lang="en-US" sz="2400" dirty="0"/>
              <a:t>Semaphores let processes query or alter status information. They are often used to monitor and control the availability of system resources such as shared memory segments.</a:t>
            </a:r>
          </a:p>
          <a:p>
            <a:r>
              <a:rPr lang="en-US" sz="2400" dirty="0"/>
              <a:t>Semaphores can be operated on as individual units or as elements in a set. Because System V IPC semaphores can be in a large array, they are extremely heavy weight. Much lighter weight semaphores are available in the threads library </a:t>
            </a:r>
            <a:r>
              <a:rPr lang="en-US" sz="2400" dirty="0" smtClean="0"/>
              <a:t>and </a:t>
            </a:r>
            <a:r>
              <a:rPr lang="en-US" sz="2400" dirty="0"/>
              <a:t>POSIX </a:t>
            </a:r>
            <a:r>
              <a:rPr lang="en-US" sz="2400" dirty="0" smtClean="0"/>
              <a:t>semaphores. </a:t>
            </a:r>
          </a:p>
        </p:txBody>
      </p:sp>
      <p:sp>
        <p:nvSpPr>
          <p:cNvPr id="77826" name="Rectangle 2"/>
          <p:cNvSpPr>
            <a:spLocks noGrp="1" noChangeArrowheads="1"/>
          </p:cNvSpPr>
          <p:nvPr>
            <p:ph type="title"/>
          </p:nvPr>
        </p:nvSpPr>
        <p:spPr/>
        <p:txBody>
          <a:bodyPr/>
          <a:lstStyle/>
          <a:p>
            <a:r>
              <a:rPr lang="en-US" dirty="0"/>
              <a:t>Introduction</a:t>
            </a:r>
            <a:endParaRPr lang="bg-BG"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bg-BG" b="1"/>
              <a:t>Address Spaces and Mapping</a:t>
            </a:r>
          </a:p>
        </p:txBody>
      </p:sp>
      <p:sp>
        <p:nvSpPr>
          <p:cNvPr id="123907" name="Rectangle 3"/>
          <p:cNvSpPr>
            <a:spLocks noGrp="1" noChangeArrowheads="1"/>
          </p:cNvSpPr>
          <p:nvPr>
            <p:ph type="body" idx="1"/>
          </p:nvPr>
        </p:nvSpPr>
        <p:spPr>
          <a:xfrm>
            <a:off x="457200" y="1481328"/>
            <a:ext cx="8229600" cy="5148072"/>
          </a:xfrm>
        </p:spPr>
        <p:txBody>
          <a:bodyPr>
            <a:normAutofit fontScale="92500" lnSpcReduction="10000"/>
          </a:bodyPr>
          <a:lstStyle/>
          <a:p>
            <a:pPr>
              <a:lnSpc>
                <a:spcPct val="80000"/>
              </a:lnSpc>
            </a:pPr>
            <a:r>
              <a:rPr lang="en-US" sz="2400" dirty="0"/>
              <a:t>Since backing store files (the process address space) exist only in swap storage, they are not included in the UNIX named file space. (This makes backing store files inaccessible to other processes.) However, it is a simple extension to allow the logical insertion of all, or part, of one, or more, named files in the backing store and to treat the result as a single address space. This is called mapping. With mapping, any part of any readable or writable file can be logically included in a process's address space. Like any other portion of the process's address space, no page of the file is not actually loaded into memory until a page fault forces this action. Pages of memory are written to the file only if their contents have been modified. So, reading from and writing to files is completely automatic and very efficient. More than one process can map a single named file. This provides very efficient memory sharing between processes. All or part of other files can also be shared between processes.</a:t>
            </a:r>
            <a:endParaRPr lang="bg-BG" sz="2400" dirty="0"/>
          </a:p>
        </p:txBody>
      </p:sp>
    </p:spTree>
    <p:extLst>
      <p:ext uri="{BB962C8B-B14F-4D97-AF65-F5344CB8AC3E}">
        <p14:creationId xmlns:p14="http://schemas.microsoft.com/office/powerpoint/2010/main" val="6723522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bg-BG" b="1"/>
              <a:t>Address Spaces and Mapping</a:t>
            </a:r>
          </a:p>
        </p:txBody>
      </p:sp>
      <p:sp>
        <p:nvSpPr>
          <p:cNvPr id="124931" name="Rectangle 3"/>
          <p:cNvSpPr>
            <a:spLocks noGrp="1" noChangeArrowheads="1"/>
          </p:cNvSpPr>
          <p:nvPr>
            <p:ph type="body" idx="1"/>
          </p:nvPr>
        </p:nvSpPr>
        <p:spPr>
          <a:xfrm>
            <a:off x="457200" y="1600200"/>
            <a:ext cx="8229600" cy="4800600"/>
          </a:xfrm>
        </p:spPr>
        <p:txBody>
          <a:bodyPr>
            <a:normAutofit/>
          </a:bodyPr>
          <a:lstStyle/>
          <a:p>
            <a:pPr>
              <a:lnSpc>
                <a:spcPct val="80000"/>
              </a:lnSpc>
            </a:pPr>
            <a:r>
              <a:rPr lang="en-US" sz="2400" dirty="0"/>
              <a:t>Not all named file system objects can be mapped. Devices that cannot be treated as storage, such as terminal and network device files, are examples of objects that cannot be mapped. </a:t>
            </a:r>
            <a:endParaRPr lang="en-US" sz="2400" dirty="0" smtClean="0"/>
          </a:p>
          <a:p>
            <a:pPr>
              <a:lnSpc>
                <a:spcPct val="80000"/>
              </a:lnSpc>
            </a:pPr>
            <a:r>
              <a:rPr lang="en-US" sz="2400" dirty="0" smtClean="0"/>
              <a:t>A </a:t>
            </a:r>
            <a:r>
              <a:rPr lang="en-US" sz="2400" dirty="0"/>
              <a:t>process address space is defined by all of the files (or portions of files) mapped into the address space. Each mapping is sized and aligned to the page boundaries of the system on which the process is executing. </a:t>
            </a:r>
            <a:endParaRPr lang="en-US" sz="2400" dirty="0" smtClean="0"/>
          </a:p>
          <a:p>
            <a:pPr>
              <a:lnSpc>
                <a:spcPct val="80000"/>
              </a:lnSpc>
            </a:pPr>
            <a:r>
              <a:rPr lang="en-US" sz="2400" dirty="0" smtClean="0"/>
              <a:t>There </a:t>
            </a:r>
            <a:r>
              <a:rPr lang="en-US" sz="2400" dirty="0"/>
              <a:t>is no memory associated with processes </a:t>
            </a:r>
            <a:r>
              <a:rPr lang="en-US" sz="2400" dirty="0" smtClean="0"/>
              <a:t>themselves.</a:t>
            </a:r>
            <a:endParaRPr lang="bg-BG" sz="2400" dirty="0"/>
          </a:p>
        </p:txBody>
      </p:sp>
    </p:spTree>
    <p:extLst>
      <p:ext uri="{BB962C8B-B14F-4D97-AF65-F5344CB8AC3E}">
        <p14:creationId xmlns:p14="http://schemas.microsoft.com/office/powerpoint/2010/main" val="17244811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bg-BG" b="1"/>
              <a:t>Address Spaces and Mapping</a:t>
            </a:r>
          </a:p>
        </p:txBody>
      </p:sp>
      <p:sp>
        <p:nvSpPr>
          <p:cNvPr id="125955" name="Rectangle 3"/>
          <p:cNvSpPr>
            <a:spLocks noGrp="1" noChangeArrowheads="1"/>
          </p:cNvSpPr>
          <p:nvPr>
            <p:ph type="body" idx="1"/>
          </p:nvPr>
        </p:nvSpPr>
        <p:spPr/>
        <p:txBody>
          <a:bodyPr>
            <a:normAutofit/>
          </a:bodyPr>
          <a:lstStyle/>
          <a:p>
            <a:r>
              <a:rPr lang="en-US" sz="2400" dirty="0"/>
              <a:t>A process page maps to only one object at a time, although an object address may be the subject of many process mappings. The notion of a "page" is not a property of the mapped object. Mapping an object only provides the potential for a process to read or write the object's contents. Mapping makes the object's contents directly addressable by a process. Applications can access the storage resources they use directly rather than indirectly through read and write. </a:t>
            </a:r>
          </a:p>
        </p:txBody>
      </p:sp>
    </p:spTree>
    <p:extLst>
      <p:ext uri="{BB962C8B-B14F-4D97-AF65-F5344CB8AC3E}">
        <p14:creationId xmlns:p14="http://schemas.microsoft.com/office/powerpoint/2010/main" val="18406137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bg-BG" b="1"/>
              <a:t>Address Spaces and Mapping</a:t>
            </a:r>
          </a:p>
        </p:txBody>
      </p:sp>
      <p:sp>
        <p:nvSpPr>
          <p:cNvPr id="125955" name="Rectangle 3"/>
          <p:cNvSpPr>
            <a:spLocks noGrp="1" noChangeArrowheads="1"/>
          </p:cNvSpPr>
          <p:nvPr>
            <p:ph type="body" idx="1"/>
          </p:nvPr>
        </p:nvSpPr>
        <p:spPr/>
        <p:txBody>
          <a:bodyPr>
            <a:normAutofit lnSpcReduction="10000"/>
          </a:bodyPr>
          <a:lstStyle/>
          <a:p>
            <a:r>
              <a:rPr lang="en-US" sz="2400" dirty="0"/>
              <a:t>Potential advantages include efficiency (elimination of unnecessary data copying) and reduced complexity (single-step updates rather than the read, modify buffer, write cycle). </a:t>
            </a:r>
          </a:p>
          <a:p>
            <a:r>
              <a:rPr lang="en-US" sz="2400" dirty="0" smtClean="0"/>
              <a:t>The </a:t>
            </a:r>
            <a:r>
              <a:rPr lang="en-US" sz="2400" dirty="0"/>
              <a:t>ability to access an object and have it retain its identity over the course of the access is unique to this access method, and facilitates the sharing of common code and data.</a:t>
            </a:r>
          </a:p>
          <a:p>
            <a:r>
              <a:rPr lang="en-US" sz="2400" dirty="0"/>
              <a:t>Because the file system name space includes any directory trees that are connected from other systems via NFS, any networked file can also be mapped into a process's address space.</a:t>
            </a:r>
          </a:p>
        </p:txBody>
      </p:sp>
    </p:spTree>
    <p:extLst>
      <p:ext uri="{BB962C8B-B14F-4D97-AF65-F5344CB8AC3E}">
        <p14:creationId xmlns:p14="http://schemas.microsoft.com/office/powerpoint/2010/main" val="20750541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bg-BG" b="1"/>
              <a:t>Coherence</a:t>
            </a:r>
          </a:p>
        </p:txBody>
      </p:sp>
      <p:sp>
        <p:nvSpPr>
          <p:cNvPr id="128003" name="Rectangle 3"/>
          <p:cNvSpPr>
            <a:spLocks noGrp="1" noChangeArrowheads="1"/>
          </p:cNvSpPr>
          <p:nvPr>
            <p:ph type="body" idx="1"/>
          </p:nvPr>
        </p:nvSpPr>
        <p:spPr/>
        <p:txBody>
          <a:bodyPr/>
          <a:lstStyle/>
          <a:p>
            <a:r>
              <a:rPr lang="en-US" sz="2800" dirty="0"/>
              <a:t>Whether to share memory or to share data contained in the file, when multiple process map a file simultaneously there may be problems with simultaneous access to data elements. Such processes can cooperate through any of the synchronization mechanisms provided in Solaris 2.x. Because they are very light weight, the most efficient synchronization mechanisms in Solaris 2.x are the threads library ones.</a:t>
            </a:r>
            <a:endParaRPr lang="bg-BG" sz="2800" dirty="0"/>
          </a:p>
        </p:txBody>
      </p:sp>
    </p:spTree>
    <p:extLst>
      <p:ext uri="{BB962C8B-B14F-4D97-AF65-F5344CB8AC3E}">
        <p14:creationId xmlns:p14="http://schemas.microsoft.com/office/powerpoint/2010/main" val="923332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bg-BG" b="1"/>
              <a:t>Creating and Using Mappings</a:t>
            </a:r>
          </a:p>
        </p:txBody>
      </p:sp>
      <p:sp>
        <p:nvSpPr>
          <p:cNvPr id="129027" name="Rectangle 3"/>
          <p:cNvSpPr>
            <a:spLocks noGrp="1" noChangeArrowheads="1"/>
          </p:cNvSpPr>
          <p:nvPr>
            <p:ph type="body" idx="1"/>
          </p:nvPr>
        </p:nvSpPr>
        <p:spPr>
          <a:xfrm>
            <a:off x="457200" y="1600200"/>
            <a:ext cx="8229600" cy="4953000"/>
          </a:xfrm>
        </p:spPr>
        <p:txBody>
          <a:bodyPr>
            <a:normAutofit/>
          </a:bodyPr>
          <a:lstStyle/>
          <a:p>
            <a:r>
              <a:rPr lang="en-US" sz="2400" dirty="0" err="1"/>
              <a:t>mmap</a:t>
            </a:r>
            <a:r>
              <a:rPr lang="en-US" sz="2400" dirty="0"/>
              <a:t>() establishes a mapping of a named file system object (or part of one) into a process address space. It is the basic memory management function and it is very simple.</a:t>
            </a:r>
          </a:p>
          <a:p>
            <a:pPr lvl="1"/>
            <a:r>
              <a:rPr lang="en-US" sz="2000" dirty="0"/>
              <a:t>First open() the file, then</a:t>
            </a:r>
          </a:p>
          <a:p>
            <a:pPr lvl="1"/>
            <a:r>
              <a:rPr lang="en-US" sz="2000" dirty="0" err="1"/>
              <a:t>mmap</a:t>
            </a:r>
            <a:r>
              <a:rPr lang="en-US" sz="2000" dirty="0"/>
              <a:t>() it with appropriate access and sharing options</a:t>
            </a:r>
          </a:p>
          <a:p>
            <a:pPr lvl="1"/>
            <a:r>
              <a:rPr lang="en-US" sz="2000" dirty="0"/>
              <a:t>Away you go.</a:t>
            </a:r>
          </a:p>
          <a:p>
            <a:r>
              <a:rPr lang="en-US" sz="2400" dirty="0" err="1"/>
              <a:t>mmap</a:t>
            </a:r>
            <a:r>
              <a:rPr lang="en-US" sz="2400" dirty="0"/>
              <a:t> is prototypes as follows:</a:t>
            </a:r>
          </a:p>
          <a:p>
            <a:pPr marL="457200" indent="-457200">
              <a:lnSpc>
                <a:spcPct val="90000"/>
              </a:lnSpc>
              <a:buFontTx/>
              <a:buNone/>
            </a:pPr>
            <a:r>
              <a:rPr lang="bg-BG" sz="2400" dirty="0" smtClean="0"/>
              <a:t>#</a:t>
            </a:r>
            <a:r>
              <a:rPr lang="bg-BG" sz="2400" dirty="0"/>
              <a:t>include &lt;sys/types.h&gt; </a:t>
            </a:r>
          </a:p>
          <a:p>
            <a:pPr marL="457200" indent="-457200">
              <a:lnSpc>
                <a:spcPct val="90000"/>
              </a:lnSpc>
              <a:buFontTx/>
              <a:buNone/>
            </a:pPr>
            <a:r>
              <a:rPr lang="bg-BG" sz="2400" dirty="0"/>
              <a:t>#include &lt;sys/mman.h&gt; </a:t>
            </a:r>
          </a:p>
          <a:p>
            <a:pPr marL="457200" indent="-457200">
              <a:lnSpc>
                <a:spcPct val="90000"/>
              </a:lnSpc>
              <a:buFontTx/>
              <a:buNone/>
            </a:pPr>
            <a:r>
              <a:rPr lang="bg-BG" sz="2400" dirty="0"/>
              <a:t>caddr_t mmap(caddr_t addr, size_t len, int prot, int flags, int fildes, off_t off); </a:t>
            </a:r>
          </a:p>
        </p:txBody>
      </p:sp>
    </p:spTree>
    <p:extLst>
      <p:ext uri="{BB962C8B-B14F-4D97-AF65-F5344CB8AC3E}">
        <p14:creationId xmlns:p14="http://schemas.microsoft.com/office/powerpoint/2010/main" val="35270969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bg-BG" b="1"/>
              <a:t>Creating and Using Mappings</a:t>
            </a:r>
          </a:p>
        </p:txBody>
      </p:sp>
      <p:sp>
        <p:nvSpPr>
          <p:cNvPr id="130051" name="Rectangle 3"/>
          <p:cNvSpPr>
            <a:spLocks noGrp="1" noChangeArrowheads="1"/>
          </p:cNvSpPr>
          <p:nvPr>
            <p:ph type="body" idx="1"/>
          </p:nvPr>
        </p:nvSpPr>
        <p:spPr>
          <a:xfrm>
            <a:off x="457200" y="1600200"/>
            <a:ext cx="8229600" cy="5257800"/>
          </a:xfrm>
        </p:spPr>
        <p:txBody>
          <a:bodyPr/>
          <a:lstStyle/>
          <a:p>
            <a:pPr>
              <a:lnSpc>
                <a:spcPct val="80000"/>
              </a:lnSpc>
            </a:pPr>
            <a:r>
              <a:rPr lang="en-US" sz="2800" dirty="0"/>
              <a:t>The mapping established by </a:t>
            </a:r>
            <a:r>
              <a:rPr lang="en-US" sz="2800" dirty="0" err="1"/>
              <a:t>mmap</a:t>
            </a:r>
            <a:r>
              <a:rPr lang="en-US" sz="2800" dirty="0"/>
              <a:t>() replaces any previous mappings for specified address range. </a:t>
            </a:r>
            <a:endParaRPr lang="en-US" sz="2800" dirty="0" smtClean="0"/>
          </a:p>
          <a:p>
            <a:pPr>
              <a:lnSpc>
                <a:spcPct val="80000"/>
              </a:lnSpc>
            </a:pPr>
            <a:r>
              <a:rPr lang="en-US" sz="2800" dirty="0" smtClean="0"/>
              <a:t>The</a:t>
            </a:r>
            <a:r>
              <a:rPr lang="en-US" sz="2800" dirty="0"/>
              <a:t> flags MAP_SHARED and MAP_PRIVATE specify the mapping type, and one of them must be specified. </a:t>
            </a:r>
            <a:endParaRPr lang="en-US" sz="2800" dirty="0" smtClean="0"/>
          </a:p>
          <a:p>
            <a:pPr>
              <a:lnSpc>
                <a:spcPct val="80000"/>
              </a:lnSpc>
            </a:pPr>
            <a:r>
              <a:rPr lang="en-US" sz="2800" dirty="0" smtClean="0"/>
              <a:t>MAP_SHARED</a:t>
            </a:r>
            <a:r>
              <a:rPr lang="en-US" sz="2800" dirty="0"/>
              <a:t> specifies that writes modify the mapped object. No further operations on the object are needed to make the change. </a:t>
            </a:r>
            <a:endParaRPr lang="en-US" sz="2800" dirty="0" smtClean="0"/>
          </a:p>
          <a:p>
            <a:pPr>
              <a:lnSpc>
                <a:spcPct val="80000"/>
              </a:lnSpc>
            </a:pPr>
            <a:r>
              <a:rPr lang="en-US" sz="2800" dirty="0" smtClean="0"/>
              <a:t>MAP_PRIVATE</a:t>
            </a:r>
            <a:r>
              <a:rPr lang="en-US" sz="2800" dirty="0"/>
              <a:t> specifies that an initial write to the mapped area creates a copy of the page and all writes reference the copy. Only modified pages are copied.</a:t>
            </a:r>
            <a:endParaRPr lang="bg-BG" sz="2800" dirty="0"/>
          </a:p>
        </p:txBody>
      </p:sp>
    </p:spTree>
    <p:extLst>
      <p:ext uri="{BB962C8B-B14F-4D97-AF65-F5344CB8AC3E}">
        <p14:creationId xmlns:p14="http://schemas.microsoft.com/office/powerpoint/2010/main" val="15711670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bg-BG" b="1"/>
              <a:t>Creating and Using Mappings</a:t>
            </a:r>
          </a:p>
        </p:txBody>
      </p:sp>
      <p:sp>
        <p:nvSpPr>
          <p:cNvPr id="131075" name="Rectangle 3"/>
          <p:cNvSpPr>
            <a:spLocks noGrp="1" noChangeArrowheads="1"/>
          </p:cNvSpPr>
          <p:nvPr>
            <p:ph type="body" idx="1"/>
          </p:nvPr>
        </p:nvSpPr>
        <p:spPr/>
        <p:txBody>
          <a:bodyPr/>
          <a:lstStyle/>
          <a:p>
            <a:r>
              <a:rPr lang="en-US" sz="2800" dirty="0"/>
              <a:t>A mapping type is retained across a fork(). The file descriptor used in a </a:t>
            </a:r>
            <a:r>
              <a:rPr lang="en-US" sz="2800" dirty="0" err="1"/>
              <a:t>mmap</a:t>
            </a:r>
            <a:r>
              <a:rPr lang="en-US" sz="2800" dirty="0"/>
              <a:t> call need not be kept open after the mapping is established. If it is closed, the mapping remains until the mapping is undone by </a:t>
            </a:r>
            <a:r>
              <a:rPr lang="en-US" sz="2800" dirty="0" err="1"/>
              <a:t>munmap</a:t>
            </a:r>
            <a:r>
              <a:rPr lang="en-US" sz="2800" dirty="0"/>
              <a:t>() or be replacing in with a new mapping. If a mapped file is shortened by a call to truncate, an access to the area of the file that no longer exists causes a SIGBUS signal.</a:t>
            </a:r>
            <a:endParaRPr lang="bg-BG" sz="2800" dirty="0"/>
          </a:p>
        </p:txBody>
      </p:sp>
    </p:spTree>
    <p:extLst>
      <p:ext uri="{BB962C8B-B14F-4D97-AF65-F5344CB8AC3E}">
        <p14:creationId xmlns:p14="http://schemas.microsoft.com/office/powerpoint/2010/main" val="1825676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bg-BG" b="1"/>
              <a:t>Creating and Using Mappings</a:t>
            </a:r>
          </a:p>
        </p:txBody>
      </p:sp>
      <p:sp>
        <p:nvSpPr>
          <p:cNvPr id="132099" name="Rectangle 3"/>
          <p:cNvSpPr>
            <a:spLocks noGrp="1" noChangeArrowheads="1"/>
          </p:cNvSpPr>
          <p:nvPr>
            <p:ph type="body" idx="1"/>
          </p:nvPr>
        </p:nvSpPr>
        <p:spPr>
          <a:xfrm>
            <a:off x="457200" y="1600200"/>
            <a:ext cx="8229600" cy="4876800"/>
          </a:xfrm>
        </p:spPr>
        <p:txBody>
          <a:bodyPr>
            <a:normAutofit lnSpcReduction="10000"/>
          </a:bodyPr>
          <a:lstStyle/>
          <a:p>
            <a:pPr>
              <a:lnSpc>
                <a:spcPct val="80000"/>
              </a:lnSpc>
            </a:pPr>
            <a:r>
              <a:rPr lang="en-US" sz="2800" dirty="0"/>
              <a:t>The following code fragment demonstrates a use of this to create a block of scratch storage in a program, at an address that the system </a:t>
            </a:r>
            <a:r>
              <a:rPr lang="en-US" sz="2800" dirty="0" smtClean="0"/>
              <a:t>chooses:</a:t>
            </a:r>
          </a:p>
          <a:p>
            <a:pPr marL="109728" indent="0">
              <a:lnSpc>
                <a:spcPct val="80000"/>
              </a:lnSpc>
              <a:buNone/>
            </a:pPr>
            <a:r>
              <a:rPr lang="bg-BG" sz="2800" dirty="0" smtClean="0"/>
              <a:t>int </a:t>
            </a:r>
            <a:r>
              <a:rPr lang="bg-BG" sz="2800" dirty="0"/>
              <a:t>fd; </a:t>
            </a:r>
          </a:p>
          <a:p>
            <a:pPr>
              <a:lnSpc>
                <a:spcPct val="80000"/>
              </a:lnSpc>
              <a:buFontTx/>
              <a:buNone/>
            </a:pPr>
            <a:r>
              <a:rPr lang="bg-BG" sz="2800" dirty="0"/>
              <a:t>caddr_t result; </a:t>
            </a:r>
          </a:p>
          <a:p>
            <a:pPr>
              <a:lnSpc>
                <a:spcPct val="80000"/>
              </a:lnSpc>
              <a:buFontTx/>
              <a:buNone/>
            </a:pPr>
            <a:r>
              <a:rPr lang="bg-BG" sz="2800" dirty="0"/>
              <a:t>if ((fd = open("/dev/zero", O_RDWR)) == -1) </a:t>
            </a:r>
          </a:p>
          <a:p>
            <a:pPr>
              <a:lnSpc>
                <a:spcPct val="80000"/>
              </a:lnSpc>
              <a:buFontTx/>
              <a:buNone/>
            </a:pPr>
            <a:r>
              <a:rPr lang="bg-BG" sz="2800" dirty="0"/>
              <a:t>	return ((caddr_t)-1); </a:t>
            </a:r>
          </a:p>
          <a:p>
            <a:pPr>
              <a:lnSpc>
                <a:spcPct val="80000"/>
              </a:lnSpc>
              <a:buFontTx/>
              <a:buNone/>
            </a:pPr>
            <a:endParaRPr lang="bg-BG" sz="2800" dirty="0"/>
          </a:p>
          <a:p>
            <a:pPr>
              <a:lnSpc>
                <a:spcPct val="80000"/>
              </a:lnSpc>
              <a:buFontTx/>
              <a:buNone/>
            </a:pPr>
            <a:r>
              <a:rPr lang="bg-BG" sz="2800" dirty="0"/>
              <a:t>result = mmap(0, len, PROT_READ|PROT_WRITE, MAP_SHARED, fd, 0); </a:t>
            </a:r>
          </a:p>
          <a:p>
            <a:pPr>
              <a:lnSpc>
                <a:spcPct val="80000"/>
              </a:lnSpc>
              <a:buFontTx/>
              <a:buNone/>
            </a:pPr>
            <a:r>
              <a:rPr lang="bg-BG" sz="2800" dirty="0"/>
              <a:t>(void) close(fd); </a:t>
            </a:r>
          </a:p>
        </p:txBody>
      </p:sp>
    </p:spTree>
    <p:extLst>
      <p:ext uri="{BB962C8B-B14F-4D97-AF65-F5344CB8AC3E}">
        <p14:creationId xmlns:p14="http://schemas.microsoft.com/office/powerpoint/2010/main" val="9115936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normAutofit fontScale="90000"/>
          </a:bodyPr>
          <a:lstStyle/>
          <a:p>
            <a:r>
              <a:rPr lang="en-US" dirty="0">
                <a:effectLst/>
              </a:rPr>
              <a:t>Other Memory Control Functions</a:t>
            </a:r>
          </a:p>
        </p:txBody>
      </p:sp>
      <p:sp>
        <p:nvSpPr>
          <p:cNvPr id="133123" name="Rectangle 3"/>
          <p:cNvSpPr>
            <a:spLocks noGrp="1" noChangeArrowheads="1"/>
          </p:cNvSpPr>
          <p:nvPr>
            <p:ph type="body" idx="1"/>
          </p:nvPr>
        </p:nvSpPr>
        <p:spPr/>
        <p:txBody>
          <a:bodyPr>
            <a:normAutofit/>
          </a:bodyPr>
          <a:lstStyle/>
          <a:p>
            <a:pPr>
              <a:lnSpc>
                <a:spcPct val="80000"/>
              </a:lnSpc>
              <a:buFontTx/>
              <a:buNone/>
            </a:pPr>
            <a:r>
              <a:rPr lang="en-US" sz="2800" b="1" dirty="0" err="1"/>
              <a:t>int</a:t>
            </a:r>
            <a:r>
              <a:rPr lang="en-US" sz="2800" b="1" dirty="0"/>
              <a:t> </a:t>
            </a:r>
            <a:r>
              <a:rPr lang="en-US" sz="2800" b="1" dirty="0" err="1"/>
              <a:t>mlock</a:t>
            </a:r>
            <a:r>
              <a:rPr lang="en-US" sz="2800" b="1" dirty="0"/>
              <a:t>(</a:t>
            </a:r>
            <a:r>
              <a:rPr lang="en-US" sz="2800" b="1" dirty="0" err="1"/>
              <a:t>caddr_t</a:t>
            </a:r>
            <a:r>
              <a:rPr lang="en-US" sz="2800" b="1" dirty="0"/>
              <a:t> </a:t>
            </a:r>
            <a:r>
              <a:rPr lang="en-US" sz="2800" b="1" dirty="0" err="1"/>
              <a:t>addr</a:t>
            </a:r>
            <a:r>
              <a:rPr lang="en-US" sz="2800" b="1" dirty="0"/>
              <a:t>, </a:t>
            </a:r>
            <a:r>
              <a:rPr lang="en-US" sz="2800" b="1" dirty="0" err="1"/>
              <a:t>size_t</a:t>
            </a:r>
            <a:r>
              <a:rPr lang="en-US" sz="2800" b="1" dirty="0"/>
              <a:t> </a:t>
            </a:r>
            <a:r>
              <a:rPr lang="en-US" sz="2800" b="1" dirty="0" err="1"/>
              <a:t>len</a:t>
            </a:r>
            <a:r>
              <a:rPr lang="en-US" sz="2800" b="1" dirty="0"/>
              <a:t>)</a:t>
            </a:r>
            <a:r>
              <a:rPr lang="en-US" sz="2800" dirty="0"/>
              <a:t> causes the pages in the specified address range to be locked in physical memory. References to locked pages (in this or other processes) do not result in page faults that require an I/O operation. This operation ties up physical resources and can disrupt normal system operation, so, use of </a:t>
            </a:r>
            <a:r>
              <a:rPr lang="en-US" sz="2800" dirty="0" err="1"/>
              <a:t>mlock</a:t>
            </a:r>
            <a:r>
              <a:rPr lang="en-US" sz="2800" dirty="0"/>
              <a:t>() is limited to the </a:t>
            </a:r>
            <a:r>
              <a:rPr lang="en-US" sz="2800" dirty="0" err="1"/>
              <a:t>superuser</a:t>
            </a:r>
            <a:r>
              <a:rPr lang="en-US" sz="2800" dirty="0"/>
              <a:t>. The system lets only a configuration dependent limit of pages be locked in memory. The call to </a:t>
            </a:r>
            <a:r>
              <a:rPr lang="en-US" sz="2800" dirty="0" err="1"/>
              <a:t>mlock</a:t>
            </a:r>
            <a:r>
              <a:rPr lang="en-US" sz="2800" dirty="0"/>
              <a:t> fails if this limit is exceeded.</a:t>
            </a:r>
            <a:endParaRPr lang="bg-BG" sz="2800" dirty="0"/>
          </a:p>
        </p:txBody>
      </p:sp>
    </p:spTree>
    <p:extLst>
      <p:ext uri="{BB962C8B-B14F-4D97-AF65-F5344CB8AC3E}">
        <p14:creationId xmlns:p14="http://schemas.microsoft.com/office/powerpoint/2010/main" val="1747453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3"/>
          <p:cNvSpPr>
            <a:spLocks noGrp="1" noChangeArrowheads="1"/>
          </p:cNvSpPr>
          <p:nvPr>
            <p:ph idx="1"/>
          </p:nvPr>
        </p:nvSpPr>
        <p:spPr/>
        <p:txBody>
          <a:bodyPr>
            <a:noAutofit/>
          </a:bodyPr>
          <a:lstStyle/>
          <a:p>
            <a:r>
              <a:rPr lang="en-US" sz="2800" dirty="0" smtClean="0"/>
              <a:t>Threads </a:t>
            </a:r>
            <a:r>
              <a:rPr lang="en-US" sz="2800" dirty="0"/>
              <a:t>library semaphores must be used with mapped memory . A semaphore set consists of a control structure and an array of individual semaphores. A set of semaphores can contain up to 25 </a:t>
            </a:r>
            <a:r>
              <a:rPr lang="en-US" sz="2800" dirty="0" smtClean="0"/>
              <a:t>elements.</a:t>
            </a:r>
          </a:p>
          <a:p>
            <a:r>
              <a:rPr lang="en-US" sz="2800" dirty="0"/>
              <a:t>In a similar fashion to message queues, the semaphore set must be initialized using </a:t>
            </a:r>
            <a:r>
              <a:rPr lang="en-US" sz="2800" dirty="0" err="1"/>
              <a:t>semget</a:t>
            </a:r>
            <a:r>
              <a:rPr lang="en-US" sz="2800" dirty="0"/>
              <a:t>(); the semaphore creator can change its ownership or permissions using </a:t>
            </a:r>
            <a:r>
              <a:rPr lang="en-US" sz="2800" dirty="0" err="1"/>
              <a:t>semctl</a:t>
            </a:r>
            <a:r>
              <a:rPr lang="en-US" sz="2800" dirty="0"/>
              <a:t>(); and semaphore operations are performed via the </a:t>
            </a:r>
            <a:r>
              <a:rPr lang="en-US" sz="2800" dirty="0" err="1"/>
              <a:t>semop</a:t>
            </a:r>
            <a:r>
              <a:rPr lang="en-US" sz="2800" dirty="0"/>
              <a:t>() function.</a:t>
            </a:r>
          </a:p>
        </p:txBody>
      </p:sp>
      <p:sp>
        <p:nvSpPr>
          <p:cNvPr id="77826" name="Rectangle 2"/>
          <p:cNvSpPr>
            <a:spLocks noGrp="1" noChangeArrowheads="1"/>
          </p:cNvSpPr>
          <p:nvPr>
            <p:ph type="title"/>
          </p:nvPr>
        </p:nvSpPr>
        <p:spPr/>
        <p:txBody>
          <a:bodyPr/>
          <a:lstStyle/>
          <a:p>
            <a:r>
              <a:rPr lang="en-US" dirty="0"/>
              <a:t>Introduction</a:t>
            </a:r>
            <a:endParaRPr lang="bg-BG" dirty="0"/>
          </a:p>
        </p:txBody>
      </p:sp>
    </p:spTree>
    <p:extLst>
      <p:ext uri="{BB962C8B-B14F-4D97-AF65-F5344CB8AC3E}">
        <p14:creationId xmlns:p14="http://schemas.microsoft.com/office/powerpoint/2010/main" val="17323904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normAutofit fontScale="90000"/>
          </a:bodyPr>
          <a:lstStyle/>
          <a:p>
            <a:r>
              <a:rPr lang="en-US" dirty="0">
                <a:effectLst/>
              </a:rPr>
              <a:t>Other Memory Control Functions</a:t>
            </a:r>
          </a:p>
        </p:txBody>
      </p:sp>
      <p:sp>
        <p:nvSpPr>
          <p:cNvPr id="134147" name="Rectangle 3"/>
          <p:cNvSpPr>
            <a:spLocks noGrp="1" noChangeArrowheads="1"/>
          </p:cNvSpPr>
          <p:nvPr>
            <p:ph type="body" idx="1"/>
          </p:nvPr>
        </p:nvSpPr>
        <p:spPr/>
        <p:txBody>
          <a:bodyPr>
            <a:normAutofit lnSpcReduction="10000"/>
          </a:bodyPr>
          <a:lstStyle/>
          <a:p>
            <a:pPr>
              <a:lnSpc>
                <a:spcPct val="80000"/>
              </a:lnSpc>
              <a:buFontTx/>
              <a:buNone/>
            </a:pPr>
            <a:r>
              <a:rPr lang="en-US" sz="2400" b="1" dirty="0" err="1"/>
              <a:t>int</a:t>
            </a:r>
            <a:r>
              <a:rPr lang="en-US" sz="2400" b="1" dirty="0"/>
              <a:t> </a:t>
            </a:r>
            <a:r>
              <a:rPr lang="en-US" sz="2400" b="1" dirty="0" err="1"/>
              <a:t>munlock</a:t>
            </a:r>
            <a:r>
              <a:rPr lang="en-US" sz="2400" b="1" dirty="0"/>
              <a:t>(</a:t>
            </a:r>
            <a:r>
              <a:rPr lang="en-US" sz="2400" b="1" dirty="0" err="1"/>
              <a:t>caddr_t</a:t>
            </a:r>
            <a:r>
              <a:rPr lang="en-US" sz="2400" b="1" dirty="0"/>
              <a:t> </a:t>
            </a:r>
            <a:r>
              <a:rPr lang="en-US" sz="2400" b="1" dirty="0" err="1"/>
              <a:t>addr</a:t>
            </a:r>
            <a:r>
              <a:rPr lang="en-US" sz="2400" b="1" dirty="0"/>
              <a:t>, </a:t>
            </a:r>
            <a:r>
              <a:rPr lang="en-US" sz="2400" b="1" dirty="0" err="1"/>
              <a:t>size_t</a:t>
            </a:r>
            <a:r>
              <a:rPr lang="en-US" sz="2400" b="1" dirty="0"/>
              <a:t> </a:t>
            </a:r>
            <a:r>
              <a:rPr lang="en-US" sz="2400" b="1" dirty="0" err="1"/>
              <a:t>len</a:t>
            </a:r>
            <a:r>
              <a:rPr lang="en-US" sz="2400" b="1" dirty="0"/>
              <a:t>)</a:t>
            </a:r>
            <a:r>
              <a:rPr lang="en-US" sz="2400" dirty="0"/>
              <a:t> releases the locks on physical pages. If multiple </a:t>
            </a:r>
            <a:r>
              <a:rPr lang="en-US" sz="2400" dirty="0" err="1"/>
              <a:t>mlock</a:t>
            </a:r>
            <a:r>
              <a:rPr lang="en-US" sz="2400" dirty="0"/>
              <a:t>() calls are made on an address range of a single mapping, a single </a:t>
            </a:r>
            <a:r>
              <a:rPr lang="en-US" sz="2400" dirty="0" err="1"/>
              <a:t>munlock</a:t>
            </a:r>
            <a:r>
              <a:rPr lang="en-US" sz="2400" dirty="0"/>
              <a:t> call is release the locks. However, if different mappings to the same pages are </a:t>
            </a:r>
            <a:r>
              <a:rPr lang="en-US" sz="2400" dirty="0" err="1"/>
              <a:t>mlocked</a:t>
            </a:r>
            <a:r>
              <a:rPr lang="en-US" sz="2400" dirty="0"/>
              <a:t>, the pages are not unlocked until the locks on all the mappings are released. Locks are also released when a mapping is removed, either through being replaced with an </a:t>
            </a:r>
            <a:r>
              <a:rPr lang="en-US" sz="2400" dirty="0" err="1"/>
              <a:t>mmap</a:t>
            </a:r>
            <a:r>
              <a:rPr lang="en-US" sz="2400" dirty="0"/>
              <a:t> operation or removed with </a:t>
            </a:r>
            <a:r>
              <a:rPr lang="en-US" sz="2400" dirty="0" err="1"/>
              <a:t>munmap</a:t>
            </a:r>
            <a:r>
              <a:rPr lang="en-US" sz="2400" dirty="0"/>
              <a:t>. A lock is transferred between pages on the ``copy-on-write' event associated with a MAP_PRIVATE mapping, thus locks on an address range that includes MAP_PRIVATE mappings will be retained transparently along with the copy-on-write redirection (see </a:t>
            </a:r>
            <a:r>
              <a:rPr lang="en-US" sz="2400" dirty="0" err="1"/>
              <a:t>mmap</a:t>
            </a:r>
            <a:r>
              <a:rPr lang="en-US" sz="2400" dirty="0"/>
              <a:t> above for a discussion of this redirection)</a:t>
            </a:r>
            <a:endParaRPr lang="bg-BG" sz="2400" dirty="0"/>
          </a:p>
        </p:txBody>
      </p:sp>
    </p:spTree>
    <p:extLst>
      <p:ext uri="{BB962C8B-B14F-4D97-AF65-F5344CB8AC3E}">
        <p14:creationId xmlns:p14="http://schemas.microsoft.com/office/powerpoint/2010/main" val="7226659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normAutofit fontScale="90000"/>
          </a:bodyPr>
          <a:lstStyle/>
          <a:p>
            <a:r>
              <a:rPr lang="en-US" dirty="0">
                <a:effectLst/>
              </a:rPr>
              <a:t>Other Memory Control Functions</a:t>
            </a:r>
          </a:p>
        </p:txBody>
      </p:sp>
      <p:sp>
        <p:nvSpPr>
          <p:cNvPr id="135171" name="Rectangle 3"/>
          <p:cNvSpPr>
            <a:spLocks noGrp="1" noChangeArrowheads="1"/>
          </p:cNvSpPr>
          <p:nvPr>
            <p:ph type="body" idx="1"/>
          </p:nvPr>
        </p:nvSpPr>
        <p:spPr/>
        <p:txBody>
          <a:bodyPr/>
          <a:lstStyle/>
          <a:p>
            <a:pPr marL="109728" indent="0">
              <a:buNone/>
            </a:pPr>
            <a:r>
              <a:rPr lang="en-US" sz="2400" b="1" dirty="0" err="1"/>
              <a:t>int</a:t>
            </a:r>
            <a:r>
              <a:rPr lang="en-US" sz="2400" b="1" dirty="0"/>
              <a:t> </a:t>
            </a:r>
            <a:r>
              <a:rPr lang="en-US" sz="2400" b="1" dirty="0" err="1"/>
              <a:t>mlockall</a:t>
            </a:r>
            <a:r>
              <a:rPr lang="en-US" sz="2400" b="1" dirty="0"/>
              <a:t>(</a:t>
            </a:r>
            <a:r>
              <a:rPr lang="en-US" sz="2400" b="1" dirty="0" err="1"/>
              <a:t>int</a:t>
            </a:r>
            <a:r>
              <a:rPr lang="en-US" sz="2400" b="1" dirty="0"/>
              <a:t> flags)</a:t>
            </a:r>
            <a:r>
              <a:rPr lang="en-US" sz="2400" dirty="0"/>
              <a:t> and </a:t>
            </a:r>
            <a:r>
              <a:rPr lang="en-US" sz="2400" b="1" dirty="0" err="1"/>
              <a:t>int</a:t>
            </a:r>
            <a:r>
              <a:rPr lang="en-US" sz="2400" b="1" dirty="0"/>
              <a:t> </a:t>
            </a:r>
            <a:r>
              <a:rPr lang="en-US" sz="2400" b="1" dirty="0" err="1"/>
              <a:t>munlockall</a:t>
            </a:r>
            <a:r>
              <a:rPr lang="en-US" sz="2400" b="1" dirty="0"/>
              <a:t>(void)</a:t>
            </a:r>
            <a:r>
              <a:rPr lang="en-US" sz="2400" dirty="0"/>
              <a:t> are similar to </a:t>
            </a:r>
            <a:r>
              <a:rPr lang="en-US" sz="2400" dirty="0" err="1"/>
              <a:t>mlock</a:t>
            </a:r>
            <a:r>
              <a:rPr lang="en-US" sz="2400" dirty="0"/>
              <a:t>() and </a:t>
            </a:r>
            <a:r>
              <a:rPr lang="en-US" sz="2400" dirty="0" err="1"/>
              <a:t>munlock</a:t>
            </a:r>
            <a:r>
              <a:rPr lang="en-US" sz="2400" dirty="0"/>
              <a:t>(), but they operate on entire address spaces. </a:t>
            </a:r>
            <a:r>
              <a:rPr lang="en-US" sz="2400" dirty="0" err="1"/>
              <a:t>mlockall</a:t>
            </a:r>
            <a:r>
              <a:rPr lang="en-US" sz="2400" dirty="0"/>
              <a:t>() sets locks on all pages in the address space and </a:t>
            </a:r>
            <a:r>
              <a:rPr lang="en-US" sz="2400" dirty="0" err="1"/>
              <a:t>munlockall</a:t>
            </a:r>
            <a:r>
              <a:rPr lang="en-US" sz="2400" dirty="0"/>
              <a:t>() removes all locks on all pages in the address space, whether established by </a:t>
            </a:r>
            <a:r>
              <a:rPr lang="en-US" sz="2400" dirty="0" err="1"/>
              <a:t>mlock</a:t>
            </a:r>
            <a:r>
              <a:rPr lang="en-US" sz="2400" dirty="0"/>
              <a:t> or </a:t>
            </a:r>
            <a:r>
              <a:rPr lang="en-US" sz="2400" dirty="0" err="1"/>
              <a:t>mlockall</a:t>
            </a:r>
            <a:r>
              <a:rPr lang="en-US" sz="2400" dirty="0" smtClean="0"/>
              <a:t>.</a:t>
            </a:r>
          </a:p>
          <a:p>
            <a:pPr marL="109728" indent="0">
              <a:buNone/>
            </a:pPr>
            <a:endParaRPr lang="en-US" sz="2400" dirty="0"/>
          </a:p>
          <a:p>
            <a:pPr marL="109728" indent="0">
              <a:buNone/>
            </a:pPr>
            <a:r>
              <a:rPr lang="en-US" sz="2400" b="1" dirty="0" err="1"/>
              <a:t>int</a:t>
            </a:r>
            <a:r>
              <a:rPr lang="en-US" sz="2400" b="1" dirty="0"/>
              <a:t> </a:t>
            </a:r>
            <a:r>
              <a:rPr lang="en-US" sz="2400" b="1" dirty="0" err="1"/>
              <a:t>msync</a:t>
            </a:r>
            <a:r>
              <a:rPr lang="en-US" sz="2400" b="1" dirty="0"/>
              <a:t>(</a:t>
            </a:r>
            <a:r>
              <a:rPr lang="en-US" sz="2400" b="1" dirty="0" err="1"/>
              <a:t>caddr_t</a:t>
            </a:r>
            <a:r>
              <a:rPr lang="en-US" sz="2400" b="1" dirty="0"/>
              <a:t> </a:t>
            </a:r>
            <a:r>
              <a:rPr lang="en-US" sz="2400" b="1" dirty="0" err="1"/>
              <a:t>addr</a:t>
            </a:r>
            <a:r>
              <a:rPr lang="en-US" sz="2400" b="1" dirty="0"/>
              <a:t>, </a:t>
            </a:r>
            <a:r>
              <a:rPr lang="en-US" sz="2400" b="1" dirty="0" err="1"/>
              <a:t>size_t</a:t>
            </a:r>
            <a:r>
              <a:rPr lang="en-US" sz="2400" b="1" dirty="0"/>
              <a:t> </a:t>
            </a:r>
            <a:r>
              <a:rPr lang="en-US" sz="2400" b="1" dirty="0" err="1"/>
              <a:t>len</a:t>
            </a:r>
            <a:r>
              <a:rPr lang="en-US" sz="2400" b="1" dirty="0"/>
              <a:t>, </a:t>
            </a:r>
            <a:r>
              <a:rPr lang="en-US" sz="2400" b="1" dirty="0" err="1"/>
              <a:t>int</a:t>
            </a:r>
            <a:r>
              <a:rPr lang="en-US" sz="2400" b="1" dirty="0"/>
              <a:t> flags)</a:t>
            </a:r>
            <a:r>
              <a:rPr lang="en-US" sz="2400" dirty="0"/>
              <a:t> causes all modified pages in the specified address range to be flushed to the objects mapped by those addresses. It is similar to </a:t>
            </a:r>
            <a:r>
              <a:rPr lang="en-US" sz="2400" dirty="0" err="1"/>
              <a:t>fsync</a:t>
            </a:r>
            <a:r>
              <a:rPr lang="en-US" sz="2400" dirty="0"/>
              <a:t>() for files.</a:t>
            </a:r>
          </a:p>
        </p:txBody>
      </p:sp>
    </p:spTree>
    <p:extLst>
      <p:ext uri="{BB962C8B-B14F-4D97-AF65-F5344CB8AC3E}">
        <p14:creationId xmlns:p14="http://schemas.microsoft.com/office/powerpoint/2010/main" val="20485521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normAutofit fontScale="90000"/>
          </a:bodyPr>
          <a:lstStyle/>
          <a:p>
            <a:r>
              <a:rPr lang="en-US" dirty="0">
                <a:effectLst/>
              </a:rPr>
              <a:t>Other Memory Control </a:t>
            </a:r>
            <a:r>
              <a:rPr lang="en-US" dirty="0" smtClean="0">
                <a:effectLst/>
              </a:rPr>
              <a:t>Functions</a:t>
            </a:r>
            <a:endParaRPr lang="bg-BG" dirty="0"/>
          </a:p>
        </p:txBody>
      </p:sp>
      <p:sp>
        <p:nvSpPr>
          <p:cNvPr id="136195" name="Rectangle 3"/>
          <p:cNvSpPr>
            <a:spLocks noGrp="1" noChangeArrowheads="1"/>
          </p:cNvSpPr>
          <p:nvPr>
            <p:ph type="body" idx="1"/>
          </p:nvPr>
        </p:nvSpPr>
        <p:spPr/>
        <p:txBody>
          <a:bodyPr>
            <a:normAutofit fontScale="92500" lnSpcReduction="20000"/>
          </a:bodyPr>
          <a:lstStyle/>
          <a:p>
            <a:pPr marL="109728" indent="0">
              <a:buNone/>
            </a:pPr>
            <a:r>
              <a:rPr lang="en-US" sz="2800" b="1" dirty="0"/>
              <a:t>long </a:t>
            </a:r>
            <a:r>
              <a:rPr lang="en-US" sz="2800" b="1" dirty="0" err="1"/>
              <a:t>sysconf</a:t>
            </a:r>
            <a:r>
              <a:rPr lang="en-US" sz="2800" b="1" dirty="0"/>
              <a:t>(</a:t>
            </a:r>
            <a:r>
              <a:rPr lang="en-US" sz="2800" b="1" dirty="0" err="1"/>
              <a:t>int</a:t>
            </a:r>
            <a:r>
              <a:rPr lang="en-US" sz="2800" b="1" dirty="0"/>
              <a:t> name)</a:t>
            </a:r>
            <a:r>
              <a:rPr lang="en-US" sz="2800" dirty="0"/>
              <a:t> returns the system dependent size of a memory page. For portability, applications should not embed any constants specifying the size of a page. Note that it is not unusual for page sizes to vary even among implementations of the same instruction set</a:t>
            </a:r>
            <a:r>
              <a:rPr lang="en-US" sz="2800" dirty="0" smtClean="0"/>
              <a:t>.</a:t>
            </a:r>
          </a:p>
          <a:p>
            <a:pPr marL="109728" indent="0">
              <a:buNone/>
            </a:pPr>
            <a:endParaRPr lang="en-US" sz="2800" dirty="0"/>
          </a:p>
          <a:p>
            <a:pPr marL="109728" indent="0">
              <a:buNone/>
            </a:pPr>
            <a:r>
              <a:rPr lang="en-US" sz="2800" b="1" dirty="0" err="1"/>
              <a:t>int</a:t>
            </a:r>
            <a:r>
              <a:rPr lang="en-US" sz="2800" b="1" dirty="0"/>
              <a:t> </a:t>
            </a:r>
            <a:r>
              <a:rPr lang="en-US" sz="2800" b="1" dirty="0" err="1"/>
              <a:t>mprotect</a:t>
            </a:r>
            <a:r>
              <a:rPr lang="en-US" sz="2800" b="1" dirty="0"/>
              <a:t>(</a:t>
            </a:r>
            <a:r>
              <a:rPr lang="en-US" sz="2800" b="1" dirty="0" err="1"/>
              <a:t>caddr_t</a:t>
            </a:r>
            <a:r>
              <a:rPr lang="en-US" sz="2800" b="1" dirty="0"/>
              <a:t> </a:t>
            </a:r>
            <a:r>
              <a:rPr lang="en-US" sz="2800" b="1" dirty="0" err="1"/>
              <a:t>addr</a:t>
            </a:r>
            <a:r>
              <a:rPr lang="en-US" sz="2800" b="1" dirty="0"/>
              <a:t>, </a:t>
            </a:r>
            <a:r>
              <a:rPr lang="en-US" sz="2800" b="1" dirty="0" err="1"/>
              <a:t>size_t</a:t>
            </a:r>
            <a:r>
              <a:rPr lang="en-US" sz="2800" b="1" dirty="0"/>
              <a:t> </a:t>
            </a:r>
            <a:r>
              <a:rPr lang="en-US" sz="2800" b="1" dirty="0" err="1"/>
              <a:t>len</a:t>
            </a:r>
            <a:r>
              <a:rPr lang="en-US" sz="2800" b="1" dirty="0"/>
              <a:t>, </a:t>
            </a:r>
            <a:r>
              <a:rPr lang="en-US" sz="2800" b="1" dirty="0" err="1"/>
              <a:t>int</a:t>
            </a:r>
            <a:r>
              <a:rPr lang="en-US" sz="2800" b="1" dirty="0"/>
              <a:t> </a:t>
            </a:r>
            <a:r>
              <a:rPr lang="en-US" sz="2800" b="1" dirty="0" err="1"/>
              <a:t>prot</a:t>
            </a:r>
            <a:r>
              <a:rPr lang="en-US" sz="2800" b="1" dirty="0"/>
              <a:t>)</a:t>
            </a:r>
            <a:r>
              <a:rPr lang="en-US" sz="2800" dirty="0"/>
              <a:t> assigns the specified protection to all pages in the specified address range. The protection cannot exceed the permissions allowed on the underlying object.</a:t>
            </a:r>
          </a:p>
          <a:p>
            <a:pPr>
              <a:lnSpc>
                <a:spcPct val="80000"/>
              </a:lnSpc>
              <a:buFontTx/>
              <a:buNone/>
            </a:pPr>
            <a:endParaRPr lang="bg-BG" sz="2800" dirty="0"/>
          </a:p>
        </p:txBody>
      </p:sp>
    </p:spTree>
    <p:extLst>
      <p:ext uri="{BB962C8B-B14F-4D97-AF65-F5344CB8AC3E}">
        <p14:creationId xmlns:p14="http://schemas.microsoft.com/office/powerpoint/2010/main" val="30129087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normAutofit fontScale="90000"/>
          </a:bodyPr>
          <a:lstStyle/>
          <a:p>
            <a:r>
              <a:rPr lang="en-US" dirty="0">
                <a:effectLst/>
              </a:rPr>
              <a:t>Other Memory Control Functions</a:t>
            </a:r>
          </a:p>
        </p:txBody>
      </p:sp>
      <p:sp>
        <p:nvSpPr>
          <p:cNvPr id="137219" name="Rectangle 3"/>
          <p:cNvSpPr>
            <a:spLocks noGrp="1" noChangeArrowheads="1"/>
          </p:cNvSpPr>
          <p:nvPr>
            <p:ph type="body" idx="1"/>
          </p:nvPr>
        </p:nvSpPr>
        <p:spPr/>
        <p:txBody>
          <a:bodyPr/>
          <a:lstStyle/>
          <a:p>
            <a:pPr>
              <a:lnSpc>
                <a:spcPct val="90000"/>
              </a:lnSpc>
              <a:buFontTx/>
              <a:buNone/>
            </a:pPr>
            <a:r>
              <a:rPr lang="en-US" b="1" dirty="0" err="1"/>
              <a:t>int</a:t>
            </a:r>
            <a:r>
              <a:rPr lang="en-US" b="1" dirty="0"/>
              <a:t> </a:t>
            </a:r>
            <a:r>
              <a:rPr lang="en-US" b="1" dirty="0" err="1"/>
              <a:t>brk</a:t>
            </a:r>
            <a:r>
              <a:rPr lang="en-US" b="1" dirty="0"/>
              <a:t>(void *</a:t>
            </a:r>
            <a:r>
              <a:rPr lang="en-US" b="1" dirty="0" err="1"/>
              <a:t>endds</a:t>
            </a:r>
            <a:r>
              <a:rPr lang="en-US" b="1" dirty="0"/>
              <a:t>)</a:t>
            </a:r>
            <a:r>
              <a:rPr lang="en-US" dirty="0"/>
              <a:t> and </a:t>
            </a:r>
            <a:r>
              <a:rPr lang="en-US" b="1" dirty="0"/>
              <a:t>void *</a:t>
            </a:r>
            <a:r>
              <a:rPr lang="en-US" b="1" dirty="0" err="1"/>
              <a:t>sbrk</a:t>
            </a:r>
            <a:r>
              <a:rPr lang="en-US" b="1" dirty="0"/>
              <a:t>(</a:t>
            </a:r>
            <a:r>
              <a:rPr lang="en-US" b="1" dirty="0" err="1"/>
              <a:t>int</a:t>
            </a:r>
            <a:r>
              <a:rPr lang="en-US" b="1" dirty="0"/>
              <a:t> </a:t>
            </a:r>
            <a:r>
              <a:rPr lang="en-US" b="1" dirty="0" err="1"/>
              <a:t>incr</a:t>
            </a:r>
            <a:r>
              <a:rPr lang="en-US" b="1" dirty="0"/>
              <a:t>)</a:t>
            </a:r>
            <a:r>
              <a:rPr lang="en-US" dirty="0"/>
              <a:t> are called to add storage to the data segment of a process. A process can manipulate this area by calling </a:t>
            </a:r>
            <a:r>
              <a:rPr lang="en-US" dirty="0" err="1"/>
              <a:t>brk</a:t>
            </a:r>
            <a:r>
              <a:rPr lang="en-US" dirty="0"/>
              <a:t>() and </a:t>
            </a:r>
            <a:r>
              <a:rPr lang="en-US" dirty="0" err="1"/>
              <a:t>sbrk</a:t>
            </a:r>
            <a:r>
              <a:rPr lang="en-US" dirty="0"/>
              <a:t>(). </a:t>
            </a:r>
            <a:r>
              <a:rPr lang="en-US" dirty="0" err="1"/>
              <a:t>brk</a:t>
            </a:r>
            <a:r>
              <a:rPr lang="en-US" dirty="0"/>
              <a:t>() sets the system idea of the lowest data segment location not used by the caller to </a:t>
            </a:r>
            <a:r>
              <a:rPr lang="en-US" dirty="0" err="1"/>
              <a:t>addr</a:t>
            </a:r>
            <a:r>
              <a:rPr lang="en-US" dirty="0"/>
              <a:t> (rounded up to the next multiple of the system page size). </a:t>
            </a:r>
            <a:r>
              <a:rPr lang="en-US" dirty="0" err="1"/>
              <a:t>sbrk</a:t>
            </a:r>
            <a:r>
              <a:rPr lang="en-US" dirty="0"/>
              <a:t>() adds </a:t>
            </a:r>
            <a:r>
              <a:rPr lang="en-US" dirty="0" err="1"/>
              <a:t>incr</a:t>
            </a:r>
            <a:r>
              <a:rPr lang="en-US" dirty="0"/>
              <a:t> bytes to the caller data space and returns a pointer to the start of the new data area.</a:t>
            </a:r>
            <a:endParaRPr lang="bg-BG" dirty="0"/>
          </a:p>
        </p:txBody>
      </p:sp>
    </p:spTree>
    <p:extLst>
      <p:ext uri="{BB962C8B-B14F-4D97-AF65-F5344CB8AC3E}">
        <p14:creationId xmlns:p14="http://schemas.microsoft.com/office/powerpoint/2010/main" val="3389036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en-US" dirty="0" smtClean="0"/>
              <a:t>Examples</a:t>
            </a:r>
            <a:endParaRPr lang="bg-BG" dirty="0"/>
          </a:p>
        </p:txBody>
      </p:sp>
      <p:sp>
        <p:nvSpPr>
          <p:cNvPr id="138244" name="Text Box 4"/>
          <p:cNvSpPr txBox="1">
            <a:spLocks noChangeArrowheads="1"/>
          </p:cNvSpPr>
          <p:nvPr/>
        </p:nvSpPr>
        <p:spPr bwMode="auto">
          <a:xfrm>
            <a:off x="2057400" y="2209800"/>
            <a:ext cx="5562600" cy="204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a:t>Example9</a:t>
            </a:r>
          </a:p>
          <a:p>
            <a:pPr algn="ctr">
              <a:spcBef>
                <a:spcPct val="50000"/>
              </a:spcBef>
            </a:pPr>
            <a:r>
              <a:rPr lang="en-US" sz="3200"/>
              <a:t>Example9_1</a:t>
            </a:r>
          </a:p>
          <a:p>
            <a:pPr algn="ctr">
              <a:spcBef>
                <a:spcPct val="50000"/>
              </a:spcBef>
            </a:pPr>
            <a:r>
              <a:rPr lang="en-US" sz="3200"/>
              <a:t>Example9_2</a:t>
            </a:r>
            <a:endParaRPr lang="bg-BG" sz="3200"/>
          </a:p>
        </p:txBody>
      </p:sp>
    </p:spTree>
    <p:extLst>
      <p:ext uri="{BB962C8B-B14F-4D97-AF65-F5344CB8AC3E}">
        <p14:creationId xmlns:p14="http://schemas.microsoft.com/office/powerpoint/2010/main" val="34726756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ctrTitle"/>
          </p:nvPr>
        </p:nvSpPr>
        <p:spPr/>
        <p:txBody>
          <a:bodyPr/>
          <a:lstStyle/>
          <a:p>
            <a:r>
              <a:rPr lang="bg-BG" b="1"/>
              <a:t>IPC:Sockets</a:t>
            </a:r>
          </a:p>
        </p:txBody>
      </p:sp>
      <p:sp>
        <p:nvSpPr>
          <p:cNvPr id="9221" name="Rectangle 5"/>
          <p:cNvSpPr>
            <a:spLocks noGrp="1" noChangeArrowheads="1"/>
          </p:cNvSpPr>
          <p:nvPr>
            <p:ph type="subTitle" idx="1"/>
          </p:nvPr>
        </p:nvSpPr>
        <p:spPr/>
        <p:txBody>
          <a:bodyPr/>
          <a:lstStyle/>
          <a:p>
            <a:endParaRPr lang="bg-BG"/>
          </a:p>
        </p:txBody>
      </p:sp>
    </p:spTree>
    <p:extLst>
      <p:ext uri="{BB962C8B-B14F-4D97-AF65-F5344CB8AC3E}">
        <p14:creationId xmlns:p14="http://schemas.microsoft.com/office/powerpoint/2010/main" val="10682832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en-US" dirty="0" smtClean="0"/>
              <a:t>Introduction</a:t>
            </a:r>
            <a:endParaRPr lang="bg-BG" dirty="0"/>
          </a:p>
        </p:txBody>
      </p:sp>
      <p:sp>
        <p:nvSpPr>
          <p:cNvPr id="140291" name="Rectangle 3"/>
          <p:cNvSpPr>
            <a:spLocks noGrp="1" noChangeArrowheads="1"/>
          </p:cNvSpPr>
          <p:nvPr>
            <p:ph type="body" idx="1"/>
          </p:nvPr>
        </p:nvSpPr>
        <p:spPr>
          <a:xfrm>
            <a:off x="457200" y="1600200"/>
            <a:ext cx="8229600" cy="4876800"/>
          </a:xfrm>
        </p:spPr>
        <p:txBody>
          <a:bodyPr>
            <a:normAutofit/>
          </a:bodyPr>
          <a:lstStyle/>
          <a:p>
            <a:r>
              <a:rPr lang="en-US" sz="2400" dirty="0"/>
              <a:t>Sockets provide point-to-point, two-way communication between two processes. </a:t>
            </a:r>
            <a:endParaRPr lang="en-US" sz="2400" dirty="0" smtClean="0"/>
          </a:p>
          <a:p>
            <a:r>
              <a:rPr lang="en-US" sz="2400" dirty="0" smtClean="0"/>
              <a:t>Sockets </a:t>
            </a:r>
            <a:r>
              <a:rPr lang="en-US" sz="2400" dirty="0"/>
              <a:t>are very versatile and are a basic component of </a:t>
            </a:r>
            <a:r>
              <a:rPr lang="en-US" sz="2400" dirty="0" err="1"/>
              <a:t>interprocess</a:t>
            </a:r>
            <a:r>
              <a:rPr lang="en-US" sz="2400" dirty="0"/>
              <a:t> and intersystem communication. </a:t>
            </a:r>
            <a:endParaRPr lang="en-US" sz="2400" dirty="0" smtClean="0"/>
          </a:p>
          <a:p>
            <a:r>
              <a:rPr lang="en-US" sz="2400" dirty="0" smtClean="0"/>
              <a:t>A </a:t>
            </a:r>
            <a:r>
              <a:rPr lang="en-US" sz="2400" dirty="0"/>
              <a:t>socket is an endpoint of communication to which a name can be bound. It has a type and one or more associated processes</a:t>
            </a:r>
            <a:r>
              <a:rPr lang="en-US" sz="2400" dirty="0" smtClean="0"/>
              <a:t>.</a:t>
            </a:r>
            <a:endParaRPr lang="en-US" sz="2400" dirty="0"/>
          </a:p>
        </p:txBody>
      </p:sp>
    </p:spTree>
    <p:extLst>
      <p:ext uri="{BB962C8B-B14F-4D97-AF65-F5344CB8AC3E}">
        <p14:creationId xmlns:p14="http://schemas.microsoft.com/office/powerpoint/2010/main" val="28753936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en-US" dirty="0" smtClean="0"/>
              <a:t>Introduction</a:t>
            </a:r>
            <a:endParaRPr lang="bg-BG" dirty="0"/>
          </a:p>
        </p:txBody>
      </p:sp>
      <p:sp>
        <p:nvSpPr>
          <p:cNvPr id="140291" name="Rectangle 3"/>
          <p:cNvSpPr>
            <a:spLocks noGrp="1" noChangeArrowheads="1"/>
          </p:cNvSpPr>
          <p:nvPr>
            <p:ph type="body" idx="1"/>
          </p:nvPr>
        </p:nvSpPr>
        <p:spPr>
          <a:xfrm>
            <a:off x="457200" y="1600200"/>
            <a:ext cx="8229600" cy="4876800"/>
          </a:xfrm>
        </p:spPr>
        <p:txBody>
          <a:bodyPr>
            <a:normAutofit/>
          </a:bodyPr>
          <a:lstStyle/>
          <a:p>
            <a:r>
              <a:rPr lang="en-US" sz="2400" dirty="0" smtClean="0"/>
              <a:t>Sockets </a:t>
            </a:r>
            <a:r>
              <a:rPr lang="en-US" sz="2400" dirty="0"/>
              <a:t>exist in communication domains. A socket domain is an abstraction that provides an addressing structure and a set of protocols. Sockets connect only with sockets in the same domain. </a:t>
            </a:r>
            <a:endParaRPr lang="en-US" sz="2400" dirty="0" smtClean="0"/>
          </a:p>
          <a:p>
            <a:r>
              <a:rPr lang="en-US" sz="2400" dirty="0" smtClean="0"/>
              <a:t>Twenty </a:t>
            </a:r>
            <a:r>
              <a:rPr lang="en-US" sz="2400" dirty="0"/>
              <a:t>three socket domains are identified (see &lt;sys/</a:t>
            </a:r>
            <a:r>
              <a:rPr lang="en-US" sz="2400" dirty="0" err="1"/>
              <a:t>socket.h</a:t>
            </a:r>
            <a:r>
              <a:rPr lang="en-US" sz="2400" dirty="0"/>
              <a:t>&gt;), of which only the UNIX and Internet domains are normally used Solaris 2.x Sockets can be used to communicate between processes on a single system, like other forms of IPC.</a:t>
            </a:r>
          </a:p>
        </p:txBody>
      </p:sp>
    </p:spTree>
    <p:extLst>
      <p:ext uri="{BB962C8B-B14F-4D97-AF65-F5344CB8AC3E}">
        <p14:creationId xmlns:p14="http://schemas.microsoft.com/office/powerpoint/2010/main" val="1285785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US" dirty="0"/>
              <a:t>Introduction</a:t>
            </a:r>
            <a:endParaRPr lang="bg-BG" dirty="0"/>
          </a:p>
        </p:txBody>
      </p:sp>
      <p:sp>
        <p:nvSpPr>
          <p:cNvPr id="141315" name="Rectangle 3"/>
          <p:cNvSpPr>
            <a:spLocks noGrp="1" noChangeArrowheads="1"/>
          </p:cNvSpPr>
          <p:nvPr>
            <p:ph type="body" idx="1"/>
          </p:nvPr>
        </p:nvSpPr>
        <p:spPr/>
        <p:txBody>
          <a:bodyPr/>
          <a:lstStyle/>
          <a:p>
            <a:r>
              <a:rPr lang="en-US" sz="2800" dirty="0"/>
              <a:t>The UNIX domain provides a socket address space on a single system. UNIX domain sockets are named with UNIX paths. Sockets can also be used to communicate between processes on different systems. The socket address space between connected systems is called the Internet domain.</a:t>
            </a:r>
          </a:p>
          <a:p>
            <a:r>
              <a:rPr lang="en-US" sz="2800" dirty="0"/>
              <a:t>Internet domain communication uses the TCP/IP internet protocol suite.</a:t>
            </a:r>
          </a:p>
        </p:txBody>
      </p:sp>
    </p:spTree>
    <p:extLst>
      <p:ext uri="{BB962C8B-B14F-4D97-AF65-F5344CB8AC3E}">
        <p14:creationId xmlns:p14="http://schemas.microsoft.com/office/powerpoint/2010/main" val="20983171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en-US" dirty="0"/>
              <a:t>Introduction</a:t>
            </a:r>
            <a:endParaRPr lang="bg-BG" dirty="0"/>
          </a:p>
        </p:txBody>
      </p:sp>
      <p:sp>
        <p:nvSpPr>
          <p:cNvPr id="143363" name="Rectangle 3"/>
          <p:cNvSpPr>
            <a:spLocks noGrp="1" noChangeArrowheads="1"/>
          </p:cNvSpPr>
          <p:nvPr>
            <p:ph type="body" idx="1"/>
          </p:nvPr>
        </p:nvSpPr>
        <p:spPr/>
        <p:txBody>
          <a:bodyPr>
            <a:normAutofit fontScale="92500"/>
          </a:bodyPr>
          <a:lstStyle/>
          <a:p>
            <a:pPr marL="109728" indent="0">
              <a:buNone/>
            </a:pPr>
            <a:r>
              <a:rPr lang="en-US" sz="2800" b="1" i="1" dirty="0"/>
              <a:t>Socket types</a:t>
            </a:r>
            <a:r>
              <a:rPr lang="en-US" sz="2800" dirty="0"/>
              <a:t> define the communication properties visible to the application. Processes communicate only between sockets of the same type. There are five types of socket.</a:t>
            </a:r>
          </a:p>
          <a:p>
            <a:r>
              <a:rPr lang="en-US" sz="2800" b="1" dirty="0"/>
              <a:t>A stream socket</a:t>
            </a:r>
            <a:r>
              <a:rPr lang="en-US" sz="2800" dirty="0"/>
              <a:t>-- provides two-way, sequenced, reliable, and unduplicated flow of data with no record boundaries. A stream operates much like a telephone conversation. The socket type is SOCK_STREAM, which, in the Internet domain, uses Transmission Control Protocol (TCP).</a:t>
            </a:r>
            <a:endParaRPr lang="bg-BG" sz="2000" dirty="0"/>
          </a:p>
        </p:txBody>
      </p:sp>
    </p:spTree>
    <p:extLst>
      <p:ext uri="{BB962C8B-B14F-4D97-AF65-F5344CB8AC3E}">
        <p14:creationId xmlns:p14="http://schemas.microsoft.com/office/powerpoint/2010/main" val="25614961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idx="1"/>
          </p:nvPr>
        </p:nvSpPr>
        <p:spPr/>
        <p:txBody>
          <a:bodyPr>
            <a:normAutofit fontScale="92500" lnSpcReduction="20000"/>
          </a:bodyPr>
          <a:lstStyle/>
          <a:p>
            <a:r>
              <a:rPr lang="en-US" sz="2800" dirty="0"/>
              <a:t>The function </a:t>
            </a:r>
            <a:r>
              <a:rPr lang="en-US" sz="2800" dirty="0" err="1"/>
              <a:t>semget</a:t>
            </a:r>
            <a:r>
              <a:rPr lang="en-US" sz="2800" dirty="0"/>
              <a:t>() initializes or gains access to a semaphore. It is prototyped by:</a:t>
            </a:r>
          </a:p>
          <a:p>
            <a:pPr marL="109728" indent="0">
              <a:buNone/>
            </a:pPr>
            <a:r>
              <a:rPr lang="en-US" sz="2800" dirty="0" err="1"/>
              <a:t>int</a:t>
            </a:r>
            <a:r>
              <a:rPr lang="en-US" sz="2800" dirty="0"/>
              <a:t> </a:t>
            </a:r>
            <a:r>
              <a:rPr lang="en-US" sz="2800" dirty="0" err="1"/>
              <a:t>semget</a:t>
            </a:r>
            <a:r>
              <a:rPr lang="en-US" sz="2800" dirty="0"/>
              <a:t>(</a:t>
            </a:r>
            <a:r>
              <a:rPr lang="en-US" sz="2800" dirty="0" err="1"/>
              <a:t>key_t</a:t>
            </a:r>
            <a:r>
              <a:rPr lang="en-US" sz="2800" dirty="0"/>
              <a:t> key, </a:t>
            </a:r>
            <a:r>
              <a:rPr lang="en-US" sz="2800" dirty="0" err="1"/>
              <a:t>int</a:t>
            </a:r>
            <a:r>
              <a:rPr lang="en-US" sz="2800" dirty="0"/>
              <a:t> </a:t>
            </a:r>
            <a:r>
              <a:rPr lang="en-US" sz="2800" dirty="0" err="1"/>
              <a:t>nsems</a:t>
            </a:r>
            <a:r>
              <a:rPr lang="en-US" sz="2800" dirty="0"/>
              <a:t>, </a:t>
            </a:r>
            <a:r>
              <a:rPr lang="en-US" sz="2800" dirty="0" err="1"/>
              <a:t>int</a:t>
            </a:r>
            <a:r>
              <a:rPr lang="en-US" sz="2800" dirty="0"/>
              <a:t> </a:t>
            </a:r>
            <a:r>
              <a:rPr lang="en-US" sz="2800" dirty="0" err="1"/>
              <a:t>semflg</a:t>
            </a:r>
            <a:r>
              <a:rPr lang="en-US" sz="2800" dirty="0"/>
              <a:t>); When the call succeeds, it returns the semaphore ID (</a:t>
            </a:r>
            <a:r>
              <a:rPr lang="en-US" sz="2800" dirty="0" err="1"/>
              <a:t>semid</a:t>
            </a:r>
            <a:r>
              <a:rPr lang="en-US" sz="2800" dirty="0"/>
              <a:t>).</a:t>
            </a:r>
          </a:p>
          <a:p>
            <a:pPr lvl="1"/>
            <a:r>
              <a:rPr lang="en-US" sz="2400" dirty="0"/>
              <a:t>The key argument is a access value associated with the semaphore ID.</a:t>
            </a:r>
          </a:p>
          <a:p>
            <a:pPr lvl="1"/>
            <a:r>
              <a:rPr lang="en-US" sz="2400" dirty="0"/>
              <a:t>The </a:t>
            </a:r>
            <a:r>
              <a:rPr lang="en-US" sz="2400" dirty="0" err="1"/>
              <a:t>nsems</a:t>
            </a:r>
            <a:r>
              <a:rPr lang="en-US" sz="2400" dirty="0"/>
              <a:t> argument specifies the number of elements in a semaphore array. The call fails when </a:t>
            </a:r>
            <a:r>
              <a:rPr lang="en-US" sz="2400" dirty="0" err="1"/>
              <a:t>nsems</a:t>
            </a:r>
            <a:r>
              <a:rPr lang="en-US" sz="2400" dirty="0"/>
              <a:t> is greater than the number of elements in an existing array; when the correct count is not known, supplying 0 for this argument ensures that it will succeed.</a:t>
            </a:r>
          </a:p>
          <a:p>
            <a:pPr lvl="1"/>
            <a:r>
              <a:rPr lang="en-US" sz="2400" dirty="0"/>
              <a:t>The </a:t>
            </a:r>
            <a:r>
              <a:rPr lang="en-US" sz="2400" dirty="0" err="1"/>
              <a:t>semflg</a:t>
            </a:r>
            <a:r>
              <a:rPr lang="en-US" sz="2400" dirty="0"/>
              <a:t> argument specifies the initial access permissions and creation control flags.</a:t>
            </a:r>
          </a:p>
        </p:txBody>
      </p:sp>
      <p:sp>
        <p:nvSpPr>
          <p:cNvPr id="78850" name="Rectangle 2"/>
          <p:cNvSpPr>
            <a:spLocks noGrp="1" noChangeArrowheads="1"/>
          </p:cNvSpPr>
          <p:nvPr>
            <p:ph type="title"/>
          </p:nvPr>
        </p:nvSpPr>
        <p:spPr/>
        <p:txBody>
          <a:bodyPr/>
          <a:lstStyle/>
          <a:p>
            <a:r>
              <a:rPr lang="bg-BG"/>
              <a:t>Initializing a Semaphore Set</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dirty="0"/>
              <a:t>Introduction</a:t>
            </a:r>
            <a:endParaRPr lang="bg-BG" dirty="0"/>
          </a:p>
        </p:txBody>
      </p:sp>
      <p:sp>
        <p:nvSpPr>
          <p:cNvPr id="142339" name="Rectangle 3"/>
          <p:cNvSpPr>
            <a:spLocks noGrp="1" noChangeArrowheads="1"/>
          </p:cNvSpPr>
          <p:nvPr>
            <p:ph type="body" idx="1"/>
          </p:nvPr>
        </p:nvSpPr>
        <p:spPr>
          <a:xfrm>
            <a:off x="457200" y="1600200"/>
            <a:ext cx="8229600" cy="4038600"/>
          </a:xfrm>
        </p:spPr>
        <p:txBody>
          <a:bodyPr>
            <a:normAutofit lnSpcReduction="10000"/>
          </a:bodyPr>
          <a:lstStyle/>
          <a:p>
            <a:r>
              <a:rPr lang="en-US" b="1" dirty="0"/>
              <a:t>A datagram socket</a:t>
            </a:r>
            <a:r>
              <a:rPr lang="en-US" dirty="0"/>
              <a:t>-- supports a two-way flow of messages. A on a datagram socket may receive messages in a different order from the sequence in which the messages were sent. Record boundaries in the data are preserved. Datagram sockets operate much like passing letters back and forth in the mail. The socket type is SOCK_DGRAM, which, in the Internet domain, uses User Datagram Protocol (UDP).</a:t>
            </a:r>
            <a:endParaRPr lang="bg-BG" dirty="0"/>
          </a:p>
        </p:txBody>
      </p:sp>
    </p:spTree>
    <p:extLst>
      <p:ext uri="{BB962C8B-B14F-4D97-AF65-F5344CB8AC3E}">
        <p14:creationId xmlns:p14="http://schemas.microsoft.com/office/powerpoint/2010/main" val="5875800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dirty="0"/>
              <a:t>Introduction</a:t>
            </a:r>
            <a:endParaRPr lang="bg-BG" dirty="0"/>
          </a:p>
        </p:txBody>
      </p:sp>
      <p:sp>
        <p:nvSpPr>
          <p:cNvPr id="144387" name="Rectangle 3"/>
          <p:cNvSpPr>
            <a:spLocks noGrp="1" noChangeArrowheads="1"/>
          </p:cNvSpPr>
          <p:nvPr>
            <p:ph type="body" idx="1"/>
          </p:nvPr>
        </p:nvSpPr>
        <p:spPr/>
        <p:txBody>
          <a:bodyPr>
            <a:normAutofit fontScale="92500" lnSpcReduction="10000"/>
          </a:bodyPr>
          <a:lstStyle/>
          <a:p>
            <a:r>
              <a:rPr lang="en-US" sz="2800" b="1" dirty="0"/>
              <a:t>A sequential packet socket</a:t>
            </a:r>
            <a:r>
              <a:rPr lang="en-US" sz="2800" dirty="0"/>
              <a:t>-- provides a two-way, sequenced, reliable, connection, for datagrams of a fixed maximum length. The socket type is SOCK_SEQPACKET. No protocol for this type has been implemented for any protocol family</a:t>
            </a:r>
            <a:r>
              <a:rPr lang="en-US" sz="2800" dirty="0" smtClean="0"/>
              <a:t>.</a:t>
            </a:r>
          </a:p>
          <a:p>
            <a:r>
              <a:rPr lang="en-US" sz="2800" b="1" dirty="0" smtClean="0"/>
              <a:t>A </a:t>
            </a:r>
            <a:r>
              <a:rPr lang="en-US" sz="2800" b="1" dirty="0"/>
              <a:t>raw </a:t>
            </a:r>
            <a:r>
              <a:rPr lang="en-US" sz="2800" b="1" dirty="0" err="1"/>
              <a:t>socket</a:t>
            </a:r>
            <a:r>
              <a:rPr lang="en-US" sz="2800" dirty="0" err="1"/>
              <a:t>provides</a:t>
            </a:r>
            <a:r>
              <a:rPr lang="en-US" sz="2800" dirty="0"/>
              <a:t> access to the underlying communication protocols</a:t>
            </a:r>
            <a:r>
              <a:rPr lang="en-US" sz="2800" dirty="0" smtClean="0"/>
              <a:t>.</a:t>
            </a:r>
          </a:p>
          <a:p>
            <a:pPr marL="109728" indent="0">
              <a:buNone/>
            </a:pPr>
            <a:r>
              <a:rPr lang="en-US" sz="2800" dirty="0" smtClean="0"/>
              <a:t>These </a:t>
            </a:r>
            <a:r>
              <a:rPr lang="en-US" sz="2800" dirty="0"/>
              <a:t>sockets are usually datagram oriented, but their exact characteristics depend on the interface provided by the protocol.</a:t>
            </a:r>
            <a:endParaRPr lang="bg-BG" sz="3200" dirty="0"/>
          </a:p>
        </p:txBody>
      </p:sp>
    </p:spTree>
    <p:extLst>
      <p:ext uri="{BB962C8B-B14F-4D97-AF65-F5344CB8AC3E}">
        <p14:creationId xmlns:p14="http://schemas.microsoft.com/office/powerpoint/2010/main" val="20494388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bg-BG" b="1"/>
              <a:t>Socket Creation and Naming</a:t>
            </a:r>
          </a:p>
        </p:txBody>
      </p:sp>
      <p:sp>
        <p:nvSpPr>
          <p:cNvPr id="145411" name="Rectangle 3"/>
          <p:cNvSpPr>
            <a:spLocks noGrp="1" noChangeArrowheads="1"/>
          </p:cNvSpPr>
          <p:nvPr>
            <p:ph type="body" idx="1"/>
          </p:nvPr>
        </p:nvSpPr>
        <p:spPr/>
        <p:txBody>
          <a:bodyPr/>
          <a:lstStyle/>
          <a:p>
            <a:pPr>
              <a:lnSpc>
                <a:spcPct val="80000"/>
              </a:lnSpc>
            </a:pPr>
            <a:r>
              <a:rPr lang="en-US" sz="2400" b="1" dirty="0" err="1"/>
              <a:t>int</a:t>
            </a:r>
            <a:r>
              <a:rPr lang="en-US" sz="2400" b="1" dirty="0"/>
              <a:t> socket(</a:t>
            </a:r>
            <a:r>
              <a:rPr lang="en-US" sz="2400" b="1" dirty="0" err="1"/>
              <a:t>int</a:t>
            </a:r>
            <a:r>
              <a:rPr lang="en-US" sz="2400" b="1" dirty="0"/>
              <a:t> domain, </a:t>
            </a:r>
            <a:r>
              <a:rPr lang="en-US" sz="2400" b="1" dirty="0" err="1"/>
              <a:t>int</a:t>
            </a:r>
            <a:r>
              <a:rPr lang="en-US" sz="2400" b="1" dirty="0"/>
              <a:t> type, </a:t>
            </a:r>
            <a:r>
              <a:rPr lang="en-US" sz="2400" b="1" dirty="0" err="1"/>
              <a:t>int</a:t>
            </a:r>
            <a:r>
              <a:rPr lang="en-US" sz="2400" b="1" dirty="0"/>
              <a:t> protocol)</a:t>
            </a:r>
            <a:r>
              <a:rPr lang="en-US" sz="2400" dirty="0"/>
              <a:t> is called to create a socket in the specified domain and of the specified type. If a protocol is not specified, the system defaults to a protocol that supports the specified socket type. The socket handle (a descriptor) is returned. A remote process has no way to identify a socket until an address is bound to it. Communicating processes connect through addresses. In the UNIX domain, a connection is usually composed of one or two path names. In the Internet domain, a connection is composed of local and remote addresses and local and remote ports. In most domains, connections must be unique.</a:t>
            </a:r>
            <a:endParaRPr lang="bg-BG" sz="2400" dirty="0"/>
          </a:p>
        </p:txBody>
      </p:sp>
    </p:spTree>
    <p:extLst>
      <p:ext uri="{BB962C8B-B14F-4D97-AF65-F5344CB8AC3E}">
        <p14:creationId xmlns:p14="http://schemas.microsoft.com/office/powerpoint/2010/main" val="24245647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bg-BG" b="1"/>
              <a:t>Socket Creation and Naming</a:t>
            </a:r>
          </a:p>
        </p:txBody>
      </p:sp>
      <p:sp>
        <p:nvSpPr>
          <p:cNvPr id="146435" name="Rectangle 3"/>
          <p:cNvSpPr>
            <a:spLocks noGrp="1" noChangeArrowheads="1"/>
          </p:cNvSpPr>
          <p:nvPr>
            <p:ph type="body" idx="1"/>
          </p:nvPr>
        </p:nvSpPr>
        <p:spPr>
          <a:xfrm>
            <a:off x="457200" y="1600200"/>
            <a:ext cx="8229600" cy="4876800"/>
          </a:xfrm>
        </p:spPr>
        <p:txBody>
          <a:bodyPr/>
          <a:lstStyle/>
          <a:p>
            <a:r>
              <a:rPr lang="en-US" b="1" dirty="0" err="1"/>
              <a:t>int</a:t>
            </a:r>
            <a:r>
              <a:rPr lang="en-US" b="1" dirty="0"/>
              <a:t> bind(</a:t>
            </a:r>
            <a:r>
              <a:rPr lang="en-US" b="1" dirty="0" err="1"/>
              <a:t>int</a:t>
            </a:r>
            <a:r>
              <a:rPr lang="en-US" b="1" dirty="0"/>
              <a:t> s, </a:t>
            </a:r>
            <a:r>
              <a:rPr lang="en-US" b="1" dirty="0" err="1"/>
              <a:t>const</a:t>
            </a:r>
            <a:r>
              <a:rPr lang="en-US" b="1" dirty="0"/>
              <a:t> </a:t>
            </a:r>
            <a:r>
              <a:rPr lang="en-US" b="1" dirty="0" err="1"/>
              <a:t>struct</a:t>
            </a:r>
            <a:r>
              <a:rPr lang="en-US" b="1" dirty="0"/>
              <a:t> </a:t>
            </a:r>
            <a:r>
              <a:rPr lang="en-US" b="1" dirty="0" err="1"/>
              <a:t>sockaddr</a:t>
            </a:r>
            <a:r>
              <a:rPr lang="en-US" b="1" dirty="0"/>
              <a:t> *name, </a:t>
            </a:r>
            <a:r>
              <a:rPr lang="en-US" b="1" dirty="0" err="1"/>
              <a:t>int</a:t>
            </a:r>
            <a:r>
              <a:rPr lang="en-US" b="1" dirty="0"/>
              <a:t> </a:t>
            </a:r>
            <a:r>
              <a:rPr lang="en-US" b="1" dirty="0" err="1"/>
              <a:t>namelen</a:t>
            </a:r>
            <a:r>
              <a:rPr lang="en-US" b="1" dirty="0"/>
              <a:t>)</a:t>
            </a:r>
            <a:r>
              <a:rPr lang="en-US" dirty="0"/>
              <a:t> is called to bind a path or internet address to a socket. </a:t>
            </a:r>
            <a:endParaRPr lang="en-US" dirty="0" smtClean="0"/>
          </a:p>
          <a:p>
            <a:r>
              <a:rPr lang="en-US" dirty="0" smtClean="0"/>
              <a:t>There </a:t>
            </a:r>
            <a:r>
              <a:rPr lang="en-US" dirty="0"/>
              <a:t>are three different ways to call bind(), depending on the domain of the socket.</a:t>
            </a:r>
          </a:p>
          <a:p>
            <a:pPr lvl="1"/>
            <a:r>
              <a:rPr lang="en-US" dirty="0"/>
              <a:t>For UNIX domain sockets with paths containing 14, or fewer characters, you can</a:t>
            </a:r>
            <a:r>
              <a:rPr lang="en-US" dirty="0" smtClean="0"/>
              <a:t>:</a:t>
            </a:r>
            <a:br>
              <a:rPr lang="en-US" dirty="0" smtClean="0"/>
            </a:br>
            <a:r>
              <a:rPr lang="en-US" dirty="0" smtClean="0"/>
              <a:t>#</a:t>
            </a:r>
            <a:r>
              <a:rPr lang="en-US" dirty="0"/>
              <a:t>include &lt;sys/</a:t>
            </a:r>
            <a:r>
              <a:rPr lang="en-US" dirty="0" err="1"/>
              <a:t>socket.h</a:t>
            </a:r>
            <a:r>
              <a:rPr lang="en-US" dirty="0"/>
              <a:t>&gt; </a:t>
            </a:r>
            <a:r>
              <a:rPr lang="en-US" dirty="0" smtClean="0"/>
              <a:t/>
            </a:r>
            <a:br>
              <a:rPr lang="en-US" dirty="0" smtClean="0"/>
            </a:br>
            <a:r>
              <a:rPr lang="en-US" dirty="0" smtClean="0"/>
              <a:t>... </a:t>
            </a:r>
            <a:br>
              <a:rPr lang="en-US" dirty="0" smtClean="0"/>
            </a:br>
            <a:r>
              <a:rPr lang="en-US" dirty="0" smtClean="0"/>
              <a:t>bind </a:t>
            </a:r>
            <a:r>
              <a:rPr lang="en-US" dirty="0"/>
              <a:t>(</a:t>
            </a:r>
            <a:r>
              <a:rPr lang="en-US" dirty="0" err="1"/>
              <a:t>sd</a:t>
            </a:r>
            <a:r>
              <a:rPr lang="en-US" dirty="0"/>
              <a:t>, (</a:t>
            </a:r>
            <a:r>
              <a:rPr lang="en-US" dirty="0" err="1"/>
              <a:t>struct</a:t>
            </a:r>
            <a:r>
              <a:rPr lang="en-US" dirty="0"/>
              <a:t> </a:t>
            </a:r>
            <a:r>
              <a:rPr lang="en-US" dirty="0" err="1"/>
              <a:t>sockaddr</a:t>
            </a:r>
            <a:r>
              <a:rPr lang="en-US" dirty="0"/>
              <a:t> *) &amp;</a:t>
            </a:r>
            <a:r>
              <a:rPr lang="en-US" dirty="0" err="1"/>
              <a:t>addr</a:t>
            </a:r>
            <a:r>
              <a:rPr lang="en-US" dirty="0"/>
              <a:t>, length);</a:t>
            </a:r>
          </a:p>
        </p:txBody>
      </p:sp>
    </p:spTree>
    <p:extLst>
      <p:ext uri="{BB962C8B-B14F-4D97-AF65-F5344CB8AC3E}">
        <p14:creationId xmlns:p14="http://schemas.microsoft.com/office/powerpoint/2010/main" val="1247402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bg-BG" b="1"/>
              <a:t>Socket Creation and Naming</a:t>
            </a:r>
          </a:p>
        </p:txBody>
      </p:sp>
      <p:sp>
        <p:nvSpPr>
          <p:cNvPr id="147459" name="Rectangle 3"/>
          <p:cNvSpPr>
            <a:spLocks noGrp="1" noChangeArrowheads="1"/>
          </p:cNvSpPr>
          <p:nvPr>
            <p:ph type="body" idx="1"/>
          </p:nvPr>
        </p:nvSpPr>
        <p:spPr>
          <a:xfrm>
            <a:off x="457200" y="1447800"/>
            <a:ext cx="8229600" cy="5181600"/>
          </a:xfrm>
        </p:spPr>
        <p:txBody>
          <a:bodyPr/>
          <a:lstStyle/>
          <a:p>
            <a:pPr lvl="1"/>
            <a:r>
              <a:rPr lang="en-US" dirty="0"/>
              <a:t>If the path of a UNIX domain socket requires more characters, use</a:t>
            </a:r>
            <a:r>
              <a:rPr lang="en-US" dirty="0" smtClean="0"/>
              <a:t>:</a:t>
            </a:r>
            <a:br>
              <a:rPr lang="en-US" dirty="0" smtClean="0"/>
            </a:br>
            <a:r>
              <a:rPr lang="en-US" dirty="0" smtClean="0"/>
              <a:t>#</a:t>
            </a:r>
            <a:r>
              <a:rPr lang="en-US" dirty="0"/>
              <a:t>include &lt;sys/</a:t>
            </a:r>
            <a:r>
              <a:rPr lang="en-US" dirty="0" err="1"/>
              <a:t>un.h</a:t>
            </a:r>
            <a:r>
              <a:rPr lang="en-US" dirty="0"/>
              <a:t>&gt; </a:t>
            </a:r>
            <a:r>
              <a:rPr lang="en-US" dirty="0" smtClean="0"/>
              <a:t/>
            </a:r>
            <a:br>
              <a:rPr lang="en-US" dirty="0" smtClean="0"/>
            </a:br>
            <a:r>
              <a:rPr lang="en-US" dirty="0" smtClean="0"/>
              <a:t>... </a:t>
            </a:r>
            <a:br>
              <a:rPr lang="en-US" dirty="0" smtClean="0"/>
            </a:br>
            <a:r>
              <a:rPr lang="en-US" dirty="0" smtClean="0"/>
              <a:t>bind </a:t>
            </a:r>
            <a:r>
              <a:rPr lang="en-US" dirty="0"/>
              <a:t>(</a:t>
            </a:r>
            <a:r>
              <a:rPr lang="en-US" dirty="0" err="1"/>
              <a:t>sd</a:t>
            </a:r>
            <a:r>
              <a:rPr lang="en-US" dirty="0"/>
              <a:t>, (</a:t>
            </a:r>
            <a:r>
              <a:rPr lang="en-US" dirty="0" err="1"/>
              <a:t>struct</a:t>
            </a:r>
            <a:r>
              <a:rPr lang="en-US" dirty="0"/>
              <a:t> </a:t>
            </a:r>
            <a:r>
              <a:rPr lang="en-US" dirty="0" err="1"/>
              <a:t>sockaddr_un</a:t>
            </a:r>
            <a:r>
              <a:rPr lang="en-US" dirty="0"/>
              <a:t> *) &amp;</a:t>
            </a:r>
            <a:r>
              <a:rPr lang="en-US" dirty="0" err="1"/>
              <a:t>addr</a:t>
            </a:r>
            <a:r>
              <a:rPr lang="en-US" dirty="0"/>
              <a:t>, length); </a:t>
            </a:r>
          </a:p>
          <a:p>
            <a:pPr lvl="1"/>
            <a:endParaRPr lang="en-US" dirty="0" smtClean="0"/>
          </a:p>
          <a:p>
            <a:pPr lvl="1"/>
            <a:r>
              <a:rPr lang="en-US" dirty="0" smtClean="0"/>
              <a:t>For </a:t>
            </a:r>
            <a:r>
              <a:rPr lang="en-US" dirty="0"/>
              <a:t>Internet domain sockets, </a:t>
            </a:r>
            <a:r>
              <a:rPr lang="en-US" dirty="0" smtClean="0"/>
              <a:t>use</a:t>
            </a:r>
            <a:br>
              <a:rPr lang="en-US" dirty="0" smtClean="0"/>
            </a:br>
            <a:r>
              <a:rPr lang="en-US" dirty="0" smtClean="0"/>
              <a:t>#include </a:t>
            </a:r>
            <a:r>
              <a:rPr lang="en-US" dirty="0"/>
              <a:t>&lt;</a:t>
            </a:r>
            <a:r>
              <a:rPr lang="en-US" dirty="0" err="1"/>
              <a:t>netinet</a:t>
            </a:r>
            <a:r>
              <a:rPr lang="en-US" dirty="0"/>
              <a:t>/</a:t>
            </a:r>
            <a:r>
              <a:rPr lang="en-US" dirty="0" err="1"/>
              <a:t>in.h</a:t>
            </a:r>
            <a:r>
              <a:rPr lang="en-US" dirty="0"/>
              <a:t>&gt; </a:t>
            </a:r>
            <a:r>
              <a:rPr lang="en-US" dirty="0" smtClean="0"/>
              <a:t/>
            </a:r>
            <a:br>
              <a:rPr lang="en-US" dirty="0" smtClean="0"/>
            </a:br>
            <a:r>
              <a:rPr lang="en-US" dirty="0" smtClean="0"/>
              <a:t>... </a:t>
            </a:r>
            <a:br>
              <a:rPr lang="en-US" dirty="0" smtClean="0"/>
            </a:br>
            <a:r>
              <a:rPr lang="en-US" dirty="0" smtClean="0"/>
              <a:t>bind </a:t>
            </a:r>
            <a:r>
              <a:rPr lang="en-US" dirty="0"/>
              <a:t>(</a:t>
            </a:r>
            <a:r>
              <a:rPr lang="en-US" dirty="0" err="1"/>
              <a:t>sd</a:t>
            </a:r>
            <a:r>
              <a:rPr lang="en-US" dirty="0"/>
              <a:t>, (</a:t>
            </a:r>
            <a:r>
              <a:rPr lang="en-US" dirty="0" err="1"/>
              <a:t>struct</a:t>
            </a:r>
            <a:r>
              <a:rPr lang="en-US" dirty="0"/>
              <a:t> </a:t>
            </a:r>
            <a:r>
              <a:rPr lang="en-US" dirty="0" err="1"/>
              <a:t>sockaddr_in</a:t>
            </a:r>
            <a:r>
              <a:rPr lang="en-US" dirty="0"/>
              <a:t> *) &amp;</a:t>
            </a:r>
            <a:r>
              <a:rPr lang="en-US" dirty="0" err="1"/>
              <a:t>addr</a:t>
            </a:r>
            <a:r>
              <a:rPr lang="en-US" dirty="0"/>
              <a:t>, length); </a:t>
            </a:r>
          </a:p>
        </p:txBody>
      </p:sp>
    </p:spTree>
    <p:extLst>
      <p:ext uri="{BB962C8B-B14F-4D97-AF65-F5344CB8AC3E}">
        <p14:creationId xmlns:p14="http://schemas.microsoft.com/office/powerpoint/2010/main" val="38864269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bg-BG" b="1"/>
              <a:t>Socket Creation and Naming</a:t>
            </a:r>
          </a:p>
        </p:txBody>
      </p:sp>
      <p:sp>
        <p:nvSpPr>
          <p:cNvPr id="148483" name="Rectangle 3"/>
          <p:cNvSpPr>
            <a:spLocks noGrp="1" noChangeArrowheads="1"/>
          </p:cNvSpPr>
          <p:nvPr>
            <p:ph type="body" idx="1"/>
          </p:nvPr>
        </p:nvSpPr>
        <p:spPr/>
        <p:txBody>
          <a:bodyPr/>
          <a:lstStyle/>
          <a:p>
            <a:r>
              <a:rPr lang="en-US" dirty="0"/>
              <a:t>In the UNIX domain, binding a name creates a named socket in the file system. </a:t>
            </a:r>
            <a:endParaRPr lang="en-US" dirty="0" smtClean="0"/>
          </a:p>
          <a:p>
            <a:endParaRPr lang="en-US" dirty="0"/>
          </a:p>
          <a:p>
            <a:r>
              <a:rPr lang="en-US" dirty="0" smtClean="0"/>
              <a:t>Use</a:t>
            </a:r>
            <a:r>
              <a:rPr lang="en-US" dirty="0"/>
              <a:t> unlink() or </a:t>
            </a:r>
            <a:r>
              <a:rPr lang="en-US" dirty="0" err="1"/>
              <a:t>rm</a:t>
            </a:r>
            <a:r>
              <a:rPr lang="en-US" dirty="0"/>
              <a:t> () to remove the socket.</a:t>
            </a:r>
            <a:endParaRPr lang="en-US" dirty="0"/>
          </a:p>
        </p:txBody>
      </p:sp>
    </p:spTree>
    <p:extLst>
      <p:ext uri="{BB962C8B-B14F-4D97-AF65-F5344CB8AC3E}">
        <p14:creationId xmlns:p14="http://schemas.microsoft.com/office/powerpoint/2010/main" val="18412482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bg-BG" b="1"/>
              <a:t>Connecting Stream Sockets</a:t>
            </a:r>
          </a:p>
        </p:txBody>
      </p:sp>
      <p:sp>
        <p:nvSpPr>
          <p:cNvPr id="149507" name="Rectangle 3"/>
          <p:cNvSpPr>
            <a:spLocks noGrp="1" noChangeArrowheads="1"/>
          </p:cNvSpPr>
          <p:nvPr>
            <p:ph type="body" idx="1"/>
          </p:nvPr>
        </p:nvSpPr>
        <p:spPr>
          <a:xfrm>
            <a:off x="457200" y="1600200"/>
            <a:ext cx="8229600" cy="4876800"/>
          </a:xfrm>
        </p:spPr>
        <p:txBody>
          <a:bodyPr>
            <a:normAutofit lnSpcReduction="10000"/>
          </a:bodyPr>
          <a:lstStyle/>
          <a:p>
            <a:r>
              <a:rPr lang="en-US" sz="2400" dirty="0"/>
              <a:t>Connecting sockets is usually not symmetric. One process usually acts as a server and the other process is the client. The server binds its socket to a previously agreed path or address. It then blocks on the socket. For a SOCK_STREAM socket, the server calls </a:t>
            </a:r>
            <a:r>
              <a:rPr lang="en-US" sz="2400" dirty="0" err="1"/>
              <a:t>int</a:t>
            </a:r>
            <a:r>
              <a:rPr lang="en-US" sz="2400" dirty="0"/>
              <a:t> listen(</a:t>
            </a:r>
            <a:r>
              <a:rPr lang="en-US" sz="2400" dirty="0" err="1"/>
              <a:t>int</a:t>
            </a:r>
            <a:r>
              <a:rPr lang="en-US" sz="2400" dirty="0"/>
              <a:t> s, </a:t>
            </a:r>
            <a:r>
              <a:rPr lang="en-US" sz="2400" dirty="0" err="1"/>
              <a:t>int</a:t>
            </a:r>
            <a:r>
              <a:rPr lang="en-US" sz="2400" dirty="0"/>
              <a:t> backlog) , which specifies how many connection requests can be queued. A client initiates a connection to the server's socket by a call to </a:t>
            </a:r>
            <a:r>
              <a:rPr lang="en-US" sz="2400" dirty="0" err="1"/>
              <a:t>int</a:t>
            </a:r>
            <a:r>
              <a:rPr lang="en-US" sz="2400" dirty="0"/>
              <a:t> connect(</a:t>
            </a:r>
            <a:r>
              <a:rPr lang="en-US" sz="2400" dirty="0" err="1"/>
              <a:t>int</a:t>
            </a:r>
            <a:r>
              <a:rPr lang="en-US" sz="2400" dirty="0"/>
              <a:t> s, </a:t>
            </a:r>
            <a:r>
              <a:rPr lang="en-US" sz="2400" dirty="0" err="1"/>
              <a:t>struct</a:t>
            </a:r>
            <a:r>
              <a:rPr lang="en-US" sz="2400" dirty="0"/>
              <a:t> </a:t>
            </a:r>
            <a:r>
              <a:rPr lang="en-US" sz="2400" dirty="0" err="1"/>
              <a:t>sockaddr</a:t>
            </a:r>
            <a:r>
              <a:rPr lang="en-US" sz="2400" dirty="0"/>
              <a:t> *name, </a:t>
            </a:r>
            <a:r>
              <a:rPr lang="en-US" sz="2400" dirty="0" err="1"/>
              <a:t>int</a:t>
            </a:r>
            <a:r>
              <a:rPr lang="en-US" sz="2400" dirty="0"/>
              <a:t> </a:t>
            </a:r>
            <a:r>
              <a:rPr lang="en-US" sz="2400" dirty="0" err="1"/>
              <a:t>namelen</a:t>
            </a:r>
            <a:r>
              <a:rPr lang="en-US" sz="2400" dirty="0"/>
              <a:t>) . A UNIX domain call is like </a:t>
            </a:r>
            <a:r>
              <a:rPr lang="en-US" sz="2400" dirty="0" smtClean="0"/>
              <a:t>this:</a:t>
            </a:r>
            <a:br>
              <a:rPr lang="en-US" sz="2400" dirty="0" smtClean="0"/>
            </a:br>
            <a:r>
              <a:rPr lang="en-US" sz="2400" dirty="0" err="1" smtClean="0"/>
              <a:t>struct</a:t>
            </a:r>
            <a:r>
              <a:rPr lang="en-US" sz="2400" dirty="0" smtClean="0"/>
              <a:t> </a:t>
            </a:r>
            <a:r>
              <a:rPr lang="en-US" sz="2400" dirty="0" err="1"/>
              <a:t>sockaddr_un</a:t>
            </a:r>
            <a:r>
              <a:rPr lang="en-US" sz="2400" dirty="0"/>
              <a:t> server; </a:t>
            </a:r>
            <a:r>
              <a:rPr lang="en-US" sz="2400" dirty="0" smtClean="0"/>
              <a:t/>
            </a:r>
            <a:br>
              <a:rPr lang="en-US" sz="2400" dirty="0" smtClean="0"/>
            </a:br>
            <a:r>
              <a:rPr lang="en-US" sz="2400" dirty="0" smtClean="0"/>
              <a:t>... </a:t>
            </a:r>
            <a:br>
              <a:rPr lang="en-US" sz="2400" dirty="0" smtClean="0"/>
            </a:br>
            <a:r>
              <a:rPr lang="en-US" sz="2400" dirty="0" smtClean="0"/>
              <a:t>connect </a:t>
            </a:r>
            <a:r>
              <a:rPr lang="en-US" sz="2400" dirty="0"/>
              <a:t>(</a:t>
            </a:r>
            <a:r>
              <a:rPr lang="en-US" sz="2400" dirty="0" err="1"/>
              <a:t>sd</a:t>
            </a:r>
            <a:r>
              <a:rPr lang="en-US" sz="2400" dirty="0"/>
              <a:t>, (</a:t>
            </a:r>
            <a:r>
              <a:rPr lang="en-US" sz="2400" dirty="0" err="1"/>
              <a:t>struct</a:t>
            </a:r>
            <a:r>
              <a:rPr lang="en-US" sz="2400" dirty="0"/>
              <a:t> </a:t>
            </a:r>
            <a:r>
              <a:rPr lang="en-US" sz="2400" dirty="0" err="1"/>
              <a:t>sockaddr_un</a:t>
            </a:r>
            <a:r>
              <a:rPr lang="en-US" sz="2400" dirty="0"/>
              <a:t> *)&amp;server, length);</a:t>
            </a:r>
            <a:endParaRPr lang="bg-BG" sz="2400" dirty="0"/>
          </a:p>
        </p:txBody>
      </p:sp>
    </p:spTree>
    <p:extLst>
      <p:ext uri="{BB962C8B-B14F-4D97-AF65-F5344CB8AC3E}">
        <p14:creationId xmlns:p14="http://schemas.microsoft.com/office/powerpoint/2010/main" val="41383058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bg-BG" b="1"/>
              <a:t>Connecting Stream Sockets</a:t>
            </a:r>
          </a:p>
        </p:txBody>
      </p:sp>
      <p:sp>
        <p:nvSpPr>
          <p:cNvPr id="150531" name="Rectangle 3"/>
          <p:cNvSpPr>
            <a:spLocks noGrp="1" noChangeArrowheads="1"/>
          </p:cNvSpPr>
          <p:nvPr>
            <p:ph type="body" idx="1"/>
          </p:nvPr>
        </p:nvSpPr>
        <p:spPr/>
        <p:txBody>
          <a:bodyPr>
            <a:normAutofit fontScale="92500" lnSpcReduction="10000"/>
          </a:bodyPr>
          <a:lstStyle/>
          <a:p>
            <a:r>
              <a:rPr lang="en-US" sz="2800" dirty="0"/>
              <a:t>while an Internet domain call would </a:t>
            </a:r>
            <a:r>
              <a:rPr lang="en-US" sz="2800" dirty="0" smtClean="0"/>
              <a:t>be:</a:t>
            </a:r>
            <a:br>
              <a:rPr lang="en-US" sz="2800" dirty="0" smtClean="0"/>
            </a:br>
            <a:r>
              <a:rPr lang="en-US" sz="2800" dirty="0" err="1" smtClean="0"/>
              <a:t>struct</a:t>
            </a:r>
            <a:r>
              <a:rPr lang="en-US" sz="2800" dirty="0" smtClean="0"/>
              <a:t> </a:t>
            </a:r>
            <a:r>
              <a:rPr lang="en-US" sz="2800" dirty="0" err="1"/>
              <a:t>sockaddr_in</a:t>
            </a:r>
            <a:r>
              <a:rPr lang="en-US" sz="2800" dirty="0"/>
              <a:t>; </a:t>
            </a:r>
            <a:r>
              <a:rPr lang="en-US" sz="2800" dirty="0" smtClean="0"/>
              <a:t/>
            </a:r>
            <a:br>
              <a:rPr lang="en-US" sz="2800" dirty="0" smtClean="0"/>
            </a:br>
            <a:r>
              <a:rPr lang="en-US" sz="2800" dirty="0" smtClean="0"/>
              <a:t>... </a:t>
            </a:r>
            <a:br>
              <a:rPr lang="en-US" sz="2800" dirty="0" smtClean="0"/>
            </a:br>
            <a:r>
              <a:rPr lang="en-US" sz="2800" dirty="0" smtClean="0"/>
              <a:t>connect </a:t>
            </a:r>
            <a:r>
              <a:rPr lang="en-US" sz="2800" dirty="0"/>
              <a:t>(</a:t>
            </a:r>
            <a:r>
              <a:rPr lang="en-US" sz="2800" dirty="0" err="1"/>
              <a:t>sd</a:t>
            </a:r>
            <a:r>
              <a:rPr lang="en-US" sz="2800" dirty="0"/>
              <a:t>, (</a:t>
            </a:r>
            <a:r>
              <a:rPr lang="en-US" sz="2800" dirty="0" err="1"/>
              <a:t>struct</a:t>
            </a:r>
            <a:r>
              <a:rPr lang="en-US" sz="2800" dirty="0"/>
              <a:t> </a:t>
            </a:r>
            <a:r>
              <a:rPr lang="en-US" sz="2800" dirty="0" err="1"/>
              <a:t>sockaddr_in</a:t>
            </a:r>
            <a:r>
              <a:rPr lang="en-US" sz="2800" dirty="0"/>
              <a:t> *)&amp;server, length); </a:t>
            </a:r>
            <a:endParaRPr lang="en-US" sz="2800" dirty="0" smtClean="0"/>
          </a:p>
          <a:p>
            <a:endParaRPr lang="en-US" sz="2800" dirty="0"/>
          </a:p>
          <a:p>
            <a:r>
              <a:rPr lang="en-US" sz="2800" dirty="0" smtClean="0"/>
              <a:t>If </a:t>
            </a:r>
            <a:r>
              <a:rPr lang="en-US" sz="2800" dirty="0"/>
              <a:t>the client's socket is unbound at the time of the connect call, the system automatically selects and binds a name to the socket. For a SOCK_STREAM socket, the server calls accept(3N) to complete the connection</a:t>
            </a:r>
            <a:r>
              <a:rPr lang="en-US" sz="2800" dirty="0" smtClean="0"/>
              <a:t>.</a:t>
            </a:r>
            <a:endParaRPr lang="en-US" sz="2800" dirty="0"/>
          </a:p>
        </p:txBody>
      </p:sp>
    </p:spTree>
    <p:extLst>
      <p:ext uri="{BB962C8B-B14F-4D97-AF65-F5344CB8AC3E}">
        <p14:creationId xmlns:p14="http://schemas.microsoft.com/office/powerpoint/2010/main" val="235702808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bg-BG" b="1"/>
              <a:t>Connecting Stream Sockets</a:t>
            </a:r>
          </a:p>
        </p:txBody>
      </p:sp>
      <p:sp>
        <p:nvSpPr>
          <p:cNvPr id="151555" name="Rectangle 3"/>
          <p:cNvSpPr>
            <a:spLocks noGrp="1" noChangeArrowheads="1"/>
          </p:cNvSpPr>
          <p:nvPr>
            <p:ph type="body" idx="1"/>
          </p:nvPr>
        </p:nvSpPr>
        <p:spPr/>
        <p:txBody>
          <a:bodyPr/>
          <a:lstStyle/>
          <a:p>
            <a:r>
              <a:rPr lang="bg-BG" b="1" dirty="0"/>
              <a:t>int accept(int s, struct sockaddr *addr, int *addrlen)</a:t>
            </a:r>
            <a:r>
              <a:rPr lang="bg-BG" dirty="0"/>
              <a:t> </a:t>
            </a:r>
            <a:r>
              <a:rPr lang="en-US" dirty="0"/>
              <a:t>returns a new socket descriptor which is valid only for the particular connection. </a:t>
            </a:r>
            <a:endParaRPr lang="en-US" dirty="0" smtClean="0"/>
          </a:p>
          <a:p>
            <a:r>
              <a:rPr lang="en-US" dirty="0" smtClean="0"/>
              <a:t>A </a:t>
            </a:r>
            <a:r>
              <a:rPr lang="en-US" dirty="0"/>
              <a:t>server can have multiple </a:t>
            </a:r>
            <a:r>
              <a:rPr lang="en-US" dirty="0" smtClean="0"/>
              <a:t>SOCK_STREAM connections </a:t>
            </a:r>
            <a:r>
              <a:rPr lang="en-US" dirty="0"/>
              <a:t>active at one time.</a:t>
            </a:r>
            <a:endParaRPr lang="bg-BG" dirty="0"/>
          </a:p>
        </p:txBody>
      </p:sp>
    </p:spTree>
    <p:extLst>
      <p:ext uri="{BB962C8B-B14F-4D97-AF65-F5344CB8AC3E}">
        <p14:creationId xmlns:p14="http://schemas.microsoft.com/office/powerpoint/2010/main" val="3691781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normAutofit fontScale="90000"/>
          </a:bodyPr>
          <a:lstStyle/>
          <a:p>
            <a:r>
              <a:rPr lang="bg-BG" sz="4000" b="1"/>
              <a:t>Stream Data Transfer and Closing</a:t>
            </a:r>
          </a:p>
        </p:txBody>
      </p:sp>
      <p:sp>
        <p:nvSpPr>
          <p:cNvPr id="152579" name="Rectangle 3"/>
          <p:cNvSpPr>
            <a:spLocks noGrp="1" noChangeArrowheads="1"/>
          </p:cNvSpPr>
          <p:nvPr>
            <p:ph type="body" idx="1"/>
          </p:nvPr>
        </p:nvSpPr>
        <p:spPr/>
        <p:txBody>
          <a:bodyPr/>
          <a:lstStyle/>
          <a:p>
            <a:r>
              <a:rPr lang="en-US" dirty="0"/>
              <a:t>Several functions to send and receive data from a SOCK_STREAM socket. These are </a:t>
            </a:r>
            <a:endParaRPr lang="en-US" dirty="0" smtClean="0"/>
          </a:p>
          <a:p>
            <a:pPr lvl="1"/>
            <a:r>
              <a:rPr lang="en-US" dirty="0" smtClean="0"/>
              <a:t>write</a:t>
            </a:r>
            <a:r>
              <a:rPr lang="en-US" dirty="0"/>
              <a:t>(), read(), </a:t>
            </a:r>
            <a:endParaRPr lang="en-US" dirty="0" smtClean="0"/>
          </a:p>
          <a:p>
            <a:pPr lvl="1"/>
            <a:r>
              <a:rPr lang="en-US" dirty="0" err="1" smtClean="0"/>
              <a:t>int</a:t>
            </a:r>
            <a:r>
              <a:rPr lang="en-US" dirty="0" smtClean="0"/>
              <a:t> </a:t>
            </a:r>
            <a:r>
              <a:rPr lang="en-US" dirty="0"/>
              <a:t>send(</a:t>
            </a:r>
            <a:r>
              <a:rPr lang="en-US" dirty="0" err="1"/>
              <a:t>int</a:t>
            </a:r>
            <a:r>
              <a:rPr lang="en-US" dirty="0"/>
              <a:t> s, </a:t>
            </a:r>
            <a:r>
              <a:rPr lang="en-US" dirty="0" err="1"/>
              <a:t>const</a:t>
            </a:r>
            <a:r>
              <a:rPr lang="en-US" dirty="0"/>
              <a:t> char *</a:t>
            </a:r>
            <a:r>
              <a:rPr lang="en-US" dirty="0" err="1"/>
              <a:t>msg</a:t>
            </a:r>
            <a:r>
              <a:rPr lang="en-US" dirty="0"/>
              <a:t>, </a:t>
            </a:r>
            <a:r>
              <a:rPr lang="en-US" dirty="0" err="1"/>
              <a:t>int</a:t>
            </a:r>
            <a:r>
              <a:rPr lang="en-US" dirty="0"/>
              <a:t> </a:t>
            </a:r>
            <a:r>
              <a:rPr lang="en-US" dirty="0" err="1"/>
              <a:t>len</a:t>
            </a:r>
            <a:r>
              <a:rPr lang="en-US" dirty="0"/>
              <a:t>, </a:t>
            </a:r>
            <a:r>
              <a:rPr lang="en-US" dirty="0" err="1"/>
              <a:t>int</a:t>
            </a:r>
            <a:r>
              <a:rPr lang="en-US" dirty="0"/>
              <a:t> flags), and </a:t>
            </a:r>
            <a:endParaRPr lang="en-US" dirty="0" smtClean="0"/>
          </a:p>
          <a:p>
            <a:pPr lvl="1"/>
            <a:r>
              <a:rPr lang="en-US" dirty="0" err="1" smtClean="0"/>
              <a:t>int</a:t>
            </a:r>
            <a:r>
              <a:rPr lang="en-US" dirty="0" smtClean="0"/>
              <a:t> </a:t>
            </a:r>
            <a:r>
              <a:rPr lang="en-US" dirty="0" err="1"/>
              <a:t>recv</a:t>
            </a:r>
            <a:r>
              <a:rPr lang="en-US" dirty="0"/>
              <a:t>(</a:t>
            </a:r>
            <a:r>
              <a:rPr lang="en-US" dirty="0" err="1"/>
              <a:t>int</a:t>
            </a:r>
            <a:r>
              <a:rPr lang="en-US" dirty="0"/>
              <a:t> s, char *</a:t>
            </a:r>
            <a:r>
              <a:rPr lang="en-US" dirty="0" err="1"/>
              <a:t>buf</a:t>
            </a:r>
            <a:r>
              <a:rPr lang="en-US" dirty="0"/>
              <a:t>, </a:t>
            </a:r>
            <a:r>
              <a:rPr lang="en-US" dirty="0" err="1"/>
              <a:t>int</a:t>
            </a:r>
            <a:r>
              <a:rPr lang="en-US" dirty="0"/>
              <a:t> </a:t>
            </a:r>
            <a:r>
              <a:rPr lang="en-US" dirty="0" err="1"/>
              <a:t>len</a:t>
            </a:r>
            <a:r>
              <a:rPr lang="en-US" dirty="0"/>
              <a:t>, </a:t>
            </a:r>
            <a:r>
              <a:rPr lang="en-US" dirty="0" err="1"/>
              <a:t>int</a:t>
            </a:r>
            <a:r>
              <a:rPr lang="en-US" dirty="0"/>
              <a:t> flags). </a:t>
            </a:r>
            <a:endParaRPr lang="en-US" dirty="0" smtClean="0"/>
          </a:p>
          <a:p>
            <a:r>
              <a:rPr lang="en-US" dirty="0" smtClean="0"/>
              <a:t>send</a:t>
            </a:r>
            <a:r>
              <a:rPr lang="en-US" dirty="0"/>
              <a:t>() and </a:t>
            </a:r>
            <a:r>
              <a:rPr lang="en-US" dirty="0" err="1"/>
              <a:t>recv</a:t>
            </a:r>
            <a:r>
              <a:rPr lang="en-US" dirty="0"/>
              <a:t>() are very similar to read() and write(), but have some additional operational flags.</a:t>
            </a:r>
            <a:endParaRPr lang="bg-BG" dirty="0"/>
          </a:p>
        </p:txBody>
      </p:sp>
    </p:spTree>
    <p:extLst>
      <p:ext uri="{BB962C8B-B14F-4D97-AF65-F5344CB8AC3E}">
        <p14:creationId xmlns:p14="http://schemas.microsoft.com/office/powerpoint/2010/main" val="299773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7" name="Text Box 5"/>
          <p:cNvSpPr txBox="1">
            <a:spLocks noChangeArrowheads="1"/>
          </p:cNvSpPr>
          <p:nvPr/>
        </p:nvSpPr>
        <p:spPr bwMode="auto">
          <a:xfrm>
            <a:off x="381000" y="0"/>
            <a:ext cx="8305800" cy="697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a:latin typeface="Garamond" pitchFamily="18" charset="0"/>
              </a:rPr>
              <a:t>#include &lt;sys/types.h&gt; </a:t>
            </a:r>
          </a:p>
          <a:p>
            <a:pPr>
              <a:spcBef>
                <a:spcPct val="50000"/>
              </a:spcBef>
            </a:pPr>
            <a:r>
              <a:rPr lang="bg-BG">
                <a:latin typeface="Garamond" pitchFamily="18" charset="0"/>
              </a:rPr>
              <a:t>#include &lt;sys/ipc.h&gt; </a:t>
            </a:r>
          </a:p>
          <a:p>
            <a:pPr>
              <a:spcBef>
                <a:spcPct val="50000"/>
              </a:spcBef>
            </a:pPr>
            <a:r>
              <a:rPr lang="bg-BG">
                <a:latin typeface="Garamond" pitchFamily="18" charset="0"/>
              </a:rPr>
              <a:t>#include &lt;sys/sem.h&gt; </a:t>
            </a:r>
          </a:p>
          <a:p>
            <a:pPr>
              <a:spcBef>
                <a:spcPct val="50000"/>
              </a:spcBef>
            </a:pPr>
            <a:r>
              <a:rPr lang="bg-BG">
                <a:latin typeface="Garamond" pitchFamily="18" charset="0"/>
              </a:rPr>
              <a:t>... </a:t>
            </a:r>
          </a:p>
          <a:p>
            <a:pPr>
              <a:spcBef>
                <a:spcPct val="50000"/>
              </a:spcBef>
            </a:pPr>
            <a:r>
              <a:rPr lang="bg-BG">
                <a:latin typeface="Garamond" pitchFamily="18" charset="0"/>
              </a:rPr>
              <a:t>key_t key; /* key to pass to semget() */ </a:t>
            </a:r>
          </a:p>
          <a:p>
            <a:pPr>
              <a:spcBef>
                <a:spcPct val="50000"/>
              </a:spcBef>
            </a:pPr>
            <a:r>
              <a:rPr lang="bg-BG">
                <a:latin typeface="Garamond" pitchFamily="18" charset="0"/>
              </a:rPr>
              <a:t>int semflg; /* semflg to pass tosemget() */ </a:t>
            </a:r>
          </a:p>
          <a:p>
            <a:pPr>
              <a:spcBef>
                <a:spcPct val="50000"/>
              </a:spcBef>
            </a:pPr>
            <a:r>
              <a:rPr lang="bg-BG">
                <a:latin typeface="Garamond" pitchFamily="18" charset="0"/>
              </a:rPr>
              <a:t>int nsems; /* nsems to pass to semget() */ </a:t>
            </a:r>
          </a:p>
          <a:p>
            <a:pPr>
              <a:spcBef>
                <a:spcPct val="50000"/>
              </a:spcBef>
            </a:pPr>
            <a:r>
              <a:rPr lang="bg-BG">
                <a:latin typeface="Garamond" pitchFamily="18" charset="0"/>
              </a:rPr>
              <a:t>int semid; /* return value from semget() */ </a:t>
            </a:r>
          </a:p>
          <a:p>
            <a:pPr>
              <a:spcBef>
                <a:spcPct val="50000"/>
              </a:spcBef>
            </a:pPr>
            <a:r>
              <a:rPr lang="bg-BG">
                <a:latin typeface="Garamond" pitchFamily="18" charset="0"/>
              </a:rPr>
              <a:t>... </a:t>
            </a:r>
          </a:p>
          <a:p>
            <a:pPr>
              <a:spcBef>
                <a:spcPct val="50000"/>
              </a:spcBef>
            </a:pPr>
            <a:r>
              <a:rPr lang="bg-BG">
                <a:latin typeface="Garamond" pitchFamily="18" charset="0"/>
              </a:rPr>
              <a:t>key = ... </a:t>
            </a:r>
          </a:p>
          <a:p>
            <a:pPr>
              <a:spcBef>
                <a:spcPct val="50000"/>
              </a:spcBef>
            </a:pPr>
            <a:r>
              <a:rPr lang="bg-BG">
                <a:latin typeface="Garamond" pitchFamily="18" charset="0"/>
              </a:rPr>
              <a:t>nsems = ... </a:t>
            </a:r>
          </a:p>
          <a:p>
            <a:pPr>
              <a:spcBef>
                <a:spcPct val="50000"/>
              </a:spcBef>
            </a:pPr>
            <a:r>
              <a:rPr lang="bg-BG">
                <a:latin typeface="Garamond" pitchFamily="18" charset="0"/>
              </a:rPr>
              <a:t>semflg = ... </a:t>
            </a:r>
          </a:p>
          <a:p>
            <a:pPr>
              <a:spcBef>
                <a:spcPct val="50000"/>
              </a:spcBef>
            </a:pPr>
            <a:r>
              <a:rPr lang="bg-BG">
                <a:latin typeface="Garamond" pitchFamily="18" charset="0"/>
              </a:rPr>
              <a:t>... </a:t>
            </a:r>
          </a:p>
          <a:p>
            <a:pPr>
              <a:spcBef>
                <a:spcPct val="50000"/>
              </a:spcBef>
            </a:pPr>
            <a:r>
              <a:rPr lang="bg-BG">
                <a:latin typeface="Garamond" pitchFamily="18" charset="0"/>
              </a:rPr>
              <a:t>if ((semid = semget(key, nsems, semflg)) == -1) { </a:t>
            </a:r>
          </a:p>
          <a:p>
            <a:pPr>
              <a:spcBef>
                <a:spcPct val="50000"/>
              </a:spcBef>
            </a:pPr>
            <a:r>
              <a:rPr lang="bg-BG">
                <a:latin typeface="Garamond" pitchFamily="18" charset="0"/>
              </a:rPr>
              <a:t>    perror("semget: semget failed"); </a:t>
            </a:r>
          </a:p>
          <a:p>
            <a:pPr>
              <a:spcBef>
                <a:spcPct val="50000"/>
              </a:spcBef>
            </a:pPr>
            <a:r>
              <a:rPr lang="bg-BG">
                <a:latin typeface="Garamond" pitchFamily="18" charset="0"/>
              </a:rPr>
              <a:t>    exit(1); </a:t>
            </a:r>
          </a:p>
          <a:p>
            <a:pPr>
              <a:spcBef>
                <a:spcPct val="50000"/>
              </a:spcBef>
            </a:pPr>
            <a:r>
              <a:rPr lang="bg-BG">
                <a:latin typeface="Garamond" pitchFamily="18" charset="0"/>
              </a:rPr>
              <a:t>} else ... </a:t>
            </a:r>
          </a:p>
        </p:txBody>
      </p:sp>
      <p:sp>
        <p:nvSpPr>
          <p:cNvPr id="79878" name="Text Box 6"/>
          <p:cNvSpPr txBox="1">
            <a:spLocks noChangeArrowheads="1"/>
          </p:cNvSpPr>
          <p:nvPr/>
        </p:nvSpPr>
        <p:spPr bwMode="auto">
          <a:xfrm>
            <a:off x="3733800" y="228600"/>
            <a:ext cx="5029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3600" dirty="0" smtClean="0">
                <a:latin typeface="Garamond" pitchFamily="18" charset="0"/>
              </a:rPr>
              <a:t>Using </a:t>
            </a:r>
            <a:r>
              <a:rPr lang="en-US" sz="3600" dirty="0" err="1" smtClean="0">
                <a:latin typeface="Garamond" pitchFamily="18" charset="0"/>
              </a:rPr>
              <a:t>semget</a:t>
            </a:r>
            <a:r>
              <a:rPr lang="en-US" sz="3600" dirty="0">
                <a:latin typeface="Garamond" pitchFamily="18" charset="0"/>
              </a:rPr>
              <a:t>()</a:t>
            </a:r>
            <a:endParaRPr lang="bg-BG" sz="3600" dirty="0">
              <a:latin typeface="Garamond" pitchFamily="18"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normAutofit fontScale="90000"/>
          </a:bodyPr>
          <a:lstStyle/>
          <a:p>
            <a:r>
              <a:rPr lang="bg-BG" sz="4000" b="1"/>
              <a:t>Stream Data Transfer and Closing</a:t>
            </a:r>
          </a:p>
        </p:txBody>
      </p:sp>
      <p:sp>
        <p:nvSpPr>
          <p:cNvPr id="153603" name="Rectangle 3"/>
          <p:cNvSpPr>
            <a:spLocks noGrp="1" noChangeArrowheads="1"/>
          </p:cNvSpPr>
          <p:nvPr>
            <p:ph type="body" idx="1"/>
          </p:nvPr>
        </p:nvSpPr>
        <p:spPr/>
        <p:txBody>
          <a:bodyPr/>
          <a:lstStyle/>
          <a:p>
            <a:r>
              <a:rPr lang="en-US" dirty="0"/>
              <a:t>The flags parameter is formed from the bitwise OR of zero or more of the following:</a:t>
            </a:r>
          </a:p>
          <a:p>
            <a:pPr lvl="1"/>
            <a:r>
              <a:rPr lang="en-US" b="1" dirty="0"/>
              <a:t>MSG_OOB</a:t>
            </a:r>
            <a:r>
              <a:rPr lang="en-US" dirty="0"/>
              <a:t>-- Send "out-of-band" data on sockets that support this notion. The underlying protocol must also support "out-of-band" data. Only SOCK_STREAM sockets created in the AF_INET address family support out-of-band data.</a:t>
            </a:r>
            <a:endParaRPr lang="bg-BG" dirty="0"/>
          </a:p>
        </p:txBody>
      </p:sp>
    </p:spTree>
    <p:extLst>
      <p:ext uri="{BB962C8B-B14F-4D97-AF65-F5344CB8AC3E}">
        <p14:creationId xmlns:p14="http://schemas.microsoft.com/office/powerpoint/2010/main" val="37512581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normAutofit fontScale="90000"/>
          </a:bodyPr>
          <a:lstStyle/>
          <a:p>
            <a:r>
              <a:rPr lang="bg-BG" sz="4000" b="1"/>
              <a:t>Stream Data Transfer and Closing</a:t>
            </a:r>
          </a:p>
        </p:txBody>
      </p:sp>
      <p:sp>
        <p:nvSpPr>
          <p:cNvPr id="154627" name="Rectangle 3"/>
          <p:cNvSpPr>
            <a:spLocks noGrp="1" noChangeArrowheads="1"/>
          </p:cNvSpPr>
          <p:nvPr>
            <p:ph type="body" idx="1"/>
          </p:nvPr>
        </p:nvSpPr>
        <p:spPr/>
        <p:txBody>
          <a:bodyPr/>
          <a:lstStyle/>
          <a:p>
            <a:pPr lvl="1"/>
            <a:r>
              <a:rPr lang="en-US" b="1" dirty="0"/>
              <a:t>MSG_DONTROUTE</a:t>
            </a:r>
            <a:r>
              <a:rPr lang="en-US" dirty="0"/>
              <a:t>-- The SO_DONTROUTE option is turned on for the duration of the operation. It is used only by diagnostic or routing pro- grams</a:t>
            </a:r>
            <a:r>
              <a:rPr lang="en-US" dirty="0" smtClean="0"/>
              <a:t>.</a:t>
            </a:r>
          </a:p>
          <a:p>
            <a:pPr lvl="1"/>
            <a:r>
              <a:rPr lang="en-US" b="1" dirty="0" smtClean="0"/>
              <a:t>MSG_PEEK</a:t>
            </a:r>
            <a:r>
              <a:rPr lang="en-US" dirty="0" smtClean="0"/>
              <a:t>-</a:t>
            </a:r>
            <a:r>
              <a:rPr lang="en-US" dirty="0"/>
              <a:t>- "Peek" at the data present on the socket; the data is returned, but not consumed, so that a subsequent receive operation will see the same data</a:t>
            </a:r>
            <a:r>
              <a:rPr lang="en-US" dirty="0" smtClean="0"/>
              <a:t>.</a:t>
            </a:r>
          </a:p>
          <a:p>
            <a:endParaRPr lang="en-US" dirty="0"/>
          </a:p>
          <a:p>
            <a:r>
              <a:rPr lang="en-US" dirty="0" smtClean="0"/>
              <a:t>A</a:t>
            </a:r>
            <a:r>
              <a:rPr lang="en-US" dirty="0"/>
              <a:t> SOCK_STREAM socket is discarded by calling close().</a:t>
            </a:r>
          </a:p>
        </p:txBody>
      </p:sp>
    </p:spTree>
    <p:extLst>
      <p:ext uri="{BB962C8B-B14F-4D97-AF65-F5344CB8AC3E}">
        <p14:creationId xmlns:p14="http://schemas.microsoft.com/office/powerpoint/2010/main" val="35792176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bg-BG" b="1"/>
              <a:t>Datagram sockets</a:t>
            </a:r>
          </a:p>
        </p:txBody>
      </p:sp>
      <p:sp>
        <p:nvSpPr>
          <p:cNvPr id="155651" name="Rectangle 3"/>
          <p:cNvSpPr>
            <a:spLocks noGrp="1" noChangeArrowheads="1"/>
          </p:cNvSpPr>
          <p:nvPr>
            <p:ph type="body" idx="1"/>
          </p:nvPr>
        </p:nvSpPr>
        <p:spPr/>
        <p:txBody>
          <a:bodyPr/>
          <a:lstStyle/>
          <a:p>
            <a:pPr>
              <a:lnSpc>
                <a:spcPct val="90000"/>
              </a:lnSpc>
            </a:pPr>
            <a:r>
              <a:rPr lang="en-US" sz="2400" dirty="0"/>
              <a:t>A datagram socket does not require that a connection be established. Each message carries the destination address. If a particular local address is needed, a call to bind() must precede any data transfer. Data is sent through calls to </a:t>
            </a:r>
            <a:r>
              <a:rPr lang="en-US" sz="2400" dirty="0" err="1"/>
              <a:t>sendto</a:t>
            </a:r>
            <a:r>
              <a:rPr lang="en-US" sz="2400" dirty="0"/>
              <a:t>() or </a:t>
            </a:r>
            <a:r>
              <a:rPr lang="en-US" sz="2400" dirty="0" err="1"/>
              <a:t>sendmsg</a:t>
            </a:r>
            <a:r>
              <a:rPr lang="en-US" sz="2400" dirty="0"/>
              <a:t>(). The </a:t>
            </a:r>
            <a:r>
              <a:rPr lang="en-US" sz="2400" dirty="0" err="1"/>
              <a:t>sendto</a:t>
            </a:r>
            <a:r>
              <a:rPr lang="en-US" sz="2400" dirty="0"/>
              <a:t>() call is like a send() call with the destination address also specified. To receive datagram socket messages, call </a:t>
            </a:r>
            <a:r>
              <a:rPr lang="en-US" sz="2400" dirty="0" err="1"/>
              <a:t>recvfrom</a:t>
            </a:r>
            <a:r>
              <a:rPr lang="en-US" sz="2400" dirty="0"/>
              <a:t>() </a:t>
            </a:r>
            <a:r>
              <a:rPr lang="en-US" sz="2400" dirty="0" err="1"/>
              <a:t>orrecvmsg</a:t>
            </a:r>
            <a:r>
              <a:rPr lang="en-US" sz="2400" dirty="0"/>
              <a:t>(). While </a:t>
            </a:r>
            <a:r>
              <a:rPr lang="en-US" sz="2400" dirty="0" err="1"/>
              <a:t>recv</a:t>
            </a:r>
            <a:r>
              <a:rPr lang="en-US" sz="2400" dirty="0"/>
              <a:t>() requires one buffer for the arriving data, </a:t>
            </a:r>
            <a:r>
              <a:rPr lang="en-US" sz="2400" dirty="0" err="1"/>
              <a:t>recvfrom</a:t>
            </a:r>
            <a:r>
              <a:rPr lang="en-US" sz="2400" dirty="0"/>
              <a:t>() requires two buffers, one for the incoming message and another to receive the source address.</a:t>
            </a:r>
            <a:endParaRPr lang="bg-BG" sz="2400" dirty="0"/>
          </a:p>
        </p:txBody>
      </p:sp>
    </p:spTree>
    <p:extLst>
      <p:ext uri="{BB962C8B-B14F-4D97-AF65-F5344CB8AC3E}">
        <p14:creationId xmlns:p14="http://schemas.microsoft.com/office/powerpoint/2010/main" val="9090729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r>
              <a:rPr lang="bg-BG" b="1"/>
              <a:t>Datagram sockets</a:t>
            </a:r>
          </a:p>
        </p:txBody>
      </p:sp>
      <p:sp>
        <p:nvSpPr>
          <p:cNvPr id="156675" name="Rectangle 3"/>
          <p:cNvSpPr>
            <a:spLocks noGrp="1" noChangeArrowheads="1"/>
          </p:cNvSpPr>
          <p:nvPr>
            <p:ph type="body" idx="1"/>
          </p:nvPr>
        </p:nvSpPr>
        <p:spPr/>
        <p:txBody>
          <a:bodyPr/>
          <a:lstStyle/>
          <a:p>
            <a:r>
              <a:rPr lang="en-US" dirty="0"/>
              <a:t>Datagram sockets can also use connect() to connect the socket to a specified destination socket. When this is done, send() and </a:t>
            </a:r>
            <a:r>
              <a:rPr lang="en-US" dirty="0" err="1"/>
              <a:t>recv</a:t>
            </a:r>
            <a:r>
              <a:rPr lang="en-US" dirty="0"/>
              <a:t>() are used to send and receive data</a:t>
            </a:r>
            <a:r>
              <a:rPr lang="en-US" dirty="0" smtClean="0"/>
              <a:t>.</a:t>
            </a:r>
          </a:p>
          <a:p>
            <a:endParaRPr lang="en-US" dirty="0"/>
          </a:p>
          <a:p>
            <a:r>
              <a:rPr lang="en-US" dirty="0"/>
              <a:t>accept() and listen() are not used with datagram sockets.</a:t>
            </a:r>
          </a:p>
        </p:txBody>
      </p:sp>
    </p:spTree>
    <p:extLst>
      <p:ext uri="{BB962C8B-B14F-4D97-AF65-F5344CB8AC3E}">
        <p14:creationId xmlns:p14="http://schemas.microsoft.com/office/powerpoint/2010/main" val="27491662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bg-BG" b="1"/>
              <a:t>Socket Options</a:t>
            </a:r>
          </a:p>
        </p:txBody>
      </p:sp>
      <p:sp>
        <p:nvSpPr>
          <p:cNvPr id="157699" name="Rectangle 3"/>
          <p:cNvSpPr>
            <a:spLocks noGrp="1" noChangeArrowheads="1"/>
          </p:cNvSpPr>
          <p:nvPr>
            <p:ph type="body" idx="1"/>
          </p:nvPr>
        </p:nvSpPr>
        <p:spPr/>
        <p:txBody>
          <a:bodyPr>
            <a:normAutofit lnSpcReduction="10000"/>
          </a:bodyPr>
          <a:lstStyle/>
          <a:p>
            <a:r>
              <a:rPr lang="en-US" sz="2800" dirty="0"/>
              <a:t>Sockets have a number of options that can be fetched with </a:t>
            </a:r>
            <a:r>
              <a:rPr lang="en-US" sz="2800" dirty="0" err="1"/>
              <a:t>getsockopt</a:t>
            </a:r>
            <a:r>
              <a:rPr lang="en-US" sz="2800" dirty="0"/>
              <a:t>() and set with </a:t>
            </a:r>
            <a:r>
              <a:rPr lang="en-US" sz="2800" dirty="0" err="1"/>
              <a:t>setsockopt</a:t>
            </a:r>
            <a:r>
              <a:rPr lang="en-US" sz="2800" dirty="0"/>
              <a:t>(). These functions can be used at the native socket level (level = SOL_SOCKET), in which case the socket option name must be specified. To manipulate options at any other level the protocol number of the desired protocol controlling the option of interest must be specified (see </a:t>
            </a:r>
            <a:r>
              <a:rPr lang="en-US" sz="2800" dirty="0" err="1"/>
              <a:t>getprotoent</a:t>
            </a:r>
            <a:r>
              <a:rPr lang="en-US" sz="2800" dirty="0"/>
              <a:t>() </a:t>
            </a:r>
            <a:r>
              <a:rPr lang="en-US" sz="2800" dirty="0" err="1"/>
              <a:t>ingetprotobyname</a:t>
            </a:r>
            <a:r>
              <a:rPr lang="en-US" sz="2800" dirty="0"/>
              <a:t>()).</a:t>
            </a:r>
            <a:endParaRPr lang="bg-BG" sz="2800" dirty="0"/>
          </a:p>
        </p:txBody>
      </p:sp>
    </p:spTree>
    <p:extLst>
      <p:ext uri="{BB962C8B-B14F-4D97-AF65-F5344CB8AC3E}">
        <p14:creationId xmlns:p14="http://schemas.microsoft.com/office/powerpoint/2010/main" val="322272566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Rectangle 4"/>
          <p:cNvSpPr>
            <a:spLocks noGrp="1" noChangeArrowheads="1"/>
          </p:cNvSpPr>
          <p:nvPr>
            <p:ph type="title"/>
          </p:nvPr>
        </p:nvSpPr>
        <p:spPr/>
        <p:txBody>
          <a:bodyPr/>
          <a:lstStyle/>
          <a:p>
            <a:r>
              <a:rPr lang="en-US" smtClean="0"/>
              <a:t>Example</a:t>
            </a:r>
            <a:endParaRPr lang="bg-BG" dirty="0"/>
          </a:p>
        </p:txBody>
      </p:sp>
      <p:sp>
        <p:nvSpPr>
          <p:cNvPr id="158725" name="Text Box 5"/>
          <p:cNvSpPr txBox="1">
            <a:spLocks noChangeArrowheads="1"/>
          </p:cNvSpPr>
          <p:nvPr/>
        </p:nvSpPr>
        <p:spPr bwMode="auto">
          <a:xfrm>
            <a:off x="2667000" y="2362200"/>
            <a:ext cx="4114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a:t>Example10</a:t>
            </a:r>
          </a:p>
          <a:p>
            <a:pPr algn="ctr">
              <a:spcBef>
                <a:spcPct val="50000"/>
              </a:spcBef>
            </a:pPr>
            <a:r>
              <a:rPr lang="en-US" sz="3200"/>
              <a:t>Example10_1</a:t>
            </a:r>
            <a:endParaRPr lang="bg-BG" sz="3200"/>
          </a:p>
        </p:txBody>
      </p:sp>
    </p:spTree>
    <p:extLst>
      <p:ext uri="{BB962C8B-B14F-4D97-AF65-F5344CB8AC3E}">
        <p14:creationId xmlns:p14="http://schemas.microsoft.com/office/powerpoint/2010/main" val="1206596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idx="1"/>
          </p:nvPr>
        </p:nvSpPr>
        <p:spPr/>
        <p:txBody>
          <a:bodyPr>
            <a:normAutofit fontScale="92500"/>
          </a:bodyPr>
          <a:lstStyle/>
          <a:p>
            <a:r>
              <a:rPr lang="en-US" sz="2400" dirty="0" err="1"/>
              <a:t>semctl</a:t>
            </a:r>
            <a:r>
              <a:rPr lang="en-US" sz="2400" dirty="0"/>
              <a:t>() changes permissions and other characteristics of a semaphore set. It is prototyped as follows:</a:t>
            </a:r>
          </a:p>
          <a:p>
            <a:pPr marL="109728" indent="0">
              <a:buNone/>
            </a:pPr>
            <a:r>
              <a:rPr lang="en-US" sz="2400" dirty="0" err="1"/>
              <a:t>int</a:t>
            </a:r>
            <a:r>
              <a:rPr lang="en-US" sz="2400" dirty="0"/>
              <a:t> </a:t>
            </a:r>
            <a:r>
              <a:rPr lang="en-US" sz="2400" dirty="0" err="1"/>
              <a:t>semctl</a:t>
            </a:r>
            <a:r>
              <a:rPr lang="en-US" sz="2400" dirty="0"/>
              <a:t>(</a:t>
            </a:r>
            <a:r>
              <a:rPr lang="en-US" sz="2400" dirty="0" err="1"/>
              <a:t>int</a:t>
            </a:r>
            <a:r>
              <a:rPr lang="en-US" sz="2400" dirty="0"/>
              <a:t> </a:t>
            </a:r>
            <a:r>
              <a:rPr lang="en-US" sz="2400" dirty="0" err="1"/>
              <a:t>semid</a:t>
            </a:r>
            <a:r>
              <a:rPr lang="en-US" sz="2400" dirty="0"/>
              <a:t>, </a:t>
            </a:r>
            <a:r>
              <a:rPr lang="en-US" sz="2400" dirty="0" err="1"/>
              <a:t>int</a:t>
            </a:r>
            <a:r>
              <a:rPr lang="en-US" sz="2400" dirty="0"/>
              <a:t> </a:t>
            </a:r>
            <a:r>
              <a:rPr lang="en-US" sz="2400" dirty="0" err="1"/>
              <a:t>semnum</a:t>
            </a:r>
            <a:r>
              <a:rPr lang="en-US" sz="2400" dirty="0"/>
              <a:t>, </a:t>
            </a:r>
            <a:r>
              <a:rPr lang="en-US" sz="2400" dirty="0" err="1"/>
              <a:t>int</a:t>
            </a:r>
            <a:r>
              <a:rPr lang="en-US" sz="2400" dirty="0"/>
              <a:t> </a:t>
            </a:r>
            <a:r>
              <a:rPr lang="en-US" sz="2400" dirty="0" err="1"/>
              <a:t>cmd</a:t>
            </a:r>
            <a:r>
              <a:rPr lang="en-US" sz="2400" dirty="0"/>
              <a:t>, union </a:t>
            </a:r>
            <a:r>
              <a:rPr lang="en-US" sz="2400" dirty="0" err="1"/>
              <a:t>semun</a:t>
            </a:r>
            <a:r>
              <a:rPr lang="en-US" sz="2400" dirty="0"/>
              <a:t> </a:t>
            </a:r>
            <a:r>
              <a:rPr lang="en-US" sz="2400" dirty="0" err="1"/>
              <a:t>arg</a:t>
            </a:r>
            <a:r>
              <a:rPr lang="en-US" sz="2400" dirty="0"/>
              <a:t>); </a:t>
            </a:r>
            <a:endParaRPr lang="en-US" sz="2400" dirty="0" smtClean="0"/>
          </a:p>
          <a:p>
            <a:r>
              <a:rPr lang="en-US" sz="2400" dirty="0" smtClean="0"/>
              <a:t>It </a:t>
            </a:r>
            <a:r>
              <a:rPr lang="en-US" sz="2400" dirty="0"/>
              <a:t>must be called with a valid semaphore ID, </a:t>
            </a:r>
            <a:r>
              <a:rPr lang="en-US" sz="2400" dirty="0" err="1"/>
              <a:t>semid</a:t>
            </a:r>
            <a:r>
              <a:rPr lang="en-US" sz="2400" dirty="0"/>
              <a:t>. The </a:t>
            </a:r>
            <a:r>
              <a:rPr lang="en-US" sz="2400" dirty="0" err="1"/>
              <a:t>semnum</a:t>
            </a:r>
            <a:r>
              <a:rPr lang="en-US" sz="2400" dirty="0"/>
              <a:t> value selects a semaphore within an array by its index. The </a:t>
            </a:r>
            <a:r>
              <a:rPr lang="en-US" sz="2400" dirty="0" err="1"/>
              <a:t>cmd</a:t>
            </a:r>
            <a:r>
              <a:rPr lang="en-US" sz="2400" dirty="0"/>
              <a:t> argument is one of the following control flags:</a:t>
            </a:r>
          </a:p>
          <a:p>
            <a:pPr lvl="1"/>
            <a:r>
              <a:rPr lang="en-US" sz="2000" b="1" dirty="0"/>
              <a:t>GETVAL</a:t>
            </a:r>
            <a:r>
              <a:rPr lang="en-US" sz="2000" dirty="0"/>
              <a:t>-- Return the value of a single semaphore</a:t>
            </a:r>
            <a:r>
              <a:rPr lang="en-US" sz="2000" dirty="0" smtClean="0"/>
              <a:t>.</a:t>
            </a:r>
          </a:p>
          <a:p>
            <a:pPr lvl="1"/>
            <a:r>
              <a:rPr lang="en-US" sz="2000" b="1" dirty="0" smtClean="0"/>
              <a:t>SETVAL</a:t>
            </a:r>
            <a:r>
              <a:rPr lang="en-US" sz="2000" dirty="0" smtClean="0"/>
              <a:t>-</a:t>
            </a:r>
            <a:r>
              <a:rPr lang="en-US" sz="2000" dirty="0"/>
              <a:t>- Set the value of a single semaphore. In this case, </a:t>
            </a:r>
            <a:r>
              <a:rPr lang="en-US" sz="2000" dirty="0" err="1"/>
              <a:t>arg</a:t>
            </a:r>
            <a:r>
              <a:rPr lang="en-US" sz="2000" dirty="0"/>
              <a:t> is taken as </a:t>
            </a:r>
            <a:r>
              <a:rPr lang="en-US" sz="2000" dirty="0" err="1"/>
              <a:t>arg.val</a:t>
            </a:r>
            <a:r>
              <a:rPr lang="en-US" sz="2000" dirty="0"/>
              <a:t>, an int</a:t>
            </a:r>
            <a:r>
              <a:rPr lang="en-US" sz="2000" dirty="0" smtClean="0"/>
              <a:t>.</a:t>
            </a:r>
          </a:p>
          <a:p>
            <a:pPr lvl="1"/>
            <a:r>
              <a:rPr lang="en-US" sz="2000" b="1" dirty="0" smtClean="0"/>
              <a:t>GETPID</a:t>
            </a:r>
            <a:r>
              <a:rPr lang="en-US" sz="2000" dirty="0" smtClean="0"/>
              <a:t>-</a:t>
            </a:r>
            <a:r>
              <a:rPr lang="en-US" sz="2000" dirty="0"/>
              <a:t>- Return the PID of the process that performed the last operation on the semaphore or array.</a:t>
            </a:r>
            <a:endParaRPr lang="bg-BG" sz="1400" dirty="0"/>
          </a:p>
        </p:txBody>
      </p:sp>
      <p:sp>
        <p:nvSpPr>
          <p:cNvPr id="81922" name="Rectangle 2"/>
          <p:cNvSpPr>
            <a:spLocks noGrp="1" noChangeArrowheads="1"/>
          </p:cNvSpPr>
          <p:nvPr>
            <p:ph type="title"/>
          </p:nvPr>
        </p:nvSpPr>
        <p:spPr/>
        <p:txBody>
          <a:bodyPr/>
          <a:lstStyle/>
          <a:p>
            <a:r>
              <a:rPr lang="bg-BG"/>
              <a:t>Controlling Semaphores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p:txBody>
          <a:bodyPr>
            <a:normAutofit lnSpcReduction="10000"/>
          </a:bodyPr>
          <a:lstStyle/>
          <a:p>
            <a:pPr lvl="1"/>
            <a:r>
              <a:rPr lang="en-US" sz="2400" b="1" dirty="0"/>
              <a:t>GETNCNT</a:t>
            </a:r>
            <a:r>
              <a:rPr lang="en-US" sz="2400" dirty="0"/>
              <a:t>-- Return the number of processes waiting for the value of a semaphore to increase</a:t>
            </a:r>
            <a:r>
              <a:rPr lang="en-US" sz="2400" dirty="0" smtClean="0"/>
              <a:t>.</a:t>
            </a:r>
          </a:p>
          <a:p>
            <a:pPr lvl="1"/>
            <a:r>
              <a:rPr lang="en-US" sz="2400" b="1" dirty="0" smtClean="0"/>
              <a:t>GETZCNT</a:t>
            </a:r>
            <a:r>
              <a:rPr lang="en-US" sz="2400" dirty="0" smtClean="0"/>
              <a:t>-</a:t>
            </a:r>
            <a:r>
              <a:rPr lang="en-US" sz="2400" dirty="0"/>
              <a:t>- Return the number of processes waiting for the value of a particular semaphore to reach zero</a:t>
            </a:r>
            <a:r>
              <a:rPr lang="en-US" sz="2400" dirty="0" smtClean="0"/>
              <a:t>.</a:t>
            </a:r>
          </a:p>
          <a:p>
            <a:pPr lvl="1"/>
            <a:r>
              <a:rPr lang="en-US" sz="2400" b="1" dirty="0" smtClean="0"/>
              <a:t>GETALL</a:t>
            </a:r>
            <a:r>
              <a:rPr lang="en-US" sz="2400" dirty="0" smtClean="0"/>
              <a:t>-</a:t>
            </a:r>
            <a:r>
              <a:rPr lang="en-US" sz="2400" dirty="0"/>
              <a:t>- Return the values for all semaphores in a set. In this case, </a:t>
            </a:r>
            <a:r>
              <a:rPr lang="en-US" sz="2400" dirty="0" err="1"/>
              <a:t>arg</a:t>
            </a:r>
            <a:r>
              <a:rPr lang="en-US" sz="2400" dirty="0"/>
              <a:t> is taken as </a:t>
            </a:r>
            <a:r>
              <a:rPr lang="en-US" sz="2400" dirty="0" err="1"/>
              <a:t>arg.array</a:t>
            </a:r>
            <a:r>
              <a:rPr lang="en-US" sz="2400" dirty="0"/>
              <a:t>, a pointer to an array of unsigned shorts (see below</a:t>
            </a:r>
            <a:r>
              <a:rPr lang="en-US" sz="2400" dirty="0" smtClean="0"/>
              <a:t>).</a:t>
            </a:r>
          </a:p>
          <a:p>
            <a:pPr lvl="1"/>
            <a:r>
              <a:rPr lang="en-US" sz="2400" b="1" dirty="0" smtClean="0"/>
              <a:t>SETALL</a:t>
            </a:r>
            <a:r>
              <a:rPr lang="en-US" sz="2400" dirty="0" smtClean="0"/>
              <a:t>-</a:t>
            </a:r>
            <a:r>
              <a:rPr lang="en-US" sz="2400" dirty="0"/>
              <a:t>- Set values for all semaphores in a set. In this case, </a:t>
            </a:r>
            <a:r>
              <a:rPr lang="en-US" sz="2400" dirty="0" err="1"/>
              <a:t>arg</a:t>
            </a:r>
            <a:r>
              <a:rPr lang="en-US" sz="2400" dirty="0"/>
              <a:t> is taken as </a:t>
            </a:r>
            <a:r>
              <a:rPr lang="en-US" sz="2400" dirty="0" err="1"/>
              <a:t>arg.array</a:t>
            </a:r>
            <a:r>
              <a:rPr lang="en-US" sz="2400" dirty="0"/>
              <a:t>, a pointer to an array of unsigned shorts.</a:t>
            </a:r>
            <a:endParaRPr lang="bg-BG" sz="2000" dirty="0"/>
          </a:p>
        </p:txBody>
      </p:sp>
      <p:sp>
        <p:nvSpPr>
          <p:cNvPr id="82946" name="Rectangle 2"/>
          <p:cNvSpPr>
            <a:spLocks noGrp="1" noChangeArrowheads="1"/>
          </p:cNvSpPr>
          <p:nvPr>
            <p:ph type="title"/>
          </p:nvPr>
        </p:nvSpPr>
        <p:spPr/>
        <p:txBody>
          <a:bodyPr/>
          <a:lstStyle/>
          <a:p>
            <a:r>
              <a:rPr lang="bg-BG"/>
              <a:t>Controlling Semaphores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1332</TotalTime>
  <Words>2276</Words>
  <Application>Microsoft Office PowerPoint</Application>
  <PresentationFormat>On-screen Show (4:3)</PresentationFormat>
  <Paragraphs>281</Paragraphs>
  <Slides>75</Slides>
  <Notes>0</Notes>
  <HiddenSlides>0</HiddenSlides>
  <MMClips>0</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Concourse</vt:lpstr>
      <vt:lpstr>IPC:Semaphores</vt:lpstr>
      <vt:lpstr>Introduction</vt:lpstr>
      <vt:lpstr>Introduction</vt:lpstr>
      <vt:lpstr>Introduction</vt:lpstr>
      <vt:lpstr>Introduction</vt:lpstr>
      <vt:lpstr>Initializing a Semaphore Set</vt:lpstr>
      <vt:lpstr>PowerPoint Presentation</vt:lpstr>
      <vt:lpstr>Controlling Semaphores</vt:lpstr>
      <vt:lpstr>Controlling Semaphores</vt:lpstr>
      <vt:lpstr>Controlling Semaphores</vt:lpstr>
      <vt:lpstr>Пример</vt:lpstr>
      <vt:lpstr>Semaphore Operations</vt:lpstr>
      <vt:lpstr>Semaphore Operations</vt:lpstr>
      <vt:lpstr>Semaphore Operations</vt:lpstr>
      <vt:lpstr>Semaphore Operations</vt:lpstr>
      <vt:lpstr>Semaphore Operations</vt:lpstr>
      <vt:lpstr>Semaphore Operations</vt:lpstr>
      <vt:lpstr>Semaphore Operations</vt:lpstr>
      <vt:lpstr>Semaphore Operations</vt:lpstr>
      <vt:lpstr>Semaphore Operations</vt:lpstr>
      <vt:lpstr>Using semop() </vt:lpstr>
      <vt:lpstr>POSIX Semaphores: &lt;semaphore.h&gt;</vt:lpstr>
      <vt:lpstr>POSIX Semaphores: &lt;semaphore.h&gt;</vt:lpstr>
      <vt:lpstr>Examples</vt:lpstr>
      <vt:lpstr>IPC:Shared Memory</vt:lpstr>
      <vt:lpstr>Introduction</vt:lpstr>
      <vt:lpstr>Introduction</vt:lpstr>
      <vt:lpstr>Introduction</vt:lpstr>
      <vt:lpstr>Accessing a Shared Memory Segment</vt:lpstr>
      <vt:lpstr>Accessing a Shared Memory Segment Example</vt:lpstr>
      <vt:lpstr>Controlling a Shared Memory Segment</vt:lpstr>
      <vt:lpstr>Controlling a Shared Memory Segment</vt:lpstr>
      <vt:lpstr>Controlling a Shared Memory Segment Example</vt:lpstr>
      <vt:lpstr>Attaching and Detaching a Shared Memory Segment</vt:lpstr>
      <vt:lpstr>PowerPoint Presentation</vt:lpstr>
      <vt:lpstr>Example two processes comunicating via shared memory</vt:lpstr>
      <vt:lpstr>POSIX Shared Memory</vt:lpstr>
      <vt:lpstr>Mapped memory</vt:lpstr>
      <vt:lpstr>Mapped memory</vt:lpstr>
      <vt:lpstr>Address Spaces and Mapping</vt:lpstr>
      <vt:lpstr>Address Spaces and Mapping</vt:lpstr>
      <vt:lpstr>Address Spaces and Mapping</vt:lpstr>
      <vt:lpstr>Address Spaces and Mapping</vt:lpstr>
      <vt:lpstr>Coherence</vt:lpstr>
      <vt:lpstr>Creating and Using Mappings</vt:lpstr>
      <vt:lpstr>Creating and Using Mappings</vt:lpstr>
      <vt:lpstr>Creating and Using Mappings</vt:lpstr>
      <vt:lpstr>Creating and Using Mappings</vt:lpstr>
      <vt:lpstr>Other Memory Control Functions</vt:lpstr>
      <vt:lpstr>Other Memory Control Functions</vt:lpstr>
      <vt:lpstr>Other Memory Control Functions</vt:lpstr>
      <vt:lpstr>Other Memory Control Functions</vt:lpstr>
      <vt:lpstr>Other Memory Control Functions</vt:lpstr>
      <vt:lpstr>Examples</vt:lpstr>
      <vt:lpstr>IPC:Sockets</vt:lpstr>
      <vt:lpstr>Introduction</vt:lpstr>
      <vt:lpstr>Introduction</vt:lpstr>
      <vt:lpstr>Introduction</vt:lpstr>
      <vt:lpstr>Introduction</vt:lpstr>
      <vt:lpstr>Introduction</vt:lpstr>
      <vt:lpstr>Introduction</vt:lpstr>
      <vt:lpstr>Socket Creation and Naming</vt:lpstr>
      <vt:lpstr>Socket Creation and Naming</vt:lpstr>
      <vt:lpstr>Socket Creation and Naming</vt:lpstr>
      <vt:lpstr>Socket Creation and Naming</vt:lpstr>
      <vt:lpstr>Connecting Stream Sockets</vt:lpstr>
      <vt:lpstr>Connecting Stream Sockets</vt:lpstr>
      <vt:lpstr>Connecting Stream Sockets</vt:lpstr>
      <vt:lpstr>Stream Data Transfer and Closing</vt:lpstr>
      <vt:lpstr>Stream Data Transfer and Closing</vt:lpstr>
      <vt:lpstr>Stream Data Transfer and Closing</vt:lpstr>
      <vt:lpstr>Datagram sockets</vt:lpstr>
      <vt:lpstr>Datagram sockets</vt:lpstr>
      <vt:lpstr>Socket Options</vt:lpstr>
      <vt:lpstr>Example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92</cp:revision>
  <cp:lastPrinted>1601-01-01T00:00:00Z</cp:lastPrinted>
  <dcterms:created xsi:type="dcterms:W3CDTF">1601-01-01T00:00:00Z</dcterms:created>
  <dcterms:modified xsi:type="dcterms:W3CDTF">2011-08-08T15:42:22Z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