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61C360-1F90-40D4-9850-AF90EC603A55}" type="datetimeFigureOut">
              <a:rPr lang="bg-BG" smtClean="0"/>
              <a:t>17.1.2012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737801-C27D-4AF8-BFB2-3BABB57C5179}" type="slidenum">
              <a:rPr lang="bg-BG" smtClean="0"/>
              <a:t>‹#›</a:t>
            </a:fld>
            <a:endParaRPr lang="bg-BG"/>
          </a:p>
        </p:txBody>
      </p:sp>
    </p:spTree>
    <p:extLst>
      <p:ext uri="{BB962C8B-B14F-4D97-AF65-F5344CB8AC3E}">
        <p14:creationId xmlns:p14="http://schemas.microsoft.com/office/powerpoint/2010/main" val="1112936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ln/>
        </p:spPr>
        <p:txBody>
          <a:bodyPr/>
          <a:lstStyle/>
          <a:p>
            <a:endParaRPr lang="en-US"/>
          </a:p>
        </p:txBody>
      </p:sp>
      <p:sp>
        <p:nvSpPr>
          <p:cNvPr id="5123" name="Rectangle 3"/>
          <p:cNvSpPr>
            <a:spLocks noChangeArrowheads="1" noTextEdit="1"/>
          </p:cNvSpPr>
          <p:nvPr>
            <p:ph type="sldImg"/>
          </p:nvPr>
        </p:nvSpPr>
        <p:spPr>
          <a:ln cap="fla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noTextEdit="1"/>
          </p:cNvSpPr>
          <p:nvPr>
            <p:ph type="sldImg"/>
          </p:nvPr>
        </p:nvSpPr>
        <p:spPr>
          <a:ln cap="flat"/>
        </p:spPr>
      </p:sp>
      <p:sp>
        <p:nvSpPr>
          <p:cNvPr id="92163"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ln/>
        </p:spPr>
        <p:txBody>
          <a:bodyPr/>
          <a:lstStyle/>
          <a:p>
            <a:endParaRPr lang="en-US"/>
          </a:p>
        </p:txBody>
      </p:sp>
      <p:sp>
        <p:nvSpPr>
          <p:cNvPr id="81923" name="Rectangle 3"/>
          <p:cNvSpPr>
            <a:spLocks noChangeArrowheads="1" noTextEdit="1"/>
          </p:cNvSpPr>
          <p:nvPr>
            <p:ph type="sldImg"/>
          </p:nvPr>
        </p:nvSpPr>
        <p:spPr>
          <a:ln cap="fla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ln/>
        </p:spPr>
        <p:txBody>
          <a:bodyPr/>
          <a:lstStyle/>
          <a:p>
            <a:endParaRPr lang="en-US"/>
          </a:p>
        </p:txBody>
      </p:sp>
      <p:sp>
        <p:nvSpPr>
          <p:cNvPr id="83971" name="Rectangle 3"/>
          <p:cNvSpPr>
            <a:spLocks noChangeArrowheads="1" noTextEdit="1"/>
          </p:cNvSpPr>
          <p:nvPr>
            <p:ph type="sldImg"/>
          </p:nvPr>
        </p:nvSpPr>
        <p:spPr>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a:ln/>
        </p:spPr>
        <p:txBody>
          <a:bodyPr/>
          <a:lstStyle/>
          <a:p>
            <a:endParaRPr lang="en-US"/>
          </a:p>
        </p:txBody>
      </p:sp>
      <p:sp>
        <p:nvSpPr>
          <p:cNvPr id="86019" name="Rectangle 3"/>
          <p:cNvSpPr>
            <a:spLocks noChangeArrowheads="1" noTextEdit="1"/>
          </p:cNvSpPr>
          <p:nvPr>
            <p:ph type="sldImg"/>
          </p:nvPr>
        </p:nvSpPr>
        <p:spPr>
          <a:ln cap="flat"/>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ln/>
        </p:spPr>
        <p:txBody>
          <a:bodyPr/>
          <a:lstStyle/>
          <a:p>
            <a:endParaRPr lang="en-US"/>
          </a:p>
        </p:txBody>
      </p:sp>
      <p:sp>
        <p:nvSpPr>
          <p:cNvPr id="17411" name="Rectangle 3"/>
          <p:cNvSpPr>
            <a:spLocks noChangeArrowheads="1" noTextEdit="1"/>
          </p:cNvSpPr>
          <p:nvPr>
            <p:ph type="sldImg"/>
          </p:nvPr>
        </p:nvSpPr>
        <p:spPr>
          <a:ln cap="flat"/>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noTextEdit="1"/>
          </p:cNvSpPr>
          <p:nvPr>
            <p:ph type="sldImg"/>
          </p:nvPr>
        </p:nvSpPr>
        <p:spPr>
          <a:ln cap="flat"/>
        </p:spPr>
      </p:sp>
      <p:sp>
        <p:nvSpPr>
          <p:cNvPr id="19459"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idx="1"/>
          </p:nvPr>
        </p:nvSpPr>
        <p:spPr>
          <a:ln/>
        </p:spPr>
        <p:txBody>
          <a:bodyPr/>
          <a:lstStyle/>
          <a:p>
            <a:endParaRPr lang="en-US"/>
          </a:p>
        </p:txBody>
      </p:sp>
      <p:sp>
        <p:nvSpPr>
          <p:cNvPr id="99331" name="Rectangle 3"/>
          <p:cNvSpPr>
            <a:spLocks noChangeArrowheads="1" noTextEdit="1"/>
          </p:cNvSpPr>
          <p:nvPr>
            <p:ph type="sldImg"/>
          </p:nvPr>
        </p:nvSpPr>
        <p:spPr>
          <a:ln cap="flat"/>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body" idx="1"/>
          </p:nvPr>
        </p:nvSpPr>
        <p:spPr>
          <a:ln/>
        </p:spPr>
        <p:txBody>
          <a:bodyPr/>
          <a:lstStyle/>
          <a:p>
            <a:endParaRPr lang="en-US"/>
          </a:p>
        </p:txBody>
      </p:sp>
      <p:sp>
        <p:nvSpPr>
          <p:cNvPr id="101379" name="Rectangle 3"/>
          <p:cNvSpPr>
            <a:spLocks noChangeArrowheads="1" noTextEdit="1"/>
          </p:cNvSpPr>
          <p:nvPr>
            <p:ph type="sldImg"/>
          </p:nvPr>
        </p:nvSpPr>
        <p:spPr>
          <a:ln cap="flat"/>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ln/>
        </p:spPr>
        <p:txBody>
          <a:bodyPr/>
          <a:lstStyle/>
          <a:p>
            <a:endParaRPr lang="en-US"/>
          </a:p>
        </p:txBody>
      </p:sp>
      <p:sp>
        <p:nvSpPr>
          <p:cNvPr id="11267" name="Rectangle 3"/>
          <p:cNvSpPr>
            <a:spLocks noChangeArrowheads="1" noTextEdit="1"/>
          </p:cNvSpPr>
          <p:nvPr>
            <p:ph type="sldImg"/>
          </p:nvPr>
        </p:nvSpPr>
        <p:spPr>
          <a:ln cap="flat"/>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ln/>
        </p:spPr>
        <p:txBody>
          <a:bodyPr/>
          <a:lstStyle/>
          <a:p>
            <a:endParaRPr lang="en-US"/>
          </a:p>
        </p:txBody>
      </p:sp>
      <p:sp>
        <p:nvSpPr>
          <p:cNvPr id="13315" name="Rectangle 3"/>
          <p:cNvSpPr>
            <a:spLocks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noTextEdit="1"/>
          </p:cNvSpPr>
          <p:nvPr>
            <p:ph type="sldImg"/>
          </p:nvPr>
        </p:nvSpPr>
        <p:spPr>
          <a:ln cap="flat"/>
        </p:spPr>
      </p:sp>
      <p:sp>
        <p:nvSpPr>
          <p:cNvPr id="7171"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body" idx="1"/>
          </p:nvPr>
        </p:nvSpPr>
        <p:spPr>
          <a:ln/>
        </p:spPr>
        <p:txBody>
          <a:bodyPr/>
          <a:lstStyle/>
          <a:p>
            <a:endParaRPr lang="en-US"/>
          </a:p>
        </p:txBody>
      </p:sp>
      <p:sp>
        <p:nvSpPr>
          <p:cNvPr id="21507" name="Rectangle 3"/>
          <p:cNvSpPr>
            <a:spLocks noChangeArrowheads="1" noTextEdit="1"/>
          </p:cNvSpPr>
          <p:nvPr>
            <p:ph type="sldImg"/>
          </p:nvPr>
        </p:nvSpPr>
        <p:spPr>
          <a:ln cap="fla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ln/>
        </p:spPr>
        <p:txBody>
          <a:bodyPr/>
          <a:lstStyle/>
          <a:p>
            <a:endParaRPr lang="en-US"/>
          </a:p>
        </p:txBody>
      </p:sp>
      <p:sp>
        <p:nvSpPr>
          <p:cNvPr id="23555" name="Rectangle 3"/>
          <p:cNvSpPr>
            <a:spLocks noChangeArrowheads="1" noTextEdit="1"/>
          </p:cNvSpPr>
          <p:nvPr>
            <p:ph type="sldImg"/>
          </p:nvPr>
        </p:nvSpPr>
        <p:spPr>
          <a:ln cap="flat"/>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ln/>
        </p:spPr>
        <p:txBody>
          <a:bodyPr/>
          <a:lstStyle/>
          <a:p>
            <a:endParaRPr lang="en-US"/>
          </a:p>
        </p:txBody>
      </p:sp>
      <p:sp>
        <p:nvSpPr>
          <p:cNvPr id="25603" name="Rectangle 3"/>
          <p:cNvSpPr>
            <a:spLocks noChangeArrowheads="1" noTextEdit="1"/>
          </p:cNvSpPr>
          <p:nvPr>
            <p:ph type="sldImg"/>
          </p:nvPr>
        </p:nvSpPr>
        <p:spPr>
          <a:ln cap="flat"/>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ln/>
        </p:spPr>
        <p:txBody>
          <a:bodyPr/>
          <a:lstStyle/>
          <a:p>
            <a:endParaRPr lang="en-US"/>
          </a:p>
        </p:txBody>
      </p:sp>
      <p:sp>
        <p:nvSpPr>
          <p:cNvPr id="27651" name="Rectangle 3"/>
          <p:cNvSpPr>
            <a:spLocks noChangeArrowheads="1" noTextEdit="1"/>
          </p:cNvSpPr>
          <p:nvPr>
            <p:ph type="sldImg"/>
          </p:nvPr>
        </p:nvSpPr>
        <p:spPr>
          <a:ln cap="flat"/>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noTextEdit="1"/>
          </p:cNvSpPr>
          <p:nvPr>
            <p:ph type="sldImg"/>
          </p:nvPr>
        </p:nvSpPr>
        <p:spPr>
          <a:ln cap="flat"/>
        </p:spPr>
      </p:sp>
      <p:sp>
        <p:nvSpPr>
          <p:cNvPr id="29699"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ln/>
        </p:spPr>
        <p:txBody>
          <a:bodyPr/>
          <a:lstStyle/>
          <a:p>
            <a:endParaRPr lang="en-US"/>
          </a:p>
        </p:txBody>
      </p:sp>
      <p:sp>
        <p:nvSpPr>
          <p:cNvPr id="31747" name="Rectangle 3"/>
          <p:cNvSpPr>
            <a:spLocks noChangeArrowheads="1" noTextEdit="1"/>
          </p:cNvSpPr>
          <p:nvPr>
            <p:ph type="sldImg"/>
          </p:nvPr>
        </p:nvSpPr>
        <p:spPr>
          <a:ln cap="flat"/>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ln/>
        </p:spPr>
        <p:txBody>
          <a:bodyPr/>
          <a:lstStyle/>
          <a:p>
            <a:endParaRPr lang="en-US"/>
          </a:p>
        </p:txBody>
      </p:sp>
      <p:sp>
        <p:nvSpPr>
          <p:cNvPr id="35843" name="Rectangle 3"/>
          <p:cNvSpPr>
            <a:spLocks noChangeArrowheads="1" noTextEdit="1"/>
          </p:cNvSpPr>
          <p:nvPr>
            <p:ph type="sldImg"/>
          </p:nvPr>
        </p:nvSpPr>
        <p:spPr>
          <a:ln cap="flat"/>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ln/>
        </p:spPr>
        <p:txBody>
          <a:bodyPr/>
          <a:lstStyle/>
          <a:p>
            <a:endParaRPr lang="en-US"/>
          </a:p>
        </p:txBody>
      </p:sp>
      <p:sp>
        <p:nvSpPr>
          <p:cNvPr id="37891" name="Rectangle 3"/>
          <p:cNvSpPr>
            <a:spLocks noChangeArrowheads="1" noTextEdit="1"/>
          </p:cNvSpPr>
          <p:nvPr>
            <p:ph type="sldImg"/>
          </p:nvPr>
        </p:nvSpPr>
        <p:spPr>
          <a:ln cap="flat"/>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ln/>
        </p:spPr>
        <p:txBody>
          <a:bodyPr/>
          <a:lstStyle/>
          <a:p>
            <a:endParaRPr lang="en-US"/>
          </a:p>
        </p:txBody>
      </p:sp>
      <p:sp>
        <p:nvSpPr>
          <p:cNvPr id="39939" name="Rectangle 3"/>
          <p:cNvSpPr>
            <a:spLocks noChangeArrowheads="1" noTextEdit="1"/>
          </p:cNvSpPr>
          <p:nvPr>
            <p:ph type="sldImg"/>
          </p:nvPr>
        </p:nvSpPr>
        <p:spPr>
          <a:ln cap="flat"/>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noTextEdit="1"/>
          </p:cNvSpPr>
          <p:nvPr>
            <p:ph type="sldImg"/>
          </p:nvPr>
        </p:nvSpPr>
        <p:spPr>
          <a:ln cap="flat"/>
        </p:spPr>
      </p:sp>
      <p:sp>
        <p:nvSpPr>
          <p:cNvPr id="41987"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noTextEdit="1"/>
          </p:cNvSpPr>
          <p:nvPr>
            <p:ph type="sldImg"/>
          </p:nvPr>
        </p:nvSpPr>
        <p:spPr>
          <a:ln cap="flat"/>
        </p:spPr>
      </p:sp>
      <p:sp>
        <p:nvSpPr>
          <p:cNvPr id="9219"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noTextEdit="1"/>
          </p:cNvSpPr>
          <p:nvPr>
            <p:ph type="sldImg"/>
          </p:nvPr>
        </p:nvSpPr>
        <p:spPr>
          <a:ln cap="flat"/>
        </p:spPr>
      </p:sp>
      <p:sp>
        <p:nvSpPr>
          <p:cNvPr id="48131"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noTextEdit="1"/>
          </p:cNvSpPr>
          <p:nvPr>
            <p:ph type="sldImg"/>
          </p:nvPr>
        </p:nvSpPr>
        <p:spPr>
          <a:ln cap="flat"/>
        </p:spPr>
      </p:sp>
      <p:sp>
        <p:nvSpPr>
          <p:cNvPr id="50179"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ln/>
        </p:spPr>
        <p:txBody>
          <a:bodyPr/>
          <a:lstStyle/>
          <a:p>
            <a:endParaRPr lang="en-US"/>
          </a:p>
        </p:txBody>
      </p:sp>
      <p:sp>
        <p:nvSpPr>
          <p:cNvPr id="52227" name="Rectangle 3"/>
          <p:cNvSpPr>
            <a:spLocks noChangeArrowheads="1" noTextEdit="1"/>
          </p:cNvSpPr>
          <p:nvPr>
            <p:ph type="sldImg"/>
          </p:nvPr>
        </p:nvSpPr>
        <p:spPr>
          <a:ln cap="flat"/>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noTextEdit="1"/>
          </p:cNvSpPr>
          <p:nvPr>
            <p:ph type="sldImg"/>
          </p:nvPr>
        </p:nvSpPr>
        <p:spPr>
          <a:ln cap="flat"/>
        </p:spPr>
      </p:sp>
      <p:sp>
        <p:nvSpPr>
          <p:cNvPr id="56323"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ln/>
        </p:spPr>
        <p:txBody>
          <a:bodyPr/>
          <a:lstStyle/>
          <a:p>
            <a:endParaRPr lang="en-US"/>
          </a:p>
        </p:txBody>
      </p:sp>
      <p:sp>
        <p:nvSpPr>
          <p:cNvPr id="58371" name="Rectangle 3"/>
          <p:cNvSpPr>
            <a:spLocks noChangeArrowheads="1" noTextEdit="1"/>
          </p:cNvSpPr>
          <p:nvPr>
            <p:ph type="sldImg"/>
          </p:nvPr>
        </p:nvSpPr>
        <p:spPr>
          <a:ln cap="flat"/>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ln/>
        </p:spPr>
        <p:txBody>
          <a:bodyPr/>
          <a:lstStyle/>
          <a:p>
            <a:endParaRPr lang="en-US"/>
          </a:p>
        </p:txBody>
      </p:sp>
      <p:sp>
        <p:nvSpPr>
          <p:cNvPr id="60419" name="Rectangle 3"/>
          <p:cNvSpPr>
            <a:spLocks noChangeArrowheads="1" noTextEdit="1"/>
          </p:cNvSpPr>
          <p:nvPr>
            <p:ph type="sldImg"/>
          </p:nvPr>
        </p:nvSpPr>
        <p:spPr>
          <a:ln cap="flat"/>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noTextEdit="1"/>
          </p:cNvSpPr>
          <p:nvPr>
            <p:ph type="sldImg"/>
          </p:nvPr>
        </p:nvSpPr>
        <p:spPr>
          <a:ln cap="flat"/>
        </p:spPr>
      </p:sp>
      <p:sp>
        <p:nvSpPr>
          <p:cNvPr id="63491"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ln/>
        </p:spPr>
        <p:txBody>
          <a:bodyPr/>
          <a:lstStyle/>
          <a:p>
            <a:endParaRPr lang="en-US"/>
          </a:p>
        </p:txBody>
      </p:sp>
      <p:sp>
        <p:nvSpPr>
          <p:cNvPr id="65539" name="Rectangle 3"/>
          <p:cNvSpPr>
            <a:spLocks noChangeArrowheads="1" noTextEdit="1"/>
          </p:cNvSpPr>
          <p:nvPr>
            <p:ph type="sldImg"/>
          </p:nvPr>
        </p:nvSpPr>
        <p:spPr>
          <a:ln cap="flat"/>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noTextEdit="1"/>
          </p:cNvSpPr>
          <p:nvPr>
            <p:ph type="sldImg"/>
          </p:nvPr>
        </p:nvSpPr>
        <p:spPr>
          <a:ln cap="flat"/>
        </p:spPr>
      </p:sp>
      <p:sp>
        <p:nvSpPr>
          <p:cNvPr id="67587"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noTextEdit="1"/>
          </p:cNvSpPr>
          <p:nvPr>
            <p:ph type="sldImg"/>
          </p:nvPr>
        </p:nvSpPr>
        <p:spPr>
          <a:ln cap="flat"/>
        </p:spPr>
      </p:sp>
      <p:sp>
        <p:nvSpPr>
          <p:cNvPr id="69635"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ln/>
        </p:spPr>
        <p:txBody>
          <a:bodyPr/>
          <a:lstStyle/>
          <a:p>
            <a:endParaRPr lang="en-US"/>
          </a:p>
        </p:txBody>
      </p:sp>
      <p:sp>
        <p:nvSpPr>
          <p:cNvPr id="75779" name="Rectangle 3"/>
          <p:cNvSpPr>
            <a:spLocks noChangeArrowheads="1" noTextEdit="1"/>
          </p:cNvSpPr>
          <p:nvPr>
            <p:ph type="sldImg"/>
          </p:nvPr>
        </p:nvSpPr>
        <p:spPr>
          <a:ln cap="flat"/>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ln/>
        </p:spPr>
        <p:txBody>
          <a:bodyPr/>
          <a:lstStyle/>
          <a:p>
            <a:endParaRPr lang="en-US"/>
          </a:p>
        </p:txBody>
      </p:sp>
      <p:sp>
        <p:nvSpPr>
          <p:cNvPr id="103427" name="Rectangle 3"/>
          <p:cNvSpPr>
            <a:spLocks noChangeArrowheads="1" noTextEdit="1"/>
          </p:cNvSpPr>
          <p:nvPr>
            <p:ph type="sldImg"/>
          </p:nvPr>
        </p:nvSpPr>
        <p:spPr>
          <a:ln cap="flat"/>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noTextEdit="1"/>
          </p:cNvSpPr>
          <p:nvPr>
            <p:ph type="sldImg"/>
          </p:nvPr>
        </p:nvSpPr>
        <p:spPr>
          <a:ln cap="flat"/>
        </p:spPr>
      </p:sp>
      <p:sp>
        <p:nvSpPr>
          <p:cNvPr id="46083"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ln/>
        </p:spPr>
        <p:txBody>
          <a:bodyPr/>
          <a:lstStyle/>
          <a:p>
            <a:endParaRPr lang="en-US"/>
          </a:p>
        </p:txBody>
      </p:sp>
      <p:sp>
        <p:nvSpPr>
          <p:cNvPr id="79875" name="Rectangle 3"/>
          <p:cNvSpPr>
            <a:spLocks noChangeArrowheads="1" noTextEdit="1"/>
          </p:cNvSpPr>
          <p:nvPr>
            <p:ph type="sldImg"/>
          </p:nvPr>
        </p:nvSpPr>
        <p:spPr>
          <a:ln cap="fla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ln/>
        </p:spPr>
        <p:txBody>
          <a:bodyPr/>
          <a:lstStyle/>
          <a:p>
            <a:endParaRPr lang="en-US"/>
          </a:p>
        </p:txBody>
      </p:sp>
      <p:sp>
        <p:nvSpPr>
          <p:cNvPr id="77827" name="Rectangle 3"/>
          <p:cNvSpPr>
            <a:spLocks noChangeArrowheads="1" noTextEdit="1"/>
          </p:cNvSpPr>
          <p:nvPr>
            <p:ph type="sldImg"/>
          </p:nvPr>
        </p:nvSpPr>
        <p:spPr>
          <a:ln cap="fla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noTextEdit="1"/>
          </p:cNvSpPr>
          <p:nvPr>
            <p:ph type="sldImg"/>
          </p:nvPr>
        </p:nvSpPr>
        <p:spPr>
          <a:ln cap="flat"/>
        </p:spPr>
      </p:sp>
      <p:sp>
        <p:nvSpPr>
          <p:cNvPr id="94211"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noTextEdit="1"/>
          </p:cNvSpPr>
          <p:nvPr>
            <p:ph type="sldImg"/>
          </p:nvPr>
        </p:nvSpPr>
        <p:spPr>
          <a:ln cap="flat"/>
        </p:spPr>
      </p:sp>
      <p:sp>
        <p:nvSpPr>
          <p:cNvPr id="96259"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noTextEdit="1"/>
          </p:cNvSpPr>
          <p:nvPr>
            <p:ph type="sldImg"/>
          </p:nvPr>
        </p:nvSpPr>
        <p:spPr>
          <a:ln cap="flat"/>
        </p:spPr>
      </p:sp>
      <p:sp>
        <p:nvSpPr>
          <p:cNvPr id="90115" name="Rectangle 3"/>
          <p:cNvSpPr>
            <a:spLocks noGrp="1" noChangeArrowheads="1"/>
          </p:cNvSpPr>
          <p:nvPr>
            <p:ph type="body" idx="1"/>
          </p:nvPr>
        </p:nvSpPr>
        <p:spPr>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dirty="0">
              <a:solidFill>
                <a:srgbClr val="FFFFFF"/>
              </a:solidFill>
            </a:endParaRPr>
          </a:p>
        </p:txBody>
      </p:sp>
      <p:sp>
        <p:nvSpPr>
          <p:cNvPr id="5" name="Footer Placeholder 4"/>
          <p:cNvSpPr>
            <a:spLocks noGrp="1"/>
          </p:cNvSpPr>
          <p:nvPr>
            <p:ph type="ftr" sz="quarter" idx="11"/>
          </p:nvPr>
        </p:nvSpPr>
        <p:spPr/>
        <p:txBody>
          <a:bodyPr/>
          <a:lstStyle/>
          <a:p>
            <a:endParaRPr kumimoji="0" lang="en-US">
              <a:solidFill>
                <a:schemeClr val="accent1">
                  <a:tint val="20000"/>
                </a:schemeClr>
              </a:solidFill>
            </a:endParaRPr>
          </a:p>
        </p:txBody>
      </p:sp>
      <p:sp>
        <p:nvSpPr>
          <p:cNvPr id="6" name="Slide Number Placeholder 5"/>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544213AF-26F6-41FA-8D85-E2C5388D6E58}" type="datetimeFigureOut">
              <a:rPr lang="en-US" smtClean="0"/>
              <a:pPr eaLnBrk="1" latinLnBrk="0" hangingPunct="1"/>
              <a:t>1/17/2012</a:t>
            </a:fld>
            <a:endParaRPr lang="en-US">
              <a:solidFill>
                <a:schemeClr val="tx1"/>
              </a:solidFill>
            </a:endParaRPr>
          </a:p>
        </p:txBody>
      </p:sp>
      <p:sp>
        <p:nvSpPr>
          <p:cNvPr id="6" name="Footer Placeholder 5"/>
          <p:cNvSpPr>
            <a:spLocks noGrp="1"/>
          </p:cNvSpPr>
          <p:nvPr>
            <p:ph type="ftr" sz="quarter" idx="11"/>
          </p:nvPr>
        </p:nvSpPr>
        <p:spPr/>
        <p:txBody>
          <a:bodyPr/>
          <a:lstStyle/>
          <a:p>
            <a:endParaRPr kumimoji="0" lang="en-US">
              <a:solidFill>
                <a:schemeClr val="tx1"/>
              </a:solidFill>
            </a:endParaRPr>
          </a:p>
        </p:txBody>
      </p:sp>
      <p:sp>
        <p:nvSpPr>
          <p:cNvPr id="7" name="Slide Number Placeholder 6"/>
          <p:cNvSpPr>
            <a:spLocks noGrp="1"/>
          </p:cNvSpPr>
          <p:nvPr>
            <p:ph type="sldNum" sz="quarter" idx="12"/>
          </p:nvPr>
        </p:nvSpPr>
        <p:spPr/>
        <p:txBody>
          <a:bodyPr/>
          <a:lstStyle/>
          <a:p>
            <a:fld id="{D5BBC35B-A44B-4119-B8DA-DE9E3DFADA20}" type="slidenum">
              <a:rPr kumimoji="0" lang="en-US" smtClean="0"/>
              <a:pPr eaLnBrk="1" latinLnBrk="0" hangingPunct="1"/>
              <a:t>‹#›</a:t>
            </a:fld>
            <a:endParaRPr kumimoji="0" lang="en-US">
              <a:solidFill>
                <a:schemeClr val="tx1"/>
              </a:solidFill>
            </a:endParaRP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pPr eaLnBrk="1" latinLnBrk="0" hangingPunct="1"/>
            <a:fld id="{544213AF-26F6-41FA-8D85-E2C5388D6E58}" type="datetimeFigureOut">
              <a:rPr lang="en-US" smtClean="0"/>
              <a:pPr eaLnBrk="1" latinLnBrk="0" hangingPunct="1"/>
              <a:t>1/17/2012</a:t>
            </a:fld>
            <a:endParaRPr lang="en-US" sz="1000" dirty="0">
              <a:solidFill>
                <a:schemeClr val="tx1"/>
              </a:solidFill>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pPr algn="r" eaLnBrk="1" latinLnBrk="0" hangingPunct="1"/>
            <a:endParaRPr kumimoji="0" lang="en-US" sz="1000" dirty="0">
              <a:solidFill>
                <a:schemeClr val="tx1"/>
              </a:solidFill>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5BBC35B-A44B-4119-B8DA-DE9E3DFADA20}" type="slidenum">
              <a:rPr kumimoji="0" lang="en-US" smtClean="0"/>
              <a:pPr eaLnBrk="1" latinLnBrk="0" hangingPunct="1"/>
              <a:t>‹#›</a:t>
            </a:fld>
            <a:endParaRPr kumimoji="0" lang="en-US" sz="1000" b="0">
              <a:solidFill>
                <a:schemeClr val="tx1"/>
              </a:solidFill>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5.wmf"/><Relationship Id="rId4"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6.wmf"/><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8.wmf"/><Relationship Id="rId4" Type="http://schemas.openxmlformats.org/officeDocument/2006/relationships/oleObject" Target="../embeddings/oleObject6.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9.w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0.w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11.wmf"/><Relationship Id="rId4" Type="http://schemas.openxmlformats.org/officeDocument/2006/relationships/oleObject" Target="../embeddings/oleObject9.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2.wm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13.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14.w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15.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16.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noFill/>
          <a:ln/>
        </p:spPr>
        <p:txBody>
          <a:bodyPr lIns="90840" tIns="44623" rIns="90840" bIns="44623"/>
          <a:lstStyle/>
          <a:p>
            <a:r>
              <a:rPr lang="en-GB"/>
              <a:t>Critical systems development</a:t>
            </a:r>
          </a:p>
        </p:txBody>
      </p:sp>
      <p:sp>
        <p:nvSpPr>
          <p:cNvPr id="2" name="Subtitle 1"/>
          <p:cNvSpPr>
            <a:spLocks noGrp="1"/>
          </p:cNvSpPr>
          <p:nvPr>
            <p:ph type="subTitle" idx="1"/>
          </p:nvPr>
        </p:nvSpPr>
        <p:spPr/>
        <p:txBody>
          <a:bodyPr/>
          <a:lstStyle/>
          <a:p>
            <a:r>
              <a:rPr lang="en-US" smtClean="0"/>
              <a:t>Lecture 4</a:t>
            </a:r>
            <a:endParaRPr lang="bg-BG"/>
          </a:p>
        </p:txBody>
      </p:sp>
    </p:spTree>
    <p:extLst>
      <p:ext uri="{BB962C8B-B14F-4D97-AF65-F5344CB8AC3E}">
        <p14:creationId xmlns:p14="http://schemas.microsoft.com/office/powerpoint/2010/main" val="120412483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noFill/>
          <a:ln/>
        </p:spPr>
        <p:txBody>
          <a:bodyPr lIns="90840" tIns="44623" rIns="90840" bIns="44623"/>
          <a:lstStyle/>
          <a:p>
            <a:r>
              <a:rPr lang="en-GB"/>
              <a:t>Fault removal costs</a:t>
            </a:r>
          </a:p>
        </p:txBody>
      </p:sp>
      <p:sp>
        <p:nvSpPr>
          <p:cNvPr id="76803" name="Rectangle 3"/>
          <p:cNvSpPr>
            <a:spLocks noChangeArrowheads="1"/>
          </p:cNvSpPr>
          <p:nvPr/>
        </p:nvSpPr>
        <p:spPr bwMode="auto">
          <a:xfrm>
            <a:off x="17622838" y="16473488"/>
            <a:ext cx="141287"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7575"/>
            <a:r>
              <a:rPr lang="en-GB" sz="2500">
                <a:solidFill>
                  <a:srgbClr val="000000"/>
                </a:solidFill>
                <a:latin typeface="Times" charset="0"/>
              </a:rPr>
              <a:t>a</a:t>
            </a:r>
          </a:p>
        </p:txBody>
      </p:sp>
      <p:sp>
        <p:nvSpPr>
          <p:cNvPr id="76804" name="Line 4"/>
          <p:cNvSpPr>
            <a:spLocks noChangeShapeType="1"/>
          </p:cNvSpPr>
          <p:nvPr/>
        </p:nvSpPr>
        <p:spPr bwMode="auto">
          <a:xfrm>
            <a:off x="-15384463" y="-12049125"/>
            <a:ext cx="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76868" name="Rectangle 68"/>
          <p:cNvSpPr>
            <a:spLocks noChangeArrowheads="1"/>
          </p:cNvSpPr>
          <p:nvPr/>
        </p:nvSpPr>
        <p:spPr bwMode="auto">
          <a:xfrm>
            <a:off x="990600" y="1676400"/>
            <a:ext cx="71628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76869" name="Picture 69" descr="20.1 DependCosts(18.1).eps                                     001843A8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905000"/>
            <a:ext cx="5791200" cy="4211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37787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noFill/>
          <a:ln/>
        </p:spPr>
        <p:txBody>
          <a:bodyPr lIns="90840" tIns="44623" rIns="90840" bIns="44623"/>
          <a:lstStyle/>
          <a:p>
            <a:r>
              <a:rPr lang="en-GB"/>
              <a:t>Dependable processes</a:t>
            </a:r>
          </a:p>
        </p:txBody>
      </p:sp>
      <p:sp>
        <p:nvSpPr>
          <p:cNvPr id="93187" name="Rectangle 3"/>
          <p:cNvSpPr>
            <a:spLocks noGrp="1" noChangeArrowheads="1"/>
          </p:cNvSpPr>
          <p:nvPr>
            <p:ph type="body" idx="1"/>
          </p:nvPr>
        </p:nvSpPr>
        <p:spPr>
          <a:noFill/>
          <a:ln/>
        </p:spPr>
        <p:txBody>
          <a:bodyPr lIns="90840" tIns="44623" rIns="90840" bIns="44623"/>
          <a:lstStyle/>
          <a:p>
            <a:r>
              <a:rPr lang="en-GB"/>
              <a:t>To ensure a minimal number of software faults, it is important to have a well-defined, repeatable software process.</a:t>
            </a:r>
          </a:p>
          <a:p>
            <a:r>
              <a:rPr lang="en-GB"/>
              <a:t>A well-defined repeatable process is one that does not depend entirely on individual skills; rather can be enacted by different people.</a:t>
            </a:r>
          </a:p>
          <a:p>
            <a:r>
              <a:rPr lang="en-GB"/>
              <a:t>For fault detection, it is clear that the process activities should include significant effort devoted to verification and validation.</a:t>
            </a:r>
          </a:p>
        </p:txBody>
      </p:sp>
    </p:spTree>
    <p:extLst>
      <p:ext uri="{BB962C8B-B14F-4D97-AF65-F5344CB8AC3E}">
        <p14:creationId xmlns:p14="http://schemas.microsoft.com/office/powerpoint/2010/main" val="278109855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sz="3600"/>
              <a:t>Dependable process characteristics</a:t>
            </a:r>
            <a:endParaRPr lang="en-US"/>
          </a:p>
        </p:txBody>
      </p:sp>
      <p:sp>
        <p:nvSpPr>
          <p:cNvPr id="111620" name="Rectangle 4"/>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11621" name="Object 5"/>
          <p:cNvGraphicFramePr>
            <a:graphicFrameLocks noChangeAspect="1"/>
          </p:cNvGraphicFramePr>
          <p:nvPr/>
        </p:nvGraphicFramePr>
        <p:xfrm>
          <a:off x="457200" y="1905000"/>
          <a:ext cx="8305800" cy="4167188"/>
        </p:xfrm>
        <a:graphic>
          <a:graphicData uri="http://schemas.openxmlformats.org/presentationml/2006/ole">
            <mc:AlternateContent xmlns:mc="http://schemas.openxmlformats.org/markup-compatibility/2006">
              <mc:Choice xmlns:v="urn:schemas-microsoft-com:vml" Requires="v">
                <p:oleObj spid="_x0000_s12290" name="Document" r:id="rId3" imgW="5641848" imgH="2831592" progId="Word.Document.8">
                  <p:embed/>
                </p:oleObj>
              </mc:Choice>
              <mc:Fallback>
                <p:oleObj name="Document" r:id="rId3" imgW="5641848" imgH="2831592"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905000"/>
                        <a:ext cx="8305800" cy="416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208018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noFill/>
          <a:ln/>
        </p:spPr>
        <p:txBody>
          <a:bodyPr lIns="90840" tIns="44623" rIns="90840" bIns="44623"/>
          <a:lstStyle/>
          <a:p>
            <a:r>
              <a:rPr lang="en-GB"/>
              <a:t>Validation activities</a:t>
            </a:r>
          </a:p>
        </p:txBody>
      </p:sp>
      <p:sp>
        <p:nvSpPr>
          <p:cNvPr id="95235" name="Rectangle 3"/>
          <p:cNvSpPr>
            <a:spLocks noGrp="1" noChangeArrowheads="1"/>
          </p:cNvSpPr>
          <p:nvPr>
            <p:ph type="body" idx="1"/>
          </p:nvPr>
        </p:nvSpPr>
        <p:spPr>
          <a:noFill/>
          <a:ln/>
        </p:spPr>
        <p:txBody>
          <a:bodyPr lIns="90840" tIns="44623" rIns="90840" bIns="44623"/>
          <a:lstStyle/>
          <a:p>
            <a:r>
              <a:rPr lang="en-GB"/>
              <a:t>Requirements inspections.</a:t>
            </a:r>
          </a:p>
          <a:p>
            <a:r>
              <a:rPr lang="en-GB"/>
              <a:t>Requirements management.</a:t>
            </a:r>
          </a:p>
          <a:p>
            <a:r>
              <a:rPr lang="en-GB"/>
              <a:t>Model checking.</a:t>
            </a:r>
          </a:p>
          <a:p>
            <a:r>
              <a:rPr lang="en-GB"/>
              <a:t>Design and code inspection.</a:t>
            </a:r>
          </a:p>
          <a:p>
            <a:r>
              <a:rPr lang="en-GB"/>
              <a:t>Static analysis.</a:t>
            </a:r>
          </a:p>
          <a:p>
            <a:r>
              <a:rPr lang="en-GB"/>
              <a:t>Test planning and management.</a:t>
            </a:r>
          </a:p>
          <a:p>
            <a:r>
              <a:rPr lang="en-GB"/>
              <a:t>Configuration management, discussed in Chapter 29, is also essential.</a:t>
            </a:r>
          </a:p>
        </p:txBody>
      </p:sp>
    </p:spTree>
    <p:extLst>
      <p:ext uri="{BB962C8B-B14F-4D97-AF65-F5344CB8AC3E}">
        <p14:creationId xmlns:p14="http://schemas.microsoft.com/office/powerpoint/2010/main" val="108272558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t>Dependable programming</a:t>
            </a:r>
          </a:p>
        </p:txBody>
      </p:sp>
      <p:sp>
        <p:nvSpPr>
          <p:cNvPr id="112643" name="Rectangle 3"/>
          <p:cNvSpPr>
            <a:spLocks noGrp="1" noChangeArrowheads="1"/>
          </p:cNvSpPr>
          <p:nvPr>
            <p:ph type="body" idx="1"/>
          </p:nvPr>
        </p:nvSpPr>
        <p:spPr/>
        <p:txBody>
          <a:bodyPr/>
          <a:lstStyle/>
          <a:p>
            <a:r>
              <a:rPr lang="en-US"/>
              <a:t>Use programming constructs and techniques that contribute to fault avoidance and fault tolerance</a:t>
            </a:r>
          </a:p>
          <a:p>
            <a:pPr lvl="1"/>
            <a:r>
              <a:rPr lang="en-US"/>
              <a:t>Design for simplicity;</a:t>
            </a:r>
          </a:p>
          <a:p>
            <a:pPr lvl="1"/>
            <a:r>
              <a:rPr lang="en-US"/>
              <a:t>Protect information from unauthorised access;</a:t>
            </a:r>
          </a:p>
          <a:p>
            <a:pPr lvl="1"/>
            <a:r>
              <a:rPr lang="en-US"/>
              <a:t>Minimise the use of unsafe programming constructs.</a:t>
            </a:r>
          </a:p>
          <a:p>
            <a:pPr lvl="1"/>
            <a:endParaRPr lang="en-US"/>
          </a:p>
        </p:txBody>
      </p:sp>
    </p:spTree>
    <p:extLst>
      <p:ext uri="{BB962C8B-B14F-4D97-AF65-F5344CB8AC3E}">
        <p14:creationId xmlns:p14="http://schemas.microsoft.com/office/powerpoint/2010/main" val="548586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t>Information protection</a:t>
            </a:r>
          </a:p>
        </p:txBody>
      </p:sp>
      <p:sp>
        <p:nvSpPr>
          <p:cNvPr id="113667" name="Rectangle 3"/>
          <p:cNvSpPr>
            <a:spLocks noGrp="1" noChangeArrowheads="1"/>
          </p:cNvSpPr>
          <p:nvPr>
            <p:ph type="body" idx="1"/>
          </p:nvPr>
        </p:nvSpPr>
        <p:spPr/>
        <p:txBody>
          <a:bodyPr/>
          <a:lstStyle/>
          <a:p>
            <a:pPr>
              <a:lnSpc>
                <a:spcPct val="90000"/>
              </a:lnSpc>
            </a:pPr>
            <a:r>
              <a:rPr lang="en-GB" sz="2400"/>
              <a:t>Information should only be exposed to those parts of the program which need to access it. This involves the creation of objects or abstract data types that maintain state and that provide operations on that state.</a:t>
            </a:r>
          </a:p>
          <a:p>
            <a:pPr>
              <a:lnSpc>
                <a:spcPct val="90000"/>
              </a:lnSpc>
            </a:pPr>
            <a:r>
              <a:rPr lang="en-GB" sz="2400"/>
              <a:t>This avoids faults for three reasons:</a:t>
            </a:r>
          </a:p>
          <a:p>
            <a:pPr lvl="1">
              <a:lnSpc>
                <a:spcPct val="90000"/>
              </a:lnSpc>
            </a:pPr>
            <a:r>
              <a:rPr lang="en-GB" sz="2000"/>
              <a:t>the probability of accidental corruption of information is reduced; </a:t>
            </a:r>
          </a:p>
          <a:p>
            <a:pPr lvl="1">
              <a:lnSpc>
                <a:spcPct val="90000"/>
              </a:lnSpc>
            </a:pPr>
            <a:r>
              <a:rPr lang="en-GB" sz="2000"/>
              <a:t>the information is surrounded by ‘firewalls’ so that problems are less likely to spread to other parts of the program;</a:t>
            </a:r>
          </a:p>
          <a:p>
            <a:pPr lvl="1">
              <a:lnSpc>
                <a:spcPct val="90000"/>
              </a:lnSpc>
            </a:pPr>
            <a:r>
              <a:rPr lang="en-GB" sz="2000"/>
              <a:t>as all information is localised, you are less likely to make errors and reviewers are more likely to find errors.</a:t>
            </a:r>
          </a:p>
          <a:p>
            <a:pPr>
              <a:lnSpc>
                <a:spcPct val="90000"/>
              </a:lnSpc>
            </a:pPr>
            <a:endParaRPr lang="en-US" sz="2400"/>
          </a:p>
        </p:txBody>
      </p:sp>
    </p:spTree>
    <p:extLst>
      <p:ext uri="{BB962C8B-B14F-4D97-AF65-F5344CB8AC3E}">
        <p14:creationId xmlns:p14="http://schemas.microsoft.com/office/powerpoint/2010/main" val="2087951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noFill/>
          <a:ln/>
        </p:spPr>
        <p:txBody>
          <a:bodyPr lIns="90840" tIns="44623" rIns="90840" bIns="44623"/>
          <a:lstStyle/>
          <a:p>
            <a:r>
              <a:rPr lang="en-GB"/>
              <a:t>A queue specification in Java</a:t>
            </a:r>
          </a:p>
        </p:txBody>
      </p:sp>
      <p:sp>
        <p:nvSpPr>
          <p:cNvPr id="89092" name="Rectangle 4"/>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89093" name="Object 5"/>
          <p:cNvGraphicFramePr>
            <a:graphicFrameLocks noChangeAspect="1"/>
          </p:cNvGraphicFramePr>
          <p:nvPr/>
        </p:nvGraphicFramePr>
        <p:xfrm>
          <a:off x="990600" y="2133600"/>
          <a:ext cx="6248400" cy="3278188"/>
        </p:xfrm>
        <a:graphic>
          <a:graphicData uri="http://schemas.openxmlformats.org/presentationml/2006/ole">
            <mc:AlternateContent xmlns:mc="http://schemas.openxmlformats.org/markup-compatibility/2006">
              <mc:Choice xmlns:v="urn:schemas-microsoft-com:vml" Requires="v">
                <p:oleObj spid="_x0000_s13314" name="Document" r:id="rId4" imgW="5486400" imgH="1280160" progId="Word.Document.8">
                  <p:embed/>
                </p:oleObj>
              </mc:Choice>
              <mc:Fallback>
                <p:oleObj name="Document" r:id="rId4" imgW="5486400" imgH="128016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55568"/>
                      <a:stretch>
                        <a:fillRect/>
                      </a:stretch>
                    </p:blipFill>
                    <p:spPr bwMode="auto">
                      <a:xfrm>
                        <a:off x="990600" y="2133600"/>
                        <a:ext cx="6248400" cy="3278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02032234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4"/>
          <p:cNvSpPr>
            <a:spLocks noChangeArrowheads="1"/>
          </p:cNvSpPr>
          <p:nvPr/>
        </p:nvSpPr>
        <p:spPr bwMode="auto">
          <a:xfrm>
            <a:off x="2286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91138" name="Rectangle 2"/>
          <p:cNvSpPr>
            <a:spLocks noGrp="1" noChangeArrowheads="1"/>
          </p:cNvSpPr>
          <p:nvPr>
            <p:ph type="title"/>
          </p:nvPr>
        </p:nvSpPr>
        <p:spPr>
          <a:noFill/>
          <a:ln/>
        </p:spPr>
        <p:txBody>
          <a:bodyPr lIns="90840" tIns="44623" rIns="90840" bIns="44623"/>
          <a:lstStyle/>
          <a:p>
            <a:r>
              <a:rPr lang="en-GB"/>
              <a:t>Signal declaration in Java</a:t>
            </a:r>
          </a:p>
        </p:txBody>
      </p:sp>
      <p:graphicFrame>
        <p:nvGraphicFramePr>
          <p:cNvPr id="91141" name="Object 5"/>
          <p:cNvGraphicFramePr>
            <a:graphicFrameLocks noChangeAspect="1"/>
          </p:cNvGraphicFramePr>
          <p:nvPr/>
        </p:nvGraphicFramePr>
        <p:xfrm>
          <a:off x="914400" y="2057400"/>
          <a:ext cx="6553200" cy="3810000"/>
        </p:xfrm>
        <a:graphic>
          <a:graphicData uri="http://schemas.openxmlformats.org/presentationml/2006/ole">
            <mc:AlternateContent xmlns:mc="http://schemas.openxmlformats.org/markup-compatibility/2006">
              <mc:Choice xmlns:v="urn:schemas-microsoft-com:vml" Requires="v">
                <p:oleObj spid="_x0000_s14338" name="Document" r:id="rId4" imgW="5486400" imgH="1463040" progId="Word.Document.8">
                  <p:embed/>
                </p:oleObj>
              </mc:Choice>
              <mc:Fallback>
                <p:oleObj name="Document" r:id="rId4" imgW="5486400" imgH="146304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54179"/>
                      <a:stretch>
                        <a:fillRect/>
                      </a:stretch>
                    </p:blipFill>
                    <p:spPr bwMode="auto">
                      <a:xfrm>
                        <a:off x="914400" y="2057400"/>
                        <a:ext cx="65532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7108789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t>Safe programming</a:t>
            </a:r>
          </a:p>
        </p:txBody>
      </p:sp>
      <p:sp>
        <p:nvSpPr>
          <p:cNvPr id="114691" name="Rectangle 3"/>
          <p:cNvSpPr>
            <a:spLocks noGrp="1" noChangeArrowheads="1"/>
          </p:cNvSpPr>
          <p:nvPr>
            <p:ph type="body" idx="1"/>
          </p:nvPr>
        </p:nvSpPr>
        <p:spPr/>
        <p:txBody>
          <a:bodyPr/>
          <a:lstStyle/>
          <a:p>
            <a:r>
              <a:rPr lang="en-US"/>
              <a:t>Faults in programs are usually a consequence of programmers making mistakes.</a:t>
            </a:r>
          </a:p>
          <a:p>
            <a:r>
              <a:rPr lang="en-US"/>
              <a:t>These mistakes occur because people lose track of the relationships between program variables.</a:t>
            </a:r>
          </a:p>
          <a:p>
            <a:r>
              <a:rPr lang="en-US"/>
              <a:t>Some programming constructs are more error-prone than others so avoiding their use reduces programmer mistakes.</a:t>
            </a:r>
          </a:p>
        </p:txBody>
      </p:sp>
    </p:spTree>
    <p:extLst>
      <p:ext uri="{BB962C8B-B14F-4D97-AF65-F5344CB8AC3E}">
        <p14:creationId xmlns:p14="http://schemas.microsoft.com/office/powerpoint/2010/main" val="13760441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noFill/>
          <a:ln/>
        </p:spPr>
        <p:txBody>
          <a:bodyPr lIns="90840" tIns="44623" rIns="90840" bIns="44623"/>
          <a:lstStyle/>
          <a:p>
            <a:r>
              <a:rPr lang="en-GB"/>
              <a:t>Structured programming</a:t>
            </a:r>
          </a:p>
        </p:txBody>
      </p:sp>
      <p:sp>
        <p:nvSpPr>
          <p:cNvPr id="80899" name="Rectangle 3"/>
          <p:cNvSpPr>
            <a:spLocks noGrp="1" noChangeArrowheads="1"/>
          </p:cNvSpPr>
          <p:nvPr>
            <p:ph type="body" idx="1"/>
          </p:nvPr>
        </p:nvSpPr>
        <p:spPr>
          <a:noFill/>
          <a:ln/>
        </p:spPr>
        <p:txBody>
          <a:bodyPr lIns="90840" tIns="44623" rIns="90840" bIns="44623"/>
          <a:lstStyle/>
          <a:p>
            <a:r>
              <a:rPr lang="en-GB" sz="2400"/>
              <a:t>First proposed in 1968 as an approach to development that makes programs easier to understand and that avoids programmer errors.</a:t>
            </a:r>
          </a:p>
          <a:p>
            <a:r>
              <a:rPr lang="en-GB" sz="2400"/>
              <a:t>Programming without gotos.</a:t>
            </a:r>
          </a:p>
          <a:p>
            <a:r>
              <a:rPr lang="en-GB" sz="2400"/>
              <a:t>While loops and if statements as the only </a:t>
            </a:r>
            <a:br>
              <a:rPr lang="en-GB" sz="2400"/>
            </a:br>
            <a:r>
              <a:rPr lang="en-GB" sz="2400"/>
              <a:t>control statements.</a:t>
            </a:r>
          </a:p>
          <a:p>
            <a:r>
              <a:rPr lang="en-GB" sz="2400"/>
              <a:t>Top-down design.</a:t>
            </a:r>
          </a:p>
          <a:p>
            <a:r>
              <a:rPr lang="en-GB" sz="2400"/>
              <a:t>An important development because it promoted thought and discussion about programming.</a:t>
            </a:r>
          </a:p>
          <a:p>
            <a:pPr>
              <a:buFont typeface="Zapf Dingbats" charset="2"/>
              <a:buNone/>
            </a:pPr>
            <a:endParaRPr lang="en-GB" sz="2400"/>
          </a:p>
        </p:txBody>
      </p:sp>
    </p:spTree>
    <p:extLst>
      <p:ext uri="{BB962C8B-B14F-4D97-AF65-F5344CB8AC3E}">
        <p14:creationId xmlns:p14="http://schemas.microsoft.com/office/powerpoint/2010/main" val="75094746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a:t>Objectives</a:t>
            </a:r>
          </a:p>
        </p:txBody>
      </p:sp>
      <p:sp>
        <p:nvSpPr>
          <p:cNvPr id="106499" name="Rectangle 3"/>
          <p:cNvSpPr>
            <a:spLocks noGrp="1" noChangeArrowheads="1"/>
          </p:cNvSpPr>
          <p:nvPr>
            <p:ph type="body" idx="1"/>
          </p:nvPr>
        </p:nvSpPr>
        <p:spPr/>
        <p:txBody>
          <a:bodyPr/>
          <a:lstStyle/>
          <a:p>
            <a:pPr>
              <a:lnSpc>
                <a:spcPct val="90000"/>
              </a:lnSpc>
            </a:pPr>
            <a:r>
              <a:rPr lang="en-US"/>
              <a:t>To explain how fault tolerance and fault avoidance contribute to the development of dependable systems</a:t>
            </a:r>
          </a:p>
          <a:p>
            <a:pPr>
              <a:lnSpc>
                <a:spcPct val="90000"/>
              </a:lnSpc>
            </a:pPr>
            <a:r>
              <a:rPr lang="en-US"/>
              <a:t>To describe characteristics of dependable software processes</a:t>
            </a:r>
          </a:p>
          <a:p>
            <a:pPr>
              <a:lnSpc>
                <a:spcPct val="90000"/>
              </a:lnSpc>
            </a:pPr>
            <a:r>
              <a:rPr lang="en-US"/>
              <a:t>To introduce programming techniques for fault avoidance</a:t>
            </a:r>
          </a:p>
          <a:p>
            <a:pPr>
              <a:lnSpc>
                <a:spcPct val="90000"/>
              </a:lnSpc>
            </a:pPr>
            <a:r>
              <a:rPr lang="en-US"/>
              <a:t>To describe fault tolerance mechanisms and their use of diversity and redundancy</a:t>
            </a:r>
          </a:p>
        </p:txBody>
      </p:sp>
    </p:spTree>
    <p:extLst>
      <p:ext uri="{BB962C8B-B14F-4D97-AF65-F5344CB8AC3E}">
        <p14:creationId xmlns:p14="http://schemas.microsoft.com/office/powerpoint/2010/main" val="14617611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noFill/>
          <a:ln/>
        </p:spPr>
        <p:txBody>
          <a:bodyPr lIns="90840" tIns="44623" rIns="90840" bIns="44623"/>
          <a:lstStyle/>
          <a:p>
            <a:r>
              <a:rPr lang="en-GB"/>
              <a:t>Error-prone constructs</a:t>
            </a:r>
          </a:p>
        </p:txBody>
      </p:sp>
      <p:sp>
        <p:nvSpPr>
          <p:cNvPr id="82947" name="Rectangle 3"/>
          <p:cNvSpPr>
            <a:spLocks noGrp="1" noChangeArrowheads="1"/>
          </p:cNvSpPr>
          <p:nvPr>
            <p:ph type="body" idx="1"/>
          </p:nvPr>
        </p:nvSpPr>
        <p:spPr>
          <a:xfrm>
            <a:off x="608013" y="1676400"/>
            <a:ext cx="7804150" cy="4130675"/>
          </a:xfrm>
          <a:noFill/>
          <a:ln/>
        </p:spPr>
        <p:txBody>
          <a:bodyPr lIns="90840" tIns="44623" rIns="90840" bIns="44623"/>
          <a:lstStyle/>
          <a:p>
            <a:pPr>
              <a:lnSpc>
                <a:spcPct val="90000"/>
              </a:lnSpc>
            </a:pPr>
            <a:r>
              <a:rPr lang="en-GB" sz="2400"/>
              <a:t>Floating-point numbers</a:t>
            </a:r>
          </a:p>
          <a:p>
            <a:pPr lvl="1">
              <a:lnSpc>
                <a:spcPct val="90000"/>
              </a:lnSpc>
            </a:pPr>
            <a:r>
              <a:rPr lang="en-GB" sz="2000"/>
              <a:t>Inherently imprecise. The imprecision may lead to invalid </a:t>
            </a:r>
            <a:br>
              <a:rPr lang="en-GB" sz="2000"/>
            </a:br>
            <a:r>
              <a:rPr lang="en-GB" sz="2000"/>
              <a:t>comparisons.</a:t>
            </a:r>
          </a:p>
          <a:p>
            <a:pPr>
              <a:lnSpc>
                <a:spcPct val="90000"/>
              </a:lnSpc>
            </a:pPr>
            <a:r>
              <a:rPr lang="en-GB" sz="2400"/>
              <a:t>Pointers</a:t>
            </a:r>
          </a:p>
          <a:p>
            <a:pPr lvl="1">
              <a:lnSpc>
                <a:spcPct val="90000"/>
              </a:lnSpc>
            </a:pPr>
            <a:r>
              <a:rPr lang="en-GB" sz="2000"/>
              <a:t>Pointers referring to the wrong memory areas can corrupt </a:t>
            </a:r>
            <a:br>
              <a:rPr lang="en-GB" sz="2000"/>
            </a:br>
            <a:r>
              <a:rPr lang="en-GB" sz="2000"/>
              <a:t>data. Aliasing can make programs difficult to understand </a:t>
            </a:r>
            <a:br>
              <a:rPr lang="en-GB" sz="2000"/>
            </a:br>
            <a:r>
              <a:rPr lang="en-GB" sz="2000"/>
              <a:t>and change.</a:t>
            </a:r>
          </a:p>
          <a:p>
            <a:pPr>
              <a:lnSpc>
                <a:spcPct val="90000"/>
              </a:lnSpc>
            </a:pPr>
            <a:r>
              <a:rPr lang="en-GB" sz="2400"/>
              <a:t>Dynamic memory allocation</a:t>
            </a:r>
          </a:p>
          <a:p>
            <a:pPr lvl="1">
              <a:lnSpc>
                <a:spcPct val="90000"/>
              </a:lnSpc>
            </a:pPr>
            <a:r>
              <a:rPr lang="en-GB" sz="2000"/>
              <a:t>Run-time allocation can cause memory overflow.</a:t>
            </a:r>
          </a:p>
          <a:p>
            <a:pPr>
              <a:lnSpc>
                <a:spcPct val="90000"/>
              </a:lnSpc>
            </a:pPr>
            <a:r>
              <a:rPr lang="en-GB" sz="2400"/>
              <a:t>Parallelism</a:t>
            </a:r>
          </a:p>
          <a:p>
            <a:pPr lvl="1">
              <a:lnSpc>
                <a:spcPct val="90000"/>
              </a:lnSpc>
            </a:pPr>
            <a:r>
              <a:rPr lang="en-GB" sz="2000"/>
              <a:t>Can result in subtle timing errors because of unforeseen </a:t>
            </a:r>
            <a:br>
              <a:rPr lang="en-GB" sz="2000"/>
            </a:br>
            <a:r>
              <a:rPr lang="en-GB" sz="2000"/>
              <a:t>interaction between parallel processes.</a:t>
            </a:r>
          </a:p>
          <a:p>
            <a:pPr>
              <a:lnSpc>
                <a:spcPct val="90000"/>
              </a:lnSpc>
            </a:pPr>
            <a:r>
              <a:rPr lang="en-GB" sz="2400"/>
              <a:t>Recursion</a:t>
            </a:r>
          </a:p>
          <a:p>
            <a:pPr lvl="1">
              <a:lnSpc>
                <a:spcPct val="90000"/>
              </a:lnSpc>
            </a:pPr>
            <a:r>
              <a:rPr lang="en-GB" sz="2000"/>
              <a:t>Errors in recursion can cause memory overflow.</a:t>
            </a:r>
          </a:p>
        </p:txBody>
      </p:sp>
    </p:spTree>
    <p:extLst>
      <p:ext uri="{BB962C8B-B14F-4D97-AF65-F5344CB8AC3E}">
        <p14:creationId xmlns:p14="http://schemas.microsoft.com/office/powerpoint/2010/main" val="1834668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p:txBody>
          <a:bodyPr/>
          <a:lstStyle/>
          <a:p>
            <a:r>
              <a:rPr lang="en-GB"/>
              <a:t>Error-prone constructs</a:t>
            </a:r>
          </a:p>
        </p:txBody>
      </p:sp>
      <p:sp>
        <p:nvSpPr>
          <p:cNvPr id="84997" name="Rectangle 5"/>
          <p:cNvSpPr>
            <a:spLocks noGrp="1" noChangeArrowheads="1"/>
          </p:cNvSpPr>
          <p:nvPr>
            <p:ph type="body" idx="1"/>
          </p:nvPr>
        </p:nvSpPr>
        <p:spPr>
          <a:xfrm>
            <a:off x="762000" y="1524000"/>
            <a:ext cx="7804150" cy="4130675"/>
          </a:xfrm>
        </p:spPr>
        <p:txBody>
          <a:bodyPr/>
          <a:lstStyle/>
          <a:p>
            <a:pPr>
              <a:lnSpc>
                <a:spcPct val="90000"/>
              </a:lnSpc>
            </a:pPr>
            <a:r>
              <a:rPr lang="en-GB" sz="2000"/>
              <a:t>Interrupts</a:t>
            </a:r>
          </a:p>
          <a:p>
            <a:pPr lvl="1">
              <a:lnSpc>
                <a:spcPct val="90000"/>
              </a:lnSpc>
            </a:pPr>
            <a:r>
              <a:rPr lang="en-GB" sz="2000"/>
              <a:t>Interrupts can cause a critical operation to be terminated </a:t>
            </a:r>
            <a:br>
              <a:rPr lang="en-GB" sz="2000"/>
            </a:br>
            <a:r>
              <a:rPr lang="en-GB" sz="2000"/>
              <a:t>and make a program difficult to understand.  </a:t>
            </a:r>
          </a:p>
          <a:p>
            <a:pPr>
              <a:lnSpc>
                <a:spcPct val="90000"/>
              </a:lnSpc>
            </a:pPr>
            <a:r>
              <a:rPr lang="en-GB" sz="2000"/>
              <a:t>Inheritance</a:t>
            </a:r>
          </a:p>
          <a:p>
            <a:pPr lvl="1">
              <a:lnSpc>
                <a:spcPct val="90000"/>
              </a:lnSpc>
            </a:pPr>
            <a:r>
              <a:rPr lang="en-GB" sz="2000"/>
              <a:t>Code is not localised. This can result in unexpected behaviour when changes are made and problems of understanding.</a:t>
            </a:r>
          </a:p>
          <a:p>
            <a:pPr>
              <a:lnSpc>
                <a:spcPct val="90000"/>
              </a:lnSpc>
            </a:pPr>
            <a:r>
              <a:rPr lang="en-GB" sz="2000"/>
              <a:t>Aliasing</a:t>
            </a:r>
          </a:p>
          <a:p>
            <a:pPr lvl="1">
              <a:lnSpc>
                <a:spcPct val="90000"/>
              </a:lnSpc>
            </a:pPr>
            <a:r>
              <a:rPr lang="en-GB" sz="2000"/>
              <a:t>Using more than 1 name to refer to the same state variable.</a:t>
            </a:r>
          </a:p>
          <a:p>
            <a:pPr>
              <a:lnSpc>
                <a:spcPct val="90000"/>
              </a:lnSpc>
            </a:pPr>
            <a:r>
              <a:rPr lang="en-GB" sz="2000"/>
              <a:t>Unbounded arrays</a:t>
            </a:r>
          </a:p>
          <a:p>
            <a:pPr lvl="1">
              <a:lnSpc>
                <a:spcPct val="90000"/>
              </a:lnSpc>
            </a:pPr>
            <a:r>
              <a:rPr lang="en-GB" sz="2000"/>
              <a:t>Buffer overflow failures can occur if no bound checking on arrays.</a:t>
            </a:r>
          </a:p>
          <a:p>
            <a:pPr>
              <a:lnSpc>
                <a:spcPct val="90000"/>
              </a:lnSpc>
            </a:pPr>
            <a:r>
              <a:rPr lang="en-GB" sz="2000"/>
              <a:t>Default input processing</a:t>
            </a:r>
          </a:p>
          <a:p>
            <a:pPr lvl="1">
              <a:lnSpc>
                <a:spcPct val="90000"/>
              </a:lnSpc>
            </a:pPr>
            <a:r>
              <a:rPr lang="en-GB" sz="2000"/>
              <a:t>An input action that occurs irrespective of the input.</a:t>
            </a:r>
          </a:p>
        </p:txBody>
      </p:sp>
    </p:spTree>
    <p:extLst>
      <p:ext uri="{BB962C8B-B14F-4D97-AF65-F5344CB8AC3E}">
        <p14:creationId xmlns:p14="http://schemas.microsoft.com/office/powerpoint/2010/main" val="107449704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p:spPr>
        <p:txBody>
          <a:bodyPr lIns="90840" tIns="44623" rIns="90840" bIns="44623"/>
          <a:lstStyle/>
          <a:p>
            <a:r>
              <a:rPr lang="en-GB"/>
              <a:t>Exception handling</a:t>
            </a:r>
          </a:p>
        </p:txBody>
      </p:sp>
      <p:sp>
        <p:nvSpPr>
          <p:cNvPr id="16387" name="Rectangle 3"/>
          <p:cNvSpPr>
            <a:spLocks noGrp="1" noChangeArrowheads="1"/>
          </p:cNvSpPr>
          <p:nvPr>
            <p:ph type="body" idx="1"/>
          </p:nvPr>
        </p:nvSpPr>
        <p:spPr>
          <a:noFill/>
          <a:ln/>
        </p:spPr>
        <p:txBody>
          <a:bodyPr lIns="90840" tIns="44623" rIns="90840" bIns="44623"/>
          <a:lstStyle/>
          <a:p>
            <a:r>
              <a:rPr lang="en-GB" sz="2400"/>
              <a:t>A program exception is an error or some </a:t>
            </a:r>
            <a:br>
              <a:rPr lang="en-GB" sz="2400"/>
            </a:br>
            <a:r>
              <a:rPr lang="en-GB" sz="2400"/>
              <a:t>unexpected event such as a power failure.</a:t>
            </a:r>
          </a:p>
          <a:p>
            <a:r>
              <a:rPr lang="en-GB" sz="2400"/>
              <a:t>Exception handling constructs allow for such </a:t>
            </a:r>
            <a:br>
              <a:rPr lang="en-GB" sz="2400"/>
            </a:br>
            <a:r>
              <a:rPr lang="en-GB" sz="2400"/>
              <a:t>events to be handled without the need for </a:t>
            </a:r>
            <a:br>
              <a:rPr lang="en-GB" sz="2400"/>
            </a:br>
            <a:r>
              <a:rPr lang="en-GB" sz="2400"/>
              <a:t>continual status checking to detect exceptions.</a:t>
            </a:r>
          </a:p>
          <a:p>
            <a:r>
              <a:rPr lang="en-GB" sz="2400"/>
              <a:t>Using normal control constructs to detect </a:t>
            </a:r>
            <a:br>
              <a:rPr lang="en-GB" sz="2400"/>
            </a:br>
            <a:r>
              <a:rPr lang="en-GB" sz="2400"/>
              <a:t>exceptions needs many additional statements to be </a:t>
            </a:r>
            <a:br>
              <a:rPr lang="en-GB" sz="2400"/>
            </a:br>
            <a:r>
              <a:rPr lang="en-GB" sz="2400"/>
              <a:t>added to the program. This adds a significant </a:t>
            </a:r>
            <a:br>
              <a:rPr lang="en-GB" sz="2400"/>
            </a:br>
            <a:r>
              <a:rPr lang="en-GB" sz="2400"/>
              <a:t>overhead and is potentially error-prone.</a:t>
            </a:r>
          </a:p>
        </p:txBody>
      </p:sp>
    </p:spTree>
    <p:extLst>
      <p:ext uri="{BB962C8B-B14F-4D97-AF65-F5344CB8AC3E}">
        <p14:creationId xmlns:p14="http://schemas.microsoft.com/office/powerpoint/2010/main" val="226896724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p:spPr>
        <p:txBody>
          <a:bodyPr lIns="90840" tIns="44623" rIns="90840" bIns="44623"/>
          <a:lstStyle/>
          <a:p>
            <a:r>
              <a:rPr lang="en-GB"/>
              <a:t>Exceptions in Java 1</a:t>
            </a:r>
          </a:p>
        </p:txBody>
      </p:sp>
      <p:sp>
        <p:nvSpPr>
          <p:cNvPr id="18436" name="Rectangle 4"/>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8437" name="Object 5"/>
          <p:cNvGraphicFramePr>
            <a:graphicFrameLocks noChangeAspect="1"/>
          </p:cNvGraphicFramePr>
          <p:nvPr/>
        </p:nvGraphicFramePr>
        <p:xfrm>
          <a:off x="762000" y="2133600"/>
          <a:ext cx="7162800" cy="3141663"/>
        </p:xfrm>
        <a:graphic>
          <a:graphicData uri="http://schemas.openxmlformats.org/presentationml/2006/ole">
            <mc:AlternateContent xmlns:mc="http://schemas.openxmlformats.org/markup-compatibility/2006">
              <mc:Choice xmlns:v="urn:schemas-microsoft-com:vml" Requires="v">
                <p:oleObj spid="_x0000_s15362" name="Document" r:id="rId4" imgW="5486400" imgH="1136904" progId="Word.Document.8">
                  <p:embed/>
                </p:oleObj>
              </mc:Choice>
              <mc:Fallback>
                <p:oleObj name="Document" r:id="rId4" imgW="5486400" imgH="1136904"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52762"/>
                      <a:stretch>
                        <a:fillRect/>
                      </a:stretch>
                    </p:blipFill>
                    <p:spPr bwMode="auto">
                      <a:xfrm>
                        <a:off x="762000" y="2133600"/>
                        <a:ext cx="7162800" cy="3141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63613577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t>Exceptions in Java 2</a:t>
            </a:r>
          </a:p>
        </p:txBody>
      </p:sp>
      <p:sp>
        <p:nvSpPr>
          <p:cNvPr id="116740" name="Rectangle 4"/>
          <p:cNvSpPr>
            <a:spLocks noChangeArrowheads="1"/>
          </p:cNvSpPr>
          <p:nvPr/>
        </p:nvSpPr>
        <p:spPr bwMode="auto">
          <a:xfrm>
            <a:off x="4572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16741" name="Object 5"/>
          <p:cNvGraphicFramePr>
            <a:graphicFrameLocks noChangeAspect="1"/>
          </p:cNvGraphicFramePr>
          <p:nvPr/>
        </p:nvGraphicFramePr>
        <p:xfrm>
          <a:off x="1219200" y="1905000"/>
          <a:ext cx="7086600" cy="4251325"/>
        </p:xfrm>
        <a:graphic>
          <a:graphicData uri="http://schemas.openxmlformats.org/presentationml/2006/ole">
            <mc:AlternateContent xmlns:mc="http://schemas.openxmlformats.org/markup-compatibility/2006">
              <mc:Choice xmlns:v="urn:schemas-microsoft-com:vml" Requires="v">
                <p:oleObj spid="_x0000_s16386" name="Document" r:id="rId3" imgW="5486400" imgH="2194560" progId="Word.Document.8">
                  <p:embed/>
                </p:oleObj>
              </mc:Choice>
              <mc:Fallback>
                <p:oleObj name="Document" r:id="rId3" imgW="5486400" imgH="219456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33353"/>
                      <a:stretch>
                        <a:fillRect/>
                      </a:stretch>
                    </p:blipFill>
                    <p:spPr bwMode="auto">
                      <a:xfrm>
                        <a:off x="1219200" y="1905000"/>
                        <a:ext cx="7086600" cy="425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049647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noFill/>
          <a:ln/>
        </p:spPr>
        <p:txBody>
          <a:bodyPr lIns="90840" tIns="44623" rIns="90840" bIns="44623"/>
          <a:lstStyle/>
          <a:p>
            <a:r>
              <a:rPr lang="en-GB"/>
              <a:t>A temperature controller</a:t>
            </a:r>
          </a:p>
        </p:txBody>
      </p:sp>
      <p:sp>
        <p:nvSpPr>
          <p:cNvPr id="98307" name="Rectangle 3"/>
          <p:cNvSpPr>
            <a:spLocks noGrp="1" noChangeArrowheads="1"/>
          </p:cNvSpPr>
          <p:nvPr>
            <p:ph type="body" idx="1"/>
          </p:nvPr>
        </p:nvSpPr>
        <p:spPr>
          <a:noFill/>
          <a:ln/>
        </p:spPr>
        <p:txBody>
          <a:bodyPr lIns="90840" tIns="44623" rIns="90840" bIns="44623"/>
          <a:lstStyle/>
          <a:p>
            <a:pPr>
              <a:lnSpc>
                <a:spcPct val="90000"/>
              </a:lnSpc>
            </a:pPr>
            <a:r>
              <a:rPr lang="en-GB" sz="2400"/>
              <a:t>Exceptions can be used as a normal programming technique and not just as a way of recovering from faults. </a:t>
            </a:r>
          </a:p>
          <a:p>
            <a:pPr>
              <a:lnSpc>
                <a:spcPct val="90000"/>
              </a:lnSpc>
            </a:pPr>
            <a:r>
              <a:rPr lang="en-GB" sz="2400"/>
              <a:t>Consider an example of a freezer controller that keeps the freezer temperature within a specified range.</a:t>
            </a:r>
          </a:p>
          <a:p>
            <a:pPr>
              <a:lnSpc>
                <a:spcPct val="90000"/>
              </a:lnSpc>
            </a:pPr>
            <a:r>
              <a:rPr lang="en-GB" sz="2400"/>
              <a:t>Switches a refrigerant pump on and off.</a:t>
            </a:r>
          </a:p>
          <a:p>
            <a:pPr>
              <a:lnSpc>
                <a:spcPct val="90000"/>
              </a:lnSpc>
            </a:pPr>
            <a:r>
              <a:rPr lang="en-GB" sz="2400"/>
              <a:t>Sets off an alarm is the maximum allowed temperature is exceeded.</a:t>
            </a:r>
          </a:p>
          <a:p>
            <a:pPr>
              <a:lnSpc>
                <a:spcPct val="90000"/>
              </a:lnSpc>
            </a:pPr>
            <a:r>
              <a:rPr lang="en-GB" sz="2400"/>
              <a:t>Uses exceptions as a normal programming technique.</a:t>
            </a:r>
          </a:p>
        </p:txBody>
      </p:sp>
    </p:spTree>
    <p:extLst>
      <p:ext uri="{BB962C8B-B14F-4D97-AF65-F5344CB8AC3E}">
        <p14:creationId xmlns:p14="http://schemas.microsoft.com/office/powerpoint/2010/main" val="226542864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60" name="Rectangle 8"/>
          <p:cNvSpPr>
            <a:spLocks noGrp="1" noChangeArrowheads="1"/>
          </p:cNvSpPr>
          <p:nvPr>
            <p:ph type="title"/>
          </p:nvPr>
        </p:nvSpPr>
        <p:spPr/>
        <p:txBody>
          <a:bodyPr/>
          <a:lstStyle/>
          <a:p>
            <a:r>
              <a:rPr lang="en-US"/>
              <a:t>Freezer controller 1</a:t>
            </a:r>
          </a:p>
        </p:txBody>
      </p:sp>
      <p:sp>
        <p:nvSpPr>
          <p:cNvPr id="100362" name="Rectangle 10"/>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00363" name="Object 11"/>
          <p:cNvGraphicFramePr>
            <a:graphicFrameLocks noChangeAspect="1"/>
          </p:cNvGraphicFramePr>
          <p:nvPr/>
        </p:nvGraphicFramePr>
        <p:xfrm>
          <a:off x="762000" y="1905000"/>
          <a:ext cx="5943600" cy="4244975"/>
        </p:xfrm>
        <a:graphic>
          <a:graphicData uri="http://schemas.openxmlformats.org/presentationml/2006/ole">
            <mc:AlternateContent xmlns:mc="http://schemas.openxmlformats.org/markup-compatibility/2006">
              <mc:Choice xmlns:v="urn:schemas-microsoft-com:vml" Requires="v">
                <p:oleObj spid="_x0000_s17410" name="Document" r:id="rId4" imgW="5486400" imgH="1959864" progId="Word.Document.8">
                  <p:embed/>
                </p:oleObj>
              </mc:Choice>
              <mc:Fallback>
                <p:oleObj name="Document" r:id="rId4" imgW="5486400" imgH="1959864"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50014"/>
                      <a:stretch>
                        <a:fillRect/>
                      </a:stretch>
                    </p:blipFill>
                    <p:spPr bwMode="auto">
                      <a:xfrm>
                        <a:off x="762000" y="1905000"/>
                        <a:ext cx="5943600" cy="424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53704098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t>Freezer controller 2</a:t>
            </a:r>
          </a:p>
        </p:txBody>
      </p:sp>
      <p:sp>
        <p:nvSpPr>
          <p:cNvPr id="117764" name="Rectangle 4"/>
          <p:cNvSpPr>
            <a:spLocks noChangeArrowheads="1"/>
          </p:cNvSpPr>
          <p:nvPr/>
        </p:nvSpPr>
        <p:spPr bwMode="auto">
          <a:xfrm>
            <a:off x="381000" y="15240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17765" name="Object 5"/>
          <p:cNvGraphicFramePr>
            <a:graphicFrameLocks noChangeAspect="1"/>
          </p:cNvGraphicFramePr>
          <p:nvPr/>
        </p:nvGraphicFramePr>
        <p:xfrm>
          <a:off x="914400" y="1676400"/>
          <a:ext cx="5715000" cy="4292600"/>
        </p:xfrm>
        <a:graphic>
          <a:graphicData uri="http://schemas.openxmlformats.org/presentationml/2006/ole">
            <mc:AlternateContent xmlns:mc="http://schemas.openxmlformats.org/markup-compatibility/2006">
              <mc:Choice xmlns:v="urn:schemas-microsoft-com:vml" Requires="v">
                <p:oleObj spid="_x0000_s18434" name="Document" r:id="rId3" imgW="5486400" imgH="2234184" progId="Word.Document.8">
                  <p:embed/>
                </p:oleObj>
              </mc:Choice>
              <mc:Fallback>
                <p:oleObj name="Document" r:id="rId3" imgW="5486400" imgH="2234184"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45821"/>
                      <a:stretch>
                        <a:fillRect/>
                      </a:stretch>
                    </p:blipFill>
                    <p:spPr bwMode="auto">
                      <a:xfrm>
                        <a:off x="914400" y="1676400"/>
                        <a:ext cx="5715000" cy="429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5675686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noFill/>
          <a:ln/>
        </p:spPr>
        <p:txBody>
          <a:bodyPr lIns="90840" tIns="44623" rIns="90840" bIns="44623"/>
          <a:lstStyle/>
          <a:p>
            <a:r>
              <a:rPr lang="en-GB"/>
              <a:t>Fault tolerance</a:t>
            </a:r>
          </a:p>
        </p:txBody>
      </p:sp>
      <p:sp>
        <p:nvSpPr>
          <p:cNvPr id="10243" name="Rectangle 3"/>
          <p:cNvSpPr>
            <a:spLocks noGrp="1" noChangeArrowheads="1"/>
          </p:cNvSpPr>
          <p:nvPr>
            <p:ph type="body" idx="1"/>
          </p:nvPr>
        </p:nvSpPr>
        <p:spPr>
          <a:noFill/>
          <a:ln/>
        </p:spPr>
        <p:txBody>
          <a:bodyPr lIns="90840" tIns="44623" rIns="90840" bIns="44623"/>
          <a:lstStyle/>
          <a:p>
            <a:pPr>
              <a:lnSpc>
                <a:spcPct val="90000"/>
              </a:lnSpc>
            </a:pPr>
            <a:r>
              <a:rPr lang="en-GB" sz="2400"/>
              <a:t>In critical situations, software systems must be </a:t>
            </a:r>
            <a:br>
              <a:rPr lang="en-GB" sz="2400"/>
            </a:br>
            <a:r>
              <a:rPr lang="en-GB" sz="2400"/>
              <a:t>fault tolerant. </a:t>
            </a:r>
          </a:p>
          <a:p>
            <a:pPr>
              <a:lnSpc>
                <a:spcPct val="90000"/>
              </a:lnSpc>
            </a:pPr>
            <a:r>
              <a:rPr lang="en-GB" sz="2400"/>
              <a:t>Fault tolerance is required where there are high availability requirements or where system failure costs are very high.</a:t>
            </a:r>
          </a:p>
          <a:p>
            <a:pPr>
              <a:lnSpc>
                <a:spcPct val="90000"/>
              </a:lnSpc>
            </a:pPr>
            <a:r>
              <a:rPr lang="en-GB" sz="2400"/>
              <a:t>Fault tolerance means that the system can continue in operation in spite of software failure.</a:t>
            </a:r>
          </a:p>
          <a:p>
            <a:pPr>
              <a:lnSpc>
                <a:spcPct val="90000"/>
              </a:lnSpc>
            </a:pPr>
            <a:r>
              <a:rPr lang="en-GB" sz="2400"/>
              <a:t>Even if the system has been proved to conform to its specification, it must also be fault tolerant as  there may be specification errors or the validation may be incorrect.</a:t>
            </a:r>
          </a:p>
        </p:txBody>
      </p:sp>
    </p:spTree>
    <p:extLst>
      <p:ext uri="{BB962C8B-B14F-4D97-AF65-F5344CB8AC3E}">
        <p14:creationId xmlns:p14="http://schemas.microsoft.com/office/powerpoint/2010/main" val="272492743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noFill/>
          <a:ln/>
        </p:spPr>
        <p:txBody>
          <a:bodyPr lIns="90840" tIns="44623" rIns="90840" bIns="44623"/>
          <a:lstStyle/>
          <a:p>
            <a:r>
              <a:rPr lang="en-GB"/>
              <a:t>Fault tolerance actions</a:t>
            </a:r>
          </a:p>
        </p:txBody>
      </p:sp>
      <p:sp>
        <p:nvSpPr>
          <p:cNvPr id="12291" name="Rectangle 3"/>
          <p:cNvSpPr>
            <a:spLocks noGrp="1" noChangeArrowheads="1"/>
          </p:cNvSpPr>
          <p:nvPr>
            <p:ph type="body" idx="1"/>
          </p:nvPr>
        </p:nvSpPr>
        <p:spPr>
          <a:noFill/>
          <a:ln/>
        </p:spPr>
        <p:txBody>
          <a:bodyPr lIns="90840" tIns="44623" rIns="90840" bIns="44623"/>
          <a:lstStyle/>
          <a:p>
            <a:pPr>
              <a:lnSpc>
                <a:spcPct val="90000"/>
              </a:lnSpc>
            </a:pPr>
            <a:r>
              <a:rPr lang="en-GB" sz="2400"/>
              <a:t>Fault detection</a:t>
            </a:r>
          </a:p>
          <a:p>
            <a:pPr lvl="1">
              <a:lnSpc>
                <a:spcPct val="90000"/>
              </a:lnSpc>
            </a:pPr>
            <a:r>
              <a:rPr lang="en-GB" sz="2000"/>
              <a:t>The system must detect that a fault (an incorrect system state) has occurred.</a:t>
            </a:r>
          </a:p>
          <a:p>
            <a:pPr>
              <a:lnSpc>
                <a:spcPct val="90000"/>
              </a:lnSpc>
            </a:pPr>
            <a:r>
              <a:rPr lang="en-GB" sz="2400"/>
              <a:t>Damage assessment</a:t>
            </a:r>
          </a:p>
          <a:p>
            <a:pPr lvl="1">
              <a:lnSpc>
                <a:spcPct val="90000"/>
              </a:lnSpc>
            </a:pPr>
            <a:r>
              <a:rPr lang="en-GB" sz="2000"/>
              <a:t>The parts of the system state affected by the fault must be </a:t>
            </a:r>
            <a:br>
              <a:rPr lang="en-GB" sz="2000"/>
            </a:br>
            <a:r>
              <a:rPr lang="en-GB" sz="2000"/>
              <a:t>detected.</a:t>
            </a:r>
          </a:p>
          <a:p>
            <a:pPr>
              <a:lnSpc>
                <a:spcPct val="90000"/>
              </a:lnSpc>
            </a:pPr>
            <a:r>
              <a:rPr lang="en-GB" sz="2400"/>
              <a:t>Fault recovery</a:t>
            </a:r>
          </a:p>
          <a:p>
            <a:pPr lvl="1">
              <a:lnSpc>
                <a:spcPct val="90000"/>
              </a:lnSpc>
            </a:pPr>
            <a:r>
              <a:rPr lang="en-GB" sz="2000"/>
              <a:t>The system must restore its state to a known safe state.</a:t>
            </a:r>
          </a:p>
          <a:p>
            <a:pPr>
              <a:lnSpc>
                <a:spcPct val="90000"/>
              </a:lnSpc>
            </a:pPr>
            <a:r>
              <a:rPr lang="en-GB" sz="2400"/>
              <a:t>Fault repair</a:t>
            </a:r>
          </a:p>
          <a:p>
            <a:pPr lvl="1">
              <a:lnSpc>
                <a:spcPct val="90000"/>
              </a:lnSpc>
            </a:pPr>
            <a:r>
              <a:rPr lang="en-GB" sz="2000"/>
              <a:t>The system may be modified to prevent recurrence of the </a:t>
            </a:r>
            <a:br>
              <a:rPr lang="en-GB" sz="2000"/>
            </a:br>
            <a:r>
              <a:rPr lang="en-GB" sz="2000"/>
              <a:t>fault. As many software faults are transitory, this is often </a:t>
            </a:r>
            <a:br>
              <a:rPr lang="en-GB" sz="2000"/>
            </a:br>
            <a:r>
              <a:rPr lang="en-GB" sz="2000"/>
              <a:t>unnecessary.</a:t>
            </a:r>
          </a:p>
        </p:txBody>
      </p:sp>
    </p:spTree>
    <p:extLst>
      <p:ext uri="{BB962C8B-B14F-4D97-AF65-F5344CB8AC3E}">
        <p14:creationId xmlns:p14="http://schemas.microsoft.com/office/powerpoint/2010/main" val="33452825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t>Topics covered</a:t>
            </a:r>
          </a:p>
        </p:txBody>
      </p:sp>
      <p:sp>
        <p:nvSpPr>
          <p:cNvPr id="107523" name="Rectangle 3"/>
          <p:cNvSpPr>
            <a:spLocks noGrp="1" noChangeArrowheads="1"/>
          </p:cNvSpPr>
          <p:nvPr>
            <p:ph type="body" idx="1"/>
          </p:nvPr>
        </p:nvSpPr>
        <p:spPr/>
        <p:txBody>
          <a:bodyPr/>
          <a:lstStyle/>
          <a:p>
            <a:r>
              <a:rPr lang="en-US"/>
              <a:t>Dependable processes</a:t>
            </a:r>
          </a:p>
          <a:p>
            <a:r>
              <a:rPr lang="en-US"/>
              <a:t>Dependable programming</a:t>
            </a:r>
          </a:p>
          <a:p>
            <a:r>
              <a:rPr lang="en-US"/>
              <a:t>Fault tolerance</a:t>
            </a:r>
          </a:p>
          <a:p>
            <a:r>
              <a:rPr lang="en-US"/>
              <a:t>Fault tolerant architectures</a:t>
            </a:r>
          </a:p>
        </p:txBody>
      </p:sp>
    </p:spTree>
    <p:extLst>
      <p:ext uri="{BB962C8B-B14F-4D97-AF65-F5344CB8AC3E}">
        <p14:creationId xmlns:p14="http://schemas.microsoft.com/office/powerpoint/2010/main" val="24773696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81000" y="306388"/>
            <a:ext cx="8534400" cy="917575"/>
          </a:xfrm>
          <a:noFill/>
          <a:ln/>
        </p:spPr>
        <p:txBody>
          <a:bodyPr lIns="90840" tIns="44623" rIns="90840" bIns="44623"/>
          <a:lstStyle/>
          <a:p>
            <a:r>
              <a:rPr lang="en-GB" sz="3600"/>
              <a:t>Fault detection and damage assessment</a:t>
            </a:r>
            <a:endParaRPr lang="en-GB"/>
          </a:p>
        </p:txBody>
      </p:sp>
      <p:sp>
        <p:nvSpPr>
          <p:cNvPr id="20483" name="Rectangle 3"/>
          <p:cNvSpPr>
            <a:spLocks noGrp="1" noChangeArrowheads="1"/>
          </p:cNvSpPr>
          <p:nvPr>
            <p:ph type="body" idx="1"/>
          </p:nvPr>
        </p:nvSpPr>
        <p:spPr>
          <a:noFill/>
          <a:ln/>
        </p:spPr>
        <p:txBody>
          <a:bodyPr lIns="90840" tIns="44623" rIns="90840" bIns="44623"/>
          <a:lstStyle/>
          <a:p>
            <a:r>
              <a:rPr lang="en-GB"/>
              <a:t>The first stage of fault tolerance is to detect that a fault (an erroneous system state) has occurred or will occur.</a:t>
            </a:r>
          </a:p>
          <a:p>
            <a:r>
              <a:rPr lang="en-GB"/>
              <a:t>Fault detection involves defining constraints that must hold for all legal states and checking the state against these constraints.</a:t>
            </a:r>
          </a:p>
        </p:txBody>
      </p:sp>
    </p:spTree>
    <p:extLst>
      <p:ext uri="{BB962C8B-B14F-4D97-AF65-F5344CB8AC3E}">
        <p14:creationId xmlns:p14="http://schemas.microsoft.com/office/powerpoint/2010/main" val="26880663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en-US"/>
              <a:t>Insulin pump state constraints</a:t>
            </a:r>
          </a:p>
        </p:txBody>
      </p:sp>
      <p:sp>
        <p:nvSpPr>
          <p:cNvPr id="118788" name="Rectangle 4"/>
          <p:cNvSpPr>
            <a:spLocks noChangeArrowheads="1"/>
          </p:cNvSpPr>
          <p:nvPr/>
        </p:nvSpPr>
        <p:spPr bwMode="auto">
          <a:xfrm>
            <a:off x="4572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18790" name="Object 6"/>
          <p:cNvGraphicFramePr>
            <a:graphicFrameLocks noChangeAspect="1"/>
          </p:cNvGraphicFramePr>
          <p:nvPr/>
        </p:nvGraphicFramePr>
        <p:xfrm>
          <a:off x="914400" y="2286000"/>
          <a:ext cx="7620000" cy="3205163"/>
        </p:xfrm>
        <a:graphic>
          <a:graphicData uri="http://schemas.openxmlformats.org/presentationml/2006/ole">
            <mc:AlternateContent xmlns:mc="http://schemas.openxmlformats.org/markup-compatibility/2006">
              <mc:Choice xmlns:v="urn:schemas-microsoft-com:vml" Requires="v">
                <p:oleObj spid="_x0000_s19458" name="Document" r:id="rId3" imgW="5486400" imgH="1411224" progId="Word.Document.8">
                  <p:embed/>
                </p:oleObj>
              </mc:Choice>
              <mc:Fallback>
                <p:oleObj name="Document" r:id="rId3" imgW="5486400" imgH="1411224"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38878"/>
                      <a:stretch>
                        <a:fillRect/>
                      </a:stretch>
                    </p:blipFill>
                    <p:spPr bwMode="auto">
                      <a:xfrm>
                        <a:off x="914400" y="2286000"/>
                        <a:ext cx="7620000"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81459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noFill/>
          <a:ln/>
        </p:spPr>
        <p:txBody>
          <a:bodyPr lIns="90840" tIns="44623" rIns="90840" bIns="44623"/>
          <a:lstStyle/>
          <a:p>
            <a:r>
              <a:rPr lang="en-GB"/>
              <a:t>Fault detection</a:t>
            </a:r>
          </a:p>
        </p:txBody>
      </p:sp>
      <p:sp>
        <p:nvSpPr>
          <p:cNvPr id="22531" name="Rectangle 3"/>
          <p:cNvSpPr>
            <a:spLocks noGrp="1" noChangeArrowheads="1"/>
          </p:cNvSpPr>
          <p:nvPr>
            <p:ph type="body" idx="1"/>
          </p:nvPr>
        </p:nvSpPr>
        <p:spPr>
          <a:noFill/>
          <a:ln/>
        </p:spPr>
        <p:txBody>
          <a:bodyPr lIns="90840" tIns="44623" rIns="90840" bIns="44623"/>
          <a:lstStyle/>
          <a:p>
            <a:pPr>
              <a:lnSpc>
                <a:spcPct val="90000"/>
              </a:lnSpc>
            </a:pPr>
            <a:r>
              <a:rPr lang="en-GB"/>
              <a:t>Preventative fault detection</a:t>
            </a:r>
          </a:p>
          <a:p>
            <a:pPr lvl="1">
              <a:lnSpc>
                <a:spcPct val="90000"/>
              </a:lnSpc>
            </a:pPr>
            <a:r>
              <a:rPr lang="en-GB"/>
              <a:t>The fault detection mechanism is initiated before the state change is committed. If an erroneous state is detected, the change is not made.</a:t>
            </a:r>
          </a:p>
          <a:p>
            <a:pPr>
              <a:lnSpc>
                <a:spcPct val="90000"/>
              </a:lnSpc>
            </a:pPr>
            <a:r>
              <a:rPr lang="en-GB"/>
              <a:t>Retrospective fault detection</a:t>
            </a:r>
          </a:p>
          <a:p>
            <a:pPr lvl="1">
              <a:lnSpc>
                <a:spcPct val="90000"/>
              </a:lnSpc>
            </a:pPr>
            <a:r>
              <a:rPr lang="en-GB"/>
              <a:t>The fault detection mechanism is initiated after the system state has been changed. This is used when a incorrect sequence of correct actions leads to an erroneous state or when preventative fault detection involves too much overhead.</a:t>
            </a:r>
            <a:endParaRPr lang="en-GB" sz="2000"/>
          </a:p>
        </p:txBody>
      </p:sp>
    </p:spTree>
    <p:extLst>
      <p:ext uri="{BB962C8B-B14F-4D97-AF65-F5344CB8AC3E}">
        <p14:creationId xmlns:p14="http://schemas.microsoft.com/office/powerpoint/2010/main" val="3615903555"/>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noFill/>
          <a:ln/>
        </p:spPr>
        <p:txBody>
          <a:bodyPr lIns="90840" tIns="44623" rIns="90840" bIns="44623"/>
          <a:lstStyle/>
          <a:p>
            <a:r>
              <a:rPr lang="en-GB"/>
              <a:t>Preventative fault detection really involves extending the type system by including additional constraints as part of the type definition.</a:t>
            </a:r>
          </a:p>
          <a:p>
            <a:r>
              <a:rPr lang="en-GB"/>
              <a:t>These constraints are implemented by defining basic operations within a class definition.</a:t>
            </a:r>
          </a:p>
        </p:txBody>
      </p:sp>
      <p:sp>
        <p:nvSpPr>
          <p:cNvPr id="24579" name="Rectangle 3"/>
          <p:cNvSpPr>
            <a:spLocks noGrp="1" noChangeArrowheads="1"/>
          </p:cNvSpPr>
          <p:nvPr>
            <p:ph type="title"/>
          </p:nvPr>
        </p:nvSpPr>
        <p:spPr>
          <a:noFill/>
          <a:ln/>
        </p:spPr>
        <p:txBody>
          <a:bodyPr lIns="90840" tIns="44623" rIns="90840" bIns="44623"/>
          <a:lstStyle/>
          <a:p>
            <a:r>
              <a:rPr lang="en-GB"/>
              <a:t>Type system extension</a:t>
            </a:r>
          </a:p>
        </p:txBody>
      </p:sp>
    </p:spTree>
    <p:extLst>
      <p:ext uri="{BB962C8B-B14F-4D97-AF65-F5344CB8AC3E}">
        <p14:creationId xmlns:p14="http://schemas.microsoft.com/office/powerpoint/2010/main" val="145592977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1" name="Rectangle 7"/>
          <p:cNvSpPr>
            <a:spLocks noGrp="1" noChangeArrowheads="1"/>
          </p:cNvSpPr>
          <p:nvPr>
            <p:ph type="title"/>
          </p:nvPr>
        </p:nvSpPr>
        <p:spPr/>
        <p:txBody>
          <a:bodyPr/>
          <a:lstStyle/>
          <a:p>
            <a:r>
              <a:rPr lang="en-GB"/>
              <a:t>PositiveEvenInteger 1</a:t>
            </a:r>
          </a:p>
        </p:txBody>
      </p:sp>
      <p:sp>
        <p:nvSpPr>
          <p:cNvPr id="26633" name="Rectangle 9"/>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26634" name="Object 10"/>
          <p:cNvGraphicFramePr>
            <a:graphicFrameLocks noChangeAspect="1"/>
          </p:cNvGraphicFramePr>
          <p:nvPr/>
        </p:nvGraphicFramePr>
        <p:xfrm>
          <a:off x="1066800" y="1981200"/>
          <a:ext cx="6400800" cy="3836988"/>
        </p:xfrm>
        <a:graphic>
          <a:graphicData uri="http://schemas.openxmlformats.org/presentationml/2006/ole">
            <mc:AlternateContent xmlns:mc="http://schemas.openxmlformats.org/markup-compatibility/2006">
              <mc:Choice xmlns:v="urn:schemas-microsoft-com:vml" Requires="v">
                <p:oleObj spid="_x0000_s20482" name="Document" r:id="rId4" imgW="5486400" imgH="1783080" progId="Word.Document.8">
                  <p:embed/>
                </p:oleObj>
              </mc:Choice>
              <mc:Fallback>
                <p:oleObj name="Document" r:id="rId4" imgW="5486400" imgH="178308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45821"/>
                      <a:stretch>
                        <a:fillRect/>
                      </a:stretch>
                    </p:blipFill>
                    <p:spPr bwMode="auto">
                      <a:xfrm>
                        <a:off x="1066800" y="1981200"/>
                        <a:ext cx="6400800" cy="3836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15821352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a:t>PositiveEvenInteger 2</a:t>
            </a:r>
          </a:p>
        </p:txBody>
      </p:sp>
      <p:sp>
        <p:nvSpPr>
          <p:cNvPr id="121860" name="Rectangle 4"/>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21861" name="Object 5"/>
          <p:cNvGraphicFramePr>
            <a:graphicFrameLocks noChangeAspect="1"/>
          </p:cNvGraphicFramePr>
          <p:nvPr/>
        </p:nvGraphicFramePr>
        <p:xfrm>
          <a:off x="1066800" y="1828800"/>
          <a:ext cx="5029200" cy="4300538"/>
        </p:xfrm>
        <a:graphic>
          <a:graphicData uri="http://schemas.openxmlformats.org/presentationml/2006/ole">
            <mc:AlternateContent xmlns:mc="http://schemas.openxmlformats.org/markup-compatibility/2006">
              <mc:Choice xmlns:v="urn:schemas-microsoft-com:vml" Requires="v">
                <p:oleObj spid="_x0000_s21506" name="Document" r:id="rId3" imgW="5486400" imgH="2606040" progId="Word.Document.8">
                  <p:embed/>
                </p:oleObj>
              </mc:Choice>
              <mc:Fallback>
                <p:oleObj name="Document" r:id="rId3" imgW="5486400" imgH="260604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44461"/>
                      <a:stretch>
                        <a:fillRect/>
                      </a:stretch>
                    </p:blipFill>
                    <p:spPr bwMode="auto">
                      <a:xfrm>
                        <a:off x="1066800" y="1828800"/>
                        <a:ext cx="5029200" cy="430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127876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a:ln/>
        </p:spPr>
        <p:txBody>
          <a:bodyPr lIns="90840" tIns="44623" rIns="90840" bIns="44623"/>
          <a:lstStyle/>
          <a:p>
            <a:r>
              <a:rPr lang="en-GB"/>
              <a:t>Damage assessment</a:t>
            </a:r>
          </a:p>
        </p:txBody>
      </p:sp>
      <p:sp>
        <p:nvSpPr>
          <p:cNvPr id="28675" name="Rectangle 3"/>
          <p:cNvSpPr>
            <a:spLocks noGrp="1" noChangeArrowheads="1"/>
          </p:cNvSpPr>
          <p:nvPr>
            <p:ph type="body" idx="1"/>
          </p:nvPr>
        </p:nvSpPr>
        <p:spPr>
          <a:noFill/>
          <a:ln/>
        </p:spPr>
        <p:txBody>
          <a:bodyPr lIns="90840" tIns="44623" rIns="90840" bIns="44623"/>
          <a:lstStyle/>
          <a:p>
            <a:r>
              <a:rPr lang="en-GB"/>
              <a:t>Analyse system state to judge the extent of corruption caused by a system failure.</a:t>
            </a:r>
          </a:p>
          <a:p>
            <a:r>
              <a:rPr lang="en-GB"/>
              <a:t>The assessment must check what parts of the state space have been affected by the failure.</a:t>
            </a:r>
          </a:p>
          <a:p>
            <a:r>
              <a:rPr lang="en-GB"/>
              <a:t>Generally based on ‘validity functions’ that can be applied to the state elements to assess if their value is within an allowed range.</a:t>
            </a:r>
          </a:p>
        </p:txBody>
      </p:sp>
    </p:spTree>
    <p:extLst>
      <p:ext uri="{BB962C8B-B14F-4D97-AF65-F5344CB8AC3E}">
        <p14:creationId xmlns:p14="http://schemas.microsoft.com/office/powerpoint/2010/main" val="13280413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US"/>
              <a:t>Robust array 1</a:t>
            </a:r>
          </a:p>
        </p:txBody>
      </p:sp>
      <p:sp>
        <p:nvSpPr>
          <p:cNvPr id="122884" name="Rectangle 4"/>
          <p:cNvSpPr>
            <a:spLocks noChangeArrowheads="1"/>
          </p:cNvSpPr>
          <p:nvPr/>
        </p:nvSpPr>
        <p:spPr bwMode="auto">
          <a:xfrm>
            <a:off x="3048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22885" name="Object 5"/>
          <p:cNvGraphicFramePr>
            <a:graphicFrameLocks noChangeAspect="1"/>
          </p:cNvGraphicFramePr>
          <p:nvPr/>
        </p:nvGraphicFramePr>
        <p:xfrm>
          <a:off x="838200" y="1981200"/>
          <a:ext cx="6629400" cy="4081463"/>
        </p:xfrm>
        <a:graphic>
          <a:graphicData uri="http://schemas.openxmlformats.org/presentationml/2006/ole">
            <mc:AlternateContent xmlns:mc="http://schemas.openxmlformats.org/markup-compatibility/2006">
              <mc:Choice xmlns:v="urn:schemas-microsoft-com:vml" Requires="v">
                <p:oleObj spid="_x0000_s22530" name="Document" r:id="rId3" imgW="5486400" imgH="1783080" progId="Word.Document.8">
                  <p:embed/>
                </p:oleObj>
              </mc:Choice>
              <mc:Fallback>
                <p:oleObj name="Document" r:id="rId3" imgW="5486400" imgH="178308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47238"/>
                      <a:stretch>
                        <a:fillRect/>
                      </a:stretch>
                    </p:blipFill>
                    <p:spPr bwMode="auto">
                      <a:xfrm>
                        <a:off x="838200" y="1981200"/>
                        <a:ext cx="6629400" cy="408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108133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US"/>
              <a:t>Robust array 2</a:t>
            </a:r>
          </a:p>
        </p:txBody>
      </p:sp>
      <p:sp>
        <p:nvSpPr>
          <p:cNvPr id="123908" name="Rectangle 4"/>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23909" name="Object 5"/>
          <p:cNvGraphicFramePr>
            <a:graphicFrameLocks noChangeAspect="1"/>
          </p:cNvGraphicFramePr>
          <p:nvPr/>
        </p:nvGraphicFramePr>
        <p:xfrm>
          <a:off x="609600" y="1752600"/>
          <a:ext cx="6172200" cy="4346575"/>
        </p:xfrm>
        <a:graphic>
          <a:graphicData uri="http://schemas.openxmlformats.org/presentationml/2006/ole">
            <mc:AlternateContent xmlns:mc="http://schemas.openxmlformats.org/markup-compatibility/2006">
              <mc:Choice xmlns:v="urn:schemas-microsoft-com:vml" Requires="v">
                <p:oleObj spid="_x0000_s23554" name="Document" r:id="rId3" imgW="5486400" imgH="2468880" progId="Word.Document.8">
                  <p:embed/>
                </p:oleObj>
              </mc:Choice>
              <mc:Fallback>
                <p:oleObj name="Document" r:id="rId3" imgW="5486400" imgH="246888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36130"/>
                      <a:stretch>
                        <a:fillRect/>
                      </a:stretch>
                    </p:blipFill>
                    <p:spPr bwMode="auto">
                      <a:xfrm>
                        <a:off x="609600" y="1752600"/>
                        <a:ext cx="6172200" cy="434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393333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noFill/>
          <a:ln/>
        </p:spPr>
        <p:txBody>
          <a:bodyPr lIns="90840" tIns="44623" rIns="90840" bIns="44623"/>
          <a:lstStyle/>
          <a:p>
            <a:r>
              <a:rPr lang="en-GB"/>
              <a:t>Checksums are used for damage assessment in data transmission.</a:t>
            </a:r>
          </a:p>
          <a:p>
            <a:r>
              <a:rPr lang="en-GB"/>
              <a:t>Redundant pointers can be used to check the integrity of data structures.</a:t>
            </a:r>
          </a:p>
          <a:p>
            <a:r>
              <a:rPr lang="en-GB"/>
              <a:t>Watch dog timers can check for non-terminating processes. If no response after a certain time, a problem is assumed.</a:t>
            </a:r>
          </a:p>
        </p:txBody>
      </p:sp>
      <p:sp>
        <p:nvSpPr>
          <p:cNvPr id="30723" name="Rectangle 3"/>
          <p:cNvSpPr>
            <a:spLocks noGrp="1" noChangeArrowheads="1"/>
          </p:cNvSpPr>
          <p:nvPr>
            <p:ph type="title"/>
          </p:nvPr>
        </p:nvSpPr>
        <p:spPr>
          <a:noFill/>
          <a:ln/>
        </p:spPr>
        <p:txBody>
          <a:bodyPr lIns="90840" tIns="44623" rIns="90840" bIns="44623"/>
          <a:lstStyle/>
          <a:p>
            <a:r>
              <a:rPr lang="en-GB"/>
              <a:t>Damage assessment techniques</a:t>
            </a:r>
          </a:p>
        </p:txBody>
      </p:sp>
    </p:spTree>
    <p:extLst>
      <p:ext uri="{BB962C8B-B14F-4D97-AF65-F5344CB8AC3E}">
        <p14:creationId xmlns:p14="http://schemas.microsoft.com/office/powerpoint/2010/main" val="349217789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a:ln/>
        </p:spPr>
        <p:txBody>
          <a:bodyPr lIns="90840" tIns="44623" rIns="90840" bIns="44623"/>
          <a:lstStyle/>
          <a:p>
            <a:r>
              <a:rPr lang="en-GB"/>
              <a:t>Software dependability</a:t>
            </a:r>
          </a:p>
        </p:txBody>
      </p:sp>
      <p:sp>
        <p:nvSpPr>
          <p:cNvPr id="6147" name="Rectangle 3"/>
          <p:cNvSpPr>
            <a:spLocks noGrp="1" noChangeArrowheads="1"/>
          </p:cNvSpPr>
          <p:nvPr>
            <p:ph type="body" idx="1"/>
          </p:nvPr>
        </p:nvSpPr>
        <p:spPr>
          <a:noFill/>
          <a:ln/>
        </p:spPr>
        <p:txBody>
          <a:bodyPr lIns="90840" tIns="44623" rIns="90840" bIns="44623"/>
          <a:lstStyle/>
          <a:p>
            <a:r>
              <a:rPr lang="en-GB"/>
              <a:t>In general, software customers expect all software to be dependable. However, for non-critical applications, they may be willing to accept some system failures.</a:t>
            </a:r>
          </a:p>
          <a:p>
            <a:r>
              <a:rPr lang="en-GB"/>
              <a:t>Some applications, however, have very high dependability requirements and special software engineering techniques may be used to achieve this.</a:t>
            </a:r>
          </a:p>
        </p:txBody>
      </p:sp>
    </p:spTree>
    <p:extLst>
      <p:ext uri="{BB962C8B-B14F-4D97-AF65-F5344CB8AC3E}">
        <p14:creationId xmlns:p14="http://schemas.microsoft.com/office/powerpoint/2010/main" val="104800422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noFill/>
          <a:ln/>
        </p:spPr>
        <p:txBody>
          <a:bodyPr lIns="90840" tIns="44623" rIns="90840" bIns="44623"/>
          <a:lstStyle/>
          <a:p>
            <a:r>
              <a:rPr lang="en-GB" sz="2400"/>
              <a:t>Forward recovery</a:t>
            </a:r>
          </a:p>
          <a:p>
            <a:pPr lvl="1"/>
            <a:r>
              <a:rPr lang="en-GB" sz="2000"/>
              <a:t>Apply repairs to a corrupted system state.</a:t>
            </a:r>
          </a:p>
          <a:p>
            <a:r>
              <a:rPr lang="en-GB" sz="2400"/>
              <a:t>Backward recovery</a:t>
            </a:r>
          </a:p>
          <a:p>
            <a:pPr lvl="1"/>
            <a:r>
              <a:rPr lang="en-GB" sz="2000"/>
              <a:t>Restore the system state to a known safe state.</a:t>
            </a:r>
          </a:p>
          <a:p>
            <a:r>
              <a:rPr lang="en-GB" sz="2400"/>
              <a:t>Forward recovery is usually application specific </a:t>
            </a:r>
            <a:br>
              <a:rPr lang="en-GB" sz="2400"/>
            </a:br>
            <a:r>
              <a:rPr lang="en-GB" sz="2400"/>
              <a:t>- domain knowledge is required to compute </a:t>
            </a:r>
            <a:br>
              <a:rPr lang="en-GB" sz="2400"/>
            </a:br>
            <a:r>
              <a:rPr lang="en-GB" sz="2400"/>
              <a:t>possible state corrections.</a:t>
            </a:r>
          </a:p>
          <a:p>
            <a:r>
              <a:rPr lang="en-GB" sz="2400"/>
              <a:t>Backward error recovery is simpler. Details of a </a:t>
            </a:r>
            <a:br>
              <a:rPr lang="en-GB" sz="2400"/>
            </a:br>
            <a:r>
              <a:rPr lang="en-GB" sz="2400"/>
              <a:t>safe state are maintained and this replaces the </a:t>
            </a:r>
            <a:br>
              <a:rPr lang="en-GB" sz="2400"/>
            </a:br>
            <a:r>
              <a:rPr lang="en-GB" sz="2400"/>
              <a:t>corrupted system state.</a:t>
            </a:r>
          </a:p>
        </p:txBody>
      </p:sp>
      <p:sp>
        <p:nvSpPr>
          <p:cNvPr id="34819" name="Rectangle 3"/>
          <p:cNvSpPr>
            <a:spLocks noGrp="1" noChangeArrowheads="1"/>
          </p:cNvSpPr>
          <p:nvPr>
            <p:ph type="title"/>
          </p:nvPr>
        </p:nvSpPr>
        <p:spPr>
          <a:noFill/>
          <a:ln/>
        </p:spPr>
        <p:txBody>
          <a:bodyPr lIns="90840" tIns="44623" rIns="90840" bIns="44623"/>
          <a:lstStyle/>
          <a:p>
            <a:r>
              <a:rPr lang="en-GB"/>
              <a:t>Fault recovery and repair</a:t>
            </a:r>
          </a:p>
        </p:txBody>
      </p:sp>
    </p:spTree>
    <p:extLst>
      <p:ext uri="{BB962C8B-B14F-4D97-AF65-F5344CB8AC3E}">
        <p14:creationId xmlns:p14="http://schemas.microsoft.com/office/powerpoint/2010/main" val="2125115262"/>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noFill/>
          <a:ln/>
        </p:spPr>
        <p:txBody>
          <a:bodyPr lIns="90840" tIns="44623" rIns="90840" bIns="44623"/>
          <a:lstStyle/>
          <a:p>
            <a:r>
              <a:rPr lang="en-GB" sz="2400"/>
              <a:t>Corruption of data coding</a:t>
            </a:r>
          </a:p>
          <a:p>
            <a:pPr lvl="1"/>
            <a:r>
              <a:rPr lang="en-GB" sz="2000"/>
              <a:t>Error coding techniques which add redundancy to coded </a:t>
            </a:r>
            <a:br>
              <a:rPr lang="en-GB" sz="2000"/>
            </a:br>
            <a:r>
              <a:rPr lang="en-GB" sz="2000"/>
              <a:t>data can be used for repairing data corrupted during </a:t>
            </a:r>
            <a:br>
              <a:rPr lang="en-GB" sz="2000"/>
            </a:br>
            <a:r>
              <a:rPr lang="en-GB" sz="2000"/>
              <a:t>transmission.</a:t>
            </a:r>
          </a:p>
          <a:p>
            <a:r>
              <a:rPr lang="en-GB" sz="2400"/>
              <a:t>Redundant pointers</a:t>
            </a:r>
          </a:p>
          <a:p>
            <a:pPr lvl="1"/>
            <a:r>
              <a:rPr lang="en-GB" sz="2000"/>
              <a:t>When redundant pointers are included in data structures </a:t>
            </a:r>
            <a:br>
              <a:rPr lang="en-GB" sz="2000"/>
            </a:br>
            <a:r>
              <a:rPr lang="en-GB" sz="2000"/>
              <a:t>(e.g. two-way lists), a corrupted list or filestore may be </a:t>
            </a:r>
            <a:br>
              <a:rPr lang="en-GB" sz="2000"/>
            </a:br>
            <a:r>
              <a:rPr lang="en-GB" sz="2000"/>
              <a:t>rebuilt if a sufficient number of pointers are uncorrupted</a:t>
            </a:r>
          </a:p>
          <a:p>
            <a:pPr lvl="1"/>
            <a:r>
              <a:rPr lang="en-GB" sz="2000"/>
              <a:t>Often used for database and file system repair.</a:t>
            </a:r>
          </a:p>
        </p:txBody>
      </p:sp>
      <p:sp>
        <p:nvSpPr>
          <p:cNvPr id="36867" name="Rectangle 3"/>
          <p:cNvSpPr>
            <a:spLocks noGrp="1" noChangeArrowheads="1"/>
          </p:cNvSpPr>
          <p:nvPr>
            <p:ph type="title"/>
          </p:nvPr>
        </p:nvSpPr>
        <p:spPr>
          <a:noFill/>
          <a:ln/>
        </p:spPr>
        <p:txBody>
          <a:bodyPr lIns="90840" tIns="44623" rIns="90840" bIns="44623"/>
          <a:lstStyle/>
          <a:p>
            <a:r>
              <a:rPr lang="en-GB"/>
              <a:t>Forward recovery</a:t>
            </a:r>
          </a:p>
        </p:txBody>
      </p:sp>
    </p:spTree>
    <p:extLst>
      <p:ext uri="{BB962C8B-B14F-4D97-AF65-F5344CB8AC3E}">
        <p14:creationId xmlns:p14="http://schemas.microsoft.com/office/powerpoint/2010/main" val="111195339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noFill/>
          <a:ln/>
        </p:spPr>
        <p:txBody>
          <a:bodyPr lIns="90840" tIns="44623" rIns="90840" bIns="44623"/>
          <a:lstStyle/>
          <a:p>
            <a:r>
              <a:rPr lang="en-GB"/>
              <a:t>Transactions are a frequently used method of backward recovery. Changes are not applied until computation is complete. If an error occurs, the system is left in the state preceding the transaction.</a:t>
            </a:r>
          </a:p>
          <a:p>
            <a:r>
              <a:rPr lang="en-GB"/>
              <a:t>Periodic checkpoints allow system to 'roll-back' to a correct state.</a:t>
            </a:r>
          </a:p>
        </p:txBody>
      </p:sp>
      <p:sp>
        <p:nvSpPr>
          <p:cNvPr id="38915" name="Rectangle 3"/>
          <p:cNvSpPr>
            <a:spLocks noGrp="1" noChangeArrowheads="1"/>
          </p:cNvSpPr>
          <p:nvPr>
            <p:ph type="title"/>
          </p:nvPr>
        </p:nvSpPr>
        <p:spPr>
          <a:noFill/>
          <a:ln/>
        </p:spPr>
        <p:txBody>
          <a:bodyPr lIns="90840" tIns="44623" rIns="90840" bIns="44623"/>
          <a:lstStyle/>
          <a:p>
            <a:r>
              <a:rPr lang="en-GB"/>
              <a:t>Backward recovery</a:t>
            </a:r>
          </a:p>
        </p:txBody>
      </p:sp>
    </p:spTree>
    <p:extLst>
      <p:ext uri="{BB962C8B-B14F-4D97-AF65-F5344CB8AC3E}">
        <p14:creationId xmlns:p14="http://schemas.microsoft.com/office/powerpoint/2010/main" val="191762696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noFill/>
          <a:ln/>
        </p:spPr>
        <p:txBody>
          <a:bodyPr lIns="90840" tIns="44623" rIns="90840" bIns="44623"/>
          <a:lstStyle/>
          <a:p>
            <a:r>
              <a:rPr lang="en-GB"/>
              <a:t>Safe sort procedure</a:t>
            </a:r>
          </a:p>
        </p:txBody>
      </p:sp>
      <p:sp>
        <p:nvSpPr>
          <p:cNvPr id="40963" name="Rectangle 3"/>
          <p:cNvSpPr>
            <a:spLocks noGrp="1" noChangeArrowheads="1"/>
          </p:cNvSpPr>
          <p:nvPr>
            <p:ph type="body" idx="1"/>
          </p:nvPr>
        </p:nvSpPr>
        <p:spPr>
          <a:noFill/>
          <a:ln/>
        </p:spPr>
        <p:txBody>
          <a:bodyPr lIns="90840" tIns="44623" rIns="90840" bIns="44623"/>
          <a:lstStyle/>
          <a:p>
            <a:r>
              <a:rPr lang="en-GB" sz="2400"/>
              <a:t>A sort operation monitors its own execution and assesses if the sort has been correctly executed.</a:t>
            </a:r>
          </a:p>
          <a:p>
            <a:r>
              <a:rPr lang="en-GB" sz="2400"/>
              <a:t>It maintains a copy of its input so that if an error occurs, the input is not corrupted.</a:t>
            </a:r>
          </a:p>
          <a:p>
            <a:r>
              <a:rPr lang="en-GB" sz="2400"/>
              <a:t>Based on identifying and handling exceptions.</a:t>
            </a:r>
          </a:p>
          <a:p>
            <a:r>
              <a:rPr lang="en-GB" sz="2400"/>
              <a:t>Possible in this case as the condition for a‘valid’ sort is known. However, in many cases it is difficult to write validity checks.</a:t>
            </a:r>
          </a:p>
        </p:txBody>
      </p:sp>
    </p:spTree>
    <p:extLst>
      <p:ext uri="{BB962C8B-B14F-4D97-AF65-F5344CB8AC3E}">
        <p14:creationId xmlns:p14="http://schemas.microsoft.com/office/powerpoint/2010/main" val="159071715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US"/>
              <a:t>Safe sort 1</a:t>
            </a:r>
          </a:p>
        </p:txBody>
      </p:sp>
      <p:sp>
        <p:nvSpPr>
          <p:cNvPr id="124932" name="Rectangle 4"/>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24934" name="Object 6"/>
          <p:cNvGraphicFramePr>
            <a:graphicFrameLocks noChangeAspect="1"/>
          </p:cNvGraphicFramePr>
          <p:nvPr/>
        </p:nvGraphicFramePr>
        <p:xfrm>
          <a:off x="914400" y="1981200"/>
          <a:ext cx="7315200" cy="3978275"/>
        </p:xfrm>
        <a:graphic>
          <a:graphicData uri="http://schemas.openxmlformats.org/presentationml/2006/ole">
            <mc:AlternateContent xmlns:mc="http://schemas.openxmlformats.org/markup-compatibility/2006">
              <mc:Choice xmlns:v="urn:schemas-microsoft-com:vml" Requires="v">
                <p:oleObj spid="_x0000_s24578" name="Document" r:id="rId3" imgW="5486400" imgH="1783080" progId="Word.Document.8">
                  <p:embed/>
                </p:oleObj>
              </mc:Choice>
              <mc:Fallback>
                <p:oleObj name="Document" r:id="rId3" imgW="5486400" imgH="178308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40266"/>
                      <a:stretch>
                        <a:fillRect/>
                      </a:stretch>
                    </p:blipFill>
                    <p:spPr bwMode="auto">
                      <a:xfrm>
                        <a:off x="914400" y="1981200"/>
                        <a:ext cx="7315200" cy="397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173231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US"/>
              <a:t>Safe sort 2</a:t>
            </a:r>
          </a:p>
        </p:txBody>
      </p:sp>
      <p:sp>
        <p:nvSpPr>
          <p:cNvPr id="125956" name="Rectangle 4"/>
          <p:cNvSpPr>
            <a:spLocks noChangeArrowheads="1"/>
          </p:cNvSpPr>
          <p:nvPr/>
        </p:nvSpPr>
        <p:spPr bwMode="auto">
          <a:xfrm>
            <a:off x="4572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25957" name="Object 5"/>
          <p:cNvGraphicFramePr>
            <a:graphicFrameLocks noChangeAspect="1"/>
          </p:cNvGraphicFramePr>
          <p:nvPr/>
        </p:nvGraphicFramePr>
        <p:xfrm>
          <a:off x="1219200" y="1981200"/>
          <a:ext cx="5486400" cy="4095750"/>
        </p:xfrm>
        <a:graphic>
          <a:graphicData uri="http://schemas.openxmlformats.org/presentationml/2006/ole">
            <mc:AlternateContent xmlns:mc="http://schemas.openxmlformats.org/markup-compatibility/2006">
              <mc:Choice xmlns:v="urn:schemas-microsoft-com:vml" Requires="v">
                <p:oleObj spid="_x0000_s25602" name="Document" r:id="rId3" imgW="5486400" imgH="2331720" progId="Word.Document.8">
                  <p:embed/>
                </p:oleObj>
              </mc:Choice>
              <mc:Fallback>
                <p:oleObj name="Document" r:id="rId3" imgW="5486400" imgH="233172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43073"/>
                      <a:stretch>
                        <a:fillRect/>
                      </a:stretch>
                    </p:blipFill>
                    <p:spPr bwMode="auto">
                      <a:xfrm>
                        <a:off x="1219200" y="1981200"/>
                        <a:ext cx="5486400" cy="4095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182663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noFill/>
          <a:ln/>
        </p:spPr>
        <p:txBody>
          <a:bodyPr lIns="90840" tIns="44623" rIns="90840" bIns="44623"/>
          <a:lstStyle/>
          <a:p>
            <a:r>
              <a:rPr lang="en-GB"/>
              <a:t>Fault tolerant architecture</a:t>
            </a:r>
          </a:p>
        </p:txBody>
      </p:sp>
      <p:sp>
        <p:nvSpPr>
          <p:cNvPr id="47107" name="Rectangle 3"/>
          <p:cNvSpPr>
            <a:spLocks noGrp="1" noChangeArrowheads="1"/>
          </p:cNvSpPr>
          <p:nvPr>
            <p:ph type="body" idx="1"/>
          </p:nvPr>
        </p:nvSpPr>
        <p:spPr>
          <a:noFill/>
          <a:ln/>
        </p:spPr>
        <p:txBody>
          <a:bodyPr lIns="90840" tIns="44623" rIns="90840" bIns="44623"/>
          <a:lstStyle/>
          <a:p>
            <a:r>
              <a:rPr lang="en-GB" sz="2400"/>
              <a:t>Defensive programming cannot cope with faults that involve interactions between the hardware and the software.</a:t>
            </a:r>
          </a:p>
          <a:p>
            <a:r>
              <a:rPr lang="en-GB" sz="2400"/>
              <a:t>Misunderstandings of the requirements may mean that checks and the associated code are incorrect.</a:t>
            </a:r>
          </a:p>
          <a:p>
            <a:r>
              <a:rPr lang="en-GB" sz="2400"/>
              <a:t>Where systems have high availability requirements, a specific architecture designed to support fault tolerance may be required.</a:t>
            </a:r>
          </a:p>
          <a:p>
            <a:r>
              <a:rPr lang="en-GB" sz="2400"/>
              <a:t>This must tolerate both hardware and software failure.</a:t>
            </a:r>
          </a:p>
        </p:txBody>
      </p:sp>
    </p:spTree>
    <p:extLst>
      <p:ext uri="{BB962C8B-B14F-4D97-AF65-F5344CB8AC3E}">
        <p14:creationId xmlns:p14="http://schemas.microsoft.com/office/powerpoint/2010/main" val="390584123"/>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noFill/>
          <a:ln/>
        </p:spPr>
        <p:txBody>
          <a:bodyPr lIns="90840" tIns="44623" rIns="90840" bIns="44623"/>
          <a:lstStyle/>
          <a:p>
            <a:r>
              <a:rPr lang="en-GB"/>
              <a:t>Hardware fault tolerance</a:t>
            </a:r>
          </a:p>
        </p:txBody>
      </p:sp>
      <p:sp>
        <p:nvSpPr>
          <p:cNvPr id="49155" name="Rectangle 3"/>
          <p:cNvSpPr>
            <a:spLocks noGrp="1" noChangeArrowheads="1"/>
          </p:cNvSpPr>
          <p:nvPr>
            <p:ph type="body" idx="1"/>
          </p:nvPr>
        </p:nvSpPr>
        <p:spPr>
          <a:noFill/>
          <a:ln/>
        </p:spPr>
        <p:txBody>
          <a:bodyPr lIns="90840" tIns="44623" rIns="90840" bIns="44623"/>
          <a:lstStyle/>
          <a:p>
            <a:r>
              <a:rPr lang="en-GB" sz="2400"/>
              <a:t>Depends on triple-modular redundancy (TMR).</a:t>
            </a:r>
          </a:p>
          <a:p>
            <a:r>
              <a:rPr lang="en-GB" sz="2400"/>
              <a:t>There are three replicated identical components that receive the same input and whose outputs are compared.</a:t>
            </a:r>
          </a:p>
          <a:p>
            <a:r>
              <a:rPr lang="en-GB" sz="2400"/>
              <a:t>If one output is different, it is ignored and component failure is assumed.</a:t>
            </a:r>
          </a:p>
          <a:p>
            <a:r>
              <a:rPr lang="en-GB" sz="2400"/>
              <a:t>Based on most faults resulting from  component failures rather than design faults and a low probability of simultaneous component failure.</a:t>
            </a:r>
          </a:p>
        </p:txBody>
      </p:sp>
    </p:spTree>
    <p:extLst>
      <p:ext uri="{BB962C8B-B14F-4D97-AF65-F5344CB8AC3E}">
        <p14:creationId xmlns:p14="http://schemas.microsoft.com/office/powerpoint/2010/main" val="71048785"/>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noFill/>
          <a:ln/>
        </p:spPr>
        <p:txBody>
          <a:bodyPr lIns="90840" tIns="44623" rIns="90840" bIns="44623"/>
          <a:lstStyle/>
          <a:p>
            <a:r>
              <a:rPr lang="en-GB"/>
              <a:t>Hardware reliability with TMR</a:t>
            </a:r>
          </a:p>
        </p:txBody>
      </p:sp>
      <p:sp>
        <p:nvSpPr>
          <p:cNvPr id="51204" name="Rectangle 4"/>
          <p:cNvSpPr>
            <a:spLocks noChangeArrowheads="1"/>
          </p:cNvSpPr>
          <p:nvPr/>
        </p:nvSpPr>
        <p:spPr bwMode="auto">
          <a:xfrm>
            <a:off x="304800" y="1905000"/>
            <a:ext cx="8458200" cy="3733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51205" name="Picture 5" descr="20.11 HardwareTMR(18.10).eps                                   001843A8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514600"/>
            <a:ext cx="7315200" cy="2465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570011"/>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noFill/>
          <a:ln/>
        </p:spPr>
        <p:txBody>
          <a:bodyPr lIns="90840" tIns="44623" rIns="90840" bIns="44623"/>
          <a:lstStyle/>
          <a:p>
            <a:r>
              <a:rPr lang="en-GB"/>
              <a:t>Output selection</a:t>
            </a:r>
          </a:p>
        </p:txBody>
      </p:sp>
      <p:sp>
        <p:nvSpPr>
          <p:cNvPr id="53251" name="Rectangle 3"/>
          <p:cNvSpPr>
            <a:spLocks noGrp="1" noChangeArrowheads="1"/>
          </p:cNvSpPr>
          <p:nvPr>
            <p:ph type="body" idx="1"/>
          </p:nvPr>
        </p:nvSpPr>
        <p:spPr>
          <a:noFill/>
          <a:ln/>
        </p:spPr>
        <p:txBody>
          <a:bodyPr lIns="90840" tIns="44623" rIns="90840" bIns="44623"/>
          <a:lstStyle/>
          <a:p>
            <a:r>
              <a:rPr lang="en-GB"/>
              <a:t>The output comparator is a (relatively) simple hardware unit.</a:t>
            </a:r>
          </a:p>
          <a:p>
            <a:r>
              <a:rPr lang="en-GB"/>
              <a:t>It compares its input signals and, if one is different from the others, it rejects it. Essentially, the selection of the actual output depends on the majority vote.</a:t>
            </a:r>
          </a:p>
          <a:p>
            <a:r>
              <a:rPr lang="en-GB"/>
              <a:t>The output comparator is connected to a fault management unit that can either try to repair the faulty unit or take it out of service.</a:t>
            </a:r>
          </a:p>
        </p:txBody>
      </p:sp>
    </p:spTree>
    <p:extLst>
      <p:ext uri="{BB962C8B-B14F-4D97-AF65-F5344CB8AC3E}">
        <p14:creationId xmlns:p14="http://schemas.microsoft.com/office/powerpoint/2010/main" val="349932937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lIns="90840" tIns="44623" rIns="90840" bIns="44623"/>
          <a:lstStyle/>
          <a:p>
            <a:r>
              <a:rPr lang="en-GB"/>
              <a:t>Dependability achievement</a:t>
            </a:r>
          </a:p>
        </p:txBody>
      </p:sp>
      <p:sp>
        <p:nvSpPr>
          <p:cNvPr id="8195" name="Rectangle 3"/>
          <p:cNvSpPr>
            <a:spLocks noGrp="1" noChangeArrowheads="1"/>
          </p:cNvSpPr>
          <p:nvPr>
            <p:ph type="body" idx="1"/>
          </p:nvPr>
        </p:nvSpPr>
        <p:spPr>
          <a:noFill/>
          <a:ln/>
        </p:spPr>
        <p:txBody>
          <a:bodyPr lIns="90840" tIns="44623" rIns="90840" bIns="44623">
            <a:normAutofit fontScale="92500" lnSpcReduction="10000"/>
          </a:bodyPr>
          <a:lstStyle/>
          <a:p>
            <a:pPr>
              <a:lnSpc>
                <a:spcPct val="90000"/>
              </a:lnSpc>
            </a:pPr>
            <a:r>
              <a:rPr lang="en-GB" sz="2400"/>
              <a:t>Fault avoidance</a:t>
            </a:r>
          </a:p>
          <a:p>
            <a:pPr lvl="1">
              <a:lnSpc>
                <a:spcPct val="90000"/>
              </a:lnSpc>
            </a:pPr>
            <a:r>
              <a:rPr lang="en-GB" sz="2000"/>
              <a:t>The system is developed in such a way that human error is avoided and thus system faults are minimised.</a:t>
            </a:r>
          </a:p>
          <a:p>
            <a:pPr lvl="1">
              <a:lnSpc>
                <a:spcPct val="90000"/>
              </a:lnSpc>
            </a:pPr>
            <a:r>
              <a:rPr lang="en-GB" sz="2000"/>
              <a:t>The development process is organised so that faults in the system are detected and repaired before delivery to the customer.</a:t>
            </a:r>
          </a:p>
          <a:p>
            <a:pPr>
              <a:lnSpc>
                <a:spcPct val="90000"/>
              </a:lnSpc>
            </a:pPr>
            <a:r>
              <a:rPr lang="en-GB" sz="2400"/>
              <a:t>Fault detection</a:t>
            </a:r>
          </a:p>
          <a:p>
            <a:pPr lvl="1">
              <a:lnSpc>
                <a:spcPct val="90000"/>
              </a:lnSpc>
            </a:pPr>
            <a:r>
              <a:rPr lang="en-GB" sz="2000"/>
              <a:t>Verification and validation techniques are used to discover and remove faults in a system before it is deployed.</a:t>
            </a:r>
          </a:p>
          <a:p>
            <a:pPr>
              <a:lnSpc>
                <a:spcPct val="90000"/>
              </a:lnSpc>
            </a:pPr>
            <a:r>
              <a:rPr lang="en-GB" sz="2400"/>
              <a:t>Fault tolerance</a:t>
            </a:r>
          </a:p>
          <a:p>
            <a:pPr lvl="1">
              <a:lnSpc>
                <a:spcPct val="90000"/>
              </a:lnSpc>
            </a:pPr>
            <a:r>
              <a:rPr lang="en-GB" sz="2000"/>
              <a:t>The system is designed so that faults in the delivered software do not result in system failure.</a:t>
            </a:r>
          </a:p>
        </p:txBody>
      </p:sp>
    </p:spTree>
    <p:extLst>
      <p:ext uri="{BB962C8B-B14F-4D97-AF65-F5344CB8AC3E}">
        <p14:creationId xmlns:p14="http://schemas.microsoft.com/office/powerpoint/2010/main" val="3665980251"/>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noFill/>
          <a:ln/>
        </p:spPr>
        <p:txBody>
          <a:bodyPr lIns="90840" tIns="44623" rIns="90840" bIns="44623"/>
          <a:lstStyle/>
          <a:p>
            <a:r>
              <a:rPr lang="en-GB" sz="3600"/>
              <a:t>Fault tolerant software architectures</a:t>
            </a:r>
          </a:p>
        </p:txBody>
      </p:sp>
      <p:sp>
        <p:nvSpPr>
          <p:cNvPr id="54275" name="Rectangle 3"/>
          <p:cNvSpPr>
            <a:spLocks noGrp="1" noChangeArrowheads="1"/>
          </p:cNvSpPr>
          <p:nvPr>
            <p:ph type="body" idx="1"/>
          </p:nvPr>
        </p:nvSpPr>
        <p:spPr>
          <a:noFill/>
          <a:ln/>
        </p:spPr>
        <p:txBody>
          <a:bodyPr lIns="90840" tIns="44623" rIns="90840" bIns="44623"/>
          <a:lstStyle/>
          <a:p>
            <a:pPr>
              <a:lnSpc>
                <a:spcPct val="90000"/>
              </a:lnSpc>
            </a:pPr>
            <a:r>
              <a:rPr lang="en-GB" sz="2400"/>
              <a:t>The success of TMR at providing fault tolerance is based on two fundamental assumptions</a:t>
            </a:r>
          </a:p>
          <a:p>
            <a:pPr lvl="1">
              <a:lnSpc>
                <a:spcPct val="90000"/>
              </a:lnSpc>
            </a:pPr>
            <a:r>
              <a:rPr lang="en-GB" sz="2000"/>
              <a:t>The hardware components do not include common design faults;</a:t>
            </a:r>
          </a:p>
          <a:p>
            <a:pPr lvl="1">
              <a:lnSpc>
                <a:spcPct val="90000"/>
              </a:lnSpc>
            </a:pPr>
            <a:r>
              <a:rPr lang="en-GB" sz="2000"/>
              <a:t>Components fail randomly and there is a low probability of simultaneous component failure.</a:t>
            </a:r>
          </a:p>
          <a:p>
            <a:pPr>
              <a:lnSpc>
                <a:spcPct val="90000"/>
              </a:lnSpc>
            </a:pPr>
            <a:r>
              <a:rPr lang="en-GB" sz="2400"/>
              <a:t>Neither of these assumptions are true for software</a:t>
            </a:r>
          </a:p>
          <a:p>
            <a:pPr lvl="1">
              <a:lnSpc>
                <a:spcPct val="90000"/>
              </a:lnSpc>
            </a:pPr>
            <a:r>
              <a:rPr lang="en-GB" sz="2000"/>
              <a:t>It isn’t possible simply to replicate the same component as they would have common design faults;</a:t>
            </a:r>
          </a:p>
          <a:p>
            <a:pPr lvl="1">
              <a:lnSpc>
                <a:spcPct val="90000"/>
              </a:lnSpc>
            </a:pPr>
            <a:r>
              <a:rPr lang="en-GB" sz="2000"/>
              <a:t>Simultaneous component failure is therefore virtually inevitable.</a:t>
            </a:r>
          </a:p>
          <a:p>
            <a:pPr>
              <a:lnSpc>
                <a:spcPct val="90000"/>
              </a:lnSpc>
            </a:pPr>
            <a:r>
              <a:rPr lang="en-GB" sz="2400"/>
              <a:t>Software systems must therefore be diverse.</a:t>
            </a:r>
          </a:p>
        </p:txBody>
      </p:sp>
    </p:spTree>
    <p:extLst>
      <p:ext uri="{BB962C8B-B14F-4D97-AF65-F5344CB8AC3E}">
        <p14:creationId xmlns:p14="http://schemas.microsoft.com/office/powerpoint/2010/main" val="227157995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noFill/>
          <a:ln/>
        </p:spPr>
        <p:txBody>
          <a:bodyPr lIns="90840" tIns="44623" rIns="90840" bIns="44623"/>
          <a:lstStyle/>
          <a:p>
            <a:r>
              <a:rPr lang="en-GB"/>
              <a:t>Design diversity</a:t>
            </a:r>
          </a:p>
        </p:txBody>
      </p:sp>
      <p:sp>
        <p:nvSpPr>
          <p:cNvPr id="55299" name="Rectangle 3"/>
          <p:cNvSpPr>
            <a:spLocks noGrp="1" noChangeArrowheads="1"/>
          </p:cNvSpPr>
          <p:nvPr>
            <p:ph type="body" idx="1"/>
          </p:nvPr>
        </p:nvSpPr>
        <p:spPr>
          <a:noFill/>
          <a:ln/>
        </p:spPr>
        <p:txBody>
          <a:bodyPr lIns="90840" tIns="44623" rIns="90840" bIns="44623"/>
          <a:lstStyle/>
          <a:p>
            <a:r>
              <a:rPr lang="en-GB" sz="2400"/>
              <a:t>Different versions of the system are designed and implemented in different ways. They therefore ought to have different failure modes.</a:t>
            </a:r>
          </a:p>
          <a:p>
            <a:r>
              <a:rPr lang="en-GB" sz="2400"/>
              <a:t>Different approaches to design (e.g object-oriented and function oriented)</a:t>
            </a:r>
          </a:p>
          <a:p>
            <a:pPr lvl="1"/>
            <a:r>
              <a:rPr lang="en-GB" sz="2000"/>
              <a:t>Implementation in different programming languages;</a:t>
            </a:r>
          </a:p>
          <a:p>
            <a:pPr lvl="1"/>
            <a:r>
              <a:rPr lang="en-GB" sz="2000"/>
              <a:t>Use of different tools and development environments;</a:t>
            </a:r>
          </a:p>
          <a:p>
            <a:pPr lvl="1"/>
            <a:r>
              <a:rPr lang="en-GB" sz="2000"/>
              <a:t>Use of different algorithms in the implementation.</a:t>
            </a:r>
          </a:p>
        </p:txBody>
      </p:sp>
    </p:spTree>
    <p:extLst>
      <p:ext uri="{BB962C8B-B14F-4D97-AF65-F5344CB8AC3E}">
        <p14:creationId xmlns:p14="http://schemas.microsoft.com/office/powerpoint/2010/main" val="3331118809"/>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noFill/>
          <a:ln/>
        </p:spPr>
        <p:txBody>
          <a:bodyPr lIns="90840" tIns="44623" rIns="90840" bIns="44623"/>
          <a:lstStyle/>
          <a:p>
            <a:r>
              <a:rPr lang="en-GB"/>
              <a:t>Software analogies to TMR</a:t>
            </a:r>
          </a:p>
        </p:txBody>
      </p:sp>
      <p:sp>
        <p:nvSpPr>
          <p:cNvPr id="57347" name="Rectangle 3"/>
          <p:cNvSpPr>
            <a:spLocks noGrp="1" noChangeArrowheads="1"/>
          </p:cNvSpPr>
          <p:nvPr>
            <p:ph type="body" idx="1"/>
          </p:nvPr>
        </p:nvSpPr>
        <p:spPr>
          <a:noFill/>
          <a:ln/>
        </p:spPr>
        <p:txBody>
          <a:bodyPr lIns="90840" tIns="44623" rIns="90840" bIns="44623"/>
          <a:lstStyle/>
          <a:p>
            <a:pPr>
              <a:lnSpc>
                <a:spcPct val="90000"/>
              </a:lnSpc>
            </a:pPr>
            <a:r>
              <a:rPr lang="en-GB" sz="2400"/>
              <a:t>N-version programming</a:t>
            </a:r>
          </a:p>
          <a:p>
            <a:pPr lvl="1">
              <a:lnSpc>
                <a:spcPct val="90000"/>
              </a:lnSpc>
            </a:pPr>
            <a:r>
              <a:rPr lang="en-GB" sz="2000"/>
              <a:t>The same specification is implemented in a number of </a:t>
            </a:r>
            <a:br>
              <a:rPr lang="en-GB" sz="2000"/>
            </a:br>
            <a:r>
              <a:rPr lang="en-GB" sz="2000"/>
              <a:t>different versions by different teams. All versions compute simultaneously and the majority output is selected using a voting system.</a:t>
            </a:r>
          </a:p>
          <a:p>
            <a:pPr lvl="1">
              <a:lnSpc>
                <a:spcPct val="90000"/>
              </a:lnSpc>
            </a:pPr>
            <a:r>
              <a:rPr lang="en-GB" sz="2000"/>
              <a:t>This is the most commonly used approach e.g. in many models of the Airbus commercial aircraft. </a:t>
            </a:r>
          </a:p>
          <a:p>
            <a:pPr>
              <a:lnSpc>
                <a:spcPct val="90000"/>
              </a:lnSpc>
            </a:pPr>
            <a:r>
              <a:rPr lang="en-GB" sz="2400"/>
              <a:t>Recovery blocks</a:t>
            </a:r>
          </a:p>
          <a:p>
            <a:pPr lvl="1">
              <a:lnSpc>
                <a:spcPct val="90000"/>
              </a:lnSpc>
            </a:pPr>
            <a:r>
              <a:rPr lang="en-GB" sz="2000"/>
              <a:t>A number of </a:t>
            </a:r>
            <a:r>
              <a:rPr lang="en-GB" sz="2000" b="1"/>
              <a:t>explicitly</a:t>
            </a:r>
            <a:r>
              <a:rPr lang="en-GB" sz="2000"/>
              <a:t> different versions of the same specification are written and executed in sequence.</a:t>
            </a:r>
          </a:p>
          <a:p>
            <a:pPr lvl="1">
              <a:lnSpc>
                <a:spcPct val="90000"/>
              </a:lnSpc>
            </a:pPr>
            <a:r>
              <a:rPr lang="en-GB" sz="2000"/>
              <a:t>An acceptance test is used to select the output to be transmitted.</a:t>
            </a:r>
          </a:p>
        </p:txBody>
      </p:sp>
    </p:spTree>
    <p:extLst>
      <p:ext uri="{BB962C8B-B14F-4D97-AF65-F5344CB8AC3E}">
        <p14:creationId xmlns:p14="http://schemas.microsoft.com/office/powerpoint/2010/main" val="222837330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noFill/>
          <a:ln/>
        </p:spPr>
        <p:txBody>
          <a:bodyPr lIns="90840" tIns="44623" rIns="90840" bIns="44623"/>
          <a:lstStyle/>
          <a:p>
            <a:r>
              <a:rPr lang="en-GB"/>
              <a:t>N-version programming</a:t>
            </a:r>
          </a:p>
        </p:txBody>
      </p:sp>
      <p:sp>
        <p:nvSpPr>
          <p:cNvPr id="59396" name="Rectangle 4"/>
          <p:cNvSpPr>
            <a:spLocks noChangeArrowheads="1"/>
          </p:cNvSpPr>
          <p:nvPr/>
        </p:nvSpPr>
        <p:spPr bwMode="auto">
          <a:xfrm>
            <a:off x="304800" y="1828800"/>
            <a:ext cx="8458200" cy="4191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59397" name="Picture 5" descr="20.12 N-versions(18.11).eps                                    001843A8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286000"/>
            <a:ext cx="7162800" cy="299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3530277"/>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noFill/>
          <a:ln/>
        </p:spPr>
        <p:txBody>
          <a:bodyPr lIns="90840" tIns="44623" rIns="90840" bIns="44623"/>
          <a:lstStyle/>
          <a:p>
            <a:r>
              <a:rPr lang="en-GB"/>
              <a:t>Output comparison</a:t>
            </a:r>
          </a:p>
        </p:txBody>
      </p:sp>
      <p:sp>
        <p:nvSpPr>
          <p:cNvPr id="61443" name="Rectangle 3"/>
          <p:cNvSpPr>
            <a:spLocks noGrp="1" noChangeArrowheads="1"/>
          </p:cNvSpPr>
          <p:nvPr>
            <p:ph type="body" idx="1"/>
          </p:nvPr>
        </p:nvSpPr>
        <p:spPr>
          <a:noFill/>
          <a:ln/>
        </p:spPr>
        <p:txBody>
          <a:bodyPr lIns="90840" tIns="44623" rIns="90840" bIns="44623"/>
          <a:lstStyle/>
          <a:p>
            <a:r>
              <a:rPr lang="en-GB"/>
              <a:t>As in hardware systems, the output comparator is a simple piece of software that uses a voting mechanism to select the output.</a:t>
            </a:r>
          </a:p>
          <a:p>
            <a:r>
              <a:rPr lang="en-GB"/>
              <a:t>In real-time systems, there may be a requirement that the results from the different versions are all produced within a certain time frame.</a:t>
            </a:r>
          </a:p>
        </p:txBody>
      </p:sp>
    </p:spTree>
    <p:extLst>
      <p:ext uri="{BB962C8B-B14F-4D97-AF65-F5344CB8AC3E}">
        <p14:creationId xmlns:p14="http://schemas.microsoft.com/office/powerpoint/2010/main" val="1382292710"/>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noFill/>
          <a:ln/>
        </p:spPr>
        <p:txBody>
          <a:bodyPr lIns="90840" tIns="44623" rIns="90840" bIns="44623"/>
          <a:lstStyle/>
          <a:p>
            <a:r>
              <a:rPr lang="en-GB"/>
              <a:t>N-version programming</a:t>
            </a:r>
          </a:p>
        </p:txBody>
      </p:sp>
      <p:sp>
        <p:nvSpPr>
          <p:cNvPr id="62467" name="Rectangle 3"/>
          <p:cNvSpPr>
            <a:spLocks noGrp="1" noChangeArrowheads="1"/>
          </p:cNvSpPr>
          <p:nvPr>
            <p:ph type="body" idx="1"/>
          </p:nvPr>
        </p:nvSpPr>
        <p:spPr>
          <a:noFill/>
          <a:ln/>
        </p:spPr>
        <p:txBody>
          <a:bodyPr lIns="90840" tIns="44623" rIns="90840" bIns="44623"/>
          <a:lstStyle/>
          <a:p>
            <a:pPr>
              <a:lnSpc>
                <a:spcPct val="90000"/>
              </a:lnSpc>
            </a:pPr>
            <a:r>
              <a:rPr lang="en-GB"/>
              <a:t>The different system versions are designed and implemented by different teams. It is assumed that there is a low probability that they will make the same mistakes. The algorithms used should but may not be different.</a:t>
            </a:r>
          </a:p>
          <a:p>
            <a:pPr>
              <a:lnSpc>
                <a:spcPct val="90000"/>
              </a:lnSpc>
            </a:pPr>
            <a:r>
              <a:rPr lang="en-GB"/>
              <a:t>There is some empirical evidence that teams commonly misinterpret specifications in the same way and chose the same algorithms in their systems.</a:t>
            </a:r>
          </a:p>
        </p:txBody>
      </p:sp>
    </p:spTree>
    <p:extLst>
      <p:ext uri="{BB962C8B-B14F-4D97-AF65-F5344CB8AC3E}">
        <p14:creationId xmlns:p14="http://schemas.microsoft.com/office/powerpoint/2010/main" val="187351418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noFill/>
          <a:ln/>
        </p:spPr>
        <p:txBody>
          <a:bodyPr lIns="90840" tIns="44623" rIns="90840" bIns="44623"/>
          <a:lstStyle/>
          <a:p>
            <a:r>
              <a:rPr lang="en-GB"/>
              <a:t>Recovery blocks</a:t>
            </a:r>
          </a:p>
        </p:txBody>
      </p:sp>
      <p:sp>
        <p:nvSpPr>
          <p:cNvPr id="64516" name="Rectangle 4"/>
          <p:cNvSpPr>
            <a:spLocks noChangeArrowheads="1"/>
          </p:cNvSpPr>
          <p:nvPr/>
        </p:nvSpPr>
        <p:spPr bwMode="auto">
          <a:xfrm>
            <a:off x="228600" y="1905000"/>
            <a:ext cx="8458200" cy="4343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4517" name="Picture 5" descr="20.13 RecoveryBlock(18.12).eps                                 001843A8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514600"/>
            <a:ext cx="7620000" cy="3125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544808"/>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noFill/>
          <a:ln/>
        </p:spPr>
        <p:txBody>
          <a:bodyPr lIns="90840" tIns="44623" rIns="90840" bIns="44623"/>
          <a:lstStyle/>
          <a:p>
            <a:r>
              <a:rPr lang="en-GB"/>
              <a:t>Recovery blocks</a:t>
            </a:r>
          </a:p>
        </p:txBody>
      </p:sp>
      <p:sp>
        <p:nvSpPr>
          <p:cNvPr id="66563" name="Rectangle 3"/>
          <p:cNvSpPr>
            <a:spLocks noGrp="1" noChangeArrowheads="1"/>
          </p:cNvSpPr>
          <p:nvPr>
            <p:ph type="body" idx="1"/>
          </p:nvPr>
        </p:nvSpPr>
        <p:spPr>
          <a:noFill/>
          <a:ln/>
        </p:spPr>
        <p:txBody>
          <a:bodyPr lIns="90840" tIns="44623" rIns="90840" bIns="44623"/>
          <a:lstStyle/>
          <a:p>
            <a:r>
              <a:rPr lang="en-GB"/>
              <a:t>These force a different algorithm to be used for each version so they reduce the probability of common errors.</a:t>
            </a:r>
          </a:p>
          <a:p>
            <a:r>
              <a:rPr lang="en-GB"/>
              <a:t>However, the design of the acceptance test is difficult as it must be independent of the computation used.</a:t>
            </a:r>
          </a:p>
          <a:p>
            <a:r>
              <a:rPr lang="en-GB"/>
              <a:t>There are problems with this approach for real-time systems because of the sequential operation of the redundant versions.</a:t>
            </a:r>
          </a:p>
        </p:txBody>
      </p:sp>
    </p:spTree>
    <p:extLst>
      <p:ext uri="{BB962C8B-B14F-4D97-AF65-F5344CB8AC3E}">
        <p14:creationId xmlns:p14="http://schemas.microsoft.com/office/powerpoint/2010/main" val="3697314678"/>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noFill/>
          <a:ln/>
        </p:spPr>
        <p:txBody>
          <a:bodyPr lIns="90840" tIns="44623" rIns="90840" bIns="44623"/>
          <a:lstStyle/>
          <a:p>
            <a:r>
              <a:rPr lang="en-GB"/>
              <a:t>Problems with design diversity</a:t>
            </a:r>
          </a:p>
        </p:txBody>
      </p:sp>
      <p:sp>
        <p:nvSpPr>
          <p:cNvPr id="68611" name="Rectangle 3"/>
          <p:cNvSpPr>
            <a:spLocks noGrp="1" noChangeArrowheads="1"/>
          </p:cNvSpPr>
          <p:nvPr>
            <p:ph type="body" idx="1"/>
          </p:nvPr>
        </p:nvSpPr>
        <p:spPr>
          <a:noFill/>
          <a:ln/>
        </p:spPr>
        <p:txBody>
          <a:bodyPr lIns="90840" tIns="44623" rIns="90840" bIns="44623"/>
          <a:lstStyle/>
          <a:p>
            <a:r>
              <a:rPr lang="en-GB" sz="2400"/>
              <a:t>Teams are not culturally diverse so they tend to tackle problems in the same way.</a:t>
            </a:r>
          </a:p>
          <a:p>
            <a:r>
              <a:rPr lang="en-GB" sz="2400"/>
              <a:t>Characteristic errors</a:t>
            </a:r>
          </a:p>
          <a:p>
            <a:pPr lvl="1"/>
            <a:r>
              <a:rPr lang="en-GB" sz="2000"/>
              <a:t>Different teams make the same mistakes.  Some parts of an implementation are more difficult than others so all teams tend to make mistakes in the same place;</a:t>
            </a:r>
          </a:p>
          <a:p>
            <a:pPr lvl="1"/>
            <a:r>
              <a:rPr lang="en-GB" sz="2000"/>
              <a:t>Specification errors;</a:t>
            </a:r>
          </a:p>
          <a:p>
            <a:pPr lvl="1"/>
            <a:r>
              <a:rPr lang="en-GB" sz="2000"/>
              <a:t>If there is an error in the specification then this is reflected in all implementations;</a:t>
            </a:r>
          </a:p>
          <a:p>
            <a:pPr lvl="1"/>
            <a:r>
              <a:rPr lang="en-GB" sz="2000"/>
              <a:t>This can be addressed to some extent by using multiple specification representations.</a:t>
            </a:r>
          </a:p>
        </p:txBody>
      </p:sp>
    </p:spTree>
    <p:extLst>
      <p:ext uri="{BB962C8B-B14F-4D97-AF65-F5344CB8AC3E}">
        <p14:creationId xmlns:p14="http://schemas.microsoft.com/office/powerpoint/2010/main" val="969080039"/>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noFill/>
          <a:ln/>
        </p:spPr>
        <p:txBody>
          <a:bodyPr lIns="90840" tIns="44623" rIns="90840" bIns="44623"/>
          <a:lstStyle/>
          <a:p>
            <a:r>
              <a:rPr lang="en-GB"/>
              <a:t>Specification dependency</a:t>
            </a:r>
          </a:p>
        </p:txBody>
      </p:sp>
      <p:sp>
        <p:nvSpPr>
          <p:cNvPr id="70659" name="Rectangle 3"/>
          <p:cNvSpPr>
            <a:spLocks noGrp="1" noChangeArrowheads="1"/>
          </p:cNvSpPr>
          <p:nvPr>
            <p:ph type="body" idx="1"/>
          </p:nvPr>
        </p:nvSpPr>
        <p:spPr>
          <a:noFill/>
          <a:ln/>
        </p:spPr>
        <p:txBody>
          <a:bodyPr lIns="90840" tIns="44623" rIns="90840" bIns="44623"/>
          <a:lstStyle/>
          <a:p>
            <a:r>
              <a:rPr lang="en-GB" sz="2400"/>
              <a:t>Both approaches to software redundancy are susceptible to specification errors. If the specification is incorrect, the system could fail</a:t>
            </a:r>
          </a:p>
          <a:p>
            <a:r>
              <a:rPr lang="en-GB" sz="2400"/>
              <a:t>This is also a problem with hardware but software specifications are usually more complex than hardware specifications and harder to validate.</a:t>
            </a:r>
          </a:p>
          <a:p>
            <a:r>
              <a:rPr lang="en-GB" sz="2400"/>
              <a:t>This has been addressed in some cases by developing separate software specifications from the same user specification.</a:t>
            </a:r>
          </a:p>
        </p:txBody>
      </p:sp>
    </p:spTree>
    <p:extLst>
      <p:ext uri="{BB962C8B-B14F-4D97-AF65-F5344CB8AC3E}">
        <p14:creationId xmlns:p14="http://schemas.microsoft.com/office/powerpoint/2010/main" val="300004125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a:t>Diversity and redundancy</a:t>
            </a:r>
          </a:p>
        </p:txBody>
      </p:sp>
      <p:sp>
        <p:nvSpPr>
          <p:cNvPr id="108547" name="Rectangle 3"/>
          <p:cNvSpPr>
            <a:spLocks noGrp="1" noChangeArrowheads="1"/>
          </p:cNvSpPr>
          <p:nvPr>
            <p:ph type="body" idx="1"/>
          </p:nvPr>
        </p:nvSpPr>
        <p:spPr/>
        <p:txBody>
          <a:bodyPr>
            <a:normAutofit fontScale="92500"/>
          </a:bodyPr>
          <a:lstStyle/>
          <a:p>
            <a:pPr>
              <a:lnSpc>
                <a:spcPct val="90000"/>
              </a:lnSpc>
            </a:pPr>
            <a:r>
              <a:rPr lang="en-US" sz="2400"/>
              <a:t>Redundancy</a:t>
            </a:r>
          </a:p>
          <a:p>
            <a:pPr lvl="1">
              <a:lnSpc>
                <a:spcPct val="90000"/>
              </a:lnSpc>
            </a:pPr>
            <a:r>
              <a:rPr lang="en-US" sz="2000"/>
              <a:t>Keep more than 1 version of a critical component available so that if one fails then a backup is available.</a:t>
            </a:r>
          </a:p>
          <a:p>
            <a:pPr>
              <a:lnSpc>
                <a:spcPct val="90000"/>
              </a:lnSpc>
            </a:pPr>
            <a:r>
              <a:rPr lang="en-US" sz="2400"/>
              <a:t>Diversity</a:t>
            </a:r>
          </a:p>
          <a:p>
            <a:pPr lvl="1">
              <a:lnSpc>
                <a:spcPct val="90000"/>
              </a:lnSpc>
            </a:pPr>
            <a:r>
              <a:rPr lang="en-US" sz="2000"/>
              <a:t>Provide the same functionality in different ways so that they will not fail in the same way.</a:t>
            </a:r>
          </a:p>
          <a:p>
            <a:pPr>
              <a:lnSpc>
                <a:spcPct val="90000"/>
              </a:lnSpc>
            </a:pPr>
            <a:r>
              <a:rPr lang="en-US" sz="2400"/>
              <a:t>However, adding diversity and redundancy adds complexity and this can increase the chances of error.</a:t>
            </a:r>
          </a:p>
          <a:p>
            <a:pPr>
              <a:lnSpc>
                <a:spcPct val="90000"/>
              </a:lnSpc>
            </a:pPr>
            <a:r>
              <a:rPr lang="en-US" sz="2400"/>
              <a:t>Some engineers advocate simplicity and extensive V &amp; V is a more effective route to software dependability.</a:t>
            </a:r>
          </a:p>
        </p:txBody>
      </p:sp>
    </p:spTree>
    <p:extLst>
      <p:ext uri="{BB962C8B-B14F-4D97-AF65-F5344CB8AC3E}">
        <p14:creationId xmlns:p14="http://schemas.microsoft.com/office/powerpoint/2010/main" val="26726166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body" idx="1"/>
          </p:nvPr>
        </p:nvSpPr>
        <p:spPr>
          <a:noFill/>
          <a:ln/>
        </p:spPr>
        <p:txBody>
          <a:bodyPr lIns="90840" tIns="44623" rIns="90840" bIns="44623"/>
          <a:lstStyle/>
          <a:p>
            <a:r>
              <a:rPr lang="en-GB" sz="2400"/>
              <a:t>Dependability in a system can be achieved through fault avoidance, fault detection and fault tolerance.</a:t>
            </a:r>
          </a:p>
          <a:p>
            <a:r>
              <a:rPr lang="en-GB" sz="2400"/>
              <a:t>The use of redundancy and diversity is essential to the development of dependable systems.</a:t>
            </a:r>
          </a:p>
          <a:p>
            <a:r>
              <a:rPr lang="en-GB" sz="2400"/>
              <a:t>The use of a well-defined repeatable process is important if faults in a system are to be minimised.</a:t>
            </a:r>
          </a:p>
          <a:p>
            <a:r>
              <a:rPr lang="en-GB" sz="2400"/>
              <a:t>Some programming constructs are inherently error-prone - their use should be avoided wherever possible.</a:t>
            </a:r>
          </a:p>
        </p:txBody>
      </p:sp>
      <p:sp>
        <p:nvSpPr>
          <p:cNvPr id="102403" name="Rectangle 3"/>
          <p:cNvSpPr>
            <a:spLocks noGrp="1" noChangeArrowheads="1"/>
          </p:cNvSpPr>
          <p:nvPr>
            <p:ph type="title"/>
          </p:nvPr>
        </p:nvSpPr>
        <p:spPr>
          <a:noFill/>
          <a:ln/>
        </p:spPr>
        <p:txBody>
          <a:bodyPr lIns="90840" tIns="44623" rIns="90840" bIns="44623"/>
          <a:lstStyle/>
          <a:p>
            <a:r>
              <a:rPr lang="en-GB"/>
              <a:t>Key points</a:t>
            </a:r>
          </a:p>
        </p:txBody>
      </p:sp>
    </p:spTree>
    <p:extLst>
      <p:ext uri="{BB962C8B-B14F-4D97-AF65-F5344CB8AC3E}">
        <p14:creationId xmlns:p14="http://schemas.microsoft.com/office/powerpoint/2010/main" val="1049225397"/>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noFill/>
          <a:ln/>
        </p:spPr>
        <p:txBody>
          <a:bodyPr lIns="90840" tIns="44623" rIns="90840" bIns="44623"/>
          <a:lstStyle/>
          <a:p>
            <a:r>
              <a:rPr lang="en-GB"/>
              <a:t>Key points</a:t>
            </a:r>
          </a:p>
        </p:txBody>
      </p:sp>
      <p:sp>
        <p:nvSpPr>
          <p:cNvPr id="45059" name="Rectangle 3"/>
          <p:cNvSpPr>
            <a:spLocks noGrp="1" noChangeArrowheads="1"/>
          </p:cNvSpPr>
          <p:nvPr>
            <p:ph type="body" idx="1"/>
          </p:nvPr>
        </p:nvSpPr>
        <p:spPr>
          <a:noFill/>
          <a:ln/>
        </p:spPr>
        <p:txBody>
          <a:bodyPr lIns="90840" tIns="44623" rIns="90840" bIns="44623"/>
          <a:lstStyle/>
          <a:p>
            <a:r>
              <a:rPr lang="en-GB"/>
              <a:t>Exceptions are used to support error management in dependable systems.</a:t>
            </a:r>
          </a:p>
          <a:p>
            <a:r>
              <a:rPr lang="en-GB"/>
              <a:t>The four aspects of program fault tolerance are failure detection, damage assessment, fault recovery and fault repair.</a:t>
            </a:r>
          </a:p>
          <a:p>
            <a:r>
              <a:rPr lang="en-GB"/>
              <a:t>N-version programming and recovery blocks are alternative approaches to fault-tolerant architectures.</a:t>
            </a:r>
          </a:p>
        </p:txBody>
      </p:sp>
    </p:spTree>
    <p:extLst>
      <p:ext uri="{BB962C8B-B14F-4D97-AF65-F5344CB8AC3E}">
        <p14:creationId xmlns:p14="http://schemas.microsoft.com/office/powerpoint/2010/main" val="356810721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sz="3600"/>
              <a:t>Diversity and redundancy examples</a:t>
            </a:r>
            <a:endParaRPr lang="en-US"/>
          </a:p>
        </p:txBody>
      </p:sp>
      <p:sp>
        <p:nvSpPr>
          <p:cNvPr id="109571" name="Rectangle 3"/>
          <p:cNvSpPr>
            <a:spLocks noGrp="1" noChangeArrowheads="1"/>
          </p:cNvSpPr>
          <p:nvPr>
            <p:ph type="body" idx="1"/>
          </p:nvPr>
        </p:nvSpPr>
        <p:spPr/>
        <p:txBody>
          <a:bodyPr/>
          <a:lstStyle/>
          <a:p>
            <a:r>
              <a:rPr lang="en-US">
                <a:solidFill>
                  <a:schemeClr val="accent1"/>
                </a:solidFill>
              </a:rPr>
              <a:t>Redundancy</a:t>
            </a:r>
            <a:r>
              <a:rPr lang="en-US"/>
              <a:t>. Where availability is critical (e.g. in e-commerce systems), companies normally keep backup servers and switch to these automatically if failure occurs.</a:t>
            </a:r>
          </a:p>
          <a:p>
            <a:r>
              <a:rPr lang="en-US">
                <a:solidFill>
                  <a:schemeClr val="accent1"/>
                </a:solidFill>
              </a:rPr>
              <a:t>Diversity</a:t>
            </a:r>
            <a:r>
              <a:rPr lang="en-US"/>
              <a:t>. To provide resilience against external attacks, different servers may be implemented using different operating systems (e.g. Windows and Linux)</a:t>
            </a:r>
          </a:p>
        </p:txBody>
      </p:sp>
    </p:spTree>
    <p:extLst>
      <p:ext uri="{BB962C8B-B14F-4D97-AF65-F5344CB8AC3E}">
        <p14:creationId xmlns:p14="http://schemas.microsoft.com/office/powerpoint/2010/main" val="2501810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noFill/>
          <a:ln/>
        </p:spPr>
        <p:txBody>
          <a:bodyPr lIns="90840" tIns="44623" rIns="90840" bIns="44623"/>
          <a:lstStyle/>
          <a:p>
            <a:r>
              <a:rPr lang="en-GB"/>
              <a:t>Fault-free software</a:t>
            </a:r>
          </a:p>
        </p:txBody>
      </p:sp>
      <p:sp>
        <p:nvSpPr>
          <p:cNvPr id="74755" name="Rectangle 3"/>
          <p:cNvSpPr>
            <a:spLocks noGrp="1" noChangeArrowheads="1"/>
          </p:cNvSpPr>
          <p:nvPr>
            <p:ph type="body" idx="1"/>
          </p:nvPr>
        </p:nvSpPr>
        <p:spPr>
          <a:noFill/>
          <a:ln/>
        </p:spPr>
        <p:txBody>
          <a:bodyPr lIns="90840" tIns="44623" rIns="90840" bIns="44623">
            <a:normAutofit fontScale="92500" lnSpcReduction="10000"/>
          </a:bodyPr>
          <a:lstStyle/>
          <a:p>
            <a:pPr>
              <a:lnSpc>
                <a:spcPct val="90000"/>
              </a:lnSpc>
            </a:pPr>
            <a:r>
              <a:rPr lang="en-GB" sz="2400"/>
              <a:t>Current methods of software engineering now </a:t>
            </a:r>
            <a:br>
              <a:rPr lang="en-GB" sz="2400"/>
            </a:br>
            <a:r>
              <a:rPr lang="en-GB" sz="2400"/>
              <a:t>allow for the production of fault-free software, at least for relatively small systems.</a:t>
            </a:r>
          </a:p>
          <a:p>
            <a:pPr>
              <a:lnSpc>
                <a:spcPct val="90000"/>
              </a:lnSpc>
            </a:pPr>
            <a:r>
              <a:rPr lang="en-GB" sz="2400"/>
              <a:t>Fault-free software means software which </a:t>
            </a:r>
            <a:br>
              <a:rPr lang="en-GB" sz="2400"/>
            </a:br>
            <a:r>
              <a:rPr lang="en-GB" sz="2400"/>
              <a:t>conforms to its specification. It does NOT mean </a:t>
            </a:r>
            <a:br>
              <a:rPr lang="en-GB" sz="2400"/>
            </a:br>
            <a:r>
              <a:rPr lang="en-GB" sz="2400"/>
              <a:t>software which will always perform correctly as </a:t>
            </a:r>
            <a:br>
              <a:rPr lang="en-GB" sz="2400"/>
            </a:br>
            <a:r>
              <a:rPr lang="en-GB" sz="2400"/>
              <a:t>there may be specification errors.</a:t>
            </a:r>
          </a:p>
          <a:p>
            <a:pPr>
              <a:lnSpc>
                <a:spcPct val="90000"/>
              </a:lnSpc>
            </a:pPr>
            <a:r>
              <a:rPr lang="en-GB" sz="2400"/>
              <a:t>The cost of producing fault free software is very </a:t>
            </a:r>
            <a:br>
              <a:rPr lang="en-GB" sz="2400"/>
            </a:br>
            <a:r>
              <a:rPr lang="en-GB" sz="2400"/>
              <a:t>high. It is only cost-effective in exceptional </a:t>
            </a:r>
            <a:br>
              <a:rPr lang="en-GB" sz="2400"/>
            </a:br>
            <a:r>
              <a:rPr lang="en-GB" sz="2400"/>
              <a:t>situations. It is often cheaper to accept software faults and pay for their consequences than to expend resources on developing fault-free software.</a:t>
            </a:r>
          </a:p>
        </p:txBody>
      </p:sp>
    </p:spTree>
    <p:extLst>
      <p:ext uri="{BB962C8B-B14F-4D97-AF65-F5344CB8AC3E}">
        <p14:creationId xmlns:p14="http://schemas.microsoft.com/office/powerpoint/2010/main" val="296871611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noFill/>
          <a:ln/>
        </p:spPr>
        <p:txBody>
          <a:bodyPr lIns="90840" tIns="44623" rIns="90840" bIns="44623"/>
          <a:lstStyle/>
          <a:p>
            <a:r>
              <a:rPr lang="en-GB"/>
              <a:t>Fault-free software development</a:t>
            </a:r>
          </a:p>
        </p:txBody>
      </p:sp>
      <p:sp>
        <p:nvSpPr>
          <p:cNvPr id="78851" name="Rectangle 3"/>
          <p:cNvSpPr>
            <a:spLocks noGrp="1" noChangeArrowheads="1"/>
          </p:cNvSpPr>
          <p:nvPr>
            <p:ph type="body" idx="1"/>
          </p:nvPr>
        </p:nvSpPr>
        <p:spPr>
          <a:xfrm>
            <a:off x="530225" y="1676400"/>
            <a:ext cx="7805738" cy="4130675"/>
          </a:xfrm>
          <a:noFill/>
          <a:ln/>
        </p:spPr>
        <p:txBody>
          <a:bodyPr lIns="90840" tIns="44623" rIns="90840" bIns="44623"/>
          <a:lstStyle/>
          <a:p>
            <a:r>
              <a:rPr lang="en-GB"/>
              <a:t>Dependable software processes</a:t>
            </a:r>
          </a:p>
          <a:p>
            <a:r>
              <a:rPr lang="en-GB"/>
              <a:t>Quality management</a:t>
            </a:r>
          </a:p>
          <a:p>
            <a:r>
              <a:rPr lang="en-GB"/>
              <a:t>Formal specification</a:t>
            </a:r>
          </a:p>
          <a:p>
            <a:r>
              <a:rPr lang="en-GB"/>
              <a:t>Static verification</a:t>
            </a:r>
          </a:p>
          <a:p>
            <a:r>
              <a:rPr lang="en-GB"/>
              <a:t>Strong typing</a:t>
            </a:r>
          </a:p>
          <a:p>
            <a:r>
              <a:rPr lang="en-GB"/>
              <a:t>Safe programming</a:t>
            </a:r>
          </a:p>
          <a:p>
            <a:r>
              <a:rPr lang="en-GB"/>
              <a:t>Protected information</a:t>
            </a:r>
          </a:p>
        </p:txBody>
      </p:sp>
    </p:spTree>
    <p:extLst>
      <p:ext uri="{BB962C8B-B14F-4D97-AF65-F5344CB8AC3E}">
        <p14:creationId xmlns:p14="http://schemas.microsoft.com/office/powerpoint/2010/main" val="1585819888"/>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TotalTime>
  <Words>2102</Words>
  <Application>Microsoft Office PowerPoint</Application>
  <PresentationFormat>On-screen Show (4:3)</PresentationFormat>
  <Paragraphs>248</Paragraphs>
  <Slides>61</Slides>
  <Notes>41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63" baseType="lpstr">
      <vt:lpstr>Waveform</vt:lpstr>
      <vt:lpstr>Microsoft Word Document</vt:lpstr>
      <vt:lpstr>Critical systems development</vt:lpstr>
      <vt:lpstr>Objectives</vt:lpstr>
      <vt:lpstr>Topics covered</vt:lpstr>
      <vt:lpstr>Software dependability</vt:lpstr>
      <vt:lpstr>Dependability achievement</vt:lpstr>
      <vt:lpstr>Diversity and redundancy</vt:lpstr>
      <vt:lpstr>Diversity and redundancy examples</vt:lpstr>
      <vt:lpstr>Fault-free software</vt:lpstr>
      <vt:lpstr>Fault-free software development</vt:lpstr>
      <vt:lpstr>Fault removal costs</vt:lpstr>
      <vt:lpstr>Dependable processes</vt:lpstr>
      <vt:lpstr>Dependable process characteristics</vt:lpstr>
      <vt:lpstr>Validation activities</vt:lpstr>
      <vt:lpstr>Dependable programming</vt:lpstr>
      <vt:lpstr>Information protection</vt:lpstr>
      <vt:lpstr>A queue specification in Java</vt:lpstr>
      <vt:lpstr>Signal declaration in Java</vt:lpstr>
      <vt:lpstr>Safe programming</vt:lpstr>
      <vt:lpstr>Structured programming</vt:lpstr>
      <vt:lpstr>Error-prone constructs</vt:lpstr>
      <vt:lpstr>Error-prone constructs</vt:lpstr>
      <vt:lpstr>Exception handling</vt:lpstr>
      <vt:lpstr>Exceptions in Java 1</vt:lpstr>
      <vt:lpstr>Exceptions in Java 2</vt:lpstr>
      <vt:lpstr>A temperature controller</vt:lpstr>
      <vt:lpstr>Freezer controller 1</vt:lpstr>
      <vt:lpstr>Freezer controller 2</vt:lpstr>
      <vt:lpstr>Fault tolerance</vt:lpstr>
      <vt:lpstr>Fault tolerance actions</vt:lpstr>
      <vt:lpstr>Fault detection and damage assessment</vt:lpstr>
      <vt:lpstr>Insulin pump state constraints</vt:lpstr>
      <vt:lpstr>Fault detection</vt:lpstr>
      <vt:lpstr>Type system extension</vt:lpstr>
      <vt:lpstr>PositiveEvenInteger 1</vt:lpstr>
      <vt:lpstr>PositiveEvenInteger 2</vt:lpstr>
      <vt:lpstr>Damage assessment</vt:lpstr>
      <vt:lpstr>Robust array 1</vt:lpstr>
      <vt:lpstr>Robust array 2</vt:lpstr>
      <vt:lpstr>Damage assessment techniques</vt:lpstr>
      <vt:lpstr>Fault recovery and repair</vt:lpstr>
      <vt:lpstr>Forward recovery</vt:lpstr>
      <vt:lpstr>Backward recovery</vt:lpstr>
      <vt:lpstr>Safe sort procedure</vt:lpstr>
      <vt:lpstr>Safe sort 1</vt:lpstr>
      <vt:lpstr>Safe sort 2</vt:lpstr>
      <vt:lpstr>Fault tolerant architecture</vt:lpstr>
      <vt:lpstr>Hardware fault tolerance</vt:lpstr>
      <vt:lpstr>Hardware reliability with TMR</vt:lpstr>
      <vt:lpstr>Output selection</vt:lpstr>
      <vt:lpstr>Fault tolerant software architectures</vt:lpstr>
      <vt:lpstr>Design diversity</vt:lpstr>
      <vt:lpstr>Software analogies to TMR</vt:lpstr>
      <vt:lpstr>N-version programming</vt:lpstr>
      <vt:lpstr>Output comparison</vt:lpstr>
      <vt:lpstr>N-version programming</vt:lpstr>
      <vt:lpstr>Recovery blocks</vt:lpstr>
      <vt:lpstr>Recovery blocks</vt:lpstr>
      <vt:lpstr>Problems with design diversity</vt:lpstr>
      <vt:lpstr>Specification dependency</vt:lpstr>
      <vt:lpstr>Key points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Software Reuse</dc:title>
  <dc:creator>USER</dc:creator>
  <cp:lastModifiedBy>USER</cp:lastModifiedBy>
  <cp:revision>4</cp:revision>
  <dcterms:created xsi:type="dcterms:W3CDTF">2012-01-17T15:39:56Z</dcterms:created>
  <dcterms:modified xsi:type="dcterms:W3CDTF">2012-01-17T15:42:51Z</dcterms:modified>
</cp:coreProperties>
</file>