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61C360-1F90-40D4-9850-AF90EC603A55}" type="datetimeFigureOut">
              <a:rPr lang="bg-BG" smtClean="0"/>
              <a:t>17.1.2012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7801-C27D-4AF8-BFB2-3BABB57C517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112936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1/17/2012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>
              <a:solidFill>
                <a:schemeClr val="accent1">
                  <a:tint val="2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1/17/2012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1/17/2012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1/17/2012</a:t>
            </a:fld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>
              <a:solidFill>
                <a:schemeClr val="tx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>
              <a:solidFill>
                <a:schemeClr val="tx1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1/17/2012</a:t>
            </a:fld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 algn="r" eaLnBrk="1" latinLnBrk="0" hangingPunct="1"/>
            <a:endParaRPr kumimoji="0" lang="en-US" sz="1000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 sz="1000" b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w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2.wm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4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6.wmf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/>
              <a:t>Component-based software engineering</a:t>
            </a: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Lecture 3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28600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Component as a service provider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component is an independent, executable entity. It does not have to be compiled before it is used with other components.</a:t>
            </a:r>
          </a:p>
          <a:p>
            <a:r>
              <a:rPr lang="en-US"/>
              <a:t>The services offered by a component are made available through an interface and all component interactions take place through that interface.</a:t>
            </a:r>
          </a:p>
        </p:txBody>
      </p:sp>
    </p:spTree>
    <p:extLst>
      <p:ext uri="{BB962C8B-B14F-4D97-AF65-F5344CB8AC3E}">
        <p14:creationId xmlns:p14="http://schemas.microsoft.com/office/powerpoint/2010/main" val="19870670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Component characteristics 1</a:t>
            </a: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230188" y="1682750"/>
            <a:ext cx="8493125" cy="4665663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graphicFrame>
        <p:nvGraphicFramePr>
          <p:cNvPr id="24582" name="Object 6"/>
          <p:cNvGraphicFramePr>
            <a:graphicFrameLocks noChangeAspect="1"/>
          </p:cNvGraphicFramePr>
          <p:nvPr/>
        </p:nvGraphicFramePr>
        <p:xfrm>
          <a:off x="533400" y="1981200"/>
          <a:ext cx="7848600" cy="3976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Document" r:id="rId3" imgW="5641848" imgH="2859024" progId="Word.Document.8">
                  <p:embed/>
                </p:oleObj>
              </mc:Choice>
              <mc:Fallback>
                <p:oleObj name="Document" r:id="rId3" imgW="5641848" imgH="285902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1981200"/>
                        <a:ext cx="7848600" cy="3976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303832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Component characteristics 2</a:t>
            </a: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230188" y="1905000"/>
            <a:ext cx="8493125" cy="38100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graphicFrame>
        <p:nvGraphicFramePr>
          <p:cNvPr id="25605" name="Object 5"/>
          <p:cNvGraphicFramePr>
            <a:graphicFrameLocks noChangeAspect="1"/>
          </p:cNvGraphicFramePr>
          <p:nvPr/>
        </p:nvGraphicFramePr>
        <p:xfrm>
          <a:off x="609600" y="2590800"/>
          <a:ext cx="7848600" cy="265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Document" r:id="rId3" imgW="5641848" imgH="1911096" progId="Word.Document.8">
                  <p:embed/>
                </p:oleObj>
              </mc:Choice>
              <mc:Fallback>
                <p:oleObj name="Document" r:id="rId3" imgW="5641848" imgH="191109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2590800"/>
                        <a:ext cx="7848600" cy="265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737458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Component interfaces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Provides interface</a:t>
            </a:r>
          </a:p>
          <a:p>
            <a:pPr lvl="1"/>
            <a:r>
              <a:rPr lang="en-GB"/>
              <a:t>Defines the services that are provided by the component to other components.</a:t>
            </a:r>
          </a:p>
          <a:p>
            <a:r>
              <a:rPr lang="en-GB"/>
              <a:t>Requires interface</a:t>
            </a:r>
          </a:p>
          <a:p>
            <a:pPr lvl="1"/>
            <a:r>
              <a:rPr lang="en-GB"/>
              <a:t>Defines the services that specifies what services must be made available for the component to execute as specified.</a:t>
            </a:r>
          </a:p>
        </p:txBody>
      </p:sp>
    </p:spTree>
    <p:extLst>
      <p:ext uri="{BB962C8B-B14F-4D97-AF65-F5344CB8AC3E}">
        <p14:creationId xmlns:p14="http://schemas.microsoft.com/office/powerpoint/2010/main" val="26882203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Component interfaces</a:t>
            </a: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230188" y="2057400"/>
            <a:ext cx="8493125" cy="32004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1029" name="Picture 5" descr="19.2 Component.eps                                             001843E7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819400"/>
            <a:ext cx="7467600" cy="1455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89690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 data collector component</a:t>
            </a:r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381000" y="16002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26629" name="Picture 5" descr="19.3 DataCollector.eps                                         001843E7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286000"/>
            <a:ext cx="7391400" cy="293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07754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Components and objects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Components are deployable entities.</a:t>
            </a:r>
          </a:p>
          <a:p>
            <a:r>
              <a:rPr lang="en-US"/>
              <a:t>Components do not define types.</a:t>
            </a:r>
          </a:p>
          <a:p>
            <a:r>
              <a:rPr lang="en-US"/>
              <a:t>Component implementations are opaque.</a:t>
            </a:r>
          </a:p>
          <a:p>
            <a:r>
              <a:rPr lang="en-US"/>
              <a:t>Components are language-independent.</a:t>
            </a:r>
          </a:p>
          <a:p>
            <a:r>
              <a:rPr lang="en-US"/>
              <a:t>Components are standardised.</a:t>
            </a:r>
          </a:p>
        </p:txBody>
      </p:sp>
    </p:spTree>
    <p:extLst>
      <p:ext uri="{BB962C8B-B14F-4D97-AF65-F5344CB8AC3E}">
        <p14:creationId xmlns:p14="http://schemas.microsoft.com/office/powerpoint/2010/main" val="28084326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Component models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/>
              <a:t>A component model is a definition of standards for component implementation, documentation and deployment.</a:t>
            </a:r>
          </a:p>
          <a:p>
            <a:r>
              <a:rPr lang="en-US" sz="2400"/>
              <a:t>Examples of component models</a:t>
            </a:r>
          </a:p>
          <a:p>
            <a:pPr lvl="1"/>
            <a:r>
              <a:rPr lang="en-US" sz="2000"/>
              <a:t>EJB model (Enterprise Java Beans)</a:t>
            </a:r>
          </a:p>
          <a:p>
            <a:pPr lvl="1"/>
            <a:r>
              <a:rPr lang="en-US" sz="2000"/>
              <a:t>COM+ model (.NET model)</a:t>
            </a:r>
          </a:p>
          <a:p>
            <a:pPr lvl="1"/>
            <a:r>
              <a:rPr lang="en-US" sz="2000"/>
              <a:t>Corba Component Model</a:t>
            </a:r>
          </a:p>
          <a:p>
            <a:r>
              <a:rPr lang="en-US" sz="2400"/>
              <a:t>The component model specifies how interfaces should be defined and the elements that should be included in an interface definition.</a:t>
            </a:r>
          </a:p>
        </p:txBody>
      </p:sp>
    </p:spTree>
    <p:extLst>
      <p:ext uri="{BB962C8B-B14F-4D97-AF65-F5344CB8AC3E}">
        <p14:creationId xmlns:p14="http://schemas.microsoft.com/office/powerpoint/2010/main" val="15139596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Elements of a component model</a:t>
            </a:r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381000" y="16002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27653" name="Picture 5" descr="19.4 ComponentModel.eps                                        001843E7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981200"/>
            <a:ext cx="7086600" cy="3703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02966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Middleware support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400"/>
              <a:t>Component models are the basis for middleware that provides support for executing components.</a:t>
            </a:r>
          </a:p>
          <a:p>
            <a:pPr>
              <a:lnSpc>
                <a:spcPct val="90000"/>
              </a:lnSpc>
            </a:pPr>
            <a:r>
              <a:rPr lang="en-US" sz="2400"/>
              <a:t>Component model implementations provide: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Platform services that allow components written according to the model to communicate;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Horizontal services that are application-independent services used by different components.</a:t>
            </a:r>
          </a:p>
          <a:p>
            <a:pPr>
              <a:lnSpc>
                <a:spcPct val="90000"/>
              </a:lnSpc>
            </a:pPr>
            <a:r>
              <a:rPr lang="en-US" sz="2400"/>
              <a:t>To use services provided by a model, components are deployed in a </a:t>
            </a:r>
            <a:r>
              <a:rPr lang="en-US" sz="2400">
                <a:solidFill>
                  <a:schemeClr val="accent1"/>
                </a:solidFill>
              </a:rPr>
              <a:t>container. </a:t>
            </a:r>
            <a:r>
              <a:rPr lang="en-US" sz="2400">
                <a:solidFill>
                  <a:schemeClr val="tx1"/>
                </a:solidFill>
              </a:rPr>
              <a:t>This is a set of interfaces used to access the service implementations.</a:t>
            </a: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7796247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Objectives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To explain that CBSE is concerned with developing standardised components and composing these into applications</a:t>
            </a:r>
          </a:p>
          <a:p>
            <a:pPr>
              <a:lnSpc>
                <a:spcPct val="90000"/>
              </a:lnSpc>
            </a:pPr>
            <a:r>
              <a:rPr lang="en-US"/>
              <a:t>To describe components and component models</a:t>
            </a:r>
          </a:p>
          <a:p>
            <a:pPr>
              <a:lnSpc>
                <a:spcPct val="90000"/>
              </a:lnSpc>
            </a:pPr>
            <a:r>
              <a:rPr lang="en-US"/>
              <a:t>To show the principal activities in the CBSE process</a:t>
            </a:r>
          </a:p>
          <a:p>
            <a:pPr>
              <a:lnSpc>
                <a:spcPct val="90000"/>
              </a:lnSpc>
            </a:pPr>
            <a:r>
              <a:rPr lang="en-US"/>
              <a:t>To discuss approaches to component composition and problems that may arise</a:t>
            </a:r>
          </a:p>
        </p:txBody>
      </p:sp>
    </p:spTree>
    <p:extLst>
      <p:ext uri="{BB962C8B-B14F-4D97-AF65-F5344CB8AC3E}">
        <p14:creationId xmlns:p14="http://schemas.microsoft.com/office/powerpoint/2010/main" val="33556867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Component model services</a:t>
            </a: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457200" y="16002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28677" name="Picture 5" descr="19.5 CompModelServices.eps                                     001843E7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905000"/>
            <a:ext cx="7010400" cy="4141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45733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Component development for reuse</a:t>
            </a:r>
            <a:endParaRPr lang="en-US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Components developed for a specific application usually have to be generalised to make them reusable.</a:t>
            </a:r>
          </a:p>
          <a:p>
            <a:pPr>
              <a:lnSpc>
                <a:spcPct val="90000"/>
              </a:lnSpc>
            </a:pPr>
            <a:r>
              <a:rPr lang="en-US"/>
              <a:t>A component is most likely to be reusable if it associated with a stable domain abstraction (business object). </a:t>
            </a:r>
          </a:p>
          <a:p>
            <a:pPr>
              <a:lnSpc>
                <a:spcPct val="90000"/>
              </a:lnSpc>
            </a:pPr>
            <a:r>
              <a:rPr lang="en-US"/>
              <a:t>For example, in a hospital stable domain abstractions are associated with the fundamental purpose - nurses, patients, treatments, etc.</a:t>
            </a:r>
          </a:p>
        </p:txBody>
      </p:sp>
    </p:spTree>
    <p:extLst>
      <p:ext uri="{BB962C8B-B14F-4D97-AF65-F5344CB8AC3E}">
        <p14:creationId xmlns:p14="http://schemas.microsoft.com/office/powerpoint/2010/main" val="25651363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63525"/>
            <a:ext cx="8035925" cy="1108075"/>
          </a:xfrm>
        </p:spPr>
        <p:txBody>
          <a:bodyPr/>
          <a:lstStyle/>
          <a:p>
            <a:r>
              <a:rPr lang="en-GB"/>
              <a:t>Component development for reuse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65138" indent="-465138">
              <a:lnSpc>
                <a:spcPct val="90000"/>
              </a:lnSpc>
            </a:pPr>
            <a:r>
              <a:rPr lang="en-GB" sz="2100"/>
              <a:t>Components for reuse may be specially constructed by generalising existing components.</a:t>
            </a:r>
          </a:p>
          <a:p>
            <a:pPr marL="465138" indent="-465138">
              <a:lnSpc>
                <a:spcPct val="90000"/>
              </a:lnSpc>
            </a:pPr>
            <a:r>
              <a:rPr lang="en-GB" sz="2100"/>
              <a:t>Component reusability</a:t>
            </a:r>
          </a:p>
          <a:p>
            <a:pPr marL="1035050" lvl="1" indent="-455613">
              <a:lnSpc>
                <a:spcPct val="90000"/>
              </a:lnSpc>
            </a:pPr>
            <a:r>
              <a:rPr lang="en-GB" sz="2000"/>
              <a:t>Should reflect stable domain abstractions;</a:t>
            </a:r>
          </a:p>
          <a:p>
            <a:pPr marL="1035050" lvl="1" indent="-455613">
              <a:lnSpc>
                <a:spcPct val="90000"/>
              </a:lnSpc>
            </a:pPr>
            <a:r>
              <a:rPr lang="en-GB" sz="2000"/>
              <a:t>Should hide state representation;</a:t>
            </a:r>
          </a:p>
          <a:p>
            <a:pPr marL="1035050" lvl="1" indent="-455613">
              <a:lnSpc>
                <a:spcPct val="90000"/>
              </a:lnSpc>
            </a:pPr>
            <a:r>
              <a:rPr lang="en-GB" sz="2000"/>
              <a:t>Should be as independent as possible;</a:t>
            </a:r>
          </a:p>
          <a:p>
            <a:pPr marL="1035050" lvl="1" indent="-455613">
              <a:lnSpc>
                <a:spcPct val="90000"/>
              </a:lnSpc>
            </a:pPr>
            <a:r>
              <a:rPr lang="en-GB" sz="2000"/>
              <a:t>Should publish exceptions through the component interface.</a:t>
            </a:r>
          </a:p>
          <a:p>
            <a:pPr marL="465138" indent="-465138">
              <a:lnSpc>
                <a:spcPct val="90000"/>
              </a:lnSpc>
            </a:pPr>
            <a:r>
              <a:rPr lang="en-GB" sz="2100"/>
              <a:t>There is a trade-off between reusability and usability</a:t>
            </a:r>
          </a:p>
          <a:p>
            <a:pPr marL="1035050" lvl="1" indent="-455613">
              <a:lnSpc>
                <a:spcPct val="90000"/>
              </a:lnSpc>
            </a:pPr>
            <a:r>
              <a:rPr lang="en-GB" sz="2000"/>
              <a:t>The more general the interface, the greater the reusability but it is then more complex and hence less usable.</a:t>
            </a:r>
          </a:p>
        </p:txBody>
      </p:sp>
    </p:spTree>
    <p:extLst>
      <p:ext uri="{BB962C8B-B14F-4D97-AF65-F5344CB8AC3E}">
        <p14:creationId xmlns:p14="http://schemas.microsoft.com/office/powerpoint/2010/main" val="23585241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Changes for reusability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Remove application-specific methods.</a:t>
            </a:r>
          </a:p>
          <a:p>
            <a:r>
              <a:rPr lang="en-US"/>
              <a:t>Change names to make them general.</a:t>
            </a:r>
          </a:p>
          <a:p>
            <a:r>
              <a:rPr lang="en-US"/>
              <a:t>Add methods to broaden coverage.</a:t>
            </a:r>
          </a:p>
          <a:p>
            <a:r>
              <a:rPr lang="en-US"/>
              <a:t>Make exception handling consistent.</a:t>
            </a:r>
          </a:p>
          <a:p>
            <a:r>
              <a:rPr lang="en-US"/>
              <a:t>Add a configuration interface for component adaptation.</a:t>
            </a:r>
          </a:p>
          <a:p>
            <a:r>
              <a:rPr lang="en-US"/>
              <a:t>Integrate required components to reduce dependencies.</a:t>
            </a:r>
          </a:p>
        </p:txBody>
      </p:sp>
    </p:spTree>
    <p:extLst>
      <p:ext uri="{BB962C8B-B14F-4D97-AF65-F5344CB8AC3E}">
        <p14:creationId xmlns:p14="http://schemas.microsoft.com/office/powerpoint/2010/main" val="15117389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Legacy system components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Existing legacy systems that fulfil a useful business function can be re-packaged as components for reuse.</a:t>
            </a:r>
          </a:p>
          <a:p>
            <a:r>
              <a:rPr lang="en-US"/>
              <a:t>This involves writing a wrapper component that implements provides and requires interfaces then accesses the legacy system.</a:t>
            </a:r>
          </a:p>
          <a:p>
            <a:r>
              <a:rPr lang="en-US"/>
              <a:t>Although costly, this can be much less expensive than rewriting the legacy system.</a:t>
            </a:r>
          </a:p>
        </p:txBody>
      </p:sp>
    </p:spTree>
    <p:extLst>
      <p:ext uri="{BB962C8B-B14F-4D97-AF65-F5344CB8AC3E}">
        <p14:creationId xmlns:p14="http://schemas.microsoft.com/office/powerpoint/2010/main" val="38367980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Reusable components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The development cost of reusable components may be higher than the cost of specific equivalents. This extra reusability enhancement cost should be an organization rather than a project cost.</a:t>
            </a:r>
          </a:p>
          <a:p>
            <a:r>
              <a:rPr lang="en-GB"/>
              <a:t>Generic components may be less </a:t>
            </a:r>
            <a:br>
              <a:rPr lang="en-GB"/>
            </a:br>
            <a:r>
              <a:rPr lang="en-GB"/>
              <a:t>space-efficient and may have longer execution times than their specific equivalents.</a:t>
            </a:r>
          </a:p>
        </p:txBody>
      </p:sp>
    </p:spTree>
    <p:extLst>
      <p:ext uri="{BB962C8B-B14F-4D97-AF65-F5344CB8AC3E}">
        <p14:creationId xmlns:p14="http://schemas.microsoft.com/office/powerpoint/2010/main" val="30804320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CBSE process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When reusing components, it is essential to make trade-offs between ideal requirements and the services actually provided by available components.</a:t>
            </a:r>
          </a:p>
          <a:p>
            <a:pPr>
              <a:lnSpc>
                <a:spcPct val="90000"/>
              </a:lnSpc>
            </a:pPr>
            <a:r>
              <a:rPr lang="en-US"/>
              <a:t>This involves:</a:t>
            </a:r>
          </a:p>
          <a:p>
            <a:pPr lvl="1">
              <a:lnSpc>
                <a:spcPct val="90000"/>
              </a:lnSpc>
            </a:pPr>
            <a:r>
              <a:rPr lang="en-US"/>
              <a:t>Developing outline requirements;</a:t>
            </a:r>
          </a:p>
          <a:p>
            <a:pPr lvl="1">
              <a:lnSpc>
                <a:spcPct val="90000"/>
              </a:lnSpc>
            </a:pPr>
            <a:r>
              <a:rPr lang="en-US"/>
              <a:t>Searching for components then modifying requirements according to available functionality.</a:t>
            </a:r>
          </a:p>
          <a:p>
            <a:pPr lvl="1">
              <a:lnSpc>
                <a:spcPct val="90000"/>
              </a:lnSpc>
            </a:pPr>
            <a:r>
              <a:rPr lang="en-US"/>
              <a:t>Searching again to find if there are better components that meet the revised requirements.</a:t>
            </a:r>
          </a:p>
        </p:txBody>
      </p:sp>
    </p:spTree>
    <p:extLst>
      <p:ext uri="{BB962C8B-B14F-4D97-AF65-F5344CB8AC3E}">
        <p14:creationId xmlns:p14="http://schemas.microsoft.com/office/powerpoint/2010/main" val="17153227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CBSE process</a:t>
            </a:r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381000" y="16002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29701" name="Picture 5" descr="19.6 CBSEProcess(14.7*).eps                                    001843E7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286000"/>
            <a:ext cx="7391400" cy="3146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68009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The component identification process</a:t>
            </a:r>
            <a:endParaRPr lang="en-US"/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381000" y="2209800"/>
            <a:ext cx="8458200" cy="30480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30725" name="Picture 5" descr="19.7 identifyComps.eps                                         001843E7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048000"/>
            <a:ext cx="7010400" cy="112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49484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Component identification issues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400">
                <a:solidFill>
                  <a:schemeClr val="accent1"/>
                </a:solidFill>
              </a:rPr>
              <a:t>Trust</a:t>
            </a:r>
            <a:r>
              <a:rPr lang="en-US" sz="2400"/>
              <a:t>. You need to be able to trust the supplier of a component. At best, an untrusted component may not operate as advertised; at worst, it can breach your security.</a:t>
            </a:r>
          </a:p>
          <a:p>
            <a:pPr>
              <a:lnSpc>
                <a:spcPct val="90000"/>
              </a:lnSpc>
            </a:pPr>
            <a:r>
              <a:rPr lang="en-US" sz="2400">
                <a:solidFill>
                  <a:schemeClr val="accent1"/>
                </a:solidFill>
              </a:rPr>
              <a:t>Requirements</a:t>
            </a:r>
            <a:r>
              <a:rPr lang="en-US" sz="2400"/>
              <a:t>. Different groups of components will satisfy different requirements.</a:t>
            </a:r>
          </a:p>
          <a:p>
            <a:pPr>
              <a:lnSpc>
                <a:spcPct val="90000"/>
              </a:lnSpc>
            </a:pPr>
            <a:r>
              <a:rPr lang="en-US" sz="2400">
                <a:solidFill>
                  <a:schemeClr val="accent1"/>
                </a:solidFill>
              </a:rPr>
              <a:t>Validation</a:t>
            </a:r>
            <a:r>
              <a:rPr lang="en-US" sz="2400"/>
              <a:t>. 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The component specification may not be detailed enough to allow comprehensive tests to be developed.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Components may have unwanted functionality. How can you test this will not interfere with your application?</a:t>
            </a:r>
          </a:p>
        </p:txBody>
      </p:sp>
    </p:spTree>
    <p:extLst>
      <p:ext uri="{BB962C8B-B14F-4D97-AF65-F5344CB8AC3E}">
        <p14:creationId xmlns:p14="http://schemas.microsoft.com/office/powerpoint/2010/main" val="28017620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Topics covered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Components and component models</a:t>
            </a:r>
          </a:p>
          <a:p>
            <a:r>
              <a:rPr lang="en-US"/>
              <a:t>The CBSE process</a:t>
            </a:r>
          </a:p>
          <a:p>
            <a:r>
              <a:rPr lang="en-US"/>
              <a:t>Component composition</a:t>
            </a:r>
          </a:p>
        </p:txBody>
      </p:sp>
    </p:spTree>
    <p:extLst>
      <p:ext uri="{BB962C8B-B14F-4D97-AF65-F5344CB8AC3E}">
        <p14:creationId xmlns:p14="http://schemas.microsoft.com/office/powerpoint/2010/main" val="349033027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Ariane launcher failure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/>
              <a:t>In 1996, the 1st test flight of the Ariane 5 rocket ended in disaster when the launcher went out of control 37 seconds after take off.</a:t>
            </a:r>
          </a:p>
          <a:p>
            <a:r>
              <a:rPr lang="en-US" sz="2400"/>
              <a:t>The problem was due to a reused component from a previous version of the launcher (the Inertial Navigation System) that failed because assumptions made when that component was developed did not hold for Ariane 5.</a:t>
            </a:r>
          </a:p>
          <a:p>
            <a:r>
              <a:rPr lang="en-US" sz="2400"/>
              <a:t>The functionality that failed in this component was not required in Ariane 5.</a:t>
            </a:r>
          </a:p>
        </p:txBody>
      </p:sp>
    </p:spTree>
    <p:extLst>
      <p:ext uri="{BB962C8B-B14F-4D97-AF65-F5344CB8AC3E}">
        <p14:creationId xmlns:p14="http://schemas.microsoft.com/office/powerpoint/2010/main" val="635193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Component composition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process of assembling components to create a system.</a:t>
            </a:r>
          </a:p>
          <a:p>
            <a:r>
              <a:rPr lang="en-US"/>
              <a:t>Composition involves integrating components with each other and with the component infrastructure.</a:t>
            </a:r>
          </a:p>
          <a:p>
            <a:r>
              <a:rPr lang="en-US"/>
              <a:t>Normally you have to write ‘glue code’ to integrate components.</a:t>
            </a:r>
          </a:p>
        </p:txBody>
      </p:sp>
    </p:spTree>
    <p:extLst>
      <p:ext uri="{BB962C8B-B14F-4D97-AF65-F5344CB8AC3E}">
        <p14:creationId xmlns:p14="http://schemas.microsoft.com/office/powerpoint/2010/main" val="66295652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Types of composition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400">
                <a:solidFill>
                  <a:schemeClr val="accent1"/>
                </a:solidFill>
              </a:rPr>
              <a:t>Sequential composition</a:t>
            </a:r>
            <a:r>
              <a:rPr lang="en-US" sz="2400"/>
              <a:t> where the composed components are executed in sequence. This involves composing the provides interfaces of each component.</a:t>
            </a:r>
          </a:p>
          <a:p>
            <a:pPr>
              <a:lnSpc>
                <a:spcPct val="90000"/>
              </a:lnSpc>
            </a:pPr>
            <a:r>
              <a:rPr lang="en-US" sz="2400">
                <a:solidFill>
                  <a:schemeClr val="accent1"/>
                </a:solidFill>
              </a:rPr>
              <a:t>Hierarchical composition</a:t>
            </a:r>
            <a:r>
              <a:rPr lang="en-US" sz="2400"/>
              <a:t> where one component calls on the services of another. The provides interface of one component is composed with the requires interface of another.</a:t>
            </a:r>
          </a:p>
          <a:p>
            <a:pPr>
              <a:lnSpc>
                <a:spcPct val="90000"/>
              </a:lnSpc>
            </a:pPr>
            <a:r>
              <a:rPr lang="en-US" sz="2400">
                <a:solidFill>
                  <a:schemeClr val="accent1"/>
                </a:solidFill>
              </a:rPr>
              <a:t>Additive composition</a:t>
            </a:r>
            <a:r>
              <a:rPr lang="en-US" sz="2400"/>
              <a:t> where the interfaces of two components are put together to create a new component.</a:t>
            </a:r>
          </a:p>
        </p:txBody>
      </p:sp>
    </p:spTree>
    <p:extLst>
      <p:ext uri="{BB962C8B-B14F-4D97-AF65-F5344CB8AC3E}">
        <p14:creationId xmlns:p14="http://schemas.microsoft.com/office/powerpoint/2010/main" val="240512795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Types of composition</a:t>
            </a: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457200" y="16002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32773" name="Picture 5" descr="19.9 CompComposition.eps                                       001843E7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981200"/>
            <a:ext cx="7391400" cy="3881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94043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Interface incompatibility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solidFill>
                  <a:schemeClr val="accent1"/>
                </a:solidFill>
              </a:rPr>
              <a:t>Parameter incompatibility</a:t>
            </a:r>
            <a:r>
              <a:rPr lang="en-US"/>
              <a:t> where operations have the same name but are of different types.</a:t>
            </a:r>
          </a:p>
          <a:p>
            <a:r>
              <a:rPr lang="en-US">
                <a:solidFill>
                  <a:schemeClr val="accent1"/>
                </a:solidFill>
              </a:rPr>
              <a:t>Operation incompatibility</a:t>
            </a:r>
            <a:r>
              <a:rPr lang="en-US"/>
              <a:t> where the names of operations in the composed interfaces are different.</a:t>
            </a:r>
          </a:p>
          <a:p>
            <a:r>
              <a:rPr lang="en-US">
                <a:solidFill>
                  <a:schemeClr val="accent1"/>
                </a:solidFill>
              </a:rPr>
              <a:t>Operation incompleteness</a:t>
            </a:r>
            <a:r>
              <a:rPr lang="en-US"/>
              <a:t> where the provides interface of one component is a subset of the requires interface of another.</a:t>
            </a:r>
          </a:p>
        </p:txBody>
      </p:sp>
    </p:spTree>
    <p:extLst>
      <p:ext uri="{BB962C8B-B14F-4D97-AF65-F5344CB8AC3E}">
        <p14:creationId xmlns:p14="http://schemas.microsoft.com/office/powerpoint/2010/main" val="80330773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Incompatible components</a:t>
            </a:r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457200" y="16002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33797" name="Picture 5" descr="19.10 IncompatComps.eps                                        001843E7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362200"/>
            <a:ext cx="7620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907969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Adaptor components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Address the problem of component incompatibility by reconciling the interfaces of the components that are composed.</a:t>
            </a:r>
          </a:p>
          <a:p>
            <a:r>
              <a:rPr lang="en-US"/>
              <a:t>Different types of adaptor are required depending on the type of composition.</a:t>
            </a:r>
          </a:p>
          <a:p>
            <a:r>
              <a:rPr lang="en-US"/>
              <a:t>An addressFinder and a mapper component may be composed through an adaptor that strips the postal code from an address and passes this to the mapper component.</a:t>
            </a:r>
          </a:p>
        </p:txBody>
      </p:sp>
    </p:spTree>
    <p:extLst>
      <p:ext uri="{BB962C8B-B14F-4D97-AF65-F5344CB8AC3E}">
        <p14:creationId xmlns:p14="http://schemas.microsoft.com/office/powerpoint/2010/main" val="423794504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Rectangle 4"/>
          <p:cNvSpPr>
            <a:spLocks noChangeArrowheads="1"/>
          </p:cNvSpPr>
          <p:nvPr/>
        </p:nvSpPr>
        <p:spPr bwMode="auto">
          <a:xfrm>
            <a:off x="457200" y="3657600"/>
            <a:ext cx="8458200" cy="1981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graphicFrame>
        <p:nvGraphicFramePr>
          <p:cNvPr id="57349" name="Object 5"/>
          <p:cNvGraphicFramePr>
            <a:graphicFrameLocks noChangeAspect="1"/>
          </p:cNvGraphicFramePr>
          <p:nvPr/>
        </p:nvGraphicFramePr>
        <p:xfrm>
          <a:off x="762000" y="3962400"/>
          <a:ext cx="7696200" cy="1262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Document" r:id="rId3" imgW="5486400" imgH="487680" progId="Word.Document.8">
                  <p:embed/>
                </p:oleObj>
              </mc:Choice>
              <mc:Fallback>
                <p:oleObj name="Document" r:id="rId3" imgW="5486400" imgH="48768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45850"/>
                      <a:stretch>
                        <a:fillRect/>
                      </a:stretch>
                    </p:blipFill>
                    <p:spPr bwMode="auto">
                      <a:xfrm>
                        <a:off x="762000" y="3962400"/>
                        <a:ext cx="7696200" cy="1262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35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Composition through an adaptor</a:t>
            </a:r>
          </a:p>
        </p:txBody>
      </p:sp>
      <p:sp>
        <p:nvSpPr>
          <p:cNvPr id="57351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component postCodeStripper is the adaptor that facilitates the sequential composition of addressFinder and mapper components.</a:t>
            </a:r>
          </a:p>
        </p:txBody>
      </p:sp>
    </p:spTree>
    <p:extLst>
      <p:ext uri="{BB962C8B-B14F-4D97-AF65-F5344CB8AC3E}">
        <p14:creationId xmlns:p14="http://schemas.microsoft.com/office/powerpoint/2010/main" val="218875593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Adaptor for data collector</a:t>
            </a:r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304800" y="1981200"/>
            <a:ext cx="8458200" cy="36576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34821" name="Picture 5" descr="19.11 SensorAdapter.eps                                        001843E7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743200"/>
            <a:ext cx="7467600" cy="2239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049158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Interface semantics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You have to rely on component documentation to decide if interfaces that are syntactically compatible are actually compatible.</a:t>
            </a:r>
          </a:p>
          <a:p>
            <a:r>
              <a:rPr lang="en-US"/>
              <a:t>Consider an interface for a PhotoLibrary component:</a:t>
            </a:r>
          </a:p>
        </p:txBody>
      </p:sp>
      <p:sp>
        <p:nvSpPr>
          <p:cNvPr id="58372" name="Rectangle 4"/>
          <p:cNvSpPr>
            <a:spLocks noChangeArrowheads="1"/>
          </p:cNvSpPr>
          <p:nvPr/>
        </p:nvSpPr>
        <p:spPr bwMode="auto">
          <a:xfrm>
            <a:off x="381000" y="4495800"/>
            <a:ext cx="8458200" cy="16764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graphicFrame>
        <p:nvGraphicFramePr>
          <p:cNvPr id="58373" name="Object 5"/>
          <p:cNvGraphicFramePr>
            <a:graphicFrameLocks noChangeAspect="1"/>
          </p:cNvGraphicFramePr>
          <p:nvPr/>
        </p:nvGraphicFramePr>
        <p:xfrm>
          <a:off x="457200" y="4648200"/>
          <a:ext cx="10744200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Document" r:id="rId3" imgW="5486400" imgH="563880" progId="Word.Document.8">
                  <p:embed/>
                </p:oleObj>
              </mc:Choice>
              <mc:Fallback>
                <p:oleObj name="Document" r:id="rId3" imgW="5486400" imgH="56388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4648200"/>
                        <a:ext cx="10744200" cy="1103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320623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Component-based development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/>
              <a:t>Component-based software engineering (CBSE) is an approach to software development that relies on software reuse.</a:t>
            </a:r>
          </a:p>
          <a:p>
            <a:pPr>
              <a:lnSpc>
                <a:spcPct val="90000"/>
              </a:lnSpc>
            </a:pPr>
            <a:r>
              <a:rPr lang="en-GB"/>
              <a:t>It emerged from the failure of object-oriented development to support effective reuse. Single object classes are too detailed and specific.</a:t>
            </a:r>
          </a:p>
          <a:p>
            <a:pPr>
              <a:lnSpc>
                <a:spcPct val="90000"/>
              </a:lnSpc>
            </a:pPr>
            <a:r>
              <a:rPr lang="en-GB"/>
              <a:t>Components are more abstract than object classes and can be considered to be stand-alone service providers.</a:t>
            </a:r>
          </a:p>
        </p:txBody>
      </p:sp>
    </p:spTree>
    <p:extLst>
      <p:ext uri="{BB962C8B-B14F-4D97-AF65-F5344CB8AC3E}">
        <p14:creationId xmlns:p14="http://schemas.microsoft.com/office/powerpoint/2010/main" val="24537943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Photo library composition</a:t>
            </a:r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304800" y="1905000"/>
            <a:ext cx="8458200" cy="3886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35845" name="Picture 5" descr="19.12 PhotoLibComposition.eps                                  001843E7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514600"/>
            <a:ext cx="6934200" cy="2525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597518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Photo Library documentation</a:t>
            </a:r>
          </a:p>
        </p:txBody>
      </p:sp>
      <p:sp>
        <p:nvSpPr>
          <p:cNvPr id="59396" name="Rectangle 4"/>
          <p:cNvSpPr>
            <a:spLocks noChangeArrowheads="1"/>
          </p:cNvSpPr>
          <p:nvPr/>
        </p:nvSpPr>
        <p:spPr bwMode="auto">
          <a:xfrm>
            <a:off x="457200" y="16002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sp>
        <p:nvSpPr>
          <p:cNvPr id="59399" name="Rectangle 7"/>
          <p:cNvSpPr>
            <a:spLocks noChangeArrowheads="1"/>
          </p:cNvSpPr>
          <p:nvPr/>
        </p:nvSpPr>
        <p:spPr bwMode="auto">
          <a:xfrm>
            <a:off x="914400" y="2057400"/>
            <a:ext cx="7086600" cy="410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“This method adds a photograph to the library and associates the photograph identifier and catalogue descriptor with the photograph.”</a:t>
            </a:r>
          </a:p>
          <a:p>
            <a:endParaRPr lang="en-US">
              <a:solidFill>
                <a:schemeClr val="bg1"/>
              </a:solidFill>
            </a:endParaRPr>
          </a:p>
          <a:p>
            <a:r>
              <a:rPr lang="en-US">
                <a:solidFill>
                  <a:schemeClr val="bg1"/>
                </a:solidFill>
              </a:rPr>
              <a:t> “what happens if the photograph identifier is already associated with a photograph in the library?”</a:t>
            </a:r>
          </a:p>
          <a:p>
            <a:r>
              <a:rPr lang="en-US">
                <a:solidFill>
                  <a:schemeClr val="bg1"/>
                </a:solidFill>
              </a:rPr>
              <a:t>“is the photograph descriptor associated with the catalogue entry as well as the photograph i.e. if I delete the photograph, do I also delete the catalogue information?”</a:t>
            </a:r>
            <a:endParaRPr lang="en-US"/>
          </a:p>
          <a:p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806849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Object Constraint Language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Object Constraint Language (OCL) has been designed to define constraints that are associated with UML models.</a:t>
            </a:r>
          </a:p>
          <a:p>
            <a:r>
              <a:rPr lang="en-US"/>
              <a:t>It is based around the notion of pre and post condition specification - similar to the approach used in Z as described in Chapter 10.</a:t>
            </a:r>
          </a:p>
        </p:txBody>
      </p:sp>
    </p:spTree>
    <p:extLst>
      <p:ext uri="{BB962C8B-B14F-4D97-AF65-F5344CB8AC3E}">
        <p14:creationId xmlns:p14="http://schemas.microsoft.com/office/powerpoint/2010/main" val="204777930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Formal description of photo library</a:t>
            </a:r>
            <a:endParaRPr lang="en-US"/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381000" y="16002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graphicFrame>
        <p:nvGraphicFramePr>
          <p:cNvPr id="36869" name="Object 5"/>
          <p:cNvGraphicFramePr>
            <a:graphicFrameLocks noChangeAspect="1"/>
          </p:cNvGraphicFramePr>
          <p:nvPr/>
        </p:nvGraphicFramePr>
        <p:xfrm>
          <a:off x="1295400" y="1828800"/>
          <a:ext cx="6705600" cy="420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name="Document" r:id="rId3" imgW="5715000" imgH="2606040" progId="Word.Document.8">
                  <p:embed/>
                </p:oleObj>
              </mc:Choice>
              <mc:Fallback>
                <p:oleObj name="Document" r:id="rId3" imgW="5715000" imgH="260604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27325"/>
                      <a:stretch>
                        <a:fillRect/>
                      </a:stretch>
                    </p:blipFill>
                    <p:spPr bwMode="auto">
                      <a:xfrm>
                        <a:off x="1295400" y="1828800"/>
                        <a:ext cx="6705600" cy="4206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7336813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Photo library conditions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/>
              <a:t>As specified, the OCL associated with the Photo Library component states that:</a:t>
            </a:r>
          </a:p>
          <a:p>
            <a:pPr lvl="1"/>
            <a:r>
              <a:rPr lang="en-US" sz="2000"/>
              <a:t>There must not be a photograph in the library with the same identifier as the photograph to be entered;</a:t>
            </a:r>
          </a:p>
          <a:p>
            <a:pPr lvl="1"/>
            <a:r>
              <a:rPr lang="en-US" sz="2000"/>
              <a:t>The library must exist - assume that creating a library adds a single item to it;</a:t>
            </a:r>
          </a:p>
          <a:p>
            <a:pPr lvl="1"/>
            <a:r>
              <a:rPr lang="en-US" sz="2000"/>
              <a:t>Each new entry increases the size of the library by 1;</a:t>
            </a:r>
          </a:p>
          <a:p>
            <a:pPr lvl="1"/>
            <a:r>
              <a:rPr lang="en-US" sz="2000"/>
              <a:t>If you retrieve using the same identifier then you get back the photo that you added;</a:t>
            </a:r>
          </a:p>
          <a:p>
            <a:pPr lvl="1"/>
            <a:r>
              <a:rPr lang="en-US" sz="2000"/>
              <a:t>If you look up the catalogue using that identifier, then you get back the catalogue entry that you made.</a:t>
            </a:r>
          </a:p>
        </p:txBody>
      </p:sp>
    </p:spTree>
    <p:extLst>
      <p:ext uri="{BB962C8B-B14F-4D97-AF65-F5344CB8AC3E}">
        <p14:creationId xmlns:p14="http://schemas.microsoft.com/office/powerpoint/2010/main" val="83869324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Composition trade-offs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/>
              <a:t>When composing components, you may find conflicts between functional and non-functional requirements, and conflicts between the need for rapid delivery and system evolution.</a:t>
            </a:r>
          </a:p>
          <a:p>
            <a:r>
              <a:rPr lang="en-US" sz="2400"/>
              <a:t>You need to make decisions such as:</a:t>
            </a:r>
          </a:p>
          <a:p>
            <a:pPr lvl="1"/>
            <a:r>
              <a:rPr lang="en-US" sz="2000"/>
              <a:t>What composition of components is effective for delivering the functional requirements?</a:t>
            </a:r>
          </a:p>
          <a:p>
            <a:pPr lvl="1"/>
            <a:r>
              <a:rPr lang="en-US" sz="2000"/>
              <a:t>What composition of components allows for future change?</a:t>
            </a:r>
          </a:p>
          <a:p>
            <a:pPr lvl="1"/>
            <a:r>
              <a:rPr lang="en-US" sz="2000"/>
              <a:t>What will be the emergent properties of the composed system?</a:t>
            </a:r>
          </a:p>
        </p:txBody>
      </p:sp>
    </p:spTree>
    <p:extLst>
      <p:ext uri="{BB962C8B-B14F-4D97-AF65-F5344CB8AC3E}">
        <p14:creationId xmlns:p14="http://schemas.microsoft.com/office/powerpoint/2010/main" val="286611425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Data collection and report generation</a:t>
            </a:r>
            <a:endParaRPr lang="en-US"/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457200" y="16002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37894" name="Picture 6" descr="19.14 DataSysComposition.eps                                   001843E7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362200"/>
            <a:ext cx="7543800" cy="268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967187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Key points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400"/>
              <a:t>CBSE is a reuse-based approach to defining and implementing loosely coupled components into systems.</a:t>
            </a:r>
          </a:p>
          <a:p>
            <a:pPr>
              <a:lnSpc>
                <a:spcPct val="90000"/>
              </a:lnSpc>
            </a:pPr>
            <a:r>
              <a:rPr lang="en-US" sz="2400"/>
              <a:t>A component is a software unit whose functionality and dependencies are completely defined by its interfaces.</a:t>
            </a:r>
          </a:p>
          <a:p>
            <a:pPr>
              <a:lnSpc>
                <a:spcPct val="90000"/>
              </a:lnSpc>
            </a:pPr>
            <a:r>
              <a:rPr lang="en-US" sz="2400"/>
              <a:t>A component model defines a set of standards that component providers and composers should follow.</a:t>
            </a:r>
          </a:p>
          <a:p>
            <a:pPr>
              <a:lnSpc>
                <a:spcPct val="90000"/>
              </a:lnSpc>
            </a:pPr>
            <a:r>
              <a:rPr lang="en-US" sz="2400"/>
              <a:t>During the CBSE process, the processes of requirements engineering and system design are interleaved.</a:t>
            </a:r>
          </a:p>
        </p:txBody>
      </p:sp>
    </p:spTree>
    <p:extLst>
      <p:ext uri="{BB962C8B-B14F-4D97-AF65-F5344CB8AC3E}">
        <p14:creationId xmlns:p14="http://schemas.microsoft.com/office/powerpoint/2010/main" val="36823620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Key points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Component composition is the process of ‘wiring’ components together to create a system.</a:t>
            </a:r>
          </a:p>
          <a:p>
            <a:pPr>
              <a:lnSpc>
                <a:spcPct val="90000"/>
              </a:lnSpc>
            </a:pPr>
            <a:r>
              <a:rPr lang="en-US"/>
              <a:t>When composing reusable components, you normally have to write adaptors to reconcile different component interfaces.</a:t>
            </a:r>
          </a:p>
          <a:p>
            <a:pPr>
              <a:lnSpc>
                <a:spcPct val="90000"/>
              </a:lnSpc>
            </a:pPr>
            <a:r>
              <a:rPr lang="en-US"/>
              <a:t>When choosing compositions, you have to consider required functionality, non-functional requirements and system evolution.</a:t>
            </a:r>
          </a:p>
        </p:txBody>
      </p:sp>
    </p:spTree>
    <p:extLst>
      <p:ext uri="{BB962C8B-B14F-4D97-AF65-F5344CB8AC3E}">
        <p14:creationId xmlns:p14="http://schemas.microsoft.com/office/powerpoint/2010/main" val="20872039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CBSE essentials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solidFill>
                  <a:schemeClr val="accent1"/>
                </a:solidFill>
              </a:rPr>
              <a:t>Independent components</a:t>
            </a:r>
            <a:r>
              <a:rPr lang="en-US"/>
              <a:t> specified by their interfaces.</a:t>
            </a:r>
          </a:p>
          <a:p>
            <a:r>
              <a:rPr lang="en-US">
                <a:solidFill>
                  <a:schemeClr val="accent1"/>
                </a:solidFill>
              </a:rPr>
              <a:t>Component standards</a:t>
            </a:r>
            <a:r>
              <a:rPr lang="en-US"/>
              <a:t> to facilitate component integration.</a:t>
            </a:r>
          </a:p>
          <a:p>
            <a:r>
              <a:rPr lang="en-US">
                <a:solidFill>
                  <a:schemeClr val="accent1"/>
                </a:solidFill>
              </a:rPr>
              <a:t>Middleware</a:t>
            </a:r>
            <a:r>
              <a:rPr lang="en-US"/>
              <a:t> that provides support for component inter-operability.</a:t>
            </a:r>
          </a:p>
          <a:p>
            <a:r>
              <a:rPr lang="en-US">
                <a:solidFill>
                  <a:schemeClr val="accent1"/>
                </a:solidFill>
              </a:rPr>
              <a:t>A development process</a:t>
            </a:r>
            <a:r>
              <a:rPr lang="en-US"/>
              <a:t> that is geared to reuse.</a:t>
            </a:r>
          </a:p>
        </p:txBody>
      </p:sp>
    </p:spTree>
    <p:extLst>
      <p:ext uri="{BB962C8B-B14F-4D97-AF65-F5344CB8AC3E}">
        <p14:creationId xmlns:p14="http://schemas.microsoft.com/office/powerpoint/2010/main" val="18410731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CBSE and design principles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Apart from the benefits of reuse, CBSE is based on sound software engineering design principles:</a:t>
            </a:r>
          </a:p>
          <a:p>
            <a:pPr lvl="1">
              <a:lnSpc>
                <a:spcPct val="90000"/>
              </a:lnSpc>
            </a:pPr>
            <a:r>
              <a:rPr lang="en-US"/>
              <a:t>Components are independent so do not interfere with each other;</a:t>
            </a:r>
          </a:p>
          <a:p>
            <a:pPr lvl="1">
              <a:lnSpc>
                <a:spcPct val="90000"/>
              </a:lnSpc>
            </a:pPr>
            <a:r>
              <a:rPr lang="en-US"/>
              <a:t>Component implementations are hidden;</a:t>
            </a:r>
          </a:p>
          <a:p>
            <a:pPr lvl="1">
              <a:lnSpc>
                <a:spcPct val="90000"/>
              </a:lnSpc>
            </a:pPr>
            <a:r>
              <a:rPr lang="en-US"/>
              <a:t>Communication is through well-defined interfaces;</a:t>
            </a:r>
          </a:p>
          <a:p>
            <a:pPr lvl="1">
              <a:lnSpc>
                <a:spcPct val="90000"/>
              </a:lnSpc>
            </a:pPr>
            <a:r>
              <a:rPr lang="en-US"/>
              <a:t>Component platforms are shared and reduce development costs.</a:t>
            </a:r>
          </a:p>
        </p:txBody>
      </p:sp>
    </p:spTree>
    <p:extLst>
      <p:ext uri="{BB962C8B-B14F-4D97-AF65-F5344CB8AC3E}">
        <p14:creationId xmlns:p14="http://schemas.microsoft.com/office/powerpoint/2010/main" val="35018956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CBSE problems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en-GB" sz="2400">
                <a:solidFill>
                  <a:schemeClr val="accent1"/>
                </a:solidFill>
              </a:rPr>
              <a:t>Component trustworthiness</a:t>
            </a:r>
            <a:r>
              <a:rPr lang="en-GB" sz="2400"/>
              <a:t> - how can a component with no available source code be trusted?</a:t>
            </a:r>
          </a:p>
          <a:p>
            <a:r>
              <a:rPr lang="en-GB" sz="2400">
                <a:solidFill>
                  <a:schemeClr val="accent1"/>
                </a:solidFill>
              </a:rPr>
              <a:t>Component certification</a:t>
            </a:r>
            <a:r>
              <a:rPr lang="en-GB" sz="2400"/>
              <a:t> - who will certify the quality of components?</a:t>
            </a:r>
          </a:p>
          <a:p>
            <a:r>
              <a:rPr lang="en-GB" sz="2400">
                <a:solidFill>
                  <a:schemeClr val="accent1"/>
                </a:solidFill>
              </a:rPr>
              <a:t>Emergent property prediction</a:t>
            </a:r>
            <a:r>
              <a:rPr lang="en-GB" sz="2400"/>
              <a:t> - how can the emergent properties of component compositions be predicted?</a:t>
            </a:r>
          </a:p>
          <a:p>
            <a:r>
              <a:rPr lang="en-GB" sz="2400">
                <a:solidFill>
                  <a:schemeClr val="accent1"/>
                </a:solidFill>
              </a:rPr>
              <a:t>Requirements trade-offs</a:t>
            </a:r>
            <a:r>
              <a:rPr lang="en-GB" sz="2400"/>
              <a:t> - how do we do trade-off analysis between the features of one component and another?</a:t>
            </a:r>
          </a:p>
        </p:txBody>
      </p:sp>
    </p:spTree>
    <p:extLst>
      <p:ext uri="{BB962C8B-B14F-4D97-AF65-F5344CB8AC3E}">
        <p14:creationId xmlns:p14="http://schemas.microsoft.com/office/powerpoint/2010/main" val="25795329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Components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65138" indent="-465138">
              <a:lnSpc>
                <a:spcPct val="90000"/>
              </a:lnSpc>
            </a:pPr>
            <a:r>
              <a:rPr lang="en-GB"/>
              <a:t>Components provide a service without regard to where the component is executing or its programming language</a:t>
            </a:r>
          </a:p>
          <a:p>
            <a:pPr marL="1035050" lvl="1" indent="-455613">
              <a:lnSpc>
                <a:spcPct val="90000"/>
              </a:lnSpc>
            </a:pPr>
            <a:r>
              <a:rPr lang="en-GB"/>
              <a:t>A component is an independent executable entity that can be made up of one or more executable objects;</a:t>
            </a:r>
          </a:p>
          <a:p>
            <a:pPr marL="1035050" lvl="1" indent="-455613">
              <a:lnSpc>
                <a:spcPct val="90000"/>
              </a:lnSpc>
            </a:pPr>
            <a:r>
              <a:rPr lang="en-GB"/>
              <a:t>The component interface is published and all interactions are through the published interface;</a:t>
            </a:r>
          </a:p>
          <a:p>
            <a:pPr marL="465138" indent="-465138">
              <a:lnSpc>
                <a:spcPct val="90000"/>
              </a:lnSpc>
              <a:buFont typeface="Zapf Dingbats" charset="2"/>
              <a:buNone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14976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Component definitions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/>
              <a:t>Councill and Heinmann:</a:t>
            </a:r>
          </a:p>
          <a:p>
            <a:pPr lvl="1"/>
            <a:r>
              <a:rPr lang="en-GB" sz="2000" i="1">
                <a:solidFill>
                  <a:schemeClr val="tx1"/>
                </a:solidFill>
              </a:rPr>
              <a:t>A software component is a software element that conforms to a component model and can be independently deployed and composed without modification according to a composition standard.</a:t>
            </a:r>
            <a:endParaRPr lang="en-US" sz="2000" i="1"/>
          </a:p>
          <a:p>
            <a:r>
              <a:rPr lang="en-US" sz="2400"/>
              <a:t>Szyperski:</a:t>
            </a:r>
          </a:p>
          <a:p>
            <a:pPr lvl="1"/>
            <a:r>
              <a:rPr lang="en-GB" sz="2000" i="1">
                <a:solidFill>
                  <a:schemeClr val="tx1"/>
                </a:solidFill>
              </a:rPr>
              <a:t>A software component is a unit of composition with contractually specified interfaces and explicit context dependencies only. A software component can be deployed independently and is subject to composition by third-parties.</a:t>
            </a:r>
            <a:endParaRPr lang="en-US" sz="2000" i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70727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</TotalTime>
  <Words>1853</Words>
  <Application>Microsoft Office PowerPoint</Application>
  <PresentationFormat>On-screen Show (4:3)</PresentationFormat>
  <Paragraphs>175</Paragraphs>
  <Slides>48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0" baseType="lpstr">
      <vt:lpstr>Waveform</vt:lpstr>
      <vt:lpstr>Microsoft Word Document</vt:lpstr>
      <vt:lpstr>Component-based software engineering</vt:lpstr>
      <vt:lpstr>Objectives</vt:lpstr>
      <vt:lpstr>Topics covered</vt:lpstr>
      <vt:lpstr>Component-based development</vt:lpstr>
      <vt:lpstr>CBSE essentials</vt:lpstr>
      <vt:lpstr>CBSE and design principles</vt:lpstr>
      <vt:lpstr>CBSE problems</vt:lpstr>
      <vt:lpstr>Components</vt:lpstr>
      <vt:lpstr>Component definitions</vt:lpstr>
      <vt:lpstr>Component as a service provider</vt:lpstr>
      <vt:lpstr>Component characteristics 1</vt:lpstr>
      <vt:lpstr>Component characteristics 2</vt:lpstr>
      <vt:lpstr>Component interfaces</vt:lpstr>
      <vt:lpstr>Component interfaces</vt:lpstr>
      <vt:lpstr>A data collector component</vt:lpstr>
      <vt:lpstr>Components and objects</vt:lpstr>
      <vt:lpstr>Component models</vt:lpstr>
      <vt:lpstr>Elements of a component model</vt:lpstr>
      <vt:lpstr>Middleware support</vt:lpstr>
      <vt:lpstr>Component model services</vt:lpstr>
      <vt:lpstr>Component development for reuse</vt:lpstr>
      <vt:lpstr>Component development for reuse</vt:lpstr>
      <vt:lpstr>Changes for reusability</vt:lpstr>
      <vt:lpstr>Legacy system components</vt:lpstr>
      <vt:lpstr>Reusable components</vt:lpstr>
      <vt:lpstr>The CBSE process</vt:lpstr>
      <vt:lpstr>The CBSE process</vt:lpstr>
      <vt:lpstr>The component identification process</vt:lpstr>
      <vt:lpstr>Component identification issues</vt:lpstr>
      <vt:lpstr>Ariane launcher failure</vt:lpstr>
      <vt:lpstr>Component composition</vt:lpstr>
      <vt:lpstr>Types of composition</vt:lpstr>
      <vt:lpstr>Types of composition</vt:lpstr>
      <vt:lpstr>Interface incompatibility</vt:lpstr>
      <vt:lpstr>Incompatible components</vt:lpstr>
      <vt:lpstr>Adaptor components</vt:lpstr>
      <vt:lpstr>Composition through an adaptor</vt:lpstr>
      <vt:lpstr>Adaptor for data collector</vt:lpstr>
      <vt:lpstr>Interface semantics</vt:lpstr>
      <vt:lpstr>Photo library composition</vt:lpstr>
      <vt:lpstr>Photo Library documentation</vt:lpstr>
      <vt:lpstr>The Object Constraint Language</vt:lpstr>
      <vt:lpstr>Formal description of photo library</vt:lpstr>
      <vt:lpstr>Photo library conditions</vt:lpstr>
      <vt:lpstr>Composition trade-offs</vt:lpstr>
      <vt:lpstr>Data collection and report generation</vt:lpstr>
      <vt:lpstr>Key points</vt:lpstr>
      <vt:lpstr>Key points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Software Reuse</dc:title>
  <dc:creator>USER</dc:creator>
  <cp:lastModifiedBy>USER</cp:lastModifiedBy>
  <cp:revision>2</cp:revision>
  <dcterms:created xsi:type="dcterms:W3CDTF">2012-01-17T15:39:56Z</dcterms:created>
  <dcterms:modified xsi:type="dcterms:W3CDTF">2012-01-17T15:42:01Z</dcterms:modified>
</cp:coreProperties>
</file>