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D05BD-7103-43A3-A6A9-D7DF8EE776F7}" type="datetimeFigureOut">
              <a:rPr lang="bg-BG" smtClean="0"/>
              <a:t>23.1.2012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B1B2F-A9DE-4FD6-8438-EA0C3D3A6D3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53572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51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512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61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2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26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94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15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53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45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January 23,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January 23, 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Advanced Topic in SE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90067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6388"/>
            <a:ext cx="8458200" cy="917575"/>
          </a:xfrm>
        </p:spPr>
        <p:txBody>
          <a:bodyPr/>
          <a:lstStyle/>
          <a:p>
            <a:r>
              <a:rPr lang="en-US" sz="3600"/>
              <a:t>Problems with incremental development</a:t>
            </a:r>
            <a:endParaRPr lang="en-US"/>
          </a:p>
        </p:txBody>
      </p:sp>
      <p:sp>
        <p:nvSpPr>
          <p:cNvPr id="116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Management problems</a:t>
            </a:r>
            <a:r>
              <a:rPr lang="en-US" sz="2400"/>
              <a:t> 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Progress can be hard to judge and problems hard to find because there is no documentation to demonstrate what has been done.</a:t>
            </a:r>
          </a:p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Contractual problems</a:t>
            </a:r>
            <a:endParaRPr lang="en-US" sz="2400"/>
          </a:p>
          <a:p>
            <a:pPr lvl="1">
              <a:lnSpc>
                <a:spcPct val="90000"/>
              </a:lnSpc>
            </a:pPr>
            <a:r>
              <a:rPr lang="en-US" sz="2000"/>
              <a:t>The normal contract may include a specification; without a specification, different forms of contract have to be used.</a:t>
            </a:r>
          </a:p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Validation problems</a:t>
            </a:r>
            <a:endParaRPr lang="en-US" sz="2400"/>
          </a:p>
          <a:p>
            <a:pPr lvl="1">
              <a:lnSpc>
                <a:spcPct val="90000"/>
              </a:lnSpc>
            </a:pPr>
            <a:r>
              <a:rPr lang="en-US" sz="2000"/>
              <a:t>Without a specification, what is the system being tested against?</a:t>
            </a:r>
          </a:p>
          <a:p>
            <a:pPr>
              <a:lnSpc>
                <a:spcPct val="90000"/>
              </a:lnSpc>
            </a:pPr>
            <a:r>
              <a:rPr lang="en-US" sz="2400">
                <a:solidFill>
                  <a:schemeClr val="accent1"/>
                </a:solidFill>
              </a:rPr>
              <a:t>Maintenance problems</a:t>
            </a:r>
            <a:endParaRPr lang="en-US" sz="2400"/>
          </a:p>
          <a:p>
            <a:pPr lvl="1">
              <a:lnSpc>
                <a:spcPct val="90000"/>
              </a:lnSpc>
            </a:pPr>
            <a:r>
              <a:rPr lang="en-US" sz="2000"/>
              <a:t>Continual change tends to corrupt software structure making it more expensive to change and evolve to meet new requirements.</a:t>
            </a:r>
          </a:p>
          <a:p>
            <a:pPr>
              <a:lnSpc>
                <a:spcPct val="90000"/>
              </a:lnSpc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461531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Prototyping</a:t>
            </a:r>
          </a:p>
        </p:txBody>
      </p:sp>
      <p:sp>
        <p:nvSpPr>
          <p:cNvPr id="1164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 some large systems, incremental iterative development and delivery may be impractical; this is especially true when multiple teams are working on different sites.</a:t>
            </a:r>
          </a:p>
          <a:p>
            <a:r>
              <a:rPr lang="en-US"/>
              <a:t>Prototyping, where an experimental system is developed as a basis for formulating the requirements may be used. This system is thrown away when the system specification has been agreed.</a:t>
            </a:r>
          </a:p>
        </p:txBody>
      </p:sp>
    </p:spTree>
    <p:extLst>
      <p:ext uri="{BB962C8B-B14F-4D97-AF65-F5344CB8AC3E}">
        <p14:creationId xmlns:p14="http://schemas.microsoft.com/office/powerpoint/2010/main" val="2140133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3200"/>
              <a:t>Incremental development and prototyping</a:t>
            </a:r>
            <a:endParaRPr lang="en-GB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0246" name="Picture 6" descr="17.2 Prototyping(8.2*).eps    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67000"/>
            <a:ext cx="7696200" cy="217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98793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Conflicting objectives</a:t>
            </a:r>
          </a:p>
        </p:txBody>
      </p:sp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 objective of </a:t>
            </a:r>
            <a:r>
              <a:rPr lang="en-GB">
                <a:solidFill>
                  <a:schemeClr val="accent1"/>
                </a:solidFill>
              </a:rPr>
              <a:t>incremental development</a:t>
            </a:r>
            <a:r>
              <a:rPr lang="en-GB" i="1"/>
              <a:t> </a:t>
            </a:r>
            <a:r>
              <a:rPr lang="en-GB"/>
              <a:t> is to deliver a working system to end-users. The development starts with those requirements which are best understood.</a:t>
            </a:r>
          </a:p>
          <a:p>
            <a:r>
              <a:rPr lang="en-GB"/>
              <a:t>The objective of </a:t>
            </a:r>
            <a:r>
              <a:rPr lang="en-GB">
                <a:solidFill>
                  <a:schemeClr val="accent1"/>
                </a:solidFill>
              </a:rPr>
              <a:t>throw-away prototyping</a:t>
            </a:r>
            <a:r>
              <a:rPr lang="en-GB"/>
              <a:t> is to validate or derive the system requirements. The prototyping process starts with those requirements which are poorly understood.</a:t>
            </a:r>
          </a:p>
        </p:txBody>
      </p:sp>
    </p:spTree>
    <p:extLst>
      <p:ext uri="{BB962C8B-B14F-4D97-AF65-F5344CB8AC3E}">
        <p14:creationId xmlns:p14="http://schemas.microsoft.com/office/powerpoint/2010/main" val="164326832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Agile methods</a:t>
            </a:r>
          </a:p>
        </p:txBody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Dissatisfaction with the overheads involved in design methods led to the creation of agile methods. These methods:</a:t>
            </a:r>
          </a:p>
          <a:p>
            <a:pPr lvl="1"/>
            <a:r>
              <a:rPr lang="en-US" sz="2000"/>
              <a:t>Focus on the code rather than the design;</a:t>
            </a:r>
          </a:p>
          <a:p>
            <a:pPr lvl="1"/>
            <a:r>
              <a:rPr lang="en-US" sz="2000"/>
              <a:t>Are based on an iterative approach to software development;</a:t>
            </a:r>
          </a:p>
          <a:p>
            <a:pPr lvl="1"/>
            <a:r>
              <a:rPr lang="en-US" sz="2000"/>
              <a:t>Are intended to deliver working software quickly and evolve this quickly to meet changing requirements.</a:t>
            </a:r>
          </a:p>
          <a:p>
            <a:r>
              <a:rPr lang="en-US" sz="2400"/>
              <a:t>Agile methods are probably best suited to small/medium-sized business systems or PC products.</a:t>
            </a:r>
          </a:p>
        </p:txBody>
      </p:sp>
    </p:spTree>
    <p:extLst>
      <p:ext uri="{BB962C8B-B14F-4D97-AF65-F5344CB8AC3E}">
        <p14:creationId xmlns:p14="http://schemas.microsoft.com/office/powerpoint/2010/main" val="704731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Principles of agile methods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685800" y="1905000"/>
          <a:ext cx="7848600" cy="454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5641848" imgH="2910840" progId="Word.Document.8">
                  <p:embed/>
                </p:oleObj>
              </mc:Choice>
              <mc:Fallback>
                <p:oleObj name="Document" r:id="rId3" imgW="5641848" imgH="291084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10829"/>
                      <a:stretch>
                        <a:fillRect/>
                      </a:stretch>
                    </p:blipFill>
                    <p:spPr bwMode="auto">
                      <a:xfrm>
                        <a:off x="685800" y="1905000"/>
                        <a:ext cx="7848600" cy="454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735384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Problems with agile methods</a:t>
            </a:r>
          </a:p>
        </p:txBody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/>
              <a:t>It can be difficult to keep the interest of customers who are involved in the process.</a:t>
            </a:r>
          </a:p>
          <a:p>
            <a:r>
              <a:rPr lang="en-US" sz="2400"/>
              <a:t>Team members may be unsuited to the intense involvement that characterises agile methods.</a:t>
            </a:r>
          </a:p>
          <a:p>
            <a:r>
              <a:rPr lang="en-US" sz="2400"/>
              <a:t>Prioritising changes can be difficult where there are multiple stakeholders.</a:t>
            </a:r>
          </a:p>
          <a:p>
            <a:r>
              <a:rPr lang="en-US" sz="2400"/>
              <a:t>Maintaining simplicity requires extra work.</a:t>
            </a:r>
          </a:p>
          <a:p>
            <a:r>
              <a:rPr lang="en-US" sz="2400"/>
              <a:t>Contracts may be a problem as with other approaches to iterative development.</a:t>
            </a:r>
          </a:p>
        </p:txBody>
      </p:sp>
    </p:spTree>
    <p:extLst>
      <p:ext uri="{BB962C8B-B14F-4D97-AF65-F5344CB8AC3E}">
        <p14:creationId xmlns:p14="http://schemas.microsoft.com/office/powerpoint/2010/main" val="33785216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Extreme programming</a:t>
            </a:r>
          </a:p>
        </p:txBody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Perhaps the best-known and most widely used agile method.</a:t>
            </a:r>
          </a:p>
          <a:p>
            <a:pPr>
              <a:lnSpc>
                <a:spcPct val="90000"/>
              </a:lnSpc>
            </a:pPr>
            <a:r>
              <a:rPr lang="en-US"/>
              <a:t>Extreme Programming (XP) takes an ‘extreme’ approach to iterative development. </a:t>
            </a:r>
          </a:p>
          <a:p>
            <a:pPr lvl="1">
              <a:lnSpc>
                <a:spcPct val="90000"/>
              </a:lnSpc>
            </a:pPr>
            <a:r>
              <a:rPr lang="en-US"/>
              <a:t>New versions may be built several times per day;</a:t>
            </a:r>
          </a:p>
          <a:p>
            <a:pPr lvl="1">
              <a:lnSpc>
                <a:spcPct val="90000"/>
              </a:lnSpc>
            </a:pPr>
            <a:r>
              <a:rPr lang="en-US"/>
              <a:t>Increments are delivered to customers every 2 weeks;</a:t>
            </a:r>
          </a:p>
          <a:p>
            <a:pPr lvl="1">
              <a:lnSpc>
                <a:spcPct val="90000"/>
              </a:lnSpc>
            </a:pPr>
            <a:r>
              <a:rPr lang="en-US"/>
              <a:t>All tests must be run for every build and the build is only accepted if tests run successfully.</a:t>
            </a:r>
          </a:p>
        </p:txBody>
      </p:sp>
    </p:spTree>
    <p:extLst>
      <p:ext uri="{BB962C8B-B14F-4D97-AF65-F5344CB8AC3E}">
        <p14:creationId xmlns:p14="http://schemas.microsoft.com/office/powerpoint/2010/main" val="22470373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 XP release cycle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2295" name="Picture 7" descr="17.3 XPCycle.eps              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62200"/>
            <a:ext cx="7620000" cy="329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80468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69925" y="306388"/>
            <a:ext cx="8093075" cy="917575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Extreme programming practices 1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762000" y="1905000"/>
          <a:ext cx="7543800" cy="430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4" imgW="5733288" imgH="3273552" progId="Word.Document.8">
                  <p:embed/>
                </p:oleObj>
              </mc:Choice>
              <mc:Fallback>
                <p:oleObj name="Document" r:id="rId4" imgW="5733288" imgH="327355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905000"/>
                        <a:ext cx="7543800" cy="430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140698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0840" tIns="44623" rIns="90840" bIns="44623"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Rapid software </a:t>
            </a:r>
            <a:r>
              <a:rPr lang="en-GB" dirty="0" smtClean="0">
                <a:solidFill>
                  <a:schemeClr val="bg1"/>
                </a:solidFill>
              </a:rPr>
              <a:t>development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Lecture 1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6006532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69925" y="306388"/>
            <a:ext cx="8169275" cy="917575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Extreme programming practices 2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066800" y="1905000"/>
          <a:ext cx="7162800" cy="431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4" imgW="5733288" imgH="3450336" progId="Word.Document.8">
                  <p:embed/>
                </p:oleObj>
              </mc:Choice>
              <mc:Fallback>
                <p:oleObj name="Document" r:id="rId4" imgW="5733288" imgH="345033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905000"/>
                        <a:ext cx="7162800" cy="431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283257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XP and agile principles</a:t>
            </a:r>
          </a:p>
        </p:txBody>
      </p:sp>
      <p:sp>
        <p:nvSpPr>
          <p:cNvPr id="1169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sz="2400"/>
              <a:t>Incremental development is supported through small, frequent system releases.</a:t>
            </a:r>
          </a:p>
          <a:p>
            <a:r>
              <a:rPr lang="en-US" sz="2400"/>
              <a:t>Customer involvement means full-time customer engagement with the team.</a:t>
            </a:r>
          </a:p>
          <a:p>
            <a:r>
              <a:rPr lang="en-US" sz="2400"/>
              <a:t>People not process through pair programming, collective ownership and a process that avoids long working hours.</a:t>
            </a:r>
          </a:p>
          <a:p>
            <a:r>
              <a:rPr lang="en-US" sz="2400"/>
              <a:t>Change supported through regular system releases.</a:t>
            </a:r>
          </a:p>
          <a:p>
            <a:r>
              <a:rPr lang="en-US" sz="2400"/>
              <a:t>Maintaining simplicity through constant refactoring of code.</a:t>
            </a:r>
          </a:p>
        </p:txBody>
      </p:sp>
    </p:spTree>
    <p:extLst>
      <p:ext uri="{BB962C8B-B14F-4D97-AF65-F5344CB8AC3E}">
        <p14:creationId xmlns:p14="http://schemas.microsoft.com/office/powerpoint/2010/main" val="3381229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scenarios</a:t>
            </a:r>
          </a:p>
        </p:txBody>
      </p:sp>
      <p:sp>
        <p:nvSpPr>
          <p:cNvPr id="117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In XP, user requirements are expressed as scenarios or user stories.</a:t>
            </a:r>
          </a:p>
          <a:p>
            <a:r>
              <a:rPr lang="en-US"/>
              <a:t>These are written on cards and the development team break them down into implementation tasks. These tasks are the basis of schedule and cost estimates.</a:t>
            </a:r>
          </a:p>
          <a:p>
            <a:r>
              <a:rPr lang="en-US"/>
              <a:t>The customer chooses the stories for inclusion in the next release based on their priorities and the schedule estimates.</a:t>
            </a:r>
          </a:p>
        </p:txBody>
      </p:sp>
    </p:spTree>
    <p:extLst>
      <p:ext uri="{BB962C8B-B14F-4D97-AF65-F5344CB8AC3E}">
        <p14:creationId xmlns:p14="http://schemas.microsoft.com/office/powerpoint/2010/main" val="3466255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3600"/>
              <a:t>Story card for document downloading</a:t>
            </a:r>
            <a:endParaRPr lang="en-GB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4342" name="Picture 6" descr="17.6 DownloadingStory.eps     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05000"/>
            <a:ext cx="6705600" cy="406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54663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XP and change</a:t>
            </a:r>
          </a:p>
        </p:txBody>
      </p:sp>
      <p:sp>
        <p:nvSpPr>
          <p:cNvPr id="1171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Conventional wisdom in software engineering is to design for change. It is worth spending time and effort anticipating changes as this reduces costs later in the life cycle.</a:t>
            </a:r>
          </a:p>
          <a:p>
            <a:pPr>
              <a:lnSpc>
                <a:spcPct val="90000"/>
              </a:lnSpc>
            </a:pPr>
            <a:r>
              <a:rPr lang="en-US"/>
              <a:t>XP, however, maintains that this is not worthwhile as changes cannot be reliably anticipated.</a:t>
            </a:r>
          </a:p>
          <a:p>
            <a:pPr>
              <a:lnSpc>
                <a:spcPct val="90000"/>
              </a:lnSpc>
            </a:pPr>
            <a:r>
              <a:rPr lang="en-US"/>
              <a:t>Rather, it proposes constant code improvement (refactoring) to make changes easier when they have to be implemented.</a:t>
            </a:r>
          </a:p>
        </p:txBody>
      </p:sp>
    </p:spTree>
    <p:extLst>
      <p:ext uri="{BB962C8B-B14F-4D97-AF65-F5344CB8AC3E}">
        <p14:creationId xmlns:p14="http://schemas.microsoft.com/office/powerpoint/2010/main" val="9113164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 in XP</a:t>
            </a:r>
          </a:p>
        </p:txBody>
      </p:sp>
      <p:sp>
        <p:nvSpPr>
          <p:cNvPr id="1172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Test-first development.</a:t>
            </a:r>
          </a:p>
          <a:p>
            <a:r>
              <a:rPr lang="en-US"/>
              <a:t>Incremental test development from scenarios.</a:t>
            </a:r>
          </a:p>
          <a:p>
            <a:r>
              <a:rPr lang="en-US"/>
              <a:t>User involvement in test development and validation.</a:t>
            </a:r>
          </a:p>
          <a:p>
            <a:r>
              <a:rPr lang="en-US"/>
              <a:t>Automated test harnesses are used to run all component tests each time that a new release is built.</a:t>
            </a:r>
          </a:p>
        </p:txBody>
      </p:sp>
    </p:spTree>
    <p:extLst>
      <p:ext uri="{BB962C8B-B14F-4D97-AF65-F5344CB8AC3E}">
        <p14:creationId xmlns:p14="http://schemas.microsoft.com/office/powerpoint/2010/main" val="32122275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69925" y="306388"/>
            <a:ext cx="8093075" cy="917575"/>
          </a:xfrm>
          <a:noFill/>
          <a:ln/>
        </p:spPr>
        <p:txBody>
          <a:bodyPr lIns="90840" tIns="44623" rIns="90840" bIns="44623"/>
          <a:lstStyle/>
          <a:p>
            <a:r>
              <a:rPr lang="en-GB" sz="3600"/>
              <a:t>Task cards for document downloading</a:t>
            </a:r>
            <a:endParaRPr lang="en-GB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3558" name="Picture 6" descr="17.7 Task cards.eps           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05000"/>
            <a:ext cx="6324600" cy="401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22821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case description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81000" y="1524000"/>
            <a:ext cx="8458200" cy="4876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032" name="Picture 8" descr="17.8 CreditCardTest.eps       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6477000" cy="380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4922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Test-first development</a:t>
            </a:r>
          </a:p>
        </p:txBody>
      </p:sp>
      <p:sp>
        <p:nvSpPr>
          <p:cNvPr id="1173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Writing tests before code clarifies the requirements to be implemented.</a:t>
            </a:r>
          </a:p>
          <a:p>
            <a:pPr>
              <a:lnSpc>
                <a:spcPct val="90000"/>
              </a:lnSpc>
            </a:pPr>
            <a:r>
              <a:rPr lang="en-US"/>
              <a:t>Tests are written as programs rather than data so that they can be executed automatically. The test includes a check that it has executed correctly.</a:t>
            </a:r>
          </a:p>
          <a:p>
            <a:pPr>
              <a:lnSpc>
                <a:spcPct val="90000"/>
              </a:lnSpc>
            </a:pPr>
            <a:r>
              <a:rPr lang="en-US"/>
              <a:t>All previous and new tests are automatically run when new functionality is added. Thus  checking that the new functionality has not introduced errors.</a:t>
            </a:r>
          </a:p>
        </p:txBody>
      </p:sp>
    </p:spTree>
    <p:extLst>
      <p:ext uri="{BB962C8B-B14F-4D97-AF65-F5344CB8AC3E}">
        <p14:creationId xmlns:p14="http://schemas.microsoft.com/office/powerpoint/2010/main" val="860288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Pair programming</a:t>
            </a:r>
          </a:p>
        </p:txBody>
      </p:sp>
      <p:sp>
        <p:nvSpPr>
          <p:cNvPr id="117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400"/>
              <a:t>In XP, programmers work in pairs, sitting together to develop code.</a:t>
            </a:r>
          </a:p>
          <a:p>
            <a:pPr>
              <a:lnSpc>
                <a:spcPct val="90000"/>
              </a:lnSpc>
            </a:pPr>
            <a:r>
              <a:rPr lang="en-US" sz="2400"/>
              <a:t>This helps develop common ownership of code and spreads knowledge across the team.</a:t>
            </a:r>
          </a:p>
          <a:p>
            <a:pPr>
              <a:lnSpc>
                <a:spcPct val="90000"/>
              </a:lnSpc>
            </a:pPr>
            <a:r>
              <a:rPr lang="en-US" sz="2400"/>
              <a:t>It serves as an informal review process as each line of code is looked at by more than 1 person.</a:t>
            </a:r>
          </a:p>
          <a:p>
            <a:pPr>
              <a:lnSpc>
                <a:spcPct val="90000"/>
              </a:lnSpc>
            </a:pPr>
            <a:r>
              <a:rPr lang="en-US" sz="2400"/>
              <a:t>It encourages refactoring as the whole team can benefit from this.</a:t>
            </a:r>
          </a:p>
          <a:p>
            <a:pPr>
              <a:lnSpc>
                <a:spcPct val="90000"/>
              </a:lnSpc>
            </a:pPr>
            <a:r>
              <a:rPr lang="en-US" sz="2400"/>
              <a:t>Measurements suggest that development productivity with pair programming is similar to that of two people working independently.</a:t>
            </a:r>
          </a:p>
        </p:txBody>
      </p:sp>
    </p:spTree>
    <p:extLst>
      <p:ext uri="{BB962C8B-B14F-4D97-AF65-F5344CB8AC3E}">
        <p14:creationId xmlns:p14="http://schemas.microsoft.com/office/powerpoint/2010/main" val="497163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To explain how an iterative, incremental development process leads to faster delivery of more useful software</a:t>
            </a:r>
          </a:p>
          <a:p>
            <a:pPr>
              <a:lnSpc>
                <a:spcPct val="90000"/>
              </a:lnSpc>
            </a:pPr>
            <a:r>
              <a:rPr lang="en-GB"/>
              <a:t>To discuss the essence of agile development methods</a:t>
            </a:r>
          </a:p>
          <a:p>
            <a:pPr>
              <a:lnSpc>
                <a:spcPct val="90000"/>
              </a:lnSpc>
            </a:pPr>
            <a:r>
              <a:rPr lang="en-GB"/>
              <a:t>To explain the principles and practices of extreme programming</a:t>
            </a:r>
          </a:p>
          <a:p>
            <a:pPr>
              <a:lnSpc>
                <a:spcPct val="90000"/>
              </a:lnSpc>
            </a:pPr>
            <a:r>
              <a:rPr lang="en-GB"/>
              <a:t>To explain the roles of prototyping in the software process</a:t>
            </a:r>
          </a:p>
        </p:txBody>
      </p:sp>
    </p:spTree>
    <p:extLst>
      <p:ext uri="{BB962C8B-B14F-4D97-AF65-F5344CB8AC3E}">
        <p14:creationId xmlns:p14="http://schemas.microsoft.com/office/powerpoint/2010/main" val="401845060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Rapid application development</a:t>
            </a:r>
          </a:p>
        </p:txBody>
      </p:sp>
      <p:sp>
        <p:nvSpPr>
          <p:cNvPr id="117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Agile methods have received a lot of attention but other approaches to rapid application development have been used for many years.</a:t>
            </a:r>
          </a:p>
          <a:p>
            <a:r>
              <a:rPr lang="en-US"/>
              <a:t>These are designed to develop data-intensive business applications and rely on programming and presenting information from a database.</a:t>
            </a:r>
          </a:p>
        </p:txBody>
      </p:sp>
    </p:spTree>
    <p:extLst>
      <p:ext uri="{BB962C8B-B14F-4D97-AF65-F5344CB8AC3E}">
        <p14:creationId xmlns:p14="http://schemas.microsoft.com/office/powerpoint/2010/main" val="42799386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RAD environment tools</a:t>
            </a:r>
          </a:p>
        </p:txBody>
      </p:sp>
      <p:sp>
        <p:nvSpPr>
          <p:cNvPr id="117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Database programming language</a:t>
            </a:r>
          </a:p>
          <a:p>
            <a:r>
              <a:rPr lang="en-US"/>
              <a:t>Interface generator</a:t>
            </a:r>
          </a:p>
          <a:p>
            <a:r>
              <a:rPr lang="en-US"/>
              <a:t>Links to office applications</a:t>
            </a:r>
          </a:p>
          <a:p>
            <a:r>
              <a:rPr lang="en-US"/>
              <a:t>Report generators</a:t>
            </a:r>
          </a:p>
        </p:txBody>
      </p:sp>
    </p:spTree>
    <p:extLst>
      <p:ext uri="{BB962C8B-B14F-4D97-AF65-F5344CB8AC3E}">
        <p14:creationId xmlns:p14="http://schemas.microsoft.com/office/powerpoint/2010/main" val="35509100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 RAD environment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50184" name="Picture 8" descr="17.9 RADEnvironment(8.7*).eps 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00"/>
            <a:ext cx="7848600" cy="320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66898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Interface generation</a:t>
            </a:r>
          </a:p>
        </p:txBody>
      </p:sp>
      <p:sp>
        <p:nvSpPr>
          <p:cNvPr id="117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/>
              <a:t>Many applications are based around complex forms and developing these forms manually is a time-consuming activity.</a:t>
            </a:r>
          </a:p>
          <a:p>
            <a:r>
              <a:rPr lang="en-US" sz="2400"/>
              <a:t>RAD environments include support for screen generation including:</a:t>
            </a:r>
          </a:p>
          <a:p>
            <a:pPr lvl="1"/>
            <a:r>
              <a:rPr lang="en-US" sz="2000"/>
              <a:t>Interactive form definition using drag and drop techniques;</a:t>
            </a:r>
          </a:p>
          <a:p>
            <a:pPr lvl="1"/>
            <a:r>
              <a:rPr lang="en-US" sz="2000"/>
              <a:t>Form linking where the sequence of forms to be presented is specified;</a:t>
            </a:r>
          </a:p>
          <a:p>
            <a:pPr lvl="1"/>
            <a:r>
              <a:rPr lang="en-US" sz="2000"/>
              <a:t>Form verification where allowed ranges in form fields is defined.</a:t>
            </a:r>
          </a:p>
        </p:txBody>
      </p:sp>
    </p:spTree>
    <p:extLst>
      <p:ext uri="{BB962C8B-B14F-4D97-AF65-F5344CB8AC3E}">
        <p14:creationId xmlns:p14="http://schemas.microsoft.com/office/powerpoint/2010/main" val="20119490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Visual programming</a:t>
            </a:r>
          </a:p>
        </p:txBody>
      </p:sp>
      <p:sp>
        <p:nvSpPr>
          <p:cNvPr id="1158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Scripting languages such as Visual Basic support visual programming where the prototype is developed by creating a user interface from standard items and associating components with these items</a:t>
            </a:r>
          </a:p>
          <a:p>
            <a:r>
              <a:rPr lang="en-GB"/>
              <a:t>A large library of components exists to support this type of development</a:t>
            </a:r>
          </a:p>
          <a:p>
            <a:r>
              <a:rPr lang="en-GB"/>
              <a:t>These may be tailored to suit the specific application requirements</a:t>
            </a:r>
          </a:p>
        </p:txBody>
      </p:sp>
    </p:spTree>
    <p:extLst>
      <p:ext uri="{BB962C8B-B14F-4D97-AF65-F5344CB8AC3E}">
        <p14:creationId xmlns:p14="http://schemas.microsoft.com/office/powerpoint/2010/main" val="2239752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Visual programming with reuse</a:t>
            </a:r>
          </a:p>
        </p:txBody>
      </p:sp>
      <p:sp>
        <p:nvSpPr>
          <p:cNvPr id="1137669" name="Rectangle 5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137670" name="Picture 6" descr="17.10 Visualprog(8.10*).eps   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7848600" cy="447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1155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Problems with visual development</a:t>
            </a:r>
            <a:endParaRPr lang="en-GB"/>
          </a:p>
        </p:txBody>
      </p:sp>
      <p:sp>
        <p:nvSpPr>
          <p:cNvPr id="115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Difficult to coordinate team-based development.</a:t>
            </a:r>
          </a:p>
          <a:p>
            <a:r>
              <a:rPr lang="en-GB"/>
              <a:t>No explicit system architecture.</a:t>
            </a:r>
          </a:p>
          <a:p>
            <a:r>
              <a:rPr lang="en-GB"/>
              <a:t>Complex dependencies between parts of the program can cause maintainability problems.</a:t>
            </a:r>
          </a:p>
        </p:txBody>
      </p:sp>
    </p:spTree>
    <p:extLst>
      <p:ext uri="{BB962C8B-B14F-4D97-AF65-F5344CB8AC3E}">
        <p14:creationId xmlns:p14="http://schemas.microsoft.com/office/powerpoint/2010/main" val="35659637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COTS reuse</a:t>
            </a:r>
          </a:p>
        </p:txBody>
      </p:sp>
      <p:sp>
        <p:nvSpPr>
          <p:cNvPr id="118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 effective approach to rapid development is to configure and link existing off the shelf systems.</a:t>
            </a:r>
          </a:p>
          <a:p>
            <a:r>
              <a:rPr lang="en-US"/>
              <a:t>For example, a requirements management system could be built by using:</a:t>
            </a:r>
          </a:p>
          <a:p>
            <a:pPr lvl="1"/>
            <a:r>
              <a:rPr lang="en-US"/>
              <a:t>A database to store requirements;</a:t>
            </a:r>
          </a:p>
          <a:p>
            <a:pPr lvl="1"/>
            <a:r>
              <a:rPr lang="en-US"/>
              <a:t>A word processor to capture requirements and format reports;</a:t>
            </a:r>
          </a:p>
          <a:p>
            <a:pPr lvl="1"/>
            <a:r>
              <a:rPr lang="en-US"/>
              <a:t>A spreadsheet for traceability management;</a:t>
            </a:r>
          </a:p>
        </p:txBody>
      </p:sp>
    </p:spTree>
    <p:extLst>
      <p:ext uri="{BB962C8B-B14F-4D97-AF65-F5344CB8AC3E}">
        <p14:creationId xmlns:p14="http://schemas.microsoft.com/office/powerpoint/2010/main" val="12361978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Compound documents</a:t>
            </a:r>
          </a:p>
        </p:txBody>
      </p:sp>
      <p:sp>
        <p:nvSpPr>
          <p:cNvPr id="1157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For some applications, a prototype can be created by developing a compound document.</a:t>
            </a:r>
          </a:p>
          <a:p>
            <a:r>
              <a:rPr lang="en-GB" sz="2400"/>
              <a:t>This is a document with active elements (such as a spreadsheet) that allow user computations.</a:t>
            </a:r>
          </a:p>
          <a:p>
            <a:r>
              <a:rPr lang="en-GB" sz="2400"/>
              <a:t>Each active element has an associated application which is invoked when that element is selected.</a:t>
            </a:r>
          </a:p>
          <a:p>
            <a:r>
              <a:rPr lang="en-GB" sz="2400"/>
              <a:t>The document itself is the integrator for the different applications.</a:t>
            </a:r>
          </a:p>
        </p:txBody>
      </p:sp>
    </p:spTree>
    <p:extLst>
      <p:ext uri="{BB962C8B-B14F-4D97-AF65-F5344CB8AC3E}">
        <p14:creationId xmlns:p14="http://schemas.microsoft.com/office/powerpoint/2010/main" val="35833122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linking</a:t>
            </a:r>
          </a:p>
        </p:txBody>
      </p:sp>
      <p:sp>
        <p:nvSpPr>
          <p:cNvPr id="1138693" name="Rectangle 5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138694" name="Picture 6" descr="17.11 ApplicationLink(8.9).eps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05000"/>
            <a:ext cx="6781800" cy="404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72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Topics covered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Agile methods</a:t>
            </a:r>
          </a:p>
          <a:p>
            <a:r>
              <a:rPr lang="en-GB"/>
              <a:t>Extreme programming</a:t>
            </a:r>
          </a:p>
          <a:p>
            <a:r>
              <a:rPr lang="en-GB"/>
              <a:t>Rapid application development</a:t>
            </a:r>
          </a:p>
          <a:p>
            <a:r>
              <a:rPr lang="en-GB"/>
              <a:t>Software prototyping</a:t>
            </a:r>
          </a:p>
        </p:txBody>
      </p:sp>
    </p:spTree>
    <p:extLst>
      <p:ext uri="{BB962C8B-B14F-4D97-AF65-F5344CB8AC3E}">
        <p14:creationId xmlns:p14="http://schemas.microsoft.com/office/powerpoint/2010/main" val="1692822303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prototyping</a:t>
            </a:r>
          </a:p>
        </p:txBody>
      </p:sp>
      <p:sp>
        <p:nvSpPr>
          <p:cNvPr id="117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prototype is an initial version of a system used to demonstrate concepts and try out design options.</a:t>
            </a:r>
          </a:p>
          <a:p>
            <a:r>
              <a:rPr lang="en-US"/>
              <a:t>A prototype can be used in:</a:t>
            </a:r>
          </a:p>
          <a:p>
            <a:pPr lvl="1"/>
            <a:r>
              <a:rPr lang="en-US"/>
              <a:t>The requirements engineering process to help with requirements elicitation and validation;</a:t>
            </a:r>
          </a:p>
          <a:p>
            <a:pPr lvl="1"/>
            <a:r>
              <a:rPr lang="en-US"/>
              <a:t>In design processes to explore options and develop a UI design;</a:t>
            </a:r>
          </a:p>
          <a:p>
            <a:pPr lvl="1"/>
            <a:r>
              <a:rPr lang="en-US"/>
              <a:t>In the testing process to run back-to-back tests.</a:t>
            </a:r>
          </a:p>
        </p:txBody>
      </p:sp>
    </p:spTree>
    <p:extLst>
      <p:ext uri="{BB962C8B-B14F-4D97-AF65-F5344CB8AC3E}">
        <p14:creationId xmlns:p14="http://schemas.microsoft.com/office/powerpoint/2010/main" val="11366212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Benefits of prototyping</a:t>
            </a:r>
          </a:p>
        </p:txBody>
      </p:sp>
      <p:sp>
        <p:nvSpPr>
          <p:cNvPr id="118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Improved system usability.</a:t>
            </a:r>
          </a:p>
          <a:p>
            <a:r>
              <a:rPr lang="en-US"/>
              <a:t>A closer match to users’ real needs.</a:t>
            </a:r>
          </a:p>
          <a:p>
            <a:r>
              <a:rPr lang="en-US"/>
              <a:t>Improved design quality.</a:t>
            </a:r>
          </a:p>
          <a:p>
            <a:r>
              <a:rPr lang="en-US"/>
              <a:t>Improved maintainability.</a:t>
            </a:r>
          </a:p>
          <a:p>
            <a:r>
              <a:rPr lang="en-US"/>
              <a:t>Reduced development effort.</a:t>
            </a:r>
          </a:p>
        </p:txBody>
      </p:sp>
    </p:spTree>
    <p:extLst>
      <p:ext uri="{BB962C8B-B14F-4D97-AF65-F5344CB8AC3E}">
        <p14:creationId xmlns:p14="http://schemas.microsoft.com/office/powerpoint/2010/main" val="12234627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 to back testing</a:t>
            </a:r>
          </a:p>
        </p:txBody>
      </p:sp>
      <p:sp>
        <p:nvSpPr>
          <p:cNvPr id="1139716" name="Rectangle 4"/>
          <p:cNvSpPr>
            <a:spLocks noChangeArrowheads="1"/>
          </p:cNvSpPr>
          <p:nvPr/>
        </p:nvSpPr>
        <p:spPr bwMode="auto">
          <a:xfrm>
            <a:off x="1524000" y="1524000"/>
            <a:ext cx="5791200" cy="4724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139718" name="Picture 6" descr="17.12 BackToBackTest.eps      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00200"/>
            <a:ext cx="35306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7320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prototyping process</a:t>
            </a:r>
          </a:p>
        </p:txBody>
      </p:sp>
      <p:sp>
        <p:nvSpPr>
          <p:cNvPr id="1134597" name="Rectangle 5"/>
          <p:cNvSpPr>
            <a:spLocks noChangeArrowheads="1"/>
          </p:cNvSpPr>
          <p:nvPr/>
        </p:nvSpPr>
        <p:spPr bwMode="auto">
          <a:xfrm>
            <a:off x="381000" y="2057400"/>
            <a:ext cx="8458200" cy="3657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134598" name="Picture 6" descr="17.13 PrototypeProc(8.1).eps  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67000"/>
            <a:ext cx="8077200" cy="229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1246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Throw-away prototypes</a:t>
            </a:r>
          </a:p>
        </p:txBody>
      </p:sp>
      <p:sp>
        <p:nvSpPr>
          <p:cNvPr id="118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Prototypes should be discarded after development as they are not a good basis for a production system:</a:t>
            </a:r>
          </a:p>
          <a:p>
            <a:pPr lvl="1">
              <a:lnSpc>
                <a:spcPct val="90000"/>
              </a:lnSpc>
            </a:pPr>
            <a:r>
              <a:rPr lang="en-US"/>
              <a:t>It may be impossible to tune the system to meet non-functional requirements;</a:t>
            </a:r>
          </a:p>
          <a:p>
            <a:pPr lvl="1">
              <a:lnSpc>
                <a:spcPct val="90000"/>
              </a:lnSpc>
            </a:pPr>
            <a:r>
              <a:rPr lang="en-US"/>
              <a:t>Prototypes are normally undocumented;</a:t>
            </a:r>
          </a:p>
          <a:p>
            <a:pPr lvl="1">
              <a:lnSpc>
                <a:spcPct val="90000"/>
              </a:lnSpc>
            </a:pPr>
            <a:r>
              <a:rPr lang="en-US"/>
              <a:t>The prototype structure is usually degraded through rapid change;</a:t>
            </a:r>
          </a:p>
          <a:p>
            <a:pPr lvl="1">
              <a:lnSpc>
                <a:spcPct val="90000"/>
              </a:lnSpc>
            </a:pPr>
            <a:r>
              <a:rPr lang="en-US"/>
              <a:t>The prototype probably will not meet normal organisational quality standards.</a:t>
            </a:r>
          </a:p>
        </p:txBody>
      </p:sp>
    </p:spTree>
    <p:extLst>
      <p:ext uri="{BB962C8B-B14F-4D97-AF65-F5344CB8AC3E}">
        <p14:creationId xmlns:p14="http://schemas.microsoft.com/office/powerpoint/2010/main" val="11206169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1180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400"/>
              <a:t>An iterative approach to software development leads to faster delivery of software.</a:t>
            </a:r>
          </a:p>
          <a:p>
            <a:pPr>
              <a:lnSpc>
                <a:spcPct val="90000"/>
              </a:lnSpc>
            </a:pPr>
            <a:r>
              <a:rPr lang="en-US" sz="2400"/>
              <a:t>Agile methods are iterative development methods that aim to reduce development overhead and so produce software faster.</a:t>
            </a:r>
          </a:p>
          <a:p>
            <a:pPr>
              <a:lnSpc>
                <a:spcPct val="90000"/>
              </a:lnSpc>
            </a:pPr>
            <a:r>
              <a:rPr lang="en-US" sz="2400"/>
              <a:t>Extreme programming includes practices such as systematic testing, continuous improvement and customer involvement.</a:t>
            </a:r>
          </a:p>
          <a:p>
            <a:pPr>
              <a:lnSpc>
                <a:spcPct val="90000"/>
              </a:lnSpc>
            </a:pPr>
            <a:r>
              <a:rPr lang="en-US" sz="2400"/>
              <a:t>The approach to testing in XP is a particular strength where executable tests are developed before the code is written.</a:t>
            </a:r>
          </a:p>
        </p:txBody>
      </p:sp>
    </p:spTree>
    <p:extLst>
      <p:ext uri="{BB962C8B-B14F-4D97-AF65-F5344CB8AC3E}">
        <p14:creationId xmlns:p14="http://schemas.microsoft.com/office/powerpoint/2010/main" val="21698886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118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Rapid application development environments include database programming languages, form generation tools and links to office applications.</a:t>
            </a:r>
          </a:p>
          <a:p>
            <a:pPr>
              <a:lnSpc>
                <a:spcPct val="90000"/>
              </a:lnSpc>
            </a:pPr>
            <a:r>
              <a:rPr lang="en-US"/>
              <a:t>A throw-away prototype is used to explore requirements and design options.</a:t>
            </a:r>
          </a:p>
          <a:p>
            <a:pPr>
              <a:lnSpc>
                <a:spcPct val="90000"/>
              </a:lnSpc>
            </a:pPr>
            <a:r>
              <a:rPr lang="en-US"/>
              <a:t>When implementing a throw-away prototype, start with the requirements you least understand; in incremental development, start with the best-understood requirements.</a:t>
            </a:r>
          </a:p>
        </p:txBody>
      </p:sp>
    </p:spTree>
    <p:extLst>
      <p:ext uri="{BB962C8B-B14F-4D97-AF65-F5344CB8AC3E}">
        <p14:creationId xmlns:p14="http://schemas.microsoft.com/office/powerpoint/2010/main" val="3507011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335963" cy="1108075"/>
          </a:xfrm>
          <a:noFill/>
          <a:ln/>
        </p:spPr>
        <p:txBody>
          <a:bodyPr lIns="90840" tIns="44623" rIns="90840" bIns="44623"/>
          <a:lstStyle/>
          <a:p>
            <a:r>
              <a:rPr lang="en-GB"/>
              <a:t>Rapid software development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Because of rapidly changing business environments, businesses have to respond to new opportunities and competition.</a:t>
            </a:r>
          </a:p>
          <a:p>
            <a:pPr>
              <a:lnSpc>
                <a:spcPct val="90000"/>
              </a:lnSpc>
            </a:pPr>
            <a:r>
              <a:rPr lang="en-GB"/>
              <a:t>This requires software and rapid development and delivery is not often the most critical requirement for software systems.</a:t>
            </a:r>
          </a:p>
          <a:p>
            <a:pPr>
              <a:lnSpc>
                <a:spcPct val="90000"/>
              </a:lnSpc>
            </a:pPr>
            <a:r>
              <a:rPr lang="en-GB"/>
              <a:t>Businesses may be willing to accept lower quality software if rapid delivery of essential functionality is possible.</a:t>
            </a:r>
          </a:p>
        </p:txBody>
      </p:sp>
    </p:spTree>
    <p:extLst>
      <p:ext uri="{BB962C8B-B14F-4D97-AF65-F5344CB8AC3E}">
        <p14:creationId xmlns:p14="http://schemas.microsoft.com/office/powerpoint/2010/main" val="415655648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</a:t>
            </a:r>
          </a:p>
        </p:txBody>
      </p:sp>
      <p:sp>
        <p:nvSpPr>
          <p:cNvPr id="116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Because of the changing environment, it is often impossible to arrive at a stable, consistent set of system requirements.</a:t>
            </a:r>
          </a:p>
          <a:p>
            <a:r>
              <a:rPr lang="en-US"/>
              <a:t>Therefore a waterfall model of development is impractical and an approach to development based on iterative specification and delivery is the only way to deliver software quickly.</a:t>
            </a:r>
          </a:p>
        </p:txBody>
      </p:sp>
    </p:spTree>
    <p:extLst>
      <p:ext uri="{BB962C8B-B14F-4D97-AF65-F5344CB8AC3E}">
        <p14:creationId xmlns:p14="http://schemas.microsoft.com/office/powerpoint/2010/main" val="90712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Characteristics of RAD processes</a:t>
            </a:r>
          </a:p>
        </p:txBody>
      </p:sp>
      <p:sp>
        <p:nvSpPr>
          <p:cNvPr id="1161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The processes of specification, design and implementation are concurrent. There is no detailed specification and design documentation is minimised.</a:t>
            </a:r>
          </a:p>
          <a:p>
            <a:r>
              <a:rPr lang="en-US" sz="2400"/>
              <a:t>The system is developed in a series of increments. End users evaluate each increment and make proposals for later increments.</a:t>
            </a:r>
          </a:p>
          <a:p>
            <a:r>
              <a:rPr lang="en-US" sz="2400"/>
              <a:t>System user interfaces are usually developed using an interactive development system.</a:t>
            </a:r>
          </a:p>
        </p:txBody>
      </p:sp>
    </p:spTree>
    <p:extLst>
      <p:ext uri="{BB962C8B-B14F-4D97-AF65-F5344CB8AC3E}">
        <p14:creationId xmlns:p14="http://schemas.microsoft.com/office/powerpoint/2010/main" val="2323054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An iterative development process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198" name="Picture 6" descr="17.1 IterativeProcess(8.4).eps                                 00182AA6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133600"/>
            <a:ext cx="7543800" cy="346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96479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6388"/>
            <a:ext cx="8534400" cy="917575"/>
          </a:xfrm>
        </p:spPr>
        <p:txBody>
          <a:bodyPr/>
          <a:lstStyle/>
          <a:p>
            <a:r>
              <a:rPr lang="en-US" sz="3600"/>
              <a:t>Advantages of incremental development</a:t>
            </a:r>
            <a:endParaRPr lang="en-US"/>
          </a:p>
        </p:txBody>
      </p:sp>
      <p:sp>
        <p:nvSpPr>
          <p:cNvPr id="1162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Accelerated delivery of customer services</a:t>
            </a:r>
            <a:r>
              <a:rPr lang="en-US"/>
              <a:t>. Each increment delivers the highest priority functionality to the customer.</a:t>
            </a:r>
          </a:p>
          <a:p>
            <a:r>
              <a:rPr lang="en-US">
                <a:solidFill>
                  <a:schemeClr val="accent1"/>
                </a:solidFill>
              </a:rPr>
              <a:t>User engagement with the system</a:t>
            </a:r>
            <a:r>
              <a:rPr lang="en-US"/>
              <a:t>. Users have to be involved in the development which means the system is more likely to meet their requirements and the users are more committed to the system.</a:t>
            </a:r>
          </a:p>
        </p:txBody>
      </p:sp>
    </p:spTree>
    <p:extLst>
      <p:ext uri="{BB962C8B-B14F-4D97-AF65-F5344CB8AC3E}">
        <p14:creationId xmlns:p14="http://schemas.microsoft.com/office/powerpoint/2010/main" val="26586965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</TotalTime>
  <Words>1705</Words>
  <Application>Microsoft Office PowerPoint</Application>
  <PresentationFormat>On-screen Show (4:3)</PresentationFormat>
  <Paragraphs>163</Paragraphs>
  <Slides>46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8" baseType="lpstr">
      <vt:lpstr>Waveform</vt:lpstr>
      <vt:lpstr>Document</vt:lpstr>
      <vt:lpstr>Advanced Topic in SE</vt:lpstr>
      <vt:lpstr>Rapid software development</vt:lpstr>
      <vt:lpstr>Objectives</vt:lpstr>
      <vt:lpstr>Topics covered</vt:lpstr>
      <vt:lpstr>Rapid software development</vt:lpstr>
      <vt:lpstr>Requirements</vt:lpstr>
      <vt:lpstr>Characteristics of RAD processes</vt:lpstr>
      <vt:lpstr>An iterative development process</vt:lpstr>
      <vt:lpstr>Advantages of incremental development</vt:lpstr>
      <vt:lpstr>Problems with incremental development</vt:lpstr>
      <vt:lpstr>Prototyping</vt:lpstr>
      <vt:lpstr>Incremental development and prototyping</vt:lpstr>
      <vt:lpstr>Conflicting objectives</vt:lpstr>
      <vt:lpstr>Agile methods</vt:lpstr>
      <vt:lpstr>Principles of agile methods</vt:lpstr>
      <vt:lpstr>Problems with agile methods</vt:lpstr>
      <vt:lpstr>Extreme programming</vt:lpstr>
      <vt:lpstr>The XP release cycle</vt:lpstr>
      <vt:lpstr>Extreme programming practices 1</vt:lpstr>
      <vt:lpstr>Extreme programming practices 2</vt:lpstr>
      <vt:lpstr>XP and agile principles</vt:lpstr>
      <vt:lpstr>Requirements scenarios</vt:lpstr>
      <vt:lpstr>Story card for document downloading</vt:lpstr>
      <vt:lpstr>XP and change</vt:lpstr>
      <vt:lpstr>Testing in XP</vt:lpstr>
      <vt:lpstr>Task cards for document downloading</vt:lpstr>
      <vt:lpstr>Test case description</vt:lpstr>
      <vt:lpstr>Test-first development</vt:lpstr>
      <vt:lpstr>Pair programming</vt:lpstr>
      <vt:lpstr>Rapid application development</vt:lpstr>
      <vt:lpstr>RAD environment tools</vt:lpstr>
      <vt:lpstr>A RAD environment</vt:lpstr>
      <vt:lpstr>Interface generation</vt:lpstr>
      <vt:lpstr>Visual programming</vt:lpstr>
      <vt:lpstr>Visual programming with reuse</vt:lpstr>
      <vt:lpstr>Problems with visual development</vt:lpstr>
      <vt:lpstr>COTS reuse</vt:lpstr>
      <vt:lpstr>Compound documents</vt:lpstr>
      <vt:lpstr>Application linking</vt:lpstr>
      <vt:lpstr>Software prototyping</vt:lpstr>
      <vt:lpstr>Benefits of prototyping</vt:lpstr>
      <vt:lpstr>Back to back testing</vt:lpstr>
      <vt:lpstr>The prototyping process</vt:lpstr>
      <vt:lpstr>Throw-away prototypes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</cp:revision>
  <dcterms:created xsi:type="dcterms:W3CDTF">2012-01-17T15:23:19Z</dcterms:created>
  <dcterms:modified xsi:type="dcterms:W3CDTF">2012-01-23T04:11:34Z</dcterms:modified>
</cp:coreProperties>
</file>