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1C360-1F90-40D4-9850-AF90EC603A55}" type="datetimeFigureOut">
              <a:rPr lang="bg-BG" smtClean="0"/>
              <a:t>17.1.2012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7801-C27D-4AF8-BFB2-3BABB57C517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293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665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523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Software Reuse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2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16065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reuse landscape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Although reuse is often simply thought of as the reuse of system components, there are many different approaches to reuse that may be used.</a:t>
            </a:r>
          </a:p>
          <a:p>
            <a:r>
              <a:rPr lang="en-US"/>
              <a:t>Reuse is possible at a range of levels from simple functions to complete application systems.</a:t>
            </a:r>
          </a:p>
          <a:p>
            <a:r>
              <a:rPr lang="en-US"/>
              <a:t>The reuse landscape covers the range of possible reuse techniques.</a:t>
            </a:r>
          </a:p>
        </p:txBody>
      </p:sp>
    </p:spTree>
    <p:extLst>
      <p:ext uri="{BB962C8B-B14F-4D97-AF65-F5344CB8AC3E}">
        <p14:creationId xmlns:p14="http://schemas.microsoft.com/office/powerpoint/2010/main" val="271177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06075" y="1682632"/>
            <a:ext cx="8493590" cy="443603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reuse landscape</a:t>
            </a:r>
          </a:p>
        </p:txBody>
      </p:sp>
      <p:pic>
        <p:nvPicPr>
          <p:cNvPr id="1028" name="Picture 4" descr="18.3 ReuseLandscape.eps   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69" y="2218015"/>
            <a:ext cx="7728402" cy="345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014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Reuse approaches 1</a:t>
            </a: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306075" y="1682632"/>
            <a:ext cx="8493590" cy="42830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43365" name="Object 5"/>
          <p:cNvGraphicFramePr>
            <a:graphicFrameLocks noChangeAspect="1"/>
          </p:cNvGraphicFramePr>
          <p:nvPr/>
        </p:nvGraphicFramePr>
        <p:xfrm>
          <a:off x="841707" y="1988565"/>
          <a:ext cx="8952703" cy="3886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Document" r:id="rId3" imgW="5641848" imgH="2450592" progId="Word.Document.8">
                  <p:embed/>
                </p:oleObj>
              </mc:Choice>
              <mc:Fallback>
                <p:oleObj name="Document" r:id="rId3" imgW="5641848" imgH="2450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707" y="1988565"/>
                        <a:ext cx="8952703" cy="38863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2222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Reuse approaches 2</a:t>
            </a:r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306075" y="1682632"/>
            <a:ext cx="8493590" cy="42830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918226" y="1988565"/>
          <a:ext cx="8455331" cy="399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Document" r:id="rId3" imgW="5641848" imgH="2670048" progId="Word.Document.8">
                  <p:embed/>
                </p:oleObj>
              </mc:Choice>
              <mc:Fallback>
                <p:oleObj name="Document" r:id="rId3" imgW="5641848" imgH="267004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226" y="1988565"/>
                        <a:ext cx="8455331" cy="399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6250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Reuse planning factors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development schedule for the software.</a:t>
            </a:r>
          </a:p>
          <a:p>
            <a:r>
              <a:rPr lang="en-US"/>
              <a:t>The expected software lifetime.</a:t>
            </a:r>
          </a:p>
          <a:p>
            <a:r>
              <a:rPr lang="en-US"/>
              <a:t>The background, skills and experience of the development team.</a:t>
            </a:r>
          </a:p>
          <a:p>
            <a:r>
              <a:rPr lang="en-US"/>
              <a:t>The criticality of the software and its non-functional requirements.</a:t>
            </a:r>
          </a:p>
          <a:p>
            <a:r>
              <a:rPr lang="en-US"/>
              <a:t>The application domain.</a:t>
            </a:r>
          </a:p>
          <a:p>
            <a:r>
              <a:rPr lang="en-US"/>
              <a:t>The execution platform for the software.</a:t>
            </a:r>
          </a:p>
        </p:txBody>
      </p:sp>
    </p:spTree>
    <p:extLst>
      <p:ext uri="{BB962C8B-B14F-4D97-AF65-F5344CB8AC3E}">
        <p14:creationId xmlns:p14="http://schemas.microsoft.com/office/powerpoint/2010/main" val="671012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Concept reuse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US" sz="2500"/>
              <a:t>When you reuse program or design components, you have to follow the design decisions made by the original developer of the component.</a:t>
            </a:r>
          </a:p>
          <a:p>
            <a:pPr>
              <a:lnSpc>
                <a:spcPct val="90000"/>
              </a:lnSpc>
            </a:pPr>
            <a:r>
              <a:rPr lang="en-US" sz="2500"/>
              <a:t>This may limit the opportunities for reuse.</a:t>
            </a:r>
          </a:p>
          <a:p>
            <a:pPr>
              <a:lnSpc>
                <a:spcPct val="90000"/>
              </a:lnSpc>
            </a:pPr>
            <a:r>
              <a:rPr lang="en-US" sz="2500"/>
              <a:t>However, a more abstract form of reuse is concept reuse when a particular approach is described in an implementation independent way and an implementation is then developed.</a:t>
            </a:r>
          </a:p>
          <a:p>
            <a:pPr>
              <a:lnSpc>
                <a:spcPct val="90000"/>
              </a:lnSpc>
            </a:pPr>
            <a:r>
              <a:rPr lang="en-US" sz="2500"/>
              <a:t>The two main approaches to concept reuse are: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Design patterns;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Generative programming.</a:t>
            </a:r>
          </a:p>
        </p:txBody>
      </p:sp>
    </p:spTree>
    <p:extLst>
      <p:ext uri="{BB962C8B-B14F-4D97-AF65-F5344CB8AC3E}">
        <p14:creationId xmlns:p14="http://schemas.microsoft.com/office/powerpoint/2010/main" val="332425178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Design patterns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design pattern is a way of reusing abstract knowledge about a problem and its solution.</a:t>
            </a:r>
          </a:p>
          <a:p>
            <a:r>
              <a:rPr lang="en-GB"/>
              <a:t>A pattern is a description of the problem and the essence of its solution.</a:t>
            </a:r>
          </a:p>
          <a:p>
            <a:r>
              <a:rPr lang="en-GB"/>
              <a:t>It should be sufficiently abstract to be reused in different settings.</a:t>
            </a:r>
          </a:p>
          <a:p>
            <a:r>
              <a:rPr lang="en-GB"/>
              <a:t>Patterns often rely on object characteristics such as inheritance and polymorphism.</a:t>
            </a:r>
          </a:p>
        </p:txBody>
      </p:sp>
    </p:spTree>
    <p:extLst>
      <p:ext uri="{BB962C8B-B14F-4D97-AF65-F5344CB8AC3E}">
        <p14:creationId xmlns:p14="http://schemas.microsoft.com/office/powerpoint/2010/main" val="2545595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Pattern elements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Name</a:t>
            </a:r>
          </a:p>
          <a:p>
            <a:pPr lvl="1"/>
            <a:r>
              <a:rPr lang="en-GB"/>
              <a:t>A meaningful pattern identifier.</a:t>
            </a:r>
          </a:p>
          <a:p>
            <a:r>
              <a:rPr lang="en-GB"/>
              <a:t>Problem description.</a:t>
            </a:r>
          </a:p>
          <a:p>
            <a:r>
              <a:rPr lang="en-GB"/>
              <a:t>Solution description.</a:t>
            </a:r>
          </a:p>
          <a:p>
            <a:pPr lvl="1"/>
            <a:r>
              <a:rPr lang="en-GB"/>
              <a:t>Not a concrete design but a template for a design solution that can be instantiated in different ways.</a:t>
            </a:r>
          </a:p>
          <a:p>
            <a:r>
              <a:rPr lang="en-GB"/>
              <a:t>Consequences</a:t>
            </a:r>
          </a:p>
          <a:p>
            <a:pPr lvl="1"/>
            <a:r>
              <a:rPr lang="en-GB"/>
              <a:t>The results and trade-offs of applying the pattern.</a:t>
            </a:r>
          </a:p>
        </p:txBody>
      </p:sp>
    </p:spTree>
    <p:extLst>
      <p:ext uri="{BB962C8B-B14F-4D97-AF65-F5344CB8AC3E}">
        <p14:creationId xmlns:p14="http://schemas.microsoft.com/office/powerpoint/2010/main" val="3599924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Multiple displays</a:t>
            </a: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535632" y="1682632"/>
            <a:ext cx="8034477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47460" name="Picture 4" descr="18.6 MultipleDisplays.eps 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20" y="1988566"/>
            <a:ext cx="6427582" cy="407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844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Observer pattern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100"/>
              <a:t>Name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Observer.</a:t>
            </a:r>
          </a:p>
          <a:p>
            <a:pPr>
              <a:lnSpc>
                <a:spcPct val="90000"/>
              </a:lnSpc>
            </a:pPr>
            <a:r>
              <a:rPr lang="en-GB" sz="2100"/>
              <a:t>Description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Separates the display of object state from the object itself.</a:t>
            </a:r>
          </a:p>
          <a:p>
            <a:pPr>
              <a:lnSpc>
                <a:spcPct val="90000"/>
              </a:lnSpc>
            </a:pPr>
            <a:r>
              <a:rPr lang="en-GB" sz="2100"/>
              <a:t>Problem description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Used when multiple displays of state are needed.</a:t>
            </a:r>
          </a:p>
          <a:p>
            <a:pPr>
              <a:lnSpc>
                <a:spcPct val="90000"/>
              </a:lnSpc>
            </a:pPr>
            <a:r>
              <a:rPr lang="en-GB" sz="2100"/>
              <a:t>Solution description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See slide with UML description.</a:t>
            </a:r>
          </a:p>
          <a:p>
            <a:pPr>
              <a:lnSpc>
                <a:spcPct val="90000"/>
              </a:lnSpc>
            </a:pPr>
            <a:r>
              <a:rPr lang="en-GB" sz="2100"/>
              <a:t>Consequences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Optimisations to enhance display performance are impractical.</a:t>
            </a:r>
          </a:p>
        </p:txBody>
      </p:sp>
    </p:spTree>
    <p:extLst>
      <p:ext uri="{BB962C8B-B14F-4D97-AF65-F5344CB8AC3E}">
        <p14:creationId xmlns:p14="http://schemas.microsoft.com/office/powerpoint/2010/main" val="1316441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GB" sz="2800"/>
              <a:t>To explain the benefits of software reuse and some reuse problems</a:t>
            </a:r>
          </a:p>
          <a:p>
            <a:pPr>
              <a:lnSpc>
                <a:spcPct val="90000"/>
              </a:lnSpc>
            </a:pPr>
            <a:r>
              <a:rPr lang="en-GB" sz="2800"/>
              <a:t>To discuss several different ways to implement software reuse</a:t>
            </a:r>
          </a:p>
          <a:p>
            <a:pPr>
              <a:lnSpc>
                <a:spcPct val="90000"/>
              </a:lnSpc>
            </a:pPr>
            <a:r>
              <a:rPr lang="en-GB" sz="2800"/>
              <a:t>To explain how reusable concepts can be represented as patterns or embedded in program generators</a:t>
            </a:r>
          </a:p>
          <a:p>
            <a:pPr>
              <a:lnSpc>
                <a:spcPct val="90000"/>
              </a:lnSpc>
            </a:pPr>
            <a:r>
              <a:rPr lang="en-GB" sz="2800"/>
              <a:t>To discuss COTS reuse</a:t>
            </a:r>
          </a:p>
          <a:p>
            <a:pPr>
              <a:lnSpc>
                <a:spcPct val="90000"/>
              </a:lnSpc>
            </a:pPr>
            <a:r>
              <a:rPr lang="en-GB" sz="2800"/>
              <a:t>To describe the development of software product lines</a:t>
            </a:r>
            <a:endParaRPr lang="en-GB" sz="2300"/>
          </a:p>
        </p:txBody>
      </p:sp>
    </p:spTree>
    <p:extLst>
      <p:ext uri="{BB962C8B-B14F-4D97-AF65-F5344CB8AC3E}">
        <p14:creationId xmlns:p14="http://schemas.microsoft.com/office/powerpoint/2010/main" val="221002363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Observer pattern</a:t>
            </a:r>
          </a:p>
        </p:txBody>
      </p:sp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382594" y="1835598"/>
            <a:ext cx="8493590" cy="42065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49508" name="Picture 4" descr="18.7 ObserverPattern.eps  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8" y="2294498"/>
            <a:ext cx="7651883" cy="303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663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Generator-based reuse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Program generators involve the reuse of </a:t>
            </a:r>
            <a:br>
              <a:rPr lang="en-GB"/>
            </a:br>
            <a:r>
              <a:rPr lang="en-GB"/>
              <a:t>standard patterns and algorithms.</a:t>
            </a:r>
          </a:p>
          <a:p>
            <a:pPr>
              <a:lnSpc>
                <a:spcPct val="90000"/>
              </a:lnSpc>
            </a:pPr>
            <a:r>
              <a:rPr lang="en-GB"/>
              <a:t>These are embedded in the generator and </a:t>
            </a:r>
            <a:br>
              <a:rPr lang="en-GB"/>
            </a:br>
            <a:r>
              <a:rPr lang="en-GB"/>
              <a:t>parameterised by user commands. A program is then automatically generated.</a:t>
            </a:r>
          </a:p>
          <a:p>
            <a:pPr>
              <a:lnSpc>
                <a:spcPct val="90000"/>
              </a:lnSpc>
            </a:pPr>
            <a:r>
              <a:rPr lang="en-GB"/>
              <a:t>Generator-based reuse is possible when domain abstractions and their mapping to executable code can be identified.</a:t>
            </a:r>
          </a:p>
          <a:p>
            <a:pPr>
              <a:lnSpc>
                <a:spcPct val="90000"/>
              </a:lnSpc>
            </a:pPr>
            <a:r>
              <a:rPr lang="en-GB"/>
              <a:t>A domain specific language is used to compose and control these abstractions.</a:t>
            </a:r>
          </a:p>
        </p:txBody>
      </p:sp>
    </p:spTree>
    <p:extLst>
      <p:ext uri="{BB962C8B-B14F-4D97-AF65-F5344CB8AC3E}">
        <p14:creationId xmlns:p14="http://schemas.microsoft.com/office/powerpoint/2010/main" val="316475404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Types of program generator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300"/>
              <a:t>Types of program generator</a:t>
            </a:r>
          </a:p>
          <a:p>
            <a:pPr marL="1115584" lvl="1">
              <a:lnSpc>
                <a:spcPct val="90000"/>
              </a:lnSpc>
            </a:pPr>
            <a:r>
              <a:rPr lang="en-GB" sz="2100"/>
              <a:t>Application generators for business data processing;</a:t>
            </a:r>
          </a:p>
          <a:p>
            <a:pPr marL="1115584" lvl="1">
              <a:lnSpc>
                <a:spcPct val="90000"/>
              </a:lnSpc>
            </a:pPr>
            <a:r>
              <a:rPr lang="en-GB" sz="2100"/>
              <a:t>Parser and lexical analyser generators for language processing;</a:t>
            </a:r>
          </a:p>
          <a:p>
            <a:pPr marL="1115584" lvl="1">
              <a:lnSpc>
                <a:spcPct val="90000"/>
              </a:lnSpc>
            </a:pPr>
            <a:r>
              <a:rPr lang="en-GB" sz="2100"/>
              <a:t>Code generators in CASE tools.</a:t>
            </a:r>
          </a:p>
          <a:p>
            <a:pPr>
              <a:lnSpc>
                <a:spcPct val="90000"/>
              </a:lnSpc>
            </a:pPr>
            <a:r>
              <a:rPr lang="en-GB" sz="2300"/>
              <a:t>Generator-based reuse is very cost-effective but its applicability is limited to a relatively small number of application domains.</a:t>
            </a:r>
          </a:p>
          <a:p>
            <a:pPr>
              <a:lnSpc>
                <a:spcPct val="90000"/>
              </a:lnSpc>
            </a:pPr>
            <a:r>
              <a:rPr lang="en-GB" sz="2300"/>
              <a:t>It is easier for end-users to develop programs using generators compared to other component-based approaches to reuse.</a:t>
            </a:r>
          </a:p>
        </p:txBody>
      </p:sp>
    </p:spTree>
    <p:extLst>
      <p:ext uri="{BB962C8B-B14F-4D97-AF65-F5344CB8AC3E}">
        <p14:creationId xmlns:p14="http://schemas.microsoft.com/office/powerpoint/2010/main" val="37310701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476054" cy="1109007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Reuse through program generation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382594" y="1912082"/>
            <a:ext cx="8493590" cy="3824164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67590" name="Picture 6" descr="18.8 GeneratorReuse.eps   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45" y="2753398"/>
            <a:ext cx="7345808" cy="221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42123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Aspect-oriented development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300"/>
              <a:t>Aspect-oriented development addresses a major software engineering problem - the separation of concerns.</a:t>
            </a:r>
          </a:p>
          <a:p>
            <a:r>
              <a:rPr lang="en-US" sz="2300"/>
              <a:t>Concerns are often not simply associated with application functionality but are cross-cutting - e.g. all components may monitor their own operation, all components may have to maintain security, etc.</a:t>
            </a:r>
          </a:p>
          <a:p>
            <a:r>
              <a:rPr lang="en-US" sz="2300"/>
              <a:t>Cross-cutting concerns are implemented as aspects and are dynamically woven into a program. The concern code is reuse and the new system is generated by the aspect weaver.</a:t>
            </a:r>
          </a:p>
        </p:txBody>
      </p:sp>
    </p:spTree>
    <p:extLst>
      <p:ext uri="{BB962C8B-B14F-4D97-AF65-F5344CB8AC3E}">
        <p14:creationId xmlns:p14="http://schemas.microsoft.com/office/powerpoint/2010/main" val="3388992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Aspect-oriented development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306075" y="1682632"/>
            <a:ext cx="8493590" cy="42830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34149" name="Picture 5" descr="&#10;18.9 AOSD.eps             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69" y="2370982"/>
            <a:ext cx="7728402" cy="27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412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Application frameworks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Frameworks are a sub-system design made up of a collection of abstract and concrete classes and the interfaces between them.</a:t>
            </a:r>
          </a:p>
          <a:p>
            <a:r>
              <a:rPr lang="en-GB"/>
              <a:t>The sub-system is implemented by adding components to fill in parts of the design and by instantiating the abstract classes in the framework.</a:t>
            </a:r>
          </a:p>
          <a:p>
            <a:r>
              <a:rPr lang="en-GB"/>
              <a:t>Frameworks are moderately large entities that can be reused.</a:t>
            </a:r>
          </a:p>
        </p:txBody>
      </p:sp>
    </p:spTree>
    <p:extLst>
      <p:ext uri="{BB962C8B-B14F-4D97-AF65-F5344CB8AC3E}">
        <p14:creationId xmlns:p14="http://schemas.microsoft.com/office/powerpoint/2010/main" val="770883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Framework classes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System infrastructure frameworks</a:t>
            </a:r>
          </a:p>
          <a:p>
            <a:pPr lvl="1">
              <a:lnSpc>
                <a:spcPct val="90000"/>
              </a:lnSpc>
            </a:pPr>
            <a:r>
              <a:rPr lang="en-GB"/>
              <a:t>Support the development of system infrastructures such as communications, user interfaces and compilers.</a:t>
            </a:r>
          </a:p>
          <a:p>
            <a:pPr>
              <a:lnSpc>
                <a:spcPct val="90000"/>
              </a:lnSpc>
            </a:pPr>
            <a:r>
              <a:rPr lang="en-GB"/>
              <a:t>Middleware integration frameworks</a:t>
            </a:r>
          </a:p>
          <a:p>
            <a:pPr lvl="1">
              <a:lnSpc>
                <a:spcPct val="90000"/>
              </a:lnSpc>
            </a:pPr>
            <a:r>
              <a:rPr lang="en-GB"/>
              <a:t>Standards and classes that support component communication and information exchange.</a:t>
            </a:r>
          </a:p>
          <a:p>
            <a:pPr>
              <a:lnSpc>
                <a:spcPct val="90000"/>
              </a:lnSpc>
            </a:pPr>
            <a:r>
              <a:rPr lang="en-GB"/>
              <a:t>Enterprise application frameworks</a:t>
            </a:r>
          </a:p>
          <a:p>
            <a:pPr lvl="1">
              <a:lnSpc>
                <a:spcPct val="90000"/>
              </a:lnSpc>
            </a:pPr>
            <a:r>
              <a:rPr lang="en-GB"/>
              <a:t>Support the development of specific types of application such as telecommunications or financial systems.</a:t>
            </a:r>
          </a:p>
        </p:txBody>
      </p:sp>
    </p:spTree>
    <p:extLst>
      <p:ext uri="{BB962C8B-B14F-4D97-AF65-F5344CB8AC3E}">
        <p14:creationId xmlns:p14="http://schemas.microsoft.com/office/powerpoint/2010/main" val="21784041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Extending frameworks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300"/>
              <a:t>Frameworks are generic and are extended to create a more specific application or sub-system.</a:t>
            </a:r>
          </a:p>
          <a:p>
            <a:r>
              <a:rPr lang="en-GB" sz="2300"/>
              <a:t>Extending the framework involves</a:t>
            </a:r>
          </a:p>
          <a:p>
            <a:pPr lvl="1"/>
            <a:r>
              <a:rPr lang="en-GB" sz="2100"/>
              <a:t>Adding concrete classes that inherit operations from abstract classes in the framework;</a:t>
            </a:r>
          </a:p>
          <a:p>
            <a:pPr lvl="1"/>
            <a:r>
              <a:rPr lang="en-GB" sz="2100"/>
              <a:t>Adding methods that are called in response to events that are recognised by the framework.</a:t>
            </a:r>
          </a:p>
          <a:p>
            <a:r>
              <a:rPr lang="en-GB" sz="2300"/>
              <a:t>Problem with frameworks is their complexity which means that it takes a long time to use them effectively.</a:t>
            </a:r>
          </a:p>
        </p:txBody>
      </p:sp>
    </p:spTree>
    <p:extLst>
      <p:ext uri="{BB962C8B-B14F-4D97-AF65-F5344CB8AC3E}">
        <p14:creationId xmlns:p14="http://schemas.microsoft.com/office/powerpoint/2010/main" val="8771504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Model-view controller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System infrastructure framework for GUI design.</a:t>
            </a:r>
          </a:p>
          <a:p>
            <a:r>
              <a:rPr lang="en-GB"/>
              <a:t>Allows for multiple presentations of an object and separate interactions with these presentations.</a:t>
            </a:r>
          </a:p>
          <a:p>
            <a:r>
              <a:rPr lang="en-GB"/>
              <a:t>MVC framework involves the instantiation of a number of patterns (as discussed earlier under concept reuse).</a:t>
            </a:r>
          </a:p>
        </p:txBody>
      </p:sp>
    </p:spTree>
    <p:extLst>
      <p:ext uri="{BB962C8B-B14F-4D97-AF65-F5344CB8AC3E}">
        <p14:creationId xmlns:p14="http://schemas.microsoft.com/office/powerpoint/2010/main" val="281170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reuse landscape</a:t>
            </a:r>
          </a:p>
          <a:p>
            <a:r>
              <a:rPr lang="en-GB"/>
              <a:t>Design patterns</a:t>
            </a:r>
          </a:p>
          <a:p>
            <a:r>
              <a:rPr lang="en-GB"/>
              <a:t>Generator based reuse</a:t>
            </a:r>
          </a:p>
          <a:p>
            <a:r>
              <a:rPr lang="en-GB"/>
              <a:t>Application frameworks</a:t>
            </a:r>
          </a:p>
          <a:p>
            <a:r>
              <a:rPr lang="en-GB"/>
              <a:t>Application system reuse</a:t>
            </a:r>
          </a:p>
        </p:txBody>
      </p:sp>
    </p:spTree>
    <p:extLst>
      <p:ext uri="{BB962C8B-B14F-4D97-AF65-F5344CB8AC3E}">
        <p14:creationId xmlns:p14="http://schemas.microsoft.com/office/powerpoint/2010/main" val="73681390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Model-view-controller</a:t>
            </a:r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304482" y="1599775"/>
            <a:ext cx="8458519" cy="464795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51556" name="Picture 4" descr="16.6 MVC (15.7*).eps                                           0007B830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63" y="2286532"/>
            <a:ext cx="7545075" cy="313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078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system reuse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3200"/>
              <a:t>Involves the reuse of entire application systems either by configuring a system for an environment or by integrating two or more systems to create a new application.</a:t>
            </a:r>
          </a:p>
          <a:p>
            <a:pPr>
              <a:lnSpc>
                <a:spcPct val="90000"/>
              </a:lnSpc>
            </a:pPr>
            <a:r>
              <a:rPr lang="en-US" sz="3200"/>
              <a:t>Two approaches covered here:</a:t>
            </a:r>
          </a:p>
          <a:p>
            <a:pPr lvl="1">
              <a:lnSpc>
                <a:spcPct val="90000"/>
              </a:lnSpc>
            </a:pPr>
            <a:r>
              <a:rPr lang="en-US" sz="2800"/>
              <a:t>COTS product integration;</a:t>
            </a:r>
          </a:p>
          <a:p>
            <a:pPr lvl="1">
              <a:lnSpc>
                <a:spcPct val="90000"/>
              </a:lnSpc>
            </a:pPr>
            <a:r>
              <a:rPr lang="en-US" sz="2800"/>
              <a:t>Product line development.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1858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COTS product reuse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COTS - Commercial Off-The-Shelf systems.</a:t>
            </a:r>
          </a:p>
          <a:p>
            <a:pPr>
              <a:lnSpc>
                <a:spcPct val="90000"/>
              </a:lnSpc>
            </a:pPr>
            <a:r>
              <a:rPr lang="en-GB" sz="2800"/>
              <a:t>COTS systems are usually complete application systems that offer an API (Application Programming Interface).</a:t>
            </a:r>
          </a:p>
          <a:p>
            <a:pPr>
              <a:lnSpc>
                <a:spcPct val="90000"/>
              </a:lnSpc>
            </a:pPr>
            <a:r>
              <a:rPr lang="en-GB" sz="2800"/>
              <a:t>Building large systems by integrating COTS systems is now a viable development strategy for some types of system such as E-commerce systems.</a:t>
            </a:r>
          </a:p>
          <a:p>
            <a:pPr>
              <a:lnSpc>
                <a:spcPct val="90000"/>
              </a:lnSpc>
            </a:pPr>
            <a:r>
              <a:rPr lang="en-GB" sz="2800"/>
              <a:t>The key benefit is faster application development and, usually, lower development costs.</a:t>
            </a:r>
          </a:p>
        </p:txBody>
      </p:sp>
    </p:spTree>
    <p:extLst>
      <p:ext uri="{BB962C8B-B14F-4D97-AF65-F5344CB8AC3E}">
        <p14:creationId xmlns:p14="http://schemas.microsoft.com/office/powerpoint/2010/main" val="3290104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COTS design choices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300"/>
              <a:t>Which COTS products offer the most appropriate functionality?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There may be several similar products that may be used.</a:t>
            </a:r>
          </a:p>
          <a:p>
            <a:pPr>
              <a:lnSpc>
                <a:spcPct val="90000"/>
              </a:lnSpc>
            </a:pPr>
            <a:r>
              <a:rPr lang="en-US" sz="2300"/>
              <a:t>How will data be exchanged?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Individual products use their own data structures and formats.</a:t>
            </a:r>
          </a:p>
          <a:p>
            <a:pPr>
              <a:lnSpc>
                <a:spcPct val="90000"/>
              </a:lnSpc>
            </a:pPr>
            <a:r>
              <a:rPr lang="en-US" sz="2300"/>
              <a:t>What features of the product will actually be used?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Most products have more functionality than is needed. You should try to deny access to unused functionality.</a:t>
            </a:r>
          </a:p>
          <a:p>
            <a:pPr>
              <a:lnSpc>
                <a:spcPct val="90000"/>
              </a:lnSpc>
            </a:pPr>
            <a:endParaRPr lang="en-US" sz="2300"/>
          </a:p>
        </p:txBody>
      </p:sp>
    </p:spTree>
    <p:extLst>
      <p:ext uri="{BB962C8B-B14F-4D97-AF65-F5344CB8AC3E}">
        <p14:creationId xmlns:p14="http://schemas.microsoft.com/office/powerpoint/2010/main" val="21204186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E-procurement system</a:t>
            </a: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688670" y="1682632"/>
            <a:ext cx="7957958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35173" name="Picture 5" descr="18.11 E-procurement.eps   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895" y="1988565"/>
            <a:ext cx="5815431" cy="395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180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COTS products reused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On the client, standard e-mail and web browsing programs are used.</a:t>
            </a:r>
          </a:p>
          <a:p>
            <a:r>
              <a:rPr lang="en-US"/>
              <a:t>On the server, an e-commerce platform has to be integrated with an existing ordering system.</a:t>
            </a:r>
          </a:p>
          <a:p>
            <a:pPr lvl="1"/>
            <a:r>
              <a:rPr lang="en-US"/>
              <a:t>This involves writing an adaptor so that they can exchange data.</a:t>
            </a:r>
          </a:p>
          <a:p>
            <a:pPr lvl="1"/>
            <a:r>
              <a:rPr lang="en-US"/>
              <a:t>An e-mail system is also integrated to generate e-mail for clients. This also requires an adaptor to receive data from the ordering and invoicing system.</a:t>
            </a:r>
          </a:p>
        </p:txBody>
      </p:sp>
    </p:spTree>
    <p:extLst>
      <p:ext uri="{BB962C8B-B14F-4D97-AF65-F5344CB8AC3E}">
        <p14:creationId xmlns:p14="http://schemas.microsoft.com/office/powerpoint/2010/main" val="27084675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189108" cy="1109007"/>
          </a:xfrm>
        </p:spPr>
        <p:txBody>
          <a:bodyPr/>
          <a:lstStyle/>
          <a:p>
            <a:r>
              <a:rPr lang="en-GB"/>
              <a:t>COTS system integration problems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300"/>
              <a:t>Lack of control over functionality and performance</a:t>
            </a:r>
          </a:p>
          <a:p>
            <a:pPr lvl="1"/>
            <a:r>
              <a:rPr lang="en-GB" sz="2100"/>
              <a:t>COTS systems may be less effective than they appear</a:t>
            </a:r>
          </a:p>
          <a:p>
            <a:r>
              <a:rPr lang="en-GB" sz="2300"/>
              <a:t>Problems with COTS system inter-operability</a:t>
            </a:r>
          </a:p>
          <a:p>
            <a:pPr lvl="1"/>
            <a:r>
              <a:rPr lang="en-GB" sz="2100"/>
              <a:t>Different COTS systems may make different assumptions that means integration is difficult</a:t>
            </a:r>
          </a:p>
          <a:p>
            <a:r>
              <a:rPr lang="en-GB" sz="2300"/>
              <a:t>No control over system evolution</a:t>
            </a:r>
          </a:p>
          <a:p>
            <a:pPr lvl="1"/>
            <a:r>
              <a:rPr lang="en-GB" sz="2100"/>
              <a:t>COTS vendors not system users control evolution</a:t>
            </a:r>
          </a:p>
          <a:p>
            <a:r>
              <a:rPr lang="en-GB" sz="2300"/>
              <a:t>Support from COTS vendors</a:t>
            </a:r>
          </a:p>
          <a:p>
            <a:pPr lvl="1"/>
            <a:r>
              <a:rPr lang="en-GB" sz="2100"/>
              <a:t>COTS vendors may not offer support  over the lifetime of the product</a:t>
            </a:r>
          </a:p>
        </p:txBody>
      </p:sp>
    </p:spTree>
    <p:extLst>
      <p:ext uri="{BB962C8B-B14F-4D97-AF65-F5344CB8AC3E}">
        <p14:creationId xmlns:p14="http://schemas.microsoft.com/office/powerpoint/2010/main" val="5340722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product lines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500"/>
              <a:t>Software product lines or application families are applications with generic functionality that can be adapted and configured for use in a specific context.</a:t>
            </a:r>
          </a:p>
          <a:p>
            <a:r>
              <a:rPr lang="en-GB" sz="2500"/>
              <a:t>Adaptation may involve:</a:t>
            </a:r>
          </a:p>
          <a:p>
            <a:pPr lvl="1"/>
            <a:r>
              <a:rPr lang="en-GB" sz="2100"/>
              <a:t>Component and system configuration;</a:t>
            </a:r>
          </a:p>
          <a:p>
            <a:pPr lvl="1"/>
            <a:r>
              <a:rPr lang="en-GB" sz="2100"/>
              <a:t>Adding new components to the system;</a:t>
            </a:r>
          </a:p>
          <a:p>
            <a:pPr lvl="1"/>
            <a:r>
              <a:rPr lang="en-GB" sz="2100"/>
              <a:t>Selecting from a library of existing components;</a:t>
            </a:r>
          </a:p>
          <a:p>
            <a:pPr lvl="1"/>
            <a:r>
              <a:rPr lang="en-GB" sz="2100"/>
              <a:t>Modifying components to meet new requirements.</a:t>
            </a:r>
          </a:p>
        </p:txBody>
      </p:sp>
    </p:spTree>
    <p:extLst>
      <p:ext uri="{BB962C8B-B14F-4D97-AF65-F5344CB8AC3E}">
        <p14:creationId xmlns:p14="http://schemas.microsoft.com/office/powerpoint/2010/main" val="21015528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COTS product specialisation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300"/>
              <a:t>Platform specialisation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Different versions of the application are developed for different platforms.</a:t>
            </a:r>
          </a:p>
          <a:p>
            <a:pPr>
              <a:lnSpc>
                <a:spcPct val="90000"/>
              </a:lnSpc>
            </a:pPr>
            <a:r>
              <a:rPr lang="en-GB" sz="2300"/>
              <a:t>Environment specialisation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Different versions of the application are created to handle different operating environments e.g. different types of communication equipment.</a:t>
            </a:r>
          </a:p>
          <a:p>
            <a:pPr>
              <a:lnSpc>
                <a:spcPct val="90000"/>
              </a:lnSpc>
            </a:pPr>
            <a:r>
              <a:rPr lang="en-GB" sz="2300"/>
              <a:t>Functional specialisation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Different versions of the application are created for customers with different requirements.</a:t>
            </a:r>
          </a:p>
          <a:p>
            <a:pPr>
              <a:lnSpc>
                <a:spcPct val="90000"/>
              </a:lnSpc>
            </a:pPr>
            <a:r>
              <a:rPr lang="en-GB" sz="2300"/>
              <a:t>Process specialisation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Different versions of the application are created to support different business processes.</a:t>
            </a:r>
          </a:p>
        </p:txBody>
      </p:sp>
    </p:spTree>
    <p:extLst>
      <p:ext uri="{BB962C8B-B14F-4D97-AF65-F5344CB8AC3E}">
        <p14:creationId xmlns:p14="http://schemas.microsoft.com/office/powerpoint/2010/main" val="2178549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COTS configuration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Deployment time configuration</a:t>
            </a:r>
          </a:p>
          <a:p>
            <a:pPr lvl="1"/>
            <a:r>
              <a:rPr lang="en-US"/>
              <a:t>A generic system is configured by embedding knowledge of the customer’s requirements and business processes. The software itself is not changed.</a:t>
            </a:r>
          </a:p>
          <a:p>
            <a:r>
              <a:rPr lang="en-US"/>
              <a:t>Design time configuration</a:t>
            </a:r>
          </a:p>
          <a:p>
            <a:pPr lvl="1"/>
            <a:r>
              <a:rPr lang="en-US"/>
              <a:t>A common generic code is adapted and changed according to the requirements of particular customers.</a:t>
            </a:r>
          </a:p>
        </p:txBody>
      </p:sp>
    </p:spTree>
    <p:extLst>
      <p:ext uri="{BB962C8B-B14F-4D97-AF65-F5344CB8AC3E}">
        <p14:creationId xmlns:p14="http://schemas.microsoft.com/office/powerpoint/2010/main" val="3895510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reuse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In most engineering disciplines, systems are designed by composing existing components that have been used in other systems.</a:t>
            </a:r>
          </a:p>
          <a:p>
            <a:r>
              <a:rPr lang="en-GB"/>
              <a:t>Software engineering has been more focused on original development but it is now recognised that to achieve better software, more quickly and at lower cost, we need to adopt a design process that is based on </a:t>
            </a:r>
            <a:r>
              <a:rPr lang="en-GB" i="1"/>
              <a:t>systematic software reuse.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2679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ERP system organisation</a:t>
            </a:r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306075" y="1682632"/>
            <a:ext cx="8493590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36197" name="Picture 5" descr="18.12 ERP-organisation.eps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858" y="1912082"/>
            <a:ext cx="6044987" cy="402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2724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ERP systems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An Enterprise Resource Planning (ERP) system is a generic system that supports common business processes such as ordering and invoicing, manufacturing, etc.</a:t>
            </a:r>
          </a:p>
          <a:p>
            <a:pPr>
              <a:lnSpc>
                <a:spcPct val="90000"/>
              </a:lnSpc>
            </a:pPr>
            <a:r>
              <a:rPr lang="en-US"/>
              <a:t>These are very widely used in large companies - they represent probably the most common form of software reuse.</a:t>
            </a:r>
          </a:p>
          <a:p>
            <a:pPr>
              <a:lnSpc>
                <a:spcPct val="90000"/>
              </a:lnSpc>
            </a:pPr>
            <a:r>
              <a:rPr lang="en-US"/>
              <a:t>The generic core is adapted by including modules and by incorporating knowledge of business processes and rules.</a:t>
            </a:r>
          </a:p>
        </p:txBody>
      </p:sp>
    </p:spTree>
    <p:extLst>
      <p:ext uri="{BB962C8B-B14F-4D97-AF65-F5344CB8AC3E}">
        <p14:creationId xmlns:p14="http://schemas.microsoft.com/office/powerpoint/2010/main" val="24382725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time configuration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Software product lines that are configured at design time are instantiations of generic application architectures as discussed in Chapter 13.</a:t>
            </a:r>
          </a:p>
          <a:p>
            <a:r>
              <a:rPr lang="en-US"/>
              <a:t>Generic products usually emerge after experience with specific products.</a:t>
            </a:r>
          </a:p>
        </p:txBody>
      </p:sp>
    </p:spTree>
    <p:extLst>
      <p:ext uri="{BB962C8B-B14F-4D97-AF65-F5344CB8AC3E}">
        <p14:creationId xmlns:p14="http://schemas.microsoft.com/office/powerpoint/2010/main" val="41076622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Product line architectures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Architectures must be structured in such a way to separate different sub-systems and to allow them to be modified.</a:t>
            </a:r>
          </a:p>
          <a:p>
            <a:r>
              <a:rPr lang="en-GB"/>
              <a:t>The architecture should also separate entities and their descriptions and the higher levels in the system access entities through descriptions rather than directly.</a:t>
            </a:r>
          </a:p>
        </p:txBody>
      </p:sp>
    </p:spTree>
    <p:extLst>
      <p:ext uri="{BB962C8B-B14F-4D97-AF65-F5344CB8AC3E}">
        <p14:creationId xmlns:p14="http://schemas.microsoft.com/office/powerpoint/2010/main" val="4027908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 resource management system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994745" y="1682632"/>
            <a:ext cx="7116251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10598" name="Picture 6" descr="18.13 ResourceAllocSys.eps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52" y="1912083"/>
            <a:ext cx="5203280" cy="426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3454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Vehicle despatching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100"/>
              <a:t>A specialised resource management system where the aim is to allocate resources (vehicles) to handle incidents.</a:t>
            </a:r>
          </a:p>
          <a:p>
            <a:r>
              <a:rPr lang="en-GB" sz="2100"/>
              <a:t>Adaptations include:</a:t>
            </a:r>
          </a:p>
          <a:p>
            <a:pPr lvl="1"/>
            <a:r>
              <a:rPr lang="en-GB" sz="1900"/>
              <a:t>At the UI level, there are components for operator display and communications;</a:t>
            </a:r>
          </a:p>
          <a:p>
            <a:pPr lvl="1"/>
            <a:r>
              <a:rPr lang="en-GB" sz="1900"/>
              <a:t>At the I/O management level, there are components that handle authentication, reporting and route planning;</a:t>
            </a:r>
          </a:p>
          <a:p>
            <a:pPr lvl="1"/>
            <a:r>
              <a:rPr lang="en-GB" sz="1900"/>
              <a:t>At the resource management level, there are components for vehicle location and despatch, managing vehicle status and incident logging;</a:t>
            </a:r>
          </a:p>
          <a:p>
            <a:pPr lvl="1"/>
            <a:r>
              <a:rPr lang="en-GB" sz="1900"/>
              <a:t>The database includes equipment, vehicle and map databases.</a:t>
            </a:r>
          </a:p>
        </p:txBody>
      </p:sp>
    </p:spTree>
    <p:extLst>
      <p:ext uri="{BB962C8B-B14F-4D97-AF65-F5344CB8AC3E}">
        <p14:creationId xmlns:p14="http://schemas.microsoft.com/office/powerpoint/2010/main" val="20061003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 despatching system</a:t>
            </a: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765188" y="1606148"/>
            <a:ext cx="7575364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12646" name="Picture 6" descr="18.14 DespatchSys.eps         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858" y="1912082"/>
            <a:ext cx="6044987" cy="417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980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Product instance development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306075" y="1988565"/>
            <a:ext cx="8493590" cy="3288781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13670" name="Picture 6" descr="18.15 ProductInsDev(14.11).eps                                 001843C7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69" y="2753398"/>
            <a:ext cx="7651883" cy="175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205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Product instance development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300"/>
              <a:t>Elicit stakeholder requirements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Use existing family member as a prototype</a:t>
            </a:r>
          </a:p>
          <a:p>
            <a:pPr>
              <a:lnSpc>
                <a:spcPct val="90000"/>
              </a:lnSpc>
            </a:pPr>
            <a:r>
              <a:rPr lang="en-GB" sz="2300"/>
              <a:t>Choose closest-fit family member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Find the family member that best meets the requirements</a:t>
            </a:r>
          </a:p>
          <a:p>
            <a:pPr>
              <a:lnSpc>
                <a:spcPct val="90000"/>
              </a:lnSpc>
            </a:pPr>
            <a:r>
              <a:rPr lang="en-GB" sz="2300"/>
              <a:t>Re-negotiate requirements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Adapt requirements as necessary to capabilities of the software</a:t>
            </a:r>
          </a:p>
          <a:p>
            <a:pPr>
              <a:lnSpc>
                <a:spcPct val="90000"/>
              </a:lnSpc>
            </a:pPr>
            <a:r>
              <a:rPr lang="en-GB" sz="2300"/>
              <a:t>Adapt existing system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Develop new modules and make changes for family member</a:t>
            </a:r>
          </a:p>
          <a:p>
            <a:pPr>
              <a:lnSpc>
                <a:spcPct val="90000"/>
              </a:lnSpc>
            </a:pPr>
            <a:r>
              <a:rPr lang="en-GB" sz="2300"/>
              <a:t>Deliver new family member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Document key features for further member development</a:t>
            </a:r>
          </a:p>
        </p:txBody>
      </p:sp>
    </p:spTree>
    <p:extLst>
      <p:ext uri="{BB962C8B-B14F-4D97-AF65-F5344CB8AC3E}">
        <p14:creationId xmlns:p14="http://schemas.microsoft.com/office/powerpoint/2010/main" val="5186423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300"/>
              <a:t>Advantages of reuse are lower costs, faster software development and lower risks.</a:t>
            </a:r>
          </a:p>
          <a:p>
            <a:pPr>
              <a:lnSpc>
                <a:spcPct val="90000"/>
              </a:lnSpc>
            </a:pPr>
            <a:r>
              <a:rPr lang="en-GB" sz="2300"/>
              <a:t>Design patterns are high-level abstractions that document successful design solutions.</a:t>
            </a:r>
          </a:p>
          <a:p>
            <a:pPr>
              <a:lnSpc>
                <a:spcPct val="90000"/>
              </a:lnSpc>
            </a:pPr>
            <a:r>
              <a:rPr lang="en-GB" sz="2300"/>
              <a:t>Program generators are also concerned with software reuse - the reusable concepts are embedded in a generator system.</a:t>
            </a:r>
          </a:p>
          <a:p>
            <a:pPr>
              <a:lnSpc>
                <a:spcPct val="90000"/>
              </a:lnSpc>
            </a:pPr>
            <a:r>
              <a:rPr lang="en-GB" sz="2300"/>
              <a:t>Application frameworks are collections of concrete and abstract objects that are designed for reuse through specialisation.</a:t>
            </a:r>
          </a:p>
          <a:p>
            <a:pPr>
              <a:lnSpc>
                <a:spcPct val="90000"/>
              </a:lnSpc>
            </a:pPr>
            <a:endParaRPr lang="en-GB" sz="2300"/>
          </a:p>
          <a:p>
            <a:pPr>
              <a:lnSpc>
                <a:spcPct val="90000"/>
              </a:lnSpc>
            </a:pPr>
            <a:endParaRPr lang="en-GB" sz="230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155707709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036071" cy="1109007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Reuse-based software engineering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0850" y="1676258"/>
            <a:ext cx="8326205" cy="4130097"/>
          </a:xfrm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Application system reuse</a:t>
            </a:r>
          </a:p>
          <a:p>
            <a:pPr lvl="1">
              <a:lnSpc>
                <a:spcPct val="90000"/>
              </a:lnSpc>
            </a:pPr>
            <a:r>
              <a:rPr lang="en-GB"/>
              <a:t>The whole of an application system may be reused either by incorporating it without change into other systems (COTS reuse) or by developing application families.</a:t>
            </a:r>
          </a:p>
          <a:p>
            <a:pPr>
              <a:lnSpc>
                <a:spcPct val="90000"/>
              </a:lnSpc>
            </a:pPr>
            <a:r>
              <a:rPr lang="en-GB"/>
              <a:t>Component reuse</a:t>
            </a:r>
          </a:p>
          <a:p>
            <a:pPr lvl="1">
              <a:lnSpc>
                <a:spcPct val="90000"/>
              </a:lnSpc>
            </a:pPr>
            <a:r>
              <a:rPr lang="en-GB"/>
              <a:t>Components of an application from sub-systems to single objects may be reused. Covered in Chapter 19.</a:t>
            </a:r>
          </a:p>
          <a:p>
            <a:pPr>
              <a:lnSpc>
                <a:spcPct val="90000"/>
              </a:lnSpc>
            </a:pPr>
            <a:r>
              <a:rPr lang="en-GB"/>
              <a:t>Object and function reuse</a:t>
            </a:r>
          </a:p>
          <a:p>
            <a:pPr lvl="1">
              <a:lnSpc>
                <a:spcPct val="90000"/>
              </a:lnSpc>
            </a:pPr>
            <a:r>
              <a:rPr lang="en-GB"/>
              <a:t>Software components that implement a single well-defined object or function may be reused.</a:t>
            </a:r>
          </a:p>
        </p:txBody>
      </p:sp>
    </p:spTree>
    <p:extLst>
      <p:ext uri="{BB962C8B-B14F-4D97-AF65-F5344CB8AC3E}">
        <p14:creationId xmlns:p14="http://schemas.microsoft.com/office/powerpoint/2010/main" val="1624435342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300"/>
              <a:t>COTS product reuse is concerned with the reuse of large, off-the-shelf systems.</a:t>
            </a:r>
          </a:p>
          <a:p>
            <a:r>
              <a:rPr lang="en-GB" sz="2300"/>
              <a:t>Problems with COTS reuse include lack of control over functionality, performance, and evolution and problems with inter-operation.</a:t>
            </a:r>
          </a:p>
          <a:p>
            <a:r>
              <a:rPr lang="en-GB" sz="2300"/>
              <a:t>ERP systems are created by configuring a generic system with information about a customer’s business.</a:t>
            </a:r>
          </a:p>
          <a:p>
            <a:r>
              <a:rPr lang="en-GB" sz="2300"/>
              <a:t>Software product lines are related applications developed around a common core of shared functionality.</a:t>
            </a:r>
          </a:p>
        </p:txBody>
      </p:sp>
    </p:spTree>
    <p:extLst>
      <p:ext uri="{BB962C8B-B14F-4D97-AF65-F5344CB8AC3E}">
        <p14:creationId xmlns:p14="http://schemas.microsoft.com/office/powerpoint/2010/main" val="5070025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Reuse benefits 1</a:t>
            </a: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306075" y="1835598"/>
            <a:ext cx="8493590" cy="390064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37223" name="Object 7"/>
          <p:cNvGraphicFramePr>
            <a:graphicFrameLocks noChangeAspect="1"/>
          </p:cNvGraphicFramePr>
          <p:nvPr/>
        </p:nvGraphicFramePr>
        <p:xfrm>
          <a:off x="535632" y="2370982"/>
          <a:ext cx="8187515" cy="311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641848" imgH="2151888" progId="Word.Document.8">
                  <p:embed/>
                </p:oleObj>
              </mc:Choice>
              <mc:Fallback>
                <p:oleObj name="Document" r:id="rId3" imgW="5641848" imgH="21518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32" y="2370982"/>
                        <a:ext cx="8187515" cy="311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9355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Reuse benefits 2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306075" y="1835598"/>
            <a:ext cx="8493590" cy="3594714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38245" name="Object 5"/>
          <p:cNvGraphicFramePr>
            <a:graphicFrameLocks noChangeAspect="1"/>
          </p:cNvGraphicFramePr>
          <p:nvPr/>
        </p:nvGraphicFramePr>
        <p:xfrm>
          <a:off x="535632" y="2294498"/>
          <a:ext cx="8608368" cy="2950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5641848" imgH="1935480" progId="Word.Document.8">
                  <p:embed/>
                </p:oleObj>
              </mc:Choice>
              <mc:Fallback>
                <p:oleObj name="Document" r:id="rId3" imgW="5641848" imgH="19354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32" y="2294498"/>
                        <a:ext cx="8608368" cy="29509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9787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Reuse problems 1</a:t>
            </a:r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306075" y="1682632"/>
            <a:ext cx="8493590" cy="413009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39270" name="Object 6"/>
          <p:cNvGraphicFramePr>
            <a:graphicFrameLocks noChangeAspect="1"/>
          </p:cNvGraphicFramePr>
          <p:nvPr/>
        </p:nvGraphicFramePr>
        <p:xfrm>
          <a:off x="535632" y="2218015"/>
          <a:ext cx="8378812" cy="3411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3" imgW="5641848" imgH="2298192" progId="Word.Document.8">
                  <p:embed/>
                </p:oleObj>
              </mc:Choice>
              <mc:Fallback>
                <p:oleObj name="Document" r:id="rId3" imgW="5641848" imgH="22981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32" y="2218015"/>
                        <a:ext cx="8378812" cy="34114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1106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Reuse problems 2</a:t>
            </a:r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306075" y="1988565"/>
            <a:ext cx="8493590" cy="298284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40294" name="Object 6"/>
          <p:cNvGraphicFramePr>
            <a:graphicFrameLocks noChangeAspect="1"/>
          </p:cNvGraphicFramePr>
          <p:nvPr/>
        </p:nvGraphicFramePr>
        <p:xfrm>
          <a:off x="459113" y="2447465"/>
          <a:ext cx="8110996" cy="2294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3" imgW="5803392" imgH="1642872" progId="Word.Document.8">
                  <p:embed/>
                </p:oleObj>
              </mc:Choice>
              <mc:Fallback>
                <p:oleObj name="Document" r:id="rId3" imgW="5803392" imgH="16428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113" y="2447465"/>
                        <a:ext cx="8110996" cy="22944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7594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</TotalTime>
  <Words>1863</Words>
  <Application>Microsoft Office PowerPoint</Application>
  <PresentationFormat>On-screen Show (4:3)</PresentationFormat>
  <Paragraphs>210</Paragraphs>
  <Slides>50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Waveform</vt:lpstr>
      <vt:lpstr>Microsoft Word Document</vt:lpstr>
      <vt:lpstr>Software Reuse</vt:lpstr>
      <vt:lpstr>Objectives</vt:lpstr>
      <vt:lpstr>Topics covered</vt:lpstr>
      <vt:lpstr>Software reuse</vt:lpstr>
      <vt:lpstr>Reuse-based software engineering</vt:lpstr>
      <vt:lpstr>Reuse benefits 1</vt:lpstr>
      <vt:lpstr>Reuse benefits 2</vt:lpstr>
      <vt:lpstr>Reuse problems 1</vt:lpstr>
      <vt:lpstr>Reuse problems 2</vt:lpstr>
      <vt:lpstr>The reuse landscape</vt:lpstr>
      <vt:lpstr>The reuse landscape</vt:lpstr>
      <vt:lpstr>Reuse approaches 1</vt:lpstr>
      <vt:lpstr>Reuse approaches 2</vt:lpstr>
      <vt:lpstr>Reuse planning factors</vt:lpstr>
      <vt:lpstr>Concept reuse</vt:lpstr>
      <vt:lpstr>Design patterns</vt:lpstr>
      <vt:lpstr>Pattern elements</vt:lpstr>
      <vt:lpstr>Multiple displays</vt:lpstr>
      <vt:lpstr>The Observer pattern</vt:lpstr>
      <vt:lpstr>The Observer pattern</vt:lpstr>
      <vt:lpstr>Generator-based reuse</vt:lpstr>
      <vt:lpstr>Types of program generator</vt:lpstr>
      <vt:lpstr>Reuse through program generation</vt:lpstr>
      <vt:lpstr>Aspect-oriented development</vt:lpstr>
      <vt:lpstr>Aspect-oriented development</vt:lpstr>
      <vt:lpstr>Application frameworks</vt:lpstr>
      <vt:lpstr>Framework classes</vt:lpstr>
      <vt:lpstr>Extending frameworks</vt:lpstr>
      <vt:lpstr>Model-view controller</vt:lpstr>
      <vt:lpstr>Model-view-controller</vt:lpstr>
      <vt:lpstr>Application system reuse</vt:lpstr>
      <vt:lpstr>COTS product reuse</vt:lpstr>
      <vt:lpstr>COTS design choices</vt:lpstr>
      <vt:lpstr>E-procurement system</vt:lpstr>
      <vt:lpstr>COTS products reused</vt:lpstr>
      <vt:lpstr>COTS system integration problems</vt:lpstr>
      <vt:lpstr>Software product lines</vt:lpstr>
      <vt:lpstr>COTS product specialisation</vt:lpstr>
      <vt:lpstr>COTS configuration</vt:lpstr>
      <vt:lpstr>ERP system organisation</vt:lpstr>
      <vt:lpstr>ERP systems</vt:lpstr>
      <vt:lpstr>Design time configuration</vt:lpstr>
      <vt:lpstr>Product line architectures</vt:lpstr>
      <vt:lpstr>A resource management system</vt:lpstr>
      <vt:lpstr>Vehicle despatching</vt:lpstr>
      <vt:lpstr>A despatching system</vt:lpstr>
      <vt:lpstr>Product instance development</vt:lpstr>
      <vt:lpstr>Product instance development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Reuse</dc:title>
  <dc:creator>USER</dc:creator>
  <cp:lastModifiedBy>USER</cp:lastModifiedBy>
  <cp:revision>1</cp:revision>
  <dcterms:created xsi:type="dcterms:W3CDTF">2012-01-17T15:39:56Z</dcterms:created>
  <dcterms:modified xsi:type="dcterms:W3CDTF">2012-01-17T15:41:00Z</dcterms:modified>
</cp:coreProperties>
</file>