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1C360-1F90-40D4-9850-AF90EC603A55}" type="datetimeFigureOut">
              <a:rPr lang="bg-BG" smtClean="0"/>
              <a:t>17.1.2012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7801-C27D-4AF8-BFB2-3BABB57C517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1293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5123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689100" y="781050"/>
            <a:ext cx="3454400" cy="2590800"/>
          </a:xfrm>
          <a:ln cap="flat"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867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21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126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331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536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1/17/2012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6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7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Software evolution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Lecture 5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9643293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Modifying a program after it has been put into use.</a:t>
            </a:r>
          </a:p>
          <a:p>
            <a:r>
              <a:rPr lang="en-GB"/>
              <a:t>Maintenance does not normally involve major changes to the system’s architecture.</a:t>
            </a:r>
          </a:p>
          <a:p>
            <a:r>
              <a:rPr lang="en-GB"/>
              <a:t>Changes are implemented by modifying existing components and adding new components to the system.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Software maintenance</a:t>
            </a:r>
          </a:p>
        </p:txBody>
      </p:sp>
    </p:spTree>
    <p:extLst>
      <p:ext uri="{BB962C8B-B14F-4D97-AF65-F5344CB8AC3E}">
        <p14:creationId xmlns:p14="http://schemas.microsoft.com/office/powerpoint/2010/main" val="64025482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The system requirements are likely to change </a:t>
            </a:r>
            <a:br>
              <a:rPr lang="en-GB" sz="2400"/>
            </a:br>
            <a:r>
              <a:rPr lang="en-GB" sz="2400"/>
              <a:t>while the system is being developed because </a:t>
            </a:r>
            <a:br>
              <a:rPr lang="en-GB" sz="2400"/>
            </a:br>
            <a:r>
              <a:rPr lang="en-GB" sz="2400"/>
              <a:t>the environment is changing. Therefore a </a:t>
            </a:r>
            <a:br>
              <a:rPr lang="en-GB" sz="2400"/>
            </a:br>
            <a:r>
              <a:rPr lang="en-GB" sz="2400"/>
              <a:t>delivered system won't meet its requirements!</a:t>
            </a:r>
          </a:p>
          <a:p>
            <a:r>
              <a:rPr lang="en-GB" sz="2400"/>
              <a:t>Systems are tightly coupled with their environment. When a system is installed in an </a:t>
            </a:r>
            <a:br>
              <a:rPr lang="en-GB" sz="2400"/>
            </a:br>
            <a:r>
              <a:rPr lang="en-GB" sz="2400"/>
              <a:t>environment it changes that environment and </a:t>
            </a:r>
            <a:br>
              <a:rPr lang="en-GB" sz="2400"/>
            </a:br>
            <a:r>
              <a:rPr lang="en-GB" sz="2400"/>
              <a:t>therefore changes the system requirements.</a:t>
            </a:r>
          </a:p>
          <a:p>
            <a:r>
              <a:rPr lang="en-GB" sz="2400"/>
              <a:t>Systems MUST be maintained therefore if they </a:t>
            </a:r>
            <a:br>
              <a:rPr lang="en-GB" sz="2400"/>
            </a:br>
            <a:r>
              <a:rPr lang="en-GB" sz="2400"/>
              <a:t>are to remain useful in an environment.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Maintenance is inevitable</a:t>
            </a:r>
          </a:p>
        </p:txBody>
      </p:sp>
    </p:spTree>
    <p:extLst>
      <p:ext uri="{BB962C8B-B14F-4D97-AF65-F5344CB8AC3E}">
        <p14:creationId xmlns:p14="http://schemas.microsoft.com/office/powerpoint/2010/main" val="23374227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Maintenance to repair software faults</a:t>
            </a:r>
          </a:p>
          <a:p>
            <a:pPr lvl="1"/>
            <a:r>
              <a:rPr lang="en-GB" sz="2000"/>
              <a:t>Changing a system to correct deficiencies in the way meets its requirements.</a:t>
            </a:r>
          </a:p>
          <a:p>
            <a:r>
              <a:rPr lang="en-GB" sz="2400"/>
              <a:t>Maintenance to adapt software to a different operating environment</a:t>
            </a:r>
          </a:p>
          <a:p>
            <a:pPr lvl="1"/>
            <a:r>
              <a:rPr lang="en-GB" sz="2000"/>
              <a:t>Changing a system so that it operates in a different environment (computer, OS, etc.) from its initial implementation.</a:t>
            </a:r>
          </a:p>
          <a:p>
            <a:r>
              <a:rPr lang="en-GB" sz="2400"/>
              <a:t>Maintenance to add to or modify the system’s functionality</a:t>
            </a:r>
          </a:p>
          <a:p>
            <a:pPr lvl="1"/>
            <a:r>
              <a:rPr lang="en-GB" sz="2000"/>
              <a:t>Modifying the system to satisfy new requirements.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Types of maintenance</a:t>
            </a:r>
          </a:p>
        </p:txBody>
      </p:sp>
    </p:spTree>
    <p:extLst>
      <p:ext uri="{BB962C8B-B14F-4D97-AF65-F5344CB8AC3E}">
        <p14:creationId xmlns:p14="http://schemas.microsoft.com/office/powerpoint/2010/main" val="302691002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475663" cy="1108075"/>
          </a:xfrm>
          <a:noFill/>
          <a:ln/>
        </p:spPr>
        <p:txBody>
          <a:bodyPr lIns="90840" tIns="44623" rIns="90840" bIns="44623"/>
          <a:lstStyle/>
          <a:p>
            <a:r>
              <a:rPr lang="en-GB"/>
              <a:t>Distribution of maintenance effort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066800" y="1600200"/>
            <a:ext cx="6629400" cy="4800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4343" name="Picture 7" descr="21.3 MaintEffort(27.2).eps    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828800"/>
            <a:ext cx="43434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49337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Usually greater than development costs (2* to </a:t>
            </a:r>
            <a:br>
              <a:rPr lang="en-GB" sz="2400"/>
            </a:br>
            <a:r>
              <a:rPr lang="en-GB" sz="2400"/>
              <a:t>100* depending on the application).</a:t>
            </a:r>
          </a:p>
          <a:p>
            <a:r>
              <a:rPr lang="en-GB" sz="2400"/>
              <a:t>Affected by both technical and non-technical </a:t>
            </a:r>
            <a:br>
              <a:rPr lang="en-GB" sz="2400"/>
            </a:br>
            <a:r>
              <a:rPr lang="en-GB" sz="2400"/>
              <a:t>factors.</a:t>
            </a:r>
          </a:p>
          <a:p>
            <a:r>
              <a:rPr lang="en-GB" sz="2400"/>
              <a:t>Increases as software is maintained. </a:t>
            </a:r>
            <a:br>
              <a:rPr lang="en-GB" sz="2400"/>
            </a:br>
            <a:r>
              <a:rPr lang="en-GB" sz="2400"/>
              <a:t>Maintenance corrupts the software structure so </a:t>
            </a:r>
            <a:br>
              <a:rPr lang="en-GB" sz="2400"/>
            </a:br>
            <a:r>
              <a:rPr lang="en-GB" sz="2400"/>
              <a:t>makes further maintenance more difficult.</a:t>
            </a:r>
          </a:p>
          <a:p>
            <a:r>
              <a:rPr lang="en-GB" sz="2400"/>
              <a:t>Ageing software can have high support costs </a:t>
            </a:r>
            <a:br>
              <a:rPr lang="en-GB" sz="2400"/>
            </a:br>
            <a:r>
              <a:rPr lang="en-GB" sz="2400"/>
              <a:t>(e.g. old languages, compilers etc.).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Maintenance costs</a:t>
            </a:r>
          </a:p>
        </p:txBody>
      </p:sp>
    </p:spTree>
    <p:extLst>
      <p:ext uri="{BB962C8B-B14F-4D97-AF65-F5344CB8AC3E}">
        <p14:creationId xmlns:p14="http://schemas.microsoft.com/office/powerpoint/2010/main" val="93127762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Development/maintenance costs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2773" name="Picture 5" descr="21.4 DevMaintCosts(27.4).eps  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133600"/>
            <a:ext cx="7696200" cy="313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92241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4988" y="1530350"/>
            <a:ext cx="8112125" cy="4359275"/>
          </a:xfrm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z="2400"/>
              <a:t>Team stability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Maintenance costs are reduced if the same staff are involved with them for some time.</a:t>
            </a:r>
          </a:p>
          <a:p>
            <a:pPr>
              <a:lnSpc>
                <a:spcPct val="90000"/>
              </a:lnSpc>
            </a:pPr>
            <a:r>
              <a:rPr lang="en-GB" sz="2400"/>
              <a:t>Contractual responsibility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The developers of a system may have no contractual responsibility for maintenance so there is no incentive to design for future change.</a:t>
            </a:r>
          </a:p>
          <a:p>
            <a:pPr>
              <a:lnSpc>
                <a:spcPct val="90000"/>
              </a:lnSpc>
            </a:pPr>
            <a:r>
              <a:rPr lang="en-GB" sz="2400"/>
              <a:t>Staff skills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Maintenance staff are often inexperienced and have limited domain knowledge.</a:t>
            </a:r>
          </a:p>
          <a:p>
            <a:pPr>
              <a:lnSpc>
                <a:spcPct val="90000"/>
              </a:lnSpc>
            </a:pPr>
            <a:r>
              <a:rPr lang="en-GB" sz="2400"/>
              <a:t>Program age and structure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As programs age, their structure is degraded and they become harder to understand and change.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Maintenance cost factors</a:t>
            </a:r>
          </a:p>
        </p:txBody>
      </p:sp>
    </p:spTree>
    <p:extLst>
      <p:ext uri="{BB962C8B-B14F-4D97-AF65-F5344CB8AC3E}">
        <p14:creationId xmlns:p14="http://schemas.microsoft.com/office/powerpoint/2010/main" val="315048329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Maintenance prediction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Maintenance prediction is concerned with assessing which parts of the system may cause problems and have high maintenance costs</a:t>
            </a:r>
          </a:p>
          <a:p>
            <a:pPr lvl="1"/>
            <a:r>
              <a:rPr lang="en-GB" sz="2000"/>
              <a:t>Change acceptance depends on the maintainability of the components affected by the change;</a:t>
            </a:r>
          </a:p>
          <a:p>
            <a:pPr lvl="1"/>
            <a:r>
              <a:rPr lang="en-GB" sz="2000"/>
              <a:t>Implementing changes degrades the system and reduces its maintainability;</a:t>
            </a:r>
          </a:p>
          <a:p>
            <a:pPr lvl="1"/>
            <a:r>
              <a:rPr lang="en-GB" sz="2000"/>
              <a:t>Maintenance costs depend on the number of changes and costs of change depend on maintainability.</a:t>
            </a:r>
          </a:p>
        </p:txBody>
      </p:sp>
    </p:spTree>
    <p:extLst>
      <p:ext uri="{BB962C8B-B14F-4D97-AF65-F5344CB8AC3E}">
        <p14:creationId xmlns:p14="http://schemas.microsoft.com/office/powerpoint/2010/main" val="1001336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Maintenance prediction</a:t>
            </a: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58374" name="Picture 6" descr="21.5 MaintPrediction(27.8).eps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05000"/>
            <a:ext cx="7696200" cy="380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957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Change prediction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Predicting the number of changes requires and understanding of the relationships between a system and its environment.</a:t>
            </a:r>
          </a:p>
          <a:p>
            <a:r>
              <a:rPr lang="en-GB" sz="2400"/>
              <a:t>Tightly coupled systems require changes whenever the environment is changed.</a:t>
            </a:r>
          </a:p>
          <a:p>
            <a:r>
              <a:rPr lang="en-GB" sz="2400"/>
              <a:t>Factors influencing this relationship are</a:t>
            </a:r>
          </a:p>
          <a:p>
            <a:pPr lvl="1"/>
            <a:r>
              <a:rPr lang="en-GB" sz="2000"/>
              <a:t>Number and complexity of system interfaces;</a:t>
            </a:r>
          </a:p>
          <a:p>
            <a:pPr lvl="1"/>
            <a:r>
              <a:rPr lang="en-GB" sz="2000"/>
              <a:t>Number of inherently volatile system requirements;</a:t>
            </a:r>
          </a:p>
          <a:p>
            <a:pPr lvl="1"/>
            <a:r>
              <a:rPr lang="en-GB" sz="2000"/>
              <a:t>The business processes where the system is used.</a:t>
            </a:r>
          </a:p>
        </p:txBody>
      </p:sp>
    </p:spTree>
    <p:extLst>
      <p:ext uri="{BB962C8B-B14F-4D97-AF65-F5344CB8AC3E}">
        <p14:creationId xmlns:p14="http://schemas.microsoft.com/office/powerpoint/2010/main" val="463433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To explain why change is inevitable if software systems are to remain useful</a:t>
            </a:r>
          </a:p>
          <a:p>
            <a:r>
              <a:rPr lang="en-GB"/>
              <a:t>To discuss software maintenance and maintenance cost factors</a:t>
            </a:r>
          </a:p>
          <a:p>
            <a:r>
              <a:rPr lang="en-GB"/>
              <a:t>To describe the processes involved in software evolution</a:t>
            </a:r>
          </a:p>
          <a:p>
            <a:r>
              <a:rPr lang="en-GB"/>
              <a:t>To discuss an approach to assessing evolution strategies for legacy systems</a:t>
            </a:r>
          </a:p>
        </p:txBody>
      </p:sp>
    </p:spTree>
    <p:extLst>
      <p:ext uri="{BB962C8B-B14F-4D97-AF65-F5344CB8AC3E}">
        <p14:creationId xmlns:p14="http://schemas.microsoft.com/office/powerpoint/2010/main" val="230425551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Complexity metrics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Predictions of maintainability can be made by assessing the complexity of system components.</a:t>
            </a:r>
          </a:p>
          <a:p>
            <a:r>
              <a:rPr lang="en-GB" sz="2400"/>
              <a:t>Studies have shown that most maintenance effort is spent on a relatively small number of system components.</a:t>
            </a:r>
          </a:p>
          <a:p>
            <a:r>
              <a:rPr lang="en-GB" sz="2400"/>
              <a:t>Complexity depends on</a:t>
            </a:r>
          </a:p>
          <a:p>
            <a:pPr lvl="1"/>
            <a:r>
              <a:rPr lang="en-GB" sz="2000"/>
              <a:t>Complexity of control structures;</a:t>
            </a:r>
          </a:p>
          <a:p>
            <a:pPr lvl="1"/>
            <a:r>
              <a:rPr lang="en-GB" sz="2000"/>
              <a:t>Complexity of data structures;</a:t>
            </a:r>
          </a:p>
          <a:p>
            <a:pPr lvl="1"/>
            <a:r>
              <a:rPr lang="en-GB" sz="2000"/>
              <a:t>Object, method (procedure) and module size.</a:t>
            </a:r>
          </a:p>
        </p:txBody>
      </p:sp>
    </p:spTree>
    <p:extLst>
      <p:ext uri="{BB962C8B-B14F-4D97-AF65-F5344CB8AC3E}">
        <p14:creationId xmlns:p14="http://schemas.microsoft.com/office/powerpoint/2010/main" val="1988115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Process metrics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Process measurements may be used to assess maintainability</a:t>
            </a:r>
          </a:p>
          <a:p>
            <a:pPr lvl="1"/>
            <a:r>
              <a:rPr lang="en-GB"/>
              <a:t>Number of requests for corrective maintenance;</a:t>
            </a:r>
          </a:p>
          <a:p>
            <a:pPr lvl="1"/>
            <a:r>
              <a:rPr lang="en-GB"/>
              <a:t>Average time required for impact analysis;</a:t>
            </a:r>
          </a:p>
          <a:p>
            <a:pPr lvl="1"/>
            <a:r>
              <a:rPr lang="en-GB"/>
              <a:t>Average time taken to implement a change request;</a:t>
            </a:r>
          </a:p>
          <a:p>
            <a:pPr lvl="1"/>
            <a:r>
              <a:rPr lang="en-GB"/>
              <a:t>Number of outstanding change requests.</a:t>
            </a:r>
          </a:p>
          <a:p>
            <a:r>
              <a:rPr lang="en-GB"/>
              <a:t>If any or all of these is increasing, this may indicate a decline in maintainability.</a:t>
            </a:r>
          </a:p>
        </p:txBody>
      </p:sp>
    </p:spTree>
    <p:extLst>
      <p:ext uri="{BB962C8B-B14F-4D97-AF65-F5344CB8AC3E}">
        <p14:creationId xmlns:p14="http://schemas.microsoft.com/office/powerpoint/2010/main" val="287652355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Evolution processes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Evolution processes depend on</a:t>
            </a:r>
          </a:p>
          <a:p>
            <a:pPr lvl="1"/>
            <a:r>
              <a:rPr lang="en-US"/>
              <a:t>The type of software being maintained;</a:t>
            </a:r>
          </a:p>
          <a:p>
            <a:pPr lvl="1"/>
            <a:r>
              <a:rPr lang="en-US"/>
              <a:t>The development processes used;</a:t>
            </a:r>
          </a:p>
          <a:p>
            <a:pPr lvl="1"/>
            <a:r>
              <a:rPr lang="en-US"/>
              <a:t>The skills and experience of the people involved.</a:t>
            </a:r>
          </a:p>
          <a:p>
            <a:r>
              <a:rPr lang="en-US"/>
              <a:t>Proposals for change are the driver for system evolution. Change identification and evolution continue throughout the system lifetime.</a:t>
            </a:r>
          </a:p>
        </p:txBody>
      </p:sp>
    </p:spTree>
    <p:extLst>
      <p:ext uri="{BB962C8B-B14F-4D97-AF65-F5344CB8AC3E}">
        <p14:creationId xmlns:p14="http://schemas.microsoft.com/office/powerpoint/2010/main" val="16089608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669925" y="306388"/>
            <a:ext cx="8016875" cy="917575"/>
          </a:xfrm>
        </p:spPr>
        <p:txBody>
          <a:bodyPr/>
          <a:lstStyle/>
          <a:p>
            <a:r>
              <a:rPr lang="en-US" sz="3600"/>
              <a:t>Change identification and evolution</a:t>
            </a:r>
            <a:endParaRPr lang="en-US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685800" y="1600200"/>
            <a:ext cx="77724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4213" name="Picture 5" descr="21.6 ChangeEvolProc.eps       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52600"/>
            <a:ext cx="6705600" cy="427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207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system evolution process</a:t>
            </a:r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381000" y="1905000"/>
            <a:ext cx="8458200" cy="3657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5237" name="Picture 5" descr="21.7 EvolutionProc(27.5).eps  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14600"/>
            <a:ext cx="7924800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457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Change implementation</a:t>
            </a: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304800" y="2209800"/>
            <a:ext cx="8458200" cy="3124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6261" name="Picture 5" descr="21.8 ChangeImpl(27.6).eps     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971800"/>
            <a:ext cx="7543800" cy="12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3766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Urgent change requests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Urgent changes may have to be implemented without going through all stages of the software engineering process</a:t>
            </a:r>
          </a:p>
          <a:p>
            <a:pPr lvl="1"/>
            <a:r>
              <a:rPr lang="en-US"/>
              <a:t>If a serious system fault has to be repaired;</a:t>
            </a:r>
          </a:p>
          <a:p>
            <a:pPr lvl="1"/>
            <a:r>
              <a:rPr lang="en-US"/>
              <a:t>If changes to the system’s environment (e.g. an OS upgrade) have unexpected effects;</a:t>
            </a:r>
          </a:p>
          <a:p>
            <a:pPr lvl="1"/>
            <a:r>
              <a:rPr lang="en-US"/>
              <a:t>If there are business changes that require a very rapid response (e.g. the release of a competing product).</a:t>
            </a:r>
          </a:p>
        </p:txBody>
      </p:sp>
    </p:spTree>
    <p:extLst>
      <p:ext uri="{BB962C8B-B14F-4D97-AF65-F5344CB8AC3E}">
        <p14:creationId xmlns:p14="http://schemas.microsoft.com/office/powerpoint/2010/main" val="19896745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Emergency repair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304800" y="2514600"/>
            <a:ext cx="8458200" cy="26670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7285" name="Picture 5" descr="21.9 EmergencyRepair(27.7).eps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29000"/>
            <a:ext cx="7772400" cy="81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6271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re-engineering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Re-structuring or re-writing part or all of a </a:t>
            </a:r>
            <a:br>
              <a:rPr lang="en-GB" sz="2400"/>
            </a:br>
            <a:r>
              <a:rPr lang="en-GB" sz="2400"/>
              <a:t>legacy system without changing its </a:t>
            </a:r>
            <a:br>
              <a:rPr lang="en-GB" sz="2400"/>
            </a:br>
            <a:r>
              <a:rPr lang="en-GB" sz="2400"/>
              <a:t>functionality.</a:t>
            </a:r>
          </a:p>
          <a:p>
            <a:r>
              <a:rPr lang="en-GB" sz="2400"/>
              <a:t>Applicable where some but not all sub-systems </a:t>
            </a:r>
            <a:br>
              <a:rPr lang="en-GB" sz="2400"/>
            </a:br>
            <a:r>
              <a:rPr lang="en-GB" sz="2400"/>
              <a:t>of a larger system require frequent </a:t>
            </a:r>
            <a:br>
              <a:rPr lang="en-GB" sz="2400"/>
            </a:br>
            <a:r>
              <a:rPr lang="en-GB" sz="2400"/>
              <a:t>maintenance.</a:t>
            </a:r>
          </a:p>
          <a:p>
            <a:r>
              <a:rPr lang="en-GB" sz="2400"/>
              <a:t>Re-engineering involves adding effort to make </a:t>
            </a:r>
            <a:br>
              <a:rPr lang="en-GB" sz="2400"/>
            </a:br>
            <a:r>
              <a:rPr lang="en-GB" sz="2400"/>
              <a:t>them easier to maintain. The system may be re-structured and re-documented.</a:t>
            </a:r>
          </a:p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2668467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Advantages of reengineering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Reduced risk</a:t>
            </a:r>
          </a:p>
          <a:p>
            <a:pPr lvl="1"/>
            <a:r>
              <a:rPr lang="en-GB"/>
              <a:t>There is a high risk in new software development. There may be development problems, staffing problems and specification problems.</a:t>
            </a:r>
          </a:p>
          <a:p>
            <a:r>
              <a:rPr lang="en-GB"/>
              <a:t>Reduced cost</a:t>
            </a:r>
          </a:p>
          <a:p>
            <a:pPr lvl="1"/>
            <a:r>
              <a:rPr lang="en-GB"/>
              <a:t>The cost of re-engineering is often significantly less than the costs of developing new software.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299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Topics covered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Program evolution dynamics</a:t>
            </a:r>
          </a:p>
          <a:p>
            <a:r>
              <a:rPr lang="en-GB"/>
              <a:t>Software maintenance</a:t>
            </a:r>
          </a:p>
          <a:p>
            <a:r>
              <a:rPr lang="en-GB"/>
              <a:t>Evolution processes</a:t>
            </a:r>
          </a:p>
          <a:p>
            <a:r>
              <a:rPr lang="en-GB"/>
              <a:t>Legacy system evolution</a:t>
            </a:r>
          </a:p>
        </p:txBody>
      </p:sp>
    </p:spTree>
    <p:extLst>
      <p:ext uri="{BB962C8B-B14F-4D97-AF65-F5344CB8AC3E}">
        <p14:creationId xmlns:p14="http://schemas.microsoft.com/office/powerpoint/2010/main" val="940651494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Forward and re-engineering</a:t>
            </a:r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304800" y="1981200"/>
            <a:ext cx="8458200" cy="3962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9333" name="Picture 5" descr="21.10 ForwrdReEngin(28.1).eps 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514600"/>
            <a:ext cx="7696200" cy="279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232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re-engineering process</a:t>
            </a: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304800" y="1600200"/>
            <a:ext cx="8458200" cy="4495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00357" name="Picture 5" descr="21.11 Re-EngProcess.eps       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57400"/>
            <a:ext cx="8001000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6266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Reengineering process activities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Source code translation</a:t>
            </a:r>
          </a:p>
          <a:p>
            <a:pPr lvl="1"/>
            <a:r>
              <a:rPr lang="en-US" sz="2000"/>
              <a:t>Convert code to a new language.</a:t>
            </a:r>
          </a:p>
          <a:p>
            <a:r>
              <a:rPr lang="en-US" sz="2400"/>
              <a:t>Reverse engineering</a:t>
            </a:r>
          </a:p>
          <a:p>
            <a:pPr lvl="1"/>
            <a:r>
              <a:rPr lang="en-US" sz="2000"/>
              <a:t>Analyse the program to understand it;</a:t>
            </a:r>
          </a:p>
          <a:p>
            <a:r>
              <a:rPr lang="en-US" sz="2400"/>
              <a:t>Program structure improvement</a:t>
            </a:r>
          </a:p>
          <a:p>
            <a:pPr lvl="1"/>
            <a:r>
              <a:rPr lang="en-US" sz="2000"/>
              <a:t>Restructure automatically for understandability;</a:t>
            </a:r>
          </a:p>
          <a:p>
            <a:r>
              <a:rPr lang="en-US" sz="2400"/>
              <a:t>Program modularisation</a:t>
            </a:r>
          </a:p>
          <a:p>
            <a:pPr lvl="1"/>
            <a:r>
              <a:rPr lang="en-US" sz="2000"/>
              <a:t>Reorganise the program structure;</a:t>
            </a:r>
          </a:p>
          <a:p>
            <a:r>
              <a:rPr lang="en-US" sz="2400"/>
              <a:t>Data reengineering</a:t>
            </a:r>
          </a:p>
          <a:p>
            <a:pPr lvl="1"/>
            <a:r>
              <a:rPr lang="en-US" sz="2000"/>
              <a:t>Clean-up and restructure system data.</a:t>
            </a:r>
          </a:p>
        </p:txBody>
      </p:sp>
    </p:spTree>
    <p:extLst>
      <p:ext uri="{BB962C8B-B14F-4D97-AF65-F5344CB8AC3E}">
        <p14:creationId xmlns:p14="http://schemas.microsoft.com/office/powerpoint/2010/main" val="39587924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Re-engineering approaches</a:t>
            </a: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381000" y="1828800"/>
            <a:ext cx="8458200" cy="4038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01381" name="Picture 5" descr="21.12 Re-EngApproaches.eps    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62200"/>
            <a:ext cx="7848600" cy="287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7611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Reengineering cost factors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The quality of the software to be reengineered.</a:t>
            </a:r>
          </a:p>
          <a:p>
            <a:pPr>
              <a:lnSpc>
                <a:spcPct val="90000"/>
              </a:lnSpc>
            </a:pPr>
            <a:r>
              <a:rPr lang="en-GB"/>
              <a:t>The tool support available for reengineering.</a:t>
            </a:r>
          </a:p>
          <a:p>
            <a:pPr>
              <a:lnSpc>
                <a:spcPct val="90000"/>
              </a:lnSpc>
            </a:pPr>
            <a:r>
              <a:rPr lang="en-GB"/>
              <a:t>The extent of the data conversion which is required.</a:t>
            </a:r>
          </a:p>
          <a:p>
            <a:pPr>
              <a:lnSpc>
                <a:spcPct val="90000"/>
              </a:lnSpc>
            </a:pPr>
            <a:r>
              <a:rPr lang="en-GB"/>
              <a:t>The availability of expert staff for reengineering. </a:t>
            </a:r>
          </a:p>
          <a:p>
            <a:pPr lvl="1">
              <a:lnSpc>
                <a:spcPct val="90000"/>
              </a:lnSpc>
            </a:pPr>
            <a:r>
              <a:rPr lang="en-GB"/>
              <a:t>This can be a problem with old systems based on technology that is no longer widely used.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6718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Legacy system evolution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Organisations that rely on legacy systems must choose a strategy for evolving these systems</a:t>
            </a:r>
          </a:p>
          <a:p>
            <a:pPr lvl="1"/>
            <a:r>
              <a:rPr lang="en-GB" sz="2000"/>
              <a:t>Scrap the system completely and modify business processes so that it is no longer required;</a:t>
            </a:r>
          </a:p>
          <a:p>
            <a:pPr lvl="1"/>
            <a:r>
              <a:rPr lang="en-GB" sz="2000"/>
              <a:t>Continue maintaining the system;</a:t>
            </a:r>
          </a:p>
          <a:p>
            <a:pPr lvl="1"/>
            <a:r>
              <a:rPr lang="en-GB" sz="2000"/>
              <a:t>Transform the system by re-engineering to improve its maintainability;</a:t>
            </a:r>
          </a:p>
          <a:p>
            <a:pPr lvl="1"/>
            <a:r>
              <a:rPr lang="en-GB" sz="2000"/>
              <a:t>Replace the system with a new system.</a:t>
            </a:r>
          </a:p>
          <a:p>
            <a:r>
              <a:rPr lang="en-GB" sz="2400"/>
              <a:t>The strategy chosen should depend on the system quality and its business value.</a:t>
            </a:r>
          </a:p>
        </p:txBody>
      </p:sp>
    </p:spTree>
    <p:extLst>
      <p:ext uri="{BB962C8B-B14F-4D97-AF65-F5344CB8AC3E}">
        <p14:creationId xmlns:p14="http://schemas.microsoft.com/office/powerpoint/2010/main" val="34489120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418513" cy="1108075"/>
          </a:xfrm>
        </p:spPr>
        <p:txBody>
          <a:bodyPr/>
          <a:lstStyle/>
          <a:p>
            <a:r>
              <a:rPr lang="en-GB"/>
              <a:t>System quality and business value</a:t>
            </a: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82949" name="Picture 5" descr="21.13 LegacySysAss.eps        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52600"/>
            <a:ext cx="64770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747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Legacy system categories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Low quality, low business value</a:t>
            </a:r>
          </a:p>
          <a:p>
            <a:pPr lvl="1"/>
            <a:r>
              <a:rPr lang="en-GB" sz="2000"/>
              <a:t>These systems should be scrapped. </a:t>
            </a:r>
          </a:p>
          <a:p>
            <a:r>
              <a:rPr lang="en-GB" sz="2400"/>
              <a:t>Low-quality, high-business value</a:t>
            </a:r>
          </a:p>
          <a:p>
            <a:pPr lvl="1"/>
            <a:r>
              <a:rPr lang="en-GB" sz="2000"/>
              <a:t>These make an important business contribution but are expensive to maintain. Should be re-engineered or replaced if a suitable system is available.</a:t>
            </a:r>
          </a:p>
          <a:p>
            <a:r>
              <a:rPr lang="en-GB" sz="2400"/>
              <a:t>High-quality, low-business value</a:t>
            </a:r>
          </a:p>
          <a:p>
            <a:pPr lvl="1"/>
            <a:r>
              <a:rPr lang="en-GB" sz="2000"/>
              <a:t>Replace with COTS, scrap completely or maintain.</a:t>
            </a:r>
          </a:p>
          <a:p>
            <a:r>
              <a:rPr lang="en-GB" sz="2400"/>
              <a:t>High-quality, high business value</a:t>
            </a:r>
          </a:p>
          <a:p>
            <a:pPr lvl="1"/>
            <a:r>
              <a:rPr lang="en-GB" sz="2000"/>
              <a:t>Continue in operation using normal system maintenance.</a:t>
            </a:r>
          </a:p>
        </p:txBody>
      </p:sp>
    </p:spTree>
    <p:extLst>
      <p:ext uri="{BB962C8B-B14F-4D97-AF65-F5344CB8AC3E}">
        <p14:creationId xmlns:p14="http://schemas.microsoft.com/office/powerpoint/2010/main" val="19278146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value assessment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Assessment should take different viewpoints into account</a:t>
            </a:r>
          </a:p>
          <a:p>
            <a:pPr lvl="1"/>
            <a:r>
              <a:rPr lang="en-GB"/>
              <a:t>System end-users;</a:t>
            </a:r>
          </a:p>
          <a:p>
            <a:pPr lvl="1"/>
            <a:r>
              <a:rPr lang="en-GB"/>
              <a:t>Business customers;</a:t>
            </a:r>
          </a:p>
          <a:p>
            <a:pPr lvl="1"/>
            <a:r>
              <a:rPr lang="en-GB"/>
              <a:t>Line managers;</a:t>
            </a:r>
          </a:p>
          <a:p>
            <a:pPr lvl="1"/>
            <a:r>
              <a:rPr lang="en-GB"/>
              <a:t>IT managers;</a:t>
            </a:r>
          </a:p>
          <a:p>
            <a:pPr lvl="1"/>
            <a:r>
              <a:rPr lang="en-GB"/>
              <a:t>Senior managers.</a:t>
            </a:r>
          </a:p>
          <a:p>
            <a:r>
              <a:rPr lang="en-GB"/>
              <a:t>Interview different stakeholders and collate results.</a:t>
            </a:r>
          </a:p>
        </p:txBody>
      </p:sp>
    </p:spTree>
    <p:extLst>
      <p:ext uri="{BB962C8B-B14F-4D97-AF65-F5344CB8AC3E}">
        <p14:creationId xmlns:p14="http://schemas.microsoft.com/office/powerpoint/2010/main" val="13113672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System quality assessment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Business process assessment</a:t>
            </a:r>
          </a:p>
          <a:p>
            <a:pPr lvl="1"/>
            <a:r>
              <a:rPr lang="en-GB"/>
              <a:t>How well does the business process support the current goals of the business?</a:t>
            </a:r>
          </a:p>
          <a:p>
            <a:r>
              <a:rPr lang="en-GB"/>
              <a:t>Environment assessment</a:t>
            </a:r>
          </a:p>
          <a:p>
            <a:pPr lvl="1"/>
            <a:r>
              <a:rPr lang="en-GB"/>
              <a:t>How effective is the system’s environment and how expensive is it to maintain?</a:t>
            </a:r>
          </a:p>
          <a:p>
            <a:r>
              <a:rPr lang="en-GB"/>
              <a:t>Application assessment</a:t>
            </a:r>
          </a:p>
          <a:p>
            <a:pPr lvl="1"/>
            <a:r>
              <a:rPr lang="en-GB"/>
              <a:t>What is the quality of the application software system?</a:t>
            </a:r>
          </a:p>
        </p:txBody>
      </p:sp>
    </p:spTree>
    <p:extLst>
      <p:ext uri="{BB962C8B-B14F-4D97-AF65-F5344CB8AC3E}">
        <p14:creationId xmlns:p14="http://schemas.microsoft.com/office/powerpoint/2010/main" val="115948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Software change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Software change is inevitable</a:t>
            </a:r>
          </a:p>
          <a:p>
            <a:pPr lvl="1"/>
            <a:r>
              <a:rPr lang="en-GB" sz="2000"/>
              <a:t>New requirements emerge when the software is used;</a:t>
            </a:r>
          </a:p>
          <a:p>
            <a:pPr lvl="1"/>
            <a:r>
              <a:rPr lang="en-GB" sz="2000"/>
              <a:t>The business environment changes;</a:t>
            </a:r>
          </a:p>
          <a:p>
            <a:pPr lvl="1"/>
            <a:r>
              <a:rPr lang="en-GB" sz="2000"/>
              <a:t>Errors must be repaired;</a:t>
            </a:r>
          </a:p>
          <a:p>
            <a:pPr lvl="1"/>
            <a:r>
              <a:rPr lang="en-GB" sz="2000"/>
              <a:t>New computers and equipment is added to the system;</a:t>
            </a:r>
          </a:p>
          <a:p>
            <a:pPr lvl="1"/>
            <a:r>
              <a:rPr lang="en-GB" sz="2000"/>
              <a:t>The performance or reliability of the system may have to be improved.</a:t>
            </a:r>
          </a:p>
          <a:p>
            <a:r>
              <a:rPr lang="en-GB" sz="2400"/>
              <a:t>A key problem for organisations is implementing and managing change to their existing software systems.</a:t>
            </a:r>
          </a:p>
        </p:txBody>
      </p:sp>
    </p:spTree>
    <p:extLst>
      <p:ext uri="{BB962C8B-B14F-4D97-AF65-F5344CB8AC3E}">
        <p14:creationId xmlns:p14="http://schemas.microsoft.com/office/powerpoint/2010/main" val="11800100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process assessment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/>
              <a:t>Use a viewpoint-oriented approach and seek answers from system stakeholders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Is there a defined process model and is it followed?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Do different parts of the organisation use different processes for the same function?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How has the process been adapted?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What are the relationships with other business processes and are these necessary?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Is the process effectively supported by the legacy application software?</a:t>
            </a:r>
          </a:p>
          <a:p>
            <a:pPr>
              <a:lnSpc>
                <a:spcPct val="90000"/>
              </a:lnSpc>
            </a:pPr>
            <a:r>
              <a:rPr lang="en-GB" sz="2400"/>
              <a:t>Example - a travel ordering system may have a low business value because of the widespread use of web-based ordering.</a:t>
            </a:r>
          </a:p>
        </p:txBody>
      </p:sp>
    </p:spTree>
    <p:extLst>
      <p:ext uri="{BB962C8B-B14F-4D97-AF65-F5344CB8AC3E}">
        <p14:creationId xmlns:p14="http://schemas.microsoft.com/office/powerpoint/2010/main" val="27873091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Environment assessment 1</a:t>
            </a: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88070" name="Object 6"/>
          <p:cNvGraphicFramePr>
            <a:graphicFrameLocks noChangeAspect="1"/>
          </p:cNvGraphicFramePr>
          <p:nvPr/>
        </p:nvGraphicFramePr>
        <p:xfrm>
          <a:off x="990600" y="1752600"/>
          <a:ext cx="7162800" cy="431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Document" r:id="rId3" imgW="5894832" imgH="3072384" progId="Word.Document.8">
                  <p:embed/>
                </p:oleObj>
              </mc:Choice>
              <mc:Fallback>
                <p:oleObj name="Document" r:id="rId3" imgW="5894832" imgH="307238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13409"/>
                      <a:stretch>
                        <a:fillRect/>
                      </a:stretch>
                    </p:blipFill>
                    <p:spPr bwMode="auto">
                      <a:xfrm>
                        <a:off x="990600" y="1752600"/>
                        <a:ext cx="7162800" cy="431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96941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Environment assessment 2</a:t>
            </a:r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381000" y="1905000"/>
            <a:ext cx="8458200" cy="3962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102406" name="Object 6"/>
          <p:cNvGraphicFramePr>
            <a:graphicFrameLocks noChangeAspect="1"/>
          </p:cNvGraphicFramePr>
          <p:nvPr/>
        </p:nvGraphicFramePr>
        <p:xfrm>
          <a:off x="609600" y="2362200"/>
          <a:ext cx="7924800" cy="324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Document" r:id="rId3" imgW="5894832" imgH="2151888" progId="Word.Document.8">
                  <p:embed/>
                </p:oleObj>
              </mc:Choice>
              <mc:Fallback>
                <p:oleObj name="Document" r:id="rId3" imgW="5894832" imgH="215188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10825"/>
                      <a:stretch>
                        <a:fillRect/>
                      </a:stretch>
                    </p:blipFill>
                    <p:spPr bwMode="auto">
                      <a:xfrm>
                        <a:off x="609600" y="2362200"/>
                        <a:ext cx="7924800" cy="324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98476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Application assessment 1</a:t>
            </a: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89093" name="Object 5"/>
          <p:cNvGraphicFramePr>
            <a:graphicFrameLocks noChangeAspect="1"/>
          </p:cNvGraphicFramePr>
          <p:nvPr/>
        </p:nvGraphicFramePr>
        <p:xfrm>
          <a:off x="762000" y="1905000"/>
          <a:ext cx="7467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name="Document" r:id="rId3" imgW="5486400" imgH="2898648" progId="Word.Document.8">
                  <p:embed/>
                </p:oleObj>
              </mc:Choice>
              <mc:Fallback>
                <p:oleObj name="Document" r:id="rId3" imgW="5486400" imgH="289864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905000"/>
                        <a:ext cx="7467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04449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assessment 2</a:t>
            </a: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3048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103429" name="Object 5"/>
          <p:cNvGraphicFramePr>
            <a:graphicFrameLocks noChangeAspect="1"/>
          </p:cNvGraphicFramePr>
          <p:nvPr/>
        </p:nvGraphicFramePr>
        <p:xfrm>
          <a:off x="457200" y="1981200"/>
          <a:ext cx="7924800" cy="397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name="Document" r:id="rId3" imgW="5486400" imgH="2752344" progId="Word.Document.8">
                  <p:embed/>
                </p:oleObj>
              </mc:Choice>
              <mc:Fallback>
                <p:oleObj name="Document" r:id="rId3" imgW="5486400" imgH="275234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981200"/>
                        <a:ext cx="7924800" cy="397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81462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System measurement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You may collect quantitative data to make an assessment of the quality of the application system</a:t>
            </a:r>
          </a:p>
          <a:p>
            <a:pPr lvl="1"/>
            <a:r>
              <a:rPr lang="en-GB"/>
              <a:t>The number of system change requests; </a:t>
            </a:r>
          </a:p>
          <a:p>
            <a:pPr lvl="1"/>
            <a:r>
              <a:rPr lang="en-GB"/>
              <a:t>The number of different user interfaces used by the system;</a:t>
            </a:r>
          </a:p>
          <a:p>
            <a:pPr lvl="1"/>
            <a:r>
              <a:rPr lang="en-GB"/>
              <a:t>The volume of data used by the system.</a:t>
            </a:r>
          </a:p>
        </p:txBody>
      </p:sp>
    </p:spTree>
    <p:extLst>
      <p:ext uri="{BB962C8B-B14F-4D97-AF65-F5344CB8AC3E}">
        <p14:creationId xmlns:p14="http://schemas.microsoft.com/office/powerpoint/2010/main" val="18459477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Software development and evolution should be a single iterative process.</a:t>
            </a:r>
          </a:p>
          <a:p>
            <a:pPr>
              <a:lnSpc>
                <a:spcPct val="90000"/>
              </a:lnSpc>
            </a:pPr>
            <a:r>
              <a:rPr lang="en-GB"/>
              <a:t>Lehman’s Laws describe a number of insights into system evolution.</a:t>
            </a:r>
          </a:p>
          <a:p>
            <a:pPr>
              <a:lnSpc>
                <a:spcPct val="90000"/>
              </a:lnSpc>
            </a:pPr>
            <a:r>
              <a:rPr lang="en-GB"/>
              <a:t>Three types of maintenance are bug fixing, modifying software for a new environment and implementing new requirements.</a:t>
            </a:r>
          </a:p>
          <a:p>
            <a:pPr>
              <a:lnSpc>
                <a:spcPct val="90000"/>
              </a:lnSpc>
            </a:pPr>
            <a:r>
              <a:rPr lang="en-GB"/>
              <a:t>For custom systems, maintenance costs usually exceed development costs.</a:t>
            </a:r>
          </a:p>
        </p:txBody>
      </p:sp>
    </p:spTree>
    <p:extLst>
      <p:ext uri="{BB962C8B-B14F-4D97-AF65-F5344CB8AC3E}">
        <p14:creationId xmlns:p14="http://schemas.microsoft.com/office/powerpoint/2010/main" val="387008177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8788" y="1606550"/>
            <a:ext cx="8188325" cy="4435475"/>
          </a:xfrm>
          <a:noFill/>
          <a:ln/>
        </p:spPr>
        <p:txBody>
          <a:bodyPr lIns="90840" tIns="44623" rIns="90840" bIns="44623"/>
          <a:lstStyle/>
          <a:p>
            <a:r>
              <a:rPr lang="en-GB"/>
              <a:t>The process of evolution is driven by requests for changes from system stakeholders.</a:t>
            </a:r>
          </a:p>
          <a:p>
            <a:r>
              <a:rPr lang="en-GB"/>
              <a:t>Software re-engineering is concerned with re-structuring and re-documenting software to make it easier to change.</a:t>
            </a:r>
          </a:p>
          <a:p>
            <a:r>
              <a:rPr lang="en-GB"/>
              <a:t>The business value of a legacy system and its quality should determine the evolution strategy that is used.</a:t>
            </a:r>
          </a:p>
        </p:txBody>
      </p:sp>
    </p:spTree>
    <p:extLst>
      <p:ext uri="{BB962C8B-B14F-4D97-AF65-F5344CB8AC3E}">
        <p14:creationId xmlns:p14="http://schemas.microsoft.com/office/powerpoint/2010/main" val="393366190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Importance of evolution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Organisations have huge investments in their software systems - they are critical business assets.</a:t>
            </a:r>
          </a:p>
          <a:p>
            <a:pPr>
              <a:lnSpc>
                <a:spcPct val="90000"/>
              </a:lnSpc>
            </a:pPr>
            <a:r>
              <a:rPr lang="en-US"/>
              <a:t>To maintain the value of these assets to the business, they must be changed and updated.</a:t>
            </a:r>
          </a:p>
          <a:p>
            <a:pPr>
              <a:lnSpc>
                <a:spcPct val="90000"/>
              </a:lnSpc>
            </a:pPr>
            <a:r>
              <a:rPr lang="en-US"/>
              <a:t>The majority of the software budget in large companies is devoted to evolving existing software rather than developing new software.</a:t>
            </a:r>
          </a:p>
        </p:txBody>
      </p:sp>
    </p:spTree>
    <p:extLst>
      <p:ext uri="{BB962C8B-B14F-4D97-AF65-F5344CB8AC3E}">
        <p14:creationId xmlns:p14="http://schemas.microsoft.com/office/powerpoint/2010/main" val="4088785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Spiral model of evolution</a:t>
            </a: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2165" name="Picture 5" descr="21.1 Spiral evolution.eps                                      00168432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52600"/>
            <a:ext cx="6629400" cy="422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656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>
                <a:solidFill>
                  <a:schemeClr val="accent1"/>
                </a:solidFill>
              </a:rPr>
              <a:t>Program evolution dynamics</a:t>
            </a:r>
            <a:r>
              <a:rPr lang="en-GB"/>
              <a:t> is the study of the processes of system change.</a:t>
            </a:r>
          </a:p>
          <a:p>
            <a:pPr>
              <a:lnSpc>
                <a:spcPct val="90000"/>
              </a:lnSpc>
            </a:pPr>
            <a:r>
              <a:rPr lang="en-GB"/>
              <a:t>After major empirical studies, Lehman and Belady proposed that there were a number of ‘laws’ which applied to all systems as they evolved.</a:t>
            </a:r>
          </a:p>
          <a:p>
            <a:pPr>
              <a:lnSpc>
                <a:spcPct val="90000"/>
              </a:lnSpc>
            </a:pPr>
            <a:r>
              <a:rPr lang="en-GB"/>
              <a:t>There are sensible observations rather than laws. They are applicable to large systems developed by large organisations. Perhaps less applicable in other cases.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Program evolution dynamics</a:t>
            </a:r>
          </a:p>
        </p:txBody>
      </p:sp>
    </p:spTree>
    <p:extLst>
      <p:ext uri="{BB962C8B-B14F-4D97-AF65-F5344CB8AC3E}">
        <p14:creationId xmlns:p14="http://schemas.microsoft.com/office/powerpoint/2010/main" val="38035367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Lehman’s laws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838200" y="1524000"/>
            <a:ext cx="7162800" cy="49530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29701" name="Object 5"/>
          <p:cNvGraphicFramePr>
            <a:graphicFrameLocks noChangeAspect="1"/>
          </p:cNvGraphicFramePr>
          <p:nvPr/>
        </p:nvGraphicFramePr>
        <p:xfrm>
          <a:off x="1371600" y="1600200"/>
          <a:ext cx="6553200" cy="499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Document" r:id="rId3" imgW="5605272" imgH="4270248" progId="Word.Document.8">
                  <p:embed/>
                </p:oleObj>
              </mc:Choice>
              <mc:Fallback>
                <p:oleObj name="Document" r:id="rId3" imgW="5605272" imgH="427024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600200"/>
                        <a:ext cx="6553200" cy="4992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914651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Applicability of Lehman’s laws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804150" cy="3902075"/>
          </a:xfrm>
        </p:spPr>
        <p:txBody>
          <a:bodyPr/>
          <a:lstStyle/>
          <a:p>
            <a:pPr>
              <a:lnSpc>
                <a:spcPct val="90000"/>
              </a:lnSpc>
              <a:buFont typeface="Zapf Dingbats" charset="2"/>
              <a:buNone/>
            </a:pPr>
            <a:endParaRPr lang="en-GB" sz="2400"/>
          </a:p>
          <a:p>
            <a:pPr>
              <a:lnSpc>
                <a:spcPct val="90000"/>
              </a:lnSpc>
            </a:pPr>
            <a:r>
              <a:rPr lang="en-GB" sz="2400"/>
              <a:t>Lehman’s laws seem to be generally applicable to large, tailored systems developed by large organisations.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Confirmed in more recent work by Lehman on the FEAST project (see further reading on book website).</a:t>
            </a:r>
          </a:p>
          <a:p>
            <a:pPr>
              <a:lnSpc>
                <a:spcPct val="90000"/>
              </a:lnSpc>
            </a:pPr>
            <a:r>
              <a:rPr lang="en-GB" sz="2400"/>
              <a:t>It is not clear how they should be modified for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Shrink-wrapped software products;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Systems that incorporate a significant number of COTS components;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Small organisations;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Medium sized systems.</a:t>
            </a:r>
          </a:p>
        </p:txBody>
      </p:sp>
    </p:spTree>
    <p:extLst>
      <p:ext uri="{BB962C8B-B14F-4D97-AF65-F5344CB8AC3E}">
        <p14:creationId xmlns:p14="http://schemas.microsoft.com/office/powerpoint/2010/main" val="25804019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</TotalTime>
  <Words>1542</Words>
  <Application>Microsoft Office PowerPoint</Application>
  <PresentationFormat>On-screen Show (4:3)</PresentationFormat>
  <Paragraphs>199</Paragraphs>
  <Slides>47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Waveform</vt:lpstr>
      <vt:lpstr>Microsoft Word Document</vt:lpstr>
      <vt:lpstr>Software evolution</vt:lpstr>
      <vt:lpstr>Objectives</vt:lpstr>
      <vt:lpstr>Topics covered</vt:lpstr>
      <vt:lpstr>Software change</vt:lpstr>
      <vt:lpstr>Importance of evolution</vt:lpstr>
      <vt:lpstr>Spiral model of evolution</vt:lpstr>
      <vt:lpstr>Program evolution dynamics</vt:lpstr>
      <vt:lpstr>Lehman’s laws</vt:lpstr>
      <vt:lpstr>Applicability of Lehman’s laws</vt:lpstr>
      <vt:lpstr>Software maintenance</vt:lpstr>
      <vt:lpstr>Maintenance is inevitable</vt:lpstr>
      <vt:lpstr>Types of maintenance</vt:lpstr>
      <vt:lpstr>Distribution of maintenance effort</vt:lpstr>
      <vt:lpstr>Maintenance costs</vt:lpstr>
      <vt:lpstr>Development/maintenance costs</vt:lpstr>
      <vt:lpstr>Maintenance cost factors</vt:lpstr>
      <vt:lpstr>Maintenance prediction</vt:lpstr>
      <vt:lpstr>Maintenance prediction</vt:lpstr>
      <vt:lpstr>Change prediction</vt:lpstr>
      <vt:lpstr>Complexity metrics</vt:lpstr>
      <vt:lpstr>Process metrics</vt:lpstr>
      <vt:lpstr>Evolution processes</vt:lpstr>
      <vt:lpstr>Change identification and evolution</vt:lpstr>
      <vt:lpstr>The system evolution process</vt:lpstr>
      <vt:lpstr>Change implementation</vt:lpstr>
      <vt:lpstr>Urgent change requests</vt:lpstr>
      <vt:lpstr>Emergency repair</vt:lpstr>
      <vt:lpstr>System re-engineering</vt:lpstr>
      <vt:lpstr>Advantages of reengineering</vt:lpstr>
      <vt:lpstr>Forward and re-engineering</vt:lpstr>
      <vt:lpstr>The re-engineering process</vt:lpstr>
      <vt:lpstr>Reengineering process activities</vt:lpstr>
      <vt:lpstr>Re-engineering approaches</vt:lpstr>
      <vt:lpstr>Reengineering cost factors</vt:lpstr>
      <vt:lpstr>Legacy system evolution</vt:lpstr>
      <vt:lpstr>System quality and business value</vt:lpstr>
      <vt:lpstr>Legacy system categories</vt:lpstr>
      <vt:lpstr>Business value assessment</vt:lpstr>
      <vt:lpstr>System quality assessment</vt:lpstr>
      <vt:lpstr>Business process assessment</vt:lpstr>
      <vt:lpstr>Environment assessment 1</vt:lpstr>
      <vt:lpstr>Environment assessment 2</vt:lpstr>
      <vt:lpstr>Application assessment 1</vt:lpstr>
      <vt:lpstr>Application assessment 2</vt:lpstr>
      <vt:lpstr>System measurement</vt:lpstr>
      <vt:lpstr>Key points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Reuse</dc:title>
  <dc:creator>USER</dc:creator>
  <cp:lastModifiedBy>USER</cp:lastModifiedBy>
  <cp:revision>6</cp:revision>
  <dcterms:created xsi:type="dcterms:W3CDTF">2012-01-17T15:39:56Z</dcterms:created>
  <dcterms:modified xsi:type="dcterms:W3CDTF">2012-01-17T15:43:53Z</dcterms:modified>
</cp:coreProperties>
</file>